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3" r:id="rId4"/>
    <p:sldId id="257" r:id="rId5"/>
    <p:sldId id="275" r:id="rId6"/>
    <p:sldId id="276" r:id="rId7"/>
    <p:sldId id="296" r:id="rId8"/>
    <p:sldId id="294" r:id="rId9"/>
    <p:sldId id="277" r:id="rId10"/>
    <p:sldId id="280" r:id="rId11"/>
    <p:sldId id="278" r:id="rId12"/>
    <p:sldId id="279" r:id="rId13"/>
    <p:sldId id="295" r:id="rId14"/>
    <p:sldId id="259" r:id="rId15"/>
    <p:sldId id="289" r:id="rId16"/>
    <p:sldId id="297" r:id="rId17"/>
    <p:sldId id="281" r:id="rId18"/>
    <p:sldId id="282" r:id="rId19"/>
    <p:sldId id="291" r:id="rId20"/>
    <p:sldId id="283" r:id="rId21"/>
    <p:sldId id="290" r:id="rId22"/>
    <p:sldId id="284" r:id="rId23"/>
    <p:sldId id="285" r:id="rId24"/>
    <p:sldId id="286" r:id="rId25"/>
    <p:sldId id="287" r:id="rId26"/>
    <p:sldId id="292" r:id="rId27"/>
    <p:sldId id="288" r:id="rId28"/>
    <p:sldId id="258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98" r:id="rId37"/>
    <p:sldId id="301" r:id="rId38"/>
    <p:sldId id="267" r:id="rId39"/>
    <p:sldId id="299" r:id="rId40"/>
    <p:sldId id="312" r:id="rId41"/>
    <p:sldId id="300" r:id="rId42"/>
    <p:sldId id="313" r:id="rId43"/>
    <p:sldId id="302" r:id="rId44"/>
    <p:sldId id="311" r:id="rId45"/>
    <p:sldId id="314" r:id="rId46"/>
    <p:sldId id="303" r:id="rId47"/>
    <p:sldId id="304" r:id="rId48"/>
    <p:sldId id="305" r:id="rId49"/>
    <p:sldId id="306" r:id="rId50"/>
    <p:sldId id="308" r:id="rId51"/>
    <p:sldId id="307" r:id="rId52"/>
    <p:sldId id="309" r:id="rId53"/>
    <p:sldId id="310" r:id="rId54"/>
    <p:sldId id="329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15" r:id="rId68"/>
    <p:sldId id="269" r:id="rId69"/>
    <p:sldId id="268" r:id="rId7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FFFF99"/>
    <a:srgbClr val="E25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502-9279-438A-ED9C-A2ED344F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C6BC9-657B-B528-35A0-F8D9EC7C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C499-3CEF-19B6-CA0B-1EDBDB75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409-8CD3-47BC-5935-8E99FDE5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68B1-86D8-297B-CDB7-81FDA0C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20E1-CD33-20F2-B48E-BD3F62C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150A-0AC5-5580-A56B-5BE56394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AC2B-88A3-6612-3731-20A33773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1489-1BC7-93FF-ED68-07327237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DF3D-E88E-75E9-D0A3-8267B4A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B3AFA-0FE4-BB3C-9137-AA1FF84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2768-935E-0468-BCA1-446A26CB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1F0D-C777-4740-890E-D412746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DC24-56E3-2F19-5D63-77107C2E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BD89-73A3-A061-8C23-5304A31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6FB-6B0A-1E15-25ED-304ED20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0D87-1C9C-32D7-341F-657D2E9A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7808-6743-9863-D221-3739D09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0830-AC99-EBFD-B9F8-CBCE2FE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57A-0218-9CE7-5632-ABB55025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F730-C953-294A-131F-F44F194B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1FF2-C009-2FB7-9D8A-BEABF2A9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BB7A-D2D9-3943-0CDC-D277725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D78E-BCE0-3637-A330-43F527F7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581E-E4B2-4919-635E-DCBC1C34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3E8-412D-6C20-FBE4-D2D372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7F91-0C9C-2738-CAAC-9C2B54986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2E37-57C2-8282-678F-AAE4AF40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E657-59B3-2632-375F-7A8CC2F5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DD4F-85F7-EB48-857A-FC1A552A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3992-7219-A5D7-5FFD-E68983B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340-170E-2D8D-29E6-688D9451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ED7C-A401-6F9B-3A8D-FAE0C40E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9839-CDF2-2F85-7651-1EAC2EAF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1373-A4EB-1E7A-47F0-C7FEEADB0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AA00E-A28A-A9DD-3DC7-C2A31805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EDB6-D887-11F8-3BCD-48F6A82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5C32F-510B-251F-4276-2A452F3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A5EC-0BA0-696B-A866-B2998D4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CE8-1DFE-78EE-7C5A-3F911589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66F06-C980-2630-E12E-A039A57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086FF-04D0-9A22-ABF6-AC7E487A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B821F-7C83-FAB5-E848-125F23FD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A8B9C-225C-1847-1A92-143E66C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13DE5-4250-04AE-8986-9BCEAE6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018D-7E43-5C17-50BF-262EF261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2DDE-4C5B-6204-CB90-4F72D0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664E-2483-6E14-DDFF-6317E61A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9BCB-8BD4-4F71-8E7F-E13F2FE8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FAAE-D591-83B5-EF8A-9C8A99D7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5F19-3D18-D8E5-149F-4B14C72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EB32-7E15-411A-4D0B-C00FBDCB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4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0B0-1F1A-C822-904A-F98C82AB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21FE-5096-91D9-55EF-D1BB6D3C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528A-AE98-A5C5-BE0A-FEC15FA3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8680-C18E-56FE-8E2A-FEE14F39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DA0C-1CB6-4D62-5CB8-D6DFDF5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62F4-4DE5-6C78-E5A4-199CF0D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756A-FF6C-A1CF-0350-309DC6BC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B6DB-9078-8F6E-E809-940C777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BF91-2E0D-4FEC-5FD2-2E396CE0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6F50-FE50-7F87-BB84-E15DA022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49F3-AFB0-EA9E-733B-E60F3283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ud-Nauwynck/presentations/tree/main/pres-bigdata/Course-2022-Spark%20/Datalake-File-Format-Parquet.pdf" TargetMode="External"/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9E3-29EA-025F-AF52-62F586DA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r>
              <a:rPr lang="fr-FR" dirty="0"/>
              <a:t> File Format:</a:t>
            </a:r>
            <a:br>
              <a:rPr lang="fr-FR" dirty="0"/>
            </a:br>
            <a:r>
              <a:rPr lang="fr-FR" dirty="0"/>
              <a:t>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ED7-F1E0-4D35-B0CF-A145D647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1" y="4477801"/>
            <a:ext cx="11887200" cy="2262968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2024</a:t>
            </a:r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>
                <a:hlinkClick r:id="rId3"/>
              </a:rPr>
              <a:t>https://github.com/Arnaud-Nauwynck/presentations/pres-bigdata/</a:t>
            </a:r>
            <a:br>
              <a:rPr lang="fr-FR" dirty="0">
                <a:hlinkClick r:id="rId3"/>
              </a:rPr>
            </a:br>
            <a:r>
              <a:rPr lang="fr-FR" dirty="0" err="1">
                <a:hlinkClick r:id="rId3"/>
              </a:rPr>
              <a:t>Datalake</a:t>
            </a:r>
            <a:r>
              <a:rPr lang="fr-FR" dirty="0">
                <a:hlinkClick r:id="rId3"/>
              </a:rPr>
              <a:t>-File-Format-Parquet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51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16D0-3080-9F31-0BF6-A8DCB7A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for Small Files ?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1F5F802-FA1F-9E5D-DAC3-92966ED31027}"/>
              </a:ext>
            </a:extLst>
          </p:cNvPr>
          <p:cNvSpPr/>
          <p:nvPr/>
        </p:nvSpPr>
        <p:spPr>
          <a:xfrm>
            <a:off x="5548378" y="2373424"/>
            <a:ext cx="3987508" cy="211115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74E2B-0F9F-8EFA-7408-24C036CAD296}"/>
              </a:ext>
            </a:extLst>
          </p:cNvPr>
          <p:cNvSpPr/>
          <p:nvPr/>
        </p:nvSpPr>
        <p:spPr>
          <a:xfrm>
            <a:off x="5633760" y="3041308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29186-3294-B97E-E6F8-9FC19AF8E458}"/>
              </a:ext>
            </a:extLst>
          </p:cNvPr>
          <p:cNvSpPr/>
          <p:nvPr/>
        </p:nvSpPr>
        <p:spPr>
          <a:xfrm>
            <a:off x="5762352" y="3187991"/>
            <a:ext cx="3182355" cy="7784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3D7CE-191A-4A40-CE96-8E241410C55B}"/>
              </a:ext>
            </a:extLst>
          </p:cNvPr>
          <p:cNvSpPr txBox="1"/>
          <p:nvPr/>
        </p:nvSpPr>
        <p:spPr>
          <a:xfrm>
            <a:off x="5475396" y="1939972"/>
            <a:ext cx="18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BF437-598E-B6CE-4FE3-D3F5CF0C2110}"/>
              </a:ext>
            </a:extLst>
          </p:cNvPr>
          <p:cNvSpPr/>
          <p:nvPr/>
        </p:nvSpPr>
        <p:spPr>
          <a:xfrm>
            <a:off x="5642321" y="2567312"/>
            <a:ext cx="340044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8C206E2-B0F3-FEC1-EAA4-A82EDE9A2D86}"/>
              </a:ext>
            </a:extLst>
          </p:cNvPr>
          <p:cNvSpPr/>
          <p:nvPr/>
        </p:nvSpPr>
        <p:spPr>
          <a:xfrm>
            <a:off x="4888586" y="3158784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33B197-2762-01D9-88E6-BF76C1A3A540}"/>
              </a:ext>
            </a:extLst>
          </p:cNvPr>
          <p:cNvSpPr/>
          <p:nvPr/>
        </p:nvSpPr>
        <p:spPr>
          <a:xfrm>
            <a:off x="4888585" y="2504528"/>
            <a:ext cx="348343" cy="26934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5FFB3-CCD6-228E-2E5D-1CAB8C721324}"/>
              </a:ext>
            </a:extLst>
          </p:cNvPr>
          <p:cNvSpPr txBox="1"/>
          <p:nvPr/>
        </p:nvSpPr>
        <p:spPr>
          <a:xfrm>
            <a:off x="2033532" y="3158784"/>
            <a:ext cx="2699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parquet files </a:t>
            </a:r>
            <a:br>
              <a:rPr lang="fr-FR" sz="2000" dirty="0"/>
            </a:br>
            <a:r>
              <a:rPr lang="fr-FR" sz="2000" dirty="0"/>
              <a:t>ALWAYS have an </a:t>
            </a:r>
          </a:p>
          <a:p>
            <a:r>
              <a:rPr lang="fr-FR" sz="2000" dirty="0" err="1"/>
              <a:t>uncompressable</a:t>
            </a:r>
            <a:r>
              <a:rPr lang="fr-FR" sz="2000" dirty="0"/>
              <a:t>  </a:t>
            </a:r>
            <a:r>
              <a:rPr lang="fr-FR" sz="2000" dirty="0" err="1"/>
              <a:t>footer</a:t>
            </a:r>
            <a:r>
              <a:rPr lang="fr-FR" sz="2000" dirty="0"/>
              <a:t>,</a:t>
            </a:r>
          </a:p>
          <a:p>
            <a:r>
              <a:rPr lang="fr-FR" sz="2000" dirty="0" err="1"/>
              <a:t>containing</a:t>
            </a:r>
            <a:r>
              <a:rPr lang="fr-FR" sz="2000" dirty="0"/>
              <a:t> SCHEMA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C49BE-8A6A-135A-07EC-3D26A15A0819}"/>
              </a:ext>
            </a:extLst>
          </p:cNvPr>
          <p:cNvSpPr txBox="1"/>
          <p:nvPr/>
        </p:nvSpPr>
        <p:spPr>
          <a:xfrm>
            <a:off x="2033532" y="2213369"/>
            <a:ext cx="248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data part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br>
              <a:rPr lang="fr-FR" sz="2000" dirty="0"/>
            </a:br>
            <a:r>
              <a:rPr lang="fr-FR" sz="2000" dirty="0"/>
              <a:t>(</a:t>
            </a:r>
            <a:r>
              <a:rPr lang="fr-FR" sz="2000" dirty="0" err="1"/>
              <a:t>even</a:t>
            </a:r>
            <a:r>
              <a:rPr lang="fr-FR" sz="2000" dirty="0"/>
              <a:t> </a:t>
            </a:r>
            <a:r>
              <a:rPr lang="fr-FR" sz="2000" dirty="0" err="1"/>
              <a:t>empty</a:t>
            </a:r>
            <a:r>
              <a:rPr lang="fr-FR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21ABC-AF43-FD17-2977-003177D3CE23}"/>
              </a:ext>
            </a:extLst>
          </p:cNvPr>
          <p:cNvSpPr txBox="1"/>
          <p:nvPr/>
        </p:nvSpPr>
        <p:spPr>
          <a:xfrm>
            <a:off x="4888585" y="5107158"/>
            <a:ext cx="5771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Parquet for </a:t>
            </a:r>
            <a:r>
              <a:rPr lang="fr-FR" sz="2800" dirty="0" err="1"/>
              <a:t>small</a:t>
            </a:r>
            <a:r>
              <a:rPr lang="fr-FR" sz="2800" dirty="0"/>
              <a:t> data </a:t>
            </a:r>
            <a:r>
              <a:rPr lang="fr-FR" sz="2800" dirty="0" err="1"/>
              <a:t>is</a:t>
            </a:r>
            <a:r>
              <a:rPr lang="fr-FR" sz="2800" dirty="0"/>
              <a:t> NOT efficient </a:t>
            </a:r>
          </a:p>
          <a:p>
            <a:r>
              <a:rPr lang="fr-FR" sz="2800" dirty="0" err="1"/>
              <a:t>bad</a:t>
            </a:r>
            <a:r>
              <a:rPr lang="fr-FR" sz="2800" dirty="0"/>
              <a:t> ratio  of  "data / </a:t>
            </a:r>
            <a:r>
              <a:rPr lang="fr-FR" sz="2800" dirty="0" err="1"/>
              <a:t>metadata</a:t>
            </a:r>
            <a:r>
              <a:rPr lang="fr-FR" sz="2800" dirty="0"/>
              <a:t>" size</a:t>
            </a:r>
          </a:p>
        </p:txBody>
      </p:sp>
    </p:spTree>
    <p:extLst>
      <p:ext uri="{BB962C8B-B14F-4D97-AF65-F5344CB8AC3E}">
        <p14:creationId xmlns:p14="http://schemas.microsoft.com/office/powerpoint/2010/main" val="39672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Read Parquet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95DCA94-54E4-17F9-5F76-EEF81C6E77FC}"/>
              </a:ext>
            </a:extLst>
          </p:cNvPr>
          <p:cNvSpPr/>
          <p:nvPr/>
        </p:nvSpPr>
        <p:spPr>
          <a:xfrm>
            <a:off x="6351129" y="2454690"/>
            <a:ext cx="3987508" cy="412922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2E343-1C47-6FBC-498E-329CE0B80A3A}"/>
              </a:ext>
            </a:extLst>
          </p:cNvPr>
          <p:cNvSpPr/>
          <p:nvPr/>
        </p:nvSpPr>
        <p:spPr>
          <a:xfrm>
            <a:off x="6436511" y="4637820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75E8D-5A45-ACA7-05A5-B5792301B4E1}"/>
              </a:ext>
            </a:extLst>
          </p:cNvPr>
          <p:cNvSpPr/>
          <p:nvPr/>
        </p:nvSpPr>
        <p:spPr>
          <a:xfrm>
            <a:off x="6565104" y="4784504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76F0F-7C1C-2A2E-B2C3-3FA040FE3F44}"/>
              </a:ext>
            </a:extLst>
          </p:cNvPr>
          <p:cNvSpPr txBox="1"/>
          <p:nvPr/>
        </p:nvSpPr>
        <p:spPr>
          <a:xfrm>
            <a:off x="6256494" y="2120133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DD5A5-D1BD-10AC-22C9-E54A4C71323D}"/>
              </a:ext>
            </a:extLst>
          </p:cNvPr>
          <p:cNvSpPr txBox="1"/>
          <p:nvPr/>
        </p:nvSpPr>
        <p:spPr>
          <a:xfrm>
            <a:off x="6436511" y="611951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bytes:  </a:t>
            </a:r>
            <a:r>
              <a:rPr lang="fr-FR" b="1" dirty="0"/>
              <a:t>&lt;&lt;</a:t>
            </a:r>
            <a:r>
              <a:rPr lang="fr-FR" b="1" dirty="0" err="1"/>
              <a:t>footer</a:t>
            </a:r>
            <a:r>
              <a:rPr lang="fr-FR" b="1" dirty="0"/>
              <a:t> size&gt;&gt;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00AE8A-A0CA-A681-C65A-ACB38494627F}"/>
              </a:ext>
            </a:extLst>
          </p:cNvPr>
          <p:cNvSpPr/>
          <p:nvPr/>
        </p:nvSpPr>
        <p:spPr>
          <a:xfrm rot="20785611">
            <a:off x="2311567" y="2362864"/>
            <a:ext cx="336646" cy="394486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6AA3AB-8126-3046-9133-87DAEB68B7BE}"/>
              </a:ext>
            </a:extLst>
          </p:cNvPr>
          <p:cNvSpPr/>
          <p:nvPr/>
        </p:nvSpPr>
        <p:spPr>
          <a:xfrm rot="20854962">
            <a:off x="4732246" y="4728480"/>
            <a:ext cx="364713" cy="11928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82556-72E5-3308-8F73-CFA6D18DD81A}"/>
              </a:ext>
            </a:extLst>
          </p:cNvPr>
          <p:cNvSpPr txBox="1"/>
          <p:nvPr/>
        </p:nvSpPr>
        <p:spPr>
          <a:xfrm>
            <a:off x="556418" y="1932184"/>
            <a:ext cx="359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1/ </a:t>
            </a:r>
            <a:r>
              <a:rPr lang="fr-FR" sz="2400" b="1" dirty="0" err="1"/>
              <a:t>query</a:t>
            </a:r>
            <a:r>
              <a:rPr lang="fr-FR" sz="2400" b="1" dirty="0"/>
              <a:t> File </a:t>
            </a:r>
            <a:r>
              <a:rPr lang="fr-FR" sz="2400" b="1" dirty="0" err="1"/>
              <a:t>length</a:t>
            </a:r>
            <a:r>
              <a:rPr lang="fr-FR" sz="2400" b="1" dirty="0"/>
              <a:t> =&gt; </a:t>
            </a:r>
            <a:r>
              <a:rPr lang="fr-FR" sz="2400" b="1" dirty="0" err="1"/>
              <a:t>len</a:t>
            </a:r>
            <a:r>
              <a:rPr lang="fr-FR" sz="24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07DC-D154-0BAC-2E58-59B54BA0D67A}"/>
              </a:ext>
            </a:extLst>
          </p:cNvPr>
          <p:cNvSpPr txBox="1"/>
          <p:nvPr/>
        </p:nvSpPr>
        <p:spPr>
          <a:xfrm>
            <a:off x="1283125" y="6213140"/>
            <a:ext cx="494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2/ </a:t>
            </a:r>
            <a:r>
              <a:rPr lang="fr-FR" sz="2400" b="1" dirty="0" err="1"/>
              <a:t>read</a:t>
            </a:r>
            <a:r>
              <a:rPr lang="fr-FR" sz="2400" b="1" dirty="0"/>
              <a:t> last bytes       [len-4, </a:t>
            </a:r>
            <a:r>
              <a:rPr lang="fr-FR" sz="2400" b="1" dirty="0" err="1"/>
              <a:t>len</a:t>
            </a:r>
            <a:r>
              <a:rPr lang="fr-FR" sz="2400" b="1" dirty="0"/>
              <a:t>] =&gt;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CD7F-8191-F9C5-C1B3-376ECF22E58F}"/>
              </a:ext>
            </a:extLst>
          </p:cNvPr>
          <p:cNvSpPr txBox="1"/>
          <p:nvPr/>
        </p:nvSpPr>
        <p:spPr>
          <a:xfrm>
            <a:off x="3001729" y="4018422"/>
            <a:ext cx="33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3/ </a:t>
            </a:r>
            <a:r>
              <a:rPr lang="fr-FR" sz="2400" b="1" dirty="0" err="1"/>
              <a:t>read</a:t>
            </a:r>
            <a:r>
              <a:rPr lang="fr-FR" sz="2400" b="1" dirty="0"/>
              <a:t> </a:t>
            </a:r>
            <a:r>
              <a:rPr lang="fr-FR" sz="2400" b="1" dirty="0" err="1"/>
              <a:t>footer</a:t>
            </a:r>
            <a:r>
              <a:rPr lang="fr-FR" sz="2400" b="1" dirty="0"/>
              <a:t> [</a:t>
            </a:r>
            <a:r>
              <a:rPr lang="fr-FR" sz="2400" b="1" dirty="0" err="1"/>
              <a:t>len</a:t>
            </a:r>
            <a:r>
              <a:rPr lang="fr-FR" sz="2400" b="1" dirty="0"/>
              <a:t>-F, </a:t>
            </a:r>
            <a:r>
              <a:rPr lang="fr-FR" sz="2400" b="1" dirty="0" err="1"/>
              <a:t>len</a:t>
            </a:r>
            <a:r>
              <a:rPr lang="fr-FR" sz="2400" b="1" dirty="0"/>
              <a:t>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4C51A8-44C2-ED06-330F-87D57EF211C2}"/>
              </a:ext>
            </a:extLst>
          </p:cNvPr>
          <p:cNvSpPr/>
          <p:nvPr/>
        </p:nvSpPr>
        <p:spPr>
          <a:xfrm rot="20854962">
            <a:off x="428595" y="1215403"/>
            <a:ext cx="364713" cy="685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48E6DB-782B-E791-2A25-6DF0964FDA58}"/>
              </a:ext>
            </a:extLst>
          </p:cNvPr>
          <p:cNvSpPr/>
          <p:nvPr/>
        </p:nvSpPr>
        <p:spPr>
          <a:xfrm rot="20785611">
            <a:off x="3656220" y="6224843"/>
            <a:ext cx="377847" cy="5280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9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Header?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9D6DE-77DE-A14A-6363-62F5D31EF9AA}"/>
              </a:ext>
            </a:extLst>
          </p:cNvPr>
          <p:cNvSpPr txBox="1"/>
          <p:nvPr/>
        </p:nvSpPr>
        <p:spPr>
          <a:xfrm>
            <a:off x="1857828" y="2598057"/>
            <a:ext cx="103158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For </a:t>
            </a:r>
            <a:r>
              <a:rPr lang="fr-FR" sz="3200" dirty="0" err="1"/>
              <a:t>reader</a:t>
            </a:r>
            <a:r>
              <a:rPr lang="fr-FR" sz="3200" dirty="0"/>
              <a:t> : not a big </a:t>
            </a:r>
            <a:r>
              <a:rPr lang="fr-FR" sz="3200" dirty="0" err="1"/>
              <a:t>overhead</a:t>
            </a:r>
            <a:r>
              <a:rPr lang="fr-FR" sz="3200" dirty="0"/>
              <a:t>,  ONLY  3 calls to </a:t>
            </a:r>
            <a:r>
              <a:rPr lang="fr-FR" sz="3200" dirty="0" err="1"/>
              <a:t>read</a:t>
            </a:r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For </a:t>
            </a:r>
            <a:r>
              <a:rPr lang="fr-FR" sz="3200" dirty="0" err="1"/>
              <a:t>writer</a:t>
            </a:r>
            <a:r>
              <a:rPr lang="fr-FR" sz="3200" dirty="0"/>
              <a:t> : MUCH more </a:t>
            </a:r>
            <a:r>
              <a:rPr lang="fr-FR" sz="3200" dirty="0" err="1"/>
              <a:t>practical</a:t>
            </a:r>
            <a:r>
              <a:rPr lang="fr-FR" sz="3200" dirty="0"/>
              <a:t> to "</a:t>
            </a:r>
            <a:r>
              <a:rPr lang="fr-FR" sz="3200" dirty="0" err="1"/>
              <a:t>stream</a:t>
            </a:r>
            <a:r>
              <a:rPr lang="fr-FR" sz="3200" dirty="0"/>
              <a:t>" </a:t>
            </a:r>
            <a:r>
              <a:rPr lang="fr-FR" sz="3200" dirty="0" err="1"/>
              <a:t>write</a:t>
            </a:r>
            <a:r>
              <a:rPr lang="fr-FR" sz="3200" dirty="0"/>
              <a:t> </a:t>
            </a:r>
            <a:r>
              <a:rPr lang="fr-FR" sz="3200" dirty="0" err="1"/>
              <a:t>Nx</a:t>
            </a:r>
            <a:r>
              <a:rPr lang="fr-FR" sz="3200" dirty="0"/>
              <a:t> </a:t>
            </a:r>
            <a:r>
              <a:rPr lang="fr-FR" sz="3200" dirty="0" err="1"/>
              <a:t>rows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</a:t>
            </a:r>
            <a:r>
              <a:rPr lang="fr-FR" sz="3200" dirty="0" err="1"/>
              <a:t>keep</a:t>
            </a:r>
            <a:r>
              <a:rPr lang="fr-FR" sz="3200" dirty="0"/>
              <a:t> in-memory </a:t>
            </a:r>
            <a:r>
              <a:rPr lang="fr-FR" sz="3200" dirty="0" err="1"/>
              <a:t>only</a:t>
            </a:r>
            <a:r>
              <a:rPr lang="fr-FR" sz="3200" dirty="0"/>
              <a:t> few </a:t>
            </a:r>
            <a:r>
              <a:rPr lang="fr-FR" sz="3200" dirty="0" err="1"/>
              <a:t>metadata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to flush </a:t>
            </a:r>
            <a:r>
              <a:rPr lang="fr-FR" sz="3200" dirty="0" err="1"/>
              <a:t>write</a:t>
            </a:r>
            <a:r>
              <a:rPr lang="fr-FR" sz="3200" dirty="0"/>
              <a:t> at end</a:t>
            </a:r>
          </a:p>
        </p:txBody>
      </p:sp>
    </p:spTree>
    <p:extLst>
      <p:ext uri="{BB962C8B-B14F-4D97-AF65-F5344CB8AC3E}">
        <p14:creationId xmlns:p14="http://schemas.microsoft.com/office/powerpoint/2010/main" val="351884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AF89-6F65-774A-58CB-BAB74C1B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51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Columnar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6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DB747-2EDB-7D1A-C4EF-28C826DE0E5B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6A94F-BEF2-0D1E-F7A9-C706AB991E51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083B5-9EDA-BC90-513D-6B984DA60512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4A98-7D2C-72D8-4705-6BBA2D3B3D0E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309FC-AEE0-829B-4FFF-26CDD07AF7C2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50FB2C-7027-0964-36E8-E74286D7FC7A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1294-AC52-466A-0242-B5E7FD17A79C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A0A6C-A8AA-08F6-55E6-FAF2FD2705F5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A2B15-8DD5-2164-5862-80861D0DF0EA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8F7B2-2A2F-8EAC-6989-EFF60F7BAAFA}"/>
              </a:ext>
            </a:extLst>
          </p:cNvPr>
          <p:cNvSpPr txBox="1"/>
          <p:nvPr/>
        </p:nvSpPr>
        <p:spPr>
          <a:xfrm>
            <a:off x="4944835" y="4139310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CE932-2E73-6861-EBCC-6B6296F39772}"/>
              </a:ext>
            </a:extLst>
          </p:cNvPr>
          <p:cNvSpPr txBox="1"/>
          <p:nvPr/>
        </p:nvSpPr>
        <p:spPr>
          <a:xfrm>
            <a:off x="4891816" y="2154220"/>
            <a:ext cx="722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Row </a:t>
            </a:r>
            <a:r>
              <a:rPr lang="fr-FR" sz="2800" dirty="0" err="1"/>
              <a:t>Serialization</a:t>
            </a:r>
            <a:r>
              <a:rPr lang="fr-FR" sz="2800" dirty="0"/>
              <a:t>: like CSV, JSON, AVRO,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45FE89-CBB3-E56A-01AC-B3FC59DCFDA7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1C1678-F0AF-C165-674C-F2BA1800D254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8B6DC4-A621-ED4D-B2CD-C55503A76FAB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4DC900-F176-54E9-9612-9268E160E7F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D1A166-D2D1-8CA7-FF23-13F46ED935C0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5E788F-CBC4-2EB0-2347-DDE3018554CB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12ED27-6EE3-52CE-EC30-2A49C1332353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E6F8F3-1315-A229-EFB6-32C2E8E62600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92408A-AF9C-ABEC-A894-E1163037FB00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2732B2-40EA-B99A-1B69-83C31B92ACBD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1BBA2A-5858-CB3F-8281-86AC5275239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D34F-E4E3-E7AB-6C22-AB32E6552DDF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A16904-7581-D705-65E0-CEABA671F26F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3BC18C-D4C7-9178-F11E-0A000FF0D06B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AC7EE-37CB-3585-04CA-6B94AC3B5500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10DA04-A65A-17DB-0782-BE2F2BC41D00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FBD9E-D43E-2FED-907D-9BDE1FCF3181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DAE4D-8955-5935-997B-AE747EE5E0EB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764904-E703-0DD8-506C-04F1C0A7DCB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1235C4-8474-DA88-C6B0-29D6750568F0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7B7A03-3DAF-4A49-8293-119B95DAED1E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83D088-050F-73E8-9ED1-711622D16EA7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162F3A-2B57-19E1-91DD-F2162D405417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331F2E-3DEA-0D4B-A753-C4BF1E33C132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C8BC3E-D669-25B2-8489-3494492E5A78}"/>
              </a:ext>
            </a:extLst>
          </p:cNvPr>
          <p:cNvSpPr/>
          <p:nvPr/>
        </p:nvSpPr>
        <p:spPr>
          <a:xfrm>
            <a:off x="3575334" y="28950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73282D-DF6C-D4C8-7BFB-3C252D03A701}"/>
              </a:ext>
            </a:extLst>
          </p:cNvPr>
          <p:cNvSpPr txBox="1"/>
          <p:nvPr/>
        </p:nvSpPr>
        <p:spPr>
          <a:xfrm>
            <a:off x="3611297" y="285836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322FE-C61E-A943-4F5B-F1EF9C74EA60}"/>
              </a:ext>
            </a:extLst>
          </p:cNvPr>
          <p:cNvSpPr/>
          <p:nvPr/>
        </p:nvSpPr>
        <p:spPr>
          <a:xfrm>
            <a:off x="4137945" y="28950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97AE0-C814-2D74-C695-48F1C3C4991B}"/>
              </a:ext>
            </a:extLst>
          </p:cNvPr>
          <p:cNvSpPr txBox="1"/>
          <p:nvPr/>
        </p:nvSpPr>
        <p:spPr>
          <a:xfrm>
            <a:off x="4180199" y="28689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248771-DDA2-0F6C-E854-FBA865AD1674}"/>
              </a:ext>
            </a:extLst>
          </p:cNvPr>
          <p:cNvSpPr/>
          <p:nvPr/>
        </p:nvSpPr>
        <p:spPr>
          <a:xfrm>
            <a:off x="4674777" y="28950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2DEDF-389D-0A29-D7B9-64457968F1A3}"/>
              </a:ext>
            </a:extLst>
          </p:cNvPr>
          <p:cNvSpPr txBox="1"/>
          <p:nvPr/>
        </p:nvSpPr>
        <p:spPr>
          <a:xfrm>
            <a:off x="470819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C31D42-839D-A898-E1E5-E4F4B3303D7E}"/>
              </a:ext>
            </a:extLst>
          </p:cNvPr>
          <p:cNvSpPr/>
          <p:nvPr/>
        </p:nvSpPr>
        <p:spPr>
          <a:xfrm>
            <a:off x="5217188" y="289509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A7171-89D3-E876-FB2D-90F491F40273}"/>
              </a:ext>
            </a:extLst>
          </p:cNvPr>
          <p:cNvSpPr txBox="1"/>
          <p:nvPr/>
        </p:nvSpPr>
        <p:spPr>
          <a:xfrm>
            <a:off x="5231651" y="286898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574DA2-BB5D-A500-DF5C-0987F97D71F6}"/>
              </a:ext>
            </a:extLst>
          </p:cNvPr>
          <p:cNvSpPr/>
          <p:nvPr/>
        </p:nvSpPr>
        <p:spPr>
          <a:xfrm>
            <a:off x="5747135" y="28938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E5BA98-F504-F922-797E-55B0304F1BE6}"/>
              </a:ext>
            </a:extLst>
          </p:cNvPr>
          <p:cNvSpPr txBox="1"/>
          <p:nvPr/>
        </p:nvSpPr>
        <p:spPr>
          <a:xfrm>
            <a:off x="5778930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B7F297-8B96-88E2-B336-9FBF5343BA78}"/>
              </a:ext>
            </a:extLst>
          </p:cNvPr>
          <p:cNvSpPr/>
          <p:nvPr/>
        </p:nvSpPr>
        <p:spPr>
          <a:xfrm>
            <a:off x="6289198" y="28938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126E70-FDDE-6818-FD34-EFBD051B134D}"/>
              </a:ext>
            </a:extLst>
          </p:cNvPr>
          <p:cNvSpPr txBox="1"/>
          <p:nvPr/>
        </p:nvSpPr>
        <p:spPr>
          <a:xfrm>
            <a:off x="6331452" y="28677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40E576-6120-A969-FF49-5CD59CF72745}"/>
              </a:ext>
            </a:extLst>
          </p:cNvPr>
          <p:cNvSpPr/>
          <p:nvPr/>
        </p:nvSpPr>
        <p:spPr>
          <a:xfrm>
            <a:off x="6826030" y="289381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6C644D-D3F5-6C9A-01E9-772949EACB04}"/>
              </a:ext>
            </a:extLst>
          </p:cNvPr>
          <p:cNvSpPr txBox="1"/>
          <p:nvPr/>
        </p:nvSpPr>
        <p:spPr>
          <a:xfrm>
            <a:off x="6850574" y="2856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DE8D0F-5F21-CF83-1509-AC47C650D27A}"/>
              </a:ext>
            </a:extLst>
          </p:cNvPr>
          <p:cNvSpPr/>
          <p:nvPr/>
        </p:nvSpPr>
        <p:spPr>
          <a:xfrm>
            <a:off x="7368441" y="28938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1AD57C-F9E1-22D9-34D1-FA2D4AEC541E}"/>
              </a:ext>
            </a:extLst>
          </p:cNvPr>
          <p:cNvSpPr txBox="1"/>
          <p:nvPr/>
        </p:nvSpPr>
        <p:spPr>
          <a:xfrm>
            <a:off x="7382904" y="287594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A9C328-51F2-1789-444B-5EE9B2CB919F}"/>
              </a:ext>
            </a:extLst>
          </p:cNvPr>
          <p:cNvSpPr/>
          <p:nvPr/>
        </p:nvSpPr>
        <p:spPr>
          <a:xfrm>
            <a:off x="7871285" y="289703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2299F0-E7EA-1FEF-2057-1775FA4E886F}"/>
              </a:ext>
            </a:extLst>
          </p:cNvPr>
          <p:cNvSpPr txBox="1"/>
          <p:nvPr/>
        </p:nvSpPr>
        <p:spPr>
          <a:xfrm>
            <a:off x="7938954" y="287092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6D50DE-3E4C-F7CE-B39C-48436A60D2E5}"/>
              </a:ext>
            </a:extLst>
          </p:cNvPr>
          <p:cNvSpPr/>
          <p:nvPr/>
        </p:nvSpPr>
        <p:spPr>
          <a:xfrm>
            <a:off x="8403074" y="28970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8EDC327-0C3A-FD44-8843-DCBF8156D158}"/>
              </a:ext>
            </a:extLst>
          </p:cNvPr>
          <p:cNvSpPr txBox="1"/>
          <p:nvPr/>
        </p:nvSpPr>
        <p:spPr>
          <a:xfrm>
            <a:off x="8445328" y="28709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1EC082-8969-8F3F-3C11-E4552E1EB409}"/>
              </a:ext>
            </a:extLst>
          </p:cNvPr>
          <p:cNvSpPr/>
          <p:nvPr/>
        </p:nvSpPr>
        <p:spPr>
          <a:xfrm>
            <a:off x="8939906" y="28970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B6FE3-C792-F69A-6C7C-3C3DE641B894}"/>
              </a:ext>
            </a:extLst>
          </p:cNvPr>
          <p:cNvSpPr txBox="1"/>
          <p:nvPr/>
        </p:nvSpPr>
        <p:spPr>
          <a:xfrm>
            <a:off x="898467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092626-2988-FF29-D8E6-3F0C7AF55565}"/>
              </a:ext>
            </a:extLst>
          </p:cNvPr>
          <p:cNvSpPr/>
          <p:nvPr/>
        </p:nvSpPr>
        <p:spPr>
          <a:xfrm>
            <a:off x="9482317" y="289703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CA199F4-B6ED-C270-FA9B-3524DC62720A}"/>
              </a:ext>
            </a:extLst>
          </p:cNvPr>
          <p:cNvSpPr txBox="1"/>
          <p:nvPr/>
        </p:nvSpPr>
        <p:spPr>
          <a:xfrm>
            <a:off x="9496780" y="28709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89CC7C-33C6-B66D-9E90-AF96863E7FCF}"/>
              </a:ext>
            </a:extLst>
          </p:cNvPr>
          <p:cNvSpPr/>
          <p:nvPr/>
        </p:nvSpPr>
        <p:spPr>
          <a:xfrm>
            <a:off x="10019816" y="290012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265518-B866-F2C0-0561-F8ABB9E8031D}"/>
              </a:ext>
            </a:extLst>
          </p:cNvPr>
          <p:cNvSpPr txBox="1"/>
          <p:nvPr/>
        </p:nvSpPr>
        <p:spPr>
          <a:xfrm>
            <a:off x="10054153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714A62-E11C-6826-774B-2292BD920119}"/>
              </a:ext>
            </a:extLst>
          </p:cNvPr>
          <p:cNvSpPr/>
          <p:nvPr/>
        </p:nvSpPr>
        <p:spPr>
          <a:xfrm>
            <a:off x="10551605" y="290012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B76522-D72F-763B-FD01-BF341AFE6D04}"/>
              </a:ext>
            </a:extLst>
          </p:cNvPr>
          <p:cNvSpPr txBox="1"/>
          <p:nvPr/>
        </p:nvSpPr>
        <p:spPr>
          <a:xfrm>
            <a:off x="10593859" y="287401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C34436D-DDC5-E9BF-D862-75EF5A2B09F2}"/>
              </a:ext>
            </a:extLst>
          </p:cNvPr>
          <p:cNvSpPr/>
          <p:nvPr/>
        </p:nvSpPr>
        <p:spPr>
          <a:xfrm>
            <a:off x="11088437" y="290012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8848D3-D373-1559-379D-C2126BCD858D}"/>
              </a:ext>
            </a:extLst>
          </p:cNvPr>
          <p:cNvSpPr txBox="1"/>
          <p:nvPr/>
        </p:nvSpPr>
        <p:spPr>
          <a:xfrm>
            <a:off x="11112248" y="286774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44AEC0-87A2-BE9E-AFE5-B07E6422A264}"/>
              </a:ext>
            </a:extLst>
          </p:cNvPr>
          <p:cNvSpPr/>
          <p:nvPr/>
        </p:nvSpPr>
        <p:spPr>
          <a:xfrm>
            <a:off x="11630848" y="290012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CBA29C5-20F0-DCC4-877B-A60DCBD52E81}"/>
              </a:ext>
            </a:extLst>
          </p:cNvPr>
          <p:cNvSpPr txBox="1"/>
          <p:nvPr/>
        </p:nvSpPr>
        <p:spPr>
          <a:xfrm>
            <a:off x="11645311" y="28740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F7893-9009-C892-62CB-1A09BC7F78A7}"/>
              </a:ext>
            </a:extLst>
          </p:cNvPr>
          <p:cNvSpPr/>
          <p:nvPr/>
        </p:nvSpPr>
        <p:spPr>
          <a:xfrm>
            <a:off x="3566194" y="475672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E310C4-C959-5EA1-063B-5845B73EA54C}"/>
              </a:ext>
            </a:extLst>
          </p:cNvPr>
          <p:cNvSpPr txBox="1"/>
          <p:nvPr/>
        </p:nvSpPr>
        <p:spPr>
          <a:xfrm>
            <a:off x="3633863" y="473061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ACA1C10-69FD-85B1-D254-163E3D6350B9}"/>
              </a:ext>
            </a:extLst>
          </p:cNvPr>
          <p:cNvSpPr/>
          <p:nvPr/>
        </p:nvSpPr>
        <p:spPr>
          <a:xfrm>
            <a:off x="5748600" y="476286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253480A-4166-733C-6C40-246E760D7E22}"/>
              </a:ext>
            </a:extLst>
          </p:cNvPr>
          <p:cNvSpPr txBox="1"/>
          <p:nvPr/>
        </p:nvSpPr>
        <p:spPr>
          <a:xfrm>
            <a:off x="5786174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CCE5FEC-01AB-BE51-A535-A02237FA81F4}"/>
              </a:ext>
            </a:extLst>
          </p:cNvPr>
          <p:cNvSpPr/>
          <p:nvPr/>
        </p:nvSpPr>
        <p:spPr>
          <a:xfrm>
            <a:off x="7881042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D163CE8-C932-2C7E-AC99-84AF36AA5518}"/>
              </a:ext>
            </a:extLst>
          </p:cNvPr>
          <p:cNvSpPr txBox="1"/>
          <p:nvPr/>
        </p:nvSpPr>
        <p:spPr>
          <a:xfrm>
            <a:off x="7919010" y="47375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46A3CA-B8B7-AC8C-BF16-7D37AD4E1256}"/>
              </a:ext>
            </a:extLst>
          </p:cNvPr>
          <p:cNvSpPr/>
          <p:nvPr/>
        </p:nvSpPr>
        <p:spPr>
          <a:xfrm>
            <a:off x="10019609" y="476210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963A483-EDCB-1466-768C-BB7EF0D57116}"/>
              </a:ext>
            </a:extLst>
          </p:cNvPr>
          <p:cNvSpPr txBox="1"/>
          <p:nvPr/>
        </p:nvSpPr>
        <p:spPr>
          <a:xfrm>
            <a:off x="10034072" y="473599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C21D53F-F281-4F1E-7387-24306B0B2CA9}"/>
              </a:ext>
            </a:extLst>
          </p:cNvPr>
          <p:cNvSpPr/>
          <p:nvPr/>
        </p:nvSpPr>
        <p:spPr>
          <a:xfrm>
            <a:off x="4125655" y="47636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EB78AF-8299-70F3-AFC4-1B929E38AAB7}"/>
              </a:ext>
            </a:extLst>
          </p:cNvPr>
          <p:cNvSpPr txBox="1"/>
          <p:nvPr/>
        </p:nvSpPr>
        <p:spPr>
          <a:xfrm>
            <a:off x="4162091" y="472241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A6DF5D-C8B9-0B03-144A-4C30C9E5F710}"/>
              </a:ext>
            </a:extLst>
          </p:cNvPr>
          <p:cNvSpPr/>
          <p:nvPr/>
        </p:nvSpPr>
        <p:spPr>
          <a:xfrm>
            <a:off x="6286049" y="47611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22F07A-2938-43CF-5CDD-5D9CD7C295EA}"/>
              </a:ext>
            </a:extLst>
          </p:cNvPr>
          <p:cNvSpPr txBox="1"/>
          <p:nvPr/>
        </p:nvSpPr>
        <p:spPr>
          <a:xfrm>
            <a:off x="6328303" y="47350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20625C7-7336-FD9E-CDAB-157A3E25DA1D}"/>
              </a:ext>
            </a:extLst>
          </p:cNvPr>
          <p:cNvSpPr/>
          <p:nvPr/>
        </p:nvSpPr>
        <p:spPr>
          <a:xfrm>
            <a:off x="8405868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D010D7-B9DB-DC04-5626-F97A5D9A36EA}"/>
              </a:ext>
            </a:extLst>
          </p:cNvPr>
          <p:cNvSpPr txBox="1"/>
          <p:nvPr/>
        </p:nvSpPr>
        <p:spPr>
          <a:xfrm>
            <a:off x="8437403" y="473177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12BD42-C8BB-2E01-2B73-081F8241FFA2}"/>
              </a:ext>
            </a:extLst>
          </p:cNvPr>
          <p:cNvSpPr/>
          <p:nvPr/>
        </p:nvSpPr>
        <p:spPr>
          <a:xfrm>
            <a:off x="10551838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688DDF7-8FC4-37F6-B96F-6B94793584E1}"/>
              </a:ext>
            </a:extLst>
          </p:cNvPr>
          <p:cNvSpPr txBox="1"/>
          <p:nvPr/>
        </p:nvSpPr>
        <p:spPr>
          <a:xfrm>
            <a:off x="10566909" y="47315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4C5D048-7C87-919F-5A9E-675E4B49601F}"/>
              </a:ext>
            </a:extLst>
          </p:cNvPr>
          <p:cNvSpPr/>
          <p:nvPr/>
        </p:nvSpPr>
        <p:spPr>
          <a:xfrm>
            <a:off x="4663337" y="47607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97CD24-19FA-AD0A-8EEF-C2B4BEF52DFA}"/>
              </a:ext>
            </a:extLst>
          </p:cNvPr>
          <p:cNvSpPr txBox="1"/>
          <p:nvPr/>
        </p:nvSpPr>
        <p:spPr>
          <a:xfrm>
            <a:off x="4719084" y="47223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E3FE88E-E0AA-0D55-03E2-889D1C52F7D5}"/>
              </a:ext>
            </a:extLst>
          </p:cNvPr>
          <p:cNvSpPr/>
          <p:nvPr/>
        </p:nvSpPr>
        <p:spPr>
          <a:xfrm>
            <a:off x="6827483" y="475672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3451E3D-A450-5263-92A5-C5EB611E0319}"/>
              </a:ext>
            </a:extLst>
          </p:cNvPr>
          <p:cNvSpPr txBox="1"/>
          <p:nvPr/>
        </p:nvSpPr>
        <p:spPr>
          <a:xfrm>
            <a:off x="6869737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802DA4C-EEE8-46BE-4515-3AF8CF611EF8}"/>
              </a:ext>
            </a:extLst>
          </p:cNvPr>
          <p:cNvSpPr/>
          <p:nvPr/>
        </p:nvSpPr>
        <p:spPr>
          <a:xfrm>
            <a:off x="8934385" y="47637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0B2578-C76A-2484-8BFB-A6A75227881C}"/>
              </a:ext>
            </a:extLst>
          </p:cNvPr>
          <p:cNvSpPr txBox="1"/>
          <p:nvPr/>
        </p:nvSpPr>
        <p:spPr>
          <a:xfrm>
            <a:off x="8960141" y="47319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EDFD94B-6295-3172-7C5E-9F89F91B4531}"/>
              </a:ext>
            </a:extLst>
          </p:cNvPr>
          <p:cNvSpPr/>
          <p:nvPr/>
        </p:nvSpPr>
        <p:spPr>
          <a:xfrm>
            <a:off x="11073456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832674-DDA4-183E-E533-794ED544CDFD}"/>
              </a:ext>
            </a:extLst>
          </p:cNvPr>
          <p:cNvSpPr txBox="1"/>
          <p:nvPr/>
        </p:nvSpPr>
        <p:spPr>
          <a:xfrm>
            <a:off x="11087919" y="472774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EEC98D-C648-03E1-D84B-FFB5BF2DE3B7}"/>
              </a:ext>
            </a:extLst>
          </p:cNvPr>
          <p:cNvSpPr/>
          <p:nvPr/>
        </p:nvSpPr>
        <p:spPr>
          <a:xfrm>
            <a:off x="5205376" y="476076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4EE23CA-DF25-ADD7-4C92-FC84F55D2DD3}"/>
              </a:ext>
            </a:extLst>
          </p:cNvPr>
          <p:cNvSpPr txBox="1"/>
          <p:nvPr/>
        </p:nvSpPr>
        <p:spPr>
          <a:xfrm>
            <a:off x="5232856" y="47345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305F889-EF11-6E11-6FA4-99B89A8D851F}"/>
              </a:ext>
            </a:extLst>
          </p:cNvPr>
          <p:cNvSpPr/>
          <p:nvPr/>
        </p:nvSpPr>
        <p:spPr>
          <a:xfrm>
            <a:off x="7362648" y="47621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AB92D99-6B46-44F0-AE7C-ABFA28568422}"/>
              </a:ext>
            </a:extLst>
          </p:cNvPr>
          <p:cNvSpPr txBox="1"/>
          <p:nvPr/>
        </p:nvSpPr>
        <p:spPr>
          <a:xfrm>
            <a:off x="7404902" y="47359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5E6DB3-7297-C12F-DF89-B44AF5E26AA1}"/>
              </a:ext>
            </a:extLst>
          </p:cNvPr>
          <p:cNvSpPr/>
          <p:nvPr/>
        </p:nvSpPr>
        <p:spPr>
          <a:xfrm>
            <a:off x="9477332" y="476758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B9444B6-6522-D06F-B0C7-7A3EF86F3411}"/>
              </a:ext>
            </a:extLst>
          </p:cNvPr>
          <p:cNvSpPr txBox="1"/>
          <p:nvPr/>
        </p:nvSpPr>
        <p:spPr>
          <a:xfrm>
            <a:off x="9514256" y="473004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EE80CBA-D63B-2B4E-B229-310041911E11}"/>
              </a:ext>
            </a:extLst>
          </p:cNvPr>
          <p:cNvSpPr/>
          <p:nvPr/>
        </p:nvSpPr>
        <p:spPr>
          <a:xfrm>
            <a:off x="11616255" y="475672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306B529-F799-54FB-C225-CD85F2AB5311}"/>
              </a:ext>
            </a:extLst>
          </p:cNvPr>
          <p:cNvSpPr txBox="1"/>
          <p:nvPr/>
        </p:nvSpPr>
        <p:spPr>
          <a:xfrm>
            <a:off x="11626859" y="472080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154461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792-A064-8AE6-B776-3BC2E05C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660"/>
          </a:xfrm>
        </p:spPr>
        <p:txBody>
          <a:bodyPr/>
          <a:lstStyle/>
          <a:p>
            <a:pPr algn="ctr"/>
            <a:r>
              <a:rPr lang="fr-FR" dirty="0" err="1"/>
              <a:t>Columnar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better</a:t>
            </a:r>
            <a:r>
              <a:rPr lang="fr-FR" dirty="0"/>
              <a:t> memory </a:t>
            </a:r>
            <a:r>
              <a:rPr lang="fr-FR" dirty="0" err="1"/>
              <a:t>aligned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Vectorized</a:t>
            </a:r>
            <a:r>
              <a:rPr lang="fr-FR" dirty="0"/>
              <a:t> CPU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21C7-AC10-6404-F549-9AF0AC7FE802}"/>
              </a:ext>
            </a:extLst>
          </p:cNvPr>
          <p:cNvSpPr txBox="1"/>
          <p:nvPr/>
        </p:nvSpPr>
        <p:spPr>
          <a:xfrm>
            <a:off x="492370" y="2905780"/>
            <a:ext cx="472456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A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boolean</a:t>
            </a:r>
            <a:r>
              <a:rPr lang="fr-FR" dirty="0"/>
              <a:t> f1;   // &lt;= 1 bit (on 1 byte)</a:t>
            </a:r>
          </a:p>
          <a:p>
            <a:r>
              <a:rPr lang="fr-FR" dirty="0"/>
              <a:t>                         // in-memory </a:t>
            </a:r>
            <a:r>
              <a:rPr lang="fr-FR" dirty="0" err="1"/>
              <a:t>padding</a:t>
            </a:r>
            <a:r>
              <a:rPr lang="fr-FR" dirty="0"/>
              <a:t> 3 bytes</a:t>
            </a:r>
          </a:p>
          <a:p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          f2;  // 4 bytes, </a:t>
            </a:r>
            <a:r>
              <a:rPr lang="fr-FR" dirty="0" err="1"/>
              <a:t>aligned</a:t>
            </a:r>
            <a:r>
              <a:rPr lang="fr-FR" dirty="0"/>
              <a:t> on multiple of 4</a:t>
            </a:r>
          </a:p>
          <a:p>
            <a:r>
              <a:rPr lang="fr-FR" dirty="0"/>
              <a:t>                        //  in-memory </a:t>
            </a:r>
            <a:r>
              <a:rPr lang="fr-FR" dirty="0" err="1"/>
              <a:t>padding</a:t>
            </a:r>
            <a:r>
              <a:rPr lang="fr-FR" dirty="0"/>
              <a:t> 4 bytes</a:t>
            </a:r>
            <a:br>
              <a:rPr lang="fr-FR" dirty="0"/>
            </a:br>
            <a:r>
              <a:rPr lang="fr-FR" dirty="0"/>
              <a:t>  long        f3  // 8 bytes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sz="2000" b="1" dirty="0" err="1"/>
              <a:t>array</a:t>
            </a:r>
            <a:r>
              <a:rPr lang="fr-FR" sz="2000" b="1" dirty="0"/>
              <a:t>[</a:t>
            </a:r>
            <a:r>
              <a:rPr lang="fr-FR" sz="2000" b="1" dirty="0" err="1"/>
              <a:t>struct</a:t>
            </a:r>
            <a:r>
              <a:rPr lang="fr-FR" sz="2000" b="1" dirty="0"/>
              <a:t>&lt;..&gt;]</a:t>
            </a:r>
            <a:r>
              <a:rPr lang="fr-FR" sz="2000" dirty="0"/>
              <a:t>    &lt;=&gt;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AF30C-5877-BCBB-E624-24BACC0F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8" y="3568450"/>
            <a:ext cx="5496692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ECF3-79D6-F269-D02C-145CA30F9413}"/>
              </a:ext>
            </a:extLst>
          </p:cNvPr>
          <p:cNvSpPr txBox="1"/>
          <p:nvPr/>
        </p:nvSpPr>
        <p:spPr>
          <a:xfrm>
            <a:off x="6396099" y="2905780"/>
            <a:ext cx="4418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Vectorized</a:t>
            </a:r>
            <a:r>
              <a:rPr lang="fr-FR" sz="2800" dirty="0"/>
              <a:t> Reader </a:t>
            </a:r>
            <a:r>
              <a:rPr lang="fr-FR" sz="2800" b="1" dirty="0"/>
              <a:t>~9x </a:t>
            </a:r>
            <a:r>
              <a:rPr lang="fr-FR" sz="2800" b="1" dirty="0" err="1"/>
              <a:t>Faster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47983-FC05-8D24-EB5A-B9B338840801}"/>
              </a:ext>
            </a:extLst>
          </p:cNvPr>
          <p:cNvSpPr txBox="1"/>
          <p:nvPr/>
        </p:nvSpPr>
        <p:spPr>
          <a:xfrm>
            <a:off x="3168825" y="5338165"/>
            <a:ext cx="283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boolean</a:t>
            </a:r>
            <a:r>
              <a:rPr lang="fr-FR" sz="2400" b="1" dirty="0"/>
              <a:t>]</a:t>
            </a:r>
          </a:p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int</a:t>
            </a:r>
            <a:r>
              <a:rPr lang="fr-FR" sz="2400" b="1" dirty="0"/>
              <a:t>]</a:t>
            </a:r>
            <a:br>
              <a:rPr lang="fr-FR" sz="2400" b="1" dirty="0"/>
            </a:br>
            <a:r>
              <a:rPr lang="fr-FR" sz="2400" b="1" dirty="0" err="1"/>
              <a:t>array</a:t>
            </a:r>
            <a:r>
              <a:rPr lang="fr-FR" sz="2400" b="1" dirty="0"/>
              <a:t>[long]</a:t>
            </a:r>
          </a:p>
        </p:txBody>
      </p:sp>
    </p:spTree>
    <p:extLst>
      <p:ext uri="{BB962C8B-B14F-4D97-AF65-F5344CB8AC3E}">
        <p14:creationId xmlns:p14="http://schemas.microsoft.com/office/powerpoint/2010/main" val="146918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C9CF-CC4C-6E34-F714-54458BF7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Vectorized</a:t>
            </a:r>
            <a:r>
              <a:rPr lang="fr-FR" dirty="0"/>
              <a:t> code ... </a:t>
            </a:r>
            <a:r>
              <a:rPr lang="fr-FR" dirty="0" err="1"/>
              <a:t>fewer</a:t>
            </a:r>
            <a:r>
              <a:rPr lang="fr-FR" dirty="0"/>
              <a:t> "If", "Loop", "calls"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BE66-A9C0-FB01-272C-977BBA7A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3" y="2753794"/>
            <a:ext cx="5705137" cy="269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E7712-0CA5-C23C-25F0-3425F909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" y="2513668"/>
            <a:ext cx="5873262" cy="3476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DEBAF5-0479-59B0-D64A-8624630FA072}"/>
              </a:ext>
            </a:extLst>
          </p:cNvPr>
          <p:cNvSpPr txBox="1"/>
          <p:nvPr/>
        </p:nvSpPr>
        <p:spPr>
          <a:xfrm>
            <a:off x="1500554" y="1690688"/>
            <a:ext cx="262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CPU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5ABFC-1FBA-FE2A-B333-A0ABFBC109D2}"/>
              </a:ext>
            </a:extLst>
          </p:cNvPr>
          <p:cNvSpPr txBox="1"/>
          <p:nvPr/>
        </p:nvSpPr>
        <p:spPr>
          <a:xfrm>
            <a:off x="7596554" y="1690687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Memory Cache</a:t>
            </a:r>
          </a:p>
        </p:txBody>
      </p:sp>
    </p:spTree>
    <p:extLst>
      <p:ext uri="{BB962C8B-B14F-4D97-AF65-F5344CB8AC3E}">
        <p14:creationId xmlns:p14="http://schemas.microsoft.com/office/powerpoint/2010/main" val="104512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EB4-D981-A9AB-399B-4DFFCC47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0" y="114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00FC-AA71-2136-C828-FF532490A06E}"/>
              </a:ext>
            </a:extLst>
          </p:cNvPr>
          <p:cNvSpPr txBox="1"/>
          <p:nvPr/>
        </p:nvSpPr>
        <p:spPr>
          <a:xfrm>
            <a:off x="256305" y="243538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B44A-5B38-8C43-E179-1E1285EE3E32}"/>
              </a:ext>
            </a:extLst>
          </p:cNvPr>
          <p:cNvSpPr txBox="1"/>
          <p:nvPr/>
        </p:nvSpPr>
        <p:spPr>
          <a:xfrm>
            <a:off x="5192761" y="4172679"/>
            <a:ext cx="381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READ: </a:t>
            </a:r>
            <a:r>
              <a:rPr lang="fr-FR" sz="2800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FEA8D-B4FA-EFB4-A867-6A51721202E9}"/>
              </a:ext>
            </a:extLst>
          </p:cNvPr>
          <p:cNvSpPr/>
          <p:nvPr/>
        </p:nvSpPr>
        <p:spPr>
          <a:xfrm>
            <a:off x="3566194" y="48089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21D84-3FA5-168E-9EC8-B1BEF0E14DB4}"/>
              </a:ext>
            </a:extLst>
          </p:cNvPr>
          <p:cNvSpPr txBox="1"/>
          <p:nvPr/>
        </p:nvSpPr>
        <p:spPr>
          <a:xfrm>
            <a:off x="3633863" y="47828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F9949-612A-8E81-5AFF-CCFAF51F6C89}"/>
              </a:ext>
            </a:extLst>
          </p:cNvPr>
          <p:cNvSpPr/>
          <p:nvPr/>
        </p:nvSpPr>
        <p:spPr>
          <a:xfrm>
            <a:off x="5748600" y="48151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42342-5425-B87E-B067-87585B37DAE4}"/>
              </a:ext>
            </a:extLst>
          </p:cNvPr>
          <p:cNvSpPr txBox="1"/>
          <p:nvPr/>
        </p:nvSpPr>
        <p:spPr>
          <a:xfrm>
            <a:off x="5786174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A3682-2D9F-680D-90B3-C2ACA134B2B1}"/>
              </a:ext>
            </a:extLst>
          </p:cNvPr>
          <p:cNvSpPr/>
          <p:nvPr/>
        </p:nvSpPr>
        <p:spPr>
          <a:xfrm>
            <a:off x="7881042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2DEA3-6391-6503-FA5E-B2A4D0711BE7}"/>
              </a:ext>
            </a:extLst>
          </p:cNvPr>
          <p:cNvSpPr txBox="1"/>
          <p:nvPr/>
        </p:nvSpPr>
        <p:spPr>
          <a:xfrm>
            <a:off x="7919010" y="4789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1C3F0-4E5B-F678-3615-D41CD9CA7C84}"/>
              </a:ext>
            </a:extLst>
          </p:cNvPr>
          <p:cNvSpPr/>
          <p:nvPr/>
        </p:nvSpPr>
        <p:spPr>
          <a:xfrm>
            <a:off x="10019609" y="481436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D294E-2C41-ED16-DAAB-90CD8A10E746}"/>
              </a:ext>
            </a:extLst>
          </p:cNvPr>
          <p:cNvSpPr txBox="1"/>
          <p:nvPr/>
        </p:nvSpPr>
        <p:spPr>
          <a:xfrm>
            <a:off x="10034072" y="478824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93D65-B647-1313-7A61-27F1E12C0ABE}"/>
              </a:ext>
            </a:extLst>
          </p:cNvPr>
          <p:cNvSpPr/>
          <p:nvPr/>
        </p:nvSpPr>
        <p:spPr>
          <a:xfrm>
            <a:off x="4125655" y="4815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44270-D891-B2FD-2A66-DEE906D39AEF}"/>
              </a:ext>
            </a:extLst>
          </p:cNvPr>
          <p:cNvSpPr txBox="1"/>
          <p:nvPr/>
        </p:nvSpPr>
        <p:spPr>
          <a:xfrm>
            <a:off x="4162091" y="477466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AEF0D-C00E-C264-7328-D0D3D4126446}"/>
              </a:ext>
            </a:extLst>
          </p:cNvPr>
          <p:cNvSpPr/>
          <p:nvPr/>
        </p:nvSpPr>
        <p:spPr>
          <a:xfrm>
            <a:off x="6286049" y="481338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FDCC0-933B-1CE4-5432-C5BF9B66934E}"/>
              </a:ext>
            </a:extLst>
          </p:cNvPr>
          <p:cNvSpPr txBox="1"/>
          <p:nvPr/>
        </p:nvSpPr>
        <p:spPr>
          <a:xfrm>
            <a:off x="6328303" y="478727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CD3CE-DF44-49C7-861A-8522AB58A839}"/>
              </a:ext>
            </a:extLst>
          </p:cNvPr>
          <p:cNvSpPr/>
          <p:nvPr/>
        </p:nvSpPr>
        <p:spPr>
          <a:xfrm>
            <a:off x="8405868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3ADB4-AB49-72E8-8424-0A73A6A46E85}"/>
              </a:ext>
            </a:extLst>
          </p:cNvPr>
          <p:cNvSpPr txBox="1"/>
          <p:nvPr/>
        </p:nvSpPr>
        <p:spPr>
          <a:xfrm>
            <a:off x="8437403" y="478403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0CBF4-C518-F270-98A2-229CBED353EE}"/>
              </a:ext>
            </a:extLst>
          </p:cNvPr>
          <p:cNvSpPr/>
          <p:nvPr/>
        </p:nvSpPr>
        <p:spPr>
          <a:xfrm>
            <a:off x="10551838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4EDBD-5035-A014-A042-6D3493E0B2DE}"/>
              </a:ext>
            </a:extLst>
          </p:cNvPr>
          <p:cNvSpPr txBox="1"/>
          <p:nvPr/>
        </p:nvSpPr>
        <p:spPr>
          <a:xfrm>
            <a:off x="10566909" y="478381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70DBE-DA21-CDE9-A0A9-E9C6587E42AC}"/>
              </a:ext>
            </a:extLst>
          </p:cNvPr>
          <p:cNvSpPr/>
          <p:nvPr/>
        </p:nvSpPr>
        <p:spPr>
          <a:xfrm>
            <a:off x="4663337" y="48130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AC4D9-C255-8801-83BE-663E6B0F5629}"/>
              </a:ext>
            </a:extLst>
          </p:cNvPr>
          <p:cNvSpPr txBox="1"/>
          <p:nvPr/>
        </p:nvSpPr>
        <p:spPr>
          <a:xfrm>
            <a:off x="4719084" y="477461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4580F-9393-CF19-99BD-1B314F2AD1BC}"/>
              </a:ext>
            </a:extLst>
          </p:cNvPr>
          <p:cNvSpPr/>
          <p:nvPr/>
        </p:nvSpPr>
        <p:spPr>
          <a:xfrm>
            <a:off x="6827483" y="48089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0E436-2E06-C772-C6A7-314FE2878B20}"/>
              </a:ext>
            </a:extLst>
          </p:cNvPr>
          <p:cNvSpPr txBox="1"/>
          <p:nvPr/>
        </p:nvSpPr>
        <p:spPr>
          <a:xfrm>
            <a:off x="6869737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51453-2C40-DA4D-C097-366DFB77CC4A}"/>
              </a:ext>
            </a:extLst>
          </p:cNvPr>
          <p:cNvSpPr/>
          <p:nvPr/>
        </p:nvSpPr>
        <p:spPr>
          <a:xfrm>
            <a:off x="8934385" y="48159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717B2-FF2A-1A61-6470-A8210DE102D7}"/>
              </a:ext>
            </a:extLst>
          </p:cNvPr>
          <p:cNvSpPr txBox="1"/>
          <p:nvPr/>
        </p:nvSpPr>
        <p:spPr>
          <a:xfrm>
            <a:off x="8960141" y="478424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219A78-5B17-CAA2-1C3C-C71F20D38834}"/>
              </a:ext>
            </a:extLst>
          </p:cNvPr>
          <p:cNvSpPr/>
          <p:nvPr/>
        </p:nvSpPr>
        <p:spPr>
          <a:xfrm>
            <a:off x="11073456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3599D-3007-5AB3-024B-9A3E19B04CFB}"/>
              </a:ext>
            </a:extLst>
          </p:cNvPr>
          <p:cNvSpPr txBox="1"/>
          <p:nvPr/>
        </p:nvSpPr>
        <p:spPr>
          <a:xfrm>
            <a:off x="11087919" y="477999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8337F-9A29-1045-DB7A-A4F30D3662ED}"/>
              </a:ext>
            </a:extLst>
          </p:cNvPr>
          <p:cNvSpPr/>
          <p:nvPr/>
        </p:nvSpPr>
        <p:spPr>
          <a:xfrm>
            <a:off x="5205376" y="481301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A0059-A0DE-F6CD-DB33-E78DA973220A}"/>
              </a:ext>
            </a:extLst>
          </p:cNvPr>
          <p:cNvSpPr txBox="1"/>
          <p:nvPr/>
        </p:nvSpPr>
        <p:spPr>
          <a:xfrm>
            <a:off x="5232856" y="478683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D46CE-986E-3BE5-AAEF-60425BD170EE}"/>
              </a:ext>
            </a:extLst>
          </p:cNvPr>
          <p:cNvSpPr/>
          <p:nvPr/>
        </p:nvSpPr>
        <p:spPr>
          <a:xfrm>
            <a:off x="7362648" y="481435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7C36B3-A847-9E63-934F-0E342575EB62}"/>
              </a:ext>
            </a:extLst>
          </p:cNvPr>
          <p:cNvSpPr txBox="1"/>
          <p:nvPr/>
        </p:nvSpPr>
        <p:spPr>
          <a:xfrm>
            <a:off x="7404902" y="478824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B49A3-0DA8-C103-1ACA-36AE19E5369E}"/>
              </a:ext>
            </a:extLst>
          </p:cNvPr>
          <p:cNvSpPr/>
          <p:nvPr/>
        </p:nvSpPr>
        <p:spPr>
          <a:xfrm>
            <a:off x="9477332" y="481983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468F0-AFAF-19DA-D35A-CD0E0A10E22B}"/>
              </a:ext>
            </a:extLst>
          </p:cNvPr>
          <p:cNvSpPr txBox="1"/>
          <p:nvPr/>
        </p:nvSpPr>
        <p:spPr>
          <a:xfrm>
            <a:off x="9514256" y="47822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3F265-3CA0-8BC8-7661-6EBC5BA50C11}"/>
              </a:ext>
            </a:extLst>
          </p:cNvPr>
          <p:cNvSpPr/>
          <p:nvPr/>
        </p:nvSpPr>
        <p:spPr>
          <a:xfrm>
            <a:off x="11616255" y="48089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01FF5-ECB9-3B7C-FC23-98DF6BD56539}"/>
              </a:ext>
            </a:extLst>
          </p:cNvPr>
          <p:cNvSpPr txBox="1"/>
          <p:nvPr/>
        </p:nvSpPr>
        <p:spPr>
          <a:xfrm>
            <a:off x="11626859" y="477305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24193-EBC8-B4BB-9F40-614F22D3071E}"/>
              </a:ext>
            </a:extLst>
          </p:cNvPr>
          <p:cNvSpPr/>
          <p:nvPr/>
        </p:nvSpPr>
        <p:spPr>
          <a:xfrm>
            <a:off x="3370217" y="4695899"/>
            <a:ext cx="237660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6C5AB-555E-9CC2-43D2-FC654A1F2A00}"/>
              </a:ext>
            </a:extLst>
          </p:cNvPr>
          <p:cNvSpPr/>
          <p:nvPr/>
        </p:nvSpPr>
        <p:spPr>
          <a:xfrm>
            <a:off x="7862461" y="4773056"/>
            <a:ext cx="2114135" cy="38997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37FA461-D65E-AC81-85BF-B29613803750}"/>
              </a:ext>
            </a:extLst>
          </p:cNvPr>
          <p:cNvSpPr/>
          <p:nvPr/>
        </p:nvSpPr>
        <p:spPr>
          <a:xfrm>
            <a:off x="5786174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D894F80-CDB0-BE9D-FE9D-3C2E4A84E2D4}"/>
              </a:ext>
            </a:extLst>
          </p:cNvPr>
          <p:cNvSpPr/>
          <p:nvPr/>
        </p:nvSpPr>
        <p:spPr>
          <a:xfrm>
            <a:off x="10034072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3A800D-A685-13E4-3F17-3C2AAC916126}"/>
              </a:ext>
            </a:extLst>
          </p:cNvPr>
          <p:cNvSpPr txBox="1"/>
          <p:nvPr/>
        </p:nvSpPr>
        <p:spPr>
          <a:xfrm>
            <a:off x="6143578" y="57306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b</a:t>
            </a:r>
            <a:r>
              <a:rPr lang="fr-FR" dirty="0"/>
              <a:t> values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C79DB-D227-AFAA-D4EF-CFD8B705FB12}"/>
              </a:ext>
            </a:extLst>
          </p:cNvPr>
          <p:cNvSpPr txBox="1"/>
          <p:nvPr/>
        </p:nvSpPr>
        <p:spPr>
          <a:xfrm>
            <a:off x="10368327" y="5724554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d(s)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1AFA1F-F590-8B61-B38B-C854F721A7BB}"/>
              </a:ext>
            </a:extLst>
          </p:cNvPr>
          <p:cNvCxnSpPr/>
          <p:nvPr/>
        </p:nvCxnSpPr>
        <p:spPr>
          <a:xfrm>
            <a:off x="3802051" y="5550213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018A14-154F-F4ED-0D4E-BD29818FAB22}"/>
              </a:ext>
            </a:extLst>
          </p:cNvPr>
          <p:cNvCxnSpPr/>
          <p:nvPr/>
        </p:nvCxnSpPr>
        <p:spPr>
          <a:xfrm>
            <a:off x="8141665" y="5544357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71A60A-BAB0-8DC7-6F04-BBCF056016CC}"/>
              </a:ext>
            </a:extLst>
          </p:cNvPr>
          <p:cNvSpPr txBox="1"/>
          <p:nvPr/>
        </p:nvSpPr>
        <p:spPr>
          <a:xfrm>
            <a:off x="6323500" y="1351116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7C7F0-DDE2-A7B8-BFF5-9567E921B5F9}"/>
              </a:ext>
            </a:extLst>
          </p:cNvPr>
          <p:cNvSpPr/>
          <p:nvPr/>
        </p:nvSpPr>
        <p:spPr>
          <a:xfrm>
            <a:off x="6607622" y="202674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90A36-2092-6437-DC47-A0DED343E013}"/>
              </a:ext>
            </a:extLst>
          </p:cNvPr>
          <p:cNvSpPr txBox="1"/>
          <p:nvPr/>
        </p:nvSpPr>
        <p:spPr>
          <a:xfrm>
            <a:off x="6655057" y="200063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111E14-99A6-F583-7FD6-5ED20ADCEA38}"/>
              </a:ext>
            </a:extLst>
          </p:cNvPr>
          <p:cNvSpPr/>
          <p:nvPr/>
        </p:nvSpPr>
        <p:spPr>
          <a:xfrm>
            <a:off x="7170233" y="202674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51AD99-8D88-6A04-7EE5-BC4B6EAF89AB}"/>
              </a:ext>
            </a:extLst>
          </p:cNvPr>
          <p:cNvSpPr txBox="1"/>
          <p:nvPr/>
        </p:nvSpPr>
        <p:spPr>
          <a:xfrm>
            <a:off x="7212487" y="200063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C53A17-8FF6-F741-5E44-3024F0C6B76C}"/>
              </a:ext>
            </a:extLst>
          </p:cNvPr>
          <p:cNvSpPr/>
          <p:nvPr/>
        </p:nvSpPr>
        <p:spPr>
          <a:xfrm>
            <a:off x="7707065" y="202674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CA0F5-0C79-8D77-FC26-54C195D6C099}"/>
              </a:ext>
            </a:extLst>
          </p:cNvPr>
          <p:cNvSpPr txBox="1"/>
          <p:nvPr/>
        </p:nvSpPr>
        <p:spPr>
          <a:xfrm>
            <a:off x="7749521" y="200063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11BFC2-4580-16E8-4DBC-3A20BF830453}"/>
              </a:ext>
            </a:extLst>
          </p:cNvPr>
          <p:cNvSpPr/>
          <p:nvPr/>
        </p:nvSpPr>
        <p:spPr>
          <a:xfrm>
            <a:off x="8249476" y="202674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3185E-6379-22D8-1A47-02765ECB2CD8}"/>
              </a:ext>
            </a:extLst>
          </p:cNvPr>
          <p:cNvSpPr txBox="1"/>
          <p:nvPr/>
        </p:nvSpPr>
        <p:spPr>
          <a:xfrm>
            <a:off x="8263939" y="200063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A3FD81-5BEF-AF53-4687-A5AF77E6456D}"/>
              </a:ext>
            </a:extLst>
          </p:cNvPr>
          <p:cNvSpPr/>
          <p:nvPr/>
        </p:nvSpPr>
        <p:spPr>
          <a:xfrm>
            <a:off x="6607622" y="23960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7BF7C-14D8-5D98-734E-0E20B0880818}"/>
              </a:ext>
            </a:extLst>
          </p:cNvPr>
          <p:cNvSpPr txBox="1"/>
          <p:nvPr/>
        </p:nvSpPr>
        <p:spPr>
          <a:xfrm>
            <a:off x="6655057" y="23699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09D72E-CADB-EE7D-72EC-16A609DD9615}"/>
              </a:ext>
            </a:extLst>
          </p:cNvPr>
          <p:cNvSpPr/>
          <p:nvPr/>
        </p:nvSpPr>
        <p:spPr>
          <a:xfrm>
            <a:off x="7170233" y="23960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3F7310-40C0-02E7-BEA8-B62F23D5D0A8}"/>
              </a:ext>
            </a:extLst>
          </p:cNvPr>
          <p:cNvSpPr txBox="1"/>
          <p:nvPr/>
        </p:nvSpPr>
        <p:spPr>
          <a:xfrm>
            <a:off x="7212487" y="23699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9592C5-C938-4C56-5121-E6C280D5717B}"/>
              </a:ext>
            </a:extLst>
          </p:cNvPr>
          <p:cNvSpPr/>
          <p:nvPr/>
        </p:nvSpPr>
        <p:spPr>
          <a:xfrm>
            <a:off x="7707065" y="239608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AE6710-5B89-A39C-A77D-62D144DD4C3B}"/>
              </a:ext>
            </a:extLst>
          </p:cNvPr>
          <p:cNvSpPr txBox="1"/>
          <p:nvPr/>
        </p:nvSpPr>
        <p:spPr>
          <a:xfrm>
            <a:off x="7749521" y="236996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E12ECE-EE5C-B8FE-32B5-D996FFD84C62}"/>
              </a:ext>
            </a:extLst>
          </p:cNvPr>
          <p:cNvSpPr/>
          <p:nvPr/>
        </p:nvSpPr>
        <p:spPr>
          <a:xfrm>
            <a:off x="8249476" y="23960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8DBE4-200F-9E1F-191D-0172B1189163}"/>
              </a:ext>
            </a:extLst>
          </p:cNvPr>
          <p:cNvSpPr txBox="1"/>
          <p:nvPr/>
        </p:nvSpPr>
        <p:spPr>
          <a:xfrm>
            <a:off x="8263939" y="2369968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ABFDD-1D2D-BBEF-E85A-5ACE44796446}"/>
              </a:ext>
            </a:extLst>
          </p:cNvPr>
          <p:cNvSpPr/>
          <p:nvPr/>
        </p:nvSpPr>
        <p:spPr>
          <a:xfrm>
            <a:off x="6607622" y="278607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8A87DD-D4EB-CECE-6793-9F863BF27021}"/>
              </a:ext>
            </a:extLst>
          </p:cNvPr>
          <p:cNvSpPr txBox="1"/>
          <p:nvPr/>
        </p:nvSpPr>
        <p:spPr>
          <a:xfrm>
            <a:off x="6655057" y="275996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420D2B-BD2A-3821-BBFF-D052A9DA2530}"/>
              </a:ext>
            </a:extLst>
          </p:cNvPr>
          <p:cNvSpPr/>
          <p:nvPr/>
        </p:nvSpPr>
        <p:spPr>
          <a:xfrm>
            <a:off x="7170233" y="278607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F34685-E631-862F-CAFA-0B84834C0C11}"/>
              </a:ext>
            </a:extLst>
          </p:cNvPr>
          <p:cNvSpPr txBox="1"/>
          <p:nvPr/>
        </p:nvSpPr>
        <p:spPr>
          <a:xfrm>
            <a:off x="7212487" y="275996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71D08D-1065-908E-FA49-DECED05D00F4}"/>
              </a:ext>
            </a:extLst>
          </p:cNvPr>
          <p:cNvSpPr/>
          <p:nvPr/>
        </p:nvSpPr>
        <p:spPr>
          <a:xfrm>
            <a:off x="7707065" y="278607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4A9A71-C8CF-2AAE-8BF9-221E5D62E7CF}"/>
              </a:ext>
            </a:extLst>
          </p:cNvPr>
          <p:cNvSpPr txBox="1"/>
          <p:nvPr/>
        </p:nvSpPr>
        <p:spPr>
          <a:xfrm>
            <a:off x="7749521" y="275996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B104E7-ACFC-BB5B-400C-E49A0D81B113}"/>
              </a:ext>
            </a:extLst>
          </p:cNvPr>
          <p:cNvSpPr/>
          <p:nvPr/>
        </p:nvSpPr>
        <p:spPr>
          <a:xfrm>
            <a:off x="8249476" y="278607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D4E8F-A331-936C-1297-3828E3F3072A}"/>
              </a:ext>
            </a:extLst>
          </p:cNvPr>
          <p:cNvSpPr txBox="1"/>
          <p:nvPr/>
        </p:nvSpPr>
        <p:spPr>
          <a:xfrm>
            <a:off x="8263939" y="275996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42959F-9D98-1A3A-689B-3B48C24C372C}"/>
              </a:ext>
            </a:extLst>
          </p:cNvPr>
          <p:cNvSpPr/>
          <p:nvPr/>
        </p:nvSpPr>
        <p:spPr>
          <a:xfrm>
            <a:off x="6607622" y="31760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DA0D8-3E09-E2A5-4CEF-EC42AD45C709}"/>
              </a:ext>
            </a:extLst>
          </p:cNvPr>
          <p:cNvSpPr txBox="1"/>
          <p:nvPr/>
        </p:nvSpPr>
        <p:spPr>
          <a:xfrm>
            <a:off x="6655057" y="31499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5EF051-FAAB-A4B1-9F50-DB886D5F0154}"/>
              </a:ext>
            </a:extLst>
          </p:cNvPr>
          <p:cNvSpPr/>
          <p:nvPr/>
        </p:nvSpPr>
        <p:spPr>
          <a:xfrm>
            <a:off x="7170233" y="31760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8FD43-BB45-BEB6-81E2-11572AC6980B}"/>
              </a:ext>
            </a:extLst>
          </p:cNvPr>
          <p:cNvSpPr txBox="1"/>
          <p:nvPr/>
        </p:nvSpPr>
        <p:spPr>
          <a:xfrm>
            <a:off x="7212487" y="31499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893E6D-E9A1-A543-D836-E8ADABC98B6A}"/>
              </a:ext>
            </a:extLst>
          </p:cNvPr>
          <p:cNvSpPr/>
          <p:nvPr/>
        </p:nvSpPr>
        <p:spPr>
          <a:xfrm>
            <a:off x="7707065" y="31760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686430-0A21-7775-8CA8-26CD901A852A}"/>
              </a:ext>
            </a:extLst>
          </p:cNvPr>
          <p:cNvSpPr txBox="1"/>
          <p:nvPr/>
        </p:nvSpPr>
        <p:spPr>
          <a:xfrm>
            <a:off x="7749521" y="314996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02A11E-46E3-5B3A-A31B-440D1E1B4A9C}"/>
              </a:ext>
            </a:extLst>
          </p:cNvPr>
          <p:cNvSpPr/>
          <p:nvPr/>
        </p:nvSpPr>
        <p:spPr>
          <a:xfrm>
            <a:off x="8249476" y="31760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683F55-6F14-2B36-386B-BA6CCE36DC28}"/>
              </a:ext>
            </a:extLst>
          </p:cNvPr>
          <p:cNvSpPr txBox="1"/>
          <p:nvPr/>
        </p:nvSpPr>
        <p:spPr>
          <a:xfrm>
            <a:off x="8263939" y="31499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846D05-F889-0583-9006-90ECBDC1F480}"/>
              </a:ext>
            </a:extLst>
          </p:cNvPr>
          <p:cNvSpPr/>
          <p:nvPr/>
        </p:nvSpPr>
        <p:spPr>
          <a:xfrm>
            <a:off x="6557126" y="1883694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97918B-F6AC-DE31-A1ED-8A597214CED4}"/>
              </a:ext>
            </a:extLst>
          </p:cNvPr>
          <p:cNvSpPr/>
          <p:nvPr/>
        </p:nvSpPr>
        <p:spPr>
          <a:xfrm>
            <a:off x="7688973" y="1961305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BF3F04-4360-5C9D-A7C5-F9CCEB6ADFA4}"/>
              </a:ext>
            </a:extLst>
          </p:cNvPr>
          <p:cNvSpPr/>
          <p:nvPr/>
        </p:nvSpPr>
        <p:spPr>
          <a:xfrm>
            <a:off x="1472691" y="254087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7BCDD3-2296-AB60-DDA2-24340D4338BA}"/>
              </a:ext>
            </a:extLst>
          </p:cNvPr>
          <p:cNvSpPr txBox="1"/>
          <p:nvPr/>
        </p:nvSpPr>
        <p:spPr>
          <a:xfrm>
            <a:off x="1510265" y="250863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31E367-03F5-F702-069C-3F96934FF576}"/>
              </a:ext>
            </a:extLst>
          </p:cNvPr>
          <p:cNvSpPr/>
          <p:nvPr/>
        </p:nvSpPr>
        <p:spPr>
          <a:xfrm>
            <a:off x="1927289" y="255013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2FD03F-5463-ADB1-4A84-A4D3A6860ED0}"/>
              </a:ext>
            </a:extLst>
          </p:cNvPr>
          <p:cNvSpPr txBox="1"/>
          <p:nvPr/>
        </p:nvSpPr>
        <p:spPr>
          <a:xfrm>
            <a:off x="1941752" y="252402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7399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AF3C-B1B7-397F-A208-B67F7C5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Compare IO </a:t>
            </a:r>
            <a:r>
              <a:rPr lang="fr-FR" dirty="0" err="1"/>
              <a:t>Reads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JSON, CSV, </a:t>
            </a:r>
            <a:r>
              <a:rPr lang="fr-FR" dirty="0" err="1"/>
              <a:t>Avro</a:t>
            </a:r>
            <a:r>
              <a:rPr lang="fr-FR" dirty="0"/>
              <a:t>, 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1E6A-95A1-58D0-DE10-67A8C1F548F8}"/>
              </a:ext>
            </a:extLst>
          </p:cNvPr>
          <p:cNvSpPr/>
          <p:nvPr/>
        </p:nvSpPr>
        <p:spPr>
          <a:xfrm>
            <a:off x="3053988" y="29744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9308-9E1F-D614-B2F9-D0ED44D9BA1B}"/>
              </a:ext>
            </a:extLst>
          </p:cNvPr>
          <p:cNvSpPr txBox="1"/>
          <p:nvPr/>
        </p:nvSpPr>
        <p:spPr>
          <a:xfrm>
            <a:off x="3089951" y="293774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6EF69-E18B-3C37-BAAD-73DFA7298047}"/>
              </a:ext>
            </a:extLst>
          </p:cNvPr>
          <p:cNvSpPr/>
          <p:nvPr/>
        </p:nvSpPr>
        <p:spPr>
          <a:xfrm>
            <a:off x="3616599" y="29744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FC021-9AE5-78C5-B3C3-776CA6B4041A}"/>
              </a:ext>
            </a:extLst>
          </p:cNvPr>
          <p:cNvSpPr txBox="1"/>
          <p:nvPr/>
        </p:nvSpPr>
        <p:spPr>
          <a:xfrm>
            <a:off x="3658853" y="29483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9A2BD-BAC8-0AFA-60D7-15AE4511A885}"/>
              </a:ext>
            </a:extLst>
          </p:cNvPr>
          <p:cNvSpPr/>
          <p:nvPr/>
        </p:nvSpPr>
        <p:spPr>
          <a:xfrm>
            <a:off x="4153431" y="29744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D640-0C55-1CCF-8192-2D6D5ABB11A4}"/>
              </a:ext>
            </a:extLst>
          </p:cNvPr>
          <p:cNvSpPr txBox="1"/>
          <p:nvPr/>
        </p:nvSpPr>
        <p:spPr>
          <a:xfrm>
            <a:off x="418685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3C3C8-4E6B-38C7-EA6B-A9BB5959A231}"/>
              </a:ext>
            </a:extLst>
          </p:cNvPr>
          <p:cNvSpPr/>
          <p:nvPr/>
        </p:nvSpPr>
        <p:spPr>
          <a:xfrm>
            <a:off x="4695842" y="29744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E2478-5303-4AF3-514B-192455187557}"/>
              </a:ext>
            </a:extLst>
          </p:cNvPr>
          <p:cNvSpPr txBox="1"/>
          <p:nvPr/>
        </p:nvSpPr>
        <p:spPr>
          <a:xfrm>
            <a:off x="4710305" y="29483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6B19A-7A96-A987-BD7B-C28F6CB31E80}"/>
              </a:ext>
            </a:extLst>
          </p:cNvPr>
          <p:cNvSpPr/>
          <p:nvPr/>
        </p:nvSpPr>
        <p:spPr>
          <a:xfrm>
            <a:off x="5225789" y="29731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9C488-41B3-FFE5-0615-6A26CFDA6D94}"/>
              </a:ext>
            </a:extLst>
          </p:cNvPr>
          <p:cNvSpPr txBox="1"/>
          <p:nvPr/>
        </p:nvSpPr>
        <p:spPr>
          <a:xfrm>
            <a:off x="5257584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81358A-9292-CFD8-B492-4F2746ACF3AE}"/>
              </a:ext>
            </a:extLst>
          </p:cNvPr>
          <p:cNvSpPr/>
          <p:nvPr/>
        </p:nvSpPr>
        <p:spPr>
          <a:xfrm>
            <a:off x="5767852" y="297319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97B37-72CF-E34D-71AD-25E39B2D35CF}"/>
              </a:ext>
            </a:extLst>
          </p:cNvPr>
          <p:cNvSpPr txBox="1"/>
          <p:nvPr/>
        </p:nvSpPr>
        <p:spPr>
          <a:xfrm>
            <a:off x="5810106" y="294708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517E1-FB82-C73D-FFAD-3E3826150F50}"/>
              </a:ext>
            </a:extLst>
          </p:cNvPr>
          <p:cNvSpPr/>
          <p:nvPr/>
        </p:nvSpPr>
        <p:spPr>
          <a:xfrm>
            <a:off x="6304684" y="29731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D41D3-A529-9DC9-F4BF-7CD5FF01C10B}"/>
              </a:ext>
            </a:extLst>
          </p:cNvPr>
          <p:cNvSpPr txBox="1"/>
          <p:nvPr/>
        </p:nvSpPr>
        <p:spPr>
          <a:xfrm>
            <a:off x="6329228" y="293623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3E5B6-FE34-B064-0680-92BD4569ADC7}"/>
              </a:ext>
            </a:extLst>
          </p:cNvPr>
          <p:cNvSpPr/>
          <p:nvPr/>
        </p:nvSpPr>
        <p:spPr>
          <a:xfrm>
            <a:off x="6847095" y="297319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7EDDB-0903-BE29-ED5D-C9AFD4EE1CDF}"/>
              </a:ext>
            </a:extLst>
          </p:cNvPr>
          <p:cNvSpPr txBox="1"/>
          <p:nvPr/>
        </p:nvSpPr>
        <p:spPr>
          <a:xfrm>
            <a:off x="6861558" y="29553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72FCD-857B-3359-66BC-10A319666DB0}"/>
              </a:ext>
            </a:extLst>
          </p:cNvPr>
          <p:cNvSpPr/>
          <p:nvPr/>
        </p:nvSpPr>
        <p:spPr>
          <a:xfrm>
            <a:off x="7349939" y="297641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38772-1C7A-3125-4DAB-DD5C04CA65F1}"/>
              </a:ext>
            </a:extLst>
          </p:cNvPr>
          <p:cNvSpPr txBox="1"/>
          <p:nvPr/>
        </p:nvSpPr>
        <p:spPr>
          <a:xfrm>
            <a:off x="7417608" y="295030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845DF-E78A-5A37-0761-89298708CC8D}"/>
              </a:ext>
            </a:extLst>
          </p:cNvPr>
          <p:cNvSpPr/>
          <p:nvPr/>
        </p:nvSpPr>
        <p:spPr>
          <a:xfrm>
            <a:off x="7881728" y="2976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224DF-789A-1148-2A45-EB4FA51C9BC5}"/>
              </a:ext>
            </a:extLst>
          </p:cNvPr>
          <p:cNvSpPr txBox="1"/>
          <p:nvPr/>
        </p:nvSpPr>
        <p:spPr>
          <a:xfrm>
            <a:off x="7923982" y="2950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EA034-0213-BC73-8140-C5564707E654}"/>
              </a:ext>
            </a:extLst>
          </p:cNvPr>
          <p:cNvSpPr/>
          <p:nvPr/>
        </p:nvSpPr>
        <p:spPr>
          <a:xfrm>
            <a:off x="8418560" y="297641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754C9-BD63-CD64-7856-36110168B739}"/>
              </a:ext>
            </a:extLst>
          </p:cNvPr>
          <p:cNvSpPr txBox="1"/>
          <p:nvPr/>
        </p:nvSpPr>
        <p:spPr>
          <a:xfrm>
            <a:off x="846333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5230C-A159-7677-B8A6-4F05D08DC907}"/>
              </a:ext>
            </a:extLst>
          </p:cNvPr>
          <p:cNvSpPr/>
          <p:nvPr/>
        </p:nvSpPr>
        <p:spPr>
          <a:xfrm>
            <a:off x="8960971" y="297641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2023-ACE9-7EC3-2FD5-26BBBC41D8DA}"/>
              </a:ext>
            </a:extLst>
          </p:cNvPr>
          <p:cNvSpPr txBox="1"/>
          <p:nvPr/>
        </p:nvSpPr>
        <p:spPr>
          <a:xfrm>
            <a:off x="8975434" y="295030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AAA77-CE15-4758-60F5-1B9323D39898}"/>
              </a:ext>
            </a:extLst>
          </p:cNvPr>
          <p:cNvSpPr/>
          <p:nvPr/>
        </p:nvSpPr>
        <p:spPr>
          <a:xfrm>
            <a:off x="9498470" y="297950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DAFFF-9C19-3486-0E7A-A232DC30A549}"/>
              </a:ext>
            </a:extLst>
          </p:cNvPr>
          <p:cNvSpPr txBox="1"/>
          <p:nvPr/>
        </p:nvSpPr>
        <p:spPr>
          <a:xfrm>
            <a:off x="9532807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799065-9894-FC76-4A3D-998DFB3CA2D7}"/>
              </a:ext>
            </a:extLst>
          </p:cNvPr>
          <p:cNvSpPr/>
          <p:nvPr/>
        </p:nvSpPr>
        <p:spPr>
          <a:xfrm>
            <a:off x="10030259" y="297950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88F9-4E5A-DC0B-6847-DCFAD37DB040}"/>
              </a:ext>
            </a:extLst>
          </p:cNvPr>
          <p:cNvSpPr txBox="1"/>
          <p:nvPr/>
        </p:nvSpPr>
        <p:spPr>
          <a:xfrm>
            <a:off x="10072513" y="295339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031D61-7690-A28D-4973-1DC39355861E}"/>
              </a:ext>
            </a:extLst>
          </p:cNvPr>
          <p:cNvSpPr/>
          <p:nvPr/>
        </p:nvSpPr>
        <p:spPr>
          <a:xfrm>
            <a:off x="10567091" y="297950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8FA27-3CCC-AC8D-D8A4-B43835E93D89}"/>
              </a:ext>
            </a:extLst>
          </p:cNvPr>
          <p:cNvSpPr txBox="1"/>
          <p:nvPr/>
        </p:nvSpPr>
        <p:spPr>
          <a:xfrm>
            <a:off x="10590902" y="294712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B7BE3-859B-AF33-588F-D5AA6A3CF430}"/>
              </a:ext>
            </a:extLst>
          </p:cNvPr>
          <p:cNvSpPr/>
          <p:nvPr/>
        </p:nvSpPr>
        <p:spPr>
          <a:xfrm>
            <a:off x="11109502" y="297950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EDBE9-B658-F2B9-BF39-CEE8502A70C8}"/>
              </a:ext>
            </a:extLst>
          </p:cNvPr>
          <p:cNvSpPr txBox="1"/>
          <p:nvPr/>
        </p:nvSpPr>
        <p:spPr>
          <a:xfrm>
            <a:off x="11123965" y="295339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73F7568-B880-7DC6-2A0B-5F5C4284B08E}"/>
              </a:ext>
            </a:extLst>
          </p:cNvPr>
          <p:cNvSpPr/>
          <p:nvPr/>
        </p:nvSpPr>
        <p:spPr>
          <a:xfrm>
            <a:off x="3053988" y="3906013"/>
            <a:ext cx="851086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BC6844-81BA-0E3B-D8B3-F096292277FB}"/>
              </a:ext>
            </a:extLst>
          </p:cNvPr>
          <p:cNvSpPr txBox="1"/>
          <p:nvPr/>
        </p:nvSpPr>
        <p:spPr>
          <a:xfrm>
            <a:off x="5286419" y="3515854"/>
            <a:ext cx="344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force </a:t>
            </a:r>
            <a:r>
              <a:rPr lang="fr-FR" sz="2400" dirty="0" err="1"/>
              <a:t>sequential</a:t>
            </a:r>
            <a:r>
              <a:rPr lang="fr-FR" sz="2400" dirty="0"/>
              <a:t> READ ALL</a:t>
            </a:r>
            <a:endParaRPr lang="fr-FR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1702A-1DCF-4B3B-DAD6-BA171A7367AC}"/>
              </a:ext>
            </a:extLst>
          </p:cNvPr>
          <p:cNvSpPr txBox="1"/>
          <p:nvPr/>
        </p:nvSpPr>
        <p:spPr>
          <a:xfrm>
            <a:off x="213557" y="162641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7087C-0560-DC02-7953-26D53B38A7BF}"/>
              </a:ext>
            </a:extLst>
          </p:cNvPr>
          <p:cNvSpPr/>
          <p:nvPr/>
        </p:nvSpPr>
        <p:spPr>
          <a:xfrm>
            <a:off x="1429943" y="173190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DFFAA-AD56-241D-D04E-03E9F44A8CFF}"/>
              </a:ext>
            </a:extLst>
          </p:cNvPr>
          <p:cNvSpPr txBox="1"/>
          <p:nvPr/>
        </p:nvSpPr>
        <p:spPr>
          <a:xfrm>
            <a:off x="1467517" y="169966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EE533-BFA1-B983-8B58-AF660774EC5E}"/>
              </a:ext>
            </a:extLst>
          </p:cNvPr>
          <p:cNvSpPr/>
          <p:nvPr/>
        </p:nvSpPr>
        <p:spPr>
          <a:xfrm>
            <a:off x="1884541" y="174116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3C021D-AD40-091A-4071-11B12C779943}"/>
              </a:ext>
            </a:extLst>
          </p:cNvPr>
          <p:cNvSpPr txBox="1"/>
          <p:nvPr/>
        </p:nvSpPr>
        <p:spPr>
          <a:xfrm>
            <a:off x="1899004" y="171505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  <p:pic>
        <p:nvPicPr>
          <p:cNvPr id="1026" name="Picture 2" descr="Recycling bin - Free interface icons">
            <a:extLst>
              <a:ext uri="{FF2B5EF4-FFF2-40B4-BE49-F238E27FC236}">
                <a16:creationId xmlns:a16="http://schemas.microsoft.com/office/drawing/2014/main" id="{34E1AF0E-1373-19A0-D1DE-E407EEB7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88" y="500496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0E382642-6476-C13A-8A9A-14366DB88B13}"/>
              </a:ext>
            </a:extLst>
          </p:cNvPr>
          <p:cNvSpPr/>
          <p:nvPr/>
        </p:nvSpPr>
        <p:spPr>
          <a:xfrm>
            <a:off x="3087448" y="4760253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Picture 2" descr="Recycling bin - Free interface icons">
            <a:extLst>
              <a:ext uri="{FF2B5EF4-FFF2-40B4-BE49-F238E27FC236}">
                <a16:creationId xmlns:a16="http://schemas.microsoft.com/office/drawing/2014/main" id="{3EECBA50-FEFF-C9AE-D174-293D4614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89" y="497124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6A40FCE4-50EF-EA51-8AE5-41D8267BA9DE}"/>
              </a:ext>
            </a:extLst>
          </p:cNvPr>
          <p:cNvSpPr/>
          <p:nvPr/>
        </p:nvSpPr>
        <p:spPr>
          <a:xfrm>
            <a:off x="4253949" y="4726531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2" descr="Recycling bin - Free interface icons">
            <a:extLst>
              <a:ext uri="{FF2B5EF4-FFF2-40B4-BE49-F238E27FC236}">
                <a16:creationId xmlns:a16="http://schemas.microsoft.com/office/drawing/2014/main" id="{F02CDFD4-F350-CDA5-8F76-238F368F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38" y="498035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4B7B81D1-67E0-59EA-A4BC-3068E6583F8C}"/>
              </a:ext>
            </a:extLst>
          </p:cNvPr>
          <p:cNvSpPr/>
          <p:nvPr/>
        </p:nvSpPr>
        <p:spPr>
          <a:xfrm>
            <a:off x="5241498" y="4735642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107D891-F11A-5616-CFAC-A4346C180040}"/>
              </a:ext>
            </a:extLst>
          </p:cNvPr>
          <p:cNvSpPr/>
          <p:nvPr/>
        </p:nvSpPr>
        <p:spPr>
          <a:xfrm>
            <a:off x="3659751" y="4739058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42B24572-8B26-2817-69DA-6300BDCD8A3F}"/>
              </a:ext>
            </a:extLst>
          </p:cNvPr>
          <p:cNvSpPr/>
          <p:nvPr/>
        </p:nvSpPr>
        <p:spPr>
          <a:xfrm>
            <a:off x="4740500" y="4726531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C77020-2F9D-1339-654E-0F767C01F7F3}"/>
              </a:ext>
            </a:extLst>
          </p:cNvPr>
          <p:cNvSpPr/>
          <p:nvPr/>
        </p:nvSpPr>
        <p:spPr>
          <a:xfrm>
            <a:off x="3538218" y="59030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4185AD-5718-5BA1-9B11-C49C0F39485D}"/>
              </a:ext>
            </a:extLst>
          </p:cNvPr>
          <p:cNvSpPr txBox="1"/>
          <p:nvPr/>
        </p:nvSpPr>
        <p:spPr>
          <a:xfrm>
            <a:off x="3580472" y="58769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2E6FC4-C173-719E-C7CC-D11C86FD6BEC}"/>
              </a:ext>
            </a:extLst>
          </p:cNvPr>
          <p:cNvSpPr/>
          <p:nvPr/>
        </p:nvSpPr>
        <p:spPr>
          <a:xfrm>
            <a:off x="4647622" y="5882433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879EEB-5D66-1051-2DA2-6237BE3E6614}"/>
              </a:ext>
            </a:extLst>
          </p:cNvPr>
          <p:cNvSpPr txBox="1"/>
          <p:nvPr/>
        </p:nvSpPr>
        <p:spPr>
          <a:xfrm>
            <a:off x="4662085" y="585632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A53239-AB65-827E-7929-BD5662552C3B}"/>
              </a:ext>
            </a:extLst>
          </p:cNvPr>
          <p:cNvSpPr/>
          <p:nvPr/>
        </p:nvSpPr>
        <p:spPr>
          <a:xfrm>
            <a:off x="3018025" y="430860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1B3933-A6E9-F6EB-0207-A95184BA4716}"/>
              </a:ext>
            </a:extLst>
          </p:cNvPr>
          <p:cNvSpPr txBox="1"/>
          <p:nvPr/>
        </p:nvSpPr>
        <p:spPr>
          <a:xfrm>
            <a:off x="3053988" y="4271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A690BF-35A2-0E7D-D4EE-9E2A1CCF1011}"/>
              </a:ext>
            </a:extLst>
          </p:cNvPr>
          <p:cNvSpPr/>
          <p:nvPr/>
        </p:nvSpPr>
        <p:spPr>
          <a:xfrm>
            <a:off x="4149975" y="43468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9FA8E-62E8-9A49-1D2A-35011B0B2561}"/>
              </a:ext>
            </a:extLst>
          </p:cNvPr>
          <p:cNvSpPr txBox="1"/>
          <p:nvPr/>
        </p:nvSpPr>
        <p:spPr>
          <a:xfrm>
            <a:off x="4183397" y="430860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71197FD-CD57-961A-D224-50DE8C812863}"/>
              </a:ext>
            </a:extLst>
          </p:cNvPr>
          <p:cNvSpPr txBox="1"/>
          <p:nvPr/>
        </p:nvSpPr>
        <p:spPr>
          <a:xfrm>
            <a:off x="6081948" y="5292210"/>
            <a:ext cx="608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 =  IO </a:t>
            </a:r>
            <a:r>
              <a:rPr lang="fr-FR" sz="3200" b="1" dirty="0" err="1"/>
              <a:t>waste</a:t>
            </a:r>
            <a:r>
              <a:rPr lang="fr-FR" sz="3200" b="1" dirty="0"/>
              <a:t>  + CPU </a:t>
            </a:r>
            <a:r>
              <a:rPr lang="fr-FR" sz="3200" b="1" dirty="0" err="1"/>
              <a:t>decoding</a:t>
            </a:r>
            <a:r>
              <a:rPr lang="fr-FR" sz="3200" b="1" dirty="0"/>
              <a:t> </a:t>
            </a:r>
            <a:r>
              <a:rPr lang="fr-FR" sz="3200" b="1" dirty="0" err="1"/>
              <a:t>waste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38797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Splitteable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8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A88-3AED-7F30-4476-227A1670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FAB1-9AED-8820-3FF6-9DDE821A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Parquet </a:t>
            </a:r>
            <a:r>
              <a:rPr lang="fr-FR" dirty="0" err="1"/>
              <a:t>Caracteristics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err="1"/>
              <a:t>Structured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/>
              <a:t>Data – </a:t>
            </a:r>
            <a:r>
              <a:rPr lang="fr-FR" dirty="0" err="1"/>
              <a:t>Metadata</a:t>
            </a:r>
            <a:r>
              <a:rPr lang="fr-FR" dirty="0"/>
              <a:t> (</a:t>
            </a:r>
            <a:r>
              <a:rPr lang="fr-FR" dirty="0" err="1"/>
              <a:t>footer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Columnar</a:t>
            </a:r>
            <a:r>
              <a:rPr lang="fr-FR" dirty="0"/>
              <a:t>  ...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endParaRPr lang="fr-FR" dirty="0"/>
          </a:p>
          <a:p>
            <a:pPr lvl="1"/>
            <a:r>
              <a:rPr lang="fr-FR" dirty="0" err="1"/>
              <a:t>Splittable</a:t>
            </a:r>
            <a:r>
              <a:rPr lang="fr-FR" dirty="0"/>
              <a:t>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Partitions</a:t>
            </a:r>
          </a:p>
          <a:p>
            <a:pPr lvl="1"/>
            <a:r>
              <a:rPr lang="fr-FR" dirty="0"/>
              <a:t>Compression</a:t>
            </a:r>
          </a:p>
          <a:p>
            <a:pPr lvl="1"/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 err="1"/>
              <a:t>Statistics</a:t>
            </a:r>
            <a:r>
              <a:rPr lang="fr-FR" dirty="0"/>
              <a:t>, Bloom 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lvl="1"/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once,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... </a:t>
            </a:r>
            <a:r>
              <a:rPr lang="fr-FR" dirty="0" err="1"/>
              <a:t>spark</a:t>
            </a:r>
            <a:r>
              <a:rPr lang="fr-FR" dirty="0"/>
              <a:t>  </a:t>
            </a:r>
            <a:r>
              <a:rPr lang="fr-FR" dirty="0" err="1"/>
              <a:t>dataset.repartition</a:t>
            </a:r>
            <a:r>
              <a:rPr lang="fr-FR" dirty="0"/>
              <a:t>().</a:t>
            </a:r>
            <a:r>
              <a:rPr lang="fr-FR" dirty="0" err="1"/>
              <a:t>sortWithinPartition</a:t>
            </a:r>
            <a:r>
              <a:rPr lang="fr-FR" dirty="0"/>
              <a:t>().</a:t>
            </a:r>
            <a:r>
              <a:rPr lang="fr-FR" dirty="0" err="1"/>
              <a:t>write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62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8831-A5A9-AF78-5E75-6C43871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split </a:t>
            </a:r>
            <a:r>
              <a:rPr lang="fr-FR" dirty="0" err="1"/>
              <a:t>rows</a:t>
            </a:r>
            <a:r>
              <a:rPr lang="fr-FR" dirty="0"/>
              <a:t> by </a:t>
            </a:r>
            <a:r>
              <a:rPr lang="fr-FR" dirty="0" err="1"/>
              <a:t>RowGroups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E7A5-FADF-79FB-17D5-CD20D913E8E5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55954-FBBF-0346-551C-6C59544EC855}"/>
              </a:ext>
            </a:extLst>
          </p:cNvPr>
          <p:cNvSpPr/>
          <p:nvPr/>
        </p:nvSpPr>
        <p:spPr>
          <a:xfrm>
            <a:off x="1224418" y="22842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542AD-4BAB-793D-9103-8386DAF8FEF4}"/>
              </a:ext>
            </a:extLst>
          </p:cNvPr>
          <p:cNvSpPr txBox="1"/>
          <p:nvPr/>
        </p:nvSpPr>
        <p:spPr>
          <a:xfrm>
            <a:off x="1271853" y="22581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217ED-9FE7-1E9B-300E-C6005E7ADEA5}"/>
              </a:ext>
            </a:extLst>
          </p:cNvPr>
          <p:cNvSpPr/>
          <p:nvPr/>
        </p:nvSpPr>
        <p:spPr>
          <a:xfrm>
            <a:off x="1787029" y="22842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90F9-4484-8A72-6AE2-00B6DBB3BBCF}"/>
              </a:ext>
            </a:extLst>
          </p:cNvPr>
          <p:cNvSpPr txBox="1"/>
          <p:nvPr/>
        </p:nvSpPr>
        <p:spPr>
          <a:xfrm>
            <a:off x="1829283" y="22581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8E8C1-2C31-1ED0-DEBC-2B707453C7D8}"/>
              </a:ext>
            </a:extLst>
          </p:cNvPr>
          <p:cNvSpPr/>
          <p:nvPr/>
        </p:nvSpPr>
        <p:spPr>
          <a:xfrm>
            <a:off x="2323861" y="22842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7738A-9A19-4F6E-D91F-21ABB39B76C3}"/>
              </a:ext>
            </a:extLst>
          </p:cNvPr>
          <p:cNvSpPr txBox="1"/>
          <p:nvPr/>
        </p:nvSpPr>
        <p:spPr>
          <a:xfrm>
            <a:off x="2366317" y="22581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4A023-D0D2-007B-4631-2E655384866E}"/>
              </a:ext>
            </a:extLst>
          </p:cNvPr>
          <p:cNvSpPr/>
          <p:nvPr/>
        </p:nvSpPr>
        <p:spPr>
          <a:xfrm>
            <a:off x="1224418" y="265361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E1B7B-8ACA-67EE-B4E4-51C24A5C2780}"/>
              </a:ext>
            </a:extLst>
          </p:cNvPr>
          <p:cNvSpPr txBox="1"/>
          <p:nvPr/>
        </p:nvSpPr>
        <p:spPr>
          <a:xfrm>
            <a:off x="1271853" y="262749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043F1-E5C2-DDF3-60E8-4DD3FF04587D}"/>
              </a:ext>
            </a:extLst>
          </p:cNvPr>
          <p:cNvSpPr/>
          <p:nvPr/>
        </p:nvSpPr>
        <p:spPr>
          <a:xfrm>
            <a:off x="1787029" y="265361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4DD25-0E88-84C0-3528-53E9C2A765C6}"/>
              </a:ext>
            </a:extLst>
          </p:cNvPr>
          <p:cNvSpPr txBox="1"/>
          <p:nvPr/>
        </p:nvSpPr>
        <p:spPr>
          <a:xfrm>
            <a:off x="1829283" y="262749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FAFC2-837F-812D-8257-95DB75D1E9F7}"/>
              </a:ext>
            </a:extLst>
          </p:cNvPr>
          <p:cNvSpPr/>
          <p:nvPr/>
        </p:nvSpPr>
        <p:spPr>
          <a:xfrm>
            <a:off x="2323861" y="26536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55F12-44F8-2292-4011-C36464FE0632}"/>
              </a:ext>
            </a:extLst>
          </p:cNvPr>
          <p:cNvSpPr txBox="1"/>
          <p:nvPr/>
        </p:nvSpPr>
        <p:spPr>
          <a:xfrm>
            <a:off x="2366317" y="262749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EF2CA9-4D75-BEA3-4275-336E741861A0}"/>
              </a:ext>
            </a:extLst>
          </p:cNvPr>
          <p:cNvSpPr/>
          <p:nvPr/>
        </p:nvSpPr>
        <p:spPr>
          <a:xfrm>
            <a:off x="1224418" y="304360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29E24-4AC5-562C-667D-836CD651033D}"/>
              </a:ext>
            </a:extLst>
          </p:cNvPr>
          <p:cNvSpPr txBox="1"/>
          <p:nvPr/>
        </p:nvSpPr>
        <p:spPr>
          <a:xfrm>
            <a:off x="1271853" y="301749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0F5F6-06BC-5EA9-642F-88000CF7A590}"/>
              </a:ext>
            </a:extLst>
          </p:cNvPr>
          <p:cNvSpPr/>
          <p:nvPr/>
        </p:nvSpPr>
        <p:spPr>
          <a:xfrm>
            <a:off x="1787029" y="30436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58393-4893-8068-A876-30AB24C07DC9}"/>
              </a:ext>
            </a:extLst>
          </p:cNvPr>
          <p:cNvSpPr txBox="1"/>
          <p:nvPr/>
        </p:nvSpPr>
        <p:spPr>
          <a:xfrm>
            <a:off x="1829283" y="30174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F612C-DCEA-77CE-A5DE-5B32D2C7B1E9}"/>
              </a:ext>
            </a:extLst>
          </p:cNvPr>
          <p:cNvSpPr/>
          <p:nvPr/>
        </p:nvSpPr>
        <p:spPr>
          <a:xfrm>
            <a:off x="2323861" y="304360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7CF21-B2EB-3487-96DD-1993526E16BC}"/>
              </a:ext>
            </a:extLst>
          </p:cNvPr>
          <p:cNvSpPr txBox="1"/>
          <p:nvPr/>
        </p:nvSpPr>
        <p:spPr>
          <a:xfrm>
            <a:off x="2366317" y="30174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059A0B-39F8-5334-F4F4-42812A816D68}"/>
              </a:ext>
            </a:extLst>
          </p:cNvPr>
          <p:cNvSpPr/>
          <p:nvPr/>
        </p:nvSpPr>
        <p:spPr>
          <a:xfrm>
            <a:off x="1224418" y="373405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FC869-5FC6-BD27-9699-3C98FA149191}"/>
              </a:ext>
            </a:extLst>
          </p:cNvPr>
          <p:cNvSpPr txBox="1"/>
          <p:nvPr/>
        </p:nvSpPr>
        <p:spPr>
          <a:xfrm>
            <a:off x="1271853" y="370794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32635E-BF8B-0CE0-543D-1B568D45D7C7}"/>
              </a:ext>
            </a:extLst>
          </p:cNvPr>
          <p:cNvSpPr/>
          <p:nvPr/>
        </p:nvSpPr>
        <p:spPr>
          <a:xfrm>
            <a:off x="1787029" y="373405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57BFE7-2200-C9C5-C816-979D159F4CA6}"/>
              </a:ext>
            </a:extLst>
          </p:cNvPr>
          <p:cNvSpPr txBox="1"/>
          <p:nvPr/>
        </p:nvSpPr>
        <p:spPr>
          <a:xfrm>
            <a:off x="1829283" y="370794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915BC-E5E1-025B-8459-D0E6F46C13DC}"/>
              </a:ext>
            </a:extLst>
          </p:cNvPr>
          <p:cNvSpPr/>
          <p:nvPr/>
        </p:nvSpPr>
        <p:spPr>
          <a:xfrm>
            <a:off x="2323861" y="373405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2B887-AA2A-3378-37D5-E6981220E2F8}"/>
              </a:ext>
            </a:extLst>
          </p:cNvPr>
          <p:cNvSpPr txBox="1"/>
          <p:nvPr/>
        </p:nvSpPr>
        <p:spPr>
          <a:xfrm>
            <a:off x="2366317" y="370794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0A103-BA1D-3A41-CA66-673F308196EC}"/>
              </a:ext>
            </a:extLst>
          </p:cNvPr>
          <p:cNvSpPr/>
          <p:nvPr/>
        </p:nvSpPr>
        <p:spPr>
          <a:xfrm>
            <a:off x="1224418" y="412722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25C18-4ABE-75D6-8E35-89B3E9B4B962}"/>
              </a:ext>
            </a:extLst>
          </p:cNvPr>
          <p:cNvSpPr txBox="1"/>
          <p:nvPr/>
        </p:nvSpPr>
        <p:spPr>
          <a:xfrm>
            <a:off x="1271853" y="410111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00794F-56AA-D99F-482B-404DEFB77ABA}"/>
              </a:ext>
            </a:extLst>
          </p:cNvPr>
          <p:cNvSpPr/>
          <p:nvPr/>
        </p:nvSpPr>
        <p:spPr>
          <a:xfrm>
            <a:off x="1787029" y="412722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B88BE-D4CA-0904-004E-796A60ED996B}"/>
              </a:ext>
            </a:extLst>
          </p:cNvPr>
          <p:cNvSpPr txBox="1"/>
          <p:nvPr/>
        </p:nvSpPr>
        <p:spPr>
          <a:xfrm>
            <a:off x="1829283" y="410111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BDB1B-5510-BB74-9F43-DD80947B3A7E}"/>
              </a:ext>
            </a:extLst>
          </p:cNvPr>
          <p:cNvSpPr/>
          <p:nvPr/>
        </p:nvSpPr>
        <p:spPr>
          <a:xfrm>
            <a:off x="2323861" y="412722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990EA6-9609-22D3-57B0-618D4E047710}"/>
              </a:ext>
            </a:extLst>
          </p:cNvPr>
          <p:cNvSpPr txBox="1"/>
          <p:nvPr/>
        </p:nvSpPr>
        <p:spPr>
          <a:xfrm>
            <a:off x="2366317" y="410111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475A7D-643F-B1BA-AADE-326FF3DDC700}"/>
              </a:ext>
            </a:extLst>
          </p:cNvPr>
          <p:cNvSpPr/>
          <p:nvPr/>
        </p:nvSpPr>
        <p:spPr>
          <a:xfrm>
            <a:off x="1224418" y="451721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7D5B6-2307-9500-D494-580F670EA7AF}"/>
              </a:ext>
            </a:extLst>
          </p:cNvPr>
          <p:cNvSpPr txBox="1"/>
          <p:nvPr/>
        </p:nvSpPr>
        <p:spPr>
          <a:xfrm>
            <a:off x="1271853" y="449110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AA85C-F647-ADC4-B207-6FDF78C4E111}"/>
              </a:ext>
            </a:extLst>
          </p:cNvPr>
          <p:cNvSpPr/>
          <p:nvPr/>
        </p:nvSpPr>
        <p:spPr>
          <a:xfrm>
            <a:off x="1787029" y="451721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6F903-295C-7ED3-DABB-F39A930DBEF5}"/>
              </a:ext>
            </a:extLst>
          </p:cNvPr>
          <p:cNvSpPr txBox="1"/>
          <p:nvPr/>
        </p:nvSpPr>
        <p:spPr>
          <a:xfrm>
            <a:off x="1829283" y="449110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876C53-53A5-2541-9B97-65A07755C663}"/>
              </a:ext>
            </a:extLst>
          </p:cNvPr>
          <p:cNvSpPr/>
          <p:nvPr/>
        </p:nvSpPr>
        <p:spPr>
          <a:xfrm>
            <a:off x="2323861" y="451721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0342E4-F766-A609-CE96-50D1B40A2D0B}"/>
              </a:ext>
            </a:extLst>
          </p:cNvPr>
          <p:cNvSpPr txBox="1"/>
          <p:nvPr/>
        </p:nvSpPr>
        <p:spPr>
          <a:xfrm>
            <a:off x="2366317" y="449110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F687BE-7494-603B-9374-E464DB97D80F}"/>
              </a:ext>
            </a:extLst>
          </p:cNvPr>
          <p:cNvCxnSpPr>
            <a:cxnSpLocks/>
          </p:cNvCxnSpPr>
          <p:nvPr/>
        </p:nvCxnSpPr>
        <p:spPr>
          <a:xfrm>
            <a:off x="911904" y="3555652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B7AE2A-D54C-6A08-F52A-55CD64DFDD39}"/>
              </a:ext>
            </a:extLst>
          </p:cNvPr>
          <p:cNvSpPr txBox="1"/>
          <p:nvPr/>
        </p:nvSpPr>
        <p:spPr>
          <a:xfrm>
            <a:off x="2258" y="3289992"/>
            <a:ext cx="1150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</a:t>
            </a:r>
          </a:p>
          <a:p>
            <a:r>
              <a:rPr lang="fr-FR" dirty="0" err="1"/>
              <a:t>row</a:t>
            </a:r>
            <a:r>
              <a:rPr lang="fr-FR" dirty="0"/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1C4E705B-3876-27F0-9030-5ADDE00B3B57}"/>
              </a:ext>
            </a:extLst>
          </p:cNvPr>
          <p:cNvSpPr/>
          <p:nvPr/>
        </p:nvSpPr>
        <p:spPr>
          <a:xfrm>
            <a:off x="3285709" y="228427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AB0B886-EC0B-6E8F-67B3-750AE990D817}"/>
              </a:ext>
            </a:extLst>
          </p:cNvPr>
          <p:cNvSpPr/>
          <p:nvPr/>
        </p:nvSpPr>
        <p:spPr>
          <a:xfrm>
            <a:off x="3285709" y="3734052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5565BE-3C77-DAC4-CEB1-0EFE2F08A841}"/>
              </a:ext>
            </a:extLst>
          </p:cNvPr>
          <p:cNvSpPr txBox="1"/>
          <p:nvPr/>
        </p:nvSpPr>
        <p:spPr>
          <a:xfrm>
            <a:off x="3716460" y="262354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6E9F87-EF71-E7EC-C4D7-9E39311E8A1B}"/>
              </a:ext>
            </a:extLst>
          </p:cNvPr>
          <p:cNvSpPr txBox="1"/>
          <p:nvPr/>
        </p:nvSpPr>
        <p:spPr>
          <a:xfrm>
            <a:off x="3716460" y="4056606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2FA0AF-D802-B14E-0292-B66971401B39}"/>
              </a:ext>
            </a:extLst>
          </p:cNvPr>
          <p:cNvCxnSpPr>
            <a:cxnSpLocks/>
          </p:cNvCxnSpPr>
          <p:nvPr/>
        </p:nvCxnSpPr>
        <p:spPr>
          <a:xfrm>
            <a:off x="869349" y="5327847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840B2D8-B995-77A5-2DFD-44FEBED68389}"/>
              </a:ext>
            </a:extLst>
          </p:cNvPr>
          <p:cNvSpPr/>
          <p:nvPr/>
        </p:nvSpPr>
        <p:spPr>
          <a:xfrm>
            <a:off x="3283030" y="5488521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ADB6D-F90E-D6FC-1D64-25B0FDCDEE9B}"/>
              </a:ext>
            </a:extLst>
          </p:cNvPr>
          <p:cNvSpPr txBox="1"/>
          <p:nvPr/>
        </p:nvSpPr>
        <p:spPr>
          <a:xfrm>
            <a:off x="3679950" y="563147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83E2B8-0609-B3C2-A34E-0E1EF934B15E}"/>
              </a:ext>
            </a:extLst>
          </p:cNvPr>
          <p:cNvSpPr/>
          <p:nvPr/>
        </p:nvSpPr>
        <p:spPr>
          <a:xfrm>
            <a:off x="1236393" y="597312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140BA-89C0-BA7D-5171-7A471900CC68}"/>
              </a:ext>
            </a:extLst>
          </p:cNvPr>
          <p:cNvSpPr txBox="1"/>
          <p:nvPr/>
        </p:nvSpPr>
        <p:spPr>
          <a:xfrm>
            <a:off x="1283828" y="594701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280FFC-B19F-D973-69AF-17C292401BA6}"/>
              </a:ext>
            </a:extLst>
          </p:cNvPr>
          <p:cNvSpPr/>
          <p:nvPr/>
        </p:nvSpPr>
        <p:spPr>
          <a:xfrm>
            <a:off x="1799004" y="597312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0CC8C-5319-1573-426A-147425FB7763}"/>
              </a:ext>
            </a:extLst>
          </p:cNvPr>
          <p:cNvSpPr txBox="1"/>
          <p:nvPr/>
        </p:nvSpPr>
        <p:spPr>
          <a:xfrm>
            <a:off x="1841258" y="594701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6407A0-CA15-6581-B0EA-9F25EEFA6914}"/>
              </a:ext>
            </a:extLst>
          </p:cNvPr>
          <p:cNvSpPr/>
          <p:nvPr/>
        </p:nvSpPr>
        <p:spPr>
          <a:xfrm>
            <a:off x="2335836" y="597312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2A2A5-73C2-788E-1281-FB113DFD445C}"/>
              </a:ext>
            </a:extLst>
          </p:cNvPr>
          <p:cNvSpPr txBox="1"/>
          <p:nvPr/>
        </p:nvSpPr>
        <p:spPr>
          <a:xfrm>
            <a:off x="2378292" y="594701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C67D4-0E14-0043-BC50-380CC265600F}"/>
              </a:ext>
            </a:extLst>
          </p:cNvPr>
          <p:cNvSpPr txBox="1"/>
          <p:nvPr/>
        </p:nvSpPr>
        <p:spPr>
          <a:xfrm>
            <a:off x="7521519" y="2901860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257A05-0C0C-7F5A-9B93-E023610973D2}"/>
              </a:ext>
            </a:extLst>
          </p:cNvPr>
          <p:cNvSpPr/>
          <p:nvPr/>
        </p:nvSpPr>
        <p:spPr>
          <a:xfrm>
            <a:off x="5696614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BB1A5-C084-5764-E0C8-DC1EC1742378}"/>
              </a:ext>
            </a:extLst>
          </p:cNvPr>
          <p:cNvSpPr txBox="1"/>
          <p:nvPr/>
        </p:nvSpPr>
        <p:spPr>
          <a:xfrm>
            <a:off x="5785728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CC027C-9238-CF8C-067D-A432CEB575F6}"/>
              </a:ext>
            </a:extLst>
          </p:cNvPr>
          <p:cNvSpPr/>
          <p:nvPr/>
        </p:nvSpPr>
        <p:spPr>
          <a:xfrm>
            <a:off x="6486119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0E2F80-6050-93EB-E2B3-F79C8F4C0F75}"/>
              </a:ext>
            </a:extLst>
          </p:cNvPr>
          <p:cNvSpPr txBox="1"/>
          <p:nvPr/>
        </p:nvSpPr>
        <p:spPr>
          <a:xfrm>
            <a:off x="6543929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00D59E-E7D0-1C16-4681-C6BF5B543941}"/>
              </a:ext>
            </a:extLst>
          </p:cNvPr>
          <p:cNvSpPr/>
          <p:nvPr/>
        </p:nvSpPr>
        <p:spPr>
          <a:xfrm>
            <a:off x="7275624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AB08E-D46B-833C-00E1-1DE323424197}"/>
              </a:ext>
            </a:extLst>
          </p:cNvPr>
          <p:cNvSpPr txBox="1"/>
          <p:nvPr/>
        </p:nvSpPr>
        <p:spPr>
          <a:xfrm>
            <a:off x="7281286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61937-2F00-B19B-F905-2C64021BE7CD}"/>
              </a:ext>
            </a:extLst>
          </p:cNvPr>
          <p:cNvSpPr/>
          <p:nvPr/>
        </p:nvSpPr>
        <p:spPr>
          <a:xfrm>
            <a:off x="7988468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B4417-94DD-EAEC-2D00-7A150493D77A}"/>
              </a:ext>
            </a:extLst>
          </p:cNvPr>
          <p:cNvSpPr txBox="1"/>
          <p:nvPr/>
        </p:nvSpPr>
        <p:spPr>
          <a:xfrm>
            <a:off x="8077582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6665299-2E8F-092A-3DDC-AD4C3C0BA27D}"/>
              </a:ext>
            </a:extLst>
          </p:cNvPr>
          <p:cNvSpPr/>
          <p:nvPr/>
        </p:nvSpPr>
        <p:spPr>
          <a:xfrm>
            <a:off x="8777973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CC4EDF-1EF9-DCEA-E97F-958EBF89CF93}"/>
              </a:ext>
            </a:extLst>
          </p:cNvPr>
          <p:cNvSpPr txBox="1"/>
          <p:nvPr/>
        </p:nvSpPr>
        <p:spPr>
          <a:xfrm>
            <a:off x="8835783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7F598E-4A71-9081-5FC7-0A06DEC97CA3}"/>
              </a:ext>
            </a:extLst>
          </p:cNvPr>
          <p:cNvSpPr/>
          <p:nvPr/>
        </p:nvSpPr>
        <p:spPr>
          <a:xfrm>
            <a:off x="9567478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064B4-4CC1-286E-9736-931AF101F45C}"/>
              </a:ext>
            </a:extLst>
          </p:cNvPr>
          <p:cNvSpPr txBox="1"/>
          <p:nvPr/>
        </p:nvSpPr>
        <p:spPr>
          <a:xfrm>
            <a:off x="9573140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C3C91CAC-5D8A-E484-2974-1CCB330D26D3}"/>
              </a:ext>
            </a:extLst>
          </p:cNvPr>
          <p:cNvSpPr/>
          <p:nvPr/>
        </p:nvSpPr>
        <p:spPr>
          <a:xfrm rot="5400000">
            <a:off x="6721594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158C70-632B-BCF6-107F-86A13533C381}"/>
              </a:ext>
            </a:extLst>
          </p:cNvPr>
          <p:cNvSpPr txBox="1"/>
          <p:nvPr/>
        </p:nvSpPr>
        <p:spPr>
          <a:xfrm>
            <a:off x="6250046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FB0135BA-9636-9739-EF40-A7BED50B8909}"/>
              </a:ext>
            </a:extLst>
          </p:cNvPr>
          <p:cNvSpPr/>
          <p:nvPr/>
        </p:nvSpPr>
        <p:spPr>
          <a:xfrm rot="5400000">
            <a:off x="8961343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38BFF9-E814-E83A-7080-D33AEE210959}"/>
              </a:ext>
            </a:extLst>
          </p:cNvPr>
          <p:cNvSpPr txBox="1"/>
          <p:nvPr/>
        </p:nvSpPr>
        <p:spPr>
          <a:xfrm>
            <a:off x="8489795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EF6E1B6A-49C8-20A1-85F5-D80748F1C84B}"/>
              </a:ext>
            </a:extLst>
          </p:cNvPr>
          <p:cNvSpPr/>
          <p:nvPr/>
        </p:nvSpPr>
        <p:spPr>
          <a:xfrm rot="5400000">
            <a:off x="11470591" y="3813883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944273-A114-089D-669A-F531AEA451DA}"/>
              </a:ext>
            </a:extLst>
          </p:cNvPr>
          <p:cNvSpPr txBox="1"/>
          <p:nvPr/>
        </p:nvSpPr>
        <p:spPr>
          <a:xfrm>
            <a:off x="10863576" y="4480226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D472D8-B6AE-729A-E5C1-4F431EB1B5A6}"/>
              </a:ext>
            </a:extLst>
          </p:cNvPr>
          <p:cNvSpPr/>
          <p:nvPr/>
        </p:nvSpPr>
        <p:spPr>
          <a:xfrm>
            <a:off x="11392964" y="372079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95EA3D-2EA2-1DFE-4511-620E196C6932}"/>
              </a:ext>
            </a:extLst>
          </p:cNvPr>
          <p:cNvSpPr txBox="1"/>
          <p:nvPr/>
        </p:nvSpPr>
        <p:spPr>
          <a:xfrm>
            <a:off x="11441122" y="3706755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BC7ACA4-837D-1F16-8BCC-99573B6D979C}"/>
              </a:ext>
            </a:extLst>
          </p:cNvPr>
          <p:cNvCxnSpPr>
            <a:cxnSpLocks/>
          </p:cNvCxnSpPr>
          <p:nvPr/>
        </p:nvCxnSpPr>
        <p:spPr>
          <a:xfrm flipH="1" flipV="1">
            <a:off x="7988468" y="3450358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17A636-9953-EAFD-2490-7C6FDD3E63E0}"/>
              </a:ext>
            </a:extLst>
          </p:cNvPr>
          <p:cNvCxnSpPr>
            <a:cxnSpLocks/>
          </p:cNvCxnSpPr>
          <p:nvPr/>
        </p:nvCxnSpPr>
        <p:spPr>
          <a:xfrm flipV="1">
            <a:off x="10293995" y="3488747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5853A3-3593-4CA1-1A0A-3792C0688740}"/>
              </a:ext>
            </a:extLst>
          </p:cNvPr>
          <p:cNvCxnSpPr>
            <a:cxnSpLocks/>
          </p:cNvCxnSpPr>
          <p:nvPr/>
        </p:nvCxnSpPr>
        <p:spPr>
          <a:xfrm flipH="1" flipV="1">
            <a:off x="11059114" y="3500470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AD0E019-DD1E-575B-4D84-677CEB2DF4F8}"/>
              </a:ext>
            </a:extLst>
          </p:cNvPr>
          <p:cNvSpPr/>
          <p:nvPr/>
        </p:nvSpPr>
        <p:spPr>
          <a:xfrm>
            <a:off x="1298319" y="1566769"/>
            <a:ext cx="1830528" cy="4812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DA5F-669D-2EEC-14BD-9B113A0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38" y="36451"/>
            <a:ext cx="11037277" cy="1325563"/>
          </a:xfrm>
        </p:spPr>
        <p:txBody>
          <a:bodyPr/>
          <a:lstStyle/>
          <a:p>
            <a:r>
              <a:rPr lang="fr-FR" dirty="0" err="1"/>
              <a:t>RowGroup</a:t>
            </a:r>
            <a:r>
              <a:rPr lang="fr-FR" dirty="0"/>
              <a:t> ~ Spark Partition  ~ </a:t>
            </a:r>
            <a:r>
              <a:rPr lang="fr-FR" dirty="0" err="1"/>
              <a:t>Executor</a:t>
            </a:r>
            <a:r>
              <a:rPr lang="fr-FR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87746-91E1-EF01-E146-C67616DF47E4}"/>
              </a:ext>
            </a:extLst>
          </p:cNvPr>
          <p:cNvSpPr/>
          <p:nvPr/>
        </p:nvSpPr>
        <p:spPr>
          <a:xfrm>
            <a:off x="1400803" y="170916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A5880-E7EC-1474-4388-0E8272D5DC4C}"/>
              </a:ext>
            </a:extLst>
          </p:cNvPr>
          <p:cNvSpPr txBox="1"/>
          <p:nvPr/>
        </p:nvSpPr>
        <p:spPr>
          <a:xfrm>
            <a:off x="1448238" y="1683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D374C-06DB-EE67-E055-64D0D9AE924C}"/>
              </a:ext>
            </a:extLst>
          </p:cNvPr>
          <p:cNvSpPr/>
          <p:nvPr/>
        </p:nvSpPr>
        <p:spPr>
          <a:xfrm>
            <a:off x="1963414" y="170916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FBFB-8FE3-C281-6CE4-A1C7CF252721}"/>
              </a:ext>
            </a:extLst>
          </p:cNvPr>
          <p:cNvSpPr txBox="1"/>
          <p:nvPr/>
        </p:nvSpPr>
        <p:spPr>
          <a:xfrm>
            <a:off x="2005668" y="168305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0CF54-5EE0-C080-DD42-40F7E06AF40E}"/>
              </a:ext>
            </a:extLst>
          </p:cNvPr>
          <p:cNvSpPr/>
          <p:nvPr/>
        </p:nvSpPr>
        <p:spPr>
          <a:xfrm>
            <a:off x="2500246" y="170916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E63BD-DCB9-ACA1-BBB3-A90971A957AA}"/>
              </a:ext>
            </a:extLst>
          </p:cNvPr>
          <p:cNvSpPr txBox="1"/>
          <p:nvPr/>
        </p:nvSpPr>
        <p:spPr>
          <a:xfrm>
            <a:off x="2542702" y="168305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4C7FE-0834-A363-E05C-CBBBAA9FD5C6}"/>
              </a:ext>
            </a:extLst>
          </p:cNvPr>
          <p:cNvSpPr/>
          <p:nvPr/>
        </p:nvSpPr>
        <p:spPr>
          <a:xfrm>
            <a:off x="1400803" y="207849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7A23-7CEA-33EF-FB8B-24E3194B061D}"/>
              </a:ext>
            </a:extLst>
          </p:cNvPr>
          <p:cNvSpPr txBox="1"/>
          <p:nvPr/>
        </p:nvSpPr>
        <p:spPr>
          <a:xfrm>
            <a:off x="1448238" y="205238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F1B68-F1AD-F619-A07F-74B35941F445}"/>
              </a:ext>
            </a:extLst>
          </p:cNvPr>
          <p:cNvSpPr/>
          <p:nvPr/>
        </p:nvSpPr>
        <p:spPr>
          <a:xfrm>
            <a:off x="1963414" y="20784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B7BEA-4499-DB28-3AC0-3EC23D7639B1}"/>
              </a:ext>
            </a:extLst>
          </p:cNvPr>
          <p:cNvSpPr txBox="1"/>
          <p:nvPr/>
        </p:nvSpPr>
        <p:spPr>
          <a:xfrm>
            <a:off x="2005668" y="20523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B501-982C-88F2-8355-02F7322516B9}"/>
              </a:ext>
            </a:extLst>
          </p:cNvPr>
          <p:cNvSpPr/>
          <p:nvPr/>
        </p:nvSpPr>
        <p:spPr>
          <a:xfrm>
            <a:off x="2500246" y="207849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DC27-1055-113F-9DDD-20AEB2EED62D}"/>
              </a:ext>
            </a:extLst>
          </p:cNvPr>
          <p:cNvSpPr txBox="1"/>
          <p:nvPr/>
        </p:nvSpPr>
        <p:spPr>
          <a:xfrm>
            <a:off x="2542702" y="205238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B184A-D71D-D1A1-8508-42DFD4AAB0D2}"/>
              </a:ext>
            </a:extLst>
          </p:cNvPr>
          <p:cNvSpPr/>
          <p:nvPr/>
        </p:nvSpPr>
        <p:spPr>
          <a:xfrm>
            <a:off x="1400803" y="24684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67CA1-2986-B0D6-8A11-E5C0CBCC512A}"/>
              </a:ext>
            </a:extLst>
          </p:cNvPr>
          <p:cNvSpPr txBox="1"/>
          <p:nvPr/>
        </p:nvSpPr>
        <p:spPr>
          <a:xfrm>
            <a:off x="1448238" y="24423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55515-17EA-DD05-268D-88E1E11320E7}"/>
              </a:ext>
            </a:extLst>
          </p:cNvPr>
          <p:cNvSpPr/>
          <p:nvPr/>
        </p:nvSpPr>
        <p:spPr>
          <a:xfrm>
            <a:off x="1963414" y="24684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0BDB7-C4F9-FC8A-6AF6-B9D2170B2344}"/>
              </a:ext>
            </a:extLst>
          </p:cNvPr>
          <p:cNvSpPr txBox="1"/>
          <p:nvPr/>
        </p:nvSpPr>
        <p:spPr>
          <a:xfrm>
            <a:off x="2005668" y="24423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BEE40-5E1C-39D2-C9DD-70567E827ED4}"/>
              </a:ext>
            </a:extLst>
          </p:cNvPr>
          <p:cNvSpPr/>
          <p:nvPr/>
        </p:nvSpPr>
        <p:spPr>
          <a:xfrm>
            <a:off x="2500246" y="24684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B25F3-F616-9119-18E0-17DA1594BDC5}"/>
              </a:ext>
            </a:extLst>
          </p:cNvPr>
          <p:cNvSpPr txBox="1"/>
          <p:nvPr/>
        </p:nvSpPr>
        <p:spPr>
          <a:xfrm>
            <a:off x="2542702" y="244238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7A5B6-0428-2CD9-AE8E-1A2F1FEF598F}"/>
              </a:ext>
            </a:extLst>
          </p:cNvPr>
          <p:cNvSpPr/>
          <p:nvPr/>
        </p:nvSpPr>
        <p:spPr>
          <a:xfrm>
            <a:off x="1400803" y="3158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2D62B-C5E7-4D9C-9DE0-55E8D5DB9FDF}"/>
              </a:ext>
            </a:extLst>
          </p:cNvPr>
          <p:cNvSpPr txBox="1"/>
          <p:nvPr/>
        </p:nvSpPr>
        <p:spPr>
          <a:xfrm>
            <a:off x="1448238" y="313282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11830-4CFF-16E9-7219-4CBA15A67CEE}"/>
              </a:ext>
            </a:extLst>
          </p:cNvPr>
          <p:cNvSpPr/>
          <p:nvPr/>
        </p:nvSpPr>
        <p:spPr>
          <a:xfrm>
            <a:off x="1963414" y="315893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426BF-4D68-085E-0C71-AA67E6A46160}"/>
              </a:ext>
            </a:extLst>
          </p:cNvPr>
          <p:cNvSpPr txBox="1"/>
          <p:nvPr/>
        </p:nvSpPr>
        <p:spPr>
          <a:xfrm>
            <a:off x="2005668" y="313282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B4195-32AE-ACD3-5328-C486ECE6BA81}"/>
              </a:ext>
            </a:extLst>
          </p:cNvPr>
          <p:cNvSpPr/>
          <p:nvPr/>
        </p:nvSpPr>
        <p:spPr>
          <a:xfrm>
            <a:off x="2500246" y="3158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389CA-13D2-33BF-75B1-F5E3AFE732C3}"/>
              </a:ext>
            </a:extLst>
          </p:cNvPr>
          <p:cNvSpPr txBox="1"/>
          <p:nvPr/>
        </p:nvSpPr>
        <p:spPr>
          <a:xfrm>
            <a:off x="2542702" y="3132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1F1BC-19D3-6182-DC94-77A3C971B756}"/>
              </a:ext>
            </a:extLst>
          </p:cNvPr>
          <p:cNvSpPr/>
          <p:nvPr/>
        </p:nvSpPr>
        <p:spPr>
          <a:xfrm>
            <a:off x="1400803" y="355210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86578-74D5-A99F-769C-AEE7F2CD13CF}"/>
              </a:ext>
            </a:extLst>
          </p:cNvPr>
          <p:cNvSpPr txBox="1"/>
          <p:nvPr/>
        </p:nvSpPr>
        <p:spPr>
          <a:xfrm>
            <a:off x="1448238" y="352599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0BA038-4125-2F28-B133-3138FF40040C}"/>
              </a:ext>
            </a:extLst>
          </p:cNvPr>
          <p:cNvSpPr/>
          <p:nvPr/>
        </p:nvSpPr>
        <p:spPr>
          <a:xfrm>
            <a:off x="1963414" y="355210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3252C-B27E-3E25-3A63-F07635022FDD}"/>
              </a:ext>
            </a:extLst>
          </p:cNvPr>
          <p:cNvSpPr txBox="1"/>
          <p:nvPr/>
        </p:nvSpPr>
        <p:spPr>
          <a:xfrm>
            <a:off x="2005668" y="352599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652C9-1481-CE58-9842-877BCC180DD3}"/>
              </a:ext>
            </a:extLst>
          </p:cNvPr>
          <p:cNvSpPr/>
          <p:nvPr/>
        </p:nvSpPr>
        <p:spPr>
          <a:xfrm>
            <a:off x="2500246" y="355210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F4CFB-8F07-D3FD-1C64-DA85ADA444DC}"/>
              </a:ext>
            </a:extLst>
          </p:cNvPr>
          <p:cNvSpPr txBox="1"/>
          <p:nvPr/>
        </p:nvSpPr>
        <p:spPr>
          <a:xfrm>
            <a:off x="2542702" y="352599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20196-5731-BDDA-B6B9-A8C6A44B0BFE}"/>
              </a:ext>
            </a:extLst>
          </p:cNvPr>
          <p:cNvSpPr/>
          <p:nvPr/>
        </p:nvSpPr>
        <p:spPr>
          <a:xfrm>
            <a:off x="1400803" y="394210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EE205D-B4D6-E7FE-DE27-62DCF36F35B6}"/>
              </a:ext>
            </a:extLst>
          </p:cNvPr>
          <p:cNvSpPr txBox="1"/>
          <p:nvPr/>
        </p:nvSpPr>
        <p:spPr>
          <a:xfrm>
            <a:off x="1448238" y="391599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C9333-D0C9-4832-22C6-5BF352C8760F}"/>
              </a:ext>
            </a:extLst>
          </p:cNvPr>
          <p:cNvSpPr/>
          <p:nvPr/>
        </p:nvSpPr>
        <p:spPr>
          <a:xfrm>
            <a:off x="1963414" y="394210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AF44A5-A5FC-9F24-E994-1118FBD4E7B4}"/>
              </a:ext>
            </a:extLst>
          </p:cNvPr>
          <p:cNvSpPr txBox="1"/>
          <p:nvPr/>
        </p:nvSpPr>
        <p:spPr>
          <a:xfrm>
            <a:off x="2005668" y="391599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1B340D-D299-C704-470C-636930D89199}"/>
              </a:ext>
            </a:extLst>
          </p:cNvPr>
          <p:cNvSpPr/>
          <p:nvPr/>
        </p:nvSpPr>
        <p:spPr>
          <a:xfrm>
            <a:off x="2500246" y="394210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0BCDB7-3000-D959-889F-F5ADF01A598E}"/>
              </a:ext>
            </a:extLst>
          </p:cNvPr>
          <p:cNvSpPr txBox="1"/>
          <p:nvPr/>
        </p:nvSpPr>
        <p:spPr>
          <a:xfrm>
            <a:off x="2542702" y="391599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CD31C3-5048-8E21-B5BF-F713C759AB53}"/>
              </a:ext>
            </a:extLst>
          </p:cNvPr>
          <p:cNvCxnSpPr>
            <a:cxnSpLocks/>
          </p:cNvCxnSpPr>
          <p:nvPr/>
        </p:nvCxnSpPr>
        <p:spPr>
          <a:xfrm>
            <a:off x="1088289" y="2980539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AE4201-EAEB-8EB6-E80A-DFFCD940B976}"/>
              </a:ext>
            </a:extLst>
          </p:cNvPr>
          <p:cNvSpPr txBox="1"/>
          <p:nvPr/>
        </p:nvSpPr>
        <p:spPr>
          <a:xfrm>
            <a:off x="12904" y="2009344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C546F-C9A4-8E50-B522-0F261564E5A6}"/>
              </a:ext>
            </a:extLst>
          </p:cNvPr>
          <p:cNvSpPr txBox="1"/>
          <p:nvPr/>
        </p:nvSpPr>
        <p:spPr>
          <a:xfrm>
            <a:off x="12904" y="344240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1F9EA2-4BF2-3A85-54D7-BB81A48A39B6}"/>
              </a:ext>
            </a:extLst>
          </p:cNvPr>
          <p:cNvCxnSpPr>
            <a:cxnSpLocks/>
          </p:cNvCxnSpPr>
          <p:nvPr/>
        </p:nvCxnSpPr>
        <p:spPr>
          <a:xfrm>
            <a:off x="1045734" y="4752734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0B57F7-CB8A-21BB-3717-F2CFB43E31B6}"/>
              </a:ext>
            </a:extLst>
          </p:cNvPr>
          <p:cNvSpPr txBox="1"/>
          <p:nvPr/>
        </p:nvSpPr>
        <p:spPr>
          <a:xfrm>
            <a:off x="-23606" y="5017267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A63B46-97D9-EEEB-1388-684B10351601}"/>
              </a:ext>
            </a:extLst>
          </p:cNvPr>
          <p:cNvSpPr/>
          <p:nvPr/>
        </p:nvSpPr>
        <p:spPr>
          <a:xfrm>
            <a:off x="1412778" y="539801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0ACD44-45B0-D9E2-CD48-973F1B5633D9}"/>
              </a:ext>
            </a:extLst>
          </p:cNvPr>
          <p:cNvSpPr txBox="1"/>
          <p:nvPr/>
        </p:nvSpPr>
        <p:spPr>
          <a:xfrm>
            <a:off x="1460213" y="537190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C94CF1-DEEF-620A-F1E0-F0EC4B64673D}"/>
              </a:ext>
            </a:extLst>
          </p:cNvPr>
          <p:cNvSpPr/>
          <p:nvPr/>
        </p:nvSpPr>
        <p:spPr>
          <a:xfrm>
            <a:off x="1975389" y="539801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B2266-3D23-E0B8-3E82-A9F770D77A1A}"/>
              </a:ext>
            </a:extLst>
          </p:cNvPr>
          <p:cNvSpPr txBox="1"/>
          <p:nvPr/>
        </p:nvSpPr>
        <p:spPr>
          <a:xfrm>
            <a:off x="2017643" y="537190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979B54-5BC3-0E7B-6FD0-F7AF6513D2BB}"/>
              </a:ext>
            </a:extLst>
          </p:cNvPr>
          <p:cNvSpPr/>
          <p:nvPr/>
        </p:nvSpPr>
        <p:spPr>
          <a:xfrm>
            <a:off x="2512221" y="539801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1DF40-DA87-FA85-50A3-E506DF0410E7}"/>
              </a:ext>
            </a:extLst>
          </p:cNvPr>
          <p:cNvSpPr txBox="1"/>
          <p:nvPr/>
        </p:nvSpPr>
        <p:spPr>
          <a:xfrm>
            <a:off x="2554677" y="537190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B9B20C0-2733-13B0-1262-0ED9A94B9283}"/>
              </a:ext>
            </a:extLst>
          </p:cNvPr>
          <p:cNvSpPr/>
          <p:nvPr/>
        </p:nvSpPr>
        <p:spPr>
          <a:xfrm flipH="1">
            <a:off x="3472616" y="154055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CEFEE-4B5A-BD80-206C-5264D4EBCA22}"/>
              </a:ext>
            </a:extLst>
          </p:cNvPr>
          <p:cNvSpPr/>
          <p:nvPr/>
        </p:nvSpPr>
        <p:spPr>
          <a:xfrm>
            <a:off x="1432133" y="5882858"/>
            <a:ext cx="1571157" cy="418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46A810-322F-DCE7-A374-F60F3DE94332}"/>
              </a:ext>
            </a:extLst>
          </p:cNvPr>
          <p:cNvSpPr txBox="1"/>
          <p:nvPr/>
        </p:nvSpPr>
        <p:spPr>
          <a:xfrm>
            <a:off x="4139831" y="1498128"/>
            <a:ext cx="255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 </a:t>
            </a:r>
            <a:r>
              <a:rPr lang="fr-FR" dirty="0" err="1"/>
              <a:t>read</a:t>
            </a:r>
            <a:r>
              <a:rPr lang="fr-FR" dirty="0"/>
              <a:t> (rg0) file at </a:t>
            </a:r>
            <a:r>
              <a:rPr lang="fr-FR" b="1" dirty="0"/>
              <a:t>offset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3C7F632-013B-C361-36AB-9C0EC7834175}"/>
              </a:ext>
            </a:extLst>
          </p:cNvPr>
          <p:cNvSpPr/>
          <p:nvPr/>
        </p:nvSpPr>
        <p:spPr>
          <a:xfrm flipH="1">
            <a:off x="3471981" y="303844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51763-E92B-C180-FF94-94215ED50160}"/>
              </a:ext>
            </a:extLst>
          </p:cNvPr>
          <p:cNvSpPr txBox="1"/>
          <p:nvPr/>
        </p:nvSpPr>
        <p:spPr>
          <a:xfrm>
            <a:off x="4460260" y="2948161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(rg1) file at </a:t>
            </a:r>
            <a:r>
              <a:rPr lang="fr-FR" b="1" dirty="0"/>
              <a:t>offset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A5F1AC0-DD19-124A-DAAE-92ABDC752453}"/>
              </a:ext>
            </a:extLst>
          </p:cNvPr>
          <p:cNvSpPr/>
          <p:nvPr/>
        </p:nvSpPr>
        <p:spPr>
          <a:xfrm flipH="1">
            <a:off x="3519248" y="4676785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93D61-4700-023A-2B8C-DDE262349C0D}"/>
              </a:ext>
            </a:extLst>
          </p:cNvPr>
          <p:cNvSpPr txBox="1"/>
          <p:nvPr/>
        </p:nvSpPr>
        <p:spPr>
          <a:xfrm>
            <a:off x="4507527" y="4586502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(</a:t>
            </a:r>
            <a:r>
              <a:rPr lang="fr-FR" dirty="0" err="1"/>
              <a:t>rgN</a:t>
            </a:r>
            <a:r>
              <a:rPr lang="fr-FR" dirty="0"/>
              <a:t>) file at </a:t>
            </a:r>
            <a:r>
              <a:rPr lang="fr-FR" b="1" dirty="0"/>
              <a:t>offset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01E35F-31A2-10FF-E5AB-9368CE7192A3}"/>
              </a:ext>
            </a:extLst>
          </p:cNvPr>
          <p:cNvSpPr txBox="1"/>
          <p:nvPr/>
        </p:nvSpPr>
        <p:spPr>
          <a:xfrm>
            <a:off x="3373711" y="5802847"/>
            <a:ext cx="531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Metadata</a:t>
            </a:r>
            <a:endParaRPr lang="fr-FR" dirty="0"/>
          </a:p>
          <a:p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Metadatas</a:t>
            </a:r>
            <a:r>
              <a:rPr lang="fr-FR" dirty="0"/>
              <a:t>=</a:t>
            </a:r>
            <a:r>
              <a:rPr lang="fr-FR" b="1" dirty="0"/>
              <a:t>[ offset 0, offset 1, ... offset N 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947ADDB-4962-3F29-4522-7A3C8E804B81}"/>
              </a:ext>
            </a:extLst>
          </p:cNvPr>
          <p:cNvSpPr/>
          <p:nvPr/>
        </p:nvSpPr>
        <p:spPr>
          <a:xfrm>
            <a:off x="9169501" y="3198679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249D19-CE8A-0C2A-2F92-10F239BFDD55}"/>
              </a:ext>
            </a:extLst>
          </p:cNvPr>
          <p:cNvSpPr txBox="1"/>
          <p:nvPr/>
        </p:nvSpPr>
        <p:spPr>
          <a:xfrm>
            <a:off x="9018167" y="288952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09341C-DC5E-60AD-41AC-671D3F4B750F}"/>
              </a:ext>
            </a:extLst>
          </p:cNvPr>
          <p:cNvSpPr/>
          <p:nvPr/>
        </p:nvSpPr>
        <p:spPr>
          <a:xfrm>
            <a:off x="9237861" y="3690285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EBA2A6-8318-E9E9-2966-9547AD045817}"/>
              </a:ext>
            </a:extLst>
          </p:cNvPr>
          <p:cNvSpPr txBox="1"/>
          <p:nvPr/>
        </p:nvSpPr>
        <p:spPr>
          <a:xfrm>
            <a:off x="10240978" y="326593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rg0 at offset 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D02ABB-9153-80B7-19B1-080C6EAF0801}"/>
              </a:ext>
            </a:extLst>
          </p:cNvPr>
          <p:cNvSpPr txBox="1"/>
          <p:nvPr/>
        </p:nvSpPr>
        <p:spPr>
          <a:xfrm>
            <a:off x="10240378" y="3632958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rg1 at offset..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ED73C2A8-75B2-7A5C-A6CB-1037776E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06" y="913016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AA03D89-FF56-FD47-F913-74E5F57649C9}"/>
              </a:ext>
            </a:extLst>
          </p:cNvPr>
          <p:cNvSpPr txBox="1"/>
          <p:nvPr/>
        </p:nvSpPr>
        <p:spPr>
          <a:xfrm>
            <a:off x="9551734" y="5983637"/>
            <a:ext cx="25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 Driver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 =&gt;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rowgroup</a:t>
            </a:r>
            <a:r>
              <a:rPr lang="fr-FR" dirty="0"/>
              <a:t> offsets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003513C-98D8-97BC-FA29-12E295AEB7CD}"/>
              </a:ext>
            </a:extLst>
          </p:cNvPr>
          <p:cNvSpPr/>
          <p:nvPr/>
        </p:nvSpPr>
        <p:spPr>
          <a:xfrm rot="2451033" flipH="1">
            <a:off x="8527052" y="2967540"/>
            <a:ext cx="925144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C7DAB2-A03F-FF5C-3818-0A26971BDD68}"/>
              </a:ext>
            </a:extLst>
          </p:cNvPr>
          <p:cNvSpPr/>
          <p:nvPr/>
        </p:nvSpPr>
        <p:spPr>
          <a:xfrm>
            <a:off x="7330019" y="216076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08D2E7F-FB2F-A2D6-2C97-DB20CBAAB72C}"/>
              </a:ext>
            </a:extLst>
          </p:cNvPr>
          <p:cNvSpPr/>
          <p:nvPr/>
        </p:nvSpPr>
        <p:spPr>
          <a:xfrm>
            <a:off x="7364492" y="399542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57504F-BAAE-A03F-4ECC-EB99EAA86106}"/>
              </a:ext>
            </a:extLst>
          </p:cNvPr>
          <p:cNvSpPr txBox="1"/>
          <p:nvPr/>
        </p:nvSpPr>
        <p:spPr>
          <a:xfrm>
            <a:off x="9064261" y="446746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Driver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171041-4D04-03E1-18EF-961F33C636E5}"/>
              </a:ext>
            </a:extLst>
          </p:cNvPr>
          <p:cNvSpPr/>
          <p:nvPr/>
        </p:nvSpPr>
        <p:spPr>
          <a:xfrm>
            <a:off x="7528848" y="2399737"/>
            <a:ext cx="894038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190B4B-CAE8-48B1-3659-993AF16CD452}"/>
              </a:ext>
            </a:extLst>
          </p:cNvPr>
          <p:cNvSpPr txBox="1"/>
          <p:nvPr/>
        </p:nvSpPr>
        <p:spPr>
          <a:xfrm>
            <a:off x="7301250" y="1806968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r>
              <a:rPr lang="fr-FR" b="1" dirty="0"/>
              <a:t>(s)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26033C-2B8B-F2E6-A178-5B15EFE22E06}"/>
              </a:ext>
            </a:extLst>
          </p:cNvPr>
          <p:cNvSpPr txBox="1"/>
          <p:nvPr/>
        </p:nvSpPr>
        <p:spPr>
          <a:xfrm>
            <a:off x="7193014" y="3609239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endParaRPr lang="fr-FR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4CE6C-8A8C-78AC-4D0C-8DBB3DA52BC8}"/>
              </a:ext>
            </a:extLst>
          </p:cNvPr>
          <p:cNvSpPr/>
          <p:nvPr/>
        </p:nvSpPr>
        <p:spPr>
          <a:xfrm>
            <a:off x="7545913" y="2953060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379386-11C1-6D3A-895E-91ED5DD6BA36}"/>
              </a:ext>
            </a:extLst>
          </p:cNvPr>
          <p:cNvSpPr txBox="1"/>
          <p:nvPr/>
        </p:nvSpPr>
        <p:spPr>
          <a:xfrm>
            <a:off x="5554526" y="2106300"/>
            <a:ext cx="17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 = </a:t>
            </a:r>
            <a:r>
              <a:rPr lang="fr-FR" dirty="0" err="1"/>
              <a:t>read</a:t>
            </a:r>
            <a:r>
              <a:rPr lang="fr-FR" dirty="0"/>
              <a:t> rg0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read</a:t>
            </a:r>
            <a:r>
              <a:rPr lang="fr-FR" dirty="0"/>
              <a:t> at offset ..)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06693E-C161-0013-634C-51EE9DEAE6E9}"/>
              </a:ext>
            </a:extLst>
          </p:cNvPr>
          <p:cNvSpPr txBox="1"/>
          <p:nvPr/>
        </p:nvSpPr>
        <p:spPr>
          <a:xfrm>
            <a:off x="7613298" y="23794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9B3698-35CD-1EC9-1D2F-C0BA4F09256C}"/>
              </a:ext>
            </a:extLst>
          </p:cNvPr>
          <p:cNvSpPr txBox="1"/>
          <p:nvPr/>
        </p:nvSpPr>
        <p:spPr>
          <a:xfrm>
            <a:off x="7639885" y="29070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441015-3106-CEC1-4EB1-763CE3DFFF22}"/>
              </a:ext>
            </a:extLst>
          </p:cNvPr>
          <p:cNvSpPr/>
          <p:nvPr/>
        </p:nvSpPr>
        <p:spPr>
          <a:xfrm>
            <a:off x="7545913" y="4259812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CE89AB-34BE-9BB9-D56A-68E6D4B4958C}"/>
              </a:ext>
            </a:extLst>
          </p:cNvPr>
          <p:cNvSpPr txBox="1"/>
          <p:nvPr/>
        </p:nvSpPr>
        <p:spPr>
          <a:xfrm>
            <a:off x="7639885" y="4213800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taskN</a:t>
            </a:r>
            <a:endParaRPr lang="fr-FR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D2508-C49F-B96E-8DE9-AA60E2BEA420}"/>
              </a:ext>
            </a:extLst>
          </p:cNvPr>
          <p:cNvSpPr/>
          <p:nvPr/>
        </p:nvSpPr>
        <p:spPr>
          <a:xfrm rot="2451033" flipH="1">
            <a:off x="6583120" y="1913439"/>
            <a:ext cx="106953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8FAE4062-4168-4F3D-2C31-16E566D60D27}"/>
              </a:ext>
            </a:extLst>
          </p:cNvPr>
          <p:cNvSpPr/>
          <p:nvPr/>
        </p:nvSpPr>
        <p:spPr>
          <a:xfrm rot="21391459" flipH="1">
            <a:off x="6772902" y="3001395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921165F-E79E-18E7-389F-AB3BFEC9DBD7}"/>
              </a:ext>
            </a:extLst>
          </p:cNvPr>
          <p:cNvSpPr/>
          <p:nvPr/>
        </p:nvSpPr>
        <p:spPr>
          <a:xfrm rot="19386070" flipH="1">
            <a:off x="6790086" y="4489573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D17A0A-5453-433F-0260-C3334E0608B0}"/>
              </a:ext>
            </a:extLst>
          </p:cNvPr>
          <p:cNvSpPr txBox="1"/>
          <p:nvPr/>
        </p:nvSpPr>
        <p:spPr>
          <a:xfrm>
            <a:off x="9215184" y="366034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CD4D6D3-B0CB-FD4B-207D-16EAEC8A5B9A}"/>
              </a:ext>
            </a:extLst>
          </p:cNvPr>
          <p:cNvSpPr/>
          <p:nvPr/>
        </p:nvSpPr>
        <p:spPr>
          <a:xfrm>
            <a:off x="9237861" y="4113918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B3B37C-251E-02E1-F9FF-79424147A82E}"/>
              </a:ext>
            </a:extLst>
          </p:cNvPr>
          <p:cNvSpPr txBox="1"/>
          <p:nvPr/>
        </p:nvSpPr>
        <p:spPr>
          <a:xfrm>
            <a:off x="9215184" y="408397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D35CF0-8400-F5FD-90CB-91EF0E0DD0A9}"/>
              </a:ext>
            </a:extLst>
          </p:cNvPr>
          <p:cNvSpPr/>
          <p:nvPr/>
        </p:nvSpPr>
        <p:spPr>
          <a:xfrm>
            <a:off x="9226203" y="3293567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A2B90E-C677-93D1-0764-172DBD329276}"/>
              </a:ext>
            </a:extLst>
          </p:cNvPr>
          <p:cNvSpPr txBox="1"/>
          <p:nvPr/>
        </p:nvSpPr>
        <p:spPr>
          <a:xfrm>
            <a:off x="9203526" y="326362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40676E-3503-E870-323F-CF9BBFDA8022}"/>
              </a:ext>
            </a:extLst>
          </p:cNvPr>
          <p:cNvSpPr txBox="1"/>
          <p:nvPr/>
        </p:nvSpPr>
        <p:spPr>
          <a:xfrm>
            <a:off x="10240378" y="406664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rg2 at offset..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76808496-D840-72CF-EA9E-48E230FCC654}"/>
              </a:ext>
            </a:extLst>
          </p:cNvPr>
          <p:cNvSpPr/>
          <p:nvPr/>
        </p:nvSpPr>
        <p:spPr>
          <a:xfrm rot="8937602" flipH="1">
            <a:off x="7847536" y="5158997"/>
            <a:ext cx="340839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44A3E26-74DF-259E-BE5A-3BF1EA5DE743}"/>
              </a:ext>
            </a:extLst>
          </p:cNvPr>
          <p:cNvSpPr/>
          <p:nvPr/>
        </p:nvSpPr>
        <p:spPr>
          <a:xfrm flipH="1">
            <a:off x="8787382" y="6129013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586A3A-06C4-4664-374A-0951B7FB549F}"/>
              </a:ext>
            </a:extLst>
          </p:cNvPr>
          <p:cNvSpPr txBox="1"/>
          <p:nvPr/>
        </p:nvSpPr>
        <p:spPr>
          <a:xfrm>
            <a:off x="8844976" y="2231655"/>
            <a:ext cx="205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 Driver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Tasks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1B4F88B-DD84-941D-D9F3-BCC32FC0D331}"/>
              </a:ext>
            </a:extLst>
          </p:cNvPr>
          <p:cNvSpPr/>
          <p:nvPr/>
        </p:nvSpPr>
        <p:spPr>
          <a:xfrm>
            <a:off x="9551734" y="5958942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4EC7E91-C8DD-675E-93F0-71A3F07D51C4}"/>
              </a:ext>
            </a:extLst>
          </p:cNvPr>
          <p:cNvSpPr/>
          <p:nvPr/>
        </p:nvSpPr>
        <p:spPr>
          <a:xfrm>
            <a:off x="8835963" y="2219147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5F2201-25EC-25B8-C54B-DF2A46453871}"/>
              </a:ext>
            </a:extLst>
          </p:cNvPr>
          <p:cNvSpPr/>
          <p:nvPr/>
        </p:nvSpPr>
        <p:spPr>
          <a:xfrm>
            <a:off x="4144466" y="1490854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1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6175-4A61-2FDA-44D5-F9EA29F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706" y="482356"/>
            <a:ext cx="9958755" cy="1325563"/>
          </a:xfrm>
        </p:spPr>
        <p:txBody>
          <a:bodyPr/>
          <a:lstStyle/>
          <a:p>
            <a:r>
              <a:rPr lang="fr-FR" dirty="0"/>
              <a:t>1 Parquet </a:t>
            </a:r>
            <a:r>
              <a:rPr lang="fr-FR" dirty="0" err="1"/>
              <a:t>RowGroup</a:t>
            </a:r>
            <a:r>
              <a:rPr lang="fr-FR" dirty="0"/>
              <a:t>(s)</a:t>
            </a:r>
            <a:br>
              <a:rPr lang="fr-FR" dirty="0"/>
            </a:br>
            <a:r>
              <a:rPr lang="fr-FR" dirty="0"/>
              <a:t>     -&gt; default to 1 Spark </a:t>
            </a:r>
            <a:r>
              <a:rPr lang="fr-FR" dirty="0" err="1"/>
              <a:t>DataSet</a:t>
            </a:r>
            <a:r>
              <a:rPr lang="fr-FR" dirty="0"/>
              <a:t>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456E4-7B97-2D1A-B61C-756857FFADE9}"/>
              </a:ext>
            </a:extLst>
          </p:cNvPr>
          <p:cNvSpPr txBox="1"/>
          <p:nvPr/>
        </p:nvSpPr>
        <p:spPr>
          <a:xfrm>
            <a:off x="3598985" y="2409075"/>
            <a:ext cx="65443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by default,</a:t>
            </a:r>
          </a:p>
          <a:p>
            <a:endParaRPr lang="fr-FR" sz="2800" dirty="0"/>
          </a:p>
          <a:p>
            <a:r>
              <a:rPr lang="fr-FR" sz="2800" b="1" dirty="0" err="1"/>
              <a:t>parquet.block.size</a:t>
            </a:r>
            <a:r>
              <a:rPr lang="fr-FR" sz="2800" b="1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dirty="0" err="1"/>
              <a:t>spark.files.maxPartitionBytes</a:t>
            </a:r>
            <a:r>
              <a:rPr lang="fr-FR" sz="2800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b="1" dirty="0" err="1"/>
              <a:t>spark.sql.files.maxPartitionBytes</a:t>
            </a:r>
            <a:r>
              <a:rPr lang="fr-FR" sz="2800" dirty="0"/>
              <a:t> </a:t>
            </a:r>
            <a:r>
              <a:rPr lang="fr-FR" sz="2800" b="1" dirty="0"/>
              <a:t>= 128 Mo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9050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B36107-27BF-912D-EC6F-0494A5070B70}"/>
              </a:ext>
            </a:extLst>
          </p:cNvPr>
          <p:cNvSpPr/>
          <p:nvPr/>
        </p:nvSpPr>
        <p:spPr>
          <a:xfrm>
            <a:off x="3901433" y="2239108"/>
            <a:ext cx="869859" cy="4489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E198-EF58-F837-E1F2-38E00D02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8793"/>
            <a:ext cx="11940467" cy="1325563"/>
          </a:xfrm>
        </p:spPr>
        <p:txBody>
          <a:bodyPr/>
          <a:lstStyle/>
          <a:p>
            <a:pPr algn="ctr"/>
            <a:r>
              <a:rPr lang="fr-FR" dirty="0"/>
              <a:t>N  Parquet </a:t>
            </a:r>
            <a:r>
              <a:rPr lang="fr-FR" dirty="0" err="1"/>
              <a:t>RowGroups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 -&gt;  </a:t>
            </a:r>
            <a:r>
              <a:rPr lang="fr-FR" dirty="0" err="1"/>
              <a:t>FileSplit</a:t>
            </a:r>
            <a:r>
              <a:rPr lang="fr-FR" dirty="0"/>
              <a:t> to P (&lt;=N) Spark Partitions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F490B-82B7-1C3A-7415-58DE5782ECC0}"/>
              </a:ext>
            </a:extLst>
          </p:cNvPr>
          <p:cNvSpPr/>
          <p:nvPr/>
        </p:nvSpPr>
        <p:spPr>
          <a:xfrm>
            <a:off x="4032736" y="2309446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B6761-C1AE-6AD1-72FB-77F7BBC9765E}"/>
              </a:ext>
            </a:extLst>
          </p:cNvPr>
          <p:cNvSpPr/>
          <p:nvPr/>
        </p:nvSpPr>
        <p:spPr>
          <a:xfrm>
            <a:off x="4032736" y="3405554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62CCE-C690-907C-A8A9-5C77A289C6BC}"/>
              </a:ext>
            </a:extLst>
          </p:cNvPr>
          <p:cNvSpPr/>
          <p:nvPr/>
        </p:nvSpPr>
        <p:spPr>
          <a:xfrm>
            <a:off x="4032736" y="4501662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C6CF6-B7A7-B99E-B16C-BDEA8C3E0333}"/>
              </a:ext>
            </a:extLst>
          </p:cNvPr>
          <p:cNvSpPr/>
          <p:nvPr/>
        </p:nvSpPr>
        <p:spPr>
          <a:xfrm>
            <a:off x="4032736" y="5597770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7DE16-7A51-FDCD-3704-85588F114567}"/>
              </a:ext>
            </a:extLst>
          </p:cNvPr>
          <p:cNvSpPr/>
          <p:nvPr/>
        </p:nvSpPr>
        <p:spPr>
          <a:xfrm flipH="1">
            <a:off x="3502751" y="2385591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268CF-4FAE-2655-89FA-543F1C13CB09}"/>
              </a:ext>
            </a:extLst>
          </p:cNvPr>
          <p:cNvSpPr txBox="1"/>
          <p:nvPr/>
        </p:nvSpPr>
        <p:spPr>
          <a:xfrm>
            <a:off x="2131157" y="260835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7A588CE-5497-6498-C1CF-2082D2D1E061}"/>
              </a:ext>
            </a:extLst>
          </p:cNvPr>
          <p:cNvSpPr/>
          <p:nvPr/>
        </p:nvSpPr>
        <p:spPr>
          <a:xfrm flipH="1">
            <a:off x="3502751" y="3520219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6ED0-4234-4CE7-8F09-81EB98947F30}"/>
              </a:ext>
            </a:extLst>
          </p:cNvPr>
          <p:cNvSpPr txBox="1"/>
          <p:nvPr/>
        </p:nvSpPr>
        <p:spPr>
          <a:xfrm>
            <a:off x="2131157" y="3742985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001CD47-0E91-DC0F-AE0A-13A1E8F3CCFD}"/>
              </a:ext>
            </a:extLst>
          </p:cNvPr>
          <p:cNvSpPr/>
          <p:nvPr/>
        </p:nvSpPr>
        <p:spPr>
          <a:xfrm flipH="1">
            <a:off x="3502751" y="4654847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1F4BD-26D4-5CC3-E8A3-BC121BE7A4D2}"/>
              </a:ext>
            </a:extLst>
          </p:cNvPr>
          <p:cNvSpPr txBox="1"/>
          <p:nvPr/>
        </p:nvSpPr>
        <p:spPr>
          <a:xfrm>
            <a:off x="2131157" y="487761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13F4F87-99FD-165A-52F5-C08B40184959}"/>
              </a:ext>
            </a:extLst>
          </p:cNvPr>
          <p:cNvSpPr/>
          <p:nvPr/>
        </p:nvSpPr>
        <p:spPr>
          <a:xfrm flipH="1">
            <a:off x="3502751" y="5668895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A0B9D-5F2B-6F1A-B23B-694DA88546E9}"/>
              </a:ext>
            </a:extLst>
          </p:cNvPr>
          <p:cNvSpPr txBox="1"/>
          <p:nvPr/>
        </p:nvSpPr>
        <p:spPr>
          <a:xfrm>
            <a:off x="2131157" y="5891661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C66B-590C-B6C8-F14B-AD24A0145518}"/>
              </a:ext>
            </a:extLst>
          </p:cNvPr>
          <p:cNvCxnSpPr/>
          <p:nvPr/>
        </p:nvCxnSpPr>
        <p:spPr>
          <a:xfrm>
            <a:off x="5252452" y="223910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C94231-6D78-3D93-B4CC-1173141101A2}"/>
              </a:ext>
            </a:extLst>
          </p:cNvPr>
          <p:cNvCxnSpPr/>
          <p:nvPr/>
        </p:nvCxnSpPr>
        <p:spPr>
          <a:xfrm>
            <a:off x="5252452" y="4112317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4D0AE-4B75-AF2A-C40C-B8EE48E838AD}"/>
              </a:ext>
            </a:extLst>
          </p:cNvPr>
          <p:cNvCxnSpPr/>
          <p:nvPr/>
        </p:nvCxnSpPr>
        <p:spPr>
          <a:xfrm>
            <a:off x="5252452" y="5973722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42598-A5FA-109B-9D38-1000CBABFBDD}"/>
              </a:ext>
            </a:extLst>
          </p:cNvPr>
          <p:cNvCxnSpPr>
            <a:stCxn id="4" idx="3"/>
          </p:cNvCxnSpPr>
          <p:nvPr/>
        </p:nvCxnSpPr>
        <p:spPr>
          <a:xfrm flipV="1">
            <a:off x="4618890" y="2790092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3098E-1DF8-AC15-36A2-D35FBFA429B0}"/>
              </a:ext>
            </a:extLst>
          </p:cNvPr>
          <p:cNvCxnSpPr/>
          <p:nvPr/>
        </p:nvCxnSpPr>
        <p:spPr>
          <a:xfrm flipV="1">
            <a:off x="4598852" y="3939401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6E5381-FECE-5DDF-0A96-59E49C69A327}"/>
              </a:ext>
            </a:extLst>
          </p:cNvPr>
          <p:cNvCxnSpPr/>
          <p:nvPr/>
        </p:nvCxnSpPr>
        <p:spPr>
          <a:xfrm flipV="1">
            <a:off x="4598852" y="4982308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1BF73-A5A1-1DC3-0219-F94576FF2A5B}"/>
              </a:ext>
            </a:extLst>
          </p:cNvPr>
          <p:cNvCxnSpPr/>
          <p:nvPr/>
        </p:nvCxnSpPr>
        <p:spPr>
          <a:xfrm flipV="1">
            <a:off x="4618890" y="6064549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71DA08-7F29-DB2D-5AC8-D5A59321A956}"/>
              </a:ext>
            </a:extLst>
          </p:cNvPr>
          <p:cNvSpPr txBox="1"/>
          <p:nvPr/>
        </p:nvSpPr>
        <p:spPr>
          <a:xfrm>
            <a:off x="3821722" y="1829816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file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A202B8-836B-143C-2879-0ED59C74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681" y="1353913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C6EC7AF5-0777-9B2E-97BC-C152D230521E}"/>
              </a:ext>
            </a:extLst>
          </p:cNvPr>
          <p:cNvSpPr/>
          <p:nvPr/>
        </p:nvSpPr>
        <p:spPr>
          <a:xfrm>
            <a:off x="1855264" y="234440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47B7F04E-07B4-915C-849F-A2815F34838A}"/>
              </a:ext>
            </a:extLst>
          </p:cNvPr>
          <p:cNvSpPr/>
          <p:nvPr/>
        </p:nvSpPr>
        <p:spPr>
          <a:xfrm>
            <a:off x="1855264" y="340636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69B41-E9E9-EEB8-7F9F-1104E6A89CDE}"/>
              </a:ext>
            </a:extLst>
          </p:cNvPr>
          <p:cNvSpPr txBox="1"/>
          <p:nvPr/>
        </p:nvSpPr>
        <p:spPr>
          <a:xfrm>
            <a:off x="55536" y="2532170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parquet.block.size</a:t>
            </a:r>
            <a:endParaRPr lang="fr-FR" b="1" dirty="0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5F9B5D46-BB66-FEA9-F44F-5499C0E01758}"/>
              </a:ext>
            </a:extLst>
          </p:cNvPr>
          <p:cNvSpPr/>
          <p:nvPr/>
        </p:nvSpPr>
        <p:spPr>
          <a:xfrm>
            <a:off x="6691411" y="2256693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A913A787-F6D3-215A-31A3-4E6AA87A6BBE}"/>
              </a:ext>
            </a:extLst>
          </p:cNvPr>
          <p:cNvSpPr/>
          <p:nvPr/>
        </p:nvSpPr>
        <p:spPr>
          <a:xfrm>
            <a:off x="6691411" y="4127856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CFC7EAD-7B53-2A41-6D1C-232EEF003B18}"/>
              </a:ext>
            </a:extLst>
          </p:cNvPr>
          <p:cNvSpPr/>
          <p:nvPr/>
        </p:nvSpPr>
        <p:spPr>
          <a:xfrm rot="16200000">
            <a:off x="6476652" y="6202056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31EAF-09AA-6C2B-3518-1D0E6DB3D878}"/>
              </a:ext>
            </a:extLst>
          </p:cNvPr>
          <p:cNvSpPr txBox="1"/>
          <p:nvPr/>
        </p:nvSpPr>
        <p:spPr>
          <a:xfrm>
            <a:off x="7069957" y="2545379"/>
            <a:ext cx="330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spark.sql.files.maxPartitionBytes</a:t>
            </a:r>
            <a:endParaRPr lang="fr-FR" b="1" dirty="0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6CD436A7-EFEA-6FC0-0974-A08B6ADD3B8A}"/>
              </a:ext>
            </a:extLst>
          </p:cNvPr>
          <p:cNvSpPr/>
          <p:nvPr/>
        </p:nvSpPr>
        <p:spPr>
          <a:xfrm>
            <a:off x="1877833" y="4498731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06F537-2FB0-CCB5-9586-7BACA6AEA8CB}"/>
              </a:ext>
            </a:extLst>
          </p:cNvPr>
          <p:cNvSpPr/>
          <p:nvPr/>
        </p:nvSpPr>
        <p:spPr>
          <a:xfrm>
            <a:off x="8827532" y="3552050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28B87-8A27-26EF-7084-E8095E1C4829}"/>
              </a:ext>
            </a:extLst>
          </p:cNvPr>
          <p:cNvSpPr txBox="1"/>
          <p:nvPr/>
        </p:nvSpPr>
        <p:spPr>
          <a:xfrm>
            <a:off x="9065186" y="4992730"/>
            <a:ext cx="2052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.format("parquet")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5BE5F-B33E-C034-01DF-C20F9FB8233B}"/>
              </a:ext>
            </a:extLst>
          </p:cNvPr>
          <p:cNvSpPr txBox="1"/>
          <p:nvPr/>
        </p:nvSpPr>
        <p:spPr>
          <a:xfrm>
            <a:off x="8676198" y="3242900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F0C472-A87C-B3B4-D689-561F0ADE1868}"/>
              </a:ext>
            </a:extLst>
          </p:cNvPr>
          <p:cNvSpPr/>
          <p:nvPr/>
        </p:nvSpPr>
        <p:spPr>
          <a:xfrm>
            <a:off x="9214393" y="3633899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340140-9450-D127-D3C4-FE2A8F224811}"/>
              </a:ext>
            </a:extLst>
          </p:cNvPr>
          <p:cNvSpPr/>
          <p:nvPr/>
        </p:nvSpPr>
        <p:spPr>
          <a:xfrm>
            <a:off x="9214393" y="4043656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CA475-928A-F15F-43F2-4BF2C6AE788D}"/>
              </a:ext>
            </a:extLst>
          </p:cNvPr>
          <p:cNvSpPr/>
          <p:nvPr/>
        </p:nvSpPr>
        <p:spPr>
          <a:xfrm>
            <a:off x="9214393" y="4430071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2130E-92B3-DFB6-BA96-A839A4B0450E}"/>
              </a:ext>
            </a:extLst>
          </p:cNvPr>
          <p:cNvSpPr txBox="1"/>
          <p:nvPr/>
        </p:nvSpPr>
        <p:spPr>
          <a:xfrm>
            <a:off x="5362474" y="1647767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positions </a:t>
            </a:r>
          </a:p>
          <a:p>
            <a:r>
              <a:rPr lang="fr-FR" dirty="0"/>
              <a:t>= k x 128Mo,  k={1,2,3..}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3F65FD-F9FA-0ED7-452D-21F207AF7BD6}"/>
              </a:ext>
            </a:extLst>
          </p:cNvPr>
          <p:cNvSpPr txBox="1"/>
          <p:nvPr/>
        </p:nvSpPr>
        <p:spPr>
          <a:xfrm>
            <a:off x="5179666" y="2263168"/>
            <a:ext cx="155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mid</a:t>
            </a:r>
            <a:r>
              <a:rPr lang="fr-FR" dirty="0"/>
              <a:t> point</a:t>
            </a:r>
          </a:p>
          <a:p>
            <a:r>
              <a:rPr lang="fr-FR" dirty="0"/>
              <a:t>=(</a:t>
            </a:r>
            <a:r>
              <a:rPr lang="fr-FR" dirty="0" err="1"/>
              <a:t>start+end</a:t>
            </a:r>
            <a:r>
              <a:rPr lang="fr-FR" dirty="0"/>
              <a:t>)/2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03ED33-3E83-FD32-9E8C-DA555752809C}"/>
              </a:ext>
            </a:extLst>
          </p:cNvPr>
          <p:cNvSpPr/>
          <p:nvPr/>
        </p:nvSpPr>
        <p:spPr>
          <a:xfrm>
            <a:off x="5065581" y="271609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482B4C-D846-0A17-01C0-C36CFF03A21D}"/>
              </a:ext>
            </a:extLst>
          </p:cNvPr>
          <p:cNvSpPr/>
          <p:nvPr/>
        </p:nvSpPr>
        <p:spPr>
          <a:xfrm>
            <a:off x="5065581" y="38633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5866DB-4431-4371-E0AE-BFA6634127AD}"/>
              </a:ext>
            </a:extLst>
          </p:cNvPr>
          <p:cNvSpPr/>
          <p:nvPr/>
        </p:nvSpPr>
        <p:spPr>
          <a:xfrm>
            <a:off x="5077838" y="49182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70999-759D-9CF2-7286-B8EF3A365AEF}"/>
              </a:ext>
            </a:extLst>
          </p:cNvPr>
          <p:cNvSpPr/>
          <p:nvPr/>
        </p:nvSpPr>
        <p:spPr>
          <a:xfrm>
            <a:off x="5098646" y="60005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862DC1-1F11-5EA0-45A0-DFC3C3F528C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09581" y="2788091"/>
            <a:ext cx="1481830" cy="430976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47CDB2-7737-9B31-9C7C-F1C7AA8D6C90}"/>
              </a:ext>
            </a:extLst>
          </p:cNvPr>
          <p:cNvCxnSpPr>
            <a:cxnSpLocks/>
          </p:cNvCxnSpPr>
          <p:nvPr/>
        </p:nvCxnSpPr>
        <p:spPr>
          <a:xfrm flipV="1">
            <a:off x="5254765" y="3336512"/>
            <a:ext cx="1436646" cy="605820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B04025-BA0A-3083-CEAA-47A56B75A99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69957" y="4192338"/>
            <a:ext cx="2144436" cy="88378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89A8E664-B18A-874E-F9B2-A81FDD23195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010382" y="3375134"/>
            <a:ext cx="2204011" cy="40744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79F816D-9515-CDE6-3E1F-65EF172A1A1E}"/>
              </a:ext>
            </a:extLst>
          </p:cNvPr>
          <p:cNvCxnSpPr>
            <a:cxnSpLocks/>
          </p:cNvCxnSpPr>
          <p:nvPr/>
        </p:nvCxnSpPr>
        <p:spPr>
          <a:xfrm>
            <a:off x="5362474" y="4982308"/>
            <a:ext cx="1298323" cy="98163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66405B0E-81F6-7CD4-03E2-88102F998699}"/>
              </a:ext>
            </a:extLst>
          </p:cNvPr>
          <p:cNvCxnSpPr>
            <a:cxnSpLocks/>
          </p:cNvCxnSpPr>
          <p:nvPr/>
        </p:nvCxnSpPr>
        <p:spPr>
          <a:xfrm>
            <a:off x="5301334" y="6072520"/>
            <a:ext cx="1287977" cy="639865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1132C31-1A14-7E11-0495-434EDE57F69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145067" y="4578753"/>
            <a:ext cx="2069326" cy="217060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2AE27A3-6D7E-B83B-506A-798B91FC6F03}"/>
              </a:ext>
            </a:extLst>
          </p:cNvPr>
          <p:cNvSpPr txBox="1"/>
          <p:nvPr/>
        </p:nvSpPr>
        <p:spPr>
          <a:xfrm>
            <a:off x="10139342" y="3559306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 = rg0+rg1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11437F6-7F74-6980-C77F-5003FAAA68B5}"/>
              </a:ext>
            </a:extLst>
          </p:cNvPr>
          <p:cNvSpPr txBox="1"/>
          <p:nvPr/>
        </p:nvSpPr>
        <p:spPr>
          <a:xfrm>
            <a:off x="10128121" y="3985591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 = rg2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80778C72-A1A5-9295-49B4-DF627CD577DC}"/>
              </a:ext>
            </a:extLst>
          </p:cNvPr>
          <p:cNvSpPr txBox="1"/>
          <p:nvPr/>
        </p:nvSpPr>
        <p:spPr>
          <a:xfrm>
            <a:off x="10139342" y="4394087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 = </a:t>
            </a:r>
            <a:r>
              <a:rPr lang="fr-FR" b="1" dirty="0" err="1"/>
              <a:t>rgN</a:t>
            </a:r>
            <a:endParaRPr lang="fr-FR" b="1" dirty="0"/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2ED6B51-5570-C070-23D7-AFA05346566F}"/>
              </a:ext>
            </a:extLst>
          </p:cNvPr>
          <p:cNvCxnSpPr>
            <a:cxnSpLocks/>
          </p:cNvCxnSpPr>
          <p:nvPr/>
        </p:nvCxnSpPr>
        <p:spPr>
          <a:xfrm>
            <a:off x="7010382" y="3311560"/>
            <a:ext cx="2204011" cy="42574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A7BA-F0C0-A9C0-61D5-4FF77181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"/>
            <a:ext cx="10515600" cy="1044924"/>
          </a:xfrm>
        </p:spPr>
        <p:txBody>
          <a:bodyPr/>
          <a:lstStyle/>
          <a:p>
            <a:pPr algn="ctr"/>
            <a:r>
              <a:rPr lang="fr-FR" dirty="0"/>
              <a:t>{</a:t>
            </a:r>
            <a:r>
              <a:rPr lang="fr-FR" dirty="0" err="1"/>
              <a:t>Texts,CSV,Json</a:t>
            </a:r>
            <a:r>
              <a:rPr lang="fr-FR" dirty="0"/>
              <a:t>} formats </a:t>
            </a:r>
            <a:r>
              <a:rPr lang="fr-FR" dirty="0" err="1"/>
              <a:t>FileSplit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B4B7A-FA2C-9A23-8064-41FC139780A3}"/>
              </a:ext>
            </a:extLst>
          </p:cNvPr>
          <p:cNvCxnSpPr/>
          <p:nvPr/>
        </p:nvCxnSpPr>
        <p:spPr>
          <a:xfrm>
            <a:off x="4853868" y="2328284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9169F-2794-592B-E463-6105DB5D3F67}"/>
              </a:ext>
            </a:extLst>
          </p:cNvPr>
          <p:cNvCxnSpPr/>
          <p:nvPr/>
        </p:nvCxnSpPr>
        <p:spPr>
          <a:xfrm>
            <a:off x="4853868" y="4201493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9DDF5-3605-F07D-A020-E7E1B5005855}"/>
              </a:ext>
            </a:extLst>
          </p:cNvPr>
          <p:cNvCxnSpPr/>
          <p:nvPr/>
        </p:nvCxnSpPr>
        <p:spPr>
          <a:xfrm>
            <a:off x="4853868" y="606289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685222B-263C-EC3D-95DE-87B91C4906F4}"/>
              </a:ext>
            </a:extLst>
          </p:cNvPr>
          <p:cNvSpPr/>
          <p:nvPr/>
        </p:nvSpPr>
        <p:spPr>
          <a:xfrm>
            <a:off x="6292827" y="2345869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477ACA6-C09F-02DE-8859-F4D8FEE51D6A}"/>
              </a:ext>
            </a:extLst>
          </p:cNvPr>
          <p:cNvSpPr/>
          <p:nvPr/>
        </p:nvSpPr>
        <p:spPr>
          <a:xfrm>
            <a:off x="6292827" y="4217032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0073BB-481F-5B65-24E1-CFD35D8416C8}"/>
              </a:ext>
            </a:extLst>
          </p:cNvPr>
          <p:cNvSpPr/>
          <p:nvPr/>
        </p:nvSpPr>
        <p:spPr>
          <a:xfrm rot="16200000">
            <a:off x="6078068" y="6291232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8DFE586-A8BF-0B67-52E6-2880F6B4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8" y="3754275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4086A7-15AF-D5B3-080A-598EEAC558D0}"/>
              </a:ext>
            </a:extLst>
          </p:cNvPr>
          <p:cNvSpPr txBox="1"/>
          <p:nvPr/>
        </p:nvSpPr>
        <p:spPr>
          <a:xfrm>
            <a:off x="6891461" y="2482071"/>
            <a:ext cx="30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spark.files.maxPartitionBytes</a:t>
            </a:r>
            <a:endParaRPr lang="fr-FR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891446-E002-E641-28BE-A40A48341DAF}"/>
              </a:ext>
            </a:extLst>
          </p:cNvPr>
          <p:cNvSpPr/>
          <p:nvPr/>
        </p:nvSpPr>
        <p:spPr>
          <a:xfrm>
            <a:off x="9204898" y="3662994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95EE1-132E-33BA-F0FC-CE7810320601}"/>
              </a:ext>
            </a:extLst>
          </p:cNvPr>
          <p:cNvSpPr txBox="1"/>
          <p:nvPr/>
        </p:nvSpPr>
        <p:spPr>
          <a:xfrm>
            <a:off x="9442552" y="5103674"/>
            <a:ext cx="1702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</a:t>
            </a:r>
            <a:r>
              <a:rPr lang="fr-FR" dirty="0" err="1"/>
              <a:t>json</a:t>
            </a:r>
            <a:r>
              <a:rPr lang="fr-FR" dirty="0"/>
              <a:t>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DDC17-73A0-076D-FA85-48348F4CAC64}"/>
              </a:ext>
            </a:extLst>
          </p:cNvPr>
          <p:cNvSpPr txBox="1"/>
          <p:nvPr/>
        </p:nvSpPr>
        <p:spPr>
          <a:xfrm>
            <a:off x="9053564" y="3353844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BDFD8-000A-CFA0-D379-82480848E629}"/>
              </a:ext>
            </a:extLst>
          </p:cNvPr>
          <p:cNvSpPr/>
          <p:nvPr/>
        </p:nvSpPr>
        <p:spPr>
          <a:xfrm>
            <a:off x="9591759" y="3744843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E2185-560D-2FF1-FCA5-0365D6472570}"/>
              </a:ext>
            </a:extLst>
          </p:cNvPr>
          <p:cNvSpPr/>
          <p:nvPr/>
        </p:nvSpPr>
        <p:spPr>
          <a:xfrm>
            <a:off x="9591759" y="4154600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EF586-3814-B69C-1C15-96927B4FAED0}"/>
              </a:ext>
            </a:extLst>
          </p:cNvPr>
          <p:cNvSpPr/>
          <p:nvPr/>
        </p:nvSpPr>
        <p:spPr>
          <a:xfrm>
            <a:off x="9591759" y="4541015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F6C530-5DEA-FD55-256B-A737ED002CDE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71373" y="4303282"/>
            <a:ext cx="2920386" cy="84640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26FC-12CE-A23A-068D-2138C0AE331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671373" y="4689697"/>
            <a:ext cx="2920386" cy="211186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CC4C70-5E61-973F-FE6C-8E785E34DDBC}"/>
              </a:ext>
            </a:extLst>
          </p:cNvPr>
          <p:cNvSpPr txBox="1"/>
          <p:nvPr/>
        </p:nvSpPr>
        <p:spPr>
          <a:xfrm>
            <a:off x="10516708" y="36702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51478D-5CAE-AED4-FBEA-3379F50117E7}"/>
              </a:ext>
            </a:extLst>
          </p:cNvPr>
          <p:cNvSpPr txBox="1"/>
          <p:nvPr/>
        </p:nvSpPr>
        <p:spPr>
          <a:xfrm>
            <a:off x="10505487" y="409653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02A35-EA8E-CEAF-3610-EDDAE9930CB4}"/>
              </a:ext>
            </a:extLst>
          </p:cNvPr>
          <p:cNvSpPr txBox="1"/>
          <p:nvPr/>
        </p:nvSpPr>
        <p:spPr>
          <a:xfrm>
            <a:off x="10516708" y="45050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65DF85-5252-077E-9F5A-E35636F86904}"/>
              </a:ext>
            </a:extLst>
          </p:cNvPr>
          <p:cNvSpPr/>
          <p:nvPr/>
        </p:nvSpPr>
        <p:spPr>
          <a:xfrm>
            <a:off x="1289538" y="2310700"/>
            <a:ext cx="3564329" cy="4507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FEADCE-8F9B-A91E-CB1A-6A395B64551F}"/>
              </a:ext>
            </a:extLst>
          </p:cNvPr>
          <p:cNvSpPr txBox="1"/>
          <p:nvPr/>
        </p:nvSpPr>
        <p:spPr>
          <a:xfrm>
            <a:off x="1520430" y="2416197"/>
            <a:ext cx="3158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 1 } \n</a:t>
            </a:r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     line   2 } \n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N } \n   { line N+1</a:t>
            </a:r>
            <a:br>
              <a:rPr lang="fr-FR" dirty="0"/>
            </a:br>
            <a:endParaRPr lang="fr-FR" dirty="0"/>
          </a:p>
          <a:p>
            <a:r>
              <a:rPr lang="fr-FR" dirty="0"/>
              <a:t> ..                                 line N+1}\n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P} \n  { line P+1 ..</a:t>
            </a:r>
          </a:p>
          <a:p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479ECF-7BBF-A422-C651-883144906E5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611798" y="3113157"/>
            <a:ext cx="2979961" cy="780368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32F08-0A54-4EE9-8D87-81C7C9579D32}"/>
              </a:ext>
            </a:extLst>
          </p:cNvPr>
          <p:cNvSpPr/>
          <p:nvPr/>
        </p:nvSpPr>
        <p:spPr>
          <a:xfrm>
            <a:off x="1387741" y="2395239"/>
            <a:ext cx="3438199" cy="2021546"/>
          </a:xfrm>
          <a:custGeom>
            <a:avLst/>
            <a:gdLst>
              <a:gd name="connsiteX0" fmla="*/ 23446 w 1559169"/>
              <a:gd name="connsiteY0" fmla="*/ 0 h 1594339"/>
              <a:gd name="connsiteX1" fmla="*/ 1559169 w 1559169"/>
              <a:gd name="connsiteY1" fmla="*/ 0 h 1594339"/>
              <a:gd name="connsiteX2" fmla="*/ 1559169 w 1559169"/>
              <a:gd name="connsiteY2" fmla="*/ 1266092 h 1594339"/>
              <a:gd name="connsiteX3" fmla="*/ 926123 w 1559169"/>
              <a:gd name="connsiteY3" fmla="*/ 1254369 h 1594339"/>
              <a:gd name="connsiteX4" fmla="*/ 926123 w 1559169"/>
              <a:gd name="connsiteY4" fmla="*/ 1594339 h 1594339"/>
              <a:gd name="connsiteX5" fmla="*/ 0 w 1559169"/>
              <a:gd name="connsiteY5" fmla="*/ 1570892 h 1594339"/>
              <a:gd name="connsiteX6" fmla="*/ 23446 w 1559169"/>
              <a:gd name="connsiteY6" fmla="*/ 0 h 1594339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38810 w 1538810"/>
              <a:gd name="connsiteY2" fmla="*/ 1266092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25580 w 1538810"/>
              <a:gd name="connsiteY2" fmla="*/ 1230091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10216 w 1506248"/>
              <a:gd name="connsiteY0" fmla="*/ 12000 h 1608278"/>
              <a:gd name="connsiteX1" fmla="*/ 1506248 w 1506248"/>
              <a:gd name="connsiteY1" fmla="*/ 0 h 1608278"/>
              <a:gd name="connsiteX2" fmla="*/ 1493018 w 1506248"/>
              <a:gd name="connsiteY2" fmla="*/ 1230091 h 1608278"/>
              <a:gd name="connsiteX3" fmla="*/ 873202 w 1506248"/>
              <a:gd name="connsiteY3" fmla="*/ 1254369 h 1608278"/>
              <a:gd name="connsiteX4" fmla="*/ 873202 w 1506248"/>
              <a:gd name="connsiteY4" fmla="*/ 1594339 h 1608278"/>
              <a:gd name="connsiteX5" fmla="*/ 0 w 1506248"/>
              <a:gd name="connsiteY5" fmla="*/ 1606894 h 1608278"/>
              <a:gd name="connsiteX6" fmla="*/ 10216 w 1506248"/>
              <a:gd name="connsiteY6" fmla="*/ 12000 h 1608278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73202 w 1506248"/>
              <a:gd name="connsiteY3" fmla="*/ 1254369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00153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36297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863849 w 1506248"/>
              <a:gd name="connsiteY3" fmla="*/ 1236297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948026 w 1506248"/>
              <a:gd name="connsiteY3" fmla="*/ 1236297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582893"/>
              <a:gd name="connsiteX1" fmla="*/ 1506248 w 1506248"/>
              <a:gd name="connsiteY1" fmla="*/ 0 h 1582893"/>
              <a:gd name="connsiteX2" fmla="*/ 1493018 w 1506248"/>
              <a:gd name="connsiteY2" fmla="*/ 1230091 h 1582893"/>
              <a:gd name="connsiteX3" fmla="*/ 948026 w 1506248"/>
              <a:gd name="connsiteY3" fmla="*/ 1236297 h 1582893"/>
              <a:gd name="connsiteX4" fmla="*/ 929321 w 1506248"/>
              <a:gd name="connsiteY4" fmla="*/ 1567231 h 1582893"/>
              <a:gd name="connsiteX5" fmla="*/ 0 w 1506248"/>
              <a:gd name="connsiteY5" fmla="*/ 1582893 h 1582893"/>
              <a:gd name="connsiteX6" fmla="*/ 10216 w 1506248"/>
              <a:gd name="connsiteY6" fmla="*/ 12000 h 1582893"/>
              <a:gd name="connsiteX0" fmla="*/ 6343 w 1502375"/>
              <a:gd name="connsiteY0" fmla="*/ 12000 h 1567231"/>
              <a:gd name="connsiteX1" fmla="*/ 1502375 w 1502375"/>
              <a:gd name="connsiteY1" fmla="*/ 0 h 1567231"/>
              <a:gd name="connsiteX2" fmla="*/ 1489145 w 1502375"/>
              <a:gd name="connsiteY2" fmla="*/ 1230091 h 1567231"/>
              <a:gd name="connsiteX3" fmla="*/ 944153 w 1502375"/>
              <a:gd name="connsiteY3" fmla="*/ 1236297 h 1567231"/>
              <a:gd name="connsiteX4" fmla="*/ 925448 w 1502375"/>
              <a:gd name="connsiteY4" fmla="*/ 1567231 h 1567231"/>
              <a:gd name="connsiteX5" fmla="*/ 5481 w 1502375"/>
              <a:gd name="connsiteY5" fmla="*/ 1564821 h 1567231"/>
              <a:gd name="connsiteX6" fmla="*/ 6343 w 1502375"/>
              <a:gd name="connsiteY6" fmla="*/ 12000 h 1567231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44153 w 1489145"/>
              <a:gd name="connsiteY3" fmla="*/ 1227261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18850 w 1489145"/>
              <a:gd name="connsiteY3" fmla="*/ 120918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34032 w 1489145"/>
              <a:gd name="connsiteY3" fmla="*/ 125436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4248"/>
              <a:gd name="connsiteY0" fmla="*/ 2964 h 1558195"/>
              <a:gd name="connsiteX1" fmla="*/ 1483669 w 1484248"/>
              <a:gd name="connsiteY1" fmla="*/ 0 h 1558195"/>
              <a:gd name="connsiteX2" fmla="*/ 1484084 w 1484248"/>
              <a:gd name="connsiteY2" fmla="*/ 1257199 h 1558195"/>
              <a:gd name="connsiteX3" fmla="*/ 934032 w 1484248"/>
              <a:gd name="connsiteY3" fmla="*/ 1254369 h 1558195"/>
              <a:gd name="connsiteX4" fmla="*/ 925448 w 1484248"/>
              <a:gd name="connsiteY4" fmla="*/ 1558195 h 1558195"/>
              <a:gd name="connsiteX5" fmla="*/ 5481 w 1484248"/>
              <a:gd name="connsiteY5" fmla="*/ 1555785 h 1558195"/>
              <a:gd name="connsiteX6" fmla="*/ 6343 w 1484248"/>
              <a:gd name="connsiteY6" fmla="*/ 2964 h 155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248" h="1558195">
                <a:moveTo>
                  <a:pt x="6343" y="2964"/>
                </a:moveTo>
                <a:lnTo>
                  <a:pt x="1483669" y="0"/>
                </a:lnTo>
                <a:cubicBezTo>
                  <a:pt x="1485494" y="407018"/>
                  <a:pt x="1482259" y="850181"/>
                  <a:pt x="1484084" y="1257199"/>
                </a:cubicBezTo>
                <a:lnTo>
                  <a:pt x="934032" y="1254369"/>
                </a:lnTo>
                <a:lnTo>
                  <a:pt x="925448" y="1558195"/>
                </a:lnTo>
                <a:lnTo>
                  <a:pt x="5481" y="1555785"/>
                </a:lnTo>
                <a:cubicBezTo>
                  <a:pt x="9389" y="1032154"/>
                  <a:pt x="-9288" y="526595"/>
                  <a:pt x="6343" y="29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F31206-4965-A4B0-9D2A-8A8ACDF4058F}"/>
              </a:ext>
            </a:extLst>
          </p:cNvPr>
          <p:cNvSpPr/>
          <p:nvPr/>
        </p:nvSpPr>
        <p:spPr>
          <a:xfrm>
            <a:off x="1406769" y="4079631"/>
            <a:ext cx="3411416" cy="2344615"/>
          </a:xfrm>
          <a:custGeom>
            <a:avLst/>
            <a:gdLst>
              <a:gd name="connsiteX0" fmla="*/ 0 w 3411416"/>
              <a:gd name="connsiteY0" fmla="*/ 2368061 h 2368061"/>
              <a:gd name="connsiteX1" fmla="*/ 0 w 3411416"/>
              <a:gd name="connsiteY1" fmla="*/ 445477 h 2368061"/>
              <a:gd name="connsiteX2" fmla="*/ 2203939 w 3411416"/>
              <a:gd name="connsiteY2" fmla="*/ 433753 h 2368061"/>
              <a:gd name="connsiteX3" fmla="*/ 2192216 w 3411416"/>
              <a:gd name="connsiteY3" fmla="*/ 0 h 2368061"/>
              <a:gd name="connsiteX4" fmla="*/ 3411416 w 3411416"/>
              <a:gd name="connsiteY4" fmla="*/ 23446 h 2368061"/>
              <a:gd name="connsiteX5" fmla="*/ 3411416 w 3411416"/>
              <a:gd name="connsiteY5" fmla="*/ 1899138 h 2368061"/>
              <a:gd name="connsiteX6" fmla="*/ 2016369 w 3411416"/>
              <a:gd name="connsiteY6" fmla="*/ 1910861 h 2368061"/>
              <a:gd name="connsiteX7" fmla="*/ 2016369 w 3411416"/>
              <a:gd name="connsiteY7" fmla="*/ 2356338 h 2368061"/>
              <a:gd name="connsiteX8" fmla="*/ 0 w 3411416"/>
              <a:gd name="connsiteY8" fmla="*/ 2368061 h 2368061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27385 w 3411416"/>
              <a:gd name="connsiteY3" fmla="*/ 23446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192216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03939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416" h="2344615">
                <a:moveTo>
                  <a:pt x="0" y="2344615"/>
                </a:moveTo>
                <a:lnTo>
                  <a:pt x="0" y="422031"/>
                </a:lnTo>
                <a:lnTo>
                  <a:pt x="2203939" y="410307"/>
                </a:lnTo>
                <a:lnTo>
                  <a:pt x="2203939" y="0"/>
                </a:lnTo>
                <a:lnTo>
                  <a:pt x="3411416" y="0"/>
                </a:lnTo>
                <a:lnTo>
                  <a:pt x="3411416" y="1875692"/>
                </a:lnTo>
                <a:lnTo>
                  <a:pt x="2016369" y="1887415"/>
                </a:lnTo>
                <a:lnTo>
                  <a:pt x="2016369" y="2332892"/>
                </a:lnTo>
                <a:lnTo>
                  <a:pt x="0" y="234461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175FB-885F-4F34-3BD0-5D71FA003EEE}"/>
              </a:ext>
            </a:extLst>
          </p:cNvPr>
          <p:cNvSpPr txBox="1"/>
          <p:nvPr/>
        </p:nvSpPr>
        <p:spPr>
          <a:xfrm>
            <a:off x="284700" y="1099912"/>
            <a:ext cx="478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spark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 </a:t>
            </a:r>
            <a:r>
              <a:rPr lang="fr-FR" sz="2000" dirty="0" err="1"/>
              <a:t>reader</a:t>
            </a:r>
            <a:r>
              <a:rPr lang="fr-FR" sz="2000" dirty="0"/>
              <a:t> Thread</a:t>
            </a:r>
            <a:br>
              <a:rPr lang="fr-FR" sz="2000" dirty="0"/>
            </a:br>
            <a:r>
              <a:rPr lang="fr-FR" sz="2000" dirty="0"/>
              <a:t>  at split start =&gt; ignore first chars </a:t>
            </a:r>
            <a:r>
              <a:rPr lang="fr-FR" sz="2000" dirty="0" err="1"/>
              <a:t>until</a:t>
            </a:r>
            <a:r>
              <a:rPr lang="fr-FR" sz="2000" dirty="0"/>
              <a:t> '\n' </a:t>
            </a:r>
          </a:p>
          <a:p>
            <a:r>
              <a:rPr lang="fr-FR" sz="2000" dirty="0"/>
              <a:t>  at split end =&gt; </a:t>
            </a:r>
            <a:r>
              <a:rPr lang="fr-FR" sz="2000" dirty="0" err="1"/>
              <a:t>read</a:t>
            </a:r>
            <a:r>
              <a:rPr lang="fr-FR" sz="2000" dirty="0"/>
              <a:t> extra chars </a:t>
            </a:r>
            <a:r>
              <a:rPr lang="fr-FR" sz="2000" dirty="0" err="1"/>
              <a:t>until</a:t>
            </a:r>
            <a:r>
              <a:rPr lang="fr-FR" sz="2000" dirty="0"/>
              <a:t> '\n</a:t>
            </a:r>
          </a:p>
        </p:txBody>
      </p:sp>
    </p:spTree>
    <p:extLst>
      <p:ext uri="{BB962C8B-B14F-4D97-AF65-F5344CB8AC3E}">
        <p14:creationId xmlns:p14="http://schemas.microsoft.com/office/powerpoint/2010/main" val="176978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9A5-834A-333E-981D-8CE447EE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0537"/>
          </a:xfrm>
        </p:spPr>
        <p:txBody>
          <a:bodyPr/>
          <a:lstStyle/>
          <a:p>
            <a:pPr algn="ctr"/>
            <a:r>
              <a:rPr lang="fr-FR" dirty="0"/>
              <a:t>Example : Reading 1 CSV of 3.2 Go </a:t>
            </a:r>
            <a:br>
              <a:rPr lang="fr-FR" dirty="0"/>
            </a:br>
            <a:r>
              <a:rPr lang="fr-FR" dirty="0"/>
              <a:t> =&gt; 26 </a:t>
            </a:r>
            <a:r>
              <a:rPr lang="fr-FR" dirty="0" err="1"/>
              <a:t>splits</a:t>
            </a:r>
            <a:r>
              <a:rPr lang="fr-FR" dirty="0"/>
              <a:t> = 25 (~128 Mo) + 1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0A77-84AE-273D-7802-CC1711DB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36" y="2588556"/>
            <a:ext cx="9470002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C7C18-A7D8-38A0-809A-344451F8F129}"/>
              </a:ext>
            </a:extLst>
          </p:cNvPr>
          <p:cNvSpPr txBox="1"/>
          <p:nvPr/>
        </p:nvSpPr>
        <p:spPr>
          <a:xfrm>
            <a:off x="8440616" y="4242229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3 280 937 / (128*1024) = 25.03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F7539-7D62-DB4C-7398-8C85791F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" y="5165594"/>
            <a:ext cx="1174596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Compressable</a:t>
            </a:r>
            <a:r>
              <a:rPr lang="fr-FR" dirty="0"/>
              <a:t> { 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701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6CFB-9D0E-92EC-D0F7-65B863EE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*.gz  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Splitteable</a:t>
            </a:r>
            <a:r>
              <a:rPr lang="fr-FR" dirty="0"/>
              <a:t>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9EBC-1DE6-438D-AACD-7CF6301B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88" y="1955317"/>
            <a:ext cx="8078327" cy="105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A0D33-768B-1F8D-C4F3-9F016316F50E}"/>
              </a:ext>
            </a:extLst>
          </p:cNvPr>
          <p:cNvSpPr txBox="1"/>
          <p:nvPr/>
        </p:nvSpPr>
        <p:spPr>
          <a:xfrm>
            <a:off x="1211815" y="3528691"/>
            <a:ext cx="10635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 file </a:t>
            </a:r>
            <a:r>
              <a:rPr lang="fr-FR" sz="2400" dirty="0" err="1"/>
              <a:t>was</a:t>
            </a:r>
            <a:r>
              <a:rPr lang="fr-FR" sz="2400" dirty="0"/>
              <a:t> 3.2 Go, </a:t>
            </a:r>
            <a:r>
              <a:rPr lang="fr-FR" sz="2400" dirty="0" err="1"/>
              <a:t>now</a:t>
            </a:r>
            <a:r>
              <a:rPr lang="fr-FR" sz="2400" dirty="0"/>
              <a:t> 660 Mo in .</a:t>
            </a:r>
            <a:r>
              <a:rPr lang="fr-FR" sz="2400" dirty="0" err="1"/>
              <a:t>gz</a:t>
            </a:r>
            <a:endParaRPr lang="fr-FR" sz="2400" dirty="0"/>
          </a:p>
          <a:p>
            <a:r>
              <a:rPr lang="fr-FR" sz="2400" dirty="0"/>
              <a:t>but NOT </a:t>
            </a:r>
            <a:r>
              <a:rPr lang="fr-FR" sz="2400" dirty="0" err="1"/>
              <a:t>Splitteable</a:t>
            </a:r>
            <a:r>
              <a:rPr lang="fr-FR" sz="2400" dirty="0"/>
              <a:t> =&gt; 1 </a:t>
            </a:r>
            <a:r>
              <a:rPr lang="fr-FR" sz="2400" dirty="0" err="1"/>
              <a:t>spark</a:t>
            </a:r>
            <a:r>
              <a:rPr lang="fr-FR" sz="2400" dirty="0"/>
              <a:t> partition,  </a:t>
            </a:r>
            <a:r>
              <a:rPr lang="fr-FR" sz="2400" dirty="0" err="1"/>
              <a:t>reading</a:t>
            </a:r>
            <a:r>
              <a:rPr lang="fr-FR" sz="2400" dirty="0"/>
              <a:t>  (CPU intensive) by 1 Thread </a:t>
            </a:r>
            <a:r>
              <a:rPr lang="fr-FR" sz="2400" dirty="0" err="1"/>
              <a:t>only</a:t>
            </a:r>
            <a:r>
              <a:rPr lang="fr-FR" sz="2400" dirty="0"/>
              <a:t> !</a:t>
            </a:r>
          </a:p>
          <a:p>
            <a:r>
              <a:rPr lang="fr-FR" sz="2400" dirty="0"/>
              <a:t>                                           ~8 times </a:t>
            </a:r>
            <a:r>
              <a:rPr lang="fr-FR" sz="2400" dirty="0" err="1"/>
              <a:t>slower</a:t>
            </a:r>
            <a:r>
              <a:rPr lang="fr-FR" sz="2400" dirty="0"/>
              <a:t> on a 8 </a:t>
            </a:r>
            <a:r>
              <a:rPr lang="fr-FR" sz="2400" dirty="0" err="1"/>
              <a:t>cores</a:t>
            </a:r>
            <a:r>
              <a:rPr lang="fr-FR" sz="2400" dirty="0"/>
              <a:t> 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C1594-81B4-DB89-6AFE-7E545322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0" y="4989968"/>
            <a:ext cx="11969260" cy="15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Compressions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5FEB-FC6C-BE22-674A-12926D12CF31}"/>
              </a:ext>
            </a:extLst>
          </p:cNvPr>
          <p:cNvSpPr txBox="1"/>
          <p:nvPr/>
        </p:nvSpPr>
        <p:spPr>
          <a:xfrm>
            <a:off x="770890" y="1627833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EB96999-127A-CE82-FE3E-026F36E627AC}"/>
              </a:ext>
            </a:extLst>
          </p:cNvPr>
          <p:cNvSpPr/>
          <p:nvPr/>
        </p:nvSpPr>
        <p:spPr>
          <a:xfrm>
            <a:off x="641603" y="2291665"/>
            <a:ext cx="2222086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F47BC-9F77-894C-16C2-0CABAE342CF2}"/>
              </a:ext>
            </a:extLst>
          </p:cNvPr>
          <p:cNvSpPr txBox="1"/>
          <p:nvPr/>
        </p:nvSpPr>
        <p:spPr>
          <a:xfrm>
            <a:off x="770890" y="236296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0101010101001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EFE713-7CE0-B700-4099-8A5E9B4FB3A7}"/>
              </a:ext>
            </a:extLst>
          </p:cNvPr>
          <p:cNvSpPr/>
          <p:nvPr/>
        </p:nvSpPr>
        <p:spPr>
          <a:xfrm>
            <a:off x="3360217" y="2362963"/>
            <a:ext cx="421429" cy="363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A20A4F5-D424-EC58-6411-C3E6B4E36D90}"/>
              </a:ext>
            </a:extLst>
          </p:cNvPr>
          <p:cNvSpPr/>
          <p:nvPr/>
        </p:nvSpPr>
        <p:spPr>
          <a:xfrm>
            <a:off x="4447822" y="229166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1909-AFE6-968E-0379-365D8686B008}"/>
              </a:ext>
            </a:extLst>
          </p:cNvPr>
          <p:cNvSpPr txBox="1"/>
          <p:nvPr/>
        </p:nvSpPr>
        <p:spPr>
          <a:xfrm>
            <a:off x="4577109" y="23629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9C8A4-4161-3AFC-0C60-9AD778C503C2}"/>
              </a:ext>
            </a:extLst>
          </p:cNvPr>
          <p:cNvSpPr txBox="1"/>
          <p:nvPr/>
        </p:nvSpPr>
        <p:spPr>
          <a:xfrm>
            <a:off x="4394482" y="1627834"/>
            <a:ext cx="168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snappy</a:t>
            </a:r>
            <a:endParaRPr lang="fr-FR" sz="3600" b="1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57B7FDF-E015-C102-FE3E-CCAA06CDBAEA}"/>
              </a:ext>
            </a:extLst>
          </p:cNvPr>
          <p:cNvSpPr/>
          <p:nvPr/>
        </p:nvSpPr>
        <p:spPr>
          <a:xfrm>
            <a:off x="4505148" y="3846855"/>
            <a:ext cx="111761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D5E52-66E8-C517-3B31-C54CE19FAF7C}"/>
              </a:ext>
            </a:extLst>
          </p:cNvPr>
          <p:cNvSpPr txBox="1"/>
          <p:nvPr/>
        </p:nvSpPr>
        <p:spPr>
          <a:xfrm>
            <a:off x="4634435" y="391815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77D70-9159-E913-8B92-C13347C0923C}"/>
              </a:ext>
            </a:extLst>
          </p:cNvPr>
          <p:cNvSpPr txBox="1"/>
          <p:nvPr/>
        </p:nvSpPr>
        <p:spPr>
          <a:xfrm>
            <a:off x="4451808" y="3183024"/>
            <a:ext cx="19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gz</a:t>
            </a:r>
            <a:r>
              <a:rPr lang="fr-FR" sz="3600" b="1" dirty="0"/>
              <a:t>  (</a:t>
            </a:r>
            <a:r>
              <a:rPr lang="fr-FR" sz="3600" b="1" dirty="0" err="1"/>
              <a:t>gzip</a:t>
            </a:r>
            <a:r>
              <a:rPr lang="fr-FR" sz="3600" b="1" dirty="0"/>
              <a:t>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0CADD8E-A0BF-A65C-3999-0BA9F3360101}"/>
              </a:ext>
            </a:extLst>
          </p:cNvPr>
          <p:cNvSpPr/>
          <p:nvPr/>
        </p:nvSpPr>
        <p:spPr>
          <a:xfrm>
            <a:off x="4524374" y="539883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51803-3055-C572-8524-7D9316B4D297}"/>
              </a:ext>
            </a:extLst>
          </p:cNvPr>
          <p:cNvSpPr txBox="1"/>
          <p:nvPr/>
        </p:nvSpPr>
        <p:spPr>
          <a:xfrm>
            <a:off x="4653661" y="547013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1B5-4F50-FEB4-412D-145D932EC9E2}"/>
              </a:ext>
            </a:extLst>
          </p:cNvPr>
          <p:cNvSpPr txBox="1"/>
          <p:nvPr/>
        </p:nvSpPr>
        <p:spPr>
          <a:xfrm>
            <a:off x="4471034" y="473500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.lz4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6242F-3D4C-FD77-B79D-39AFE3DA5DA7}"/>
              </a:ext>
            </a:extLst>
          </p:cNvPr>
          <p:cNvSpPr txBox="1"/>
          <p:nvPr/>
        </p:nvSpPr>
        <p:spPr>
          <a:xfrm>
            <a:off x="6571983" y="2212608"/>
            <a:ext cx="4389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fast  compression/</a:t>
            </a:r>
            <a:r>
              <a:rPr lang="fr-FR" sz="2400" dirty="0" err="1"/>
              <a:t>decompression</a:t>
            </a:r>
            <a:endParaRPr lang="fr-FR" sz="2400" dirty="0"/>
          </a:p>
          <a:p>
            <a:r>
              <a:rPr lang="fr-FR" sz="2400" dirty="0"/>
              <a:t>(focus on speed)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C0BC9-64ED-4911-0D47-7FF8A98FC405}"/>
              </a:ext>
            </a:extLst>
          </p:cNvPr>
          <p:cNvSpPr txBox="1"/>
          <p:nvPr/>
        </p:nvSpPr>
        <p:spPr>
          <a:xfrm>
            <a:off x="6571983" y="3564211"/>
            <a:ext cx="3264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slower</a:t>
            </a:r>
            <a:r>
              <a:rPr lang="fr-FR" sz="2400" dirty="0"/>
              <a:t>-compression, </a:t>
            </a:r>
          </a:p>
          <a:p>
            <a:r>
              <a:rPr lang="fr-FR" sz="2400" dirty="0" err="1"/>
              <a:t>better</a:t>
            </a:r>
            <a:r>
              <a:rPr lang="fr-FR" sz="2400" dirty="0"/>
              <a:t> compression ratio</a:t>
            </a:r>
          </a:p>
          <a:p>
            <a:r>
              <a:rPr lang="fr-FR" sz="2400" dirty="0"/>
              <a:t>(focus on size)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64E5E-7511-07E0-ABFA-4476819D1A43}"/>
              </a:ext>
            </a:extLst>
          </p:cNvPr>
          <p:cNvSpPr txBox="1"/>
          <p:nvPr/>
        </p:nvSpPr>
        <p:spPr>
          <a:xfrm>
            <a:off x="6690093" y="5285146"/>
            <a:ext cx="313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compromise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</a:p>
          <a:p>
            <a:r>
              <a:rPr lang="fr-FR" sz="2400" dirty="0"/>
              <a:t>fast /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17497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PARQUET.{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27A8-31B9-71A3-AD8E-07A4B0D7F556}"/>
              </a:ext>
            </a:extLst>
          </p:cNvPr>
          <p:cNvSpPr txBox="1"/>
          <p:nvPr/>
        </p:nvSpPr>
        <p:spPr>
          <a:xfrm>
            <a:off x="4522804" y="2263618"/>
            <a:ext cx="554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NO compression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34A50-A465-19B0-1FD0-396776BC42BF}"/>
              </a:ext>
            </a:extLst>
          </p:cNvPr>
          <p:cNvSpPr/>
          <p:nvPr/>
        </p:nvSpPr>
        <p:spPr>
          <a:xfrm>
            <a:off x="3144163" y="288103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8233-7B24-CAF8-6445-076BC42712EA}"/>
              </a:ext>
            </a:extLst>
          </p:cNvPr>
          <p:cNvSpPr txBox="1"/>
          <p:nvPr/>
        </p:nvSpPr>
        <p:spPr>
          <a:xfrm>
            <a:off x="3211832" y="285492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DEBEF-A6CB-0847-21E8-D872F19D37C0}"/>
              </a:ext>
            </a:extLst>
          </p:cNvPr>
          <p:cNvSpPr/>
          <p:nvPr/>
        </p:nvSpPr>
        <p:spPr>
          <a:xfrm>
            <a:off x="5326569" y="288716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C82EF-4F1B-77CA-7281-02B7864E04D3}"/>
              </a:ext>
            </a:extLst>
          </p:cNvPr>
          <p:cNvSpPr txBox="1"/>
          <p:nvPr/>
        </p:nvSpPr>
        <p:spPr>
          <a:xfrm>
            <a:off x="5364143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E46B3-6FD1-52C9-F083-952A8CB308D6}"/>
              </a:ext>
            </a:extLst>
          </p:cNvPr>
          <p:cNvSpPr/>
          <p:nvPr/>
        </p:nvSpPr>
        <p:spPr>
          <a:xfrm>
            <a:off x="7459011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919D8-A930-8002-7432-28281A9D9338}"/>
              </a:ext>
            </a:extLst>
          </p:cNvPr>
          <p:cNvSpPr txBox="1"/>
          <p:nvPr/>
        </p:nvSpPr>
        <p:spPr>
          <a:xfrm>
            <a:off x="7496979" y="286188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65E52-9B43-FE77-D737-BCFC8161D545}"/>
              </a:ext>
            </a:extLst>
          </p:cNvPr>
          <p:cNvSpPr/>
          <p:nvPr/>
        </p:nvSpPr>
        <p:spPr>
          <a:xfrm>
            <a:off x="9597578" y="28864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37440-A81E-2059-4F6C-2AED4667823D}"/>
              </a:ext>
            </a:extLst>
          </p:cNvPr>
          <p:cNvSpPr txBox="1"/>
          <p:nvPr/>
        </p:nvSpPr>
        <p:spPr>
          <a:xfrm>
            <a:off x="9612041" y="286030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7CD84-5039-2B05-C1F9-037A07858F67}"/>
              </a:ext>
            </a:extLst>
          </p:cNvPr>
          <p:cNvSpPr/>
          <p:nvPr/>
        </p:nvSpPr>
        <p:spPr>
          <a:xfrm>
            <a:off x="3703624" y="28879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3BC5A-A9C0-6EAB-B3D6-8970C7368AA1}"/>
              </a:ext>
            </a:extLst>
          </p:cNvPr>
          <p:cNvSpPr txBox="1"/>
          <p:nvPr/>
        </p:nvSpPr>
        <p:spPr>
          <a:xfrm>
            <a:off x="3740060" y="28467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B71A7-6CF7-F607-48FD-5414954E7E63}"/>
              </a:ext>
            </a:extLst>
          </p:cNvPr>
          <p:cNvSpPr/>
          <p:nvPr/>
        </p:nvSpPr>
        <p:spPr>
          <a:xfrm>
            <a:off x="5864018" y="28854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27BE7-CA86-6A0A-D18A-B542253B62AE}"/>
              </a:ext>
            </a:extLst>
          </p:cNvPr>
          <p:cNvSpPr txBox="1"/>
          <p:nvPr/>
        </p:nvSpPr>
        <p:spPr>
          <a:xfrm>
            <a:off x="5906272" y="285932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88398-3EB5-FC48-BD86-88A5CD1163EB}"/>
              </a:ext>
            </a:extLst>
          </p:cNvPr>
          <p:cNvSpPr/>
          <p:nvPr/>
        </p:nvSpPr>
        <p:spPr>
          <a:xfrm>
            <a:off x="7983837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0095D-2A99-10CF-5335-8CD17246FDFA}"/>
              </a:ext>
            </a:extLst>
          </p:cNvPr>
          <p:cNvSpPr txBox="1"/>
          <p:nvPr/>
        </p:nvSpPr>
        <p:spPr>
          <a:xfrm>
            <a:off x="8015372" y="285608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52BB5-ABD4-E7F7-DA91-DF512C91EB98}"/>
              </a:ext>
            </a:extLst>
          </p:cNvPr>
          <p:cNvSpPr/>
          <p:nvPr/>
        </p:nvSpPr>
        <p:spPr>
          <a:xfrm>
            <a:off x="10129807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EC76-52C8-2F55-FEA5-8E4B0BFD9424}"/>
              </a:ext>
            </a:extLst>
          </p:cNvPr>
          <p:cNvSpPr txBox="1"/>
          <p:nvPr/>
        </p:nvSpPr>
        <p:spPr>
          <a:xfrm>
            <a:off x="10144878" y="285587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25544-80B2-E2B8-8CD7-E48043C23D61}"/>
              </a:ext>
            </a:extLst>
          </p:cNvPr>
          <p:cNvSpPr/>
          <p:nvPr/>
        </p:nvSpPr>
        <p:spPr>
          <a:xfrm>
            <a:off x="4241306" y="288507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D789C-1922-3F58-F38D-A5388C6DBB50}"/>
              </a:ext>
            </a:extLst>
          </p:cNvPr>
          <p:cNvSpPr txBox="1"/>
          <p:nvPr/>
        </p:nvSpPr>
        <p:spPr>
          <a:xfrm>
            <a:off x="4297053" y="284667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63FB1-2FFB-54BB-D355-4F11E694FBAD}"/>
              </a:ext>
            </a:extLst>
          </p:cNvPr>
          <p:cNvSpPr/>
          <p:nvPr/>
        </p:nvSpPr>
        <p:spPr>
          <a:xfrm>
            <a:off x="6405452" y="288103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C702F-3BE4-1F33-350D-F51EBE38AE92}"/>
              </a:ext>
            </a:extLst>
          </p:cNvPr>
          <p:cNvSpPr txBox="1"/>
          <p:nvPr/>
        </p:nvSpPr>
        <p:spPr>
          <a:xfrm>
            <a:off x="6447706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4AB930-BF37-62BC-3E31-BE3DC6910E8D}"/>
              </a:ext>
            </a:extLst>
          </p:cNvPr>
          <p:cNvSpPr/>
          <p:nvPr/>
        </p:nvSpPr>
        <p:spPr>
          <a:xfrm>
            <a:off x="8512354" y="288801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FE2E9-D866-56DF-085B-4FBBDD1C04E1}"/>
              </a:ext>
            </a:extLst>
          </p:cNvPr>
          <p:cNvSpPr txBox="1"/>
          <p:nvPr/>
        </p:nvSpPr>
        <p:spPr>
          <a:xfrm>
            <a:off x="8538110" y="285630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C212D-81F1-E100-CE7E-CE14AC1AF164}"/>
              </a:ext>
            </a:extLst>
          </p:cNvPr>
          <p:cNvSpPr/>
          <p:nvPr/>
        </p:nvSpPr>
        <p:spPr>
          <a:xfrm>
            <a:off x="10651425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62BD3-7EFA-3C80-AB55-ABD438356633}"/>
              </a:ext>
            </a:extLst>
          </p:cNvPr>
          <p:cNvSpPr txBox="1"/>
          <p:nvPr/>
        </p:nvSpPr>
        <p:spPr>
          <a:xfrm>
            <a:off x="10665888" y="285205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980E6-CF8A-8BD4-101C-6F3B67EB9B2E}"/>
              </a:ext>
            </a:extLst>
          </p:cNvPr>
          <p:cNvSpPr/>
          <p:nvPr/>
        </p:nvSpPr>
        <p:spPr>
          <a:xfrm>
            <a:off x="4783345" y="28850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97B68-A503-DFDB-2DB0-14A4541782B3}"/>
              </a:ext>
            </a:extLst>
          </p:cNvPr>
          <p:cNvSpPr txBox="1"/>
          <p:nvPr/>
        </p:nvSpPr>
        <p:spPr>
          <a:xfrm>
            <a:off x="4810825" y="285889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9E8E3-40E5-A8F8-AAC5-FB9759454DDB}"/>
              </a:ext>
            </a:extLst>
          </p:cNvPr>
          <p:cNvSpPr/>
          <p:nvPr/>
        </p:nvSpPr>
        <p:spPr>
          <a:xfrm>
            <a:off x="6940617" y="28864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6CC25-C870-061C-A564-14003907A3E7}"/>
              </a:ext>
            </a:extLst>
          </p:cNvPr>
          <p:cNvSpPr txBox="1"/>
          <p:nvPr/>
        </p:nvSpPr>
        <p:spPr>
          <a:xfrm>
            <a:off x="6982871" y="28603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2BE0E-061B-99D5-F4A5-3BF8B6D5A9C7}"/>
              </a:ext>
            </a:extLst>
          </p:cNvPr>
          <p:cNvSpPr/>
          <p:nvPr/>
        </p:nvSpPr>
        <p:spPr>
          <a:xfrm>
            <a:off x="9055301" y="28918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FD-5A53-029A-7F7A-882E832C843C}"/>
              </a:ext>
            </a:extLst>
          </p:cNvPr>
          <p:cNvSpPr txBox="1"/>
          <p:nvPr/>
        </p:nvSpPr>
        <p:spPr>
          <a:xfrm>
            <a:off x="9092225" y="28543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29DA7-DB1C-E1BA-6BDC-198D432A7C36}"/>
              </a:ext>
            </a:extLst>
          </p:cNvPr>
          <p:cNvSpPr/>
          <p:nvPr/>
        </p:nvSpPr>
        <p:spPr>
          <a:xfrm>
            <a:off x="11194224" y="2881037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C9A77-B1B3-1FFC-E3A6-C5BC3D241717}"/>
              </a:ext>
            </a:extLst>
          </p:cNvPr>
          <p:cNvSpPr txBox="1"/>
          <p:nvPr/>
        </p:nvSpPr>
        <p:spPr>
          <a:xfrm>
            <a:off x="11204828" y="28451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93F30-6C31-8F52-1661-11E5A7176E77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F6BB-7187-0696-1963-A4B050537130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0B20D0-2CE7-2BBB-8ADA-75E233D9AFEE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5E17C8-4826-B92A-F67E-D31F0B430FC8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C22C40-B9CE-9101-6505-748FF57BEA4F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E5E762-9AD3-FA0C-7A24-3C7F2B0590C4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5FE92-7BCF-CAB4-84AC-2223357FB47B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5B56ED-E015-224B-E111-59DD4867024C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516E9-F3A7-5150-A5AF-F5F5D9D48963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02983D-6F61-F3CB-EA89-138E719EDCE2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60A139-E931-81AC-FC15-45B79653D231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3DD09A-9C50-E908-2EAC-546FF18763F2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675D9-8806-D356-54AB-86397684875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EF08FB-74E2-2990-CB2F-7553311EA27F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011A6A-7684-D659-C700-1A7848926191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AD4496-AF29-9E8C-EFA4-DE14A848D247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36FE1A-33FD-87EE-077F-846F5FF5AC13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8E4FE2-2AEE-3A52-66C0-6969DB6F9283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AF8EF-808A-D124-A392-2324D393E177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63A342-093C-5493-A734-97E7BF6791B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8D5EAD-3D0B-C166-DC81-3974AAE09A8B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1FED74-4715-8A2B-60DE-2EAF7E4E9859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96D01-122F-DF21-6E0A-E63E2D0D0F23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A7CB-E174-34D8-E951-51A3AC18D89B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4A078-0903-E422-1BD5-85FF6E1CBF5D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33F730-3775-370A-199A-0A0317EFE2CA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55DC61-9571-AE49-A234-56ACEAF1C39E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99DDBD-4482-C3EF-CCBC-754D1BE0C95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7FBE33-14C0-B34B-AC2A-FC71C4497A87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B05265-0634-B3E9-064B-F7239D6C4783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AAEB64-BF46-B315-7B35-F80ED2A8BB9E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6177A-318E-19A5-8FDD-B6D4DE6A5514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5D30F2-E1C0-AA12-75D0-2C8A3392C7DA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2CF270-69D6-8667-0589-57B1E0A0EDF0}"/>
              </a:ext>
            </a:extLst>
          </p:cNvPr>
          <p:cNvSpPr txBox="1"/>
          <p:nvPr/>
        </p:nvSpPr>
        <p:spPr>
          <a:xfrm>
            <a:off x="4590473" y="4022829"/>
            <a:ext cx="636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parquet.{</a:t>
            </a:r>
            <a:r>
              <a:rPr lang="fr-FR" sz="2800" b="1" dirty="0" err="1"/>
              <a:t>snappy</a:t>
            </a:r>
            <a:r>
              <a:rPr lang="fr-FR" sz="2800" b="1" dirty="0"/>
              <a:t> | </a:t>
            </a:r>
            <a:r>
              <a:rPr lang="fr-FR" sz="2800" b="1" dirty="0" err="1"/>
              <a:t>gz</a:t>
            </a:r>
            <a:r>
              <a:rPr lang="fr-FR" sz="2800" b="1" dirty="0"/>
              <a:t> }</a:t>
            </a:r>
            <a:endParaRPr lang="fr-FR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B90D22-A514-9453-B41D-E57210F92217}"/>
              </a:ext>
            </a:extLst>
          </p:cNvPr>
          <p:cNvSpPr/>
          <p:nvPr/>
        </p:nvSpPr>
        <p:spPr>
          <a:xfrm>
            <a:off x="3153188" y="49110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CF9325-6455-0840-F4D3-37EF68F89888}"/>
              </a:ext>
            </a:extLst>
          </p:cNvPr>
          <p:cNvSpPr txBox="1"/>
          <p:nvPr/>
        </p:nvSpPr>
        <p:spPr>
          <a:xfrm>
            <a:off x="3220857" y="48848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47586E-69D8-02BE-DB0A-9590645428F9}"/>
              </a:ext>
            </a:extLst>
          </p:cNvPr>
          <p:cNvSpPr/>
          <p:nvPr/>
        </p:nvSpPr>
        <p:spPr>
          <a:xfrm>
            <a:off x="5335594" y="49171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A87349-EA4C-1FEB-639B-55664F06B5CD}"/>
              </a:ext>
            </a:extLst>
          </p:cNvPr>
          <p:cNvSpPr txBox="1"/>
          <p:nvPr/>
        </p:nvSpPr>
        <p:spPr>
          <a:xfrm>
            <a:off x="5373168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4CD881-6D2D-BB13-4D73-3B65B4C091CE}"/>
              </a:ext>
            </a:extLst>
          </p:cNvPr>
          <p:cNvSpPr/>
          <p:nvPr/>
        </p:nvSpPr>
        <p:spPr>
          <a:xfrm>
            <a:off x="7468036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AF8CE9-DA79-C792-43B9-D95C82A33D79}"/>
              </a:ext>
            </a:extLst>
          </p:cNvPr>
          <p:cNvSpPr txBox="1"/>
          <p:nvPr/>
        </p:nvSpPr>
        <p:spPr>
          <a:xfrm>
            <a:off x="7506004" y="4891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5FBABE-3F28-32CF-E65E-9CE17B662220}"/>
              </a:ext>
            </a:extLst>
          </p:cNvPr>
          <p:cNvSpPr/>
          <p:nvPr/>
        </p:nvSpPr>
        <p:spPr>
          <a:xfrm>
            <a:off x="9606603" y="491638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BB8481-6351-ADA5-EE0F-2234920A2FEE}"/>
              </a:ext>
            </a:extLst>
          </p:cNvPr>
          <p:cNvSpPr txBox="1"/>
          <p:nvPr/>
        </p:nvSpPr>
        <p:spPr>
          <a:xfrm>
            <a:off x="9621066" y="489027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97F62A-D96C-70EE-3C66-04F534B24A7C}"/>
              </a:ext>
            </a:extLst>
          </p:cNvPr>
          <p:cNvSpPr/>
          <p:nvPr/>
        </p:nvSpPr>
        <p:spPr>
          <a:xfrm>
            <a:off x="3712649" y="491796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2780F-7943-ED29-ED27-0DF624B366F0}"/>
              </a:ext>
            </a:extLst>
          </p:cNvPr>
          <p:cNvSpPr txBox="1"/>
          <p:nvPr/>
        </p:nvSpPr>
        <p:spPr>
          <a:xfrm>
            <a:off x="3749085" y="487669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822A8-7809-E43A-1FD9-39E139B57183}"/>
              </a:ext>
            </a:extLst>
          </p:cNvPr>
          <p:cNvSpPr/>
          <p:nvPr/>
        </p:nvSpPr>
        <p:spPr>
          <a:xfrm>
            <a:off x="5873043" y="4915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15A85B-CCDA-393A-22DA-0F1D790E052E}"/>
              </a:ext>
            </a:extLst>
          </p:cNvPr>
          <p:cNvSpPr txBox="1"/>
          <p:nvPr/>
        </p:nvSpPr>
        <p:spPr>
          <a:xfrm>
            <a:off x="5915297" y="4889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C2D6B5-18FA-F624-DCDC-AE65463B7AA9}"/>
              </a:ext>
            </a:extLst>
          </p:cNvPr>
          <p:cNvSpPr/>
          <p:nvPr/>
        </p:nvSpPr>
        <p:spPr>
          <a:xfrm>
            <a:off x="7992862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CB615B-895D-2E82-2D80-34EBE974F45D}"/>
              </a:ext>
            </a:extLst>
          </p:cNvPr>
          <p:cNvSpPr txBox="1"/>
          <p:nvPr/>
        </p:nvSpPr>
        <p:spPr>
          <a:xfrm>
            <a:off x="8024397" y="488605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A93BD6-1DA8-C78E-71DC-AFA111F0CAE4}"/>
              </a:ext>
            </a:extLst>
          </p:cNvPr>
          <p:cNvSpPr/>
          <p:nvPr/>
        </p:nvSpPr>
        <p:spPr>
          <a:xfrm>
            <a:off x="10138832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C7CBD-A72C-F79D-0A5C-00DA3A4F56F5}"/>
              </a:ext>
            </a:extLst>
          </p:cNvPr>
          <p:cNvSpPr txBox="1"/>
          <p:nvPr/>
        </p:nvSpPr>
        <p:spPr>
          <a:xfrm>
            <a:off x="10153903" y="488584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30684E-1C7D-675F-6237-BCC0A96051CB}"/>
              </a:ext>
            </a:extLst>
          </p:cNvPr>
          <p:cNvSpPr/>
          <p:nvPr/>
        </p:nvSpPr>
        <p:spPr>
          <a:xfrm>
            <a:off x="4250331" y="491504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A8EA29-6212-EA72-A96E-9E4A83D78555}"/>
              </a:ext>
            </a:extLst>
          </p:cNvPr>
          <p:cNvSpPr txBox="1"/>
          <p:nvPr/>
        </p:nvSpPr>
        <p:spPr>
          <a:xfrm>
            <a:off x="4306078" y="487664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6A778-D217-3B39-A5D0-E341C32E13EF}"/>
              </a:ext>
            </a:extLst>
          </p:cNvPr>
          <p:cNvSpPr/>
          <p:nvPr/>
        </p:nvSpPr>
        <p:spPr>
          <a:xfrm>
            <a:off x="6414477" y="49110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F14460-A99E-E736-BE1A-FF20E4E10720}"/>
              </a:ext>
            </a:extLst>
          </p:cNvPr>
          <p:cNvSpPr txBox="1"/>
          <p:nvPr/>
        </p:nvSpPr>
        <p:spPr>
          <a:xfrm>
            <a:off x="6456731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2FFFCC-3AF7-D6B0-78AA-DCD9E4086324}"/>
              </a:ext>
            </a:extLst>
          </p:cNvPr>
          <p:cNvSpPr/>
          <p:nvPr/>
        </p:nvSpPr>
        <p:spPr>
          <a:xfrm>
            <a:off x="8521379" y="49179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12DD95-9BCB-4DDF-D411-2CE4C0D11D6E}"/>
              </a:ext>
            </a:extLst>
          </p:cNvPr>
          <p:cNvSpPr txBox="1"/>
          <p:nvPr/>
        </p:nvSpPr>
        <p:spPr>
          <a:xfrm>
            <a:off x="8547135" y="48862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251400-0D0E-4D64-3365-8B8593E96A67}"/>
              </a:ext>
            </a:extLst>
          </p:cNvPr>
          <p:cNvSpPr/>
          <p:nvPr/>
        </p:nvSpPr>
        <p:spPr>
          <a:xfrm>
            <a:off x="10660450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CB5EC5-267B-9BE6-422B-4B204AF170B5}"/>
              </a:ext>
            </a:extLst>
          </p:cNvPr>
          <p:cNvSpPr txBox="1"/>
          <p:nvPr/>
        </p:nvSpPr>
        <p:spPr>
          <a:xfrm>
            <a:off x="10674913" y="488202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77442D-82A2-CB84-E5DD-3C84E2BE7EB2}"/>
              </a:ext>
            </a:extLst>
          </p:cNvPr>
          <p:cNvSpPr/>
          <p:nvPr/>
        </p:nvSpPr>
        <p:spPr>
          <a:xfrm>
            <a:off x="4792370" y="491504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11CDD1-6B9E-D781-3C7A-723A2D4FA9FB}"/>
              </a:ext>
            </a:extLst>
          </p:cNvPr>
          <p:cNvSpPr txBox="1"/>
          <p:nvPr/>
        </p:nvSpPr>
        <p:spPr>
          <a:xfrm>
            <a:off x="4819850" y="48888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029F9E-9D1D-D8AF-FE27-9CA04E71176D}"/>
              </a:ext>
            </a:extLst>
          </p:cNvPr>
          <p:cNvSpPr/>
          <p:nvPr/>
        </p:nvSpPr>
        <p:spPr>
          <a:xfrm>
            <a:off x="6949642" y="491638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BBF09F-AE35-C181-2DBA-E831421AE1BD}"/>
              </a:ext>
            </a:extLst>
          </p:cNvPr>
          <p:cNvSpPr txBox="1"/>
          <p:nvPr/>
        </p:nvSpPr>
        <p:spPr>
          <a:xfrm>
            <a:off x="6991896" y="489027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B47314-590C-8F6B-623E-93336830BD3B}"/>
              </a:ext>
            </a:extLst>
          </p:cNvPr>
          <p:cNvSpPr/>
          <p:nvPr/>
        </p:nvSpPr>
        <p:spPr>
          <a:xfrm>
            <a:off x="9064326" y="49218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E565B9-B40F-8B03-E59F-57248C6DCF9C}"/>
              </a:ext>
            </a:extLst>
          </p:cNvPr>
          <p:cNvSpPr txBox="1"/>
          <p:nvPr/>
        </p:nvSpPr>
        <p:spPr>
          <a:xfrm>
            <a:off x="9101250" y="48843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970AB-C2C8-26C7-D0F2-CCB6EF0D5465}"/>
              </a:ext>
            </a:extLst>
          </p:cNvPr>
          <p:cNvSpPr/>
          <p:nvPr/>
        </p:nvSpPr>
        <p:spPr>
          <a:xfrm>
            <a:off x="11203249" y="491100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0CC13-985C-EA70-F4AD-20FBA9E659D3}"/>
              </a:ext>
            </a:extLst>
          </p:cNvPr>
          <p:cNvSpPr txBox="1"/>
          <p:nvPr/>
        </p:nvSpPr>
        <p:spPr>
          <a:xfrm>
            <a:off x="11216243" y="486136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9A2EF15-55AE-E7B1-9C8B-E7367FC645A4}"/>
              </a:ext>
            </a:extLst>
          </p:cNvPr>
          <p:cNvSpPr/>
          <p:nvPr/>
        </p:nvSpPr>
        <p:spPr>
          <a:xfrm>
            <a:off x="3106615" y="4621964"/>
            <a:ext cx="2180601" cy="82311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03AA7D-530F-6F4C-C933-7CA30D60BEBC}"/>
              </a:ext>
            </a:extLst>
          </p:cNvPr>
          <p:cNvSpPr txBox="1"/>
          <p:nvPr/>
        </p:nvSpPr>
        <p:spPr>
          <a:xfrm>
            <a:off x="3165241" y="4507847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9654B2B-8235-F4D4-4A19-4B9ED7C93BF3}"/>
              </a:ext>
            </a:extLst>
          </p:cNvPr>
          <p:cNvSpPr/>
          <p:nvPr/>
        </p:nvSpPr>
        <p:spPr>
          <a:xfrm>
            <a:off x="5322277" y="4621964"/>
            <a:ext cx="2110603" cy="823116"/>
          </a:xfrm>
          <a:prstGeom prst="roundRect">
            <a:avLst/>
          </a:prstGeom>
          <a:solidFill>
            <a:srgbClr val="FFFF99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3C0B41-2608-4374-99BF-B4C4B02FE9FA}"/>
              </a:ext>
            </a:extLst>
          </p:cNvPr>
          <p:cNvSpPr/>
          <p:nvPr/>
        </p:nvSpPr>
        <p:spPr>
          <a:xfrm>
            <a:off x="7456255" y="4621964"/>
            <a:ext cx="2098310" cy="823116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4EC9C1-A6E5-6377-D68A-C3A93B29F3A2}"/>
              </a:ext>
            </a:extLst>
          </p:cNvPr>
          <p:cNvSpPr txBox="1"/>
          <p:nvPr/>
        </p:nvSpPr>
        <p:spPr>
          <a:xfrm>
            <a:off x="5286578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E3F4D7-A0F5-5B46-13AC-B368BBC50C53}"/>
              </a:ext>
            </a:extLst>
          </p:cNvPr>
          <p:cNvSpPr txBox="1"/>
          <p:nvPr/>
        </p:nvSpPr>
        <p:spPr>
          <a:xfrm>
            <a:off x="7465400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087217B-0B76-063D-2A5F-66E36945F80D}"/>
              </a:ext>
            </a:extLst>
          </p:cNvPr>
          <p:cNvSpPr/>
          <p:nvPr/>
        </p:nvSpPr>
        <p:spPr>
          <a:xfrm>
            <a:off x="9587085" y="4609116"/>
            <a:ext cx="2106378" cy="8309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E971E4-7EBB-E036-B9CC-6E52E501EC0F}"/>
              </a:ext>
            </a:extLst>
          </p:cNvPr>
          <p:cNvSpPr txBox="1"/>
          <p:nvPr/>
        </p:nvSpPr>
        <p:spPr>
          <a:xfrm>
            <a:off x="9563469" y="4535571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A30E45-B8AF-FBD8-B6A9-0C264D121B11}"/>
              </a:ext>
            </a:extLst>
          </p:cNvPr>
          <p:cNvSpPr txBox="1"/>
          <p:nvPr/>
        </p:nvSpPr>
        <p:spPr>
          <a:xfrm>
            <a:off x="3203788" y="5826095"/>
            <a:ext cx="8183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every</a:t>
            </a:r>
            <a:r>
              <a:rPr lang="fr-FR" sz="2400" dirty="0"/>
              <a:t> "</a:t>
            </a:r>
            <a:r>
              <a:rPr lang="fr-FR" sz="2400" dirty="0" err="1"/>
              <a:t>Chunk</a:t>
            </a:r>
            <a:r>
              <a:rPr lang="fr-FR" sz="2400" dirty="0"/>
              <a:t>" of </a:t>
            </a:r>
            <a:r>
              <a:rPr lang="fr-FR" sz="2400" dirty="0" err="1"/>
              <a:t>column</a:t>
            </a:r>
            <a:r>
              <a:rPr lang="fr-FR" sz="2400" dirty="0"/>
              <a:t> data are </a:t>
            </a:r>
            <a:r>
              <a:rPr lang="fr-FR" sz="2400" dirty="0" err="1"/>
              <a:t>compressed</a:t>
            </a:r>
            <a:r>
              <a:rPr lang="fr-FR" sz="2400" dirty="0"/>
              <a:t>  INDEPENDENTLY</a:t>
            </a:r>
          </a:p>
          <a:p>
            <a:r>
              <a:rPr lang="fr-FR" sz="2400" dirty="0"/>
              <a:t>=&gt; file </a:t>
            </a:r>
            <a:r>
              <a:rPr lang="fr-FR" sz="2400" dirty="0" err="1"/>
              <a:t>is</a:t>
            </a:r>
            <a:r>
              <a:rPr lang="fr-FR" sz="2400" dirty="0"/>
              <a:t> STILL </a:t>
            </a:r>
            <a:r>
              <a:rPr lang="fr-FR" sz="2400" dirty="0" err="1"/>
              <a:t>Splitteable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228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71C3-639A-ACAD-D261-3CC2A8A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Structured</a:t>
            </a:r>
            <a:r>
              <a:rPr lang="fr-FR" dirty="0"/>
              <a:t> Format</a:t>
            </a:r>
            <a:br>
              <a:rPr lang="fr-FR" dirty="0"/>
            </a:b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(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94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Encodings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878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(RLE)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DCC07-5040-A7AC-9FCC-A7F51401BBC4}"/>
              </a:ext>
            </a:extLst>
          </p:cNvPr>
          <p:cNvSpPr txBox="1"/>
          <p:nvPr/>
        </p:nvSpPr>
        <p:spPr>
          <a:xfrm>
            <a:off x="1641231" y="1946030"/>
            <a:ext cx="428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FD13C41-7191-B055-82DC-08D881E73191}"/>
              </a:ext>
            </a:extLst>
          </p:cNvPr>
          <p:cNvSpPr/>
          <p:nvPr/>
        </p:nvSpPr>
        <p:spPr>
          <a:xfrm flipH="1">
            <a:off x="2719754" y="2039815"/>
            <a:ext cx="246185" cy="7502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EE3F3-FDB3-A339-2EAB-50E9706C0C0B}"/>
              </a:ext>
            </a:extLst>
          </p:cNvPr>
          <p:cNvSpPr txBox="1"/>
          <p:nvPr/>
        </p:nvSpPr>
        <p:spPr>
          <a:xfrm>
            <a:off x="3103018" y="2218564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repeated</a:t>
            </a:r>
            <a:r>
              <a:rPr lang="fr-FR" dirty="0"/>
              <a:t>  </a:t>
            </a:r>
            <a:r>
              <a:rPr lang="fr-FR" b="1" dirty="0"/>
              <a:t>x3</a:t>
            </a:r>
            <a:r>
              <a:rPr lang="fr-FR" dirty="0"/>
              <a:t> times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2B1B9A9-8C69-0727-4698-8C8D332E8CCA}"/>
              </a:ext>
            </a:extLst>
          </p:cNvPr>
          <p:cNvSpPr/>
          <p:nvPr/>
        </p:nvSpPr>
        <p:spPr>
          <a:xfrm flipH="1">
            <a:off x="2719752" y="2895599"/>
            <a:ext cx="246185" cy="14771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88CF712-9010-F85C-6428-6E21B6CE3BA2}"/>
              </a:ext>
            </a:extLst>
          </p:cNvPr>
          <p:cNvSpPr/>
          <p:nvPr/>
        </p:nvSpPr>
        <p:spPr>
          <a:xfrm flipH="1">
            <a:off x="2719752" y="4478214"/>
            <a:ext cx="246184" cy="10000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86D75-67A8-443A-140E-5F7D79C302DD}"/>
              </a:ext>
            </a:extLst>
          </p:cNvPr>
          <p:cNvSpPr txBox="1"/>
          <p:nvPr/>
        </p:nvSpPr>
        <p:spPr>
          <a:xfrm>
            <a:off x="3140925" y="3423357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x6</a:t>
            </a:r>
            <a:r>
              <a:rPr lang="fr-FR" dirty="0"/>
              <a:t>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288F3-A442-835D-4613-F2FAEED640CC}"/>
              </a:ext>
            </a:extLst>
          </p:cNvPr>
          <p:cNvSpPr txBox="1"/>
          <p:nvPr/>
        </p:nvSpPr>
        <p:spPr>
          <a:xfrm>
            <a:off x="3140925" y="4731319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x4</a:t>
            </a:r>
            <a:r>
              <a:rPr lang="fr-FR" dirty="0"/>
              <a:t> times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A07E78-A2EF-2E57-04BF-73CC013C05D1}"/>
              </a:ext>
            </a:extLst>
          </p:cNvPr>
          <p:cNvSpPr/>
          <p:nvPr/>
        </p:nvSpPr>
        <p:spPr>
          <a:xfrm>
            <a:off x="5744308" y="3552092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67994-13C2-1646-E585-55B14CE3C65C}"/>
              </a:ext>
            </a:extLst>
          </p:cNvPr>
          <p:cNvSpPr txBox="1"/>
          <p:nvPr/>
        </p:nvSpPr>
        <p:spPr>
          <a:xfrm>
            <a:off x="5545015" y="2919046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 </a:t>
            </a:r>
            <a:r>
              <a:rPr lang="fr-FR" dirty="0" err="1"/>
              <a:t>Length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D7FDA-2389-01C8-9D2A-4F25C1EE7B2F}"/>
              </a:ext>
            </a:extLst>
          </p:cNvPr>
          <p:cNvSpPr txBox="1"/>
          <p:nvPr/>
        </p:nvSpPr>
        <p:spPr>
          <a:xfrm>
            <a:off x="8416806" y="3093219"/>
            <a:ext cx="827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 a</a:t>
            </a:r>
          </a:p>
          <a:p>
            <a:r>
              <a:rPr lang="fr-FR" sz="2800" dirty="0"/>
              <a:t>6 </a:t>
            </a:r>
            <a:r>
              <a:rPr lang="fr-FR" sz="2800" dirty="0" err="1"/>
              <a:t>bb</a:t>
            </a:r>
            <a:endParaRPr lang="fr-FR" sz="2800" dirty="0"/>
          </a:p>
          <a:p>
            <a:r>
              <a:rPr lang="fr-FR" sz="2800" dirty="0"/>
              <a:t>4 c</a:t>
            </a:r>
          </a:p>
        </p:txBody>
      </p:sp>
    </p:spTree>
    <p:extLst>
      <p:ext uri="{BB962C8B-B14F-4D97-AF65-F5344CB8AC3E}">
        <p14:creationId xmlns:p14="http://schemas.microsoft.com/office/powerpoint/2010/main" val="382294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Size of </a:t>
            </a:r>
            <a:r>
              <a:rPr lang="fr-FR" dirty="0" err="1"/>
              <a:t>Adding</a:t>
            </a:r>
            <a:r>
              <a:rPr lang="fr-FR" dirty="0"/>
              <a:t> "Constant"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E2C08-99C1-445E-3622-6A4CDAE4D1BE}"/>
              </a:ext>
            </a:extLst>
          </p:cNvPr>
          <p:cNvSpPr txBox="1"/>
          <p:nvPr/>
        </p:nvSpPr>
        <p:spPr>
          <a:xfrm>
            <a:off x="2813035" y="2831124"/>
            <a:ext cx="76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adding</a:t>
            </a:r>
            <a:r>
              <a:rPr lang="fr-FR" sz="2800" dirty="0"/>
              <a:t> a </a:t>
            </a:r>
            <a:r>
              <a:rPr lang="fr-FR" sz="2800" dirty="0" err="1"/>
              <a:t>column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"0"   for Billions of </a:t>
            </a:r>
            <a:r>
              <a:rPr lang="fr-FR" sz="2800" dirty="0" err="1"/>
              <a:t>rows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~100 bytes per </a:t>
            </a:r>
            <a:r>
              <a:rPr lang="fr-FR" sz="2800" dirty="0" err="1"/>
              <a:t>RowGroup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2969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23D6-844A-F227-B83A-601754EE5E4C}"/>
              </a:ext>
            </a:extLst>
          </p:cNvPr>
          <p:cNvSpPr txBox="1"/>
          <p:nvPr/>
        </p:nvSpPr>
        <p:spPr>
          <a:xfrm>
            <a:off x="1043354" y="2365048"/>
            <a:ext cx="2103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Manchester City,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City,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...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AC5F9-0E17-223F-F723-431B072ED670}"/>
              </a:ext>
            </a:extLst>
          </p:cNvPr>
          <p:cNvSpPr/>
          <p:nvPr/>
        </p:nvSpPr>
        <p:spPr>
          <a:xfrm>
            <a:off x="4513385" y="3429000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644F4-EA04-D81B-86F3-E42B7C1AFF59}"/>
              </a:ext>
            </a:extLst>
          </p:cNvPr>
          <p:cNvSpPr txBox="1"/>
          <p:nvPr/>
        </p:nvSpPr>
        <p:spPr>
          <a:xfrm>
            <a:off x="4314092" y="2795954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Dictionary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69504-FC71-F324-0756-1930B95900E3}"/>
              </a:ext>
            </a:extLst>
          </p:cNvPr>
          <p:cNvSpPr txBox="1"/>
          <p:nvPr/>
        </p:nvSpPr>
        <p:spPr>
          <a:xfrm>
            <a:off x="7140121" y="4516343"/>
            <a:ext cx="2403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Value Indexes:</a:t>
            </a:r>
          </a:p>
          <a:p>
            <a:r>
              <a:rPr lang="fr-FR" sz="2800" dirty="0"/>
              <a:t>1, 2, 1, 3, 4, 5 ..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6A328-9AA7-3817-B7AA-D40914D5A3FB}"/>
              </a:ext>
            </a:extLst>
          </p:cNvPr>
          <p:cNvSpPr txBox="1"/>
          <p:nvPr/>
        </p:nvSpPr>
        <p:spPr>
          <a:xfrm>
            <a:off x="7140121" y="1611014"/>
            <a:ext cx="40961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Distinct </a:t>
            </a:r>
            <a:r>
              <a:rPr lang="fr-FR" sz="2800" b="1" dirty="0" err="1"/>
              <a:t>Dictionary</a:t>
            </a:r>
            <a:r>
              <a:rPr lang="fr-FR" sz="2800" b="1" dirty="0"/>
              <a:t> Values:</a:t>
            </a:r>
          </a:p>
          <a:p>
            <a:r>
              <a:rPr lang="fr-FR" sz="2800" dirty="0"/>
              <a:t>1=Manchester City</a:t>
            </a:r>
          </a:p>
          <a:p>
            <a:r>
              <a:rPr lang="fr-FR" sz="2800" dirty="0"/>
              <a:t>2=Arsenal</a:t>
            </a:r>
          </a:p>
          <a:p>
            <a:r>
              <a:rPr lang="fr-FR" sz="2800" dirty="0"/>
              <a:t>3=FC Barcelone</a:t>
            </a:r>
          </a:p>
          <a:p>
            <a:r>
              <a:rPr lang="fr-FR" sz="2800" dirty="0"/>
              <a:t>4=Newcastle</a:t>
            </a:r>
          </a:p>
          <a:p>
            <a:r>
              <a:rPr lang="fr-FR" sz="2800" dirty="0"/>
              <a:t>5..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239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Size Limit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7FCD5-189B-21C4-018A-CD0FC8756AA9}"/>
              </a:ext>
            </a:extLst>
          </p:cNvPr>
          <p:cNvSpPr txBox="1"/>
          <p:nvPr/>
        </p:nvSpPr>
        <p:spPr>
          <a:xfrm>
            <a:off x="1580700" y="2157046"/>
            <a:ext cx="96089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default, </a:t>
            </a:r>
            <a:r>
              <a:rPr lang="fr-FR" sz="2400" dirty="0" err="1"/>
              <a:t>Dictionary</a:t>
            </a:r>
            <a:r>
              <a:rPr lang="fr-FR" sz="2400" dirty="0"/>
              <a:t> size = max 1 </a:t>
            </a:r>
            <a:r>
              <a:rPr lang="fr-FR" sz="2400" dirty="0" err="1"/>
              <a:t>Mega</a:t>
            </a:r>
            <a:r>
              <a:rPr lang="fr-FR" sz="2400" dirty="0"/>
              <a:t>    (per </a:t>
            </a:r>
            <a:r>
              <a:rPr lang="fr-FR" sz="2400" dirty="0" err="1"/>
              <a:t>RowGroup</a:t>
            </a:r>
            <a:r>
              <a:rPr lang="fr-FR" sz="2400" dirty="0"/>
              <a:t> -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Chunk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</a:p>
          <a:p>
            <a:r>
              <a:rPr lang="fr-FR" sz="2400" dirty="0"/>
              <a:t>     </a:t>
            </a:r>
            <a:r>
              <a:rPr lang="fr-FR" sz="2400" dirty="0" err="1"/>
              <a:t>Huge</a:t>
            </a:r>
            <a:r>
              <a:rPr lang="fr-FR" sz="2400" dirty="0"/>
              <a:t> </a:t>
            </a:r>
            <a:r>
              <a:rPr lang="fr-FR" sz="2400" dirty="0" err="1"/>
              <a:t>RowGroup</a:t>
            </a:r>
            <a:r>
              <a:rPr lang="fr-FR" sz="2400" dirty="0"/>
              <a:t>  (&gt; 128Mo)        =&gt;  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Dictionaries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endParaRPr lang="fr-FR" sz="2400" dirty="0"/>
          </a:p>
          <a:p>
            <a:r>
              <a:rPr lang="fr-FR" sz="2400" dirty="0"/>
              <a:t>     Small </a:t>
            </a:r>
            <a:r>
              <a:rPr lang="fr-FR" sz="2400" dirty="0" err="1"/>
              <a:t>RowGroup</a:t>
            </a:r>
            <a:r>
              <a:rPr lang="fr-FR" sz="2400" dirty="0"/>
              <a:t> (32M, 64Mo)   =&gt;   more </a:t>
            </a:r>
            <a:r>
              <a:rPr lang="fr-FR" sz="2400" dirty="0" err="1"/>
              <a:t>Dictionaries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6D3A9-C462-69FA-4411-05D01E151F09}"/>
              </a:ext>
            </a:extLst>
          </p:cNvPr>
          <p:cNvSpPr txBox="1"/>
          <p:nvPr/>
        </p:nvSpPr>
        <p:spPr>
          <a:xfrm>
            <a:off x="1580700" y="4970585"/>
            <a:ext cx="6175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Parameters</a:t>
            </a:r>
            <a:r>
              <a:rPr lang="fr-FR" sz="2800" dirty="0"/>
              <a:t>:</a:t>
            </a:r>
          </a:p>
          <a:p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parquet.enable.dictionary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</a:t>
            </a:r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true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  (default)</a:t>
            </a:r>
          </a:p>
          <a:p>
            <a:r>
              <a:rPr lang="fr-FR" sz="2800" b="1" i="0" dirty="0" err="1">
                <a:solidFill>
                  <a:srgbClr val="1F2328"/>
                </a:solidFill>
                <a:effectLst/>
                <a:latin typeface="ui-monospace"/>
              </a:rPr>
              <a:t>parquet.dictionary.page.size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=1M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4177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Delta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59DB2-8729-55E0-2C93-27747E2DEDA5}"/>
              </a:ext>
            </a:extLst>
          </p:cNvPr>
          <p:cNvSpPr txBox="1"/>
          <p:nvPr/>
        </p:nvSpPr>
        <p:spPr>
          <a:xfrm>
            <a:off x="900879" y="2671895"/>
            <a:ext cx="10983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10007</a:t>
            </a:r>
          </a:p>
          <a:p>
            <a:r>
              <a:rPr lang="fr-FR" sz="2800" dirty="0"/>
              <a:t>10003</a:t>
            </a:r>
          </a:p>
          <a:p>
            <a:r>
              <a:rPr lang="fr-FR" sz="2800" dirty="0"/>
              <a:t>10005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10009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10008</a:t>
            </a:r>
          </a:p>
          <a:p>
            <a:endParaRPr lang="fr-FR" sz="2800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0BA8CE07-CFC1-FACA-475B-46ECAFD7FB88}"/>
              </a:ext>
            </a:extLst>
          </p:cNvPr>
          <p:cNvSpPr/>
          <p:nvPr/>
        </p:nvSpPr>
        <p:spPr>
          <a:xfrm>
            <a:off x="2363218" y="2951602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39E0-A2CE-5F1B-22CE-D285C8B9C4AB}"/>
              </a:ext>
            </a:extLst>
          </p:cNvPr>
          <p:cNvSpPr txBox="1"/>
          <p:nvPr/>
        </p:nvSpPr>
        <p:spPr>
          <a:xfrm>
            <a:off x="2895601" y="2125412"/>
            <a:ext cx="86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A3A4-CE99-5B78-9941-5550A665FB39}"/>
              </a:ext>
            </a:extLst>
          </p:cNvPr>
          <p:cNvSpPr txBox="1"/>
          <p:nvPr/>
        </p:nvSpPr>
        <p:spPr>
          <a:xfrm>
            <a:off x="2967672" y="2825085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-4</a:t>
            </a:r>
          </a:p>
          <a:p>
            <a:r>
              <a:rPr lang="fr-FR" sz="2800" dirty="0"/>
              <a:t>+2</a:t>
            </a:r>
          </a:p>
          <a:p>
            <a:r>
              <a:rPr lang="fr-FR" sz="2800" dirty="0"/>
              <a:t>-3</a:t>
            </a:r>
          </a:p>
          <a:p>
            <a:r>
              <a:rPr lang="fr-FR" sz="2800" dirty="0"/>
              <a:t>+7</a:t>
            </a:r>
          </a:p>
          <a:p>
            <a:r>
              <a:rPr lang="fr-FR" sz="2800" dirty="0"/>
              <a:t>-7</a:t>
            </a:r>
          </a:p>
          <a:p>
            <a:r>
              <a:rPr lang="fr-FR" sz="2800" dirty="0"/>
              <a:t>+6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8E5692C-B22C-EFB1-481C-1E22C0DAC473}"/>
              </a:ext>
            </a:extLst>
          </p:cNvPr>
          <p:cNvSpPr/>
          <p:nvPr/>
        </p:nvSpPr>
        <p:spPr>
          <a:xfrm>
            <a:off x="2386064" y="3407357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CDB41C6-DBC3-ACC4-900D-F70B39657236}"/>
              </a:ext>
            </a:extLst>
          </p:cNvPr>
          <p:cNvSpPr/>
          <p:nvPr/>
        </p:nvSpPr>
        <p:spPr>
          <a:xfrm>
            <a:off x="2399254" y="3865121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701AB0E2-77AD-E9A7-56D1-0F0527F2486A}"/>
              </a:ext>
            </a:extLst>
          </p:cNvPr>
          <p:cNvSpPr/>
          <p:nvPr/>
        </p:nvSpPr>
        <p:spPr>
          <a:xfrm>
            <a:off x="2390070" y="4258558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26CA2FA-FB6B-BB67-81D2-D99C46CE28E4}"/>
              </a:ext>
            </a:extLst>
          </p:cNvPr>
          <p:cNvSpPr/>
          <p:nvPr/>
        </p:nvSpPr>
        <p:spPr>
          <a:xfrm>
            <a:off x="2404319" y="467745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11879F8E-EEF7-EC29-DAD1-D0BEE1523801}"/>
              </a:ext>
            </a:extLst>
          </p:cNvPr>
          <p:cNvSpPr/>
          <p:nvPr/>
        </p:nvSpPr>
        <p:spPr>
          <a:xfrm>
            <a:off x="2446213" y="514862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9B527-0531-D41D-02F9-B7A35E10D05E}"/>
              </a:ext>
            </a:extLst>
          </p:cNvPr>
          <p:cNvSpPr txBox="1"/>
          <p:nvPr/>
        </p:nvSpPr>
        <p:spPr>
          <a:xfrm>
            <a:off x="4585065" y="1440952"/>
            <a:ext cx="17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MinDelta</a:t>
            </a:r>
            <a:r>
              <a:rPr lang="fr-FR" sz="2400" b="1" dirty="0"/>
              <a:t>=-7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7CBD3-B6DF-8D0D-D066-DBB75E140E40}"/>
              </a:ext>
            </a:extLst>
          </p:cNvPr>
          <p:cNvSpPr txBox="1"/>
          <p:nvPr/>
        </p:nvSpPr>
        <p:spPr>
          <a:xfrm>
            <a:off x="120194" y="5801364"/>
            <a:ext cx="204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size </a:t>
            </a:r>
            <a:r>
              <a:rPr lang="fr-FR" dirty="0" err="1"/>
              <a:t>when</a:t>
            </a:r>
            <a:br>
              <a:rPr lang="fr-FR" dirty="0"/>
            </a:br>
            <a:r>
              <a:rPr lang="fr-FR" dirty="0" err="1"/>
              <a:t>fitting</a:t>
            </a:r>
            <a:r>
              <a:rPr lang="fr-FR" dirty="0"/>
              <a:t> "</a:t>
            </a:r>
            <a:r>
              <a:rPr lang="fr-FR" dirty="0" err="1"/>
              <a:t>int</a:t>
            </a:r>
            <a:r>
              <a:rPr lang="fr-FR" dirty="0"/>
              <a:t>"(4 bytes)</a:t>
            </a:r>
          </a:p>
          <a:p>
            <a:r>
              <a:rPr lang="fr-FR" dirty="0"/>
              <a:t>  7 x 4 = 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4F2FA-BC01-D743-DB01-E1C45CB0B724}"/>
              </a:ext>
            </a:extLst>
          </p:cNvPr>
          <p:cNvSpPr txBox="1"/>
          <p:nvPr/>
        </p:nvSpPr>
        <p:spPr>
          <a:xfrm>
            <a:off x="2363218" y="5939863"/>
            <a:ext cx="204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2 bytes</a:t>
            </a:r>
          </a:p>
          <a:p>
            <a:r>
              <a:rPr lang="fr-FR" dirty="0"/>
              <a:t>4 + 6 x 2 = 28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C732E-81B4-9039-0254-6EFDE9A8C3C1}"/>
              </a:ext>
            </a:extLst>
          </p:cNvPr>
          <p:cNvSpPr txBox="1"/>
          <p:nvPr/>
        </p:nvSpPr>
        <p:spPr>
          <a:xfrm>
            <a:off x="1338918" y="1427739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BaseValue</a:t>
            </a:r>
            <a:r>
              <a:rPr lang="fr-FR" sz="2400" b="1" dirty="0"/>
              <a:t>=10007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CBF3E-A980-4DD4-F468-E590DCEC0B37}"/>
              </a:ext>
            </a:extLst>
          </p:cNvPr>
          <p:cNvSpPr txBox="1"/>
          <p:nvPr/>
        </p:nvSpPr>
        <p:spPr>
          <a:xfrm>
            <a:off x="4633352" y="2090577"/>
            <a:ext cx="287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Delta-</a:t>
            </a:r>
            <a:r>
              <a:rPr lang="fr-FR" sz="2400" b="1" dirty="0" err="1"/>
              <a:t>MinDelta</a:t>
            </a:r>
            <a:r>
              <a:rPr lang="fr-FR" sz="2400" b="1" dirty="0"/>
              <a:t> (&gt;=0)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6F8FF-DD1A-9810-5705-6B52EEBD9558}"/>
              </a:ext>
            </a:extLst>
          </p:cNvPr>
          <p:cNvSpPr txBox="1"/>
          <p:nvPr/>
        </p:nvSpPr>
        <p:spPr>
          <a:xfrm>
            <a:off x="4675167" y="2825084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  <a:p>
            <a:r>
              <a:rPr lang="fr-FR" sz="2800" dirty="0"/>
              <a:t>9</a:t>
            </a:r>
          </a:p>
          <a:p>
            <a:r>
              <a:rPr lang="fr-FR" sz="2800" dirty="0"/>
              <a:t>4</a:t>
            </a:r>
          </a:p>
          <a:p>
            <a:r>
              <a:rPr lang="fr-FR" sz="2800" dirty="0"/>
              <a:t>14</a:t>
            </a:r>
          </a:p>
          <a:p>
            <a:r>
              <a:rPr lang="fr-FR" sz="2800" dirty="0"/>
              <a:t>0</a:t>
            </a:r>
          </a:p>
          <a:p>
            <a:r>
              <a:rPr lang="fr-FR" sz="2800" dirty="0"/>
              <a:t>13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3DE98-392C-4953-05E8-AC93A21AF3FC}"/>
              </a:ext>
            </a:extLst>
          </p:cNvPr>
          <p:cNvSpPr txBox="1"/>
          <p:nvPr/>
        </p:nvSpPr>
        <p:spPr>
          <a:xfrm>
            <a:off x="4538941" y="5966831"/>
            <a:ext cx="23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1 bytes</a:t>
            </a:r>
          </a:p>
          <a:p>
            <a:r>
              <a:rPr lang="fr-FR" dirty="0"/>
              <a:t>4 + 2 + 6 x 1 = 12 bytes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9C8BD32-EE39-BBFF-1B13-D2F9C55E01A6}"/>
              </a:ext>
            </a:extLst>
          </p:cNvPr>
          <p:cNvSpPr/>
          <p:nvPr/>
        </p:nvSpPr>
        <p:spPr>
          <a:xfrm>
            <a:off x="3886476" y="2951602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36ED83-8D16-2026-84B1-BDE3564A9032}"/>
              </a:ext>
            </a:extLst>
          </p:cNvPr>
          <p:cNvSpPr/>
          <p:nvPr/>
        </p:nvSpPr>
        <p:spPr>
          <a:xfrm>
            <a:off x="3903442" y="4689179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17848-412A-0B5E-07AC-F95BB119B123}"/>
              </a:ext>
            </a:extLst>
          </p:cNvPr>
          <p:cNvSpPr txBox="1"/>
          <p:nvPr/>
        </p:nvSpPr>
        <p:spPr>
          <a:xfrm>
            <a:off x="3878519" y="44486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60B-55AB-E1D1-0319-5A87287D82FF}"/>
              </a:ext>
            </a:extLst>
          </p:cNvPr>
          <p:cNvSpPr txBox="1"/>
          <p:nvPr/>
        </p:nvSpPr>
        <p:spPr>
          <a:xfrm>
            <a:off x="3903442" y="27024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5D957D-0B19-6F38-2246-C25F023C2AC7}"/>
              </a:ext>
            </a:extLst>
          </p:cNvPr>
          <p:cNvSpPr/>
          <p:nvPr/>
        </p:nvSpPr>
        <p:spPr>
          <a:xfrm>
            <a:off x="6987324" y="3582397"/>
            <a:ext cx="1590564" cy="781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397FE-C802-B437-E7A5-E712A691DF71}"/>
              </a:ext>
            </a:extLst>
          </p:cNvPr>
          <p:cNvSpPr txBox="1"/>
          <p:nvPr/>
        </p:nvSpPr>
        <p:spPr>
          <a:xfrm>
            <a:off x="6755690" y="3137320"/>
            <a:ext cx="205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Delta </a:t>
            </a:r>
            <a:r>
              <a:rPr lang="fr-FR" sz="2400" dirty="0" err="1"/>
              <a:t>Encoding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72209-F3C4-2B96-6886-9F4D587C1BE9}"/>
              </a:ext>
            </a:extLst>
          </p:cNvPr>
          <p:cNvSpPr txBox="1"/>
          <p:nvPr/>
        </p:nvSpPr>
        <p:spPr>
          <a:xfrm>
            <a:off x="8809522" y="3722398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10007, -7,  3,9,4,14,0,13</a:t>
            </a:r>
          </a:p>
        </p:txBody>
      </p:sp>
    </p:spTree>
    <p:extLst>
      <p:ext uri="{BB962C8B-B14F-4D97-AF65-F5344CB8AC3E}">
        <p14:creationId xmlns:p14="http://schemas.microsoft.com/office/powerpoint/2010/main" val="140912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61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5A8685D1-F295-5B40-3F51-A96BFEF071D2}"/>
              </a:ext>
            </a:extLst>
          </p:cNvPr>
          <p:cNvSpPr/>
          <p:nvPr/>
        </p:nvSpPr>
        <p:spPr>
          <a:xfrm>
            <a:off x="656278" y="1649886"/>
            <a:ext cx="2832984" cy="507480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06"/>
            <a:ext cx="12192000" cy="1000035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: min/max Value per </a:t>
            </a:r>
            <a:r>
              <a:rPr lang="fr-FR" dirty="0" err="1"/>
              <a:t>RowGroup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5B9F-FA31-4A91-601B-68594DE2A4DB}"/>
              </a:ext>
            </a:extLst>
          </p:cNvPr>
          <p:cNvSpPr txBox="1"/>
          <p:nvPr/>
        </p:nvSpPr>
        <p:spPr>
          <a:xfrm>
            <a:off x="459763" y="113334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7439E-1E24-949B-A4C5-D5EA8269B15F}"/>
              </a:ext>
            </a:extLst>
          </p:cNvPr>
          <p:cNvSpPr/>
          <p:nvPr/>
        </p:nvSpPr>
        <p:spPr>
          <a:xfrm>
            <a:off x="1495400" y="17048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6E42B-2055-1C96-83A5-FF6646651B0E}"/>
              </a:ext>
            </a:extLst>
          </p:cNvPr>
          <p:cNvSpPr txBox="1"/>
          <p:nvPr/>
        </p:nvSpPr>
        <p:spPr>
          <a:xfrm>
            <a:off x="1542835" y="16786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CCE72-7D92-28AA-747A-8250B98F7214}"/>
              </a:ext>
            </a:extLst>
          </p:cNvPr>
          <p:cNvSpPr/>
          <p:nvPr/>
        </p:nvSpPr>
        <p:spPr>
          <a:xfrm>
            <a:off x="2058011" y="17048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CA264-5C02-D469-47D9-0C94C23A3F4A}"/>
              </a:ext>
            </a:extLst>
          </p:cNvPr>
          <p:cNvSpPr txBox="1"/>
          <p:nvPr/>
        </p:nvSpPr>
        <p:spPr>
          <a:xfrm>
            <a:off x="2100265" y="16786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D01BD-C1F0-4F94-DA81-064E2CD23AB8}"/>
              </a:ext>
            </a:extLst>
          </p:cNvPr>
          <p:cNvSpPr/>
          <p:nvPr/>
        </p:nvSpPr>
        <p:spPr>
          <a:xfrm>
            <a:off x="2594843" y="170480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A03E4-F874-CD20-4CE7-8C3A9A3FD5C7}"/>
              </a:ext>
            </a:extLst>
          </p:cNvPr>
          <p:cNvSpPr txBox="1"/>
          <p:nvPr/>
        </p:nvSpPr>
        <p:spPr>
          <a:xfrm>
            <a:off x="2637299" y="16786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F469A-FE69-5F1D-C2C9-94464780BF60}"/>
              </a:ext>
            </a:extLst>
          </p:cNvPr>
          <p:cNvSpPr/>
          <p:nvPr/>
        </p:nvSpPr>
        <p:spPr>
          <a:xfrm>
            <a:off x="1495400" y="20741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5289C-FFEB-AEE0-5CBD-D8776F138A87}"/>
              </a:ext>
            </a:extLst>
          </p:cNvPr>
          <p:cNvSpPr txBox="1"/>
          <p:nvPr/>
        </p:nvSpPr>
        <p:spPr>
          <a:xfrm>
            <a:off x="1542835" y="20480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54C94-9848-C933-8A88-B6EA569919FB}"/>
              </a:ext>
            </a:extLst>
          </p:cNvPr>
          <p:cNvSpPr/>
          <p:nvPr/>
        </p:nvSpPr>
        <p:spPr>
          <a:xfrm>
            <a:off x="2058011" y="207414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2851C-66EE-9184-576A-06AA9FD4C3D8}"/>
              </a:ext>
            </a:extLst>
          </p:cNvPr>
          <p:cNvSpPr txBox="1"/>
          <p:nvPr/>
        </p:nvSpPr>
        <p:spPr>
          <a:xfrm>
            <a:off x="2100265" y="204802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5C487-1284-D913-375B-78D58F342DFE}"/>
              </a:ext>
            </a:extLst>
          </p:cNvPr>
          <p:cNvSpPr/>
          <p:nvPr/>
        </p:nvSpPr>
        <p:spPr>
          <a:xfrm>
            <a:off x="2594843" y="207414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35369-FE83-956B-D0A5-CBB8B119237A}"/>
              </a:ext>
            </a:extLst>
          </p:cNvPr>
          <p:cNvSpPr txBox="1"/>
          <p:nvPr/>
        </p:nvSpPr>
        <p:spPr>
          <a:xfrm>
            <a:off x="2637299" y="204802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EA01B-E6EF-9D0A-53DE-D938622CB5DC}"/>
              </a:ext>
            </a:extLst>
          </p:cNvPr>
          <p:cNvSpPr/>
          <p:nvPr/>
        </p:nvSpPr>
        <p:spPr>
          <a:xfrm>
            <a:off x="1495400" y="246413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1B774-7ED4-69E6-627E-B1C445B2E284}"/>
              </a:ext>
            </a:extLst>
          </p:cNvPr>
          <p:cNvSpPr txBox="1"/>
          <p:nvPr/>
        </p:nvSpPr>
        <p:spPr>
          <a:xfrm>
            <a:off x="1542835" y="243802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D9B8C-82B7-44A0-5D52-338A2FDB0A75}"/>
              </a:ext>
            </a:extLst>
          </p:cNvPr>
          <p:cNvSpPr/>
          <p:nvPr/>
        </p:nvSpPr>
        <p:spPr>
          <a:xfrm>
            <a:off x="2058011" y="246413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7CAA6-CE37-DD81-0B19-DFDCB2D19270}"/>
              </a:ext>
            </a:extLst>
          </p:cNvPr>
          <p:cNvSpPr txBox="1"/>
          <p:nvPr/>
        </p:nvSpPr>
        <p:spPr>
          <a:xfrm>
            <a:off x="2100265" y="243802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2A98E-CBC1-D58A-FCB7-48E2D7DD4985}"/>
              </a:ext>
            </a:extLst>
          </p:cNvPr>
          <p:cNvSpPr/>
          <p:nvPr/>
        </p:nvSpPr>
        <p:spPr>
          <a:xfrm>
            <a:off x="2594843" y="246413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D7277-14ED-2517-89D7-1ACE1CFCB5FE}"/>
              </a:ext>
            </a:extLst>
          </p:cNvPr>
          <p:cNvSpPr txBox="1"/>
          <p:nvPr/>
        </p:nvSpPr>
        <p:spPr>
          <a:xfrm>
            <a:off x="2637299" y="243802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F4C58-C5F6-6F97-D5D2-33F448D808D8}"/>
              </a:ext>
            </a:extLst>
          </p:cNvPr>
          <p:cNvSpPr/>
          <p:nvPr/>
        </p:nvSpPr>
        <p:spPr>
          <a:xfrm>
            <a:off x="1495400" y="302562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8B556-57EF-5F05-B336-4182D0650FC0}"/>
              </a:ext>
            </a:extLst>
          </p:cNvPr>
          <p:cNvSpPr txBox="1"/>
          <p:nvPr/>
        </p:nvSpPr>
        <p:spPr>
          <a:xfrm>
            <a:off x="1542835" y="299951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2FED1-DC69-25DD-9AD4-A2583E85D27A}"/>
              </a:ext>
            </a:extLst>
          </p:cNvPr>
          <p:cNvSpPr/>
          <p:nvPr/>
        </p:nvSpPr>
        <p:spPr>
          <a:xfrm>
            <a:off x="2058011" y="302562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01F91-4B71-1144-6F31-FA42722A4B64}"/>
              </a:ext>
            </a:extLst>
          </p:cNvPr>
          <p:cNvSpPr txBox="1"/>
          <p:nvPr/>
        </p:nvSpPr>
        <p:spPr>
          <a:xfrm>
            <a:off x="2100265" y="299951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162AD6-4B24-A95E-08DB-AFE9065A890A}"/>
              </a:ext>
            </a:extLst>
          </p:cNvPr>
          <p:cNvSpPr/>
          <p:nvPr/>
        </p:nvSpPr>
        <p:spPr>
          <a:xfrm>
            <a:off x="2594843" y="302562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FBD5E-16FC-24C8-1A55-15B1BA4611C3}"/>
              </a:ext>
            </a:extLst>
          </p:cNvPr>
          <p:cNvSpPr txBox="1"/>
          <p:nvPr/>
        </p:nvSpPr>
        <p:spPr>
          <a:xfrm>
            <a:off x="2637299" y="299951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5FE05-455D-A7BA-7E76-96789A346816}"/>
              </a:ext>
            </a:extLst>
          </p:cNvPr>
          <p:cNvSpPr/>
          <p:nvPr/>
        </p:nvSpPr>
        <p:spPr>
          <a:xfrm>
            <a:off x="1495400" y="341879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B90EC1-D5D0-3CF0-B906-D35996702CB4}"/>
              </a:ext>
            </a:extLst>
          </p:cNvPr>
          <p:cNvSpPr txBox="1"/>
          <p:nvPr/>
        </p:nvSpPr>
        <p:spPr>
          <a:xfrm>
            <a:off x="1542835" y="339268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2556E-956B-D4BF-5942-B7BA13E4C324}"/>
              </a:ext>
            </a:extLst>
          </p:cNvPr>
          <p:cNvSpPr/>
          <p:nvPr/>
        </p:nvSpPr>
        <p:spPr>
          <a:xfrm>
            <a:off x="2058011" y="341879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EBA64-B004-DC1A-9DC4-B78DF305C902}"/>
              </a:ext>
            </a:extLst>
          </p:cNvPr>
          <p:cNvSpPr txBox="1"/>
          <p:nvPr/>
        </p:nvSpPr>
        <p:spPr>
          <a:xfrm>
            <a:off x="2100265" y="339268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16224-CDE8-7891-97DD-AAC55CDAE7FD}"/>
              </a:ext>
            </a:extLst>
          </p:cNvPr>
          <p:cNvSpPr/>
          <p:nvPr/>
        </p:nvSpPr>
        <p:spPr>
          <a:xfrm>
            <a:off x="2594843" y="341879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9C6CD-5CD8-3F55-815A-293EB5AB3DA5}"/>
              </a:ext>
            </a:extLst>
          </p:cNvPr>
          <p:cNvSpPr txBox="1"/>
          <p:nvPr/>
        </p:nvSpPr>
        <p:spPr>
          <a:xfrm>
            <a:off x="2637299" y="339268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49C5A-8C70-9B9D-014A-E5F6D02990D9}"/>
              </a:ext>
            </a:extLst>
          </p:cNvPr>
          <p:cNvSpPr/>
          <p:nvPr/>
        </p:nvSpPr>
        <p:spPr>
          <a:xfrm>
            <a:off x="1495400" y="38087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9C992-7F78-9EBE-8550-2B30842E1ABE}"/>
              </a:ext>
            </a:extLst>
          </p:cNvPr>
          <p:cNvSpPr txBox="1"/>
          <p:nvPr/>
        </p:nvSpPr>
        <p:spPr>
          <a:xfrm>
            <a:off x="1542835" y="37826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CD9784-51B2-63D6-7E3C-CCFF69FBFB31}"/>
              </a:ext>
            </a:extLst>
          </p:cNvPr>
          <p:cNvSpPr/>
          <p:nvPr/>
        </p:nvSpPr>
        <p:spPr>
          <a:xfrm>
            <a:off x="2058011" y="380879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3D968-097B-00BF-CA87-ADEC857F995D}"/>
              </a:ext>
            </a:extLst>
          </p:cNvPr>
          <p:cNvSpPr txBox="1"/>
          <p:nvPr/>
        </p:nvSpPr>
        <p:spPr>
          <a:xfrm>
            <a:off x="2100265" y="378268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D0DCC-F20B-FD2A-C910-C8680A6CDCB8}"/>
              </a:ext>
            </a:extLst>
          </p:cNvPr>
          <p:cNvSpPr/>
          <p:nvPr/>
        </p:nvSpPr>
        <p:spPr>
          <a:xfrm>
            <a:off x="2594843" y="380879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F3CBE-C089-9F27-02E1-53DB86D7FB36}"/>
              </a:ext>
            </a:extLst>
          </p:cNvPr>
          <p:cNvSpPr txBox="1"/>
          <p:nvPr/>
        </p:nvSpPr>
        <p:spPr>
          <a:xfrm>
            <a:off x="2637299" y="378268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555CEBB-2FC9-AF1A-3280-A10237AFE375}"/>
              </a:ext>
            </a:extLst>
          </p:cNvPr>
          <p:cNvSpPr/>
          <p:nvPr/>
        </p:nvSpPr>
        <p:spPr>
          <a:xfrm>
            <a:off x="3556691" y="170480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506248-4F5A-D238-D839-9B34E59A2480}"/>
              </a:ext>
            </a:extLst>
          </p:cNvPr>
          <p:cNvSpPr/>
          <p:nvPr/>
        </p:nvSpPr>
        <p:spPr>
          <a:xfrm>
            <a:off x="3556691" y="3025629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61897-6A53-3252-186D-FAE39A45BE56}"/>
              </a:ext>
            </a:extLst>
          </p:cNvPr>
          <p:cNvSpPr txBox="1"/>
          <p:nvPr/>
        </p:nvSpPr>
        <p:spPr>
          <a:xfrm>
            <a:off x="3987442" y="204407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F261B-3FE6-1293-2EC3-D5991432DE15}"/>
              </a:ext>
            </a:extLst>
          </p:cNvPr>
          <p:cNvSpPr txBox="1"/>
          <p:nvPr/>
        </p:nvSpPr>
        <p:spPr>
          <a:xfrm>
            <a:off x="3987442" y="334818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1B6EE5D-2EBB-3C5D-B718-DB29EE9E5BE9}"/>
              </a:ext>
            </a:extLst>
          </p:cNvPr>
          <p:cNvSpPr/>
          <p:nvPr/>
        </p:nvSpPr>
        <p:spPr>
          <a:xfrm>
            <a:off x="3589278" y="4280684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3D230-ACE2-8DC5-E81A-D3CF59093579}"/>
              </a:ext>
            </a:extLst>
          </p:cNvPr>
          <p:cNvSpPr txBox="1"/>
          <p:nvPr/>
        </p:nvSpPr>
        <p:spPr>
          <a:xfrm>
            <a:off x="3986198" y="4423633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735DA9-21FB-8CFF-27BA-846DC76781FA}"/>
              </a:ext>
            </a:extLst>
          </p:cNvPr>
          <p:cNvSpPr/>
          <p:nvPr/>
        </p:nvSpPr>
        <p:spPr>
          <a:xfrm>
            <a:off x="1507375" y="459649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314A17-C2BA-8544-399E-A6F12D388083}"/>
              </a:ext>
            </a:extLst>
          </p:cNvPr>
          <p:cNvSpPr txBox="1"/>
          <p:nvPr/>
        </p:nvSpPr>
        <p:spPr>
          <a:xfrm>
            <a:off x="1554810" y="457037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D7CE21-DD20-E7A9-E653-7E8B5A31657D}"/>
              </a:ext>
            </a:extLst>
          </p:cNvPr>
          <p:cNvSpPr/>
          <p:nvPr/>
        </p:nvSpPr>
        <p:spPr>
          <a:xfrm>
            <a:off x="2069986" y="459649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C1573-3CF3-380A-F0EF-4428C885EAC5}"/>
              </a:ext>
            </a:extLst>
          </p:cNvPr>
          <p:cNvSpPr txBox="1"/>
          <p:nvPr/>
        </p:nvSpPr>
        <p:spPr>
          <a:xfrm>
            <a:off x="2112240" y="457037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C94D4-1731-D0BD-D223-10DD9DF10DB1}"/>
              </a:ext>
            </a:extLst>
          </p:cNvPr>
          <p:cNvSpPr/>
          <p:nvPr/>
        </p:nvSpPr>
        <p:spPr>
          <a:xfrm>
            <a:off x="2606818" y="459649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27E6FB-F544-FDC7-F26B-B4464AEA7ABB}"/>
              </a:ext>
            </a:extLst>
          </p:cNvPr>
          <p:cNvSpPr txBox="1"/>
          <p:nvPr/>
        </p:nvSpPr>
        <p:spPr>
          <a:xfrm>
            <a:off x="2649274" y="457037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422AB-2114-B6CD-7713-9172FC9ECF85}"/>
              </a:ext>
            </a:extLst>
          </p:cNvPr>
          <p:cNvSpPr txBox="1"/>
          <p:nvPr/>
        </p:nvSpPr>
        <p:spPr>
          <a:xfrm>
            <a:off x="7443083" y="2322384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2C51A-ECE9-4C2C-BD5B-F1780BF54D0B}"/>
              </a:ext>
            </a:extLst>
          </p:cNvPr>
          <p:cNvSpPr/>
          <p:nvPr/>
        </p:nvSpPr>
        <p:spPr>
          <a:xfrm>
            <a:off x="5618178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22EE10-4216-279E-53B5-848F8F62BE97}"/>
              </a:ext>
            </a:extLst>
          </p:cNvPr>
          <p:cNvSpPr txBox="1"/>
          <p:nvPr/>
        </p:nvSpPr>
        <p:spPr>
          <a:xfrm>
            <a:off x="5707292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7E3640-0DB7-2A07-C6EC-DE5654092BBC}"/>
              </a:ext>
            </a:extLst>
          </p:cNvPr>
          <p:cNvSpPr/>
          <p:nvPr/>
        </p:nvSpPr>
        <p:spPr>
          <a:xfrm>
            <a:off x="6407683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C63765-FB57-1A8E-D4B8-A2A8E8FD6B6B}"/>
              </a:ext>
            </a:extLst>
          </p:cNvPr>
          <p:cNvSpPr txBox="1"/>
          <p:nvPr/>
        </p:nvSpPr>
        <p:spPr>
          <a:xfrm>
            <a:off x="6465493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0A9C0E-0105-5265-5262-3DAA468CA769}"/>
              </a:ext>
            </a:extLst>
          </p:cNvPr>
          <p:cNvSpPr/>
          <p:nvPr/>
        </p:nvSpPr>
        <p:spPr>
          <a:xfrm>
            <a:off x="7197188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46F45-FD02-E752-9AB0-41B066B60FBB}"/>
              </a:ext>
            </a:extLst>
          </p:cNvPr>
          <p:cNvSpPr txBox="1"/>
          <p:nvPr/>
        </p:nvSpPr>
        <p:spPr>
          <a:xfrm>
            <a:off x="7202850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C38375-DF55-4E3B-6020-E3381420B1A1}"/>
              </a:ext>
            </a:extLst>
          </p:cNvPr>
          <p:cNvSpPr/>
          <p:nvPr/>
        </p:nvSpPr>
        <p:spPr>
          <a:xfrm>
            <a:off x="7910032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FB0E27-DC48-A5D8-C9D2-617EE05FFD01}"/>
              </a:ext>
            </a:extLst>
          </p:cNvPr>
          <p:cNvSpPr txBox="1"/>
          <p:nvPr/>
        </p:nvSpPr>
        <p:spPr>
          <a:xfrm>
            <a:off x="7999146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7CCC45-29B9-BC33-A5B2-9CE090CC6F0A}"/>
              </a:ext>
            </a:extLst>
          </p:cNvPr>
          <p:cNvSpPr/>
          <p:nvPr/>
        </p:nvSpPr>
        <p:spPr>
          <a:xfrm>
            <a:off x="8699537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CBA6FD-EC0F-F515-8870-41921B1A2D6C}"/>
              </a:ext>
            </a:extLst>
          </p:cNvPr>
          <p:cNvSpPr txBox="1"/>
          <p:nvPr/>
        </p:nvSpPr>
        <p:spPr>
          <a:xfrm>
            <a:off x="8757347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CC4B4-A45C-A21B-3C7F-622951593DED}"/>
              </a:ext>
            </a:extLst>
          </p:cNvPr>
          <p:cNvSpPr/>
          <p:nvPr/>
        </p:nvSpPr>
        <p:spPr>
          <a:xfrm>
            <a:off x="9489042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3388AA-D416-EE72-0759-E3AD4A9638E1}"/>
              </a:ext>
            </a:extLst>
          </p:cNvPr>
          <p:cNvSpPr txBox="1"/>
          <p:nvPr/>
        </p:nvSpPr>
        <p:spPr>
          <a:xfrm>
            <a:off x="9494704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46650C2-BAD6-DA12-235E-843A822DFF23}"/>
              </a:ext>
            </a:extLst>
          </p:cNvPr>
          <p:cNvSpPr/>
          <p:nvPr/>
        </p:nvSpPr>
        <p:spPr>
          <a:xfrm rot="5400000">
            <a:off x="6643158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770C-E4A6-ECD1-09F8-2CE95C9384E4}"/>
              </a:ext>
            </a:extLst>
          </p:cNvPr>
          <p:cNvSpPr txBox="1"/>
          <p:nvPr/>
        </p:nvSpPr>
        <p:spPr>
          <a:xfrm>
            <a:off x="6171610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90D87FD-41F5-684C-2607-789773F0857C}"/>
              </a:ext>
            </a:extLst>
          </p:cNvPr>
          <p:cNvSpPr/>
          <p:nvPr/>
        </p:nvSpPr>
        <p:spPr>
          <a:xfrm rot="5400000">
            <a:off x="8882907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502FD-8C08-F22F-0F0A-00075E5072B1}"/>
              </a:ext>
            </a:extLst>
          </p:cNvPr>
          <p:cNvSpPr txBox="1"/>
          <p:nvPr/>
        </p:nvSpPr>
        <p:spPr>
          <a:xfrm>
            <a:off x="8411359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89D65E9A-9E3F-6D85-BC7F-1DED047E02E8}"/>
              </a:ext>
            </a:extLst>
          </p:cNvPr>
          <p:cNvSpPr/>
          <p:nvPr/>
        </p:nvSpPr>
        <p:spPr>
          <a:xfrm rot="5400000">
            <a:off x="11392155" y="3234407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3948F-9D17-E473-4DA6-769C06429CF4}"/>
              </a:ext>
            </a:extLst>
          </p:cNvPr>
          <p:cNvSpPr txBox="1"/>
          <p:nvPr/>
        </p:nvSpPr>
        <p:spPr>
          <a:xfrm>
            <a:off x="10785140" y="390075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C630D1-DB13-B9D1-2D6F-80FAD7CE9A47}"/>
              </a:ext>
            </a:extLst>
          </p:cNvPr>
          <p:cNvSpPr/>
          <p:nvPr/>
        </p:nvSpPr>
        <p:spPr>
          <a:xfrm>
            <a:off x="11314528" y="3141320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7A2346-6D21-CE0C-4FBB-65F69C9053F8}"/>
              </a:ext>
            </a:extLst>
          </p:cNvPr>
          <p:cNvSpPr txBox="1"/>
          <p:nvPr/>
        </p:nvSpPr>
        <p:spPr>
          <a:xfrm>
            <a:off x="11362686" y="3127279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78F8FD-1E28-283B-4719-C64FF8FBD82B}"/>
              </a:ext>
            </a:extLst>
          </p:cNvPr>
          <p:cNvCxnSpPr>
            <a:cxnSpLocks/>
          </p:cNvCxnSpPr>
          <p:nvPr/>
        </p:nvCxnSpPr>
        <p:spPr>
          <a:xfrm flipH="1" flipV="1">
            <a:off x="7910032" y="2870882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D7346C-2143-770E-7DF8-739D3B1F4AF9}"/>
              </a:ext>
            </a:extLst>
          </p:cNvPr>
          <p:cNvCxnSpPr>
            <a:cxnSpLocks/>
          </p:cNvCxnSpPr>
          <p:nvPr/>
        </p:nvCxnSpPr>
        <p:spPr>
          <a:xfrm flipV="1">
            <a:off x="10215559" y="2909271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5CFD06-D1E0-1C11-84AA-D5688B12C4BB}"/>
              </a:ext>
            </a:extLst>
          </p:cNvPr>
          <p:cNvCxnSpPr>
            <a:cxnSpLocks/>
          </p:cNvCxnSpPr>
          <p:nvPr/>
        </p:nvCxnSpPr>
        <p:spPr>
          <a:xfrm flipH="1" flipV="1">
            <a:off x="10980678" y="2920994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05C443C-424A-9DC9-1013-7E93A2E46259}"/>
              </a:ext>
            </a:extLst>
          </p:cNvPr>
          <p:cNvSpPr/>
          <p:nvPr/>
        </p:nvSpPr>
        <p:spPr>
          <a:xfrm>
            <a:off x="5935502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1F6A0A-F11B-3D9B-5011-B90F35138FF3}"/>
              </a:ext>
            </a:extLst>
          </p:cNvPr>
          <p:cNvSpPr/>
          <p:nvPr/>
        </p:nvSpPr>
        <p:spPr>
          <a:xfrm>
            <a:off x="700389" y="5111205"/>
            <a:ext cx="2588740" cy="1478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986BE2-EC0C-9EC7-B739-5CE0E249F27C}"/>
              </a:ext>
            </a:extLst>
          </p:cNvPr>
          <p:cNvSpPr txBox="1"/>
          <p:nvPr/>
        </p:nvSpPr>
        <p:spPr>
          <a:xfrm>
            <a:off x="673897" y="5104282"/>
            <a:ext cx="2759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Schema</a:t>
            </a:r>
            <a:r>
              <a:rPr lang="fr-FR" b="1" dirty="0"/>
              <a:t>: {a </a:t>
            </a:r>
            <a:r>
              <a:rPr lang="fr-FR" b="1" dirty="0" err="1"/>
              <a:t>int</a:t>
            </a:r>
            <a:r>
              <a:rPr lang="fr-FR" b="1" dirty="0"/>
              <a:t>, b string, c }</a:t>
            </a:r>
          </a:p>
          <a:p>
            <a:r>
              <a:rPr lang="fr-FR" b="1" dirty="0" err="1"/>
              <a:t>RowGroups</a:t>
            </a:r>
            <a:r>
              <a:rPr lang="fr-FR" b="1" dirty="0"/>
              <a:t>:</a:t>
            </a:r>
          </a:p>
          <a:p>
            <a:r>
              <a:rPr lang="fr-FR" b="1" dirty="0"/>
              <a:t>rg0: {offset, a(</a:t>
            </a:r>
            <a:r>
              <a:rPr lang="fr-FR" b="1" dirty="0" err="1"/>
              <a:t>min,max</a:t>
            </a:r>
            <a:r>
              <a:rPr lang="fr-FR" b="1" dirty="0"/>
              <a:t>), </a:t>
            </a:r>
            <a:br>
              <a:rPr lang="fr-FR" b="1" dirty="0"/>
            </a:br>
            <a:r>
              <a:rPr lang="fr-FR" b="1" dirty="0"/>
              <a:t>     b(</a:t>
            </a:r>
            <a:r>
              <a:rPr lang="fr-FR" b="1" dirty="0" err="1"/>
              <a:t>min,max</a:t>
            </a:r>
            <a:r>
              <a:rPr lang="fr-FR" b="1" dirty="0"/>
              <a:t>),c(</a:t>
            </a:r>
            <a:r>
              <a:rPr lang="fr-FR" b="1" dirty="0" err="1"/>
              <a:t>min,max</a:t>
            </a:r>
            <a:r>
              <a:rPr lang="fr-FR" b="1" dirty="0"/>
              <a:t>)}</a:t>
            </a:r>
          </a:p>
          <a:p>
            <a:r>
              <a:rPr lang="fr-FR" b="1" dirty="0"/>
              <a:t>rg1: { offset, a(</a:t>
            </a:r>
            <a:r>
              <a:rPr lang="fr-FR" b="1" dirty="0" err="1"/>
              <a:t>min,max</a:t>
            </a:r>
            <a:r>
              <a:rPr lang="fr-FR" b="1" dirty="0"/>
              <a:t>) ..}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8CD745-C154-F1A2-DFE7-C0467384E1D8}"/>
              </a:ext>
            </a:extLst>
          </p:cNvPr>
          <p:cNvSpPr txBox="1"/>
          <p:nvPr/>
        </p:nvSpPr>
        <p:spPr>
          <a:xfrm>
            <a:off x="5113197" y="5310697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(a1,a2,..a3)</a:t>
            </a:r>
          </a:p>
          <a:p>
            <a:r>
              <a:rPr lang="fr-FR" dirty="0"/>
              <a:t>a max = max(a1,a2,..a3)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B4F9D7-3EF7-A4F3-4D43-C1BE2DDB36EA}"/>
              </a:ext>
            </a:extLst>
          </p:cNvPr>
          <p:cNvSpPr txBox="1"/>
          <p:nvPr/>
        </p:nvSpPr>
        <p:spPr>
          <a:xfrm>
            <a:off x="7999146" y="5304764"/>
            <a:ext cx="240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(a4,a5,..a6)</a:t>
            </a:r>
          </a:p>
          <a:p>
            <a:r>
              <a:rPr lang="fr-FR" dirty="0"/>
              <a:t>a max = max(a4,a5,..a6)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E46CC981-341C-3BEC-D70D-6032D244BCFA}"/>
              </a:ext>
            </a:extLst>
          </p:cNvPr>
          <p:cNvSpPr/>
          <p:nvPr/>
        </p:nvSpPr>
        <p:spPr>
          <a:xfrm>
            <a:off x="8141884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82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226571"/>
          </a:xfrm>
        </p:spPr>
        <p:txBody>
          <a:bodyPr/>
          <a:lstStyle/>
          <a:p>
            <a:pPr algn="ctr"/>
            <a:r>
              <a:rPr lang="fr-FR" dirty="0"/>
              <a:t>Reading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+ offset +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8D3F904F-F569-C144-0430-4D3D3665CBE0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263BE6-3E77-BFB6-AB78-C54E0AB98F2D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F192105-CCE2-8E7E-E32C-6DE18F95C65E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831487F3-4E1D-B149-04FD-EB9BE4739190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06DA4B-8EA6-39E9-99AF-82C6CBA4BA0C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34AD5D-C896-C470-91CD-624963BAE60E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372005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Bloom </a:t>
            </a:r>
            <a:r>
              <a:rPr lang="fr-FR" dirty="0" err="1"/>
              <a:t>Filter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7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File Formats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D22A89-6AFF-F153-7276-30FB823B4BE7}"/>
              </a:ext>
            </a:extLst>
          </p:cNvPr>
          <p:cNvSpPr/>
          <p:nvPr/>
        </p:nvSpPr>
        <p:spPr>
          <a:xfrm>
            <a:off x="666717" y="3298974"/>
            <a:ext cx="2498501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6E74-F9F1-FAE2-F47E-F52444EC97A5}"/>
              </a:ext>
            </a:extLst>
          </p:cNvPr>
          <p:cNvSpPr txBox="1"/>
          <p:nvPr/>
        </p:nvSpPr>
        <p:spPr>
          <a:xfrm>
            <a:off x="568569" y="1408621"/>
            <a:ext cx="244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Unstructured</a:t>
            </a:r>
            <a:endParaRPr lang="fr-F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B7D9-F4F2-5A68-8E2B-F86E1B2E0CA2}"/>
              </a:ext>
            </a:extLst>
          </p:cNvPr>
          <p:cNvSpPr txBox="1"/>
          <p:nvPr/>
        </p:nvSpPr>
        <p:spPr>
          <a:xfrm>
            <a:off x="770821" y="3298975"/>
            <a:ext cx="176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r>
              <a:rPr lang="fr-FR" sz="2400" dirty="0"/>
              <a:t> line 1 \n</a:t>
            </a:r>
            <a:br>
              <a:rPr lang="fr-FR" sz="2400" dirty="0"/>
            </a:br>
            <a:r>
              <a:rPr lang="fr-FR" sz="2400" dirty="0" err="1"/>
              <a:t>text</a:t>
            </a:r>
            <a:r>
              <a:rPr lang="fr-FR" sz="2400" dirty="0"/>
              <a:t> line 2 \n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7C231-F398-53D4-2A46-D54E64143DF0}"/>
              </a:ext>
            </a:extLst>
          </p:cNvPr>
          <p:cNvSpPr txBox="1"/>
          <p:nvPr/>
        </p:nvSpPr>
        <p:spPr>
          <a:xfrm>
            <a:off x="666716" y="2680226"/>
            <a:ext cx="86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Text</a:t>
            </a:r>
            <a:endParaRPr lang="fr-FR" sz="3200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9A424ED-39B8-149C-C77B-E799DA442632}"/>
              </a:ext>
            </a:extLst>
          </p:cNvPr>
          <p:cNvSpPr/>
          <p:nvPr/>
        </p:nvSpPr>
        <p:spPr>
          <a:xfrm>
            <a:off x="666716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8AF47-4307-AF68-A7D7-9633CDCBBFB5}"/>
              </a:ext>
            </a:extLst>
          </p:cNvPr>
          <p:cNvSpPr txBox="1"/>
          <p:nvPr/>
        </p:nvSpPr>
        <p:spPr>
          <a:xfrm>
            <a:off x="770820" y="4943776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Col1;Col2;Col3\n</a:t>
            </a:r>
            <a:br>
              <a:rPr lang="fr-FR" sz="2400" dirty="0"/>
            </a:br>
            <a:r>
              <a:rPr lang="fr-FR" sz="2400" dirty="0"/>
              <a:t>a1;b1;c1\n</a:t>
            </a:r>
          </a:p>
          <a:p>
            <a:r>
              <a:rPr lang="fr-FR" sz="2400" dirty="0"/>
              <a:t>a2;b2;c2\n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411B-3D08-692E-1BB5-5B01EE94DFCF}"/>
              </a:ext>
            </a:extLst>
          </p:cNvPr>
          <p:cNvSpPr txBox="1"/>
          <p:nvPr/>
        </p:nvSpPr>
        <p:spPr>
          <a:xfrm>
            <a:off x="666715" y="4325027"/>
            <a:ext cx="744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Csv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BA901AA-17CB-38E5-8E99-91BDC0126F20}"/>
              </a:ext>
            </a:extLst>
          </p:cNvPr>
          <p:cNvSpPr/>
          <p:nvPr/>
        </p:nvSpPr>
        <p:spPr>
          <a:xfrm>
            <a:off x="4553990" y="3298974"/>
            <a:ext cx="2988227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B1BE0-A7C7-FBBA-E9B7-F196D800202B}"/>
              </a:ext>
            </a:extLst>
          </p:cNvPr>
          <p:cNvSpPr txBox="1"/>
          <p:nvPr/>
        </p:nvSpPr>
        <p:spPr>
          <a:xfrm>
            <a:off x="4455842" y="1408621"/>
            <a:ext cx="2948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Semi-</a:t>
            </a:r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F6DF2-CA03-F04D-764F-64DA13CCFC82}"/>
              </a:ext>
            </a:extLst>
          </p:cNvPr>
          <p:cNvSpPr txBox="1"/>
          <p:nvPr/>
        </p:nvSpPr>
        <p:spPr>
          <a:xfrm>
            <a:off x="4658094" y="3298975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{"a":"a1","b":"b1"} \n</a:t>
            </a:r>
            <a:br>
              <a:rPr lang="fr-FR" sz="2400" dirty="0"/>
            </a:br>
            <a:r>
              <a:rPr lang="fr-FR" sz="2400" dirty="0"/>
              <a:t>{"a":"a2","b":"b2"} \n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4196-562F-3605-5A9D-72C70001EEE8}"/>
              </a:ext>
            </a:extLst>
          </p:cNvPr>
          <p:cNvSpPr txBox="1"/>
          <p:nvPr/>
        </p:nvSpPr>
        <p:spPr>
          <a:xfrm>
            <a:off x="4553989" y="2680226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Json</a:t>
            </a:r>
            <a:endParaRPr lang="fr-FR" sz="32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F675C5B-6F1E-61D3-303F-68A30F70D629}"/>
              </a:ext>
            </a:extLst>
          </p:cNvPr>
          <p:cNvSpPr/>
          <p:nvPr/>
        </p:nvSpPr>
        <p:spPr>
          <a:xfrm>
            <a:off x="4553989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E3FED-53D8-8638-EA58-8A61CB87DD11}"/>
              </a:ext>
            </a:extLst>
          </p:cNvPr>
          <p:cNvSpPr txBox="1"/>
          <p:nvPr/>
        </p:nvSpPr>
        <p:spPr>
          <a:xfrm>
            <a:off x="4658093" y="4943776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</a:t>
            </a:r>
            <a:r>
              <a:rPr lang="fr-FR" sz="2400" dirty="0" err="1"/>
              <a:t>elt</a:t>
            </a:r>
            <a:r>
              <a:rPr lang="fr-FR" sz="2400" dirty="0"/>
              <a:t>&gt;</a:t>
            </a:r>
            <a:br>
              <a:rPr lang="fr-FR" sz="2400" dirty="0"/>
            </a:br>
            <a:r>
              <a:rPr lang="fr-FR" sz="2400" dirty="0"/>
              <a:t>  &lt;a&gt;a1&lt;/a&gt;</a:t>
            </a:r>
            <a:br>
              <a:rPr lang="fr-FR" sz="2400" dirty="0"/>
            </a:br>
            <a:r>
              <a:rPr lang="fr-FR" sz="2400" dirty="0"/>
              <a:t>  &lt;b&gt;b1&lt;/b&gt;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88DE0-F63C-39E8-9FBB-1CA507499598}"/>
              </a:ext>
            </a:extLst>
          </p:cNvPr>
          <p:cNvSpPr txBox="1"/>
          <p:nvPr/>
        </p:nvSpPr>
        <p:spPr>
          <a:xfrm>
            <a:off x="4553988" y="4325027"/>
            <a:ext cx="821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Xml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14F82-9B74-581E-2E05-78A4ED697693}"/>
              </a:ext>
            </a:extLst>
          </p:cNvPr>
          <p:cNvSpPr txBox="1"/>
          <p:nvPr/>
        </p:nvSpPr>
        <p:spPr>
          <a:xfrm>
            <a:off x="8242205" y="1408621"/>
            <a:ext cx="198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2DAE-C4DB-0181-48F4-6CFCF66EA41B}"/>
              </a:ext>
            </a:extLst>
          </p:cNvPr>
          <p:cNvSpPr txBox="1"/>
          <p:nvPr/>
        </p:nvSpPr>
        <p:spPr>
          <a:xfrm>
            <a:off x="8389998" y="2223919"/>
            <a:ext cx="314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Serialization</a:t>
            </a:r>
            <a:r>
              <a:rPr lang="fr-FR" sz="2400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63FAC-95F0-87E1-B794-D3B9896A2647}"/>
              </a:ext>
            </a:extLst>
          </p:cNvPr>
          <p:cNvSpPr txBox="1"/>
          <p:nvPr/>
        </p:nvSpPr>
        <p:spPr>
          <a:xfrm>
            <a:off x="8399637" y="4512839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Columnar</a:t>
            </a:r>
            <a:r>
              <a:rPr lang="fr-FR" sz="2400" b="1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A903E500-CD68-027B-5306-6EDA0B358537}"/>
              </a:ext>
            </a:extLst>
          </p:cNvPr>
          <p:cNvSpPr/>
          <p:nvPr/>
        </p:nvSpPr>
        <p:spPr>
          <a:xfrm>
            <a:off x="8600041" y="5660091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9269FAB-69CE-CD64-4BC1-7853BDCAE3F7}"/>
              </a:ext>
            </a:extLst>
          </p:cNvPr>
          <p:cNvSpPr/>
          <p:nvPr/>
        </p:nvSpPr>
        <p:spPr>
          <a:xfrm>
            <a:off x="8479921" y="3298974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F0FA7-3116-1441-A64F-6CAE051F8C06}"/>
              </a:ext>
            </a:extLst>
          </p:cNvPr>
          <p:cNvSpPr txBox="1"/>
          <p:nvPr/>
        </p:nvSpPr>
        <p:spPr>
          <a:xfrm>
            <a:off x="8389998" y="5094385"/>
            <a:ext cx="2271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Orc</a:t>
            </a:r>
            <a:r>
              <a:rPr lang="fr-FR" sz="3200" dirty="0"/>
              <a:t>, Parquet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9CAD1-D7F8-F8F3-1744-653DAF84C826}"/>
              </a:ext>
            </a:extLst>
          </p:cNvPr>
          <p:cNvSpPr txBox="1"/>
          <p:nvPr/>
        </p:nvSpPr>
        <p:spPr>
          <a:xfrm>
            <a:off x="8479921" y="3266468"/>
            <a:ext cx="249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schema:XX</a:t>
            </a:r>
            <a:r>
              <a:rPr lang="fr-FR" sz="2400" dirty="0"/>
              <a:t>,</a:t>
            </a:r>
          </a:p>
          <a:p>
            <a:r>
              <a:rPr lang="fr-FR" sz="2400" dirty="0"/>
              <a:t>value:0101010101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F5667-580A-37BE-34F0-9886843817C8}"/>
              </a:ext>
            </a:extLst>
          </p:cNvPr>
          <p:cNvSpPr txBox="1"/>
          <p:nvPr/>
        </p:nvSpPr>
        <p:spPr>
          <a:xfrm>
            <a:off x="8300820" y="2780548"/>
            <a:ext cx="351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Avro,Thrift,Protobuf</a:t>
            </a:r>
            <a:endParaRPr lang="fr-FR" sz="3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BF50CC-8A13-9B08-8AF8-93F338E9F8CE}"/>
              </a:ext>
            </a:extLst>
          </p:cNvPr>
          <p:cNvCxnSpPr/>
          <p:nvPr/>
        </p:nvCxnSpPr>
        <p:spPr>
          <a:xfrm>
            <a:off x="3752871" y="1746739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B49F46-B80F-2C89-E44A-290C7D4521AD}"/>
              </a:ext>
            </a:extLst>
          </p:cNvPr>
          <p:cNvCxnSpPr/>
          <p:nvPr/>
        </p:nvCxnSpPr>
        <p:spPr>
          <a:xfrm>
            <a:off x="7832502" y="1712943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66A3C1-FA17-763E-BAF6-6DAA7A92F7D6}"/>
              </a:ext>
            </a:extLst>
          </p:cNvPr>
          <p:cNvCxnSpPr>
            <a:cxnSpLocks/>
          </p:cNvCxnSpPr>
          <p:nvPr/>
        </p:nvCxnSpPr>
        <p:spPr>
          <a:xfrm flipH="1">
            <a:off x="7973179" y="4325027"/>
            <a:ext cx="35169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50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5E7-4133-51C4-C7A8-A7106EA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Bloom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5E2C-F29F-C1FA-397A-7EF7562D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93" y="1955243"/>
            <a:ext cx="5452588" cy="34529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D0523-CC9E-C2F7-470C-D1F685FEAF08}"/>
              </a:ext>
            </a:extLst>
          </p:cNvPr>
          <p:cNvSpPr/>
          <p:nvPr/>
        </p:nvSpPr>
        <p:spPr>
          <a:xfrm>
            <a:off x="8496071" y="2777889"/>
            <a:ext cx="386861" cy="48064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1286-E4B3-2A65-3A0C-D0264EA9AC7D}"/>
              </a:ext>
            </a:extLst>
          </p:cNvPr>
          <p:cNvSpPr txBox="1"/>
          <p:nvPr/>
        </p:nvSpPr>
        <p:spPr>
          <a:xfrm>
            <a:off x="184301" y="2824299"/>
            <a:ext cx="30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is</a:t>
            </a:r>
            <a:r>
              <a:rPr lang="fr-FR" sz="2400" b="1" dirty="0"/>
              <a:t> W in the set {</a:t>
            </a:r>
            <a:r>
              <a:rPr lang="fr-FR" sz="2400" b="1" dirty="0" err="1"/>
              <a:t>x,y,z</a:t>
            </a:r>
            <a:r>
              <a:rPr lang="fr-FR" sz="2400" b="1" dirty="0"/>
              <a:t>} 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AAF2B-A621-A211-FFF8-049007BF03BF}"/>
              </a:ext>
            </a:extLst>
          </p:cNvPr>
          <p:cNvSpPr/>
          <p:nvPr/>
        </p:nvSpPr>
        <p:spPr>
          <a:xfrm>
            <a:off x="7909917" y="2801335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57751-22FB-C4F3-69C4-8E29E7336F5A}"/>
              </a:ext>
            </a:extLst>
          </p:cNvPr>
          <p:cNvSpPr/>
          <p:nvPr/>
        </p:nvSpPr>
        <p:spPr>
          <a:xfrm>
            <a:off x="5307397" y="2777888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2A0B5C-C1F5-6820-49AA-79698E10B157}"/>
              </a:ext>
            </a:extLst>
          </p:cNvPr>
          <p:cNvSpPr/>
          <p:nvPr/>
        </p:nvSpPr>
        <p:spPr>
          <a:xfrm rot="20129453">
            <a:off x="8722328" y="2348714"/>
            <a:ext cx="1330570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946DEB-A180-7EE1-FDF2-F7DA20AFD574}"/>
              </a:ext>
            </a:extLst>
          </p:cNvPr>
          <p:cNvSpPr/>
          <p:nvPr/>
        </p:nvSpPr>
        <p:spPr>
          <a:xfrm rot="19896678">
            <a:off x="8150633" y="2156463"/>
            <a:ext cx="1744685" cy="251020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83F4F-5BA8-D4FB-0D37-0092767396B0}"/>
              </a:ext>
            </a:extLst>
          </p:cNvPr>
          <p:cNvSpPr txBox="1"/>
          <p:nvPr/>
        </p:nvSpPr>
        <p:spPr>
          <a:xfrm>
            <a:off x="9922868" y="161448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Probably</a:t>
            </a:r>
            <a:r>
              <a:rPr lang="fr-FR" dirty="0"/>
              <a:t> Yes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6D19-155E-9297-6ED4-354024C10716}"/>
              </a:ext>
            </a:extLst>
          </p:cNvPr>
          <p:cNvSpPr txBox="1"/>
          <p:nvPr/>
        </p:nvSpPr>
        <p:spPr>
          <a:xfrm>
            <a:off x="10101338" y="20026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Firm</a:t>
            </a:r>
            <a:r>
              <a:rPr lang="fr-FR" dirty="0"/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4D9C7-039A-C5E8-2F5D-A9DC9A9C0AB8}"/>
              </a:ext>
            </a:extLst>
          </p:cNvPr>
          <p:cNvSpPr txBox="1"/>
          <p:nvPr/>
        </p:nvSpPr>
        <p:spPr>
          <a:xfrm>
            <a:off x="425435" y="3446585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hash(W)</a:t>
            </a:r>
            <a:r>
              <a:rPr lang="fr-FR" sz="2400" dirty="0"/>
              <a:t> = 0000100...10100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48708-AD22-B5EA-8BF3-86B901C32EAF}"/>
              </a:ext>
            </a:extLst>
          </p:cNvPr>
          <p:cNvSpPr txBox="1"/>
          <p:nvPr/>
        </p:nvSpPr>
        <p:spPr>
          <a:xfrm>
            <a:off x="5954460" y="6143253"/>
            <a:ext cx="613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https://en.wikipedia.org/wiki/Bloom_filter</a:t>
            </a:r>
          </a:p>
        </p:txBody>
      </p:sp>
    </p:spTree>
    <p:extLst>
      <p:ext uri="{BB962C8B-B14F-4D97-AF65-F5344CB8AC3E}">
        <p14:creationId xmlns:p14="http://schemas.microsoft.com/office/powerpoint/2010/main" val="3824503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2134673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17C-D54D-9AC2-4F3D-8CA0DEE9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Push-Down : 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Spark -&gt; Parquet Lib -&gt;  IO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EDAE8-E75A-31EE-7505-EE922A8AB375}"/>
              </a:ext>
            </a:extLst>
          </p:cNvPr>
          <p:cNvSpPr/>
          <p:nvPr/>
        </p:nvSpPr>
        <p:spPr>
          <a:xfrm>
            <a:off x="4501662" y="3112477"/>
            <a:ext cx="2977661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08B7F-6296-712D-201D-41ED2DDC9795}"/>
              </a:ext>
            </a:extLst>
          </p:cNvPr>
          <p:cNvSpPr/>
          <p:nvPr/>
        </p:nvSpPr>
        <p:spPr>
          <a:xfrm>
            <a:off x="4149970" y="4097216"/>
            <a:ext cx="36810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0BC7-51C2-00D8-BC35-EE8858EC6C89}"/>
              </a:ext>
            </a:extLst>
          </p:cNvPr>
          <p:cNvSpPr txBox="1"/>
          <p:nvPr/>
        </p:nvSpPr>
        <p:spPr>
          <a:xfrm>
            <a:off x="4836074" y="3244334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Core</a:t>
            </a:r>
            <a:r>
              <a:rPr lang="fr-FR" dirty="0"/>
              <a:t> - Spark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B9713-696E-EAA4-4B2C-B62B18604B88}"/>
              </a:ext>
            </a:extLst>
          </p:cNvPr>
          <p:cNvSpPr txBox="1"/>
          <p:nvPr/>
        </p:nvSpPr>
        <p:spPr>
          <a:xfrm>
            <a:off x="5202295" y="422907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MR 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25226-D5B7-6BFA-86BF-FFBFAB0CC511}"/>
              </a:ext>
            </a:extLst>
          </p:cNvPr>
          <p:cNvSpPr/>
          <p:nvPr/>
        </p:nvSpPr>
        <p:spPr>
          <a:xfrm>
            <a:off x="4764740" y="2159753"/>
            <a:ext cx="2451504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CB5E-8FBE-5653-2331-CEACA0B41E13}"/>
              </a:ext>
            </a:extLst>
          </p:cNvPr>
          <p:cNvSpPr txBox="1"/>
          <p:nvPr/>
        </p:nvSpPr>
        <p:spPr>
          <a:xfrm>
            <a:off x="4764740" y="2291610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App, high </a:t>
            </a:r>
            <a:r>
              <a:rPr lang="fr-FR" dirty="0" err="1"/>
              <a:t>level</a:t>
            </a:r>
            <a:r>
              <a:rPr lang="fr-FR" dirty="0"/>
              <a:t>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49E86-2FC2-B195-434C-0D689110F0C7}"/>
              </a:ext>
            </a:extLst>
          </p:cNvPr>
          <p:cNvSpPr/>
          <p:nvPr/>
        </p:nvSpPr>
        <p:spPr>
          <a:xfrm>
            <a:off x="3692770" y="5081955"/>
            <a:ext cx="45954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1ECF-0467-4835-0540-D5B92357D56B}"/>
              </a:ext>
            </a:extLst>
          </p:cNvPr>
          <p:cNvSpPr txBox="1"/>
          <p:nvPr/>
        </p:nvSpPr>
        <p:spPr>
          <a:xfrm>
            <a:off x="4497203" y="5167312"/>
            <a:ext cx="29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 Virtual </a:t>
            </a:r>
            <a:r>
              <a:rPr lang="fr-FR" dirty="0" err="1"/>
              <a:t>FileSystem</a:t>
            </a:r>
            <a:r>
              <a:rPr lang="fr-FR" dirty="0"/>
              <a:t> 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AB536-4563-20D0-D709-ADFCA5213EFD}"/>
              </a:ext>
            </a:extLst>
          </p:cNvPr>
          <p:cNvSpPr txBox="1"/>
          <p:nvPr/>
        </p:nvSpPr>
        <p:spPr>
          <a:xfrm>
            <a:off x="3279658" y="619007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CB723-B727-00E7-09E0-89CE725C8C90}"/>
              </a:ext>
            </a:extLst>
          </p:cNvPr>
          <p:cNvSpPr txBox="1"/>
          <p:nvPr/>
        </p:nvSpPr>
        <p:spPr>
          <a:xfrm>
            <a:off x="4396154" y="6166624"/>
            <a:ext cx="23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Datalake</a:t>
            </a:r>
            <a:r>
              <a:rPr lang="fr-FR" dirty="0"/>
              <a:t>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2D59E-79E3-8439-CA04-7334ED028096}"/>
              </a:ext>
            </a:extLst>
          </p:cNvPr>
          <p:cNvSpPr txBox="1"/>
          <p:nvPr/>
        </p:nvSpPr>
        <p:spPr>
          <a:xfrm>
            <a:off x="6960703" y="6166624"/>
            <a:ext cx="14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Hadoop HDFS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80A654-74B9-A3F0-E329-B5D363262534}"/>
              </a:ext>
            </a:extLst>
          </p:cNvPr>
          <p:cNvSpPr/>
          <p:nvPr/>
        </p:nvSpPr>
        <p:spPr>
          <a:xfrm>
            <a:off x="5843954" y="2850160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D00214-FDEB-DBCB-70CA-2951AECE0F41}"/>
              </a:ext>
            </a:extLst>
          </p:cNvPr>
          <p:cNvSpPr/>
          <p:nvPr/>
        </p:nvSpPr>
        <p:spPr>
          <a:xfrm>
            <a:off x="5843954" y="383489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E926F0-D287-5667-A6D9-7531134DDDC2}"/>
              </a:ext>
            </a:extLst>
          </p:cNvPr>
          <p:cNvSpPr/>
          <p:nvPr/>
        </p:nvSpPr>
        <p:spPr>
          <a:xfrm>
            <a:off x="5843954" y="482345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865A62D-94BA-A407-4103-80CFEEF7CEC0}"/>
              </a:ext>
            </a:extLst>
          </p:cNvPr>
          <p:cNvSpPr/>
          <p:nvPr/>
        </p:nvSpPr>
        <p:spPr>
          <a:xfrm>
            <a:off x="5843954" y="5807478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45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1930FD4-B873-70AC-8F7D-E8B5A2F921F7}"/>
              </a:ext>
            </a:extLst>
          </p:cNvPr>
          <p:cNvSpPr/>
          <p:nvPr/>
        </p:nvSpPr>
        <p:spPr>
          <a:xfrm>
            <a:off x="1806926" y="1690688"/>
            <a:ext cx="5097965" cy="494457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3D3F0-E09E-0025-B93D-2412D732A485}"/>
              </a:ext>
            </a:extLst>
          </p:cNvPr>
          <p:cNvSpPr/>
          <p:nvPr/>
        </p:nvSpPr>
        <p:spPr>
          <a:xfrm>
            <a:off x="2096179" y="5032808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7705E-13CE-BB6E-C12A-302D292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Statistics</a:t>
            </a:r>
            <a:r>
              <a:rPr lang="fr-FR" dirty="0"/>
              <a:t> for skip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RowGroup</a:t>
            </a:r>
            <a:br>
              <a:rPr lang="fr-FR" dirty="0"/>
            </a:br>
            <a:r>
              <a:rPr lang="fr-FR" dirty="0"/>
              <a:t>SELECT .. WHERE </a:t>
            </a:r>
            <a:r>
              <a:rPr lang="fr-FR" dirty="0" err="1"/>
              <a:t>column</a:t>
            </a:r>
            <a:r>
              <a:rPr lang="fr-FR" dirty="0"/>
              <a:t>=value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C5ACB-98AE-21D8-A928-86B5AE3D969A}"/>
              </a:ext>
            </a:extLst>
          </p:cNvPr>
          <p:cNvSpPr txBox="1"/>
          <p:nvPr/>
        </p:nvSpPr>
        <p:spPr>
          <a:xfrm>
            <a:off x="2096179" y="4954748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2320B-3E42-C3F7-168D-942D89C05BB2}"/>
              </a:ext>
            </a:extLst>
          </p:cNvPr>
          <p:cNvSpPr/>
          <p:nvPr/>
        </p:nvSpPr>
        <p:spPr>
          <a:xfrm>
            <a:off x="2096179" y="5579254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C233D-FBA6-C1E9-571B-3DD503550DFF}"/>
              </a:ext>
            </a:extLst>
          </p:cNvPr>
          <p:cNvSpPr txBox="1"/>
          <p:nvPr/>
        </p:nvSpPr>
        <p:spPr>
          <a:xfrm>
            <a:off x="2096179" y="5526438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9DC006-09CD-7751-9DCF-AEE18AA28C35}"/>
              </a:ext>
            </a:extLst>
          </p:cNvPr>
          <p:cNvSpPr/>
          <p:nvPr/>
        </p:nvSpPr>
        <p:spPr>
          <a:xfrm>
            <a:off x="1081870" y="2036879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D42240F-2B90-BD83-EC01-C6D02F77F5F1}"/>
              </a:ext>
            </a:extLst>
          </p:cNvPr>
          <p:cNvSpPr/>
          <p:nvPr/>
        </p:nvSpPr>
        <p:spPr>
          <a:xfrm>
            <a:off x="1073997" y="3056150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DB995-F695-58E8-E12E-61F33D6DB5A2}"/>
              </a:ext>
            </a:extLst>
          </p:cNvPr>
          <p:cNvSpPr txBox="1"/>
          <p:nvPr/>
        </p:nvSpPr>
        <p:spPr>
          <a:xfrm>
            <a:off x="343212" y="2278663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C34FF-2D07-6823-32BB-1F971A3A19CC}"/>
              </a:ext>
            </a:extLst>
          </p:cNvPr>
          <p:cNvSpPr txBox="1"/>
          <p:nvPr/>
        </p:nvSpPr>
        <p:spPr>
          <a:xfrm>
            <a:off x="339883" y="3258200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33EB8-068B-0AE4-AE38-2D59A59F2FD2}"/>
              </a:ext>
            </a:extLst>
          </p:cNvPr>
          <p:cNvSpPr/>
          <p:nvPr/>
        </p:nvSpPr>
        <p:spPr>
          <a:xfrm>
            <a:off x="2096179" y="6113630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B500F-9599-35AE-621D-350D6027FC0D}"/>
              </a:ext>
            </a:extLst>
          </p:cNvPr>
          <p:cNvSpPr txBox="1"/>
          <p:nvPr/>
        </p:nvSpPr>
        <p:spPr>
          <a:xfrm>
            <a:off x="2096179" y="6060814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0E7D44-2F97-A0CA-72E4-BBD1004D79A4}"/>
              </a:ext>
            </a:extLst>
          </p:cNvPr>
          <p:cNvSpPr/>
          <p:nvPr/>
        </p:nvSpPr>
        <p:spPr>
          <a:xfrm>
            <a:off x="1059023" y="4316893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AED06-D2A2-BCAC-7B3B-273ABC4B2FF4}"/>
              </a:ext>
            </a:extLst>
          </p:cNvPr>
          <p:cNvSpPr txBox="1"/>
          <p:nvPr/>
        </p:nvSpPr>
        <p:spPr>
          <a:xfrm>
            <a:off x="377400" y="4420306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6005-B003-C09D-B2EC-D9CE80D2D716}"/>
              </a:ext>
            </a:extLst>
          </p:cNvPr>
          <p:cNvSpPr txBox="1"/>
          <p:nvPr/>
        </p:nvSpPr>
        <p:spPr>
          <a:xfrm>
            <a:off x="8833558" y="3369877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... 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5937BE-4AEF-5BB5-3B12-D4D6608B7DD2}"/>
              </a:ext>
            </a:extLst>
          </p:cNvPr>
          <p:cNvSpPr/>
          <p:nvPr/>
        </p:nvSpPr>
        <p:spPr>
          <a:xfrm flipH="1">
            <a:off x="6541476" y="5009682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CCF2B6-30AC-26E4-0C1A-CD29E3FF9860}"/>
              </a:ext>
            </a:extLst>
          </p:cNvPr>
          <p:cNvSpPr/>
          <p:nvPr/>
        </p:nvSpPr>
        <p:spPr>
          <a:xfrm flipH="1">
            <a:off x="6541476" y="5607780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A765C8D-AFC1-3632-2A1F-52B89713777F}"/>
              </a:ext>
            </a:extLst>
          </p:cNvPr>
          <p:cNvSpPr/>
          <p:nvPr/>
        </p:nvSpPr>
        <p:spPr>
          <a:xfrm flipH="1">
            <a:off x="6527576" y="612152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301866D-C279-6961-CECB-E3CA425298F5}"/>
              </a:ext>
            </a:extLst>
          </p:cNvPr>
          <p:cNvSpPr/>
          <p:nvPr/>
        </p:nvSpPr>
        <p:spPr>
          <a:xfrm>
            <a:off x="6758765" y="478575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140C59D9-A512-AA9C-F3C9-111737F3AD9D}"/>
              </a:ext>
            </a:extLst>
          </p:cNvPr>
          <p:cNvSpPr/>
          <p:nvPr/>
        </p:nvSpPr>
        <p:spPr>
          <a:xfrm>
            <a:off x="6751815" y="5923243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24A398-B7D5-DC4B-1522-1AF6B5B9B050}"/>
              </a:ext>
            </a:extLst>
          </p:cNvPr>
          <p:cNvSpPr txBox="1"/>
          <p:nvPr/>
        </p:nvSpPr>
        <p:spPr>
          <a:xfrm>
            <a:off x="7454595" y="55883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OK</a:t>
            </a:r>
            <a:r>
              <a:rPr lang="fr-FR" sz="2000" dirty="0"/>
              <a:t>  min &lt;=  a  &lt;= max  (</a:t>
            </a:r>
            <a:r>
              <a:rPr lang="fr-FR" sz="2000" dirty="0" err="1"/>
              <a:t>maybe</a:t>
            </a:r>
            <a:r>
              <a:rPr lang="fr-FR" sz="2000" dirty="0"/>
              <a:t> 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C83DB-DF4D-9EB1-1577-2342680955C1}"/>
              </a:ext>
            </a:extLst>
          </p:cNvPr>
          <p:cNvSpPr txBox="1"/>
          <p:nvPr/>
        </p:nvSpPr>
        <p:spPr>
          <a:xfrm>
            <a:off x="8615983" y="6113630"/>
            <a:ext cx="2416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a  &lt; 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5E9CC-92DD-AEB2-F289-4DC272595421}"/>
              </a:ext>
            </a:extLst>
          </p:cNvPr>
          <p:cNvSpPr txBox="1"/>
          <p:nvPr/>
        </p:nvSpPr>
        <p:spPr>
          <a:xfrm>
            <a:off x="8581292" y="4985804"/>
            <a:ext cx="233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max &lt;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AD16E-E3C3-88C6-B916-C99D0E1336CD}"/>
              </a:ext>
            </a:extLst>
          </p:cNvPr>
          <p:cNvSpPr/>
          <p:nvPr/>
        </p:nvSpPr>
        <p:spPr>
          <a:xfrm>
            <a:off x="2096179" y="19056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1D2E5-A26C-0CBC-CCEC-940C5E60C478}"/>
              </a:ext>
            </a:extLst>
          </p:cNvPr>
          <p:cNvSpPr txBox="1"/>
          <p:nvPr/>
        </p:nvSpPr>
        <p:spPr>
          <a:xfrm>
            <a:off x="2143614" y="18795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AB495-A59F-D618-94A7-950627445E52}"/>
              </a:ext>
            </a:extLst>
          </p:cNvPr>
          <p:cNvSpPr/>
          <p:nvPr/>
        </p:nvSpPr>
        <p:spPr>
          <a:xfrm>
            <a:off x="2096179" y="22749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A1EDD2-1788-DADB-64A9-C289D7B99480}"/>
              </a:ext>
            </a:extLst>
          </p:cNvPr>
          <p:cNvSpPr txBox="1"/>
          <p:nvPr/>
        </p:nvSpPr>
        <p:spPr>
          <a:xfrm>
            <a:off x="2143614" y="224886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EEA481-98D0-1632-9570-744366432858}"/>
              </a:ext>
            </a:extLst>
          </p:cNvPr>
          <p:cNvSpPr/>
          <p:nvPr/>
        </p:nvSpPr>
        <p:spPr>
          <a:xfrm>
            <a:off x="2096179" y="266496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6BEC7-277E-B5A6-650F-B10ABBC7A622}"/>
              </a:ext>
            </a:extLst>
          </p:cNvPr>
          <p:cNvSpPr txBox="1"/>
          <p:nvPr/>
        </p:nvSpPr>
        <p:spPr>
          <a:xfrm>
            <a:off x="2143614" y="263885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618A3-61BF-E1A9-C0A1-443D9A5AA773}"/>
              </a:ext>
            </a:extLst>
          </p:cNvPr>
          <p:cNvSpPr/>
          <p:nvPr/>
        </p:nvSpPr>
        <p:spPr>
          <a:xfrm>
            <a:off x="2096179" y="30496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C151A-10CE-4FE6-72C1-859B0B1868D1}"/>
              </a:ext>
            </a:extLst>
          </p:cNvPr>
          <p:cNvSpPr txBox="1"/>
          <p:nvPr/>
        </p:nvSpPr>
        <p:spPr>
          <a:xfrm>
            <a:off x="2143614" y="30235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3EE36-2D17-EA9E-3E21-13535B781B76}"/>
              </a:ext>
            </a:extLst>
          </p:cNvPr>
          <p:cNvSpPr/>
          <p:nvPr/>
        </p:nvSpPr>
        <p:spPr>
          <a:xfrm>
            <a:off x="2096179" y="344286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E95744-F751-911D-B17C-6400286A0C1D}"/>
              </a:ext>
            </a:extLst>
          </p:cNvPr>
          <p:cNvSpPr txBox="1"/>
          <p:nvPr/>
        </p:nvSpPr>
        <p:spPr>
          <a:xfrm>
            <a:off x="2143614" y="341675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BC7C0-1A26-8BA2-6B2F-E7CC82C991E1}"/>
              </a:ext>
            </a:extLst>
          </p:cNvPr>
          <p:cNvSpPr/>
          <p:nvPr/>
        </p:nvSpPr>
        <p:spPr>
          <a:xfrm>
            <a:off x="2096179" y="38328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98A15-CD97-10EF-C946-CE9CE5E3EF64}"/>
              </a:ext>
            </a:extLst>
          </p:cNvPr>
          <p:cNvSpPr txBox="1"/>
          <p:nvPr/>
        </p:nvSpPr>
        <p:spPr>
          <a:xfrm>
            <a:off x="2143614" y="380675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B43D2-B910-D33B-52D3-ABE4300D641F}"/>
              </a:ext>
            </a:extLst>
          </p:cNvPr>
          <p:cNvSpPr/>
          <p:nvPr/>
        </p:nvSpPr>
        <p:spPr>
          <a:xfrm>
            <a:off x="2096179" y="443213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2088F1-B137-3763-D446-C116A4C4BCF3}"/>
              </a:ext>
            </a:extLst>
          </p:cNvPr>
          <p:cNvSpPr txBox="1"/>
          <p:nvPr/>
        </p:nvSpPr>
        <p:spPr>
          <a:xfrm>
            <a:off x="2143614" y="44060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06AD9-E3DE-D7E0-5619-94B7BA990680}"/>
              </a:ext>
            </a:extLst>
          </p:cNvPr>
          <p:cNvSpPr/>
          <p:nvPr/>
        </p:nvSpPr>
        <p:spPr>
          <a:xfrm>
            <a:off x="1957754" y="1879528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1907C-F763-ED6D-B5DF-41A1E3917792}"/>
              </a:ext>
            </a:extLst>
          </p:cNvPr>
          <p:cNvSpPr/>
          <p:nvPr/>
        </p:nvSpPr>
        <p:spPr>
          <a:xfrm>
            <a:off x="1957037" y="3040054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D5EC79-A6B5-0E27-9F71-A6DF9840897C}"/>
              </a:ext>
            </a:extLst>
          </p:cNvPr>
          <p:cNvSpPr/>
          <p:nvPr/>
        </p:nvSpPr>
        <p:spPr>
          <a:xfrm>
            <a:off x="1957037" y="4286108"/>
            <a:ext cx="762000" cy="65228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43DC2253-05CF-425A-C14C-CD9F462AD564}"/>
              </a:ext>
            </a:extLst>
          </p:cNvPr>
          <p:cNvSpPr/>
          <p:nvPr/>
        </p:nvSpPr>
        <p:spPr>
          <a:xfrm>
            <a:off x="1942047" y="206519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955AD1D-0801-13C5-C0F1-A51CBB30605B}"/>
              </a:ext>
            </a:extLst>
          </p:cNvPr>
          <p:cNvSpPr/>
          <p:nvPr/>
        </p:nvSpPr>
        <p:spPr>
          <a:xfrm>
            <a:off x="1951448" y="420823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4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(PPD) = minimal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76FBC-DCED-C763-91CD-5EB2E087CA49}"/>
              </a:ext>
            </a:extLst>
          </p:cNvPr>
          <p:cNvSpPr/>
          <p:nvPr/>
        </p:nvSpPr>
        <p:spPr>
          <a:xfrm>
            <a:off x="3153006" y="32539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6EC869-8AD5-87B9-62B9-E13D53531A1A}"/>
              </a:ext>
            </a:extLst>
          </p:cNvPr>
          <p:cNvSpPr txBox="1"/>
          <p:nvPr/>
        </p:nvSpPr>
        <p:spPr>
          <a:xfrm>
            <a:off x="3200441" y="3227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7A725-7728-C53F-E023-243DB46CE9FE}"/>
              </a:ext>
            </a:extLst>
          </p:cNvPr>
          <p:cNvSpPr/>
          <p:nvPr/>
        </p:nvSpPr>
        <p:spPr>
          <a:xfrm>
            <a:off x="3153006" y="364715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4B83F5-0E89-0D27-AB43-574BF67DB8CD}"/>
              </a:ext>
            </a:extLst>
          </p:cNvPr>
          <p:cNvSpPr txBox="1"/>
          <p:nvPr/>
        </p:nvSpPr>
        <p:spPr>
          <a:xfrm>
            <a:off x="3200441" y="362104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766B7-36EA-402C-F113-94F1808C7077}"/>
              </a:ext>
            </a:extLst>
          </p:cNvPr>
          <p:cNvSpPr/>
          <p:nvPr/>
        </p:nvSpPr>
        <p:spPr>
          <a:xfrm>
            <a:off x="3153006" y="403715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A6C14-986A-5AB2-4BC5-8708FE300812}"/>
              </a:ext>
            </a:extLst>
          </p:cNvPr>
          <p:cNvSpPr txBox="1"/>
          <p:nvPr/>
        </p:nvSpPr>
        <p:spPr>
          <a:xfrm>
            <a:off x="3200441" y="401104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DE515E-D70E-46AC-6C16-4F05E5D458C9}"/>
              </a:ext>
            </a:extLst>
          </p:cNvPr>
          <p:cNvSpPr/>
          <p:nvPr/>
        </p:nvSpPr>
        <p:spPr>
          <a:xfrm>
            <a:off x="5008318" y="322866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7D6BFE-FB24-7FBE-D77B-EBFA64EC907F}"/>
              </a:ext>
            </a:extLst>
          </p:cNvPr>
          <p:cNvSpPr txBox="1"/>
          <p:nvPr/>
        </p:nvSpPr>
        <p:spPr>
          <a:xfrm>
            <a:off x="5050774" y="320255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9B2DBD-8790-24FD-10F5-072F76386819}"/>
              </a:ext>
            </a:extLst>
          </p:cNvPr>
          <p:cNvSpPr/>
          <p:nvPr/>
        </p:nvSpPr>
        <p:spPr>
          <a:xfrm>
            <a:off x="5008318" y="362183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2EAC4-46CC-F941-83DC-41FDF5A6306B}"/>
              </a:ext>
            </a:extLst>
          </p:cNvPr>
          <p:cNvSpPr txBox="1"/>
          <p:nvPr/>
        </p:nvSpPr>
        <p:spPr>
          <a:xfrm>
            <a:off x="5050774" y="35957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5637C3-EAD7-1BF5-0F68-FC938DB1BDAE}"/>
              </a:ext>
            </a:extLst>
          </p:cNvPr>
          <p:cNvSpPr/>
          <p:nvPr/>
        </p:nvSpPr>
        <p:spPr>
          <a:xfrm>
            <a:off x="5008318" y="40118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ABE799-6FC2-95E4-828B-B9F3C5D2D2FA}"/>
              </a:ext>
            </a:extLst>
          </p:cNvPr>
          <p:cNvSpPr txBox="1"/>
          <p:nvPr/>
        </p:nvSpPr>
        <p:spPr>
          <a:xfrm>
            <a:off x="5050774" y="39857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0E5D795-8EB4-CC6D-96D1-202D51982AD8}"/>
              </a:ext>
            </a:extLst>
          </p:cNvPr>
          <p:cNvSpPr/>
          <p:nvPr/>
        </p:nvSpPr>
        <p:spPr>
          <a:xfrm rot="16200000" flipH="1">
            <a:off x="3954275" y="169867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4885397D-B4D2-F79B-00F0-7BF6E20CF848}"/>
              </a:ext>
            </a:extLst>
          </p:cNvPr>
          <p:cNvSpPr/>
          <p:nvPr/>
        </p:nvSpPr>
        <p:spPr>
          <a:xfrm>
            <a:off x="4002438" y="1414772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FFBE4C1-66B9-C597-7FA6-4D29842FF4B9}"/>
              </a:ext>
            </a:extLst>
          </p:cNvPr>
          <p:cNvSpPr/>
          <p:nvPr/>
        </p:nvSpPr>
        <p:spPr>
          <a:xfrm rot="16200000" flipH="1">
            <a:off x="5806114" y="1658963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AB56AB06-3B79-67A3-6289-427DA237550F}"/>
              </a:ext>
            </a:extLst>
          </p:cNvPr>
          <p:cNvSpPr/>
          <p:nvPr/>
        </p:nvSpPr>
        <p:spPr>
          <a:xfrm>
            <a:off x="5854277" y="137506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7C0A506C-0FBF-DDC5-3BFA-5C974EE1A6CA}"/>
              </a:ext>
            </a:extLst>
          </p:cNvPr>
          <p:cNvSpPr/>
          <p:nvPr/>
        </p:nvSpPr>
        <p:spPr>
          <a:xfrm>
            <a:off x="8048424" y="2155529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785F9C8A-CEB7-7D0D-4967-7DFB99CE1178}"/>
              </a:ext>
            </a:extLst>
          </p:cNvPr>
          <p:cNvSpPr/>
          <p:nvPr/>
        </p:nvSpPr>
        <p:spPr>
          <a:xfrm>
            <a:off x="8072382" y="4298078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3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Badly</a:t>
            </a:r>
            <a:r>
              <a:rPr lang="fr-FR" dirty="0"/>
              <a:t> </a:t>
            </a:r>
            <a:r>
              <a:rPr lang="fr-FR" dirty="0" err="1"/>
              <a:t>sorted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/>
              <a:t>=&gt; Bad min/max </a:t>
            </a:r>
            <a:r>
              <a:rPr lang="fr-FR" dirty="0" err="1"/>
              <a:t>statistics</a:t>
            </a:r>
            <a:r>
              <a:rPr lang="fr-FR" dirty="0"/>
              <a:t> =&gt; False positives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394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1,  max = 9998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0,  max =9996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2,  max =9997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E4AD8C-C7ED-74C6-84D0-0F5ED8EB3887}"/>
              </a:ext>
            </a:extLst>
          </p:cNvPr>
          <p:cNvSpPr/>
          <p:nvPr/>
        </p:nvSpPr>
        <p:spPr>
          <a:xfrm flipH="1">
            <a:off x="7848143" y="351743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6CFCB-60E0-5452-57DF-0B1FD9453F0D}"/>
              </a:ext>
            </a:extLst>
          </p:cNvPr>
          <p:cNvSpPr txBox="1"/>
          <p:nvPr/>
        </p:nvSpPr>
        <p:spPr>
          <a:xfrm>
            <a:off x="7961718" y="5189816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72C8D-F464-B4D3-1757-EF952DFBC804}"/>
              </a:ext>
            </a:extLst>
          </p:cNvPr>
          <p:cNvSpPr txBox="1"/>
          <p:nvPr/>
        </p:nvSpPr>
        <p:spPr>
          <a:xfrm>
            <a:off x="7961717" y="5739698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7DDE9-32C4-B96D-E1DF-57AD39A4B199}"/>
              </a:ext>
            </a:extLst>
          </p:cNvPr>
          <p:cNvSpPr txBox="1"/>
          <p:nvPr/>
        </p:nvSpPr>
        <p:spPr>
          <a:xfrm>
            <a:off x="7961718" y="62238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5AF9473-051C-628B-60D5-078A47A0C02B}"/>
              </a:ext>
            </a:extLst>
          </p:cNvPr>
          <p:cNvSpPr/>
          <p:nvPr/>
        </p:nvSpPr>
        <p:spPr>
          <a:xfrm rot="16200000" flipH="1">
            <a:off x="2046999" y="3424178"/>
            <a:ext cx="271780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C4B1F1-5D01-948C-E23E-0572DF7068F3}"/>
              </a:ext>
            </a:extLst>
          </p:cNvPr>
          <p:cNvSpPr/>
          <p:nvPr/>
        </p:nvSpPr>
        <p:spPr>
          <a:xfrm rot="16200000" flipH="1">
            <a:off x="3867119" y="3431715"/>
            <a:ext cx="2732883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CC62-C435-6D3A-6490-3504E946402C}"/>
              </a:ext>
            </a:extLst>
          </p:cNvPr>
          <p:cNvSpPr txBox="1"/>
          <p:nvPr/>
        </p:nvSpPr>
        <p:spPr>
          <a:xfrm>
            <a:off x="2839576" y="1654340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ALL </a:t>
            </a:r>
            <a:r>
              <a:rPr lang="fr-FR" dirty="0" err="1"/>
              <a:t>RGs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8675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4B68D-1DC9-38A1-749C-616B2678F468}"/>
              </a:ext>
            </a:extLst>
          </p:cNvPr>
          <p:cNvSpPr txBox="1"/>
          <p:nvPr/>
        </p:nvSpPr>
        <p:spPr>
          <a:xfrm>
            <a:off x="2203939" y="3118338"/>
            <a:ext cx="829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Parquet files ...  </a:t>
            </a:r>
            <a:r>
              <a:rPr lang="fr-FR" sz="2400" dirty="0" err="1"/>
              <a:t>think</a:t>
            </a:r>
            <a:r>
              <a:rPr lang="fr-FR" sz="2400" dirty="0"/>
              <a:t> how file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later</a:t>
            </a:r>
            <a:r>
              <a:rPr lang="fr-FR" sz="2400" dirty="0"/>
              <a:t> !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spend</a:t>
            </a:r>
            <a:r>
              <a:rPr lang="fr-FR" sz="2400" dirty="0"/>
              <a:t> CPU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   to  </a:t>
            </a:r>
            <a:r>
              <a:rPr lang="fr-FR" sz="2400" dirty="0" err="1"/>
              <a:t>save</a:t>
            </a:r>
            <a:r>
              <a:rPr lang="fr-FR" sz="2400" dirty="0"/>
              <a:t> CPU / IO  </a:t>
            </a:r>
            <a:r>
              <a:rPr lang="fr-FR" sz="2400" dirty="0" err="1"/>
              <a:t>later</a:t>
            </a:r>
            <a:r>
              <a:rPr lang="fr-FR" sz="2400" dirty="0"/>
              <a:t> </a:t>
            </a:r>
            <a:r>
              <a:rPr lang="fr-FR" sz="2400" dirty="0" err="1"/>
              <a:t>reading</a:t>
            </a:r>
            <a:r>
              <a:rPr lang="fr-FR" sz="240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F97439-4973-E616-EE5B-49AE2DCD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Optim</a:t>
            </a:r>
            <a:r>
              <a:rPr lang="fr-FR" dirty="0"/>
              <a:t>   Write Once  /   Read </a:t>
            </a:r>
            <a:r>
              <a:rPr lang="fr-FR" dirty="0" err="1"/>
              <a:t>Many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8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162B46-A13F-DB6D-1C01-8DAF06D0A365}"/>
              </a:ext>
            </a:extLst>
          </p:cNvPr>
          <p:cNvSpPr txBox="1">
            <a:spLocks/>
          </p:cNvSpPr>
          <p:nvPr/>
        </p:nvSpPr>
        <p:spPr>
          <a:xfrm>
            <a:off x="2596661" y="1395045"/>
            <a:ext cx="8212016" cy="46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dataset</a:t>
            </a:r>
            <a:endParaRPr lang="fr-FR" sz="2400" dirty="0"/>
          </a:p>
          <a:p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</a:t>
            </a:r>
            <a:r>
              <a:rPr lang="fr-FR" sz="2400" dirty="0" err="1"/>
              <a:t>nRepartitionCount</a:t>
            </a:r>
            <a:r>
              <a:rPr lang="fr-FR" sz="2400" dirty="0"/>
              <a:t>)</a:t>
            </a:r>
            <a:br>
              <a:rPr lang="fr-FR" sz="2400" dirty="0"/>
            </a:br>
            <a:r>
              <a:rPr lang="fr-FR" sz="2400" dirty="0"/>
              <a:t>       // or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("col1", </a:t>
            </a:r>
            <a:r>
              <a:rPr lang="fr-FR" sz="2400" dirty="0" err="1"/>
              <a:t>nRepartitionHash</a:t>
            </a:r>
            <a:r>
              <a:rPr lang="fr-FR" sz="2400" dirty="0"/>
              <a:t>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sortWithinPartitions</a:t>
            </a:r>
            <a:r>
              <a:rPr lang="fr-FR" sz="2400" dirty="0"/>
              <a:t>("</a:t>
            </a:r>
            <a:r>
              <a:rPr lang="fr-FR" sz="2400" dirty="0" err="1"/>
              <a:t>colA</a:t>
            </a:r>
            <a:r>
              <a:rPr lang="fr-FR" sz="2400" dirty="0"/>
              <a:t>", "</a:t>
            </a:r>
            <a:r>
              <a:rPr lang="fr-FR" sz="2400" dirty="0" err="1"/>
              <a:t>colB</a:t>
            </a:r>
            <a:r>
              <a:rPr lang="fr-FR" sz="2400" dirty="0"/>
              <a:t>")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write</a:t>
            </a:r>
            <a:br>
              <a:rPr lang="fr-FR" sz="2400" dirty="0"/>
            </a:br>
            <a:r>
              <a:rPr lang="fr-FR" sz="2400" dirty="0"/>
              <a:t>       .option("</a:t>
            </a:r>
            <a:r>
              <a:rPr lang="fr-FR" sz="2400" dirty="0" err="1"/>
              <a:t>parquet.block.size</a:t>
            </a:r>
            <a:r>
              <a:rPr lang="fr-FR" sz="2400" dirty="0"/>
              <a:t>", 32*MEGA)</a:t>
            </a:r>
          </a:p>
          <a:p>
            <a:br>
              <a:rPr lang="fr-FR" sz="2400" dirty="0"/>
            </a:br>
            <a:r>
              <a:rPr lang="fr-FR" sz="2400" dirty="0"/>
              <a:t>       .format("parquet")</a:t>
            </a: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save</a:t>
            </a:r>
            <a:r>
              <a:rPr lang="fr-FR" sz="2400" dirty="0"/>
              <a:t>("file://some-dir")</a:t>
            </a:r>
          </a:p>
          <a:p>
            <a:r>
              <a:rPr lang="fr-FR" sz="2400" dirty="0"/>
              <a:t>       // or </a:t>
            </a:r>
          </a:p>
          <a:p>
            <a:r>
              <a:rPr lang="fr-FR" sz="2400" dirty="0"/>
              <a:t>       // .format("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</a:t>
            </a:r>
            <a:r>
              <a:rPr lang="fr-FR" sz="2400" dirty="0" err="1"/>
              <a:t>hiveDb.hiveTableName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4091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25E-7E82-03E4-7EC4-A394F8C8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8910"/>
          </a:xfrm>
        </p:spPr>
        <p:txBody>
          <a:bodyPr/>
          <a:lstStyle/>
          <a:p>
            <a:pPr algn="ctr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 err="1"/>
              <a:t>dataset.repartition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or .coalesce(1)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8BB49-AD6A-5693-4D63-D9B1C514D847}"/>
              </a:ext>
            </a:extLst>
          </p:cNvPr>
          <p:cNvSpPr txBox="1"/>
          <p:nvPr/>
        </p:nvSpPr>
        <p:spPr>
          <a:xfrm>
            <a:off x="3540368" y="2043390"/>
            <a:ext cx="7197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dataset</a:t>
            </a:r>
            <a:endParaRPr lang="fr-FR" sz="1800" dirty="0"/>
          </a:p>
          <a:p>
            <a:r>
              <a:rPr lang="fr-FR" sz="1800" dirty="0"/>
              <a:t>       </a:t>
            </a:r>
            <a:r>
              <a:rPr lang="fr-FR" sz="1800" b="1" dirty="0"/>
              <a:t>.</a:t>
            </a:r>
            <a:r>
              <a:rPr lang="fr-FR" sz="1800" b="1" dirty="0" err="1"/>
              <a:t>repartition</a:t>
            </a:r>
            <a:r>
              <a:rPr lang="fr-FR" sz="1800" dirty="0"/>
              <a:t>(</a:t>
            </a:r>
            <a:r>
              <a:rPr lang="fr-FR" sz="1800" dirty="0" err="1"/>
              <a:t>nRepartitionCount</a:t>
            </a:r>
            <a:r>
              <a:rPr lang="fr-FR" sz="1800" dirty="0"/>
              <a:t>)  // or  .coalesce(</a:t>
            </a:r>
            <a:r>
              <a:rPr lang="fr-FR" sz="1800" dirty="0" err="1"/>
              <a:t>nRepartitionCount</a:t>
            </a:r>
            <a:r>
              <a:rPr lang="fr-FR" sz="1800" dirty="0"/>
              <a:t>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A388F-A20F-25D9-4D7D-A9779B069AF1}"/>
              </a:ext>
            </a:extLst>
          </p:cNvPr>
          <p:cNvSpPr/>
          <p:nvPr/>
        </p:nvSpPr>
        <p:spPr>
          <a:xfrm>
            <a:off x="3294184" y="296493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3343D-E3C2-92F4-52EF-26B322787B94}"/>
              </a:ext>
            </a:extLst>
          </p:cNvPr>
          <p:cNvSpPr/>
          <p:nvPr/>
        </p:nvSpPr>
        <p:spPr>
          <a:xfrm>
            <a:off x="3294184" y="402001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AFBA4-6CB8-F943-474D-EC3B1A903A0A}"/>
              </a:ext>
            </a:extLst>
          </p:cNvPr>
          <p:cNvSpPr/>
          <p:nvPr/>
        </p:nvSpPr>
        <p:spPr>
          <a:xfrm>
            <a:off x="3294184" y="498203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E3D8F7-F8F8-EED5-AFB2-8BB953CFAC41}"/>
              </a:ext>
            </a:extLst>
          </p:cNvPr>
          <p:cNvSpPr/>
          <p:nvPr/>
        </p:nvSpPr>
        <p:spPr>
          <a:xfrm>
            <a:off x="4686680" y="4227456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DEE37B-8616-7CE9-404A-CA3489242AAA}"/>
              </a:ext>
            </a:extLst>
          </p:cNvPr>
          <p:cNvSpPr/>
          <p:nvPr/>
        </p:nvSpPr>
        <p:spPr>
          <a:xfrm rot="19160911">
            <a:off x="4783014" y="488238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D99039-B13C-4180-1784-ECF717A30AB0}"/>
              </a:ext>
            </a:extLst>
          </p:cNvPr>
          <p:cNvSpPr/>
          <p:nvPr/>
        </p:nvSpPr>
        <p:spPr>
          <a:xfrm rot="2030127">
            <a:off x="4744365" y="358361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91CE3-5149-13DA-F936-F743C000731D}"/>
              </a:ext>
            </a:extLst>
          </p:cNvPr>
          <p:cNvSpPr/>
          <p:nvPr/>
        </p:nvSpPr>
        <p:spPr>
          <a:xfrm>
            <a:off x="6330461" y="3429000"/>
            <a:ext cx="545884" cy="194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3595F9-13FB-8AD6-B8AE-14A97FE1A06E}"/>
              </a:ext>
            </a:extLst>
          </p:cNvPr>
          <p:cNvSpPr/>
          <p:nvPr/>
        </p:nvSpPr>
        <p:spPr>
          <a:xfrm>
            <a:off x="7664342" y="4262153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E3AB258-7E16-519B-DB2F-BB7F4A6E4E7F}"/>
              </a:ext>
            </a:extLst>
          </p:cNvPr>
          <p:cNvSpPr/>
          <p:nvPr/>
        </p:nvSpPr>
        <p:spPr>
          <a:xfrm>
            <a:off x="9425354" y="4020015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A39DA-9598-ABFE-4157-441F3FB5565E}"/>
              </a:ext>
            </a:extLst>
          </p:cNvPr>
          <p:cNvSpPr txBox="1"/>
          <p:nvPr/>
        </p:nvSpPr>
        <p:spPr>
          <a:xfrm>
            <a:off x="5189234" y="6022251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(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801E1-E588-6589-9EA6-96DAB2AB5651}"/>
              </a:ext>
            </a:extLst>
          </p:cNvPr>
          <p:cNvSpPr txBox="1"/>
          <p:nvPr/>
        </p:nvSpPr>
        <p:spPr>
          <a:xfrm>
            <a:off x="1187580" y="6052122"/>
            <a:ext cx="2933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Partitions</a:t>
            </a:r>
          </a:p>
          <a:p>
            <a:r>
              <a:rPr lang="fr-FR" dirty="0" err="1"/>
              <a:t>distributed</a:t>
            </a:r>
            <a:r>
              <a:rPr lang="fr-FR" dirty="0"/>
              <a:t> over N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CFF21-3CEB-20C6-D267-70CD2C1FA3ED}"/>
              </a:ext>
            </a:extLst>
          </p:cNvPr>
          <p:cNvSpPr txBox="1"/>
          <p:nvPr/>
        </p:nvSpPr>
        <p:spPr>
          <a:xfrm>
            <a:off x="9186804" y="5978209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r>
              <a:rPr lang="fr-FR" dirty="0"/>
              <a:t> 1 parquet file</a:t>
            </a:r>
          </a:p>
        </p:txBody>
      </p:sp>
    </p:spTree>
    <p:extLst>
      <p:ext uri="{BB962C8B-B14F-4D97-AF65-F5344CB8AC3E}">
        <p14:creationId xmlns:p14="http://schemas.microsoft.com/office/powerpoint/2010/main" val="3760900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8071-9782-B614-393D-AAD9D55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Does</a:t>
            </a:r>
            <a:r>
              <a:rPr lang="fr-FR" dirty="0"/>
              <a:t> not fit in memory.. compromise to .</a:t>
            </a:r>
            <a:r>
              <a:rPr lang="fr-FR" dirty="0" err="1"/>
              <a:t>repartition</a:t>
            </a:r>
            <a:r>
              <a:rPr lang="fr-FR" dirty="0"/>
              <a:t>(</a:t>
            </a:r>
            <a:r>
              <a:rPr lang="fr-FR" dirty="0" err="1"/>
              <a:t>smallN</a:t>
            </a:r>
            <a:r>
              <a:rPr lang="fr-F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7D562-C48E-29D4-387C-B764E4E6FD75}"/>
              </a:ext>
            </a:extLst>
          </p:cNvPr>
          <p:cNvSpPr/>
          <p:nvPr/>
        </p:nvSpPr>
        <p:spPr>
          <a:xfrm>
            <a:off x="3059723" y="1874692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8FFF1-16CE-B246-0FE1-090C2BE81812}"/>
              </a:ext>
            </a:extLst>
          </p:cNvPr>
          <p:cNvSpPr/>
          <p:nvPr/>
        </p:nvSpPr>
        <p:spPr>
          <a:xfrm>
            <a:off x="3059723" y="2929769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032BC-F3ED-2DE0-C66C-75FB3733DB7F}"/>
              </a:ext>
            </a:extLst>
          </p:cNvPr>
          <p:cNvSpPr/>
          <p:nvPr/>
        </p:nvSpPr>
        <p:spPr>
          <a:xfrm>
            <a:off x="3059723" y="389178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D1FD9-E5A4-F117-24A0-A9AAADF3E7C6}"/>
              </a:ext>
            </a:extLst>
          </p:cNvPr>
          <p:cNvSpPr/>
          <p:nvPr/>
        </p:nvSpPr>
        <p:spPr>
          <a:xfrm rot="20811318">
            <a:off x="4494743" y="313188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9C5DF0-4441-E016-4664-4B5657E2232C}"/>
              </a:ext>
            </a:extLst>
          </p:cNvPr>
          <p:cNvSpPr/>
          <p:nvPr/>
        </p:nvSpPr>
        <p:spPr>
          <a:xfrm rot="20467300">
            <a:off x="4522110" y="5256536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46FC18-88B0-4543-678B-DD3B141B5783}"/>
              </a:ext>
            </a:extLst>
          </p:cNvPr>
          <p:cNvSpPr/>
          <p:nvPr/>
        </p:nvSpPr>
        <p:spPr>
          <a:xfrm rot="2030127">
            <a:off x="4376114" y="2216512"/>
            <a:ext cx="707901" cy="15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30D8B-7618-132E-9EEB-0F4F31FAA15B}"/>
              </a:ext>
            </a:extLst>
          </p:cNvPr>
          <p:cNvSpPr/>
          <p:nvPr/>
        </p:nvSpPr>
        <p:spPr>
          <a:xfrm>
            <a:off x="6096000" y="2338754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5E2E1F-A179-E631-EEFA-56EB23195C11}"/>
              </a:ext>
            </a:extLst>
          </p:cNvPr>
          <p:cNvSpPr/>
          <p:nvPr/>
        </p:nvSpPr>
        <p:spPr>
          <a:xfrm>
            <a:off x="7429881" y="3171907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4D7BE60-D72F-7319-E5E6-C9108346A2DF}"/>
              </a:ext>
            </a:extLst>
          </p:cNvPr>
          <p:cNvSpPr/>
          <p:nvPr/>
        </p:nvSpPr>
        <p:spPr>
          <a:xfrm>
            <a:off x="9190893" y="2929769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3B394-7E28-AC69-88D8-72536C0E2E4E}"/>
              </a:ext>
            </a:extLst>
          </p:cNvPr>
          <p:cNvSpPr txBox="1"/>
          <p:nvPr/>
        </p:nvSpPr>
        <p:spPr>
          <a:xfrm>
            <a:off x="5158900" y="5798266"/>
            <a:ext cx="646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n "</a:t>
            </a:r>
            <a:r>
              <a:rPr lang="fr-FR" dirty="0" err="1"/>
              <a:t>small</a:t>
            </a:r>
            <a:r>
              <a:rPr lang="fr-FR" dirty="0"/>
              <a:t>", </a:t>
            </a:r>
            <a:r>
              <a:rPr lang="fr-FR" dirty="0" err="1"/>
              <a:t>example</a:t>
            </a:r>
            <a:r>
              <a:rPr lang="fr-FR" dirty="0"/>
              <a:t>: {2,3,4 }  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35CB8-B18A-7CB3-43ED-7E861535C9EC}"/>
              </a:ext>
            </a:extLst>
          </p:cNvPr>
          <p:cNvSpPr/>
          <p:nvPr/>
        </p:nvSpPr>
        <p:spPr>
          <a:xfrm>
            <a:off x="6096000" y="3929607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C01263-E19A-4D70-71E4-635299312C2D}"/>
              </a:ext>
            </a:extLst>
          </p:cNvPr>
          <p:cNvSpPr/>
          <p:nvPr/>
        </p:nvSpPr>
        <p:spPr>
          <a:xfrm>
            <a:off x="7453328" y="4566049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4E108B2-F4BB-E916-89BB-3BD7C03331D3}"/>
              </a:ext>
            </a:extLst>
          </p:cNvPr>
          <p:cNvSpPr/>
          <p:nvPr/>
        </p:nvSpPr>
        <p:spPr>
          <a:xfrm>
            <a:off x="9214340" y="4323911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3664E8-1335-6E41-B1F6-A2AACB348997}"/>
              </a:ext>
            </a:extLst>
          </p:cNvPr>
          <p:cNvSpPr/>
          <p:nvPr/>
        </p:nvSpPr>
        <p:spPr>
          <a:xfrm rot="3791533" flipV="1">
            <a:off x="4214609" y="2442877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EBC9EC-FF4A-579A-424B-3F5970021071}"/>
              </a:ext>
            </a:extLst>
          </p:cNvPr>
          <p:cNvSpPr/>
          <p:nvPr/>
        </p:nvSpPr>
        <p:spPr>
          <a:xfrm rot="2694152">
            <a:off x="4454675" y="3383430"/>
            <a:ext cx="698326" cy="235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ACE74-EC7D-F9E5-F44A-0DBAC44D5DDA}"/>
              </a:ext>
            </a:extLst>
          </p:cNvPr>
          <p:cNvSpPr/>
          <p:nvPr/>
        </p:nvSpPr>
        <p:spPr>
          <a:xfrm>
            <a:off x="3059723" y="488912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D61AA0-D175-7F9A-457A-52C117FE04FC}"/>
              </a:ext>
            </a:extLst>
          </p:cNvPr>
          <p:cNvSpPr/>
          <p:nvPr/>
        </p:nvSpPr>
        <p:spPr>
          <a:xfrm rot="788682" flipV="1">
            <a:off x="4588185" y="4425534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FCD13D-E94E-A092-E4E1-D4C1DB75EE41}"/>
              </a:ext>
            </a:extLst>
          </p:cNvPr>
          <p:cNvSpPr/>
          <p:nvPr/>
        </p:nvSpPr>
        <p:spPr>
          <a:xfrm rot="18905848" flipV="1">
            <a:off x="4456865" y="4177871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97ACB1-299D-7557-30CA-2BC1CE0D0024}"/>
              </a:ext>
            </a:extLst>
          </p:cNvPr>
          <p:cNvSpPr/>
          <p:nvPr/>
        </p:nvSpPr>
        <p:spPr>
          <a:xfrm rot="18544275">
            <a:off x="4446395" y="5115493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3AE3B-19E9-283B-0390-035175E14415}"/>
              </a:ext>
            </a:extLst>
          </p:cNvPr>
          <p:cNvSpPr/>
          <p:nvPr/>
        </p:nvSpPr>
        <p:spPr>
          <a:xfrm>
            <a:off x="3059723" y="588646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6E4E5EB-60DB-6FF9-2A5F-69F5E641D9D0}"/>
              </a:ext>
            </a:extLst>
          </p:cNvPr>
          <p:cNvSpPr/>
          <p:nvPr/>
        </p:nvSpPr>
        <p:spPr>
          <a:xfrm>
            <a:off x="2617722" y="1990728"/>
            <a:ext cx="348343" cy="45655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485AC-3F8A-C285-726C-29CC0FE83956}"/>
              </a:ext>
            </a:extLst>
          </p:cNvPr>
          <p:cNvSpPr txBox="1"/>
          <p:nvPr/>
        </p:nvSpPr>
        <p:spPr>
          <a:xfrm>
            <a:off x="121499" y="3721077"/>
            <a:ext cx="2310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 200 partitions</a:t>
            </a:r>
          </a:p>
          <a:p>
            <a:endParaRPr lang="fr-FR" dirty="0"/>
          </a:p>
          <a:p>
            <a:r>
              <a:rPr lang="fr-FR" dirty="0"/>
              <a:t>default</a:t>
            </a:r>
          </a:p>
          <a:p>
            <a:r>
              <a:rPr lang="fr-FR" dirty="0" err="1"/>
              <a:t>spark.shuffle.size</a:t>
            </a:r>
            <a:r>
              <a:rPr lang="fr-FR" dirty="0"/>
              <a:t>=200 </a:t>
            </a:r>
          </a:p>
        </p:txBody>
      </p:sp>
    </p:spTree>
    <p:extLst>
      <p:ext uri="{BB962C8B-B14F-4D97-AF65-F5344CB8AC3E}">
        <p14:creationId xmlns:p14="http://schemas.microsoft.com/office/powerpoint/2010/main" val="2784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407B55-46C2-4CF9-88E8-ACE8A8DA9103}"/>
              </a:ext>
            </a:extLst>
          </p:cNvPr>
          <p:cNvSpPr/>
          <p:nvPr/>
        </p:nvSpPr>
        <p:spPr>
          <a:xfrm>
            <a:off x="1703044" y="3211475"/>
            <a:ext cx="1381495" cy="2326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A07F-9937-77EA-9711-287E053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110198"/>
          </a:xfrm>
        </p:spPr>
        <p:txBody>
          <a:bodyPr/>
          <a:lstStyle/>
          <a:p>
            <a:pPr algn="ctr"/>
            <a:r>
              <a:rPr lang="fr-FR" dirty="0" err="1"/>
              <a:t>Structured</a:t>
            </a:r>
            <a:r>
              <a:rPr lang="fr-FR" dirty="0"/>
              <a:t> : </a:t>
            </a:r>
            <a:r>
              <a:rPr lang="fr-FR" dirty="0" err="1"/>
              <a:t>struct</a:t>
            </a:r>
            <a:r>
              <a:rPr lang="fr-FR" dirty="0"/>
              <a:t>&lt;&gt;, </a:t>
            </a:r>
            <a:r>
              <a:rPr lang="fr-FR" dirty="0" err="1"/>
              <a:t>array</a:t>
            </a:r>
            <a:r>
              <a:rPr lang="fr-FR" dirty="0"/>
              <a:t>&lt;&gt;, </a:t>
            </a:r>
            <a:r>
              <a:rPr lang="fr-FR" dirty="0" err="1"/>
              <a:t>map</a:t>
            </a:r>
            <a:r>
              <a:rPr lang="fr-FR" dirty="0"/>
              <a:t>&lt;&gt;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5FF-1342-9D4A-6AA9-70E567F8C7E9}"/>
              </a:ext>
            </a:extLst>
          </p:cNvPr>
          <p:cNvSpPr txBox="1"/>
          <p:nvPr/>
        </p:nvSpPr>
        <p:spPr>
          <a:xfrm>
            <a:off x="754380" y="1377195"/>
            <a:ext cx="4947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Scalar</a:t>
            </a:r>
            <a:r>
              <a:rPr lang="fr-FR" sz="2800" b="1" dirty="0"/>
              <a:t> Value</a:t>
            </a:r>
          </a:p>
          <a:p>
            <a:r>
              <a:rPr lang="fr-FR" sz="2800" dirty="0"/>
              <a:t>(= terminal </a:t>
            </a:r>
            <a:r>
              <a:rPr lang="fr-FR" sz="2800" dirty="0" err="1"/>
              <a:t>element</a:t>
            </a:r>
            <a:r>
              <a:rPr lang="fr-FR" sz="2800" dirty="0"/>
              <a:t> in </a:t>
            </a:r>
            <a:r>
              <a:rPr lang="fr-FR" sz="2800" dirty="0" err="1"/>
              <a:t>grammar</a:t>
            </a:r>
            <a:r>
              <a:rPr lang="fr-FR" sz="2800" dirty="0"/>
              <a:t>)</a:t>
            </a:r>
          </a:p>
          <a:p>
            <a:r>
              <a:rPr lang="fr-FR" sz="2800" dirty="0"/>
              <a:t>= primitive data-type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0717D-0ABC-E1FA-D565-2DF3963719D7}"/>
              </a:ext>
            </a:extLst>
          </p:cNvPr>
          <p:cNvSpPr txBox="1"/>
          <p:nvPr/>
        </p:nvSpPr>
        <p:spPr>
          <a:xfrm>
            <a:off x="1791704" y="3211475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String</a:t>
            </a:r>
          </a:p>
          <a:p>
            <a:r>
              <a:rPr lang="fr-FR" sz="2400" dirty="0" err="1"/>
              <a:t>boolean</a:t>
            </a:r>
            <a:endParaRPr lang="fr-FR" sz="2400" dirty="0"/>
          </a:p>
          <a:p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double</a:t>
            </a:r>
          </a:p>
          <a:p>
            <a:r>
              <a:rPr lang="fr-FR" sz="2400" dirty="0"/>
              <a:t>Date</a:t>
            </a:r>
          </a:p>
          <a:p>
            <a:r>
              <a:rPr lang="fr-FR" sz="2400" dirty="0"/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FF9C7-2496-39A4-F4E9-025059BECC1E}"/>
              </a:ext>
            </a:extLst>
          </p:cNvPr>
          <p:cNvSpPr txBox="1"/>
          <p:nvPr/>
        </p:nvSpPr>
        <p:spPr>
          <a:xfrm>
            <a:off x="7356751" y="1257793"/>
            <a:ext cx="269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Composite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3C338-9621-8074-7717-348FD6357548}"/>
              </a:ext>
            </a:extLst>
          </p:cNvPr>
          <p:cNvSpPr/>
          <p:nvPr/>
        </p:nvSpPr>
        <p:spPr>
          <a:xfrm>
            <a:off x="8014997" y="2760566"/>
            <a:ext cx="1062990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83DF-C2B3-D96E-BAFE-C7DC3B908A72}"/>
              </a:ext>
            </a:extLst>
          </p:cNvPr>
          <p:cNvSpPr txBox="1"/>
          <p:nvPr/>
        </p:nvSpPr>
        <p:spPr>
          <a:xfrm>
            <a:off x="6503504" y="2205882"/>
            <a:ext cx="439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struct</a:t>
            </a:r>
            <a:r>
              <a:rPr lang="fr-FR" sz="2800" b="1" dirty="0"/>
              <a:t>&lt;a:Type1, b:Type2, ...&gt;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60AA-D629-35CA-8BC2-6D8BF9122D63}"/>
              </a:ext>
            </a:extLst>
          </p:cNvPr>
          <p:cNvSpPr txBox="1"/>
          <p:nvPr/>
        </p:nvSpPr>
        <p:spPr>
          <a:xfrm>
            <a:off x="6543212" y="3651885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array</a:t>
            </a:r>
            <a:r>
              <a:rPr lang="fr-FR" sz="2800" b="1" dirty="0"/>
              <a:t>&lt;</a:t>
            </a:r>
            <a:r>
              <a:rPr lang="fr-FR" sz="2800" b="1" dirty="0" err="1"/>
              <a:t>ElementType</a:t>
            </a:r>
            <a:r>
              <a:rPr lang="fr-FR" sz="2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D9A3D-9A68-6EC4-E446-0E92A9BB370E}"/>
              </a:ext>
            </a:extLst>
          </p:cNvPr>
          <p:cNvSpPr txBox="1"/>
          <p:nvPr/>
        </p:nvSpPr>
        <p:spPr>
          <a:xfrm>
            <a:off x="6543212" y="4834624"/>
            <a:ext cx="407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map</a:t>
            </a:r>
            <a:r>
              <a:rPr lang="fr-FR" sz="2800" b="1" dirty="0"/>
              <a:t>&lt;</a:t>
            </a:r>
            <a:r>
              <a:rPr lang="fr-FR" sz="2800" b="1" dirty="0" err="1"/>
              <a:t>KeyType,ValueType</a:t>
            </a:r>
            <a:r>
              <a:rPr lang="fr-FR" sz="2800" b="1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DDEF1-A59E-39D1-0AC2-10C326119398}"/>
              </a:ext>
            </a:extLst>
          </p:cNvPr>
          <p:cNvSpPr/>
          <p:nvPr/>
        </p:nvSpPr>
        <p:spPr>
          <a:xfrm>
            <a:off x="8027431" y="4299884"/>
            <a:ext cx="3765661" cy="3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304-11DB-4FA9-96DF-BCAEC4FD4707}"/>
              </a:ext>
            </a:extLst>
          </p:cNvPr>
          <p:cNvSpPr/>
          <p:nvPr/>
        </p:nvSpPr>
        <p:spPr>
          <a:xfrm>
            <a:off x="816958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09C19-DED8-A7ED-DA00-94E2360BB32A}"/>
              </a:ext>
            </a:extLst>
          </p:cNvPr>
          <p:cNvSpPr/>
          <p:nvPr/>
        </p:nvSpPr>
        <p:spPr>
          <a:xfrm>
            <a:off x="87589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64B95-D6CB-A0FB-0CCA-2D3BB36B6484}"/>
              </a:ext>
            </a:extLst>
          </p:cNvPr>
          <p:cNvSpPr/>
          <p:nvPr/>
        </p:nvSpPr>
        <p:spPr>
          <a:xfrm>
            <a:off x="93482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74891-885A-F6F1-4B53-D8A89E74C6A8}"/>
              </a:ext>
            </a:extLst>
          </p:cNvPr>
          <p:cNvSpPr/>
          <p:nvPr/>
        </p:nvSpPr>
        <p:spPr>
          <a:xfrm>
            <a:off x="9937577" y="4374261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1BB5C-5970-1BE8-71FA-6239CBCDD0DC}"/>
              </a:ext>
            </a:extLst>
          </p:cNvPr>
          <p:cNvSpPr/>
          <p:nvPr/>
        </p:nvSpPr>
        <p:spPr>
          <a:xfrm>
            <a:off x="105419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EE3-3A0A-6B5A-3BCC-378861EA2772}"/>
              </a:ext>
            </a:extLst>
          </p:cNvPr>
          <p:cNvSpPr/>
          <p:nvPr/>
        </p:nvSpPr>
        <p:spPr>
          <a:xfrm>
            <a:off x="111463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810B6-B6A1-E3D9-3125-4DB01DC70A60}"/>
              </a:ext>
            </a:extLst>
          </p:cNvPr>
          <p:cNvSpPr/>
          <p:nvPr/>
        </p:nvSpPr>
        <p:spPr>
          <a:xfrm>
            <a:off x="8087848" y="2853371"/>
            <a:ext cx="807932" cy="162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8D6A5-E7A5-802F-C435-411735657487}"/>
              </a:ext>
            </a:extLst>
          </p:cNvPr>
          <p:cNvSpPr/>
          <p:nvPr/>
        </p:nvSpPr>
        <p:spPr>
          <a:xfrm>
            <a:off x="8106898" y="3108342"/>
            <a:ext cx="52965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2D088-6263-DB8D-9DD3-E56800D80E76}"/>
              </a:ext>
            </a:extLst>
          </p:cNvPr>
          <p:cNvSpPr/>
          <p:nvPr/>
        </p:nvSpPr>
        <p:spPr>
          <a:xfrm>
            <a:off x="8106898" y="3374132"/>
            <a:ext cx="70872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313C3-C60F-9404-AE52-3E3A424E33EC}"/>
              </a:ext>
            </a:extLst>
          </p:cNvPr>
          <p:cNvSpPr/>
          <p:nvPr/>
        </p:nvSpPr>
        <p:spPr>
          <a:xfrm>
            <a:off x="8081010" y="5463480"/>
            <a:ext cx="1412988" cy="1314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CE673-F64D-4EBE-4E89-BB1F677616C2}"/>
              </a:ext>
            </a:extLst>
          </p:cNvPr>
          <p:cNvSpPr/>
          <p:nvPr/>
        </p:nvSpPr>
        <p:spPr>
          <a:xfrm>
            <a:off x="8169587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AC98E-B623-BC7B-BEA0-DD641815D9C5}"/>
              </a:ext>
            </a:extLst>
          </p:cNvPr>
          <p:cNvSpPr/>
          <p:nvPr/>
        </p:nvSpPr>
        <p:spPr>
          <a:xfrm>
            <a:off x="8977518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46AF8-961A-C360-0851-3B5332EAB949}"/>
              </a:ext>
            </a:extLst>
          </p:cNvPr>
          <p:cNvCxnSpPr/>
          <p:nvPr/>
        </p:nvCxnSpPr>
        <p:spPr>
          <a:xfrm>
            <a:off x="8701767" y="5592671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C791DE3-E12C-3512-F203-6ACAC5468571}"/>
              </a:ext>
            </a:extLst>
          </p:cNvPr>
          <p:cNvSpPr/>
          <p:nvPr/>
        </p:nvSpPr>
        <p:spPr>
          <a:xfrm>
            <a:off x="8169587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3955B-2F4A-ECFB-1CD9-CE0469EB27CE}"/>
              </a:ext>
            </a:extLst>
          </p:cNvPr>
          <p:cNvSpPr/>
          <p:nvPr/>
        </p:nvSpPr>
        <p:spPr>
          <a:xfrm>
            <a:off x="8977518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1D487-40FA-FFA2-BFF6-7F4980F1CD4C}"/>
              </a:ext>
            </a:extLst>
          </p:cNvPr>
          <p:cNvCxnSpPr/>
          <p:nvPr/>
        </p:nvCxnSpPr>
        <p:spPr>
          <a:xfrm>
            <a:off x="8701767" y="5853879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C1981-0123-59CC-84BD-C4DAA373799A}"/>
              </a:ext>
            </a:extLst>
          </p:cNvPr>
          <p:cNvSpPr/>
          <p:nvPr/>
        </p:nvSpPr>
        <p:spPr>
          <a:xfrm>
            <a:off x="8169587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55AF1-2156-2598-79C5-FC10D9935CAE}"/>
              </a:ext>
            </a:extLst>
          </p:cNvPr>
          <p:cNvSpPr/>
          <p:nvPr/>
        </p:nvSpPr>
        <p:spPr>
          <a:xfrm>
            <a:off x="8977518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1FBBC9-C425-F3C8-B23F-E770636D26D3}"/>
              </a:ext>
            </a:extLst>
          </p:cNvPr>
          <p:cNvCxnSpPr/>
          <p:nvPr/>
        </p:nvCxnSpPr>
        <p:spPr>
          <a:xfrm>
            <a:off x="8701767" y="6115087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7B145-0234-2752-6DFB-8FBD7B99C757}"/>
              </a:ext>
            </a:extLst>
          </p:cNvPr>
          <p:cNvSpPr/>
          <p:nvPr/>
        </p:nvSpPr>
        <p:spPr>
          <a:xfrm>
            <a:off x="8169587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C6761B-0895-18FD-7FD7-76F104D8C8A0}"/>
              </a:ext>
            </a:extLst>
          </p:cNvPr>
          <p:cNvSpPr/>
          <p:nvPr/>
        </p:nvSpPr>
        <p:spPr>
          <a:xfrm>
            <a:off x="8977518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23BB10-D4CD-4D77-E701-26B04981E885}"/>
              </a:ext>
            </a:extLst>
          </p:cNvPr>
          <p:cNvCxnSpPr/>
          <p:nvPr/>
        </p:nvCxnSpPr>
        <p:spPr>
          <a:xfrm>
            <a:off x="8701767" y="6376295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C4A75-93D0-46D1-7D7F-C40687032D74}"/>
              </a:ext>
            </a:extLst>
          </p:cNvPr>
          <p:cNvSpPr/>
          <p:nvPr/>
        </p:nvSpPr>
        <p:spPr>
          <a:xfrm>
            <a:off x="8169587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00B1F3-91ED-902D-96A1-0623AE07C2F1}"/>
              </a:ext>
            </a:extLst>
          </p:cNvPr>
          <p:cNvSpPr/>
          <p:nvPr/>
        </p:nvSpPr>
        <p:spPr>
          <a:xfrm>
            <a:off x="8977518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8D0902-0AE7-3476-30EC-5EFE4BBC5CDF}"/>
              </a:ext>
            </a:extLst>
          </p:cNvPr>
          <p:cNvCxnSpPr/>
          <p:nvPr/>
        </p:nvCxnSpPr>
        <p:spPr>
          <a:xfrm>
            <a:off x="8701767" y="6637503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07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267767" y="1768791"/>
            <a:ext cx="608121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usage: </a:t>
            </a:r>
          </a:p>
          <a:p>
            <a:r>
              <a:rPr lang="fr-FR" sz="2400" dirty="0" err="1"/>
              <a:t>column</a:t>
            </a:r>
            <a:r>
              <a:rPr lang="fr-FR" sz="2400" dirty="0"/>
              <a:t> "a" has  FEW distinct values { 1, 2, 3, 4 }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3600" dirty="0" err="1"/>
              <a:t>ds</a:t>
            </a:r>
            <a:r>
              <a:rPr lang="fr-FR" sz="3600" dirty="0"/>
              <a:t> = </a:t>
            </a:r>
            <a:r>
              <a:rPr lang="fr-FR" sz="3600" dirty="0" err="1"/>
              <a:t>dataset.repartition</a:t>
            </a:r>
            <a:r>
              <a:rPr lang="fr-FR" sz="3600" dirty="0"/>
              <a:t>("a")</a:t>
            </a:r>
          </a:p>
          <a:p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9D141-13D5-E5A4-FF35-E9369EA19C48}"/>
              </a:ext>
            </a:extLst>
          </p:cNvPr>
          <p:cNvSpPr/>
          <p:nvPr/>
        </p:nvSpPr>
        <p:spPr>
          <a:xfrm>
            <a:off x="6623813" y="157968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5E29-2BE0-CB55-BF2B-4B4A56D7DE02}"/>
              </a:ext>
            </a:extLst>
          </p:cNvPr>
          <p:cNvSpPr/>
          <p:nvPr/>
        </p:nvSpPr>
        <p:spPr>
          <a:xfrm>
            <a:off x="6623813" y="263475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8D113-BA82-AA69-C516-E7E4F3CD7C83}"/>
              </a:ext>
            </a:extLst>
          </p:cNvPr>
          <p:cNvSpPr/>
          <p:nvPr/>
        </p:nvSpPr>
        <p:spPr>
          <a:xfrm>
            <a:off x="6623813" y="3596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C0DC9F-FCCA-5B52-5960-5D2211F54EC8}"/>
              </a:ext>
            </a:extLst>
          </p:cNvPr>
          <p:cNvSpPr/>
          <p:nvPr/>
        </p:nvSpPr>
        <p:spPr>
          <a:xfrm rot="20811318">
            <a:off x="7636528" y="2947877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6D3B72-9FA1-4749-DA9F-02F9BD8E4EB7}"/>
              </a:ext>
            </a:extLst>
          </p:cNvPr>
          <p:cNvSpPr/>
          <p:nvPr/>
        </p:nvSpPr>
        <p:spPr>
          <a:xfrm rot="20467300">
            <a:off x="7663895" y="5072532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E314DD-0D10-6D86-D868-D91A42DF9546}"/>
              </a:ext>
            </a:extLst>
          </p:cNvPr>
          <p:cNvSpPr/>
          <p:nvPr/>
        </p:nvSpPr>
        <p:spPr>
          <a:xfrm rot="2030127">
            <a:off x="7526249" y="2005057"/>
            <a:ext cx="563061" cy="1404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38E99-BF87-3703-C26F-B1F9005604B1}"/>
              </a:ext>
            </a:extLst>
          </p:cNvPr>
          <p:cNvSpPr/>
          <p:nvPr/>
        </p:nvSpPr>
        <p:spPr>
          <a:xfrm>
            <a:off x="9237785" y="2154751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A9161-2E53-BDA5-8AE1-E66460B5D7C9}"/>
              </a:ext>
            </a:extLst>
          </p:cNvPr>
          <p:cNvSpPr/>
          <p:nvPr/>
        </p:nvSpPr>
        <p:spPr>
          <a:xfrm>
            <a:off x="9237785" y="3252502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1BA19C-5601-85D4-329E-F3E303BE02CD}"/>
              </a:ext>
            </a:extLst>
          </p:cNvPr>
          <p:cNvSpPr/>
          <p:nvPr/>
        </p:nvSpPr>
        <p:spPr>
          <a:xfrm rot="3511747">
            <a:off x="7570267" y="3236958"/>
            <a:ext cx="542026" cy="15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0DF7C-B68D-073F-2BC4-AE59BCCBF074}"/>
              </a:ext>
            </a:extLst>
          </p:cNvPr>
          <p:cNvSpPr/>
          <p:nvPr/>
        </p:nvSpPr>
        <p:spPr>
          <a:xfrm>
            <a:off x="6623813" y="459411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853304-728C-4847-A4D9-41C6264C2F0F}"/>
              </a:ext>
            </a:extLst>
          </p:cNvPr>
          <p:cNvSpPr/>
          <p:nvPr/>
        </p:nvSpPr>
        <p:spPr>
          <a:xfrm rot="788682" flipV="1">
            <a:off x="7729970" y="4241530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B394B2-86BB-5880-489E-DFE787154964}"/>
              </a:ext>
            </a:extLst>
          </p:cNvPr>
          <p:cNvSpPr/>
          <p:nvPr/>
        </p:nvSpPr>
        <p:spPr>
          <a:xfrm rot="18905848" flipV="1">
            <a:off x="7598650" y="3993867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2559EF-9D07-9CC8-3D00-5280E7150C22}"/>
              </a:ext>
            </a:extLst>
          </p:cNvPr>
          <p:cNvSpPr/>
          <p:nvPr/>
        </p:nvSpPr>
        <p:spPr>
          <a:xfrm rot="18544275">
            <a:off x="7588180" y="4931489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4001B-0505-2C99-8D45-8608FEAD5E85}"/>
              </a:ext>
            </a:extLst>
          </p:cNvPr>
          <p:cNvSpPr/>
          <p:nvPr/>
        </p:nvSpPr>
        <p:spPr>
          <a:xfrm>
            <a:off x="6623813" y="559145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B9812-1BE5-5FDB-60FC-F9315E60454A}"/>
              </a:ext>
            </a:extLst>
          </p:cNvPr>
          <p:cNvSpPr/>
          <p:nvPr/>
        </p:nvSpPr>
        <p:spPr>
          <a:xfrm rot="395032">
            <a:off x="7593811" y="1861585"/>
            <a:ext cx="466161" cy="173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E5312F-638E-B5BD-642E-FBFFC0700DC5}"/>
              </a:ext>
            </a:extLst>
          </p:cNvPr>
          <p:cNvSpPr/>
          <p:nvPr/>
        </p:nvSpPr>
        <p:spPr>
          <a:xfrm rot="3179497">
            <a:off x="7442744" y="2118230"/>
            <a:ext cx="748333" cy="169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CC8A73-C977-B0CD-FC43-88F228E624D9}"/>
              </a:ext>
            </a:extLst>
          </p:cNvPr>
          <p:cNvSpPr/>
          <p:nvPr/>
        </p:nvSpPr>
        <p:spPr>
          <a:xfrm rot="3791533" flipV="1">
            <a:off x="7356394" y="2258873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F9D40D-4D7E-80F6-FC3A-B04EB1DB543F}"/>
              </a:ext>
            </a:extLst>
          </p:cNvPr>
          <p:cNvSpPr/>
          <p:nvPr/>
        </p:nvSpPr>
        <p:spPr>
          <a:xfrm rot="386395">
            <a:off x="7647795" y="3051579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408231-517F-B048-4B1D-0B34027FFE16}"/>
              </a:ext>
            </a:extLst>
          </p:cNvPr>
          <p:cNvSpPr/>
          <p:nvPr/>
        </p:nvSpPr>
        <p:spPr>
          <a:xfrm rot="2255641">
            <a:off x="7636082" y="315916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3C4FF-2DD3-4FA1-C5E9-B9927EE5E09E}"/>
              </a:ext>
            </a:extLst>
          </p:cNvPr>
          <p:cNvSpPr txBox="1"/>
          <p:nvPr/>
        </p:nvSpPr>
        <p:spPr>
          <a:xfrm>
            <a:off x="8058020" y="17816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5718B-F5AE-48F1-845E-C58188F10BD7}"/>
              </a:ext>
            </a:extLst>
          </p:cNvPr>
          <p:cNvSpPr txBox="1"/>
          <p:nvPr/>
        </p:nvSpPr>
        <p:spPr>
          <a:xfrm>
            <a:off x="8058020" y="20615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63630-F2B5-5887-C73A-1C4F49C9CF30}"/>
              </a:ext>
            </a:extLst>
          </p:cNvPr>
          <p:cNvSpPr txBox="1"/>
          <p:nvPr/>
        </p:nvSpPr>
        <p:spPr>
          <a:xfrm>
            <a:off x="8068402" y="230561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34CCA-EB71-6AFF-61A0-AD44D12A1347}"/>
              </a:ext>
            </a:extLst>
          </p:cNvPr>
          <p:cNvSpPr txBox="1"/>
          <p:nvPr/>
        </p:nvSpPr>
        <p:spPr>
          <a:xfrm>
            <a:off x="8068402" y="25746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AA0D-1A0A-98ED-C9D5-629AABF3443F}"/>
              </a:ext>
            </a:extLst>
          </p:cNvPr>
          <p:cNvSpPr/>
          <p:nvPr/>
        </p:nvSpPr>
        <p:spPr>
          <a:xfrm>
            <a:off x="9244407" y="4311049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41B022-D2DF-5EB6-D234-D6872B12CE04}"/>
              </a:ext>
            </a:extLst>
          </p:cNvPr>
          <p:cNvSpPr/>
          <p:nvPr/>
        </p:nvSpPr>
        <p:spPr>
          <a:xfrm>
            <a:off x="9237785" y="5347824"/>
            <a:ext cx="539262" cy="425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D81C8-D6DF-05EA-6299-1A483DAF17A9}"/>
              </a:ext>
            </a:extLst>
          </p:cNvPr>
          <p:cNvSpPr txBox="1"/>
          <p:nvPr/>
        </p:nvSpPr>
        <p:spPr>
          <a:xfrm>
            <a:off x="9902149" y="2320385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C1A-C3D6-F973-BDFD-0AC20B09FFC4}"/>
              </a:ext>
            </a:extLst>
          </p:cNvPr>
          <p:cNvSpPr txBox="1"/>
          <p:nvPr/>
        </p:nvSpPr>
        <p:spPr>
          <a:xfrm>
            <a:off x="9889035" y="331534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C4515-166A-D4FC-81B8-AA1E067C1915}"/>
              </a:ext>
            </a:extLst>
          </p:cNvPr>
          <p:cNvSpPr txBox="1"/>
          <p:nvPr/>
        </p:nvSpPr>
        <p:spPr>
          <a:xfrm>
            <a:off x="9935446" y="4386109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BB29A-89DA-CB0F-8297-01ECA485F3D5}"/>
              </a:ext>
            </a:extLst>
          </p:cNvPr>
          <p:cNvSpPr txBox="1"/>
          <p:nvPr/>
        </p:nvSpPr>
        <p:spPr>
          <a:xfrm>
            <a:off x="9935446" y="536550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a=4</a:t>
            </a:r>
          </a:p>
        </p:txBody>
      </p:sp>
    </p:spTree>
    <p:extLst>
      <p:ext uri="{BB962C8B-B14F-4D97-AF65-F5344CB8AC3E}">
        <p14:creationId xmlns:p14="http://schemas.microsoft.com/office/powerpoint/2010/main" val="2738539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", </a:t>
            </a:r>
            <a:r>
              <a:rPr lang="fr-FR" dirty="0" err="1"/>
              <a:t>nHashCount</a:t>
            </a:r>
            <a:r>
              <a:rPr lang="fr-F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1160585" y="2836984"/>
            <a:ext cx="5099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example</a:t>
            </a:r>
            <a:r>
              <a:rPr lang="fr-FR" sz="2400" dirty="0"/>
              <a:t> ... </a:t>
            </a:r>
            <a:r>
              <a:rPr lang="fr-FR" sz="2400" dirty="0" err="1"/>
              <a:t>having</a:t>
            </a:r>
            <a:r>
              <a:rPr lang="fr-FR" sz="2400" dirty="0"/>
              <a:t>  </a:t>
            </a:r>
            <a:r>
              <a:rPr lang="fr-FR" sz="2400" dirty="0" err="1"/>
              <a:t>many</a:t>
            </a:r>
            <a:r>
              <a:rPr lang="fr-FR" sz="2400" dirty="0"/>
              <a:t> distinct values</a:t>
            </a:r>
          </a:p>
          <a:p>
            <a:endParaRPr lang="fr-FR" sz="2400" dirty="0"/>
          </a:p>
          <a:p>
            <a:r>
              <a:rPr lang="fr-FR" sz="2400" dirty="0"/>
              <a:t>col  "a" values  in  [ 1, 2, 3,  .... 500000]</a:t>
            </a:r>
          </a:p>
          <a:p>
            <a:endParaRPr lang="fr-FR" sz="2400" dirty="0"/>
          </a:p>
          <a:p>
            <a:r>
              <a:rPr lang="fr-FR" sz="2400" dirty="0"/>
              <a:t>=&gt;   h  =  hash(a) % 15     in [0, 1, .. 14 ]</a:t>
            </a:r>
          </a:p>
          <a:p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77EA2-2B4C-D41D-4BB5-2F8F97AC5658}"/>
              </a:ext>
            </a:extLst>
          </p:cNvPr>
          <p:cNvSpPr/>
          <p:nvPr/>
        </p:nvSpPr>
        <p:spPr>
          <a:xfrm>
            <a:off x="7244862" y="2136570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6C5D1-282C-4FCE-FE66-2D6FC8FE56F1}"/>
              </a:ext>
            </a:extLst>
          </p:cNvPr>
          <p:cNvSpPr/>
          <p:nvPr/>
        </p:nvSpPr>
        <p:spPr>
          <a:xfrm>
            <a:off x="7244862" y="3234321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B7BAD-210B-EF34-1302-05BB703377EC}"/>
              </a:ext>
            </a:extLst>
          </p:cNvPr>
          <p:cNvSpPr/>
          <p:nvPr/>
        </p:nvSpPr>
        <p:spPr>
          <a:xfrm>
            <a:off x="7251484" y="4292868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3E998-FF34-0C8C-06FE-D49D539EB794}"/>
              </a:ext>
            </a:extLst>
          </p:cNvPr>
          <p:cNvSpPr/>
          <p:nvPr/>
        </p:nvSpPr>
        <p:spPr>
          <a:xfrm>
            <a:off x="7244862" y="5329643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6E63B-EBE9-BD5D-7D19-6DDA837A78F0}"/>
              </a:ext>
            </a:extLst>
          </p:cNvPr>
          <p:cNvSpPr txBox="1"/>
          <p:nvPr/>
        </p:nvSpPr>
        <p:spPr>
          <a:xfrm>
            <a:off x="7909226" y="2302204"/>
            <a:ext cx="424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a%15==0 i.e. {0, 15, 30, 45, ..}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4E375-E241-2BE4-4E07-80AA45F2A660}"/>
              </a:ext>
            </a:extLst>
          </p:cNvPr>
          <p:cNvSpPr txBox="1"/>
          <p:nvPr/>
        </p:nvSpPr>
        <p:spPr>
          <a:xfrm>
            <a:off x="7896112" y="3297160"/>
            <a:ext cx="429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  i.e. {1, 16, 31, 46, ..}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7221-4D54-5286-ED12-CCE5D45AF85F}"/>
              </a:ext>
            </a:extLst>
          </p:cNvPr>
          <p:cNvSpPr txBox="1"/>
          <p:nvPr/>
        </p:nvSpPr>
        <p:spPr>
          <a:xfrm>
            <a:off x="7942523" y="4367928"/>
            <a:ext cx="4246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a%15==2 i.e. {2, 12, 32, 47, ..}</a:t>
            </a: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AC3F-07BD-F611-F03D-C3FD99E87CDB}"/>
              </a:ext>
            </a:extLst>
          </p:cNvPr>
          <p:cNvSpPr txBox="1"/>
          <p:nvPr/>
        </p:nvSpPr>
        <p:spPr>
          <a:xfrm>
            <a:off x="7942523" y="6074151"/>
            <a:ext cx="413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a%15==14 i.e. {14, 29, 44, ..}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6A43F-B3A9-48DB-6258-AD51CF435454}"/>
              </a:ext>
            </a:extLst>
          </p:cNvPr>
          <p:cNvSpPr/>
          <p:nvPr/>
        </p:nvSpPr>
        <p:spPr>
          <a:xfrm>
            <a:off x="7244862" y="5627525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5F3-F8C8-00B8-BBCA-1414B270D428}"/>
              </a:ext>
            </a:extLst>
          </p:cNvPr>
          <p:cNvSpPr/>
          <p:nvPr/>
        </p:nvSpPr>
        <p:spPr>
          <a:xfrm>
            <a:off x="7251484" y="6154177"/>
            <a:ext cx="539262" cy="566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6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A5C-73EE-2F1C-B058-8519311B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sortWithinPartitions</a:t>
            </a:r>
            <a:r>
              <a:rPr lang="fr-FR" dirty="0"/>
              <a:t>("a", "b", 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8BF4B-85AC-A9FC-D863-14337FDD7D9B}"/>
              </a:ext>
            </a:extLst>
          </p:cNvPr>
          <p:cNvSpPr/>
          <p:nvPr/>
        </p:nvSpPr>
        <p:spPr>
          <a:xfrm>
            <a:off x="4290921" y="174100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7A15F-6F9E-80C2-C6E9-8F154F1CE68D}"/>
              </a:ext>
            </a:extLst>
          </p:cNvPr>
          <p:cNvSpPr/>
          <p:nvPr/>
        </p:nvSpPr>
        <p:spPr>
          <a:xfrm>
            <a:off x="4290921" y="27960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4233D-FFD0-F212-5A1C-8E0CEDBC6BA4}"/>
              </a:ext>
            </a:extLst>
          </p:cNvPr>
          <p:cNvSpPr/>
          <p:nvPr/>
        </p:nvSpPr>
        <p:spPr>
          <a:xfrm>
            <a:off x="4290921" y="375809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8B981-3025-186F-4514-6098F796F777}"/>
              </a:ext>
            </a:extLst>
          </p:cNvPr>
          <p:cNvSpPr/>
          <p:nvPr/>
        </p:nvSpPr>
        <p:spPr>
          <a:xfrm>
            <a:off x="4290921" y="475543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FD34E-A6DF-00E3-4B08-6C6D049BAF4C}"/>
              </a:ext>
            </a:extLst>
          </p:cNvPr>
          <p:cNvSpPr/>
          <p:nvPr/>
        </p:nvSpPr>
        <p:spPr>
          <a:xfrm>
            <a:off x="4290921" y="5752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C9D3-4CB5-A0C1-FE21-F3B98089D204}"/>
              </a:ext>
            </a:extLst>
          </p:cNvPr>
          <p:cNvSpPr/>
          <p:nvPr/>
        </p:nvSpPr>
        <p:spPr>
          <a:xfrm>
            <a:off x="6682154" y="17292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24490-9680-FD29-C132-B4A0644E4D61}"/>
              </a:ext>
            </a:extLst>
          </p:cNvPr>
          <p:cNvSpPr/>
          <p:nvPr/>
        </p:nvSpPr>
        <p:spPr>
          <a:xfrm>
            <a:off x="6682154" y="278435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2D372-8383-F76C-2BD5-5B90116CB008}"/>
              </a:ext>
            </a:extLst>
          </p:cNvPr>
          <p:cNvSpPr/>
          <p:nvPr/>
        </p:nvSpPr>
        <p:spPr>
          <a:xfrm>
            <a:off x="6682154" y="374637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C8E8-0C3B-0D82-E9A7-95AE7D17F275}"/>
              </a:ext>
            </a:extLst>
          </p:cNvPr>
          <p:cNvSpPr/>
          <p:nvPr/>
        </p:nvSpPr>
        <p:spPr>
          <a:xfrm>
            <a:off x="6682154" y="474371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0F590-C3D1-C192-E39E-344BBE413093}"/>
              </a:ext>
            </a:extLst>
          </p:cNvPr>
          <p:cNvSpPr/>
          <p:nvPr/>
        </p:nvSpPr>
        <p:spPr>
          <a:xfrm>
            <a:off x="6682154" y="574105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7E0993-A92E-6D9C-A1F6-71D40149F7DE}"/>
              </a:ext>
            </a:extLst>
          </p:cNvPr>
          <p:cNvSpPr/>
          <p:nvPr/>
        </p:nvSpPr>
        <p:spPr>
          <a:xfrm>
            <a:off x="5304693" y="194890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79602-074B-22BD-32D4-107EBD8C8099}"/>
              </a:ext>
            </a:extLst>
          </p:cNvPr>
          <p:cNvSpPr txBox="1"/>
          <p:nvPr/>
        </p:nvSpPr>
        <p:spPr>
          <a:xfrm>
            <a:off x="5182053" y="1360586"/>
            <a:ext cx="126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sort</a:t>
            </a:r>
          </a:p>
          <a:p>
            <a:r>
              <a:rPr lang="fr-FR" dirty="0"/>
              <a:t>(no </a:t>
            </a:r>
            <a:r>
              <a:rPr lang="fr-FR" dirty="0" err="1"/>
              <a:t>shuffle</a:t>
            </a:r>
            <a:r>
              <a:rPr lang="fr-FR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E1D894-D943-4D68-B859-FC5E88A39D1B}"/>
              </a:ext>
            </a:extLst>
          </p:cNvPr>
          <p:cNvSpPr/>
          <p:nvPr/>
        </p:nvSpPr>
        <p:spPr>
          <a:xfrm>
            <a:off x="5304693" y="2998738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BD7FE6-14E6-0BBB-2DBF-8C68BD0D7FF5}"/>
              </a:ext>
            </a:extLst>
          </p:cNvPr>
          <p:cNvSpPr/>
          <p:nvPr/>
        </p:nvSpPr>
        <p:spPr>
          <a:xfrm>
            <a:off x="5304692" y="401893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3671D6-D39E-9045-41BE-FE628B08266D}"/>
              </a:ext>
            </a:extLst>
          </p:cNvPr>
          <p:cNvSpPr/>
          <p:nvPr/>
        </p:nvSpPr>
        <p:spPr>
          <a:xfrm>
            <a:off x="5304692" y="4981239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26368A-DB2F-A6A2-740D-51042FA353B6}"/>
              </a:ext>
            </a:extLst>
          </p:cNvPr>
          <p:cNvSpPr/>
          <p:nvPr/>
        </p:nvSpPr>
        <p:spPr>
          <a:xfrm>
            <a:off x="5304691" y="5965873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26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9080-AE8F-4110-DAC7-D86EB69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RowGroups</a:t>
            </a:r>
            <a:r>
              <a:rPr lang="fr-FR" dirty="0"/>
              <a:t> stats more "compact"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89FE0-BAAB-6247-D09C-3460F2CAE1D8}"/>
              </a:ext>
            </a:extLst>
          </p:cNvPr>
          <p:cNvSpPr/>
          <p:nvPr/>
        </p:nvSpPr>
        <p:spPr>
          <a:xfrm>
            <a:off x="2074985" y="2157900"/>
            <a:ext cx="1805354" cy="3983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228C3-B713-E14B-6734-8EB46C4D18E4}"/>
              </a:ext>
            </a:extLst>
          </p:cNvPr>
          <p:cNvSpPr txBox="1"/>
          <p:nvPr/>
        </p:nvSpPr>
        <p:spPr>
          <a:xfrm>
            <a:off x="2297723" y="2250831"/>
            <a:ext cx="32252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</a:t>
            </a:r>
          </a:p>
          <a:p>
            <a:r>
              <a:rPr lang="fr-FR" sz="2000" b="1" dirty="0"/>
              <a:t>a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d</a:t>
            </a:r>
          </a:p>
          <a:p>
            <a:r>
              <a:rPr lang="fr-FR" sz="2000" b="1" dirty="0"/>
              <a:t>d</a:t>
            </a:r>
          </a:p>
          <a:p>
            <a:endParaRPr lang="fr-FR" sz="2000" b="1" dirty="0"/>
          </a:p>
          <a:p>
            <a:r>
              <a:rPr lang="fr-FR" sz="2000" b="1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C90BF-54B4-5767-3863-545571E26E19}"/>
              </a:ext>
            </a:extLst>
          </p:cNvPr>
          <p:cNvCxnSpPr/>
          <p:nvPr/>
        </p:nvCxnSpPr>
        <p:spPr>
          <a:xfrm flipH="1">
            <a:off x="4021016" y="325901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4FBA3-E7A7-BA6D-0D24-2B46F6D0F84D}"/>
              </a:ext>
            </a:extLst>
          </p:cNvPr>
          <p:cNvCxnSpPr/>
          <p:nvPr/>
        </p:nvCxnSpPr>
        <p:spPr>
          <a:xfrm flipH="1">
            <a:off x="4021016" y="440787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6D1548-1805-25A5-0C94-72B8EC5C2DB2}"/>
              </a:ext>
            </a:extLst>
          </p:cNvPr>
          <p:cNvCxnSpPr/>
          <p:nvPr/>
        </p:nvCxnSpPr>
        <p:spPr>
          <a:xfrm flipH="1">
            <a:off x="4021016" y="5545017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1711195D-F4AC-E43D-882B-C8E831AC692A}"/>
              </a:ext>
            </a:extLst>
          </p:cNvPr>
          <p:cNvSpPr/>
          <p:nvPr/>
        </p:nvSpPr>
        <p:spPr>
          <a:xfrm>
            <a:off x="4624754" y="2239961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D30F0AA-5BC0-DA35-B2A9-1BAE58A2CB77}"/>
              </a:ext>
            </a:extLst>
          </p:cNvPr>
          <p:cNvSpPr/>
          <p:nvPr/>
        </p:nvSpPr>
        <p:spPr>
          <a:xfrm>
            <a:off x="4624753" y="3330639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F0ABDCA-D129-EE72-AB43-20BD51EBE343}"/>
              </a:ext>
            </a:extLst>
          </p:cNvPr>
          <p:cNvSpPr/>
          <p:nvPr/>
        </p:nvSpPr>
        <p:spPr>
          <a:xfrm>
            <a:off x="4624752" y="4456697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96E432E-AFBC-F124-E30A-28BE2E310844}"/>
              </a:ext>
            </a:extLst>
          </p:cNvPr>
          <p:cNvSpPr/>
          <p:nvPr/>
        </p:nvSpPr>
        <p:spPr>
          <a:xfrm>
            <a:off x="4618889" y="5593835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06A9E-D4E6-3901-3915-5E6EA954761B}"/>
              </a:ext>
            </a:extLst>
          </p:cNvPr>
          <p:cNvSpPr txBox="1"/>
          <p:nvPr/>
        </p:nvSpPr>
        <p:spPr>
          <a:xfrm>
            <a:off x="8494758" y="2401947"/>
            <a:ext cx="19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min=a  max=b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E4FC34C-402F-761F-72A8-89B6FC25CBD3}"/>
              </a:ext>
            </a:extLst>
          </p:cNvPr>
          <p:cNvSpPr/>
          <p:nvPr/>
        </p:nvSpPr>
        <p:spPr>
          <a:xfrm flipH="1">
            <a:off x="6348930" y="2239961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A6920-A73E-AC2D-0C88-2C4883B2316F}"/>
              </a:ext>
            </a:extLst>
          </p:cNvPr>
          <p:cNvSpPr txBox="1"/>
          <p:nvPr/>
        </p:nvSpPr>
        <p:spPr>
          <a:xfrm>
            <a:off x="6770708" y="2471839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EB602-3056-4255-6633-D382ACA8679A}"/>
              </a:ext>
            </a:extLst>
          </p:cNvPr>
          <p:cNvSpPr txBox="1"/>
          <p:nvPr/>
        </p:nvSpPr>
        <p:spPr>
          <a:xfrm>
            <a:off x="8494758" y="3552430"/>
            <a:ext cx="19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min=b  max=c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A5CB4E1-7877-AB22-D276-B724FFE96630}"/>
              </a:ext>
            </a:extLst>
          </p:cNvPr>
          <p:cNvSpPr/>
          <p:nvPr/>
        </p:nvSpPr>
        <p:spPr>
          <a:xfrm flipH="1">
            <a:off x="6348930" y="3390444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9AC28-7A49-5DDB-6464-6DE660502B80}"/>
              </a:ext>
            </a:extLst>
          </p:cNvPr>
          <p:cNvSpPr txBox="1"/>
          <p:nvPr/>
        </p:nvSpPr>
        <p:spPr>
          <a:xfrm>
            <a:off x="6770708" y="3622322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B435E-0F62-403B-D062-55C248FAC14F}"/>
              </a:ext>
            </a:extLst>
          </p:cNvPr>
          <p:cNvSpPr txBox="1"/>
          <p:nvPr/>
        </p:nvSpPr>
        <p:spPr>
          <a:xfrm>
            <a:off x="8500622" y="4642696"/>
            <a:ext cx="191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min=c  max=e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40378C1-14BA-6933-27AE-F24858E5F389}"/>
              </a:ext>
            </a:extLst>
          </p:cNvPr>
          <p:cNvSpPr/>
          <p:nvPr/>
        </p:nvSpPr>
        <p:spPr>
          <a:xfrm flipH="1">
            <a:off x="6354794" y="4480710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43F625-0240-A787-79BE-F062A4A9151F}"/>
              </a:ext>
            </a:extLst>
          </p:cNvPr>
          <p:cNvSpPr txBox="1"/>
          <p:nvPr/>
        </p:nvSpPr>
        <p:spPr>
          <a:xfrm>
            <a:off x="6776572" y="4712588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3333F-5BDB-F3B4-1E1A-F497D9DCD986}"/>
              </a:ext>
            </a:extLst>
          </p:cNvPr>
          <p:cNvSpPr txBox="1"/>
          <p:nvPr/>
        </p:nvSpPr>
        <p:spPr>
          <a:xfrm>
            <a:off x="8494758" y="5791378"/>
            <a:ext cx="188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min=x  max=z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3DA9194-45C3-EEE7-A67B-05C028D1B72B}"/>
              </a:ext>
            </a:extLst>
          </p:cNvPr>
          <p:cNvSpPr/>
          <p:nvPr/>
        </p:nvSpPr>
        <p:spPr>
          <a:xfrm flipH="1">
            <a:off x="6348930" y="5629392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BDAA4-D2D5-DFE9-6467-D29D60F1D770}"/>
              </a:ext>
            </a:extLst>
          </p:cNvPr>
          <p:cNvSpPr txBox="1"/>
          <p:nvPr/>
        </p:nvSpPr>
        <p:spPr>
          <a:xfrm>
            <a:off x="6770708" y="5861270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833A9-59F0-BB50-B75A-7800DA3DF6C5}"/>
              </a:ext>
            </a:extLst>
          </p:cNvPr>
          <p:cNvSpPr txBox="1"/>
          <p:nvPr/>
        </p:nvSpPr>
        <p:spPr>
          <a:xfrm>
            <a:off x="4935412" y="2401947"/>
            <a:ext cx="104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blockSize</a:t>
            </a:r>
            <a:br>
              <a:rPr lang="fr-FR" dirty="0"/>
            </a:br>
            <a:r>
              <a:rPr lang="fr-FR" dirty="0"/>
              <a:t>=128Mo</a:t>
            </a:r>
          </a:p>
        </p:txBody>
      </p:sp>
    </p:spTree>
    <p:extLst>
      <p:ext uri="{BB962C8B-B14F-4D97-AF65-F5344CB8AC3E}">
        <p14:creationId xmlns:p14="http://schemas.microsoft.com/office/powerpoint/2010/main" val="2010649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5AB9-C7E8-F6D7-3A2B-21F4A530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7881"/>
          </a:xfrm>
        </p:spPr>
        <p:txBody>
          <a:bodyPr/>
          <a:lstStyle/>
          <a:p>
            <a:pPr algn="ctr"/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Dataset.write</a:t>
            </a:r>
            <a:r>
              <a:rPr lang="fr-FR" dirty="0"/>
              <a:t>  .</a:t>
            </a:r>
            <a:r>
              <a:rPr lang="fr-FR" dirty="0" err="1"/>
              <a:t>bucketBy</a:t>
            </a:r>
            <a:r>
              <a:rPr lang="fr-FR" dirty="0"/>
              <a:t>( ..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F5C6C-CAD9-9C84-8DEF-A7A5C3AA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89" y="904719"/>
            <a:ext cx="5734547" cy="427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86D51-C5C7-0F82-1ABC-887E47FB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67" y="2821814"/>
            <a:ext cx="5284928" cy="39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37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25608-2273-601F-3D12-F5A88C44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2BB-E167-C14E-46C1-A1E839BE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38" y="1359505"/>
            <a:ext cx="10515600" cy="3033485"/>
          </a:xfrm>
        </p:spPr>
        <p:txBody>
          <a:bodyPr/>
          <a:lstStyle/>
          <a:p>
            <a:pPr algn="ctr"/>
            <a:r>
              <a:rPr lang="fr-FR" dirty="0" err="1"/>
              <a:t>Analyzing</a:t>
            </a:r>
            <a:r>
              <a:rPr lang="fr-FR" dirty="0"/>
              <a:t> Parquet Files,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</p:spTree>
    <p:extLst>
      <p:ext uri="{BB962C8B-B14F-4D97-AF65-F5344CB8AC3E}">
        <p14:creationId xmlns:p14="http://schemas.microsoft.com/office/powerpoint/2010/main" val="2617670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CA63-CCF0-CCFA-2848-9DD312A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Analysing</a:t>
            </a:r>
            <a:r>
              <a:rPr lang="fr-FR" dirty="0"/>
              <a:t> Parquet File, </a:t>
            </a: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71250-C9DD-37BB-5289-5805B3DE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040756"/>
            <a:ext cx="9674134" cy="55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0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09FC1-9E6D-3866-7772-7DAE33B9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7ACC-470B-42A8-2185-289F1BA1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3370"/>
          </a:xfrm>
        </p:spPr>
        <p:txBody>
          <a:bodyPr/>
          <a:lstStyle/>
          <a:p>
            <a:pPr algn="ctr"/>
            <a:r>
              <a:rPr lang="fr-FR" dirty="0" err="1"/>
              <a:t>Search</a:t>
            </a:r>
            <a:r>
              <a:rPr lang="fr-FR" dirty="0"/>
              <a:t> jar in </a:t>
            </a:r>
            <a:r>
              <a:rPr lang="fr-FR" dirty="0" err="1"/>
              <a:t>maven</a:t>
            </a:r>
            <a:r>
              <a:rPr lang="fr-FR" dirty="0"/>
              <a:t> repo:</a:t>
            </a:r>
            <a:br>
              <a:rPr lang="fr-FR" dirty="0"/>
            </a:br>
            <a:r>
              <a:rPr lang="fr-FR" dirty="0"/>
              <a:t>https://search.maven.org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E5D7F-C76D-BF10-B989-20B8620B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2" y="1961416"/>
            <a:ext cx="7811691" cy="40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205A1-D7BB-4798-4EE0-A40A59B9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302-8057-F335-7A17-3E3ECE0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1428"/>
          </a:xfrm>
        </p:spPr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search</a:t>
            </a:r>
            <a:r>
              <a:rPr lang="fr-FR" dirty="0"/>
              <a:t> "a:parquet-cli"</a:t>
            </a:r>
            <a:br>
              <a:rPr lang="fr-FR" dirty="0"/>
            </a:br>
            <a:r>
              <a:rPr lang="fr-FR" dirty="0"/>
              <a:t>g:org.apache.parquet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428B-9BEA-F128-B10D-F67F285D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86" y="1583769"/>
            <a:ext cx="10162151" cy="5151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739547-A22B-368C-0778-17D4E2B0747F}"/>
              </a:ext>
            </a:extLst>
          </p:cNvPr>
          <p:cNvSpPr/>
          <p:nvPr/>
        </p:nvSpPr>
        <p:spPr>
          <a:xfrm>
            <a:off x="3705981" y="3211285"/>
            <a:ext cx="1165981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B5003-13C8-4965-2346-3349AFD37AF8}"/>
              </a:ext>
            </a:extLst>
          </p:cNvPr>
          <p:cNvSpPr/>
          <p:nvPr/>
        </p:nvSpPr>
        <p:spPr>
          <a:xfrm>
            <a:off x="3887410" y="3615768"/>
            <a:ext cx="1497390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79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7392ED-55F5-0EE9-FAD4-393BCFC6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6628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/>
              <a:t>Downloading</a:t>
            </a:r>
            <a:r>
              <a:rPr lang="fr-FR" sz="3600" dirty="0"/>
              <a:t> "parquet-cli"  runtime.jar</a:t>
            </a:r>
            <a:br>
              <a:rPr lang="fr-FR" sz="3600" dirty="0"/>
            </a:br>
            <a:r>
              <a:rPr lang="fr-FR" sz="3600" dirty="0"/>
              <a:t>for </a:t>
            </a:r>
            <a:r>
              <a:rPr lang="fr-FR" sz="3600" dirty="0" err="1"/>
              <a:t>same</a:t>
            </a:r>
            <a:r>
              <a:rPr lang="fr-FR" sz="3600" dirty="0"/>
              <a:t> version 1.13.0 (</a:t>
            </a:r>
            <a:r>
              <a:rPr lang="fr-FR" sz="3600" dirty="0" err="1"/>
              <a:t>same</a:t>
            </a:r>
            <a:r>
              <a:rPr lang="fr-FR" sz="3600" dirty="0"/>
              <a:t> as </a:t>
            </a:r>
            <a:r>
              <a:rPr lang="fr-FR" sz="3600" dirty="0" err="1"/>
              <a:t>spark</a:t>
            </a:r>
            <a:r>
              <a:rPr lang="fr-FR" sz="3600" dirty="0"/>
              <a:t>/jars/*.jar)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E523F-13B1-00DD-3999-D5A4CBA6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1306220"/>
            <a:ext cx="8688743" cy="5445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439674-941D-36E9-643E-0956A58A64A6}"/>
              </a:ext>
            </a:extLst>
          </p:cNvPr>
          <p:cNvSpPr/>
          <p:nvPr/>
        </p:nvSpPr>
        <p:spPr>
          <a:xfrm>
            <a:off x="9376227" y="4711094"/>
            <a:ext cx="1165981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D3DF3-B33B-2819-8E9F-207E28FEA958}"/>
              </a:ext>
            </a:extLst>
          </p:cNvPr>
          <p:cNvSpPr/>
          <p:nvPr/>
        </p:nvSpPr>
        <p:spPr>
          <a:xfrm>
            <a:off x="9448800" y="2503713"/>
            <a:ext cx="895047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F07-C9C0-23DF-0C87-713A2C2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constraint</a:t>
            </a:r>
            <a:r>
              <a:rPr lang="fr-FR" dirty="0"/>
              <a:t> = </a:t>
            </a:r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5B35-28EC-382C-9C93-AC303092AD39}"/>
              </a:ext>
            </a:extLst>
          </p:cNvPr>
          <p:cNvSpPr txBox="1"/>
          <p:nvPr/>
        </p:nvSpPr>
        <p:spPr>
          <a:xfrm>
            <a:off x="4071780" y="229806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37253C-58F1-B327-653C-3E2C74484B91}"/>
              </a:ext>
            </a:extLst>
          </p:cNvPr>
          <p:cNvSpPr/>
          <p:nvPr/>
        </p:nvSpPr>
        <p:spPr>
          <a:xfrm>
            <a:off x="5627174" y="2383790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E45D1-51FB-02D2-3178-0518003D2D67}"/>
              </a:ext>
            </a:extLst>
          </p:cNvPr>
          <p:cNvSpPr txBox="1"/>
          <p:nvPr/>
        </p:nvSpPr>
        <p:spPr>
          <a:xfrm>
            <a:off x="6370710" y="2298065"/>
            <a:ext cx="330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JSON </a:t>
            </a:r>
            <a:r>
              <a:rPr lang="fr-FR" sz="2400" dirty="0" err="1"/>
              <a:t>Schema</a:t>
            </a:r>
            <a:r>
              <a:rPr lang="fr-FR" sz="2400" dirty="0"/>
              <a:t>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5D0BD-F191-E9A3-003F-5A862D33C1D7}"/>
              </a:ext>
            </a:extLst>
          </p:cNvPr>
          <p:cNvSpPr txBox="1"/>
          <p:nvPr/>
        </p:nvSpPr>
        <p:spPr>
          <a:xfrm>
            <a:off x="4071780" y="297279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&lt;xml&gt;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B3B89-32C8-AF3B-5A6D-E852804B160A}"/>
              </a:ext>
            </a:extLst>
          </p:cNvPr>
          <p:cNvSpPr/>
          <p:nvPr/>
        </p:nvSpPr>
        <p:spPr>
          <a:xfrm>
            <a:off x="5627174" y="3058518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35243-BF3B-3B7D-C795-E860C037DEBF}"/>
              </a:ext>
            </a:extLst>
          </p:cNvPr>
          <p:cNvSpPr txBox="1"/>
          <p:nvPr/>
        </p:nvSpPr>
        <p:spPr>
          <a:xfrm>
            <a:off x="6370710" y="2972793"/>
            <a:ext cx="322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XSD </a:t>
            </a:r>
            <a:r>
              <a:rPr lang="fr-FR" sz="2400" dirty="0" err="1"/>
              <a:t>Schema</a:t>
            </a:r>
            <a:r>
              <a:rPr lang="fr-FR" sz="2400" dirty="0"/>
              <a:t> 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09F3F-4C17-4A2E-6000-5C1DDA64F739}"/>
              </a:ext>
            </a:extLst>
          </p:cNvPr>
          <p:cNvSpPr txBox="1"/>
          <p:nvPr/>
        </p:nvSpPr>
        <p:spPr>
          <a:xfrm>
            <a:off x="4185144" y="3834208"/>
            <a:ext cx="83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avro</a:t>
            </a:r>
            <a:endParaRPr lang="fr-FR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C11793-F6D9-5AD4-2E50-4244D90F9E0A}"/>
              </a:ext>
            </a:extLst>
          </p:cNvPr>
          <p:cNvSpPr/>
          <p:nvPr/>
        </p:nvSpPr>
        <p:spPr>
          <a:xfrm>
            <a:off x="5627173" y="3919934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69B60-7A39-15DA-44C8-F765AB287CF5}"/>
              </a:ext>
            </a:extLst>
          </p:cNvPr>
          <p:cNvSpPr txBox="1"/>
          <p:nvPr/>
        </p:nvSpPr>
        <p:spPr>
          <a:xfrm>
            <a:off x="6370710" y="3754145"/>
            <a:ext cx="5178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avsc</a:t>
            </a:r>
            <a:r>
              <a:rPr lang="fr-FR" sz="2400" dirty="0"/>
              <a:t>  =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endParaRPr lang="fr-FR" sz="2400" dirty="0"/>
          </a:p>
          <a:p>
            <a:r>
              <a:rPr lang="fr-FR" sz="2400" dirty="0" err="1"/>
              <a:t>included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datafile</a:t>
            </a:r>
            <a:r>
              <a:rPr lang="fr-FR" sz="2400" dirty="0"/>
              <a:t> format header</a:t>
            </a:r>
          </a:p>
          <a:p>
            <a:r>
              <a:rPr lang="fr-FR" sz="2400" dirty="0" err="1"/>
              <a:t>implicit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client-server</a:t>
            </a:r>
            <a:r>
              <a:rPr lang="fr-FR" sz="2400" dirty="0"/>
              <a:t> exchanges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8BF5E0C-BD19-BB21-629E-59093F75B889}"/>
              </a:ext>
            </a:extLst>
          </p:cNvPr>
          <p:cNvSpPr/>
          <p:nvPr/>
        </p:nvSpPr>
        <p:spPr>
          <a:xfrm>
            <a:off x="3443459" y="2298065"/>
            <a:ext cx="365760" cy="1091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EC724E4-F00A-03C8-4C24-E78F3B611838}"/>
              </a:ext>
            </a:extLst>
          </p:cNvPr>
          <p:cNvSpPr/>
          <p:nvPr/>
        </p:nvSpPr>
        <p:spPr>
          <a:xfrm>
            <a:off x="3443459" y="4017090"/>
            <a:ext cx="365760" cy="2247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FFC89-D1AB-3684-41AB-20D101E7CF94}"/>
              </a:ext>
            </a:extLst>
          </p:cNvPr>
          <p:cNvSpPr txBox="1"/>
          <p:nvPr/>
        </p:nvSpPr>
        <p:spPr>
          <a:xfrm>
            <a:off x="838200" y="2528897"/>
            <a:ext cx="2565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optional</a:t>
            </a:r>
            <a:endParaRPr lang="fr-FR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AEE79-FEED-402F-FB58-DD9859023521}"/>
              </a:ext>
            </a:extLst>
          </p:cNvPr>
          <p:cNvSpPr txBox="1"/>
          <p:nvPr/>
        </p:nvSpPr>
        <p:spPr>
          <a:xfrm>
            <a:off x="878269" y="4761049"/>
            <a:ext cx="214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strict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569E9-B588-13C5-19C4-971D0A1D997A}"/>
              </a:ext>
            </a:extLst>
          </p:cNvPr>
          <p:cNvSpPr txBox="1"/>
          <p:nvPr/>
        </p:nvSpPr>
        <p:spPr>
          <a:xfrm>
            <a:off x="4172388" y="5592045"/>
            <a:ext cx="12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.parquet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774156-8CF4-505E-82EE-5ADA181A71D0}"/>
              </a:ext>
            </a:extLst>
          </p:cNvPr>
          <p:cNvSpPr/>
          <p:nvPr/>
        </p:nvSpPr>
        <p:spPr>
          <a:xfrm>
            <a:off x="5614417" y="5677771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D6ED6E-34F5-A3B3-6A2B-B2B4980AFB7F}"/>
              </a:ext>
            </a:extLst>
          </p:cNvPr>
          <p:cNvSpPr txBox="1"/>
          <p:nvPr/>
        </p:nvSpPr>
        <p:spPr>
          <a:xfrm>
            <a:off x="6370710" y="5480148"/>
            <a:ext cx="562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included</a:t>
            </a:r>
            <a:r>
              <a:rPr lang="fr-FR" sz="2400" dirty="0"/>
              <a:t> in parquet file </a:t>
            </a:r>
            <a:r>
              <a:rPr lang="fr-FR" sz="2400" dirty="0" err="1"/>
              <a:t>footer</a:t>
            </a:r>
            <a:r>
              <a:rPr lang="fr-FR" sz="2400" dirty="0"/>
              <a:t>  (= </a:t>
            </a:r>
            <a:r>
              <a:rPr lang="fr-FR" sz="2400" dirty="0" err="1"/>
              <a:t>metadata</a:t>
            </a:r>
            <a:r>
              <a:rPr lang="fr-FR" sz="2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B73BE-033C-A208-32A9-93267634A73F}"/>
              </a:ext>
            </a:extLst>
          </p:cNvPr>
          <p:cNvSpPr txBox="1"/>
          <p:nvPr/>
        </p:nvSpPr>
        <p:spPr>
          <a:xfrm>
            <a:off x="4172388" y="4510958"/>
            <a:ext cx="131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thrift</a:t>
            </a:r>
            <a:endParaRPr lang="fr-FR" sz="2400" dirty="0"/>
          </a:p>
          <a:p>
            <a:r>
              <a:rPr lang="fr-FR" sz="2400" dirty="0" err="1"/>
              <a:t>protobuf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70269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74A6-78F8-92EA-BE87-96411058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30AB-9CE7-7E6E-19DC-8DD4DA4C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Launching</a:t>
            </a:r>
            <a:r>
              <a:rPr lang="fr-FR" dirty="0"/>
              <a:t> parquet-cli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93B4C-5674-3087-85AA-C97CF6948683}"/>
              </a:ext>
            </a:extLst>
          </p:cNvPr>
          <p:cNvSpPr txBox="1"/>
          <p:nvPr/>
        </p:nvSpPr>
        <p:spPr>
          <a:xfrm>
            <a:off x="319314" y="812800"/>
            <a:ext cx="411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java -jar parquet-cli-runtime.jar help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03696-2B09-9002-731D-BC862D13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90" y="1961700"/>
            <a:ext cx="7121142" cy="479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10947-BC15-72F6-C338-C48C506AD9E7}"/>
              </a:ext>
            </a:extLst>
          </p:cNvPr>
          <p:cNvSpPr txBox="1"/>
          <p:nvPr/>
        </p:nvSpPr>
        <p:spPr>
          <a:xfrm>
            <a:off x="319314" y="1503533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shaded</a:t>
            </a:r>
            <a:r>
              <a:rPr lang="fr-FR" dirty="0"/>
              <a:t> jar,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hadoop</a:t>
            </a:r>
            <a:r>
              <a:rPr lang="fr-FR" dirty="0"/>
              <a:t> classpath)</a:t>
            </a:r>
          </a:p>
        </p:txBody>
      </p:sp>
    </p:spTree>
    <p:extLst>
      <p:ext uri="{BB962C8B-B14F-4D97-AF65-F5344CB8AC3E}">
        <p14:creationId xmlns:p14="http://schemas.microsoft.com/office/powerpoint/2010/main" val="815587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8A11-5323-8BE8-3266-5A57EBB56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F92C-18DA-5F76-5416-6C88AB73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[1/2]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5C425-7947-3FFA-D0F3-AE475A3EB9A6}"/>
              </a:ext>
            </a:extLst>
          </p:cNvPr>
          <p:cNvSpPr txBox="1"/>
          <p:nvPr/>
        </p:nvSpPr>
        <p:spPr>
          <a:xfrm>
            <a:off x="784981" y="1073816"/>
            <a:ext cx="7968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java -jar parquet-cli-runtime.jar  </a:t>
            </a:r>
            <a:r>
              <a:rPr lang="fr-FR" sz="2000" b="1" dirty="0" err="1"/>
              <a:t>meta</a:t>
            </a:r>
            <a:r>
              <a:rPr lang="fr-FR" sz="2000" b="1" dirty="0"/>
              <a:t>  </a:t>
            </a:r>
            <a:r>
              <a:rPr lang="fr-FR" sz="2000" b="1" dirty="0" err="1"/>
              <a:t>file.parquet</a:t>
            </a:r>
            <a:endParaRPr lang="fr-FR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9F158-C74F-EE7B-4A1D-7E5D62C7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24" y="1590154"/>
            <a:ext cx="7214270" cy="50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471C6-6ADC-2854-8FC6-3AE105FD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7852-360C-0B1F-DDEB-9E90466C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[2/2]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95077-E14E-9E5A-C0C4-32C07DD1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754743"/>
            <a:ext cx="11129519" cy="58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7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14D6C-5820-E913-7095-07748BA4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C864-C3BD-6ABA-0453-973EE5FE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"Row group"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341D7-CFD6-8959-324C-8729FD7FD7B4}"/>
              </a:ext>
            </a:extLst>
          </p:cNvPr>
          <p:cNvSpPr txBox="1"/>
          <p:nvPr/>
        </p:nvSpPr>
        <p:spPr>
          <a:xfrm>
            <a:off x="1949752" y="1110999"/>
            <a:ext cx="97245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java -jar parquet-cli-runtime.jar </a:t>
            </a:r>
            <a:r>
              <a:rPr lang="fr-FR" b="1" dirty="0" err="1"/>
              <a:t>meta</a:t>
            </a:r>
            <a:r>
              <a:rPr lang="fr-FR" b="1" dirty="0"/>
              <a:t>  </a:t>
            </a:r>
            <a:r>
              <a:rPr lang="fr-FR" b="1" dirty="0" err="1"/>
              <a:t>file.parquet</a:t>
            </a:r>
            <a:r>
              <a:rPr lang="fr-FR" b="1" dirty="0"/>
              <a:t> &gt; meta.txt </a:t>
            </a:r>
            <a:br>
              <a:rPr lang="fr-FR" b="1" dirty="0"/>
            </a:br>
            <a:endParaRPr lang="fr-FR" b="1" dirty="0"/>
          </a:p>
          <a:p>
            <a:r>
              <a:rPr lang="fr-FR" b="1" dirty="0" err="1"/>
              <a:t>grep</a:t>
            </a:r>
            <a:r>
              <a:rPr lang="fr-FR" b="1" dirty="0"/>
              <a:t> "Row group" meta.txt | </a:t>
            </a:r>
            <a:r>
              <a:rPr lang="fr-FR" b="1" dirty="0" err="1"/>
              <a:t>head</a:t>
            </a:r>
            <a:endParaRPr lang="fr-FR" b="1" dirty="0"/>
          </a:p>
          <a:p>
            <a:r>
              <a:rPr lang="fr-FR" sz="1200" dirty="0"/>
              <a:t>Row group 0:  count: 219962  71,92 B records  start: 4  total(</a:t>
            </a:r>
            <a:r>
              <a:rPr lang="fr-FR" sz="1200" dirty="0" err="1"/>
              <a:t>compressed</a:t>
            </a:r>
            <a:r>
              <a:rPr lang="fr-FR" sz="1200" dirty="0"/>
              <a:t>): 15,086 MB total(</a:t>
            </a:r>
            <a:r>
              <a:rPr lang="fr-FR" sz="1200" dirty="0" err="1"/>
              <a:t>uncompressed</a:t>
            </a:r>
            <a:r>
              <a:rPr lang="fr-FR" sz="1200" dirty="0"/>
              <a:t>):33,177 MB</a:t>
            </a:r>
          </a:p>
          <a:p>
            <a:r>
              <a:rPr lang="fr-FR" sz="1200" dirty="0"/>
              <a:t>Row group 1:  count: 215938  72,72 B records  start: 15819187  total(</a:t>
            </a:r>
            <a:r>
              <a:rPr lang="fr-FR" sz="1200" dirty="0" err="1"/>
              <a:t>compressed</a:t>
            </a:r>
            <a:r>
              <a:rPr lang="fr-FR" sz="1200" dirty="0"/>
              <a:t>): 14,976 MB total(</a:t>
            </a:r>
            <a:r>
              <a:rPr lang="fr-FR" sz="1200" dirty="0" err="1"/>
              <a:t>uncompressed</a:t>
            </a:r>
            <a:r>
              <a:rPr lang="fr-FR" sz="1200" dirty="0"/>
              <a:t>):33,489 MB</a:t>
            </a:r>
          </a:p>
          <a:p>
            <a:r>
              <a:rPr lang="fr-FR" sz="1200" dirty="0"/>
              <a:t>Row group 2:  count: 213992  73,68 B records  start: 31523114  total(</a:t>
            </a:r>
            <a:r>
              <a:rPr lang="fr-FR" sz="1200" dirty="0" err="1"/>
              <a:t>compressed</a:t>
            </a:r>
            <a:r>
              <a:rPr lang="fr-FR" sz="1200" dirty="0"/>
              <a:t>): 15,036 MB total(</a:t>
            </a:r>
            <a:r>
              <a:rPr lang="fr-FR" sz="1200" dirty="0" err="1"/>
              <a:t>uncompressed</a:t>
            </a:r>
            <a:r>
              <a:rPr lang="fr-FR" sz="1200" dirty="0"/>
              <a:t>):33,821 MB</a:t>
            </a:r>
          </a:p>
          <a:p>
            <a:r>
              <a:rPr lang="fr-FR" sz="1200" dirty="0"/>
              <a:t>Row group 3:  count: 233199  70,29 B records  start: 47289138  total(</a:t>
            </a:r>
            <a:r>
              <a:rPr lang="fr-FR" sz="1200" dirty="0" err="1"/>
              <a:t>compressed</a:t>
            </a:r>
            <a:r>
              <a:rPr lang="fr-FR" sz="1200" dirty="0"/>
              <a:t>): 15,631 MB total(</a:t>
            </a:r>
            <a:r>
              <a:rPr lang="fr-FR" sz="1200" dirty="0" err="1"/>
              <a:t>uncompressed</a:t>
            </a:r>
            <a:r>
              <a:rPr lang="fr-FR" sz="1200" dirty="0"/>
              <a:t>):34,232 MB</a:t>
            </a:r>
          </a:p>
          <a:p>
            <a:r>
              <a:rPr lang="fr-FR" sz="1200" dirty="0"/>
              <a:t>Row group 4:  count: 231558  69,04 B records  start: 63679653  total(</a:t>
            </a:r>
            <a:r>
              <a:rPr lang="fr-FR" sz="1200" dirty="0" err="1"/>
              <a:t>compressed</a:t>
            </a:r>
            <a:r>
              <a:rPr lang="fr-FR" sz="1200" dirty="0"/>
              <a:t>): 15,246 MB total(</a:t>
            </a:r>
            <a:r>
              <a:rPr lang="fr-FR" sz="1200" dirty="0" err="1"/>
              <a:t>uncompressed</a:t>
            </a:r>
            <a:r>
              <a:rPr lang="fr-FR" sz="1200" dirty="0"/>
              <a:t>):33,383 MB</a:t>
            </a:r>
          </a:p>
          <a:p>
            <a:r>
              <a:rPr lang="fr-FR" sz="1200" dirty="0"/>
              <a:t>Row group 5:  count: 219962  74,89 B records  start: 79665824  total(</a:t>
            </a:r>
            <a:r>
              <a:rPr lang="fr-FR" sz="1200" dirty="0" err="1"/>
              <a:t>compressed</a:t>
            </a:r>
            <a:r>
              <a:rPr lang="fr-FR" sz="1200" dirty="0"/>
              <a:t>): 15,710 MB total(</a:t>
            </a:r>
            <a:r>
              <a:rPr lang="fr-FR" sz="1200" dirty="0" err="1"/>
              <a:t>uncompressed</a:t>
            </a:r>
            <a:r>
              <a:rPr lang="fr-FR" sz="1200" dirty="0"/>
              <a:t>):34,531 MB</a:t>
            </a:r>
          </a:p>
          <a:p>
            <a:r>
              <a:rPr lang="fr-FR" sz="1200" dirty="0"/>
              <a:t>Row group 6:  count: 218409  73,91 B records  start: 96138854  total(</a:t>
            </a:r>
            <a:r>
              <a:rPr lang="fr-FR" sz="1200" dirty="0" err="1"/>
              <a:t>compressed</a:t>
            </a:r>
            <a:r>
              <a:rPr lang="fr-FR" sz="1200" dirty="0"/>
              <a:t>): 15,394 MB total(</a:t>
            </a:r>
            <a:r>
              <a:rPr lang="fr-FR" sz="1200" dirty="0" err="1"/>
              <a:t>uncompressed</a:t>
            </a:r>
            <a:r>
              <a:rPr lang="fr-FR" sz="1200" dirty="0"/>
              <a:t>):33,957 MB</a:t>
            </a:r>
          </a:p>
          <a:p>
            <a:r>
              <a:rPr lang="fr-FR" sz="1200" dirty="0"/>
              <a:t>Row group 7:  count: 199907  75,02 B records  start: 112281114  total(</a:t>
            </a:r>
            <a:r>
              <a:rPr lang="fr-FR" sz="1200" dirty="0" err="1"/>
              <a:t>compressed</a:t>
            </a:r>
            <a:r>
              <a:rPr lang="fr-FR" sz="1200" dirty="0"/>
              <a:t>): 14,301 MB total(</a:t>
            </a:r>
            <a:r>
              <a:rPr lang="fr-FR" sz="1200" dirty="0" err="1"/>
              <a:t>uncompressed</a:t>
            </a:r>
            <a:r>
              <a:rPr lang="fr-FR" sz="1200" dirty="0"/>
              <a:t>):31,914 MB</a:t>
            </a:r>
          </a:p>
          <a:p>
            <a:r>
              <a:rPr lang="fr-FR" sz="1200" dirty="0"/>
              <a:t>Row group 8:  count: 218409  69,87 B records  start: 127277278  total(</a:t>
            </a:r>
            <a:r>
              <a:rPr lang="fr-FR" sz="1200" dirty="0" err="1"/>
              <a:t>compressed</a:t>
            </a:r>
            <a:r>
              <a:rPr lang="fr-FR" sz="1200" dirty="0"/>
              <a:t>): 14,552 MB total(</a:t>
            </a:r>
            <a:r>
              <a:rPr lang="fr-FR" sz="1200" dirty="0" err="1"/>
              <a:t>uncompressed</a:t>
            </a:r>
            <a:r>
              <a:rPr lang="fr-FR" sz="1200" dirty="0"/>
              <a:t>):34,174 MB</a:t>
            </a:r>
          </a:p>
          <a:p>
            <a:r>
              <a:rPr lang="fr-FR" sz="1200" dirty="0"/>
              <a:t>Row group 9:  count: 272568  65,80 B records  start: 142536439  total(</a:t>
            </a:r>
            <a:r>
              <a:rPr lang="fr-FR" sz="1200" dirty="0" err="1"/>
              <a:t>compressed</a:t>
            </a:r>
            <a:r>
              <a:rPr lang="fr-FR" sz="1200" dirty="0"/>
              <a:t>): 17,104 MB total(</a:t>
            </a:r>
            <a:r>
              <a:rPr lang="fr-FR" sz="1200" dirty="0" err="1"/>
              <a:t>uncompressed</a:t>
            </a:r>
            <a:r>
              <a:rPr lang="fr-FR" sz="1200" dirty="0"/>
              <a:t>):35,616 MB</a:t>
            </a:r>
          </a:p>
          <a:p>
            <a:endParaRPr lang="fr-FR" sz="1200" dirty="0"/>
          </a:p>
          <a:p>
            <a:r>
              <a:rPr lang="fr-FR" b="1" dirty="0" err="1"/>
              <a:t>grep</a:t>
            </a:r>
            <a:r>
              <a:rPr lang="fr-FR" b="1" dirty="0"/>
              <a:t> "Row group" meta.txt | </a:t>
            </a:r>
            <a:r>
              <a:rPr lang="fr-FR" b="1" dirty="0" err="1"/>
              <a:t>tail</a:t>
            </a:r>
            <a:endParaRPr lang="fr-FR" b="1" dirty="0"/>
          </a:p>
          <a:p>
            <a:r>
              <a:rPr lang="fr-FR" sz="1200" dirty="0"/>
              <a:t>Row group 108:  count: 252150  64,55 B records  start: 1719335249  total(</a:t>
            </a:r>
            <a:r>
              <a:rPr lang="fr-FR" sz="1200" dirty="0" err="1"/>
              <a:t>compressed</a:t>
            </a:r>
            <a:r>
              <a:rPr lang="fr-FR" sz="1200" dirty="0"/>
              <a:t>): 15,522 MB total(</a:t>
            </a:r>
            <a:r>
              <a:rPr lang="fr-FR" sz="1200" dirty="0" err="1"/>
              <a:t>uncompressed</a:t>
            </a:r>
            <a:r>
              <a:rPr lang="fr-FR" sz="1200" dirty="0"/>
              <a:t>):34,027 MB </a:t>
            </a:r>
          </a:p>
          <a:p>
            <a:r>
              <a:rPr lang="fr-FR" sz="1200" dirty="0"/>
              <a:t>Row group 109:  count: 215240  71,68 B records  start: 1735611436  total(</a:t>
            </a:r>
            <a:r>
              <a:rPr lang="fr-FR" sz="1200" dirty="0" err="1"/>
              <a:t>compressed</a:t>
            </a:r>
            <a:r>
              <a:rPr lang="fr-FR" sz="1200" dirty="0"/>
              <a:t>): 14,715 MB total(</a:t>
            </a:r>
            <a:r>
              <a:rPr lang="fr-FR" sz="1200" dirty="0" err="1"/>
              <a:t>uncompressed</a:t>
            </a:r>
            <a:r>
              <a:rPr lang="fr-FR" sz="1200" dirty="0"/>
              <a:t>):34,014 MB </a:t>
            </a:r>
          </a:p>
          <a:p>
            <a:r>
              <a:rPr lang="fr-FR" sz="1200" dirty="0"/>
              <a:t>Row group 110:  count: 219962  68,48 B records  start: 1751040857  total(</a:t>
            </a:r>
            <a:r>
              <a:rPr lang="fr-FR" sz="1200" dirty="0" err="1"/>
              <a:t>compressed</a:t>
            </a:r>
            <a:r>
              <a:rPr lang="fr-FR" sz="1200" dirty="0"/>
              <a:t>): 14,365 MB total(</a:t>
            </a:r>
            <a:r>
              <a:rPr lang="fr-FR" sz="1200" dirty="0" err="1"/>
              <a:t>uncompressed</a:t>
            </a:r>
            <a:r>
              <a:rPr lang="fr-FR" sz="1200" dirty="0"/>
              <a:t>):32,978 MB </a:t>
            </a:r>
          </a:p>
          <a:p>
            <a:r>
              <a:rPr lang="fr-FR" sz="1200" dirty="0"/>
              <a:t>Row group 111:  count: 219962  68,18 B records  start: 1766103960  total(</a:t>
            </a:r>
            <a:r>
              <a:rPr lang="fr-FR" sz="1200" dirty="0" err="1"/>
              <a:t>compressed</a:t>
            </a:r>
            <a:r>
              <a:rPr lang="fr-FR" sz="1200" dirty="0"/>
              <a:t>): 14,302 MB total(</a:t>
            </a:r>
            <a:r>
              <a:rPr lang="fr-FR" sz="1200" dirty="0" err="1"/>
              <a:t>uncompressed</a:t>
            </a:r>
            <a:r>
              <a:rPr lang="fr-FR" sz="1200" dirty="0"/>
              <a:t>):32,914 MB </a:t>
            </a:r>
          </a:p>
          <a:p>
            <a:r>
              <a:rPr lang="fr-FR" sz="1200" dirty="0"/>
              <a:t>Row group 112:  count: 234887  64,52 B records  start: 1781100645  total(</a:t>
            </a:r>
            <a:r>
              <a:rPr lang="fr-FR" sz="1200" dirty="0" err="1"/>
              <a:t>compressed</a:t>
            </a:r>
            <a:r>
              <a:rPr lang="fr-FR" sz="1200" dirty="0"/>
              <a:t>): 14,454 MB total(</a:t>
            </a:r>
            <a:r>
              <a:rPr lang="fr-FR" sz="1200" dirty="0" err="1"/>
              <a:t>uncompressed</a:t>
            </a:r>
            <a:r>
              <a:rPr lang="fr-FR" sz="1200" dirty="0"/>
              <a:t>):33,355 MB </a:t>
            </a:r>
          </a:p>
          <a:p>
            <a:r>
              <a:rPr lang="fr-FR" sz="1200" dirty="0"/>
              <a:t>Row group 113:  count: 236624  66,44 B records  start: 1796256273  total(</a:t>
            </a:r>
            <a:r>
              <a:rPr lang="fr-FR" sz="1200" dirty="0" err="1"/>
              <a:t>compressed</a:t>
            </a:r>
            <a:r>
              <a:rPr lang="fr-FR" sz="1200" dirty="0"/>
              <a:t>): 14,993 MB total(</a:t>
            </a:r>
            <a:r>
              <a:rPr lang="fr-FR" sz="1200" dirty="0" err="1"/>
              <a:t>uncompressed</a:t>
            </a:r>
            <a:r>
              <a:rPr lang="fr-FR" sz="1200" dirty="0"/>
              <a:t>):37,495 MB </a:t>
            </a:r>
          </a:p>
          <a:p>
            <a:r>
              <a:rPr lang="fr-FR" sz="1200" dirty="0"/>
              <a:t>Row group 114:  count: 234063  65,95 B records  start: 1811977242  total(</a:t>
            </a:r>
            <a:r>
              <a:rPr lang="fr-FR" sz="1200" dirty="0" err="1"/>
              <a:t>compressed</a:t>
            </a:r>
            <a:r>
              <a:rPr lang="fr-FR" sz="1200" dirty="0"/>
              <a:t>): 14,722 MB total(</a:t>
            </a:r>
            <a:r>
              <a:rPr lang="fr-FR" sz="1200" dirty="0" err="1"/>
              <a:t>uncompressed</a:t>
            </a:r>
            <a:r>
              <a:rPr lang="fr-FR" sz="1200" dirty="0"/>
              <a:t>):33,626 MB </a:t>
            </a:r>
          </a:p>
          <a:p>
            <a:r>
              <a:rPr lang="fr-FR" sz="1200" dirty="0"/>
              <a:t>Row group 115:  count: 213992  73,42 B records  start: 1827414634  total(</a:t>
            </a:r>
            <a:r>
              <a:rPr lang="fr-FR" sz="1200" dirty="0" err="1"/>
              <a:t>compressed</a:t>
            </a:r>
            <a:r>
              <a:rPr lang="fr-FR" sz="1200" dirty="0"/>
              <a:t>): 14,983 MB total(</a:t>
            </a:r>
            <a:r>
              <a:rPr lang="fr-FR" sz="1200" dirty="0" err="1"/>
              <a:t>uncompressed</a:t>
            </a:r>
            <a:r>
              <a:rPr lang="fr-FR" sz="1200" dirty="0"/>
              <a:t>):34,526 MB </a:t>
            </a:r>
          </a:p>
          <a:p>
            <a:r>
              <a:rPr lang="fr-FR" sz="1200" dirty="0"/>
              <a:t>Row group 116:  count: 230100  69,58 B records  start: 1843125866  total(</a:t>
            </a:r>
            <a:r>
              <a:rPr lang="fr-FR" sz="1200" dirty="0" err="1"/>
              <a:t>compressed</a:t>
            </a:r>
            <a:r>
              <a:rPr lang="fr-FR" sz="1200" dirty="0"/>
              <a:t>): 15,269 MB total(</a:t>
            </a:r>
            <a:r>
              <a:rPr lang="fr-FR" sz="1200" dirty="0" err="1"/>
              <a:t>uncompressed</a:t>
            </a:r>
            <a:r>
              <a:rPr lang="fr-FR" sz="1200" dirty="0"/>
              <a:t>):36,039 MB </a:t>
            </a:r>
          </a:p>
          <a:p>
            <a:r>
              <a:rPr lang="fr-FR" sz="1200" dirty="0"/>
              <a:t>Row group 117:  count: 152925  67,36 B records  start: 1859136956  total(</a:t>
            </a:r>
            <a:r>
              <a:rPr lang="fr-FR" sz="1200" dirty="0" err="1"/>
              <a:t>compressed</a:t>
            </a:r>
            <a:r>
              <a:rPr lang="fr-FR" sz="1200" dirty="0"/>
              <a:t>): 9,823 MB total(</a:t>
            </a:r>
            <a:r>
              <a:rPr lang="fr-FR" sz="1200" dirty="0" err="1"/>
              <a:t>uncompressed</a:t>
            </a:r>
            <a:r>
              <a:rPr lang="fr-FR" sz="1200" dirty="0"/>
              <a:t>):26,622 MB  </a:t>
            </a:r>
          </a:p>
          <a:p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389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A3BD-7610-E773-B776-2B10DF51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FCCC-CE29-BEE1-1657-56595A26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 </a:t>
            </a:r>
            <a:r>
              <a:rPr lang="fr-FR" dirty="0" err="1"/>
              <a:t>column</a:t>
            </a:r>
            <a:r>
              <a:rPr lang="fr-FR" dirty="0"/>
              <a:t>-size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8D4FA-7398-1D08-65C8-670BE055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6" y="2075048"/>
            <a:ext cx="9049534" cy="392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B9E31-875E-A377-4DD1-3C2A3097461F}"/>
              </a:ext>
            </a:extLst>
          </p:cNvPr>
          <p:cNvSpPr txBox="1"/>
          <p:nvPr/>
        </p:nvSpPr>
        <p:spPr>
          <a:xfrm>
            <a:off x="440266" y="1119569"/>
            <a:ext cx="728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java -jar parquet-cli-runtime.jar </a:t>
            </a:r>
            <a:r>
              <a:rPr lang="fr-FR" sz="2000" b="1" dirty="0" err="1"/>
              <a:t>column</a:t>
            </a:r>
            <a:r>
              <a:rPr lang="fr-FR" sz="2000" b="1" dirty="0"/>
              <a:t>-size  </a:t>
            </a:r>
            <a:r>
              <a:rPr lang="fr-FR" sz="2000" b="1" dirty="0" err="1"/>
              <a:t>file.parquet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93729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44BA-2267-09FD-4AC3-D186D9A5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46E0-ACE0-1EEA-3A75-C64B9D27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Sizes ... </a:t>
            </a:r>
            <a:r>
              <a:rPr lang="fr-FR" dirty="0" err="1"/>
              <a:t>sorting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C2C4-4675-A5BC-3BC8-802C190BB9E7}"/>
              </a:ext>
            </a:extLst>
          </p:cNvPr>
          <p:cNvSpPr txBox="1"/>
          <p:nvPr/>
        </p:nvSpPr>
        <p:spPr>
          <a:xfrm>
            <a:off x="362856" y="754743"/>
            <a:ext cx="8785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cat </a:t>
            </a:r>
            <a:r>
              <a:rPr lang="fr-FR" dirty="0" err="1"/>
              <a:t>column</a:t>
            </a:r>
            <a:r>
              <a:rPr lang="fr-FR" dirty="0"/>
              <a:t>-size</a:t>
            </a:r>
            <a:br>
              <a:rPr lang="fr-FR" dirty="0"/>
            </a:br>
            <a:r>
              <a:rPr lang="fr-FR" dirty="0"/>
              <a:t> | </a:t>
            </a:r>
            <a:r>
              <a:rPr lang="fr-FR" dirty="0" err="1"/>
              <a:t>sed</a:t>
            </a:r>
            <a:r>
              <a:rPr lang="fr-FR" dirty="0"/>
              <a:t> 's/-&gt; Size In Bytes//g' |  </a:t>
            </a:r>
            <a:r>
              <a:rPr lang="fr-FR" dirty="0" err="1"/>
              <a:t>sed</a:t>
            </a:r>
            <a:r>
              <a:rPr lang="fr-FR" dirty="0"/>
              <a:t> 's/ Size In Ratio//g' | </a:t>
            </a:r>
            <a:r>
              <a:rPr lang="fr-FR" dirty="0" err="1"/>
              <a:t>sed</a:t>
            </a:r>
            <a:r>
              <a:rPr lang="fr-FR" dirty="0"/>
              <a:t> 's/: /;/g' &gt; column-size.csv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09826-FB96-2F40-1EDE-C051BC036E5C}"/>
              </a:ext>
            </a:extLst>
          </p:cNvPr>
          <p:cNvGraphicFramePr>
            <a:graphicFrameLocks noGrp="1"/>
          </p:cNvGraphicFramePr>
          <p:nvPr/>
        </p:nvGraphicFramePr>
        <p:xfrm>
          <a:off x="3478590" y="1722362"/>
          <a:ext cx="4871961" cy="4809063"/>
        </p:xfrm>
        <a:graphic>
          <a:graphicData uri="http://schemas.openxmlformats.org/drawingml/2006/table">
            <a:tbl>
              <a:tblPr/>
              <a:tblGrid>
                <a:gridCol w="2152339">
                  <a:extLst>
                    <a:ext uri="{9D8B030D-6E8A-4147-A177-3AD203B41FA5}">
                      <a16:colId xmlns:a16="http://schemas.microsoft.com/office/drawing/2014/main" val="1908131853"/>
                    </a:ext>
                  </a:extLst>
                </a:gridCol>
                <a:gridCol w="1034457">
                  <a:extLst>
                    <a:ext uri="{9D8B030D-6E8A-4147-A177-3AD203B41FA5}">
                      <a16:colId xmlns:a16="http://schemas.microsoft.com/office/drawing/2014/main" val="70449795"/>
                    </a:ext>
                  </a:extLst>
                </a:gridCol>
                <a:gridCol w="834240">
                  <a:extLst>
                    <a:ext uri="{9D8B030D-6E8A-4147-A177-3AD203B41FA5}">
                      <a16:colId xmlns:a16="http://schemas.microsoft.com/office/drawing/2014/main" val="2217963504"/>
                    </a:ext>
                  </a:extLst>
                </a:gridCol>
                <a:gridCol w="850925">
                  <a:extLst>
                    <a:ext uri="{9D8B030D-6E8A-4147-A177-3AD203B41FA5}">
                      <a16:colId xmlns:a16="http://schemas.microsoft.com/office/drawing/2014/main" val="2619304036"/>
                    </a:ext>
                  </a:extLst>
                </a:gridCol>
              </a:tblGrid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in Mo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08692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uid_adresse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882820344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841,9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77141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213866608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24464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204444396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195,0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5207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143779166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9027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cle_interop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139359234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2753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133896306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201827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cad_parcelles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66126109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8461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35412828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58138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26951190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974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date_der_maj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7501158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6439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4716951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477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3721170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0003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lieudit_complement_nom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2886263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8098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1142012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14275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commune_deleguee_nom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836453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06057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certification_commune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2592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549711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801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commune_deleguee_insee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431641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5912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commune_insee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322609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23866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1869437488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34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3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B0E6-186B-4370-14D8-B645F7EC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BCB-8905-6B19-45CE-00E28D6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Column</a:t>
            </a:r>
            <a:r>
              <a:rPr lang="fr-FR" dirty="0"/>
              <a:t> Sizes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BF14-14CE-E718-26B0-F02343573C21}"/>
              </a:ext>
            </a:extLst>
          </p:cNvPr>
          <p:cNvSpPr txBox="1"/>
          <p:nvPr/>
        </p:nvSpPr>
        <p:spPr>
          <a:xfrm>
            <a:off x="1626810" y="1678818"/>
            <a:ext cx="47350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zipcode</a:t>
            </a:r>
            <a:r>
              <a:rPr lang="fr-FR" dirty="0"/>
              <a:t>  ("</a:t>
            </a:r>
            <a:r>
              <a:rPr lang="fr-FR" dirty="0" err="1"/>
              <a:t>commun_insee</a:t>
            </a:r>
            <a:r>
              <a:rPr lang="fr-FR" dirty="0"/>
              <a:t>")  :  0.3 Mo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city </a:t>
            </a:r>
            <a:r>
              <a:rPr lang="fr-FR" dirty="0" err="1"/>
              <a:t>name</a:t>
            </a:r>
            <a:r>
              <a:rPr lang="fr-FR" dirty="0"/>
              <a:t> ("</a:t>
            </a:r>
            <a:r>
              <a:rPr lang="fr-FR" dirty="0" err="1"/>
              <a:t>commun_nom</a:t>
            </a:r>
            <a:r>
              <a:rPr lang="fr-FR" dirty="0"/>
              <a:t>")  : 0.5 Mo</a:t>
            </a:r>
          </a:p>
          <a:p>
            <a:r>
              <a:rPr lang="fr-FR" dirty="0"/>
              <a:t>+ </a:t>
            </a:r>
          </a:p>
          <a:p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("</a:t>
            </a:r>
            <a:r>
              <a:rPr lang="fr-FR" dirty="0" err="1"/>
              <a:t>voie_nom</a:t>
            </a:r>
            <a:r>
              <a:rPr lang="fr-FR" dirty="0"/>
              <a:t>")      : 33.8 Mo</a:t>
            </a:r>
          </a:p>
          <a:p>
            <a:r>
              <a:rPr lang="fr-FR" dirty="0"/>
              <a:t>+ </a:t>
            </a:r>
          </a:p>
          <a:p>
            <a:r>
              <a:rPr lang="fr-FR" dirty="0" err="1"/>
              <a:t>numero</a:t>
            </a:r>
            <a:r>
              <a:rPr lang="fr-FR" dirty="0"/>
              <a:t>                                      : 25.7 Mo</a:t>
            </a:r>
          </a:p>
          <a:p>
            <a:endParaRPr lang="fr-FR" dirty="0"/>
          </a:p>
          <a:p>
            <a:r>
              <a:rPr lang="fr-FR" dirty="0"/>
              <a:t>=&gt; 60 </a:t>
            </a:r>
            <a:r>
              <a:rPr lang="fr-FR" dirty="0" err="1"/>
              <a:t>Mega</a:t>
            </a:r>
            <a:r>
              <a:rPr lang="fr-FR" dirty="0"/>
              <a:t>   (3% of file)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longitude, latitude               : 204 Mo + 195 Mo</a:t>
            </a:r>
          </a:p>
          <a:p>
            <a:r>
              <a:rPr lang="fr-FR" dirty="0"/>
              <a:t>=&gt; 459 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723DC-C56E-789B-7114-741D7291263E}"/>
              </a:ext>
            </a:extLst>
          </p:cNvPr>
          <p:cNvSpPr txBox="1"/>
          <p:nvPr/>
        </p:nvSpPr>
        <p:spPr>
          <a:xfrm>
            <a:off x="7740952" y="2075543"/>
            <a:ext cx="4146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most</a:t>
            </a:r>
            <a:r>
              <a:rPr lang="fr-FR" dirty="0"/>
              <a:t> of the </a:t>
            </a:r>
            <a:r>
              <a:rPr lang="fr-FR" dirty="0" err="1"/>
              <a:t>column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uid_address</a:t>
            </a:r>
            <a:r>
              <a:rPr lang="fr-FR" dirty="0"/>
              <a:t>  :   840 Mo (47.2%)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x, y  ... </a:t>
            </a:r>
            <a:r>
              <a:rPr lang="fr-FR" dirty="0" err="1"/>
              <a:t>redundant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longitude,lattitude</a:t>
            </a:r>
            <a:r>
              <a:rPr lang="fr-FR" dirty="0"/>
              <a:t> </a:t>
            </a:r>
          </a:p>
          <a:p>
            <a:r>
              <a:rPr lang="fr-FR" dirty="0"/>
              <a:t>+</a:t>
            </a:r>
          </a:p>
          <a:p>
            <a:r>
              <a:rPr lang="fr-FR" dirty="0" err="1"/>
              <a:t>cle_interop</a:t>
            </a:r>
            <a:r>
              <a:rPr lang="fr-FR" dirty="0"/>
              <a:t> :   132 Mo (7.4%)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D818-1B09-C43E-DB1F-F029BC427257}"/>
              </a:ext>
            </a:extLst>
          </p:cNvPr>
          <p:cNvSpPr txBox="1"/>
          <p:nvPr/>
        </p:nvSpPr>
        <p:spPr>
          <a:xfrm>
            <a:off x="3860800" y="6197600"/>
            <a:ext cx="81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parquet   "</a:t>
            </a:r>
            <a:r>
              <a:rPr lang="fr-FR" dirty="0" err="1"/>
              <a:t>column-pruning</a:t>
            </a:r>
            <a:r>
              <a:rPr lang="fr-FR" dirty="0"/>
              <a:t>" in action :  </a:t>
            </a:r>
            <a:r>
              <a:rPr lang="fr-FR" dirty="0" err="1"/>
              <a:t>skipping</a:t>
            </a:r>
            <a:r>
              <a:rPr lang="fr-FR" dirty="0"/>
              <a:t> </a:t>
            </a:r>
            <a:r>
              <a:rPr lang="fr-FR" dirty="0" err="1"/>
              <a:t>unnecessary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878707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11-880B-66EB-70A7-BB33526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4525-E4F9-F5B1-7DCA-3E626E5DE237}"/>
              </a:ext>
            </a:extLst>
          </p:cNvPr>
          <p:cNvSpPr txBox="1"/>
          <p:nvPr/>
        </p:nvSpPr>
        <p:spPr>
          <a:xfrm>
            <a:off x="1758462" y="2649415"/>
            <a:ext cx="86098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 File Format  </a:t>
            </a:r>
            <a:r>
              <a:rPr lang="fr-FR" sz="2400" dirty="0" err="1"/>
              <a:t>is</a:t>
            </a:r>
            <a:r>
              <a:rPr lang="fr-FR" sz="2400" dirty="0"/>
              <a:t>  AMAZING </a:t>
            </a:r>
          </a:p>
          <a:p>
            <a:endParaRPr lang="fr-FR" sz="2400" dirty="0"/>
          </a:p>
          <a:p>
            <a:r>
              <a:rPr lang="fr-FR" sz="2400" dirty="0"/>
              <a:t>Spark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BigData</a:t>
            </a:r>
            <a:r>
              <a:rPr lang="fr-FR" sz="2400" dirty="0"/>
              <a:t> </a:t>
            </a:r>
            <a:r>
              <a:rPr lang="fr-FR" sz="2400" dirty="0" err="1"/>
              <a:t>processing</a:t>
            </a:r>
            <a:r>
              <a:rPr lang="fr-FR" sz="2400" dirty="0"/>
              <a:t> = </a:t>
            </a:r>
            <a:r>
              <a:rPr lang="fr-FR" sz="2400" dirty="0" err="1"/>
              <a:t>doing</a:t>
            </a:r>
            <a:r>
              <a:rPr lang="fr-FR" sz="2400" dirty="0"/>
              <a:t> Spark + Parquet</a:t>
            </a:r>
            <a:br>
              <a:rPr lang="fr-FR" sz="2400" dirty="0"/>
            </a:br>
            <a:r>
              <a:rPr lang="fr-FR" sz="2400" dirty="0"/>
              <a:t>                                                     </a:t>
            </a:r>
            <a:r>
              <a:rPr lang="fr-FR" sz="2400" dirty="0" err="1"/>
              <a:t>with</a:t>
            </a:r>
            <a:r>
              <a:rPr lang="fr-FR" sz="2400" dirty="0"/>
              <a:t> good .</a:t>
            </a:r>
            <a:r>
              <a:rPr lang="fr-FR" sz="2400" dirty="0" err="1"/>
              <a:t>repartition</a:t>
            </a:r>
            <a:r>
              <a:rPr lang="fr-FR" sz="2400" dirty="0"/>
              <a:t>( ... )</a:t>
            </a:r>
            <a:br>
              <a:rPr lang="fr-FR" sz="2400" dirty="0"/>
            </a:br>
            <a:r>
              <a:rPr lang="fr-FR" sz="2400" dirty="0"/>
              <a:t>                                                                        .</a:t>
            </a:r>
            <a:r>
              <a:rPr lang="fr-FR" sz="2400" dirty="0" err="1"/>
              <a:t>bucketBy</a:t>
            </a:r>
            <a:r>
              <a:rPr lang="fr-FR" sz="2400" dirty="0"/>
              <a:t>( ... )</a:t>
            </a:r>
          </a:p>
          <a:p>
            <a:r>
              <a:rPr lang="fr-FR" sz="2400" dirty="0"/>
              <a:t>                                                                        .</a:t>
            </a:r>
            <a:r>
              <a:rPr lang="fr-FR" sz="2400" dirty="0" err="1"/>
              <a:t>sortWithinPartitions</a:t>
            </a:r>
            <a:r>
              <a:rPr lang="fr-FR" sz="2400" dirty="0"/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39555765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5" y="162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75CD1-D57E-BAA4-89CF-63F22E12037F}"/>
              </a:ext>
            </a:extLst>
          </p:cNvPr>
          <p:cNvSpPr txBox="1"/>
          <p:nvPr/>
        </p:nvSpPr>
        <p:spPr>
          <a:xfrm>
            <a:off x="4536831" y="3429000"/>
            <a:ext cx="307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Parquet</a:t>
            </a:r>
            <a:r>
              <a:rPr lang="fr-FR" sz="2800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E79C-F010-7805-A6F4-78CB6D86562D}"/>
              </a:ext>
            </a:extLst>
          </p:cNvPr>
          <p:cNvSpPr txBox="1"/>
          <p:nvPr/>
        </p:nvSpPr>
        <p:spPr>
          <a:xfrm>
            <a:off x="6576647" y="2655277"/>
            <a:ext cx="180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Types of files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DD63A3-65FD-47AD-D4B7-171B5D1D0705}"/>
              </a:ext>
            </a:extLst>
          </p:cNvPr>
          <p:cNvCxnSpPr/>
          <p:nvPr/>
        </p:nvCxnSpPr>
        <p:spPr>
          <a:xfrm flipV="1">
            <a:off x="6096000" y="3083169"/>
            <a:ext cx="679938" cy="34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A708A-C9D3-F260-C99E-16D9430EF657}"/>
              </a:ext>
            </a:extLst>
          </p:cNvPr>
          <p:cNvCxnSpPr>
            <a:cxnSpLocks/>
          </p:cNvCxnSpPr>
          <p:nvPr/>
        </p:nvCxnSpPr>
        <p:spPr>
          <a:xfrm flipH="1" flipV="1">
            <a:off x="7065265" y="2086708"/>
            <a:ext cx="88756" cy="60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4FB5DA-2F27-6540-0C02-A586CFBAC65F}"/>
              </a:ext>
            </a:extLst>
          </p:cNvPr>
          <p:cNvCxnSpPr>
            <a:cxnSpLocks/>
          </p:cNvCxnSpPr>
          <p:nvPr/>
        </p:nvCxnSpPr>
        <p:spPr>
          <a:xfrm flipV="1">
            <a:off x="7448301" y="2390949"/>
            <a:ext cx="317504" cy="3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95ECF1-3054-DF10-0487-AF510EE84AE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77710" y="2573350"/>
            <a:ext cx="1918371" cy="12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59B67-DCCE-AEFC-A73A-57B9CBE18BE5}"/>
              </a:ext>
            </a:extLst>
          </p:cNvPr>
          <p:cNvSpPr txBox="1"/>
          <p:nvPr/>
        </p:nvSpPr>
        <p:spPr>
          <a:xfrm>
            <a:off x="6084673" y="1641930"/>
            <a:ext cx="18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Unstructured</a:t>
            </a:r>
            <a:endParaRPr lang="fr-F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6BB98-7A3B-618F-ADF7-3A03A2905B14}"/>
              </a:ext>
            </a:extLst>
          </p:cNvPr>
          <p:cNvSpPr txBox="1"/>
          <p:nvPr/>
        </p:nvSpPr>
        <p:spPr>
          <a:xfrm>
            <a:off x="7503165" y="2019300"/>
            <a:ext cx="219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85B6F-75A0-0DA7-087B-08DCACF43E54}"/>
              </a:ext>
            </a:extLst>
          </p:cNvPr>
          <p:cNvSpPr txBox="1"/>
          <p:nvPr/>
        </p:nvSpPr>
        <p:spPr>
          <a:xfrm>
            <a:off x="9796081" y="2342517"/>
            <a:ext cx="153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Structured</a:t>
            </a:r>
            <a:endParaRPr lang="fr-FR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824EAD-1396-6156-C5AC-E9F3A0DEAB0C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0109656" y="2047309"/>
            <a:ext cx="336406" cy="3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CF453-FC80-D8B9-7241-E4EDFC9BC890}"/>
              </a:ext>
            </a:extLst>
          </p:cNvPr>
          <p:cNvCxnSpPr>
            <a:cxnSpLocks/>
          </p:cNvCxnSpPr>
          <p:nvPr/>
        </p:nvCxnSpPr>
        <p:spPr>
          <a:xfrm flipV="1">
            <a:off x="10662813" y="2121277"/>
            <a:ext cx="450983" cy="2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1AC81C-3193-1321-8401-4F6A6FCF0BBB}"/>
              </a:ext>
            </a:extLst>
          </p:cNvPr>
          <p:cNvCxnSpPr>
            <a:cxnSpLocks/>
          </p:cNvCxnSpPr>
          <p:nvPr/>
        </p:nvCxnSpPr>
        <p:spPr>
          <a:xfrm flipH="1" flipV="1">
            <a:off x="6775938" y="1445399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3BBDE-2589-442E-2B4C-82C7B669FA1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54021" y="1479172"/>
            <a:ext cx="251219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2435ED-E1CB-C9ED-C912-40A9466B8D1F}"/>
              </a:ext>
            </a:extLst>
          </p:cNvPr>
          <p:cNvSpPr txBox="1"/>
          <p:nvPr/>
        </p:nvSpPr>
        <p:spPr>
          <a:xfrm>
            <a:off x="6330462" y="1133341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393FC-BE51-13B6-F4E6-FCBCD95C89E2}"/>
              </a:ext>
            </a:extLst>
          </p:cNvPr>
          <p:cNvSpPr txBox="1"/>
          <p:nvPr/>
        </p:nvSpPr>
        <p:spPr>
          <a:xfrm>
            <a:off x="7168765" y="1109840"/>
            <a:ext cx="4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AE7DB6-C3B4-C7B7-343B-C8C027437E8B}"/>
              </a:ext>
            </a:extLst>
          </p:cNvPr>
          <p:cNvCxnSpPr>
            <a:cxnSpLocks/>
          </p:cNvCxnSpPr>
          <p:nvPr/>
        </p:nvCxnSpPr>
        <p:spPr>
          <a:xfrm flipH="1" flipV="1">
            <a:off x="8555105" y="1736878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9D0BB5-1F3E-87AC-BE99-350C694B1B49}"/>
              </a:ext>
            </a:extLst>
          </p:cNvPr>
          <p:cNvCxnSpPr>
            <a:cxnSpLocks/>
          </p:cNvCxnSpPr>
          <p:nvPr/>
        </p:nvCxnSpPr>
        <p:spPr>
          <a:xfrm flipV="1">
            <a:off x="8869741" y="1766866"/>
            <a:ext cx="275393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ECE58F-2BB3-F7A7-CD70-80AC2A8E726E}"/>
              </a:ext>
            </a:extLst>
          </p:cNvPr>
          <p:cNvSpPr txBox="1"/>
          <p:nvPr/>
        </p:nvSpPr>
        <p:spPr>
          <a:xfrm>
            <a:off x="8000173" y="14129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nd-json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300B3-BFA5-B17A-4B4B-926A1C7799C9}"/>
              </a:ext>
            </a:extLst>
          </p:cNvPr>
          <p:cNvSpPr txBox="1"/>
          <p:nvPr/>
        </p:nvSpPr>
        <p:spPr>
          <a:xfrm>
            <a:off x="8918296" y="144714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CBD217-B5F0-2180-374F-7584050B02D3}"/>
              </a:ext>
            </a:extLst>
          </p:cNvPr>
          <p:cNvSpPr txBox="1"/>
          <p:nvPr/>
        </p:nvSpPr>
        <p:spPr>
          <a:xfrm>
            <a:off x="9743626" y="1400978"/>
            <a:ext cx="73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Serial</a:t>
            </a:r>
          </a:p>
          <a:p>
            <a:r>
              <a:rPr lang="fr-FR" dirty="0"/>
              <a:t>(Row)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2412C7-758E-6D9B-8662-892A4EAE4BA4}"/>
              </a:ext>
            </a:extLst>
          </p:cNvPr>
          <p:cNvSpPr txBox="1"/>
          <p:nvPr/>
        </p:nvSpPr>
        <p:spPr>
          <a:xfrm>
            <a:off x="10667509" y="1647862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7B09B2-AA89-EB79-D1D8-1E9E0D4A3BB1}"/>
              </a:ext>
            </a:extLst>
          </p:cNvPr>
          <p:cNvCxnSpPr>
            <a:cxnSpLocks/>
          </p:cNvCxnSpPr>
          <p:nvPr/>
        </p:nvCxnSpPr>
        <p:spPr>
          <a:xfrm flipV="1">
            <a:off x="11323728" y="1276638"/>
            <a:ext cx="223772" cy="3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BF7B2F-A2C7-5B4C-910E-63FEA24EACF2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6" y="1306257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3F2F42-105A-1415-4CE1-71777367B8D5}"/>
              </a:ext>
            </a:extLst>
          </p:cNvPr>
          <p:cNvSpPr txBox="1"/>
          <p:nvPr/>
        </p:nvSpPr>
        <p:spPr>
          <a:xfrm>
            <a:off x="10890738" y="676293"/>
            <a:ext cx="136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26E6C-1D16-C0B3-C8A3-E4DEF358C0DA}"/>
              </a:ext>
            </a:extLst>
          </p:cNvPr>
          <p:cNvSpPr txBox="1"/>
          <p:nvPr/>
        </p:nvSpPr>
        <p:spPr>
          <a:xfrm>
            <a:off x="10584931" y="952693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orc</a:t>
            </a:r>
            <a:endParaRPr lang="fr-FR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9303DF-896D-40EC-2B71-F6585A17D3BB}"/>
              </a:ext>
            </a:extLst>
          </p:cNvPr>
          <p:cNvCxnSpPr>
            <a:cxnSpLocks/>
          </p:cNvCxnSpPr>
          <p:nvPr/>
        </p:nvCxnSpPr>
        <p:spPr>
          <a:xfrm flipH="1" flipV="1">
            <a:off x="9595081" y="1129578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C050FD-F829-DB0F-A3B5-C6D1E3F109E4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109656" y="933404"/>
            <a:ext cx="119791" cy="46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6A8AB-0438-7A83-975A-7112E9662DBD}"/>
              </a:ext>
            </a:extLst>
          </p:cNvPr>
          <p:cNvCxnSpPr>
            <a:cxnSpLocks/>
          </p:cNvCxnSpPr>
          <p:nvPr/>
        </p:nvCxnSpPr>
        <p:spPr>
          <a:xfrm flipH="1" flipV="1">
            <a:off x="9909759" y="1055583"/>
            <a:ext cx="128326" cy="35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CBD2C1-9D02-D0E8-8DEE-017FF5FA6D69}"/>
              </a:ext>
            </a:extLst>
          </p:cNvPr>
          <p:cNvSpPr txBox="1"/>
          <p:nvPr/>
        </p:nvSpPr>
        <p:spPr>
          <a:xfrm>
            <a:off x="9013721" y="897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Avro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75478-0365-7D67-F913-CEA4A98E793B}"/>
              </a:ext>
            </a:extLst>
          </p:cNvPr>
          <p:cNvSpPr txBox="1"/>
          <p:nvPr/>
        </p:nvSpPr>
        <p:spPr>
          <a:xfrm>
            <a:off x="9271177" y="7224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E1EF7A-DFEF-126F-AFAF-B519D8561E24}"/>
              </a:ext>
            </a:extLst>
          </p:cNvPr>
          <p:cNvSpPr txBox="1"/>
          <p:nvPr/>
        </p:nvSpPr>
        <p:spPr>
          <a:xfrm>
            <a:off x="9619463" y="511739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endParaRPr lang="fr-FR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222491-C428-FCB6-D410-BA21B7B3EC60}"/>
              </a:ext>
            </a:extLst>
          </p:cNvPr>
          <p:cNvCxnSpPr>
            <a:cxnSpLocks/>
          </p:cNvCxnSpPr>
          <p:nvPr/>
        </p:nvCxnSpPr>
        <p:spPr>
          <a:xfrm flipV="1">
            <a:off x="9695304" y="2804182"/>
            <a:ext cx="750758" cy="34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FCE7D7-E407-61EB-7915-CF53CBAF5E82}"/>
              </a:ext>
            </a:extLst>
          </p:cNvPr>
          <p:cNvSpPr txBox="1"/>
          <p:nvPr/>
        </p:nvSpPr>
        <p:spPr>
          <a:xfrm>
            <a:off x="9629595" y="3659832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Datatype</a:t>
            </a:r>
            <a:endParaRPr lang="fr-F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EFB5BF-7C28-A3D0-6F6D-23268762D00F}"/>
              </a:ext>
            </a:extLst>
          </p:cNvPr>
          <p:cNvSpPr txBox="1"/>
          <p:nvPr/>
        </p:nvSpPr>
        <p:spPr>
          <a:xfrm>
            <a:off x="8908349" y="3018362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A34A4-1CEE-1649-50C2-74D43E81CB9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277859" y="2804182"/>
            <a:ext cx="287696" cy="7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B3D513-A574-8A64-2997-6E43B6EF990C}"/>
              </a:ext>
            </a:extLst>
          </p:cNvPr>
          <p:cNvCxnSpPr>
            <a:cxnSpLocks/>
          </p:cNvCxnSpPr>
          <p:nvPr/>
        </p:nvCxnSpPr>
        <p:spPr>
          <a:xfrm flipV="1">
            <a:off x="9271177" y="4000932"/>
            <a:ext cx="898374" cy="30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51AA6F-154A-35EF-EB5D-F38BFFA6029C}"/>
              </a:ext>
            </a:extLst>
          </p:cNvPr>
          <p:cNvCxnSpPr>
            <a:cxnSpLocks/>
          </p:cNvCxnSpPr>
          <p:nvPr/>
        </p:nvCxnSpPr>
        <p:spPr>
          <a:xfrm flipH="1" flipV="1">
            <a:off x="10277859" y="4013137"/>
            <a:ext cx="610445" cy="2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BE1A457-F1C9-9831-497C-0BD92C382823}"/>
              </a:ext>
            </a:extLst>
          </p:cNvPr>
          <p:cNvSpPr txBox="1"/>
          <p:nvPr/>
        </p:nvSpPr>
        <p:spPr>
          <a:xfrm>
            <a:off x="8614747" y="427307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Scalar</a:t>
            </a:r>
            <a:r>
              <a:rPr lang="fr-FR" dirty="0"/>
              <a:t> Value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B46017-2EEA-516F-499D-130BFB9277C1}"/>
              </a:ext>
            </a:extLst>
          </p:cNvPr>
          <p:cNvSpPr txBox="1"/>
          <p:nvPr/>
        </p:nvSpPr>
        <p:spPr>
          <a:xfrm>
            <a:off x="10277859" y="4273070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Composite Value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60C4AC-379D-10D9-3961-4227C28BD2B4}"/>
              </a:ext>
            </a:extLst>
          </p:cNvPr>
          <p:cNvCxnSpPr>
            <a:cxnSpLocks/>
          </p:cNvCxnSpPr>
          <p:nvPr/>
        </p:nvCxnSpPr>
        <p:spPr>
          <a:xfrm flipV="1">
            <a:off x="8372803" y="4642402"/>
            <a:ext cx="819275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F56A4A-049D-37FC-BBA0-0ED79E05E92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8782440" y="4642402"/>
            <a:ext cx="488737" cy="5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6CF921-D8C2-EADD-052C-583A36D1958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186409" y="4642402"/>
            <a:ext cx="173362" cy="6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50AE50-B37B-F794-C2D5-4E89BF0ADB97}"/>
              </a:ext>
            </a:extLst>
          </p:cNvPr>
          <p:cNvSpPr txBox="1"/>
          <p:nvPr/>
        </p:nvSpPr>
        <p:spPr>
          <a:xfrm>
            <a:off x="7823815" y="49145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47EA87-1191-4B7D-CA2A-C0F6F274C36E}"/>
              </a:ext>
            </a:extLst>
          </p:cNvPr>
          <p:cNvSpPr txBox="1"/>
          <p:nvPr/>
        </p:nvSpPr>
        <p:spPr>
          <a:xfrm>
            <a:off x="8249102" y="5140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bool</a:t>
            </a:r>
            <a:endParaRPr lang="fr-F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930FED-37D7-290D-403E-A58F0EA4E5A1}"/>
              </a:ext>
            </a:extLst>
          </p:cNvPr>
          <p:cNvSpPr txBox="1"/>
          <p:nvPr/>
        </p:nvSpPr>
        <p:spPr>
          <a:xfrm>
            <a:off x="8737664" y="532517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int,long</a:t>
            </a:r>
            <a:endParaRPr lang="fr-F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7422D-B5B0-69DA-6A32-A82843B92B78}"/>
              </a:ext>
            </a:extLst>
          </p:cNvPr>
          <p:cNvSpPr txBox="1"/>
          <p:nvPr/>
        </p:nvSpPr>
        <p:spPr>
          <a:xfrm>
            <a:off x="9138360" y="5594556"/>
            <a:ext cx="1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float,double</a:t>
            </a:r>
            <a:endParaRPr lang="fr-FR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627DC6-1F05-9151-4547-47A43E1E096D}"/>
              </a:ext>
            </a:extLst>
          </p:cNvPr>
          <p:cNvCxnSpPr>
            <a:cxnSpLocks/>
          </p:cNvCxnSpPr>
          <p:nvPr/>
        </p:nvCxnSpPr>
        <p:spPr>
          <a:xfrm flipH="1" flipV="1">
            <a:off x="9433125" y="4644302"/>
            <a:ext cx="338609" cy="9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246A2C-AAA0-E366-D94D-3621EE5582B8}"/>
              </a:ext>
            </a:extLst>
          </p:cNvPr>
          <p:cNvCxnSpPr>
            <a:cxnSpLocks/>
          </p:cNvCxnSpPr>
          <p:nvPr/>
        </p:nvCxnSpPr>
        <p:spPr>
          <a:xfrm flipH="1" flipV="1">
            <a:off x="9565141" y="4661675"/>
            <a:ext cx="642578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AC7EBC2-284E-4AD3-15FE-83B9DB92DE2F}"/>
              </a:ext>
            </a:extLst>
          </p:cNvPr>
          <p:cNvSpPr txBox="1"/>
          <p:nvPr/>
        </p:nvSpPr>
        <p:spPr>
          <a:xfrm>
            <a:off x="9428561" y="5850949"/>
            <a:ext cx="10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Datetime</a:t>
            </a:r>
            <a:endParaRPr lang="fr-FR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5CF62F-F7DD-2BFF-FB58-BB1CD4EB0A09}"/>
              </a:ext>
            </a:extLst>
          </p:cNvPr>
          <p:cNvCxnSpPr>
            <a:cxnSpLocks/>
          </p:cNvCxnSpPr>
          <p:nvPr/>
        </p:nvCxnSpPr>
        <p:spPr>
          <a:xfrm flipH="1" flipV="1">
            <a:off x="11262261" y="4623235"/>
            <a:ext cx="476173" cy="36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AD48BD-04AD-5EA3-EE3B-A4CD1D4C551E}"/>
              </a:ext>
            </a:extLst>
          </p:cNvPr>
          <p:cNvCxnSpPr>
            <a:cxnSpLocks/>
          </p:cNvCxnSpPr>
          <p:nvPr/>
        </p:nvCxnSpPr>
        <p:spPr>
          <a:xfrm flipV="1">
            <a:off x="10499422" y="4642402"/>
            <a:ext cx="511324" cy="3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06C153-1EDC-6FC0-E561-079380DDFAD9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1113796" y="4642402"/>
            <a:ext cx="45427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6ADB0CB-2931-68AE-D1F4-551247901B7B}"/>
              </a:ext>
            </a:extLst>
          </p:cNvPr>
          <p:cNvSpPr txBox="1"/>
          <p:nvPr/>
        </p:nvSpPr>
        <p:spPr>
          <a:xfrm>
            <a:off x="9953818" y="4904925"/>
            <a:ext cx="20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&lt;f1:T1,f2:T2..&gt;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9279CD-1128-59A5-1BED-C60DE17D7BF3}"/>
              </a:ext>
            </a:extLst>
          </p:cNvPr>
          <p:cNvSpPr txBox="1"/>
          <p:nvPr/>
        </p:nvSpPr>
        <p:spPr>
          <a:xfrm>
            <a:off x="10635620" y="5199028"/>
            <a:ext cx="100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</a:t>
            </a:r>
            <a:r>
              <a:rPr lang="fr-FR" dirty="0"/>
              <a:t>&lt;T&gt;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F16EAA-55F5-4DE2-B23F-DDC922F1277D}"/>
              </a:ext>
            </a:extLst>
          </p:cNvPr>
          <p:cNvSpPr txBox="1"/>
          <p:nvPr/>
        </p:nvSpPr>
        <p:spPr>
          <a:xfrm>
            <a:off x="11198252" y="5495216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&lt;K,V&gt;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E58DE0-A150-186A-0F32-9EBA4869CAD8}"/>
              </a:ext>
            </a:extLst>
          </p:cNvPr>
          <p:cNvCxnSpPr>
            <a:cxnSpLocks/>
          </p:cNvCxnSpPr>
          <p:nvPr/>
        </p:nvCxnSpPr>
        <p:spPr>
          <a:xfrm>
            <a:off x="5947410" y="3952220"/>
            <a:ext cx="53924" cy="45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EE7AC13-D896-9F5B-8143-D159B614C472}"/>
              </a:ext>
            </a:extLst>
          </p:cNvPr>
          <p:cNvSpPr txBox="1"/>
          <p:nvPr/>
        </p:nvSpPr>
        <p:spPr>
          <a:xfrm>
            <a:off x="5266759" y="4347006"/>
            <a:ext cx="21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/ </a:t>
            </a:r>
            <a:r>
              <a:rPr lang="fr-FR" b="1" dirty="0" err="1"/>
              <a:t>metadata</a:t>
            </a:r>
            <a:r>
              <a:rPr lang="fr-FR" dirty="0"/>
              <a:t> split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F723F6A-E03C-EF23-E8A5-D212699595EE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5440616" y="4706311"/>
            <a:ext cx="352139" cy="34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D0EF904-BC41-29B0-A534-0495C01CA18C}"/>
              </a:ext>
            </a:extLst>
          </p:cNvPr>
          <p:cNvCxnSpPr>
            <a:cxnSpLocks/>
          </p:cNvCxnSpPr>
          <p:nvPr/>
        </p:nvCxnSpPr>
        <p:spPr>
          <a:xfrm>
            <a:off x="6276047" y="4696975"/>
            <a:ext cx="171574" cy="5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106C329-C015-71FE-822A-4BC9205D00E7}"/>
              </a:ext>
            </a:extLst>
          </p:cNvPr>
          <p:cNvSpPr txBox="1"/>
          <p:nvPr/>
        </p:nvSpPr>
        <p:spPr>
          <a:xfrm>
            <a:off x="6162573" y="5122338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61C47B-FF94-71DE-E87A-24C949AA1143}"/>
              </a:ext>
            </a:extLst>
          </p:cNvPr>
          <p:cNvSpPr txBox="1"/>
          <p:nvPr/>
        </p:nvSpPr>
        <p:spPr>
          <a:xfrm>
            <a:off x="4780210" y="5048179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page offsets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2F117F-C1B6-CFEE-1FE9-F0211C227DA7}"/>
              </a:ext>
            </a:extLst>
          </p:cNvPr>
          <p:cNvCxnSpPr>
            <a:cxnSpLocks/>
          </p:cNvCxnSpPr>
          <p:nvPr/>
        </p:nvCxnSpPr>
        <p:spPr>
          <a:xfrm flipH="1">
            <a:off x="5692252" y="5471354"/>
            <a:ext cx="672642" cy="41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0994A77-F8B2-738B-6A40-990F1928A7B7}"/>
              </a:ext>
            </a:extLst>
          </p:cNvPr>
          <p:cNvCxnSpPr>
            <a:cxnSpLocks/>
          </p:cNvCxnSpPr>
          <p:nvPr/>
        </p:nvCxnSpPr>
        <p:spPr>
          <a:xfrm>
            <a:off x="6606901" y="5504496"/>
            <a:ext cx="217529" cy="2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4A8AFF6-CE41-8059-3060-3E3A78F56E3A}"/>
              </a:ext>
            </a:extLst>
          </p:cNvPr>
          <p:cNvSpPr txBox="1"/>
          <p:nvPr/>
        </p:nvSpPr>
        <p:spPr>
          <a:xfrm>
            <a:off x="5172040" y="5783178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75728A-ED06-EBDB-FEFC-32AF95916BE5}"/>
              </a:ext>
            </a:extLst>
          </p:cNvPr>
          <p:cNvSpPr txBox="1"/>
          <p:nvPr/>
        </p:nvSpPr>
        <p:spPr>
          <a:xfrm>
            <a:off x="6089965" y="5720301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rowGroups</a:t>
            </a:r>
            <a:r>
              <a:rPr lang="fr-FR" dirty="0"/>
              <a:t> 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C83D6B-7743-9411-0096-BC56175DC780}"/>
              </a:ext>
            </a:extLst>
          </p:cNvPr>
          <p:cNvSpPr txBox="1"/>
          <p:nvPr/>
        </p:nvSpPr>
        <p:spPr>
          <a:xfrm>
            <a:off x="7356302" y="6087318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rg-columns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AF80E4-E8E6-3F53-F94E-7A14FE8F227B}"/>
              </a:ext>
            </a:extLst>
          </p:cNvPr>
          <p:cNvCxnSpPr>
            <a:cxnSpLocks/>
          </p:cNvCxnSpPr>
          <p:nvPr/>
        </p:nvCxnSpPr>
        <p:spPr>
          <a:xfrm>
            <a:off x="7083782" y="6237635"/>
            <a:ext cx="310226" cy="5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46E590-9E5C-63D4-6734-1116F882E33A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699611" y="6366632"/>
            <a:ext cx="113719" cy="18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767225B-1CC1-A66A-30D0-071B9E1805F5}"/>
              </a:ext>
            </a:extLst>
          </p:cNvPr>
          <p:cNvSpPr txBox="1"/>
          <p:nvPr/>
        </p:nvSpPr>
        <p:spPr>
          <a:xfrm>
            <a:off x="5894945" y="6514634"/>
            <a:ext cx="144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fileOffset</a:t>
            </a:r>
            <a:endParaRPr lang="fr-FR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EF1B8D7-CB82-2CD9-4CC4-DEF241777894}"/>
              </a:ext>
            </a:extLst>
          </p:cNvPr>
          <p:cNvCxnSpPr>
            <a:endCxn id="141" idx="3"/>
          </p:cNvCxnSpPr>
          <p:nvPr/>
        </p:nvCxnSpPr>
        <p:spPr>
          <a:xfrm flipV="1">
            <a:off x="8372803" y="6410484"/>
            <a:ext cx="430229" cy="17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3733474-49BA-0187-2CAF-3472A731D0A6}"/>
              </a:ext>
            </a:extLst>
          </p:cNvPr>
          <p:cNvCxnSpPr>
            <a:cxnSpLocks/>
          </p:cNvCxnSpPr>
          <p:nvPr/>
        </p:nvCxnSpPr>
        <p:spPr>
          <a:xfrm>
            <a:off x="8372803" y="6642597"/>
            <a:ext cx="479349" cy="13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D14A534-CAF5-E0B4-367C-A207E8065B10}"/>
              </a:ext>
            </a:extLst>
          </p:cNvPr>
          <p:cNvSpPr txBox="1"/>
          <p:nvPr/>
        </p:nvSpPr>
        <p:spPr>
          <a:xfrm>
            <a:off x="8829375" y="6225817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min/max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F8CAB-C334-2996-361B-0984EB5F2DE9}"/>
              </a:ext>
            </a:extLst>
          </p:cNvPr>
          <p:cNvSpPr txBox="1"/>
          <p:nvPr/>
        </p:nvSpPr>
        <p:spPr>
          <a:xfrm>
            <a:off x="8829375" y="652281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bloomFilter</a:t>
            </a:r>
            <a:endParaRPr lang="fr-FR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E37EE5-8A24-D312-27BD-2765DC276368}"/>
              </a:ext>
            </a:extLst>
          </p:cNvPr>
          <p:cNvCxnSpPr>
            <a:cxnSpLocks/>
          </p:cNvCxnSpPr>
          <p:nvPr/>
        </p:nvCxnSpPr>
        <p:spPr>
          <a:xfrm flipH="1">
            <a:off x="3611315" y="3772793"/>
            <a:ext cx="755491" cy="65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3452C23-BCB0-E3D9-2FB0-A37A5E7609EF}"/>
              </a:ext>
            </a:extLst>
          </p:cNvPr>
          <p:cNvSpPr txBox="1"/>
          <p:nvPr/>
        </p:nvSpPr>
        <p:spPr>
          <a:xfrm>
            <a:off x="2252783" y="4120901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Chunk</a:t>
            </a:r>
            <a:r>
              <a:rPr lang="fr-FR" dirty="0"/>
              <a:t> </a:t>
            </a:r>
            <a:br>
              <a:rPr lang="fr-FR" dirty="0"/>
            </a:br>
            <a:r>
              <a:rPr lang="fr-FR" b="1" dirty="0" err="1"/>
              <a:t>Encoders</a:t>
            </a:r>
            <a:endParaRPr lang="fr-FR" b="1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FC432CE-2D17-4802-567E-5FFDC4E5F57A}"/>
              </a:ext>
            </a:extLst>
          </p:cNvPr>
          <p:cNvCxnSpPr>
            <a:cxnSpLocks/>
          </p:cNvCxnSpPr>
          <p:nvPr/>
        </p:nvCxnSpPr>
        <p:spPr>
          <a:xfrm flipH="1" flipV="1">
            <a:off x="1514293" y="4512569"/>
            <a:ext cx="738490" cy="1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C7F492A-98A7-B9CA-D7E7-BE61E543F805}"/>
              </a:ext>
            </a:extLst>
          </p:cNvPr>
          <p:cNvCxnSpPr>
            <a:cxnSpLocks/>
          </p:cNvCxnSpPr>
          <p:nvPr/>
        </p:nvCxnSpPr>
        <p:spPr>
          <a:xfrm flipH="1">
            <a:off x="1473439" y="4729549"/>
            <a:ext cx="804679" cy="1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EA5A7FC-4F3A-9F10-8CF2-8F90FCC05775}"/>
              </a:ext>
            </a:extLst>
          </p:cNvPr>
          <p:cNvCxnSpPr>
            <a:cxnSpLocks/>
          </p:cNvCxnSpPr>
          <p:nvPr/>
        </p:nvCxnSpPr>
        <p:spPr>
          <a:xfrm flipH="1">
            <a:off x="1664925" y="4778183"/>
            <a:ext cx="567883" cy="41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DFC2E-83F7-4636-D373-9646530F3EAE}"/>
              </a:ext>
            </a:extLst>
          </p:cNvPr>
          <p:cNvSpPr txBox="1"/>
          <p:nvPr/>
        </p:nvSpPr>
        <p:spPr>
          <a:xfrm>
            <a:off x="73991" y="4234717"/>
            <a:ext cx="213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Encoder</a:t>
            </a:r>
          </a:p>
          <a:p>
            <a:r>
              <a:rPr lang="fr-FR" dirty="0"/>
              <a:t> ( RLE 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ECC71E-4089-4D41-3421-85FEEDA9710A}"/>
              </a:ext>
            </a:extLst>
          </p:cNvPr>
          <p:cNvSpPr txBox="1"/>
          <p:nvPr/>
        </p:nvSpPr>
        <p:spPr>
          <a:xfrm>
            <a:off x="428609" y="47895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Dictionary</a:t>
            </a:r>
            <a:endParaRPr lang="fr-FR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C287855-1CA1-4CD7-23CF-E0EBCFAF84D8}"/>
              </a:ext>
            </a:extLst>
          </p:cNvPr>
          <p:cNvSpPr txBox="1"/>
          <p:nvPr/>
        </p:nvSpPr>
        <p:spPr>
          <a:xfrm>
            <a:off x="222824" y="5069344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Delta Encoder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EEF4CA-C1E0-795C-2A27-4C8F2498A0FB}"/>
              </a:ext>
            </a:extLst>
          </p:cNvPr>
          <p:cNvCxnSpPr>
            <a:cxnSpLocks/>
          </p:cNvCxnSpPr>
          <p:nvPr/>
        </p:nvCxnSpPr>
        <p:spPr>
          <a:xfrm flipH="1" flipV="1">
            <a:off x="3687076" y="3491519"/>
            <a:ext cx="67973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3DD9F18-75F1-A110-B3D8-FF063365B1FA}"/>
              </a:ext>
            </a:extLst>
          </p:cNvPr>
          <p:cNvSpPr txBox="1"/>
          <p:nvPr/>
        </p:nvSpPr>
        <p:spPr>
          <a:xfrm>
            <a:off x="2232808" y="3290897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Compression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466AE5B-0AEE-B9B1-346C-9FCFE95FB94E}"/>
              </a:ext>
            </a:extLst>
          </p:cNvPr>
          <p:cNvCxnSpPr>
            <a:cxnSpLocks/>
          </p:cNvCxnSpPr>
          <p:nvPr/>
        </p:nvCxnSpPr>
        <p:spPr>
          <a:xfrm flipH="1" flipV="1">
            <a:off x="1652054" y="3083169"/>
            <a:ext cx="470603" cy="27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6E9F136-B968-0B9A-112E-B3C34D0097D8}"/>
              </a:ext>
            </a:extLst>
          </p:cNvPr>
          <p:cNvCxnSpPr>
            <a:cxnSpLocks/>
          </p:cNvCxnSpPr>
          <p:nvPr/>
        </p:nvCxnSpPr>
        <p:spPr>
          <a:xfrm flipH="1" flipV="1">
            <a:off x="1795494" y="3410074"/>
            <a:ext cx="352302" cy="7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73803B-B15C-E13F-B306-3EA290CB7FF4}"/>
              </a:ext>
            </a:extLst>
          </p:cNvPr>
          <p:cNvCxnSpPr>
            <a:cxnSpLocks/>
          </p:cNvCxnSpPr>
          <p:nvPr/>
        </p:nvCxnSpPr>
        <p:spPr>
          <a:xfrm flipH="1">
            <a:off x="1727644" y="3574054"/>
            <a:ext cx="455640" cy="17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2ABD75D-865C-70F8-C5A9-83716E6E3F7E}"/>
              </a:ext>
            </a:extLst>
          </p:cNvPr>
          <p:cNvSpPr txBox="1"/>
          <p:nvPr/>
        </p:nvSpPr>
        <p:spPr>
          <a:xfrm>
            <a:off x="301530" y="2854212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snappy</a:t>
            </a:r>
            <a:r>
              <a:rPr lang="fr-FR" dirty="0"/>
              <a:t> (fast)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3ECFD1-448D-017A-BD62-F238A747A6AD}"/>
              </a:ext>
            </a:extLst>
          </p:cNvPr>
          <p:cNvSpPr txBox="1"/>
          <p:nvPr/>
        </p:nvSpPr>
        <p:spPr>
          <a:xfrm>
            <a:off x="127227" y="352068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(</a:t>
            </a:r>
            <a:r>
              <a:rPr lang="fr-FR" dirty="0" err="1"/>
              <a:t>comp</a:t>
            </a:r>
            <a:r>
              <a:rPr lang="fr-FR" dirty="0"/>
              <a:t>. ratio)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03B08FE-D9F8-D499-3D8D-782280766580}"/>
              </a:ext>
            </a:extLst>
          </p:cNvPr>
          <p:cNvSpPr txBox="1"/>
          <p:nvPr/>
        </p:nvSpPr>
        <p:spPr>
          <a:xfrm>
            <a:off x="24713" y="3193383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lz4 (compromise)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89D984D-A099-6F09-38B1-595BE78A4143}"/>
              </a:ext>
            </a:extLst>
          </p:cNvPr>
          <p:cNvCxnSpPr>
            <a:cxnSpLocks/>
          </p:cNvCxnSpPr>
          <p:nvPr/>
        </p:nvCxnSpPr>
        <p:spPr>
          <a:xfrm flipH="1" flipV="1">
            <a:off x="4100369" y="2821822"/>
            <a:ext cx="473981" cy="63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6FA01F4-3CD4-CF3B-8353-9752F3F438E4}"/>
              </a:ext>
            </a:extLst>
          </p:cNvPr>
          <p:cNvSpPr txBox="1"/>
          <p:nvPr/>
        </p:nvSpPr>
        <p:spPr>
          <a:xfrm>
            <a:off x="3444115" y="2422860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Splitteable</a:t>
            </a:r>
            <a:endParaRPr lang="fr-FR" b="1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873BAFD-3863-710C-5DA9-1778D48FE746}"/>
              </a:ext>
            </a:extLst>
          </p:cNvPr>
          <p:cNvCxnSpPr>
            <a:cxnSpLocks/>
          </p:cNvCxnSpPr>
          <p:nvPr/>
        </p:nvCxnSpPr>
        <p:spPr>
          <a:xfrm flipH="1" flipV="1">
            <a:off x="2832331" y="2176687"/>
            <a:ext cx="674203" cy="35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076F2E3-66E7-860C-A3E9-A835F74D5518}"/>
              </a:ext>
            </a:extLst>
          </p:cNvPr>
          <p:cNvSpPr txBox="1"/>
          <p:nvPr/>
        </p:nvSpPr>
        <p:spPr>
          <a:xfrm>
            <a:off x="1078204" y="1797776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 files = </a:t>
            </a:r>
            <a:r>
              <a:rPr lang="fr-FR" dirty="0" err="1"/>
              <a:t>splittable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csv,nd-json</a:t>
            </a:r>
            <a:r>
              <a:rPr lang="fr-FR" dirty="0"/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A86EE9-881B-45F7-7E3D-F547D91F9A56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2671187" y="2607526"/>
            <a:ext cx="772928" cy="6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04CAC8B-8840-1B27-D323-F2B1F3CA1C35}"/>
              </a:ext>
            </a:extLst>
          </p:cNvPr>
          <p:cNvSpPr txBox="1"/>
          <p:nvPr/>
        </p:nvSpPr>
        <p:spPr>
          <a:xfrm>
            <a:off x="912492" y="2442455"/>
            <a:ext cx="17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 = </a:t>
            </a:r>
            <a:r>
              <a:rPr lang="fr-FR" dirty="0" err="1"/>
              <a:t>unsplittable</a:t>
            </a:r>
            <a:endParaRPr lang="fr-FR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A5720A-F291-D69F-FB56-FB2CD9D6201B}"/>
              </a:ext>
            </a:extLst>
          </p:cNvPr>
          <p:cNvCxnSpPr>
            <a:cxnSpLocks/>
          </p:cNvCxnSpPr>
          <p:nvPr/>
        </p:nvCxnSpPr>
        <p:spPr>
          <a:xfrm flipH="1" flipV="1">
            <a:off x="3650309" y="1844799"/>
            <a:ext cx="150505" cy="57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0DCD3D5-8A47-E9C7-6814-A7633441613B}"/>
              </a:ext>
            </a:extLst>
          </p:cNvPr>
          <p:cNvSpPr txBox="1"/>
          <p:nvPr/>
        </p:nvSpPr>
        <p:spPr>
          <a:xfrm>
            <a:off x="3046866" y="159764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endParaRPr lang="fr-FR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1D7C320-9B7E-F392-7917-BAB626329D71}"/>
              </a:ext>
            </a:extLst>
          </p:cNvPr>
          <p:cNvCxnSpPr>
            <a:cxnSpLocks/>
          </p:cNvCxnSpPr>
          <p:nvPr/>
        </p:nvCxnSpPr>
        <p:spPr>
          <a:xfrm flipH="1" flipV="1">
            <a:off x="2640968" y="1242897"/>
            <a:ext cx="957084" cy="370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A25AE65-06B6-ED18-D5F5-5ACC021B6797}"/>
              </a:ext>
            </a:extLst>
          </p:cNvPr>
          <p:cNvSpPr txBox="1"/>
          <p:nvPr/>
        </p:nvSpPr>
        <p:spPr>
          <a:xfrm>
            <a:off x="1555877" y="817943"/>
            <a:ext cx="283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RowGropup</a:t>
            </a:r>
            <a:r>
              <a:rPr lang="fr-FR" dirty="0"/>
              <a:t> ~</a:t>
            </a:r>
            <a:r>
              <a:rPr lang="fr-FR" dirty="0" err="1"/>
              <a:t>spark</a:t>
            </a:r>
            <a:r>
              <a:rPr lang="fr-FR" dirty="0"/>
              <a:t> Partition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FileSplit</a:t>
            </a:r>
            <a:r>
              <a:rPr lang="fr-FR" dirty="0"/>
              <a:t>)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EFE0614-10D1-A202-21A8-2424B2128A99}"/>
              </a:ext>
            </a:extLst>
          </p:cNvPr>
          <p:cNvCxnSpPr>
            <a:cxnSpLocks/>
          </p:cNvCxnSpPr>
          <p:nvPr/>
        </p:nvCxnSpPr>
        <p:spPr>
          <a:xfrm flipH="1" flipV="1">
            <a:off x="5449408" y="2546218"/>
            <a:ext cx="210765" cy="82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AD047D71-F321-4D42-556D-4E02C65A2604}"/>
              </a:ext>
            </a:extLst>
          </p:cNvPr>
          <p:cNvSpPr txBox="1"/>
          <p:nvPr/>
        </p:nvSpPr>
        <p:spPr>
          <a:xfrm>
            <a:off x="1864691" y="562225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171AAEA-48D3-AB70-A430-F57CB0F39B3B}"/>
              </a:ext>
            </a:extLst>
          </p:cNvPr>
          <p:cNvSpPr txBox="1"/>
          <p:nvPr/>
        </p:nvSpPr>
        <p:spPr>
          <a:xfrm>
            <a:off x="2971689" y="4907771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72FF0B9-63F5-C059-76E0-8C441C3AD2D2}"/>
              </a:ext>
            </a:extLst>
          </p:cNvPr>
          <p:cNvCxnSpPr>
            <a:cxnSpLocks/>
          </p:cNvCxnSpPr>
          <p:nvPr/>
        </p:nvCxnSpPr>
        <p:spPr>
          <a:xfrm flipH="1">
            <a:off x="3910353" y="3868784"/>
            <a:ext cx="1406522" cy="10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4091B86-6BB7-3E1B-C67A-7F790570F7C4}"/>
              </a:ext>
            </a:extLst>
          </p:cNvPr>
          <p:cNvCxnSpPr>
            <a:cxnSpLocks/>
            <a:endCxn id="224" idx="2"/>
          </p:cNvCxnSpPr>
          <p:nvPr/>
        </p:nvCxnSpPr>
        <p:spPr>
          <a:xfrm flipH="1" flipV="1">
            <a:off x="3673965" y="5369436"/>
            <a:ext cx="654437" cy="31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1DCCFD0-EB04-91FA-A959-B848ADC637BC}"/>
              </a:ext>
            </a:extLst>
          </p:cNvPr>
          <p:cNvSpPr txBox="1"/>
          <p:nvPr/>
        </p:nvSpPr>
        <p:spPr>
          <a:xfrm>
            <a:off x="3725561" y="5593396"/>
            <a:ext cx="1468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CPU/Memory</a:t>
            </a:r>
            <a:br>
              <a:rPr lang="fr-FR" dirty="0"/>
            </a:br>
            <a:r>
              <a:rPr lang="fr-FR" dirty="0"/>
              <a:t>efficient</a:t>
            </a:r>
          </a:p>
          <a:p>
            <a:endParaRPr lang="fr-FR" dirty="0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922FEF0-F789-DEA1-0170-F3623A274372}"/>
              </a:ext>
            </a:extLst>
          </p:cNvPr>
          <p:cNvCxnSpPr>
            <a:cxnSpLocks/>
          </p:cNvCxnSpPr>
          <p:nvPr/>
        </p:nvCxnSpPr>
        <p:spPr>
          <a:xfrm flipH="1" flipV="1">
            <a:off x="3528310" y="5335143"/>
            <a:ext cx="80099" cy="75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6D18AAC4-1373-0C9D-911E-A4217716D93A}"/>
              </a:ext>
            </a:extLst>
          </p:cNvPr>
          <p:cNvSpPr txBox="1"/>
          <p:nvPr/>
        </p:nvSpPr>
        <p:spPr>
          <a:xfrm>
            <a:off x="3052154" y="6239212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Vectorized</a:t>
            </a:r>
            <a:r>
              <a:rPr lang="fr-FR" dirty="0"/>
              <a:t> </a:t>
            </a:r>
            <a:r>
              <a:rPr lang="fr-FR" dirty="0" err="1"/>
              <a:t>reader</a:t>
            </a:r>
            <a:endParaRPr lang="fr-FR" dirty="0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BBE3283-9590-0BF1-E690-E55B980AD633}"/>
              </a:ext>
            </a:extLst>
          </p:cNvPr>
          <p:cNvCxnSpPr>
            <a:cxnSpLocks/>
          </p:cNvCxnSpPr>
          <p:nvPr/>
        </p:nvCxnSpPr>
        <p:spPr>
          <a:xfrm flipV="1">
            <a:off x="2719218" y="5335143"/>
            <a:ext cx="560956" cy="38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45442C7-AF8A-E6C8-7C5F-4807B335796C}"/>
              </a:ext>
            </a:extLst>
          </p:cNvPr>
          <p:cNvSpPr txBox="1"/>
          <p:nvPr/>
        </p:nvSpPr>
        <p:spPr>
          <a:xfrm>
            <a:off x="4412784" y="2064531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Predicate</a:t>
            </a:r>
            <a:r>
              <a:rPr lang="fr-FR" b="1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4162062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CCEA43-961A-10E9-810A-FE9C4EAA2BC2}"/>
              </a:ext>
            </a:extLst>
          </p:cNvPr>
          <p:cNvSpPr txBox="1">
            <a:spLocks/>
          </p:cNvSpPr>
          <p:nvPr/>
        </p:nvSpPr>
        <p:spPr>
          <a:xfrm>
            <a:off x="838200" y="4359197"/>
            <a:ext cx="10515600" cy="100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35970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A5A-F0CC-3FDA-FA85-A61057AA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SDK / Converter / </a:t>
            </a:r>
            <a:r>
              <a:rPr lang="fr-FR" dirty="0" err="1"/>
              <a:t>ObjectModel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1EEE-C769-1025-BCAE-6ECBAA36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8" y="2039816"/>
            <a:ext cx="9517768" cy="38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7A8-646C-E518-9413-0A8085E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separates</a:t>
            </a:r>
            <a:r>
              <a:rPr lang="fr-FR" dirty="0"/>
              <a:t> Data and </a:t>
            </a:r>
            <a:r>
              <a:rPr lang="fr-FR" dirty="0" err="1"/>
              <a:t>MetaData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2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20E-FE6C-F13F-6678-BB6DAB3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Schema</a:t>
            </a:r>
            <a:r>
              <a:rPr lang="fr-FR" dirty="0"/>
              <a:t> : in </a:t>
            </a:r>
            <a:r>
              <a:rPr lang="fr-FR" dirty="0" err="1"/>
              <a:t>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E47CFAC-6675-AB16-96BA-110A3E907A1D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EEF47-6430-52A8-4CEC-FDF8F0728B69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C7FD0-FD0D-3C4C-2E9F-522464B916FB}"/>
              </a:ext>
            </a:extLst>
          </p:cNvPr>
          <p:cNvSpPr/>
          <p:nvPr/>
        </p:nvSpPr>
        <p:spPr>
          <a:xfrm>
            <a:off x="5472066" y="4693465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DC72-BCE7-5AA1-1100-B3F8E3A8D469}"/>
              </a:ext>
            </a:extLst>
          </p:cNvPr>
          <p:cNvSpPr txBox="1"/>
          <p:nvPr/>
        </p:nvSpPr>
        <p:spPr>
          <a:xfrm>
            <a:off x="5163456" y="2029094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C4E4C4-D1AB-E075-4B41-9BC59AC5F9F1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062B255-61BB-C0E4-0835-1E6C53910635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F2E8-C416-D7F1-FD60-B197B465AAB7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DA46B-42B5-027D-CABC-BF62788C3E0F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234074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4063</Words>
  <Application>Microsoft Office PowerPoint</Application>
  <PresentationFormat>Widescreen</PresentationFormat>
  <Paragraphs>949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ui-monospace</vt:lpstr>
      <vt:lpstr>Office Theme</vt:lpstr>
      <vt:lpstr>Datalake File Format: Parquet</vt:lpstr>
      <vt:lpstr>Outline</vt:lpstr>
      <vt:lpstr>Parquet is a Structured Format Strongly Typed (Schema)</vt:lpstr>
      <vt:lpstr>File Formats</vt:lpstr>
      <vt:lpstr>Structured : struct&lt;&gt;, array&lt;&gt;, map&lt;&gt;</vt:lpstr>
      <vt:lpstr>Type constraint = Schema</vt:lpstr>
      <vt:lpstr>Parquet SDK / Converter / ObjectModel</vt:lpstr>
      <vt:lpstr>Parquet separates Data and MetaData</vt:lpstr>
      <vt:lpstr>Parquet Schema : in metadata footer</vt:lpstr>
      <vt:lpstr>Parquet for Small Files ?</vt:lpstr>
      <vt:lpstr>Read Parquet footer only</vt:lpstr>
      <vt:lpstr>Why Footer instead of Header?</vt:lpstr>
      <vt:lpstr>Parquet is Columnar</vt:lpstr>
      <vt:lpstr>Parquet : Columnar File Format</vt:lpstr>
      <vt:lpstr>Columnar  =&gt; better memory aligned,  Vectorized CPU pipeline</vt:lpstr>
      <vt:lpstr>Vectorized code ... fewer "If", "Loop", "calls"</vt:lpstr>
      <vt:lpstr>Column Pruning Optimization</vt:lpstr>
      <vt:lpstr>Compare IO Reads with JSON, CSV, Avro, ..</vt:lpstr>
      <vt:lpstr>Parquet is Splitteable</vt:lpstr>
      <vt:lpstr>Parquet split rows by RowGroups</vt:lpstr>
      <vt:lpstr>RowGroup ~ Spark Partition  ~ Executor Thread</vt:lpstr>
      <vt:lpstr>1 Parquet RowGroup(s)      -&gt; default to 1 Spark DataSet partition</vt:lpstr>
      <vt:lpstr>N  Parquet RowGroups           -&gt;  FileSplit to P (&lt;=N) Spark Partitions</vt:lpstr>
      <vt:lpstr>{Texts,CSV,Json} formats FileSplit</vt:lpstr>
      <vt:lpstr>Example : Reading 1 CSV of 3.2 Go   =&gt; 26 splits = 25 (~128 Mo) + 1 very small</vt:lpstr>
      <vt:lpstr>Parquet is Compressable { snappy | gz }</vt:lpstr>
      <vt:lpstr>*.gz   is NOT Splitteable !</vt:lpstr>
      <vt:lpstr>Compressions Algorithm</vt:lpstr>
      <vt:lpstr>PARQUET.{snappy | gz}</vt:lpstr>
      <vt:lpstr>Parquet use Encodings</vt:lpstr>
      <vt:lpstr>Run-length encoding (RLE)</vt:lpstr>
      <vt:lpstr>Size of Adding "Constant" Column</vt:lpstr>
      <vt:lpstr>Dictionary Encoding</vt:lpstr>
      <vt:lpstr>Dictionary Size Limit</vt:lpstr>
      <vt:lpstr>Delta Encoding</vt:lpstr>
      <vt:lpstr>Parquet use Statistics</vt:lpstr>
      <vt:lpstr>Column Statistics: min/max Value per RowGroup</vt:lpstr>
      <vt:lpstr>Reading Metadata  =&gt; read schema + offset + statistics</vt:lpstr>
      <vt:lpstr>Parquet use Bloom Filter</vt:lpstr>
      <vt:lpstr>Bloom Filter</vt:lpstr>
      <vt:lpstr>Parquet Predicate-Push-Down</vt:lpstr>
      <vt:lpstr>Push-Down :   from Spark -&gt; Parquet Lib -&gt;  IO Storage</vt:lpstr>
      <vt:lpstr>Statistics for skip read RowGroup SELECT .. WHERE column=value</vt:lpstr>
      <vt:lpstr>Column Pruning  + RowGroup Pruning(PPD) = minimal Reads</vt:lpstr>
      <vt:lpstr>Badly sorted files =&gt; Bad min/max statistics =&gt; False positives</vt:lpstr>
      <vt:lpstr>Optim   Write Once  /   Read Many </vt:lpstr>
      <vt:lpstr>PowerPoint Presentation</vt:lpstr>
      <vt:lpstr>avoid many small files dataset.repartition(1) or .coalesce(1)</vt:lpstr>
      <vt:lpstr>Does not fit in memory.. compromise to .repartition(smallN)</vt:lpstr>
      <vt:lpstr>.repartition("column")</vt:lpstr>
      <vt:lpstr>.repartition("column", nHashCount)</vt:lpstr>
      <vt:lpstr>.sortWithinPartitions("a", "b", ...)</vt:lpstr>
      <vt:lpstr>.sortWithinPartitions  =&gt; RowGroups stats more "compact"</vt:lpstr>
      <vt:lpstr>see also Dataset.write  .bucketBy( .. )</vt:lpstr>
      <vt:lpstr>Analyzing Parquet Files,  using "parquet-cli"</vt:lpstr>
      <vt:lpstr>Analysing Parquet File, using "parquet-cli"</vt:lpstr>
      <vt:lpstr>Search jar in maven repo: https://search.maven.org</vt:lpstr>
      <vt:lpstr>type search "a:parquet-cli" g:org.apache.parquet</vt:lpstr>
      <vt:lpstr>Downloading "parquet-cli"  runtime.jar for same version 1.13.0 (same as spark/jars/*.jar)</vt:lpstr>
      <vt:lpstr>Launching parquet-cli</vt:lpstr>
      <vt:lpstr>parquet-cli meta [1/2]</vt:lpstr>
      <vt:lpstr>parquet-cli meta [2/2]</vt:lpstr>
      <vt:lpstr>parquet-cli meta | grep "Row group"</vt:lpstr>
      <vt:lpstr>parquet-cli  column-size</vt:lpstr>
      <vt:lpstr>Column Sizes ... sorting</vt:lpstr>
      <vt:lpstr>Parquet Column Sizes Summary</vt:lpstr>
      <vt:lpstr>Conclusion</vt:lpstr>
      <vt:lpstr>Mind Map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Datalake File Formats (Parquet)</dc:title>
  <dc:creator>NAUWYNCK Arnaud</dc:creator>
  <cp:lastModifiedBy>NAUWYNCK Arnaud</cp:lastModifiedBy>
  <cp:revision>29</cp:revision>
  <dcterms:created xsi:type="dcterms:W3CDTF">2023-11-05T12:01:48Z</dcterms:created>
  <dcterms:modified xsi:type="dcterms:W3CDTF">2024-12-17T11:37:48Z</dcterms:modified>
</cp:coreProperties>
</file>