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310" r:id="rId7"/>
    <p:sldId id="275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304" r:id="rId21"/>
    <p:sldId id="283" r:id="rId22"/>
    <p:sldId id="284" r:id="rId23"/>
    <p:sldId id="309" r:id="rId24"/>
    <p:sldId id="305" r:id="rId25"/>
    <p:sldId id="306" r:id="rId26"/>
    <p:sldId id="279" r:id="rId27"/>
    <p:sldId id="282" r:id="rId28"/>
    <p:sldId id="280" r:id="rId29"/>
    <p:sldId id="294" r:id="rId30"/>
    <p:sldId id="307" r:id="rId31"/>
    <p:sldId id="308" r:id="rId32"/>
    <p:sldId id="277" r:id="rId33"/>
    <p:sldId id="281" r:id="rId34"/>
    <p:sldId id="286" r:id="rId35"/>
    <p:sldId id="285" r:id="rId36"/>
    <p:sldId id="289" r:id="rId37"/>
    <p:sldId id="287" r:id="rId38"/>
    <p:sldId id="288" r:id="rId39"/>
    <p:sldId id="290" r:id="rId40"/>
    <p:sldId id="291" r:id="rId41"/>
    <p:sldId id="292" r:id="rId42"/>
    <p:sldId id="278" r:id="rId43"/>
    <p:sldId id="293" r:id="rId44"/>
    <p:sldId id="296" r:id="rId45"/>
    <p:sldId id="295" r:id="rId46"/>
    <p:sldId id="298" r:id="rId47"/>
    <p:sldId id="271" r:id="rId48"/>
    <p:sldId id="273" r:id="rId49"/>
    <p:sldId id="274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4660"/>
  </p:normalViewPr>
  <p:slideViewPr>
    <p:cSldViewPr snapToGrid="0">
      <p:cViewPr>
        <p:scale>
          <a:sx n="81" d="100"/>
          <a:sy n="81" d="100"/>
        </p:scale>
        <p:origin x="-2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8EF-9C5D-6108-F917-C4EDFE43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DC68-DFD0-E44A-0930-9340F915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3AB7-4FF5-318E-5CE7-C2839462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E6FC-3CB8-AE7B-0009-A94E2E0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F39B-0938-B5AA-E221-C331050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A7C6-BBB7-9053-7131-A6F6525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DDD3-4008-5BA6-147F-8465542C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8B-7551-BA2D-EFBA-2BEBCCE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DCA-27EC-A483-2E58-6085B88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26F5-8170-F8DC-E4CE-72CB357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30459-4895-816A-9699-C7083C9E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D3923-54B4-1F0C-67EB-F933855A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5CE2-AD68-3272-4B16-CA12C95B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2F64-29BC-3230-4C09-4B94FF05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B07-8FFE-CB42-1185-B9A577B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7B97-191C-E8B7-90D5-E59AA17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8F91-9128-380A-8112-435D85B8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1A66-9476-E89B-1CDF-8CDBC18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004-41CE-516B-2AA9-6A4E934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94E-A497-4199-3667-5108CC7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375-45B0-F6BB-4EB0-2091FB80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BE9B-D1D2-4480-B386-8F225EE7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36F1-C9E3-DB40-190E-C02C97C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2C9F-2FFD-6AE6-8E58-86F44692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77F3-73D8-6A79-AECE-B5487052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866-7302-1FDC-5CD2-C9F94F4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7A9-09A0-C10B-CD0D-9ED9A111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9E27-5A09-87F3-4789-231F85B6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9855-E3C6-B195-7C73-0839B04D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CD92-C628-B8DF-068F-ACB7B5E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5F0C-ECEB-6D8A-0E6A-BC8AD20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05-CABD-FC24-36AB-EFEFE409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82FA-704D-DECC-AEC9-9C4B1DF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F738-4E29-A837-DD0A-A7474C60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1F2C-BA39-D7AE-1983-1FCAD462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3C6A-0299-2665-62F5-178B4605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A1CE-6020-81DB-5F1C-95995772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B9C75-CCCD-8DD5-3B9F-6A4595E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8249F-B197-C3B9-1D5B-6D9E33C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D9D-4BE8-AC70-F7E4-F1B4666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AB71-BDD2-38CF-B4AE-AA9EF06D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00D8-7729-E016-CCB6-8AD06B2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A6D3-2888-EACA-4764-48DEC20D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5182-C9E7-D86E-6BA3-8EEEB0A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8B6C-8388-7BED-776D-99C74591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F785-02DB-BA57-2170-25CA7885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1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FBEF-4006-8780-F240-FC8839D5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71A-1A28-DAC5-1F2D-6FFF0BEE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A575-612C-DA9C-CE48-B5A6FB9D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E9D5-200A-1552-BE7B-44B92111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1877-DB4A-A1F4-714C-30DD261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86D-0EA1-D210-049D-8405468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41D-A403-E0AC-BEC7-DB14EB3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7F14-9432-CA79-621F-C52575DD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FB3C-3CAD-3903-094A-B828DA9D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F138-96F7-7D41-9EDE-D53FD91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B6DB-590B-D52C-7838-56D9ABA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EA7E-DC0A-C9D9-F542-EB82871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118E5-4BB3-B1A0-95C8-001285D7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2366-463B-0EA0-25B1-DF3A71EC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9392-6CD1-3F6B-17AF-F80D0D21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CA2F-38B5-8B68-1365-FF95D796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54C7-85C2-2EC8-6A67-50922C48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A6-74F5-DC56-DF26-C9D642BD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 Data-Structures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B0B4-2FCB-8616-BC3B-46367FE4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366"/>
            <a:ext cx="9144000" cy="7124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</a:t>
            </a:r>
          </a:p>
        </p:txBody>
      </p:sp>
    </p:spTree>
    <p:extLst>
      <p:ext uri="{BB962C8B-B14F-4D97-AF65-F5344CB8AC3E}">
        <p14:creationId xmlns:p14="http://schemas.microsoft.com/office/powerpoint/2010/main" val="36758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Loop … </a:t>
            </a:r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=&gt;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copies / times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E2722-F84F-0DF8-D0B9-63D2B26ED337}"/>
              </a:ext>
            </a:extLst>
          </p:cNvPr>
          <p:cNvSpPr txBox="1"/>
          <p:nvPr/>
        </p:nvSpPr>
        <p:spPr>
          <a:xfrm>
            <a:off x="875695" y="2980267"/>
            <a:ext cx="355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Grow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</a:t>
            </a:r>
            <a:r>
              <a:rPr lang="fr-FR" sz="2400" dirty="0" err="1"/>
              <a:t>occcured</a:t>
            </a:r>
            <a:r>
              <a:rPr lang="fr-FR" sz="2400" dirty="0"/>
              <a:t> 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7441-2407-02A7-1295-96285ED7AFB8}"/>
              </a:ext>
            </a:extLst>
          </p:cNvPr>
          <p:cNvSpPr txBox="1"/>
          <p:nvPr/>
        </p:nvSpPr>
        <p:spPr>
          <a:xfrm>
            <a:off x="633791" y="4022876"/>
            <a:ext cx="1050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Count            : 1      2                  3                   4       5     6                        28                 29</a:t>
            </a:r>
          </a:p>
          <a:p>
            <a:r>
              <a:rPr lang="fr-FR" sz="2400" dirty="0" err="1"/>
              <a:t>Capacity</a:t>
            </a:r>
            <a:r>
              <a:rPr lang="fr-FR" sz="2400" dirty="0"/>
              <a:t>       : 10   15                 22                 33    49   73      ….       540217         810325</a:t>
            </a:r>
          </a:p>
          <a:p>
            <a:r>
              <a:rPr lang="fr-FR" sz="2400" dirty="0"/>
              <a:t>Total Copies:  10   10+15= 25  25+22=47    80   129  202             1620647     	2430972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DA03-C7B0-A25C-9437-461BD147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1" y="1369638"/>
            <a:ext cx="8760254" cy="265323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D2E6FA9-2A74-5FDE-EC8E-BD991F453C07}"/>
              </a:ext>
            </a:extLst>
          </p:cNvPr>
          <p:cNvSpPr/>
          <p:nvPr/>
        </p:nvSpPr>
        <p:spPr>
          <a:xfrm flipV="1">
            <a:off x="10145485" y="5197154"/>
            <a:ext cx="498324" cy="469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B927C-AC63-FAEF-AAF6-49EBC02031E1}"/>
              </a:ext>
            </a:extLst>
          </p:cNvPr>
          <p:cNvSpPr txBox="1"/>
          <p:nvPr/>
        </p:nvSpPr>
        <p:spPr>
          <a:xfrm>
            <a:off x="9142853" y="5892800"/>
            <a:ext cx="270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Total : 2.4 Million copies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add</a:t>
            </a:r>
            <a:r>
              <a:rPr lang="fr-FR" sz="2000" dirty="0"/>
              <a:t> 1 Million values</a:t>
            </a:r>
          </a:p>
        </p:txBody>
      </p:sp>
    </p:spTree>
    <p:extLst>
      <p:ext uri="{BB962C8B-B14F-4D97-AF65-F5344CB8AC3E}">
        <p14:creationId xmlns:p14="http://schemas.microsoft.com/office/powerpoint/2010/main" val="18172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B368-F06D-F716-53B5-F2095960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" y="2723849"/>
            <a:ext cx="9731454" cy="165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B1912-4697-3C6D-F14A-3EE36D2A9111}"/>
              </a:ext>
            </a:extLst>
          </p:cNvPr>
          <p:cNvSpPr txBox="1"/>
          <p:nvPr/>
        </p:nvSpPr>
        <p:spPr>
          <a:xfrm>
            <a:off x="3672114" y="4775200"/>
            <a:ext cx="59407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Total copies =  O(N)  ….   2.4 * N  for 1M</a:t>
            </a:r>
          </a:p>
          <a:p>
            <a:endParaRPr lang="fr-FR" sz="2800" dirty="0"/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reallocations</a:t>
            </a:r>
            <a:r>
              <a:rPr lang="fr-FR" sz="2800" dirty="0"/>
              <a:t>:   O(log N)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50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…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136A-96F2-B014-9702-BA99B7D0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4" y="1993295"/>
            <a:ext cx="9064527" cy="1061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913DB0-98D7-A0C6-BA3A-539E457E1DB4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AECE1-4F8A-6BF6-A996-15D23A2075AF}"/>
              </a:ext>
            </a:extLst>
          </p:cNvPr>
          <p:cNvSpPr txBox="1"/>
          <p:nvPr/>
        </p:nvSpPr>
        <p:spPr>
          <a:xfrm>
            <a:off x="2161713" y="3573262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LinkedList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50CD4-EA02-AB2C-60E8-A89B68621967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142F8-DDA1-1C6D-02D0-FC04FDCBC8B7}"/>
              </a:ext>
            </a:extLst>
          </p:cNvPr>
          <p:cNvSpPr txBox="1"/>
          <p:nvPr/>
        </p:nvSpPr>
        <p:spPr>
          <a:xfrm>
            <a:off x="1966404" y="3853195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5BB2-558B-F749-6AA6-F52721416509}"/>
              </a:ext>
            </a:extLst>
          </p:cNvPr>
          <p:cNvSpPr txBox="1"/>
          <p:nvPr/>
        </p:nvSpPr>
        <p:spPr>
          <a:xfrm>
            <a:off x="1998956" y="4214986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A2F20-374D-54D2-BC11-63EDB9ABCE5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584D-80CE-6C7F-364D-13177B5E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1" y="5167235"/>
            <a:ext cx="2727463" cy="1116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976917-BD41-66D1-B083-C714C0C2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55" y="5598838"/>
            <a:ext cx="2781700" cy="8225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AADEF-320A-67F0-4B7A-B034D394DA16}"/>
              </a:ext>
            </a:extLst>
          </p:cNvPr>
          <p:cNvCxnSpPr>
            <a:cxnSpLocks/>
          </p:cNvCxnSpPr>
          <p:nvPr/>
        </p:nvCxnSpPr>
        <p:spPr>
          <a:xfrm>
            <a:off x="3267721" y="4325257"/>
            <a:ext cx="6495555" cy="5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523C96-5FF4-D257-8E00-3B3985C2E25D}"/>
              </a:ext>
            </a:extLst>
          </p:cNvPr>
          <p:cNvSpPr/>
          <p:nvPr/>
        </p:nvSpPr>
        <p:spPr>
          <a:xfrm>
            <a:off x="4613946" y="3610554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E98DF-9C81-D685-13E5-1BE50B817DD6}"/>
              </a:ext>
            </a:extLst>
          </p:cNvPr>
          <p:cNvSpPr txBox="1"/>
          <p:nvPr/>
        </p:nvSpPr>
        <p:spPr>
          <a:xfrm>
            <a:off x="4809255" y="361055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278BF-CE47-80A8-FE2C-C8D91AC40A1F}"/>
              </a:ext>
            </a:extLst>
          </p:cNvPr>
          <p:cNvSpPr txBox="1"/>
          <p:nvPr/>
        </p:nvSpPr>
        <p:spPr>
          <a:xfrm>
            <a:off x="4613946" y="389048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5C2B8A-E7F7-2B0A-0870-E86E97684699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606967" y="3916541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41AEF-7EF6-6B70-C9ED-F788F8B01961}"/>
              </a:ext>
            </a:extLst>
          </p:cNvPr>
          <p:cNvCxnSpPr>
            <a:cxnSpLocks/>
          </p:cNvCxnSpPr>
          <p:nvPr/>
        </p:nvCxnSpPr>
        <p:spPr>
          <a:xfrm>
            <a:off x="5673386" y="3979886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6B95E-1430-9A6C-16E2-61ACD3312071}"/>
              </a:ext>
            </a:extLst>
          </p:cNvPr>
          <p:cNvCxnSpPr>
            <a:cxnSpLocks/>
          </p:cNvCxnSpPr>
          <p:nvPr/>
        </p:nvCxnSpPr>
        <p:spPr>
          <a:xfrm flipH="1" flipV="1">
            <a:off x="5673386" y="4073373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96F4F0-1098-CDC2-9C42-4684B8ABA692}"/>
              </a:ext>
            </a:extLst>
          </p:cNvPr>
          <p:cNvSpPr/>
          <p:nvPr/>
        </p:nvSpPr>
        <p:spPr>
          <a:xfrm>
            <a:off x="6469582" y="3610553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361F3-65D9-799D-2687-334C00C70611}"/>
              </a:ext>
            </a:extLst>
          </p:cNvPr>
          <p:cNvSpPr txBox="1"/>
          <p:nvPr/>
        </p:nvSpPr>
        <p:spPr>
          <a:xfrm>
            <a:off x="6664891" y="361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59A58-8134-CF30-7BC8-99B85F1335E5}"/>
              </a:ext>
            </a:extLst>
          </p:cNvPr>
          <p:cNvSpPr txBox="1"/>
          <p:nvPr/>
        </p:nvSpPr>
        <p:spPr>
          <a:xfrm>
            <a:off x="6469582" y="389048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81B41C-265B-C6CC-8725-C6373A913D31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462603" y="3916540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335BC4-3AFC-A6C8-4F50-0741319AE8ED}"/>
              </a:ext>
            </a:extLst>
          </p:cNvPr>
          <p:cNvSpPr/>
          <p:nvPr/>
        </p:nvSpPr>
        <p:spPr>
          <a:xfrm>
            <a:off x="9834978" y="3626401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C88793-2838-9008-C363-E10A92782D95}"/>
              </a:ext>
            </a:extLst>
          </p:cNvPr>
          <p:cNvSpPr txBox="1"/>
          <p:nvPr/>
        </p:nvSpPr>
        <p:spPr>
          <a:xfrm>
            <a:off x="10030287" y="36264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03CC5-FC51-63AE-36D0-C88ABEB09629}"/>
              </a:ext>
            </a:extLst>
          </p:cNvPr>
          <p:cNvSpPr txBox="1"/>
          <p:nvPr/>
        </p:nvSpPr>
        <p:spPr>
          <a:xfrm>
            <a:off x="9834978" y="3906334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2B3B11-2728-1B16-2206-796AB68F19C7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827999" y="3932388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3B3CE2-7556-23D7-D36B-BD530A97CC04}"/>
              </a:ext>
            </a:extLst>
          </p:cNvPr>
          <p:cNvCxnSpPr>
            <a:cxnSpLocks/>
          </p:cNvCxnSpPr>
          <p:nvPr/>
        </p:nvCxnSpPr>
        <p:spPr>
          <a:xfrm>
            <a:off x="9085834" y="4029842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7AFD66-2373-CAC8-9B1D-1AD37D279ED1}"/>
              </a:ext>
            </a:extLst>
          </p:cNvPr>
          <p:cNvCxnSpPr>
            <a:cxnSpLocks/>
          </p:cNvCxnSpPr>
          <p:nvPr/>
        </p:nvCxnSpPr>
        <p:spPr>
          <a:xfrm flipH="1" flipV="1">
            <a:off x="9085834" y="4123329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C2A18-11A3-CE2B-85FE-39B229204A6D}"/>
              </a:ext>
            </a:extLst>
          </p:cNvPr>
          <p:cNvCxnSpPr>
            <a:cxnSpLocks/>
          </p:cNvCxnSpPr>
          <p:nvPr/>
        </p:nvCxnSpPr>
        <p:spPr>
          <a:xfrm>
            <a:off x="7550694" y="4006429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E3016-22A9-E9BF-8945-649C6A8C5ED2}"/>
              </a:ext>
            </a:extLst>
          </p:cNvPr>
          <p:cNvCxnSpPr>
            <a:cxnSpLocks/>
          </p:cNvCxnSpPr>
          <p:nvPr/>
        </p:nvCxnSpPr>
        <p:spPr>
          <a:xfrm flipH="1" flipV="1">
            <a:off x="7550694" y="4099916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… « RAM » </a:t>
            </a:r>
            <a:r>
              <a:rPr lang="fr-FR" dirty="0" err="1"/>
              <a:t>Random</a:t>
            </a:r>
            <a:r>
              <a:rPr lang="fr-FR" dirty="0"/>
              <a:t> Access Memory</a:t>
            </a:r>
            <a:br>
              <a:rPr lang="fr-FR" dirty="0"/>
            </a:br>
            <a:r>
              <a:rPr lang="fr-FR" dirty="0"/>
              <a:t>… cache L1, L2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1BF22-9990-5D5A-0001-746479917D90}"/>
              </a:ext>
            </a:extLst>
          </p:cNvPr>
          <p:cNvSpPr txBox="1"/>
          <p:nvPr/>
        </p:nvSpPr>
        <p:spPr>
          <a:xfrm>
            <a:off x="2772228" y="2360990"/>
            <a:ext cx="7230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time :    </a:t>
            </a:r>
          </a:p>
          <a:p>
            <a:endParaRPr lang="fr-FR" sz="2400" dirty="0"/>
          </a:p>
          <a:p>
            <a:r>
              <a:rPr lang="fr-FR" sz="2400" dirty="0"/>
              <a:t>RAM </a:t>
            </a:r>
            <a:r>
              <a:rPr lang="fr-FR" sz="2400" dirty="0" err="1"/>
              <a:t>is</a:t>
            </a:r>
            <a:r>
              <a:rPr lang="fr-FR" sz="2400" dirty="0"/>
              <a:t>  ~100 </a:t>
            </a:r>
            <a:r>
              <a:rPr lang="fr-FR" sz="2400" dirty="0" err="1"/>
              <a:t>nanos</a:t>
            </a:r>
            <a:r>
              <a:rPr lang="fr-FR" sz="2400" dirty="0"/>
              <a:t>   … 1000 x SLOWER   </a:t>
            </a:r>
            <a:r>
              <a:rPr lang="fr-FR" sz="2400" dirty="0" err="1"/>
              <a:t>than</a:t>
            </a:r>
            <a:r>
              <a:rPr lang="fr-FR" sz="2400" dirty="0"/>
              <a:t>   L1</a:t>
            </a:r>
          </a:p>
          <a:p>
            <a:endParaRPr lang="fr-FR" sz="2400" dirty="0"/>
          </a:p>
          <a:p>
            <a:r>
              <a:rPr lang="fr-FR" sz="2400" dirty="0"/>
              <a:t>But </a:t>
            </a:r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L1 </a:t>
            </a:r>
            <a:r>
              <a:rPr lang="fr-FR" sz="2400" dirty="0" err="1"/>
              <a:t>is</a:t>
            </a:r>
            <a:r>
              <a:rPr lang="fr-FR" sz="2400" dirty="0"/>
              <a:t>  ~15 Ko   …  1M x SMALLER </a:t>
            </a:r>
            <a:r>
              <a:rPr lang="fr-FR" sz="2400" dirty="0" err="1"/>
              <a:t>than</a:t>
            </a:r>
            <a:r>
              <a:rPr lang="fr-FR" sz="2400" dirty="0"/>
              <a:t> Ram  ( ~100 Go)</a:t>
            </a:r>
          </a:p>
          <a:p>
            <a:endParaRPr lang="fr-FR" sz="2400" dirty="0"/>
          </a:p>
          <a:p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driven</a:t>
            </a:r>
            <a:r>
              <a:rPr lang="fr-FR" sz="2400" dirty="0"/>
              <a:t> by  </a:t>
            </a:r>
            <a:r>
              <a:rPr lang="fr-FR" sz="2400" b="1" dirty="0"/>
              <a:t>Cache misses +  Look </a:t>
            </a:r>
            <a:r>
              <a:rPr lang="fr-FR" sz="2400" b="1" dirty="0" err="1"/>
              <a:t>Aheads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5050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ArrayList.indexOf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394E-E8A4-AD8F-B150-E74F84E5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2" y="2104042"/>
            <a:ext cx="6257877" cy="26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 </a:t>
            </a:r>
            <a:r>
              <a:rPr lang="fr-FR" dirty="0" err="1"/>
              <a:t>indexOf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713AA-926E-E645-923B-6141C7F43201}"/>
              </a:ext>
            </a:extLst>
          </p:cNvPr>
          <p:cNvSpPr txBox="1"/>
          <p:nvPr/>
        </p:nvSpPr>
        <p:spPr>
          <a:xfrm>
            <a:off x="1146629" y="2264229"/>
            <a:ext cx="910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Positive </a:t>
            </a:r>
            <a:r>
              <a:rPr lang="fr-FR" sz="2400" dirty="0" err="1"/>
              <a:t>find</a:t>
            </a:r>
            <a:r>
              <a:rPr lang="fr-FR" sz="2400" dirty="0"/>
              <a:t> =&gt;  … return break </a:t>
            </a:r>
            <a:r>
              <a:rPr lang="fr-FR" sz="2400" dirty="0" err="1"/>
              <a:t>loop</a:t>
            </a:r>
            <a:r>
              <a:rPr lang="fr-FR" sz="2400" dirty="0"/>
              <a:t>     </a:t>
            </a:r>
            <a:r>
              <a:rPr lang="fr-FR" sz="2400" dirty="0" err="1"/>
              <a:t>maybe</a:t>
            </a:r>
            <a:r>
              <a:rPr lang="fr-FR" sz="2400" dirty="0"/>
              <a:t> at position 1, or 2, … or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B956-9BA2-351A-0411-23494036F38A}"/>
              </a:ext>
            </a:extLst>
          </p:cNvPr>
          <p:cNvSpPr txBox="1"/>
          <p:nvPr/>
        </p:nvSpPr>
        <p:spPr>
          <a:xfrm>
            <a:off x="3095933" y="3087944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1+2+3+ …  +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61860-DADB-811B-FECB-C1A966266978}"/>
              </a:ext>
            </a:extLst>
          </p:cNvPr>
          <p:cNvCxnSpPr>
            <a:cxnSpLocks/>
          </p:cNvCxnSpPr>
          <p:nvPr/>
        </p:nvCxnSpPr>
        <p:spPr>
          <a:xfrm flipV="1">
            <a:off x="3106057" y="3422817"/>
            <a:ext cx="1649305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420E4-191E-F95B-215D-C3B19E07C670}"/>
              </a:ext>
            </a:extLst>
          </p:cNvPr>
          <p:cNvSpPr txBox="1"/>
          <p:nvPr/>
        </p:nvSpPr>
        <p:spPr>
          <a:xfrm>
            <a:off x="3797904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88AC4-0D13-A159-D989-93187A496690}"/>
              </a:ext>
            </a:extLst>
          </p:cNvPr>
          <p:cNvSpPr txBox="1"/>
          <p:nvPr/>
        </p:nvSpPr>
        <p:spPr>
          <a:xfrm>
            <a:off x="4978400" y="32381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26AE8-C277-F7D9-B942-8521B73C75CF}"/>
              </a:ext>
            </a:extLst>
          </p:cNvPr>
          <p:cNvSpPr txBox="1"/>
          <p:nvPr/>
        </p:nvSpPr>
        <p:spPr>
          <a:xfrm>
            <a:off x="5331183" y="3094127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(N+1) * 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EFE4A6-22DB-166A-EBFD-B2C3DD8EC197}"/>
              </a:ext>
            </a:extLst>
          </p:cNvPr>
          <p:cNvCxnSpPr>
            <a:cxnSpLocks/>
          </p:cNvCxnSpPr>
          <p:nvPr/>
        </p:nvCxnSpPr>
        <p:spPr>
          <a:xfrm flipV="1">
            <a:off x="5341307" y="3429000"/>
            <a:ext cx="1153230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2C95E-A3FC-A6C4-D491-77069A323386}"/>
              </a:ext>
            </a:extLst>
          </p:cNvPr>
          <p:cNvSpPr txBox="1"/>
          <p:nvPr/>
        </p:nvSpPr>
        <p:spPr>
          <a:xfrm>
            <a:off x="5762799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6DD28-7E4D-192C-DC31-81A17FACA8D3}"/>
              </a:ext>
            </a:extLst>
          </p:cNvPr>
          <p:cNvSpPr txBox="1"/>
          <p:nvPr/>
        </p:nvSpPr>
        <p:spPr>
          <a:xfrm>
            <a:off x="6727741" y="32298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D2FA-7859-9345-ACC3-3FC34F9F226C}"/>
              </a:ext>
            </a:extLst>
          </p:cNvPr>
          <p:cNvSpPr txBox="1"/>
          <p:nvPr/>
        </p:nvSpPr>
        <p:spPr>
          <a:xfrm>
            <a:off x="1146629" y="4155141"/>
            <a:ext cx="456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Negative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=&gt;  … </a:t>
            </a:r>
            <a:r>
              <a:rPr lang="fr-FR" sz="2400" dirty="0" err="1"/>
              <a:t>always</a:t>
            </a:r>
            <a:r>
              <a:rPr lang="fr-FR" sz="2400" dirty="0"/>
              <a:t> full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5576D-01F4-F465-92D9-31A1D224BD1F}"/>
              </a:ext>
            </a:extLst>
          </p:cNvPr>
          <p:cNvSpPr txBox="1"/>
          <p:nvPr/>
        </p:nvSpPr>
        <p:spPr>
          <a:xfrm>
            <a:off x="6727741" y="41157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2657C-54F6-DDAB-FE8D-69AC516AFE35}"/>
              </a:ext>
            </a:extLst>
          </p:cNvPr>
          <p:cNvSpPr txBox="1"/>
          <p:nvPr/>
        </p:nvSpPr>
        <p:spPr>
          <a:xfrm>
            <a:off x="7080723" y="4124107"/>
            <a:ext cx="94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FCB2D-A492-320C-F385-111223EC1A67}"/>
              </a:ext>
            </a:extLst>
          </p:cNvPr>
          <p:cNvSpPr txBox="1"/>
          <p:nvPr/>
        </p:nvSpPr>
        <p:spPr>
          <a:xfrm>
            <a:off x="7155500" y="30804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N+1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D584-0730-F4C8-9514-3291B299635E}"/>
              </a:ext>
            </a:extLst>
          </p:cNvPr>
          <p:cNvCxnSpPr>
            <a:cxnSpLocks/>
          </p:cNvCxnSpPr>
          <p:nvPr/>
        </p:nvCxnSpPr>
        <p:spPr>
          <a:xfrm flipV="1">
            <a:off x="7165624" y="3414472"/>
            <a:ext cx="562070" cy="707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A33BF-AB7B-0B02-7962-FC9F94DC00AD}"/>
              </a:ext>
            </a:extLst>
          </p:cNvPr>
          <p:cNvSpPr txBox="1"/>
          <p:nvPr/>
        </p:nvSpPr>
        <p:spPr>
          <a:xfrm>
            <a:off x="7286716" y="3372718"/>
            <a:ext cx="395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05529-8B41-6941-AFA3-9A9424EA8CD1}"/>
              </a:ext>
            </a:extLst>
          </p:cNvPr>
          <p:cNvSpPr txBox="1"/>
          <p:nvPr/>
        </p:nvSpPr>
        <p:spPr>
          <a:xfrm>
            <a:off x="8234083" y="3175903"/>
            <a:ext cx="252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  = </a:t>
            </a:r>
            <a:r>
              <a:rPr lang="fr-FR" sz="2000" dirty="0" err="1"/>
              <a:t>half</a:t>
            </a:r>
            <a:r>
              <a:rPr lang="fr-FR" sz="2000" dirty="0"/>
              <a:t> scan in </a:t>
            </a:r>
            <a:r>
              <a:rPr lang="fr-FR" sz="2000" dirty="0" err="1"/>
              <a:t>average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78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=  </a:t>
            </a:r>
            <a:r>
              <a:rPr lang="fr-FR" dirty="0" err="1"/>
              <a:t>indexOf</a:t>
            </a:r>
            <a:r>
              <a:rPr lang="fr-FR" dirty="0"/>
              <a:t> + </a:t>
            </a:r>
            <a:r>
              <a:rPr lang="fr-FR" dirty="0" err="1"/>
              <a:t>fastRemove</a:t>
            </a:r>
            <a:r>
              <a:rPr lang="fr-FR" dirty="0"/>
              <a:t> by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F8BB-112D-64B8-D67D-20D5077E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1476174"/>
            <a:ext cx="6153683" cy="311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032E7-30D6-24E6-D4C8-2D397644A646}"/>
              </a:ext>
            </a:extLst>
          </p:cNvPr>
          <p:cNvSpPr/>
          <p:nvPr/>
        </p:nvSpPr>
        <p:spPr>
          <a:xfrm>
            <a:off x="6444832" y="4564200"/>
            <a:ext cx="19741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438E9-A08E-38DD-608E-9AB08DDA996F}"/>
              </a:ext>
            </a:extLst>
          </p:cNvPr>
          <p:cNvSpPr/>
          <p:nvPr/>
        </p:nvSpPr>
        <p:spPr>
          <a:xfrm>
            <a:off x="2566970" y="424045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C853-DE33-96FA-9AC5-89E63E028437}"/>
              </a:ext>
            </a:extLst>
          </p:cNvPr>
          <p:cNvSpPr txBox="1"/>
          <p:nvPr/>
        </p:nvSpPr>
        <p:spPr>
          <a:xfrm>
            <a:off x="2762279" y="4240460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50FBE-3149-B470-F6D8-FE8CE5F563CB}"/>
              </a:ext>
            </a:extLst>
          </p:cNvPr>
          <p:cNvSpPr txBox="1"/>
          <p:nvPr/>
        </p:nvSpPr>
        <p:spPr>
          <a:xfrm>
            <a:off x="2566970" y="4520393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D7C83-1E45-2C8A-6267-94BA218B82A8}"/>
              </a:ext>
            </a:extLst>
          </p:cNvPr>
          <p:cNvSpPr txBox="1"/>
          <p:nvPr/>
        </p:nvSpPr>
        <p:spPr>
          <a:xfrm>
            <a:off x="2599522" y="488218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DCB5-502E-45B2-407F-A42A7F2FCDE9}"/>
              </a:ext>
            </a:extLst>
          </p:cNvPr>
          <p:cNvCxnSpPr>
            <a:cxnSpLocks/>
          </p:cNvCxnSpPr>
          <p:nvPr/>
        </p:nvCxnSpPr>
        <p:spPr>
          <a:xfrm>
            <a:off x="2559991" y="455101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14B93-E310-DE5F-EB44-B9FF9C91009F}"/>
              </a:ext>
            </a:extLst>
          </p:cNvPr>
          <p:cNvSpPr/>
          <p:nvPr/>
        </p:nvSpPr>
        <p:spPr>
          <a:xfrm rot="16200000">
            <a:off x="2641658" y="5366543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5FC6D2-9F88-A0B9-580B-F7200AB3DDE2}"/>
              </a:ext>
            </a:extLst>
          </p:cNvPr>
          <p:cNvSpPr/>
          <p:nvPr/>
        </p:nvSpPr>
        <p:spPr>
          <a:xfrm rot="7974502">
            <a:off x="8748842" y="402579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473F3-F9FE-5281-AD73-F398722CF5D5}"/>
              </a:ext>
            </a:extLst>
          </p:cNvPr>
          <p:cNvSpPr txBox="1"/>
          <p:nvPr/>
        </p:nvSpPr>
        <p:spPr>
          <a:xfrm>
            <a:off x="2599522" y="6037558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58DCA-FF29-E50E-B337-1D8A2C774062}"/>
              </a:ext>
            </a:extLst>
          </p:cNvPr>
          <p:cNvSpPr txBox="1"/>
          <p:nvPr/>
        </p:nvSpPr>
        <p:spPr>
          <a:xfrm>
            <a:off x="8759001" y="357464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data[--size] = </a:t>
            </a:r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70D55-B9E6-67B5-F26C-A7E97F04F87D}"/>
              </a:ext>
            </a:extLst>
          </p:cNvPr>
          <p:cNvSpPr/>
          <p:nvPr/>
        </p:nvSpPr>
        <p:spPr>
          <a:xfrm>
            <a:off x="4622284" y="4520492"/>
            <a:ext cx="5813567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9020F-DCD8-041D-4240-45B948AC5011}"/>
              </a:ext>
            </a:extLst>
          </p:cNvPr>
          <p:cNvSpPr txBox="1"/>
          <p:nvPr/>
        </p:nvSpPr>
        <p:spPr>
          <a:xfrm>
            <a:off x="4622284" y="4547111"/>
            <a:ext cx="49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[1]..  [index-1]  [index]    …    [size-1]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8B88-278F-6BB3-C67C-7D211974E392}"/>
              </a:ext>
            </a:extLst>
          </p:cNvPr>
          <p:cNvSpPr/>
          <p:nvPr/>
        </p:nvSpPr>
        <p:spPr>
          <a:xfrm>
            <a:off x="8553462" y="455435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2D793-D45E-9792-BE75-77E519522AFD}"/>
              </a:ext>
            </a:extLst>
          </p:cNvPr>
          <p:cNvCxnSpPr>
            <a:cxnSpLocks/>
          </p:cNvCxnSpPr>
          <p:nvPr/>
        </p:nvCxnSpPr>
        <p:spPr>
          <a:xfrm>
            <a:off x="4029635" y="4734261"/>
            <a:ext cx="5306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952F94-5486-D593-1CDE-C000AB5DEDAD}"/>
              </a:ext>
            </a:extLst>
          </p:cNvPr>
          <p:cNvSpPr txBox="1"/>
          <p:nvPr/>
        </p:nvSpPr>
        <p:spPr>
          <a:xfrm>
            <a:off x="8489083" y="455924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A23DA-CB31-BC27-D578-C3E9D433A027}"/>
              </a:ext>
            </a:extLst>
          </p:cNvPr>
          <p:cNvSpPr/>
          <p:nvPr/>
        </p:nvSpPr>
        <p:spPr>
          <a:xfrm>
            <a:off x="9184829" y="4527740"/>
            <a:ext cx="1251022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2B13E-EE05-4750-C3E1-C24D96744BA0}"/>
              </a:ext>
            </a:extLst>
          </p:cNvPr>
          <p:cNvSpPr txBox="1"/>
          <p:nvPr/>
        </p:nvSpPr>
        <p:spPr>
          <a:xfrm>
            <a:off x="6909741" y="364357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(…)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DD838C9-1169-7133-36D1-F8C8BB60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9" y="1953445"/>
            <a:ext cx="5570703" cy="149364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36D829BA-FD69-3F31-008D-BEC8E70AF7D3}"/>
              </a:ext>
            </a:extLst>
          </p:cNvPr>
          <p:cNvSpPr/>
          <p:nvPr/>
        </p:nvSpPr>
        <p:spPr>
          <a:xfrm rot="10800000">
            <a:off x="6600948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E33F4AD-44CB-F12B-543D-B9D59622E7AE}"/>
              </a:ext>
            </a:extLst>
          </p:cNvPr>
          <p:cNvSpPr/>
          <p:nvPr/>
        </p:nvSpPr>
        <p:spPr>
          <a:xfrm rot="10800000">
            <a:off x="7010521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687304B-BB8E-7016-259F-7D926E71E2B2}"/>
              </a:ext>
            </a:extLst>
          </p:cNvPr>
          <p:cNvSpPr/>
          <p:nvPr/>
        </p:nvSpPr>
        <p:spPr>
          <a:xfrm rot="10800000">
            <a:off x="7404152" y="4158184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A024C7-DB67-9672-5C1C-85F259927BD3}"/>
              </a:ext>
            </a:extLst>
          </p:cNvPr>
          <p:cNvSpPr/>
          <p:nvPr/>
        </p:nvSpPr>
        <p:spPr>
          <a:xfrm rot="10800000">
            <a:off x="8295713" y="4130943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9DB953-441B-FF93-F9EA-BA85F2DCE3F3}"/>
              </a:ext>
            </a:extLst>
          </p:cNvPr>
          <p:cNvSpPr txBox="1"/>
          <p:nvPr/>
        </p:nvSpPr>
        <p:spPr>
          <a:xfrm>
            <a:off x="4784493" y="5620483"/>
            <a:ext cx="580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Average</a:t>
            </a:r>
            <a:r>
              <a:rPr lang="fr-FR" sz="2800" dirty="0"/>
              <a:t> : O(size/2  +  size / 2)    =  O(N)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62FD3-B26D-97DF-694A-858504F59AAA}"/>
              </a:ext>
            </a:extLst>
          </p:cNvPr>
          <p:cNvSpPr txBox="1"/>
          <p:nvPr/>
        </p:nvSpPr>
        <p:spPr>
          <a:xfrm>
            <a:off x="6677995" y="6186291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C1449-021F-EC1F-129A-41DB9AC0FC9F}"/>
              </a:ext>
            </a:extLst>
          </p:cNvPr>
          <p:cNvSpPr txBox="1"/>
          <p:nvPr/>
        </p:nvSpPr>
        <p:spPr>
          <a:xfrm>
            <a:off x="8101014" y="618629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25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(index)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DA82E0A-EA1B-6981-7C43-705547F9B1ED}"/>
              </a:ext>
            </a:extLst>
          </p:cNvPr>
          <p:cNvSpPr/>
          <p:nvPr/>
        </p:nvSpPr>
        <p:spPr>
          <a:xfrm>
            <a:off x="4764742" y="4778187"/>
            <a:ext cx="4388222" cy="1532965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AAF7-0D9C-C750-42B1-0B46C32A7BB8}"/>
              </a:ext>
            </a:extLst>
          </p:cNvPr>
          <p:cNvSpPr txBox="1"/>
          <p:nvPr/>
        </p:nvSpPr>
        <p:spPr>
          <a:xfrm>
            <a:off x="5296637" y="5127811"/>
            <a:ext cx="358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OK… O(1)</a:t>
            </a:r>
          </a:p>
          <a:p>
            <a:r>
              <a:rPr lang="fr-FR" dirty="0"/>
              <a:t>Always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treating</a:t>
            </a:r>
            <a:r>
              <a:rPr lang="fr-FR" dirty="0"/>
              <a:t> « </a:t>
            </a:r>
            <a:r>
              <a:rPr lang="fr-FR" dirty="0" err="1"/>
              <a:t>removing</a:t>
            </a:r>
            <a:r>
              <a:rPr lang="fr-FR" dirty="0"/>
              <a:t> » </a:t>
            </a:r>
          </a:p>
          <a:p>
            <a:r>
              <a:rPr lang="fr-FR" dirty="0" err="1"/>
              <a:t>elements</a:t>
            </a:r>
            <a:r>
              <a:rPr lang="fr-FR" dirty="0"/>
              <a:t> at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47D6-90F7-3F57-AA9B-FD38D202FFAD}"/>
              </a:ext>
            </a:extLst>
          </p:cNvPr>
          <p:cNvSpPr txBox="1"/>
          <p:nvPr/>
        </p:nvSpPr>
        <p:spPr>
          <a:xfrm>
            <a:off x="2057710" y="2036204"/>
            <a:ext cx="220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F52F4-AA05-DAEE-257A-77258532D462}"/>
              </a:ext>
            </a:extLst>
          </p:cNvPr>
          <p:cNvSpPr txBox="1"/>
          <p:nvPr/>
        </p:nvSpPr>
        <p:spPr>
          <a:xfrm>
            <a:off x="2057710" y="3954651"/>
            <a:ext cx="366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</a:t>
            </a:r>
            <a:r>
              <a:rPr lang="fr-FR" sz="2800" dirty="0" err="1"/>
              <a:t>list.size</a:t>
            </a:r>
            <a:r>
              <a:rPr lang="fr-FR" sz="2800" dirty="0"/>
              <a:t>()- 1)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7BE7CF6-51D6-BD3A-1F5A-E2CE6A3C9038}"/>
              </a:ext>
            </a:extLst>
          </p:cNvPr>
          <p:cNvSpPr/>
          <p:nvPr/>
        </p:nvSpPr>
        <p:spPr>
          <a:xfrm>
            <a:off x="4764741" y="2314981"/>
            <a:ext cx="4388222" cy="1317812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3AA6F-390D-E24E-A891-3E256EF5490F}"/>
              </a:ext>
            </a:extLst>
          </p:cNvPr>
          <p:cNvSpPr txBox="1"/>
          <p:nvPr/>
        </p:nvSpPr>
        <p:spPr>
          <a:xfrm>
            <a:off x="5175164" y="2559424"/>
            <a:ext cx="358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WORSE CASE !!!   O(N)</a:t>
            </a:r>
          </a:p>
          <a:p>
            <a:r>
              <a:rPr lang="fr-FR" sz="2400" dirty="0"/>
              <a:t>Need </a:t>
            </a:r>
            <a:r>
              <a:rPr lang="fr-FR" sz="2400" dirty="0" err="1"/>
              <a:t>shifting</a:t>
            </a:r>
            <a:r>
              <a:rPr lang="fr-FR" sz="2400" dirty="0"/>
              <a:t> ALL </a:t>
            </a:r>
            <a:r>
              <a:rPr lang="fr-FR" sz="2400" dirty="0" err="1"/>
              <a:t>elements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46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377148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07E65-752E-EE01-68AF-176FC759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447628"/>
            <a:ext cx="5906012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2807C-0D71-965A-D02F-FBC41B89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959"/>
            <a:ext cx="5810754" cy="172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32689-0592-9AA2-D3B7-069FBF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6019"/>
            <a:ext cx="4953429" cy="62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2309C-907E-9234-C47F-EE1B1C9EE127}"/>
              </a:ext>
            </a:extLst>
          </p:cNvPr>
          <p:cNvSpPr txBox="1"/>
          <p:nvPr/>
        </p:nvSpPr>
        <p:spPr>
          <a:xfrm>
            <a:off x="6826624" y="4365812"/>
            <a:ext cx="416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 </a:t>
            </a:r>
            <a:r>
              <a:rPr lang="fr-FR" sz="3200" dirty="0" err="1"/>
              <a:t>LinkedHashMap</a:t>
            </a:r>
            <a:r>
              <a:rPr lang="fr-FR" sz="3200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4745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9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injective </a:t>
            </a:r>
            <a:r>
              <a:rPr lang="fr-FR" dirty="0" err="1"/>
              <a:t>function</a:t>
            </a:r>
            <a:r>
              <a:rPr lang="fr-FR" dirty="0"/>
              <a:t> for Key -&gt;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BC2E6-2E6C-4B2B-7846-4E55EA71F242}"/>
              </a:ext>
            </a:extLst>
          </p:cNvPr>
          <p:cNvSpPr txBox="1"/>
          <p:nvPr/>
        </p:nvSpPr>
        <p:spPr>
          <a:xfrm>
            <a:off x="4707570" y="1986470"/>
            <a:ext cx="77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field1</a:t>
            </a:r>
          </a:p>
          <a:p>
            <a:r>
              <a:rPr lang="fr-FR" dirty="0"/>
              <a:t>field2</a:t>
            </a:r>
          </a:p>
          <a:p>
            <a:r>
              <a:rPr lang="fr-FR" dirty="0"/>
              <a:t>..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D5793AD-C763-4688-EC01-0595C09C85BC}"/>
              </a:ext>
            </a:extLst>
          </p:cNvPr>
          <p:cNvSpPr/>
          <p:nvPr/>
        </p:nvSpPr>
        <p:spPr>
          <a:xfrm>
            <a:off x="5647041" y="2028627"/>
            <a:ext cx="234166" cy="81541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11FDD-7B55-0963-9D69-451A03D4A0E2}"/>
              </a:ext>
            </a:extLst>
          </p:cNvPr>
          <p:cNvSpPr/>
          <p:nvPr/>
        </p:nvSpPr>
        <p:spPr>
          <a:xfrm>
            <a:off x="4641581" y="1682478"/>
            <a:ext cx="878691" cy="1229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92DF8E-D265-00A7-E765-5A8C629180E5}"/>
              </a:ext>
            </a:extLst>
          </p:cNvPr>
          <p:cNvCxnSpPr>
            <a:cxnSpLocks/>
          </p:cNvCxnSpPr>
          <p:nvPr/>
        </p:nvCxnSpPr>
        <p:spPr>
          <a:xfrm>
            <a:off x="4641581" y="2003970"/>
            <a:ext cx="878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F7EB9A-BFC5-779D-6434-34DE4AB0EA40}"/>
              </a:ext>
            </a:extLst>
          </p:cNvPr>
          <p:cNvSpPr txBox="1"/>
          <p:nvPr/>
        </p:nvSpPr>
        <p:spPr>
          <a:xfrm>
            <a:off x="7609721" y="1861503"/>
            <a:ext cx="3568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all bits information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« ^ » (</a:t>
            </a:r>
            <a:r>
              <a:rPr lang="fr-FR" dirty="0" err="1"/>
              <a:t>xor</a:t>
            </a:r>
            <a:r>
              <a:rPr lang="fr-FR" dirty="0"/>
              <a:t>) :  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x,int</a:t>
            </a:r>
            <a:r>
              <a:rPr lang="fr-FR" dirty="0"/>
              <a:t> y =&gt; x ^ y</a:t>
            </a:r>
          </a:p>
          <a:p>
            <a:r>
              <a:rPr lang="fr-FR" dirty="0"/>
              <a:t>long value =&gt; (value ^ (value&gt;&gt;&gt;32))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prime:  x*31+y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CAAA0-CB24-4A7D-BE5F-C4508C92BC13}"/>
              </a:ext>
            </a:extLst>
          </p:cNvPr>
          <p:cNvSpPr txBox="1"/>
          <p:nvPr/>
        </p:nvSpPr>
        <p:spPr>
          <a:xfrm>
            <a:off x="4641581" y="1639544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A0B2A5-EAF9-AFF4-CF6D-8D3F4C32A667}"/>
              </a:ext>
            </a:extLst>
          </p:cNvPr>
          <p:cNvSpPr/>
          <p:nvPr/>
        </p:nvSpPr>
        <p:spPr>
          <a:xfrm rot="18784052">
            <a:off x="6146277" y="2016922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45F37D4-795F-AAE1-74B9-CF449BF036BD}"/>
              </a:ext>
            </a:extLst>
          </p:cNvPr>
          <p:cNvSpPr/>
          <p:nvPr/>
        </p:nvSpPr>
        <p:spPr>
          <a:xfrm rot="13818919">
            <a:off x="6123780" y="2459830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B23E34A-82FB-37D7-ACAF-EA8242B35F0A}"/>
              </a:ext>
            </a:extLst>
          </p:cNvPr>
          <p:cNvSpPr/>
          <p:nvPr/>
        </p:nvSpPr>
        <p:spPr>
          <a:xfrm rot="16200000">
            <a:off x="6112163" y="2235354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629B4-F988-6118-2336-8CBE5A771F62}"/>
              </a:ext>
            </a:extLst>
          </p:cNvPr>
          <p:cNvSpPr txBox="1"/>
          <p:nvPr/>
        </p:nvSpPr>
        <p:spPr>
          <a:xfrm>
            <a:off x="6435697" y="22516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EDDC1-4D7D-0BDC-05E5-8C8EEE054CC7}"/>
              </a:ext>
            </a:extLst>
          </p:cNvPr>
          <p:cNvSpPr txBox="1"/>
          <p:nvPr/>
        </p:nvSpPr>
        <p:spPr>
          <a:xfrm>
            <a:off x="1144901" y="3217166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properties</a:t>
            </a:r>
            <a:r>
              <a:rPr lang="fr-FR" sz="24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784AB-5870-47C8-D51E-2788FCFD915D}"/>
              </a:ext>
            </a:extLst>
          </p:cNvPr>
          <p:cNvSpPr txBox="1"/>
          <p:nvPr/>
        </p:nvSpPr>
        <p:spPr>
          <a:xfrm>
            <a:off x="1565965" y="3925748"/>
            <a:ext cx="97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repeatable</a:t>
            </a:r>
            <a:r>
              <a:rPr lang="fr-FR" sz="2400" dirty="0"/>
              <a:t>  (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=&gt;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.. No time or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dependent</a:t>
            </a:r>
            <a:r>
              <a:rPr lang="fr-FR" sz="2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046EF-94C4-DAFF-F355-49EA8AFD0D37}"/>
              </a:ext>
            </a:extLst>
          </p:cNvPr>
          <p:cNvSpPr txBox="1"/>
          <p:nvPr/>
        </p:nvSpPr>
        <p:spPr>
          <a:xfrm>
            <a:off x="1565965" y="4530085"/>
            <a:ext cx="600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</a:t>
            </a:r>
            <a:r>
              <a:rPr lang="fr-FR" sz="2400" dirty="0" err="1"/>
              <a:t>when</a:t>
            </a:r>
            <a:r>
              <a:rPr lang="fr-FR" sz="2400" dirty="0"/>
              <a:t> key1.equals(key2) =&gt; 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4F60C-D44A-F4A3-7BAC-693CCA0D2D3E}"/>
              </a:ext>
            </a:extLst>
          </p:cNvPr>
          <p:cNvSpPr txBox="1"/>
          <p:nvPr/>
        </p:nvSpPr>
        <p:spPr>
          <a:xfrm>
            <a:off x="1565965" y="5108047"/>
            <a:ext cx="1015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key =&gt; </a:t>
            </a:r>
            <a:r>
              <a:rPr lang="fr-FR" sz="2400" dirty="0" err="1"/>
              <a:t>expect</a:t>
            </a:r>
            <a:r>
              <a:rPr lang="fr-FR" sz="2400" dirty="0"/>
              <a:t> BUT NOT </a:t>
            </a:r>
            <a:r>
              <a:rPr lang="fr-FR" sz="2400" dirty="0" err="1"/>
              <a:t>mandatory</a:t>
            </a:r>
            <a:r>
              <a:rPr lang="fr-FR" sz="2400" dirty="0"/>
              <a:t> to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974ECA-7A05-51B5-666C-DCACE7271A6D}"/>
              </a:ext>
            </a:extLst>
          </p:cNvPr>
          <p:cNvSpPr txBox="1"/>
          <p:nvPr/>
        </p:nvSpPr>
        <p:spPr>
          <a:xfrm>
            <a:off x="1561131" y="5722520"/>
            <a:ext cx="87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4/ use all bits information on key   (no </a:t>
            </a:r>
            <a:r>
              <a:rPr lang="fr-FR" sz="2400" dirty="0" err="1"/>
              <a:t>naive</a:t>
            </a:r>
            <a:r>
              <a:rPr lang="fr-FR" sz="2400" dirty="0"/>
              <a:t> return 123, </a:t>
            </a:r>
            <a:r>
              <a:rPr lang="fr-FR" sz="2400" dirty="0" err="1"/>
              <a:t>even</a:t>
            </a:r>
            <a:r>
              <a:rPr lang="fr-FR" sz="2400" dirty="0"/>
              <a:t> if </a:t>
            </a:r>
            <a:r>
              <a:rPr lang="fr-FR" sz="2400" dirty="0" err="1"/>
              <a:t>legal</a:t>
            </a:r>
            <a:r>
              <a:rPr lang="fr-FR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239792-D639-FAF0-242C-463ADFBF8E67}"/>
              </a:ext>
            </a:extLst>
          </p:cNvPr>
          <p:cNvSpPr txBox="1"/>
          <p:nvPr/>
        </p:nvSpPr>
        <p:spPr>
          <a:xfrm>
            <a:off x="1561130" y="6333647"/>
            <a:ext cx="834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5/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reach</a:t>
            </a:r>
            <a:r>
              <a:rPr lang="fr-FR" sz="2400" dirty="0"/>
              <a:t> all possible values of « </a:t>
            </a:r>
            <a:r>
              <a:rPr lang="fr-FR" sz="2400" dirty="0" err="1"/>
              <a:t>int</a:t>
            </a:r>
            <a:r>
              <a:rPr lang="fr-FR" sz="2400" dirty="0"/>
              <a:t> » range: [-2^31… +2^31]</a:t>
            </a:r>
          </a:p>
        </p:txBody>
      </p:sp>
    </p:spTree>
    <p:extLst>
      <p:ext uri="{BB962C8B-B14F-4D97-AF65-F5344CB8AC3E}">
        <p14:creationId xmlns:p14="http://schemas.microsoft.com/office/powerpoint/2010/main" val="321947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Modulo « % » or </a:t>
            </a:r>
            <a:r>
              <a:rPr lang="fr-FR" dirty="0" err="1"/>
              <a:t>Bitwise</a:t>
            </a:r>
            <a:r>
              <a:rPr lang="fr-FR" dirty="0"/>
              <a:t> « &amp;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FBA9-74FF-DFCC-D823-28548437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95" y="3973744"/>
            <a:ext cx="7304623" cy="126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41F6E-6342-E41A-321F-8E034F20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27" y="1945578"/>
            <a:ext cx="9003366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38A-9B4D-8A21-FF84-93CCAB5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modulo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9835F-7879-0D4F-5A25-114B5C302284}"/>
              </a:ext>
            </a:extLst>
          </p:cNvPr>
          <p:cNvSpPr txBox="1"/>
          <p:nvPr/>
        </p:nvSpPr>
        <p:spPr>
          <a:xfrm>
            <a:off x="4295518" y="501006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hash2 %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331E4-1594-2FDB-A6FA-42B1E54437EA}"/>
              </a:ext>
            </a:extLst>
          </p:cNvPr>
          <p:cNvSpPr txBox="1"/>
          <p:nvPr/>
        </p:nvSpPr>
        <p:spPr>
          <a:xfrm>
            <a:off x="4192019" y="1965123"/>
            <a:ext cx="32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 = </a:t>
            </a:r>
            <a:r>
              <a:rPr lang="fr-FR" sz="2400" b="1" dirty="0" err="1"/>
              <a:t>Key.hashCode</a:t>
            </a:r>
            <a:r>
              <a:rPr lang="fr-FR" sz="2400" b="1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65FDB0-8058-3A68-8DD4-CE292B985FCD}"/>
              </a:ext>
            </a:extLst>
          </p:cNvPr>
          <p:cNvSpPr/>
          <p:nvPr/>
        </p:nvSpPr>
        <p:spPr>
          <a:xfrm>
            <a:off x="5403273" y="2675995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17E88-D2B0-086A-CEC7-2618B0C3A177}"/>
              </a:ext>
            </a:extLst>
          </p:cNvPr>
          <p:cNvSpPr txBox="1"/>
          <p:nvPr/>
        </p:nvSpPr>
        <p:spPr>
          <a:xfrm>
            <a:off x="7144054" y="2329606"/>
            <a:ext cx="499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 « </a:t>
            </a:r>
            <a:r>
              <a:rPr lang="fr-FR" sz="2800" b="1" dirty="0" err="1"/>
              <a:t>int</a:t>
            </a:r>
            <a:r>
              <a:rPr lang="fr-FR" sz="2800" b="1" dirty="0"/>
              <a:t> » in range [-2^31, +2^31]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208D-4932-3C13-503D-DFE097EAE7E3}"/>
              </a:ext>
            </a:extLst>
          </p:cNvPr>
          <p:cNvSpPr txBox="1"/>
          <p:nvPr/>
        </p:nvSpPr>
        <p:spPr>
          <a:xfrm>
            <a:off x="7144054" y="5525518"/>
            <a:ext cx="487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 in range [ 0,  size-1 ]</a:t>
            </a:r>
          </a:p>
          <a:p>
            <a:r>
              <a:rPr lang="fr-FR" sz="2400" dirty="0"/>
              <a:t>  OK to </a:t>
            </a:r>
            <a:r>
              <a:rPr lang="fr-FR" sz="2400" dirty="0" err="1"/>
              <a:t>lookup</a:t>
            </a:r>
            <a:r>
              <a:rPr lang="fr-FR" sz="2400" dirty="0"/>
              <a:t> in </a:t>
            </a:r>
            <a:r>
              <a:rPr lang="fr-FR" sz="2400" dirty="0" err="1"/>
              <a:t>array</a:t>
            </a:r>
            <a:r>
              <a:rPr lang="fr-FR" sz="2400" dirty="0"/>
              <a:t> « table[size] »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7CBBAD-BD68-F1A5-B618-198C6FC23E88}"/>
              </a:ext>
            </a:extLst>
          </p:cNvPr>
          <p:cNvSpPr/>
          <p:nvPr/>
        </p:nvSpPr>
        <p:spPr>
          <a:xfrm>
            <a:off x="5403273" y="4412836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0BB8B-28B1-5C30-7ADE-B4334B54D63D}"/>
              </a:ext>
            </a:extLst>
          </p:cNvPr>
          <p:cNvSpPr txBox="1"/>
          <p:nvPr/>
        </p:nvSpPr>
        <p:spPr>
          <a:xfrm>
            <a:off x="3955880" y="3617442"/>
            <a:ext cx="346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hash2 = </a:t>
            </a:r>
            <a:r>
              <a:rPr lang="fr-FR" sz="2400" b="1" dirty="0" err="1"/>
              <a:t>Math.abs</a:t>
            </a:r>
            <a:r>
              <a:rPr lang="fr-FR" sz="2400" b="1" dirty="0"/>
              <a:t>(hash)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0D0C6-7CF1-E3EF-8D3D-28B82A4F9B6D}"/>
              </a:ext>
            </a:extLst>
          </p:cNvPr>
          <p:cNvSpPr txBox="1"/>
          <p:nvPr/>
        </p:nvSpPr>
        <p:spPr>
          <a:xfrm>
            <a:off x="7466785" y="5104993"/>
            <a:ext cx="423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Randomly</a:t>
            </a:r>
            <a:r>
              <a:rPr lang="fr-FR" sz="2000" dirty="0"/>
              <a:t> </a:t>
            </a:r>
            <a:r>
              <a:rPr lang="fr-FR" sz="2000" dirty="0" err="1"/>
              <a:t>distributed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M </a:t>
            </a:r>
            <a:r>
              <a:rPr lang="fr-FR" sz="2000" dirty="0" err="1"/>
              <a:t>is</a:t>
            </a:r>
            <a:r>
              <a:rPr lang="fr-FR" sz="2000" dirty="0"/>
              <a:t>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FE93-D54E-8171-BCF8-4EBED222CDA5}"/>
              </a:ext>
            </a:extLst>
          </p:cNvPr>
          <p:cNvSpPr txBox="1"/>
          <p:nvPr/>
        </p:nvSpPr>
        <p:spPr>
          <a:xfrm>
            <a:off x="7144054" y="3827790"/>
            <a:ext cx="418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 in [0, +2^31]  .. </a:t>
            </a:r>
            <a:r>
              <a:rPr lang="fr-FR" sz="2800" dirty="0" err="1"/>
              <a:t>Lost</a:t>
            </a:r>
            <a:r>
              <a:rPr lang="fr-FR" sz="2800" dirty="0"/>
              <a:t> 1 bit</a:t>
            </a:r>
          </a:p>
        </p:txBody>
      </p:sp>
    </p:spTree>
    <p:extLst>
      <p:ext uri="{BB962C8B-B14F-4D97-AF65-F5344CB8AC3E}">
        <p14:creationId xmlns:p14="http://schemas.microsoft.com/office/powerpoint/2010/main" val="317877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Jdk</a:t>
            </a:r>
            <a:r>
              <a:rPr lang="fr-FR" dirty="0"/>
              <a:t> .. Use </a:t>
            </a:r>
            <a:r>
              <a:rPr lang="fr-FR" dirty="0" err="1"/>
              <a:t>capacity</a:t>
            </a:r>
            <a:r>
              <a:rPr lang="fr-FR" dirty="0"/>
              <a:t>=2^power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3728757"/>
            <a:ext cx="530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Hash to index   ..  </a:t>
            </a:r>
            <a:r>
              <a:rPr lang="fr-FR" sz="2400" dirty="0" err="1"/>
              <a:t>using</a:t>
            </a:r>
            <a:r>
              <a:rPr lang="fr-FR" sz="2400" dirty="0"/>
              <a:t>    « </a:t>
            </a:r>
            <a:r>
              <a:rPr lang="fr-FR" sz="2400" b="1" dirty="0"/>
              <a:t>hash &amp; (n-1) </a:t>
            </a:r>
            <a:r>
              <a:rPr lang="fr-FR" sz="24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5060756"/>
            <a:ext cx="5787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Resize</a:t>
            </a:r>
            <a:r>
              <a:rPr lang="fr-FR" sz="2400" dirty="0"/>
              <a:t>: </a:t>
            </a:r>
            <a:r>
              <a:rPr lang="fr-FR" sz="2400" dirty="0" err="1"/>
              <a:t>capacity</a:t>
            </a:r>
            <a:r>
              <a:rPr lang="fr-FR" sz="2400" dirty="0"/>
              <a:t> *2  .. </a:t>
            </a:r>
            <a:r>
              <a:rPr lang="fr-FR" sz="2400" dirty="0" err="1"/>
              <a:t>using</a:t>
            </a:r>
            <a:r>
              <a:rPr lang="fr-FR" sz="2400" dirty="0"/>
              <a:t>  « </a:t>
            </a:r>
            <a:r>
              <a:rPr lang="fr-FR" sz="2400" b="1" dirty="0" err="1"/>
              <a:t>capacity</a:t>
            </a:r>
            <a:r>
              <a:rPr lang="fr-FR" sz="2400" b="1" dirty="0"/>
              <a:t> &lt;&lt; 1</a:t>
            </a:r>
            <a:r>
              <a:rPr lang="fr-FR" sz="2400" dirty="0"/>
              <a:t> »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jdk</a:t>
            </a:r>
            <a:r>
              <a:rPr lang="fr-FR" sz="2400" dirty="0"/>
              <a:t> : no </a:t>
            </a:r>
            <a:r>
              <a:rPr lang="fr-FR" sz="2400" dirty="0" err="1"/>
              <a:t>decrease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0882-CF46-C670-19A7-F1E7486A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2" y="1970643"/>
            <a:ext cx="7118622" cy="1052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D767B-76F5-B8E9-A0F6-477966DC18B2}"/>
              </a:ext>
            </a:extLst>
          </p:cNvPr>
          <p:cNvSpPr txBox="1"/>
          <p:nvPr/>
        </p:nvSpPr>
        <p:spPr>
          <a:xfrm>
            <a:off x="1263192" y="5891753"/>
            <a:ext cx="719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Re-hash </a:t>
            </a:r>
            <a:r>
              <a:rPr lang="fr-FR" sz="2400" dirty="0" err="1"/>
              <a:t>after</a:t>
            </a:r>
            <a:r>
              <a:rPr lang="fr-FR" sz="2400" dirty="0"/>
              <a:t> </a:t>
            </a:r>
            <a:r>
              <a:rPr lang="fr-FR" sz="2400" dirty="0" err="1"/>
              <a:t>resize</a:t>
            </a:r>
            <a:r>
              <a:rPr lang="fr-FR" sz="2400" dirty="0"/>
              <a:t> =&gt; index change to index or index*2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98C45-4893-E6F4-BA95-59351C3A25A7}"/>
              </a:ext>
            </a:extLst>
          </p:cNvPr>
          <p:cNvSpPr txBox="1"/>
          <p:nvPr/>
        </p:nvSpPr>
        <p:spPr>
          <a:xfrm>
            <a:off x="7404754" y="3302642"/>
            <a:ext cx="3767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                            (in base 2)</a:t>
            </a:r>
          </a:p>
          <a:p>
            <a:r>
              <a:rPr lang="fr-FR" dirty="0"/>
              <a:t>N    =32  = (1 &lt;&lt; 5) =   0 0 0 1 0 0 0 0 0</a:t>
            </a:r>
          </a:p>
          <a:p>
            <a:r>
              <a:rPr lang="fr-FR" dirty="0"/>
              <a:t>n-1 = 31 =                     0 0 0 0 1 1 1 1 1</a:t>
            </a:r>
          </a:p>
          <a:p>
            <a:r>
              <a:rPr lang="fr-FR" dirty="0"/>
              <a:t>Hash =                            y </a:t>
            </a:r>
            <a:r>
              <a:rPr lang="fr-FR" dirty="0" err="1"/>
              <a:t>y</a:t>
            </a:r>
            <a:r>
              <a:rPr lang="fr-FR" dirty="0"/>
              <a:t> </a:t>
            </a:r>
            <a:r>
              <a:rPr lang="fr-FR" dirty="0" err="1"/>
              <a:t>y</a:t>
            </a:r>
            <a:r>
              <a:rPr lang="fr-FR" dirty="0"/>
              <a:t> </a:t>
            </a:r>
            <a:r>
              <a:rPr lang="fr-FR" dirty="0" err="1"/>
              <a:t>y</a:t>
            </a:r>
            <a:r>
              <a:rPr lang="fr-FR" dirty="0"/>
              <a:t> x x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endParaRPr lang="fr-FR" dirty="0"/>
          </a:p>
          <a:p>
            <a:r>
              <a:rPr lang="fr-FR" dirty="0"/>
              <a:t>Hash&amp;(n-1)=                  0 0 0 0 x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0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lookup</a:t>
            </a:r>
            <a:r>
              <a:rPr lang="fr-FR" dirty="0"/>
              <a:t> index for </a:t>
            </a:r>
            <a:r>
              <a:rPr lang="fr-FR" dirty="0" err="1"/>
              <a:t>finding</a:t>
            </a:r>
            <a:r>
              <a:rPr lang="fr-FR" dirty="0"/>
              <a:t> value by key if </a:t>
            </a:r>
            <a:r>
              <a:rPr lang="fr-FR" dirty="0" err="1"/>
              <a:t>present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510A8-D63A-97B0-A9B5-4BE2CB88D172}"/>
              </a:ext>
            </a:extLst>
          </p:cNvPr>
          <p:cNvSpPr/>
          <p:nvPr/>
        </p:nvSpPr>
        <p:spPr>
          <a:xfrm>
            <a:off x="1262871" y="205051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FA44D-CB8B-19E5-7D46-01E62FB85690}"/>
              </a:ext>
            </a:extLst>
          </p:cNvPr>
          <p:cNvSpPr txBox="1"/>
          <p:nvPr/>
        </p:nvSpPr>
        <p:spPr>
          <a:xfrm>
            <a:off x="1458180" y="20505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2E595-B5E6-CE5A-C813-387ABF4FD818}"/>
              </a:ext>
            </a:extLst>
          </p:cNvPr>
          <p:cNvCxnSpPr/>
          <p:nvPr/>
        </p:nvCxnSpPr>
        <p:spPr>
          <a:xfrm>
            <a:off x="2590083" y="2550624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3B0829-4385-D48C-5579-2326A2E2A235}"/>
              </a:ext>
            </a:extLst>
          </p:cNvPr>
          <p:cNvSpPr/>
          <p:nvPr/>
        </p:nvSpPr>
        <p:spPr>
          <a:xfrm>
            <a:off x="3824079" y="2327202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9B885-20D6-05FA-4C7F-9F9F7AE30BED}"/>
              </a:ext>
            </a:extLst>
          </p:cNvPr>
          <p:cNvSpPr txBox="1"/>
          <p:nvPr/>
        </p:nvSpPr>
        <p:spPr>
          <a:xfrm>
            <a:off x="1262871" y="2330446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00FC7-E2CE-3147-0F26-0219A8F9BBE2}"/>
              </a:ext>
            </a:extLst>
          </p:cNvPr>
          <p:cNvSpPr txBox="1"/>
          <p:nvPr/>
        </p:nvSpPr>
        <p:spPr>
          <a:xfrm>
            <a:off x="1295423" y="269223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4E7D1-4E4F-0D69-6EEC-107B16A9AFB7}"/>
              </a:ext>
            </a:extLst>
          </p:cNvPr>
          <p:cNvSpPr txBox="1"/>
          <p:nvPr/>
        </p:nvSpPr>
        <p:spPr>
          <a:xfrm>
            <a:off x="3853954" y="2371923"/>
            <a:ext cx="50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[2]     …        [index]              …        [length-1]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4834D2-4507-F0E1-9BCE-D7782A396E0F}"/>
              </a:ext>
            </a:extLst>
          </p:cNvPr>
          <p:cNvCxnSpPr>
            <a:cxnSpLocks/>
          </p:cNvCxnSpPr>
          <p:nvPr/>
        </p:nvCxnSpPr>
        <p:spPr>
          <a:xfrm>
            <a:off x="1255892" y="236106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6B219A-9F6D-013C-8EA3-F62E11C07C9D}"/>
              </a:ext>
            </a:extLst>
          </p:cNvPr>
          <p:cNvSpPr/>
          <p:nvPr/>
        </p:nvSpPr>
        <p:spPr>
          <a:xfrm>
            <a:off x="5968046" y="1849535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FB65F-41F7-935B-7213-B6B11A63ACD9}"/>
              </a:ext>
            </a:extLst>
          </p:cNvPr>
          <p:cNvSpPr txBox="1"/>
          <p:nvPr/>
        </p:nvSpPr>
        <p:spPr>
          <a:xfrm>
            <a:off x="4272864" y="1313751"/>
            <a:ext cx="438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abs(</a:t>
            </a:r>
            <a:r>
              <a:rPr lang="fr-FR" sz="2400" b="1" dirty="0" err="1"/>
              <a:t>key.hashCode</a:t>
            </a:r>
            <a:r>
              <a:rPr lang="fr-FR" sz="2400" b="1" dirty="0"/>
              <a:t>()) % M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5004D33-21C7-A9A5-422C-C647F9187F7A}"/>
              </a:ext>
            </a:extLst>
          </p:cNvPr>
          <p:cNvSpPr/>
          <p:nvPr/>
        </p:nvSpPr>
        <p:spPr>
          <a:xfrm rot="3693714">
            <a:off x="7072763" y="3047569"/>
            <a:ext cx="157795" cy="832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1632AF-B449-C029-BA32-CE1AC9F4CFA5}"/>
              </a:ext>
            </a:extLst>
          </p:cNvPr>
          <p:cNvCxnSpPr>
            <a:cxnSpLocks/>
          </p:cNvCxnSpPr>
          <p:nvPr/>
        </p:nvCxnSpPr>
        <p:spPr>
          <a:xfrm>
            <a:off x="6171030" y="2719743"/>
            <a:ext cx="0" cy="43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E3EF4-C632-C15D-0E14-A532C1AFEC1B}"/>
              </a:ext>
            </a:extLst>
          </p:cNvPr>
          <p:cNvSpPr/>
          <p:nvPr/>
        </p:nvSpPr>
        <p:spPr>
          <a:xfrm>
            <a:off x="5430132" y="3226215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113B7-AB3F-04A7-DE48-05B08B9F1FE0}"/>
              </a:ext>
            </a:extLst>
          </p:cNvPr>
          <p:cNvSpPr txBox="1"/>
          <p:nvPr/>
        </p:nvSpPr>
        <p:spPr>
          <a:xfrm>
            <a:off x="5625441" y="32262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F1326-1EB2-EDDD-6E5B-3B31CA14D329}"/>
              </a:ext>
            </a:extLst>
          </p:cNvPr>
          <p:cNvSpPr txBox="1"/>
          <p:nvPr/>
        </p:nvSpPr>
        <p:spPr>
          <a:xfrm>
            <a:off x="5430132" y="3506149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8BB5F8-3DC8-474A-1C53-72A09B0A8F9D}"/>
              </a:ext>
            </a:extLst>
          </p:cNvPr>
          <p:cNvCxnSpPr>
            <a:cxnSpLocks/>
          </p:cNvCxnSpPr>
          <p:nvPr/>
        </p:nvCxnSpPr>
        <p:spPr>
          <a:xfrm>
            <a:off x="5423153" y="353677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1B0B1-BB70-CD32-B56F-C9871C3410D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440002" y="3679353"/>
            <a:ext cx="1219158" cy="302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402A48-86AA-4613-5D26-B951139A4768}"/>
              </a:ext>
            </a:extLst>
          </p:cNvPr>
          <p:cNvSpPr txBox="1"/>
          <p:nvPr/>
        </p:nvSpPr>
        <p:spPr>
          <a:xfrm>
            <a:off x="7543359" y="3039665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hashCode</a:t>
            </a:r>
            <a:endParaRPr lang="fr-FR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09A1E2E-0207-E0FF-DB4C-53770AB276EA}"/>
              </a:ext>
            </a:extLst>
          </p:cNvPr>
          <p:cNvSpPr/>
          <p:nvPr/>
        </p:nvSpPr>
        <p:spPr>
          <a:xfrm rot="5400000">
            <a:off x="8752047" y="3514909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E63114-EE54-1F01-3A21-60DFC1AA6818}"/>
              </a:ext>
            </a:extLst>
          </p:cNvPr>
          <p:cNvSpPr/>
          <p:nvPr/>
        </p:nvSpPr>
        <p:spPr>
          <a:xfrm>
            <a:off x="7659161" y="3537621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1F5A3-2C82-7C41-59A4-A5BF96E2D12F}"/>
              </a:ext>
            </a:extLst>
          </p:cNvPr>
          <p:cNvSpPr txBox="1"/>
          <p:nvPr/>
        </p:nvSpPr>
        <p:spPr>
          <a:xfrm>
            <a:off x="7659160" y="3494687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9CB821-4C60-DCBC-DCBF-756EC073DA86}"/>
              </a:ext>
            </a:extLst>
          </p:cNvPr>
          <p:cNvSpPr txBox="1"/>
          <p:nvPr/>
        </p:nvSpPr>
        <p:spPr>
          <a:xfrm>
            <a:off x="8902105" y="389038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(key1)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C69029-8A22-FFAA-AB9E-5FBE1AC9489E}"/>
              </a:ext>
            </a:extLst>
          </p:cNvPr>
          <p:cNvSpPr/>
          <p:nvPr/>
        </p:nvSpPr>
        <p:spPr>
          <a:xfrm rot="4091663">
            <a:off x="5141368" y="2433808"/>
            <a:ext cx="143870" cy="1317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ABFCE-0E6C-EA83-5BFC-B4F4321A5F7E}"/>
              </a:ext>
            </a:extLst>
          </p:cNvPr>
          <p:cNvSpPr txBox="1"/>
          <p:nvPr/>
        </p:nvSpPr>
        <p:spPr>
          <a:xfrm>
            <a:off x="2842516" y="3106997"/>
            <a:ext cx="19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return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If no Node for hash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C14DFA4-10B1-7CA0-EAEA-6A044032F8A0}"/>
              </a:ext>
            </a:extLst>
          </p:cNvPr>
          <p:cNvSpPr/>
          <p:nvPr/>
        </p:nvSpPr>
        <p:spPr>
          <a:xfrm rot="5400000">
            <a:off x="6050213" y="3527724"/>
            <a:ext cx="143739" cy="29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0633B1F-304D-D42E-8ACC-A0055C05FD7E}"/>
              </a:ext>
            </a:extLst>
          </p:cNvPr>
          <p:cNvSpPr/>
          <p:nvPr/>
        </p:nvSpPr>
        <p:spPr>
          <a:xfrm>
            <a:off x="4760809" y="5169380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F0B2DC-7FC3-572E-B3AB-B9F2E2AFC38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40002" y="4292576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F28AFE0-62EB-13E1-2BDD-976DF077C448}"/>
              </a:ext>
            </a:extLst>
          </p:cNvPr>
          <p:cNvSpPr/>
          <p:nvPr/>
        </p:nvSpPr>
        <p:spPr>
          <a:xfrm>
            <a:off x="5423153" y="5260374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4A4719-5BEA-1366-58B6-B9137F0FB400}"/>
              </a:ext>
            </a:extLst>
          </p:cNvPr>
          <p:cNvSpPr txBox="1"/>
          <p:nvPr/>
        </p:nvSpPr>
        <p:spPr>
          <a:xfrm>
            <a:off x="5631359" y="52262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773BF3-BCF3-B380-536B-C9B0494006BE}"/>
              </a:ext>
            </a:extLst>
          </p:cNvPr>
          <p:cNvSpPr txBox="1"/>
          <p:nvPr/>
        </p:nvSpPr>
        <p:spPr>
          <a:xfrm>
            <a:off x="5423153" y="5540308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CF2BD-10FC-BFC5-CC41-CD1561CE3CEE}"/>
              </a:ext>
            </a:extLst>
          </p:cNvPr>
          <p:cNvCxnSpPr>
            <a:cxnSpLocks/>
          </p:cNvCxnSpPr>
          <p:nvPr/>
        </p:nvCxnSpPr>
        <p:spPr>
          <a:xfrm>
            <a:off x="5416174" y="557093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29DC990-99F6-45DA-B0F4-FB906CEBFAB8}"/>
              </a:ext>
            </a:extLst>
          </p:cNvPr>
          <p:cNvSpPr/>
          <p:nvPr/>
        </p:nvSpPr>
        <p:spPr>
          <a:xfrm>
            <a:off x="7652181" y="4438273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0C252F-C043-6457-8EDC-8AAAECEB4685}"/>
              </a:ext>
            </a:extLst>
          </p:cNvPr>
          <p:cNvSpPr txBox="1"/>
          <p:nvPr/>
        </p:nvSpPr>
        <p:spPr>
          <a:xfrm>
            <a:off x="7701091" y="44340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B5C795-95C0-BF65-37E2-0D9BB14BB395}"/>
              </a:ext>
            </a:extLst>
          </p:cNvPr>
          <p:cNvSpPr txBox="1"/>
          <p:nvPr/>
        </p:nvSpPr>
        <p:spPr>
          <a:xfrm>
            <a:off x="1918404" y="4742396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value1 if </a:t>
            </a:r>
            <a:r>
              <a:rPr lang="fr-FR" dirty="0" err="1"/>
              <a:t>equals</a:t>
            </a:r>
            <a:r>
              <a:rPr lang="fr-FR" dirty="0"/>
              <a:t> key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9B0009-6F72-3573-F890-DFE9D9BB0894}"/>
              </a:ext>
            </a:extLst>
          </p:cNvPr>
          <p:cNvCxnSpPr>
            <a:cxnSpLocks/>
          </p:cNvCxnSpPr>
          <p:nvPr/>
        </p:nvCxnSpPr>
        <p:spPr>
          <a:xfrm>
            <a:off x="6004968" y="4547960"/>
            <a:ext cx="162572" cy="704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749C2F-F1A3-302C-4CBF-B0F8CEA0B09A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440002" y="5677849"/>
            <a:ext cx="1219158" cy="305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7C3096C-192F-C897-9925-FF14E573DEBB}"/>
              </a:ext>
            </a:extLst>
          </p:cNvPr>
          <p:cNvSpPr/>
          <p:nvPr/>
        </p:nvSpPr>
        <p:spPr>
          <a:xfrm>
            <a:off x="7659161" y="5536117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08243-7417-B70A-8159-95613D6FDFFA}"/>
              </a:ext>
            </a:extLst>
          </p:cNvPr>
          <p:cNvSpPr txBox="1"/>
          <p:nvPr/>
        </p:nvSpPr>
        <p:spPr>
          <a:xfrm>
            <a:off x="7659160" y="549318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22C425-26C3-5963-2A09-2C7B98B3B0F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440002" y="6291072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75ECAEF-804B-D306-1D44-1214336D783B}"/>
              </a:ext>
            </a:extLst>
          </p:cNvPr>
          <p:cNvSpPr/>
          <p:nvPr/>
        </p:nvSpPr>
        <p:spPr>
          <a:xfrm>
            <a:off x="7652181" y="6436769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47B572-1DC3-BA60-4C2F-CAC752C419AF}"/>
              </a:ext>
            </a:extLst>
          </p:cNvPr>
          <p:cNvSpPr txBox="1"/>
          <p:nvPr/>
        </p:nvSpPr>
        <p:spPr>
          <a:xfrm>
            <a:off x="7701091" y="64325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73CDA2-069B-319E-D31F-D978302463F2}"/>
              </a:ext>
            </a:extLst>
          </p:cNvPr>
          <p:cNvSpPr txBox="1"/>
          <p:nvPr/>
        </p:nvSpPr>
        <p:spPr>
          <a:xfrm>
            <a:off x="1918403" y="5162289"/>
            <a:ext cx="272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Else</a:t>
            </a:r>
            <a:r>
              <a:rPr lang="fr-FR" dirty="0"/>
              <a:t> if has </a:t>
            </a:r>
            <a:r>
              <a:rPr lang="fr-FR" dirty="0" err="1"/>
              <a:t>next</a:t>
            </a:r>
            <a:r>
              <a:rPr lang="fr-FR" dirty="0"/>
              <a:t> « collision »</a:t>
            </a:r>
          </a:p>
          <a:p>
            <a:r>
              <a:rPr lang="fr-FR" dirty="0"/>
              <a:t>(</a:t>
            </a:r>
            <a:r>
              <a:rPr lang="fr-FR" dirty="0" err="1"/>
              <a:t>same</a:t>
            </a:r>
            <a:r>
              <a:rPr lang="fr-FR" dirty="0"/>
              <a:t> hash)</a:t>
            </a:r>
          </a:p>
          <a:p>
            <a:r>
              <a:rPr lang="fr-FR" dirty="0"/>
              <a:t>…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562C9EB-6E6C-5D9E-DF16-05182467AB50}"/>
              </a:ext>
            </a:extLst>
          </p:cNvPr>
          <p:cNvSpPr/>
          <p:nvPr/>
        </p:nvSpPr>
        <p:spPr>
          <a:xfrm>
            <a:off x="4772455" y="5883438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8CF58DF-A5BA-247F-6142-E6AC9708851A}"/>
              </a:ext>
            </a:extLst>
          </p:cNvPr>
          <p:cNvSpPr/>
          <p:nvPr/>
        </p:nvSpPr>
        <p:spPr>
          <a:xfrm rot="5400000">
            <a:off x="4839832" y="5453462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79CB9282-A41B-9CCD-3E5A-51D9B20A0DDB}"/>
              </a:ext>
            </a:extLst>
          </p:cNvPr>
          <p:cNvSpPr/>
          <p:nvPr/>
        </p:nvSpPr>
        <p:spPr>
          <a:xfrm rot="5400000">
            <a:off x="4837609" y="6111060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841FB314-6FA1-D1E1-E6B4-681507584331}"/>
              </a:ext>
            </a:extLst>
          </p:cNvPr>
          <p:cNvSpPr/>
          <p:nvPr/>
        </p:nvSpPr>
        <p:spPr>
          <a:xfrm rot="5400000">
            <a:off x="8752047" y="5474180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11D10D-26D5-937A-B5F5-5D93D455A5D9}"/>
              </a:ext>
            </a:extLst>
          </p:cNvPr>
          <p:cNvSpPr txBox="1"/>
          <p:nvPr/>
        </p:nvSpPr>
        <p:spPr>
          <a:xfrm>
            <a:off x="8902105" y="584965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(key2)</a:t>
            </a:r>
          </a:p>
        </p:txBody>
      </p:sp>
    </p:spTree>
    <p:extLst>
      <p:ext uri="{BB962C8B-B14F-4D97-AF65-F5344CB8AC3E}">
        <p14:creationId xmlns:p14="http://schemas.microsoft.com/office/powerpoint/2010/main" val="146979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Strategy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Collisions Occurrences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85C67-5142-6523-E85F-33DE4F7663C1}"/>
              </a:ext>
            </a:extLst>
          </p:cNvPr>
          <p:cNvSpPr txBox="1"/>
          <p:nvPr/>
        </p:nvSpPr>
        <p:spPr>
          <a:xfrm>
            <a:off x="1263192" y="2483963"/>
            <a:ext cx="1056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 use « GOOD » </a:t>
            </a:r>
            <a:r>
              <a:rPr lang="fr-FR" sz="2400" dirty="0" err="1"/>
              <a:t>hashCode</a:t>
            </a:r>
            <a:r>
              <a:rPr lang="fr-FR" sz="2400" dirty="0"/>
              <a:t>() </a:t>
            </a:r>
            <a:r>
              <a:rPr lang="fr-FR" sz="2400" dirty="0" err="1"/>
              <a:t>function</a:t>
            </a:r>
            <a:r>
              <a:rPr lang="fr-FR" sz="2400" dirty="0"/>
              <a:t>  ….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hopefully</a:t>
            </a:r>
            <a:r>
              <a:rPr lang="fr-FR" sz="2400" dirty="0"/>
              <a:t> </a:t>
            </a:r>
            <a:r>
              <a:rPr lang="fr-FR" sz="2400" dirty="0" err="1"/>
              <a:t>equally</a:t>
            </a:r>
            <a:r>
              <a:rPr lang="fr-FR" sz="2400" dirty="0"/>
              <a:t> </a:t>
            </a:r>
            <a:r>
              <a:rPr lang="fr-FR" sz="2400" dirty="0" err="1"/>
              <a:t>distributed</a:t>
            </a:r>
            <a:r>
              <a:rPr lang="fr-FR" sz="2400" dirty="0"/>
              <a:t>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4686108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 if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hashCode</a:t>
            </a:r>
            <a:r>
              <a:rPr lang="fr-FR" sz="2400" dirty="0"/>
              <a:t> % M »  … </a:t>
            </a:r>
            <a:r>
              <a:rPr lang="fr-FR" sz="2400" dirty="0" err="1"/>
              <a:t>prefer</a:t>
            </a:r>
            <a:r>
              <a:rPr lang="fr-FR" sz="2400" dirty="0"/>
              <a:t> M as Prime </a:t>
            </a:r>
            <a:r>
              <a:rPr lang="fr-FR" sz="2400" dirty="0" err="1"/>
              <a:t>number</a:t>
            </a:r>
            <a:br>
              <a:rPr lang="fr-FR" sz="2400" dirty="0"/>
            </a:br>
            <a:r>
              <a:rPr lang="fr-FR" sz="2400" dirty="0"/>
              <a:t>      ( NOT the </a:t>
            </a:r>
            <a:r>
              <a:rPr lang="fr-FR" sz="2400" dirty="0" err="1"/>
              <a:t>implementation</a:t>
            </a:r>
            <a:r>
              <a:rPr lang="fr-FR" sz="2400" dirty="0"/>
              <a:t> of </a:t>
            </a:r>
            <a:r>
              <a:rPr lang="fr-FR" sz="2400" dirty="0" err="1"/>
              <a:t>jdk</a:t>
            </a:r>
            <a:r>
              <a:rPr lang="fr-FR" sz="2400" dirty="0"/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3496874"/>
            <a:ext cx="898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 use « BIG » M </a:t>
            </a:r>
            <a:r>
              <a:rPr lang="fr-FR" sz="2400" dirty="0" err="1"/>
              <a:t>allocated</a:t>
            </a:r>
            <a:r>
              <a:rPr lang="fr-FR" sz="2400" dirty="0"/>
              <a:t> tables </a:t>
            </a:r>
            <a:r>
              <a:rPr lang="fr-FR" sz="2400" dirty="0" err="1"/>
              <a:t>length</a:t>
            </a:r>
            <a:r>
              <a:rPr lang="fr-FR" sz="2400" dirty="0"/>
              <a:t>   (</a:t>
            </a:r>
            <a:r>
              <a:rPr lang="fr-FR" sz="2400" dirty="0" err="1"/>
              <a:t>example</a:t>
            </a:r>
            <a:r>
              <a:rPr lang="fr-FR" sz="2400" dirty="0"/>
              <a:t>:  M &gt; 2 * N ) </a:t>
            </a:r>
            <a:br>
              <a:rPr lang="fr-FR" sz="2400" dirty="0"/>
            </a:br>
            <a:r>
              <a:rPr lang="fr-FR" sz="2400" dirty="0"/>
              <a:t>       …  </a:t>
            </a:r>
            <a:r>
              <a:rPr lang="fr-FR" sz="2400" dirty="0" err="1"/>
              <a:t>wasting</a:t>
            </a:r>
            <a:r>
              <a:rPr lang="fr-FR" sz="2400" dirty="0"/>
              <a:t> memory, but </a:t>
            </a:r>
            <a:r>
              <a:rPr lang="fr-FR" sz="2400" dirty="0" err="1"/>
              <a:t>improving</a:t>
            </a:r>
            <a:r>
              <a:rPr lang="fr-FR" sz="2400" dirty="0"/>
              <a:t> </a:t>
            </a:r>
            <a:r>
              <a:rPr lang="fr-FR" sz="2400" dirty="0" err="1"/>
              <a:t>selectivity</a:t>
            </a:r>
            <a:r>
              <a:rPr lang="fr-FR" sz="2400" dirty="0"/>
              <a:t> (</a:t>
            </a:r>
            <a:r>
              <a:rPr lang="fr-FR" sz="2400" dirty="0" err="1"/>
              <a:t>avoid</a:t>
            </a:r>
            <a:r>
              <a:rPr lang="fr-FR" sz="2400" dirty="0"/>
              <a:t> %M collisions)</a:t>
            </a:r>
          </a:p>
        </p:txBody>
      </p:sp>
    </p:spTree>
    <p:extLst>
      <p:ext uri="{BB962C8B-B14F-4D97-AF65-F5344CB8AC3E}">
        <p14:creationId xmlns:p14="http://schemas.microsoft.com/office/powerpoint/2010/main" val="415552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34298"/>
            <a:ext cx="11528612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hashCode</a:t>
            </a:r>
            <a:r>
              <a:rPr lang="fr-FR" dirty="0"/>
              <a:t>()%M » : collisions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9E57-622F-7485-D489-4D3BB32F084B}"/>
              </a:ext>
            </a:extLst>
          </p:cNvPr>
          <p:cNvSpPr/>
          <p:nvPr/>
        </p:nvSpPr>
        <p:spPr>
          <a:xfrm>
            <a:off x="1527133" y="1956833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51C7-F95F-0A25-BEB8-64E937DDB248}"/>
              </a:ext>
            </a:extLst>
          </p:cNvPr>
          <p:cNvSpPr txBox="1"/>
          <p:nvPr/>
        </p:nvSpPr>
        <p:spPr>
          <a:xfrm>
            <a:off x="1722442" y="19568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EE776-2BCD-0E53-7805-D35A91FE8B4C}"/>
              </a:ext>
            </a:extLst>
          </p:cNvPr>
          <p:cNvCxnSpPr/>
          <p:nvPr/>
        </p:nvCxnSpPr>
        <p:spPr>
          <a:xfrm>
            <a:off x="2854345" y="2456945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A12FB16-53F4-7E7F-ACC9-0DC76BAA784A}"/>
              </a:ext>
            </a:extLst>
          </p:cNvPr>
          <p:cNvSpPr/>
          <p:nvPr/>
        </p:nvSpPr>
        <p:spPr>
          <a:xfrm>
            <a:off x="4088341" y="2233523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47C2-CAE2-0F91-CEE7-A77BB912A202}"/>
              </a:ext>
            </a:extLst>
          </p:cNvPr>
          <p:cNvSpPr txBox="1"/>
          <p:nvPr/>
        </p:nvSpPr>
        <p:spPr>
          <a:xfrm>
            <a:off x="1527133" y="2236767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85F46-F003-70D2-4CF5-DDEAAAE5AB76}"/>
              </a:ext>
            </a:extLst>
          </p:cNvPr>
          <p:cNvSpPr txBox="1"/>
          <p:nvPr/>
        </p:nvSpPr>
        <p:spPr>
          <a:xfrm>
            <a:off x="1559685" y="259855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5CAA-6057-30B8-83AA-F793FD31249B}"/>
              </a:ext>
            </a:extLst>
          </p:cNvPr>
          <p:cNvSpPr txBox="1"/>
          <p:nvPr/>
        </p:nvSpPr>
        <p:spPr>
          <a:xfrm>
            <a:off x="4118217" y="2278244"/>
            <a:ext cx="50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 …  [index]  …                                    [length-1]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78330-7F1A-1A69-DF1A-B51A77F38676}"/>
              </a:ext>
            </a:extLst>
          </p:cNvPr>
          <p:cNvCxnSpPr>
            <a:cxnSpLocks/>
          </p:cNvCxnSpPr>
          <p:nvPr/>
        </p:nvCxnSpPr>
        <p:spPr>
          <a:xfrm flipH="1">
            <a:off x="2614284" y="2910259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70295-CC36-1462-CF15-16CFDC95DCD4}"/>
              </a:ext>
            </a:extLst>
          </p:cNvPr>
          <p:cNvCxnSpPr>
            <a:cxnSpLocks/>
          </p:cNvCxnSpPr>
          <p:nvPr/>
        </p:nvCxnSpPr>
        <p:spPr>
          <a:xfrm>
            <a:off x="1520154" y="2267389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3DFCE-D4F2-CB43-B617-F48D784C7E38}"/>
              </a:ext>
            </a:extLst>
          </p:cNvPr>
          <p:cNvCxnSpPr>
            <a:cxnSpLocks/>
          </p:cNvCxnSpPr>
          <p:nvPr/>
        </p:nvCxnSpPr>
        <p:spPr>
          <a:xfrm flipH="1">
            <a:off x="6313108" y="2780573"/>
            <a:ext cx="648005" cy="465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0744F3-00B1-0591-D916-1D5ECEC54164}"/>
              </a:ext>
            </a:extLst>
          </p:cNvPr>
          <p:cNvCxnSpPr>
            <a:cxnSpLocks/>
          </p:cNvCxnSpPr>
          <p:nvPr/>
        </p:nvCxnSpPr>
        <p:spPr>
          <a:xfrm>
            <a:off x="7791183" y="2780573"/>
            <a:ext cx="330841" cy="425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B0961-C716-4FB1-13B2-A8F728D86EE3}"/>
              </a:ext>
            </a:extLst>
          </p:cNvPr>
          <p:cNvSpPr/>
          <p:nvPr/>
        </p:nvSpPr>
        <p:spPr>
          <a:xfrm>
            <a:off x="3871143" y="3238477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AC86D-57D7-4CF0-4B81-E112E645B385}"/>
              </a:ext>
            </a:extLst>
          </p:cNvPr>
          <p:cNvSpPr txBox="1"/>
          <p:nvPr/>
        </p:nvSpPr>
        <p:spPr>
          <a:xfrm>
            <a:off x="4066452" y="32384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F2C13-C4A3-1281-9B0F-026AACEB1B34}"/>
              </a:ext>
            </a:extLst>
          </p:cNvPr>
          <p:cNvSpPr txBox="1"/>
          <p:nvPr/>
        </p:nvSpPr>
        <p:spPr>
          <a:xfrm>
            <a:off x="3871143" y="3518410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A48EC6-8BC1-A110-03AD-9DDAF98DAFFC}"/>
              </a:ext>
            </a:extLst>
          </p:cNvPr>
          <p:cNvCxnSpPr>
            <a:cxnSpLocks/>
          </p:cNvCxnSpPr>
          <p:nvPr/>
        </p:nvCxnSpPr>
        <p:spPr>
          <a:xfrm>
            <a:off x="3864164" y="3549032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85DB3-5079-F5FE-D373-76DC2AA58079}"/>
              </a:ext>
            </a:extLst>
          </p:cNvPr>
          <p:cNvSpPr/>
          <p:nvPr/>
        </p:nvSpPr>
        <p:spPr>
          <a:xfrm>
            <a:off x="5554282" y="3246226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94FC75-E2EC-E0AF-9DDF-F55EE05BB6FC}"/>
              </a:ext>
            </a:extLst>
          </p:cNvPr>
          <p:cNvSpPr txBox="1"/>
          <p:nvPr/>
        </p:nvSpPr>
        <p:spPr>
          <a:xfrm>
            <a:off x="5749591" y="32462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9809E-5C98-D780-A1AE-F82041BFE31B}"/>
              </a:ext>
            </a:extLst>
          </p:cNvPr>
          <p:cNvSpPr txBox="1"/>
          <p:nvPr/>
        </p:nvSpPr>
        <p:spPr>
          <a:xfrm>
            <a:off x="5554282" y="3526159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D2E512-5F73-4C5E-332D-3E9989F47C6A}"/>
              </a:ext>
            </a:extLst>
          </p:cNvPr>
          <p:cNvCxnSpPr>
            <a:cxnSpLocks/>
          </p:cNvCxnSpPr>
          <p:nvPr/>
        </p:nvCxnSpPr>
        <p:spPr>
          <a:xfrm>
            <a:off x="5547303" y="355678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531A05-F7D6-20F2-CDD0-3128A25E06E7}"/>
              </a:ext>
            </a:extLst>
          </p:cNvPr>
          <p:cNvSpPr/>
          <p:nvPr/>
        </p:nvSpPr>
        <p:spPr>
          <a:xfrm>
            <a:off x="7402578" y="3243962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34B2E2-1717-C6F5-1784-25E233934E59}"/>
              </a:ext>
            </a:extLst>
          </p:cNvPr>
          <p:cNvSpPr txBox="1"/>
          <p:nvPr/>
        </p:nvSpPr>
        <p:spPr>
          <a:xfrm>
            <a:off x="7597887" y="32439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E0EC2-EC41-9720-FF5F-279A90CFDCBC}"/>
              </a:ext>
            </a:extLst>
          </p:cNvPr>
          <p:cNvSpPr txBox="1"/>
          <p:nvPr/>
        </p:nvSpPr>
        <p:spPr>
          <a:xfrm>
            <a:off x="7402578" y="3523895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FD0EB-334E-B7F4-8ECC-385F9058D3A8}"/>
              </a:ext>
            </a:extLst>
          </p:cNvPr>
          <p:cNvCxnSpPr>
            <a:cxnSpLocks/>
          </p:cNvCxnSpPr>
          <p:nvPr/>
        </p:nvCxnSpPr>
        <p:spPr>
          <a:xfrm>
            <a:off x="7395599" y="3554517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CAF5BE-858E-37F1-F60D-816155ECB07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143476" y="4204372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6B7027-358F-CD91-381D-326F14FDBF52}"/>
              </a:ext>
            </a:extLst>
          </p:cNvPr>
          <p:cNvSpPr/>
          <p:nvPr/>
        </p:nvSpPr>
        <p:spPr>
          <a:xfrm>
            <a:off x="7402578" y="453899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5B604-B12E-E6B6-6573-39BE2768FB2C}"/>
              </a:ext>
            </a:extLst>
          </p:cNvPr>
          <p:cNvSpPr txBox="1"/>
          <p:nvPr/>
        </p:nvSpPr>
        <p:spPr>
          <a:xfrm>
            <a:off x="7597887" y="4538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86D3B1-2B15-BDEA-34AF-015323D48B61}"/>
              </a:ext>
            </a:extLst>
          </p:cNvPr>
          <p:cNvSpPr txBox="1"/>
          <p:nvPr/>
        </p:nvSpPr>
        <p:spPr>
          <a:xfrm>
            <a:off x="7402578" y="4818931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BD1AE5-C54B-2C73-68B8-CF0955DBFD65}"/>
              </a:ext>
            </a:extLst>
          </p:cNvPr>
          <p:cNvCxnSpPr>
            <a:cxnSpLocks/>
          </p:cNvCxnSpPr>
          <p:nvPr/>
        </p:nvCxnSpPr>
        <p:spPr>
          <a:xfrm>
            <a:off x="7395599" y="484955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344836-B592-59F6-1859-C909F3AD8786}"/>
              </a:ext>
            </a:extLst>
          </p:cNvPr>
          <p:cNvCxnSpPr>
            <a:cxnSpLocks/>
          </p:cNvCxnSpPr>
          <p:nvPr/>
        </p:nvCxnSpPr>
        <p:spPr>
          <a:xfrm>
            <a:off x="8160508" y="5499408"/>
            <a:ext cx="0" cy="167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E95C53-9D23-EC73-85D0-AD51C9F309D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24047" y="2790536"/>
            <a:ext cx="1122066" cy="546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A337AF-F3C0-C8F4-FDF6-4900DF797649}"/>
              </a:ext>
            </a:extLst>
          </p:cNvPr>
          <p:cNvSpPr txBox="1"/>
          <p:nvPr/>
        </p:nvSpPr>
        <p:spPr>
          <a:xfrm>
            <a:off x="9649408" y="5973454"/>
            <a:ext cx="219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collisions !!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( </a:t>
            </a:r>
            <a:r>
              <a:rPr lang="fr-FR" dirty="0" err="1"/>
              <a:t>Tree</a:t>
            </a:r>
            <a:r>
              <a:rPr lang="fr-FR" dirty="0"/>
              <a:t> )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2D1CE0-F96C-BE15-1E55-5ACB3D1CFB03}"/>
              </a:ext>
            </a:extLst>
          </p:cNvPr>
          <p:cNvSpPr/>
          <p:nvPr/>
        </p:nvSpPr>
        <p:spPr>
          <a:xfrm>
            <a:off x="9512174" y="333740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D83DE2-5785-8800-B024-30037A5CD3C0}"/>
              </a:ext>
            </a:extLst>
          </p:cNvPr>
          <p:cNvSpPr/>
          <p:nvPr/>
        </p:nvSpPr>
        <p:spPr>
          <a:xfrm>
            <a:off x="9512174" y="358890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59949A-5594-7209-E182-4FAA1C0A7DA7}"/>
              </a:ext>
            </a:extLst>
          </p:cNvPr>
          <p:cNvSpPr/>
          <p:nvPr/>
        </p:nvSpPr>
        <p:spPr>
          <a:xfrm>
            <a:off x="9512174" y="3840400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7DEC10-8A32-8CA8-5058-2F4C92F92035}"/>
              </a:ext>
            </a:extLst>
          </p:cNvPr>
          <p:cNvSpPr/>
          <p:nvPr/>
        </p:nvSpPr>
        <p:spPr>
          <a:xfrm>
            <a:off x="9512806" y="409218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02A457-DF67-612E-7BB8-6A43EA20E3D7}"/>
              </a:ext>
            </a:extLst>
          </p:cNvPr>
          <p:cNvSpPr/>
          <p:nvPr/>
        </p:nvSpPr>
        <p:spPr>
          <a:xfrm>
            <a:off x="9512806" y="434367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82F1B-B72F-E2C7-57C3-74554A084F20}"/>
              </a:ext>
            </a:extLst>
          </p:cNvPr>
          <p:cNvSpPr/>
          <p:nvPr/>
        </p:nvSpPr>
        <p:spPr>
          <a:xfrm>
            <a:off x="9512806" y="459517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26454B-9956-AC20-8E4C-317D25F027EF}"/>
              </a:ext>
            </a:extLst>
          </p:cNvPr>
          <p:cNvSpPr/>
          <p:nvPr/>
        </p:nvSpPr>
        <p:spPr>
          <a:xfrm>
            <a:off x="9512174" y="484667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1FCFBB-94DF-06ED-15AE-295D805B8411}"/>
              </a:ext>
            </a:extLst>
          </p:cNvPr>
          <p:cNvSpPr/>
          <p:nvPr/>
        </p:nvSpPr>
        <p:spPr>
          <a:xfrm>
            <a:off x="9512174" y="509817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31F377-490C-517F-6607-0A986134FCF5}"/>
              </a:ext>
            </a:extLst>
          </p:cNvPr>
          <p:cNvSpPr/>
          <p:nvPr/>
        </p:nvSpPr>
        <p:spPr>
          <a:xfrm>
            <a:off x="10976301" y="3818410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E68E055-450D-06FD-0F98-F4B3FECB6AF0}"/>
              </a:ext>
            </a:extLst>
          </p:cNvPr>
          <p:cNvSpPr/>
          <p:nvPr/>
        </p:nvSpPr>
        <p:spPr>
          <a:xfrm>
            <a:off x="10086650" y="4137613"/>
            <a:ext cx="197408" cy="28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729B5A-94FD-3374-4E85-97F037FAB945}"/>
              </a:ext>
            </a:extLst>
          </p:cNvPr>
          <p:cNvSpPr/>
          <p:nvPr/>
        </p:nvSpPr>
        <p:spPr>
          <a:xfrm>
            <a:off x="10598865" y="415867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4EA3E-473F-4CF8-554A-66E04BA0D24C}"/>
              </a:ext>
            </a:extLst>
          </p:cNvPr>
          <p:cNvSpPr/>
          <p:nvPr/>
        </p:nvSpPr>
        <p:spPr>
          <a:xfrm>
            <a:off x="11445825" y="416256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5F2EDC-B642-86BA-DCE7-ABAA3F58F0EE}"/>
              </a:ext>
            </a:extLst>
          </p:cNvPr>
          <p:cNvCxnSpPr>
            <a:cxnSpLocks/>
          </p:cNvCxnSpPr>
          <p:nvPr/>
        </p:nvCxnSpPr>
        <p:spPr>
          <a:xfrm>
            <a:off x="11216077" y="3968226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50EFEE-5857-E240-E25A-08919D91BA39}"/>
              </a:ext>
            </a:extLst>
          </p:cNvPr>
          <p:cNvCxnSpPr>
            <a:cxnSpLocks/>
          </p:cNvCxnSpPr>
          <p:nvPr/>
        </p:nvCxnSpPr>
        <p:spPr>
          <a:xfrm flipH="1">
            <a:off x="10822663" y="3968226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0CC736E1-F55A-A20F-9779-77486398D0EF}"/>
              </a:ext>
            </a:extLst>
          </p:cNvPr>
          <p:cNvSpPr/>
          <p:nvPr/>
        </p:nvSpPr>
        <p:spPr>
          <a:xfrm>
            <a:off x="6096000" y="1797424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1F5938-F65A-0DA3-75AD-33D2E5D7817B}"/>
              </a:ext>
            </a:extLst>
          </p:cNvPr>
          <p:cNvSpPr txBox="1"/>
          <p:nvPr/>
        </p:nvSpPr>
        <p:spPr>
          <a:xfrm>
            <a:off x="4588486" y="1349995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</a:t>
            </a:r>
            <a:r>
              <a:rPr lang="fr-FR" sz="2400" b="1" dirty="0" err="1"/>
              <a:t>Key.hashCode</a:t>
            </a:r>
            <a:r>
              <a:rPr lang="fr-FR" sz="2400" b="1" dirty="0"/>
              <a:t>() % M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AF0392E-145B-BCAA-490B-82152A6580F9}"/>
              </a:ext>
            </a:extLst>
          </p:cNvPr>
          <p:cNvSpPr/>
          <p:nvPr/>
        </p:nvSpPr>
        <p:spPr>
          <a:xfrm rot="5400000" flipH="1">
            <a:off x="10494483" y="4604954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BF8FB41B-7E3F-8856-3DBF-73C065774322}"/>
              </a:ext>
            </a:extLst>
          </p:cNvPr>
          <p:cNvSpPr/>
          <p:nvPr/>
        </p:nvSpPr>
        <p:spPr>
          <a:xfrm rot="5400000" flipH="1">
            <a:off x="8087298" y="4799826"/>
            <a:ext cx="211443" cy="19466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4207C0-6817-8463-A639-01A3F6510C16}"/>
              </a:ext>
            </a:extLst>
          </p:cNvPr>
          <p:cNvSpPr txBox="1"/>
          <p:nvPr/>
        </p:nvSpPr>
        <p:spPr>
          <a:xfrm>
            <a:off x="7219673" y="5813613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Collision : </a:t>
            </a:r>
          </a:p>
          <a:p>
            <a:r>
              <a:rPr lang="fr-FR" dirty="0"/>
              <a:t>2 </a:t>
            </a:r>
            <a:r>
              <a:rPr lang="fr-FR" dirty="0" err="1"/>
              <a:t>different</a:t>
            </a:r>
            <a:r>
              <a:rPr lang="fr-FR" dirty="0"/>
              <a:t> keys 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hash%M</a:t>
            </a:r>
            <a:endParaRPr lang="fr-FR" dirty="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C3EB6E7-0A69-69D0-9B6C-27D20762FE3D}"/>
              </a:ext>
            </a:extLst>
          </p:cNvPr>
          <p:cNvSpPr/>
          <p:nvPr/>
        </p:nvSpPr>
        <p:spPr>
          <a:xfrm rot="5400000" flipH="1">
            <a:off x="5379777" y="4599492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C4C177-C200-092E-E2A2-BAFD84E31D4A}"/>
              </a:ext>
            </a:extLst>
          </p:cNvPr>
          <p:cNvSpPr txBox="1"/>
          <p:nvPr/>
        </p:nvSpPr>
        <p:spPr>
          <a:xfrm>
            <a:off x="4357352" y="5830650"/>
            <a:ext cx="19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 </a:t>
            </a:r>
            <a:r>
              <a:rPr lang="fr-FR" dirty="0" err="1"/>
              <a:t>uniquely</a:t>
            </a:r>
            <a:r>
              <a:rPr lang="fr-FR" dirty="0"/>
              <a:t>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(no collision)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406A3B-5E40-A521-198B-0C86DD002564}"/>
              </a:ext>
            </a:extLst>
          </p:cNvPr>
          <p:cNvCxnSpPr>
            <a:cxnSpLocks/>
          </p:cNvCxnSpPr>
          <p:nvPr/>
        </p:nvCxnSpPr>
        <p:spPr>
          <a:xfrm flipH="1">
            <a:off x="4936277" y="2752939"/>
            <a:ext cx="400835" cy="443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57F4D3-8489-069A-6FAB-6B1943BA0D65}"/>
              </a:ext>
            </a:extLst>
          </p:cNvPr>
          <p:cNvCxnSpPr>
            <a:cxnSpLocks/>
          </p:cNvCxnSpPr>
          <p:nvPr/>
        </p:nvCxnSpPr>
        <p:spPr>
          <a:xfrm flipH="1">
            <a:off x="2797534" y="2946041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6BB91A-AA5C-8FB9-59C0-FE59F3B06C7C}"/>
              </a:ext>
            </a:extLst>
          </p:cNvPr>
          <p:cNvCxnSpPr>
            <a:cxnSpLocks/>
          </p:cNvCxnSpPr>
          <p:nvPr/>
        </p:nvCxnSpPr>
        <p:spPr>
          <a:xfrm flipH="1">
            <a:off x="2997102" y="2976663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60E002-DB23-59F9-5D3B-315252ED0133}"/>
              </a:ext>
            </a:extLst>
          </p:cNvPr>
          <p:cNvCxnSpPr>
            <a:cxnSpLocks/>
          </p:cNvCxnSpPr>
          <p:nvPr/>
        </p:nvCxnSpPr>
        <p:spPr>
          <a:xfrm flipH="1">
            <a:off x="3295781" y="2992100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A32554F3-FDC5-3D01-6D64-8603D29392A0}"/>
              </a:ext>
            </a:extLst>
          </p:cNvPr>
          <p:cNvSpPr/>
          <p:nvPr/>
        </p:nvSpPr>
        <p:spPr>
          <a:xfrm rot="5400000" flipH="1">
            <a:off x="2467555" y="4592623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F35FC-61ED-3F9A-56EC-76C9C508C150}"/>
              </a:ext>
            </a:extLst>
          </p:cNvPr>
          <p:cNvSpPr txBox="1"/>
          <p:nvPr/>
        </p:nvSpPr>
        <p:spPr>
          <a:xfrm>
            <a:off x="1672882" y="5844491"/>
            <a:ext cx="149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slot</a:t>
            </a:r>
          </a:p>
          <a:p>
            <a:r>
              <a:rPr lang="fr-FR" dirty="0"/>
              <a:t>Key not </a:t>
            </a:r>
            <a:r>
              <a:rPr lang="fr-FR" dirty="0" err="1"/>
              <a:t>found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98F204-97A5-3C96-956B-27F893B509DA}"/>
              </a:ext>
            </a:extLst>
          </p:cNvPr>
          <p:cNvSpPr/>
          <p:nvPr/>
        </p:nvSpPr>
        <p:spPr>
          <a:xfrm>
            <a:off x="11247823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070420-FE78-4D75-BA55-C54C26B1F8FD}"/>
              </a:ext>
            </a:extLst>
          </p:cNvPr>
          <p:cNvSpPr/>
          <p:nvPr/>
        </p:nvSpPr>
        <p:spPr>
          <a:xfrm>
            <a:off x="11632701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4BC188F-6B27-1613-A43B-0AD74FAF53E3}"/>
              </a:ext>
            </a:extLst>
          </p:cNvPr>
          <p:cNvCxnSpPr>
            <a:cxnSpLocks/>
            <a:stCxn id="74" idx="2"/>
            <a:endCxn id="110" idx="0"/>
          </p:cNvCxnSpPr>
          <p:nvPr/>
        </p:nvCxnSpPr>
        <p:spPr>
          <a:xfrm flipH="1">
            <a:off x="11411204" y="4307699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8111ED-F39E-9590-74B1-677FA2810012}"/>
              </a:ext>
            </a:extLst>
          </p:cNvPr>
          <p:cNvCxnSpPr>
            <a:cxnSpLocks/>
            <a:stCxn id="74" idx="2"/>
            <a:endCxn id="111" idx="0"/>
          </p:cNvCxnSpPr>
          <p:nvPr/>
        </p:nvCxnSpPr>
        <p:spPr>
          <a:xfrm>
            <a:off x="11603419" y="4307699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DA7447-D11B-C2B5-0815-619D32F8581A}"/>
              </a:ext>
            </a:extLst>
          </p:cNvPr>
          <p:cNvSpPr/>
          <p:nvPr/>
        </p:nvSpPr>
        <p:spPr>
          <a:xfrm>
            <a:off x="10405908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E438D4-FE7F-66A0-35A3-3BE3FD9DD71D}"/>
              </a:ext>
            </a:extLst>
          </p:cNvPr>
          <p:cNvSpPr/>
          <p:nvPr/>
        </p:nvSpPr>
        <p:spPr>
          <a:xfrm>
            <a:off x="10790786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B58F27-6124-350E-32D1-9F450F62929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0569289" y="4300984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7230505-AEFF-0C01-B5A5-38C905768DC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759979" y="4300984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1C11E8-3BCD-9747-2FB2-72AE9260F764}"/>
              </a:ext>
            </a:extLst>
          </p:cNvPr>
          <p:cNvCxnSpPr>
            <a:cxnSpLocks/>
          </p:cNvCxnSpPr>
          <p:nvPr/>
        </p:nvCxnSpPr>
        <p:spPr>
          <a:xfrm>
            <a:off x="6278540" y="4198887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2ADA26-B0B0-E22B-FD63-FDD9E8AE44C1}"/>
              </a:ext>
            </a:extLst>
          </p:cNvPr>
          <p:cNvCxnSpPr>
            <a:cxnSpLocks/>
          </p:cNvCxnSpPr>
          <p:nvPr/>
        </p:nvCxnSpPr>
        <p:spPr>
          <a:xfrm>
            <a:off x="4588486" y="4206636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743-FBB5-66DF-6C00-AB3EE89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to </a:t>
            </a:r>
            <a:r>
              <a:rPr lang="fr-FR" dirty="0" err="1"/>
              <a:t>Tree</a:t>
            </a:r>
            <a:r>
              <a:rPr lang="fr-FR" dirty="0"/>
              <a:t> … &gt;=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615E-FDC4-2E9E-3803-2BBD39A4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87" y="2311354"/>
            <a:ext cx="7534688" cy="22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2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HashMap.get</a:t>
            </a:r>
            <a:r>
              <a:rPr lang="fr-FR" dirty="0"/>
              <a:t>(key) 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C5FF-D7F9-76BA-0790-3C5700F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56" y="1235899"/>
            <a:ext cx="7347559" cy="548780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4F2471C-ED22-CAEE-BB24-5F2698BE936F}"/>
              </a:ext>
            </a:extLst>
          </p:cNvPr>
          <p:cNvSpPr/>
          <p:nvPr/>
        </p:nvSpPr>
        <p:spPr>
          <a:xfrm rot="16200000">
            <a:off x="2800247" y="3876531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1D1B4-6988-8FBE-6995-11A0673B90AD}"/>
              </a:ext>
            </a:extLst>
          </p:cNvPr>
          <p:cNvSpPr txBox="1"/>
          <p:nvPr/>
        </p:nvSpPr>
        <p:spPr>
          <a:xfrm>
            <a:off x="693361" y="3671215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O(1) …no collision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AF04-5D4F-A6D0-4871-A7B98D8C3D64}"/>
              </a:ext>
            </a:extLst>
          </p:cNvPr>
          <p:cNvSpPr txBox="1"/>
          <p:nvPr/>
        </p:nvSpPr>
        <p:spPr>
          <a:xfrm>
            <a:off x="635498" y="5183377"/>
            <a:ext cx="240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medium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O(8/2) …few collision(s)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2B1E2EC-00C7-3ED1-7B7E-2B333409611E}"/>
              </a:ext>
            </a:extLst>
          </p:cNvPr>
          <p:cNvSpPr/>
          <p:nvPr/>
        </p:nvSpPr>
        <p:spPr>
          <a:xfrm rot="16200000">
            <a:off x="3091520" y="5191282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C2D7F6E-F778-DD7C-CD1D-50E86192559A}"/>
              </a:ext>
            </a:extLst>
          </p:cNvPr>
          <p:cNvSpPr/>
          <p:nvPr/>
        </p:nvSpPr>
        <p:spPr>
          <a:xfrm rot="16200000">
            <a:off x="2965389" y="4538856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C8A1-4118-45B6-F52C-DABA6D1A48EB}"/>
              </a:ext>
            </a:extLst>
          </p:cNvPr>
          <p:cNvSpPr txBox="1"/>
          <p:nvPr/>
        </p:nvSpPr>
        <p:spPr>
          <a:xfrm>
            <a:off x="635498" y="4416666"/>
            <a:ext cx="160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collisions</a:t>
            </a:r>
          </a:p>
          <a:p>
            <a:r>
              <a:rPr lang="fr-FR" dirty="0"/>
              <a:t>   O(log(C)) …</a:t>
            </a:r>
          </a:p>
        </p:txBody>
      </p:sp>
    </p:spTree>
    <p:extLst>
      <p:ext uri="{BB962C8B-B14F-4D97-AF65-F5344CB8AC3E}">
        <p14:creationId xmlns:p14="http://schemas.microsoft.com/office/powerpoint/2010/main" val="296622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HashMap.put</a:t>
            </a:r>
            <a:r>
              <a:rPr lang="fr-FR" dirty="0"/>
              <a:t>() … 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resize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C59B-454C-8184-94B1-D7CE628A4D6B}"/>
              </a:ext>
            </a:extLst>
          </p:cNvPr>
          <p:cNvSpPr txBox="1"/>
          <p:nvPr/>
        </p:nvSpPr>
        <p:spPr>
          <a:xfrm>
            <a:off x="1453012" y="1342046"/>
            <a:ext cx="93863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Hash size « M »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adapted</a:t>
            </a:r>
            <a:r>
              <a:rPr lang="fr-FR" sz="2800" dirty="0"/>
              <a:t> to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</a:t>
            </a:r>
            <a:r>
              <a:rPr lang="fr-FR" sz="2800" dirty="0"/>
              <a:t> « N »</a:t>
            </a:r>
          </a:p>
          <a:p>
            <a:r>
              <a:rPr lang="fr-FR" sz="2800" dirty="0" err="1"/>
              <a:t>greater</a:t>
            </a:r>
            <a:r>
              <a:rPr lang="fr-FR" sz="2800" dirty="0"/>
              <a:t> (but not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much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/>
              <a:t>.. </a:t>
            </a:r>
            <a:r>
              <a:rPr lang="fr-FR" sz="2800" dirty="0" err="1"/>
              <a:t>Sometime</a:t>
            </a:r>
            <a:r>
              <a:rPr lang="fr-FR" sz="2800" dirty="0"/>
              <a:t> re-copy all !    … </a:t>
            </a:r>
            <a:r>
              <a:rPr lang="fr-FR" sz="2800" dirty="0" err="1"/>
              <a:t>reduce</a:t>
            </a:r>
            <a:r>
              <a:rPr lang="fr-FR" sz="2800" dirty="0"/>
              <a:t> collisions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27602-6535-EC7F-8CB9-49B53E2464FC}"/>
              </a:ext>
            </a:extLst>
          </p:cNvPr>
          <p:cNvSpPr/>
          <p:nvPr/>
        </p:nvSpPr>
        <p:spPr>
          <a:xfrm>
            <a:off x="2042522" y="4619814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4B6F-DACF-B2C4-A4FF-F05BDC93C336}"/>
              </a:ext>
            </a:extLst>
          </p:cNvPr>
          <p:cNvSpPr txBox="1"/>
          <p:nvPr/>
        </p:nvSpPr>
        <p:spPr>
          <a:xfrm>
            <a:off x="2237831" y="4619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D5AF-49C0-82BB-D15F-2C4C9D122864}"/>
              </a:ext>
            </a:extLst>
          </p:cNvPr>
          <p:cNvCxnSpPr/>
          <p:nvPr/>
        </p:nvCxnSpPr>
        <p:spPr>
          <a:xfrm>
            <a:off x="3369734" y="5119926"/>
            <a:ext cx="1233996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836507-BDDE-6BAB-E626-507CDEBBAB75}"/>
              </a:ext>
            </a:extLst>
          </p:cNvPr>
          <p:cNvSpPr/>
          <p:nvPr/>
        </p:nvSpPr>
        <p:spPr>
          <a:xfrm>
            <a:off x="4603730" y="4896504"/>
            <a:ext cx="365347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18EDF-935B-2DBD-D6BD-FD0B798BCF5E}"/>
              </a:ext>
            </a:extLst>
          </p:cNvPr>
          <p:cNvSpPr txBox="1"/>
          <p:nvPr/>
        </p:nvSpPr>
        <p:spPr>
          <a:xfrm>
            <a:off x="2042522" y="4899748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1FBE6-1809-6CCE-CF5B-37DDA99491C6}"/>
              </a:ext>
            </a:extLst>
          </p:cNvPr>
          <p:cNvSpPr txBox="1"/>
          <p:nvPr/>
        </p:nvSpPr>
        <p:spPr>
          <a:xfrm>
            <a:off x="2075074" y="5261539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8F8C1-AF32-36C7-8F72-394CD4DD6B4E}"/>
              </a:ext>
            </a:extLst>
          </p:cNvPr>
          <p:cNvCxnSpPr>
            <a:cxnSpLocks/>
          </p:cNvCxnSpPr>
          <p:nvPr/>
        </p:nvCxnSpPr>
        <p:spPr>
          <a:xfrm>
            <a:off x="2035543" y="4930370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2ECF0-BB97-ACF9-4977-9A0FD3B9EBB2}"/>
              </a:ext>
            </a:extLst>
          </p:cNvPr>
          <p:cNvSpPr/>
          <p:nvPr/>
        </p:nvSpPr>
        <p:spPr>
          <a:xfrm>
            <a:off x="4603729" y="5924511"/>
            <a:ext cx="7316721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FDCE63-B580-EF2F-8017-BC6E1A7C55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69734" y="5288236"/>
            <a:ext cx="1233995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553BC-1E95-6897-07B0-AFE3D4E6F4A8}"/>
              </a:ext>
            </a:extLst>
          </p:cNvPr>
          <p:cNvCxnSpPr>
            <a:cxnSpLocks/>
          </p:cNvCxnSpPr>
          <p:nvPr/>
        </p:nvCxnSpPr>
        <p:spPr>
          <a:xfrm>
            <a:off x="5375374" y="3652992"/>
            <a:ext cx="1233996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10AAF-7FCC-058E-C81A-1907239A1B2A}"/>
              </a:ext>
            </a:extLst>
          </p:cNvPr>
          <p:cNvCxnSpPr>
            <a:cxnSpLocks/>
          </p:cNvCxnSpPr>
          <p:nvPr/>
        </p:nvCxnSpPr>
        <p:spPr>
          <a:xfrm>
            <a:off x="6365780" y="3643234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64EF8-E1C3-8874-E861-BE76B2DE741D}"/>
              </a:ext>
            </a:extLst>
          </p:cNvPr>
          <p:cNvCxnSpPr>
            <a:cxnSpLocks/>
          </p:cNvCxnSpPr>
          <p:nvPr/>
        </p:nvCxnSpPr>
        <p:spPr>
          <a:xfrm>
            <a:off x="8582143" y="3680933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F05033-99FA-CABD-5FB4-0DE8606D2909}"/>
              </a:ext>
            </a:extLst>
          </p:cNvPr>
          <p:cNvCxnSpPr>
            <a:cxnSpLocks/>
          </p:cNvCxnSpPr>
          <p:nvPr/>
        </p:nvCxnSpPr>
        <p:spPr>
          <a:xfrm>
            <a:off x="9598153" y="3638938"/>
            <a:ext cx="400157" cy="9305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A709D-46A4-350E-892E-A55C1A88EB1F}"/>
              </a:ext>
            </a:extLst>
          </p:cNvPr>
          <p:cNvCxnSpPr>
            <a:cxnSpLocks/>
          </p:cNvCxnSpPr>
          <p:nvPr/>
        </p:nvCxnSpPr>
        <p:spPr>
          <a:xfrm flipH="1">
            <a:off x="6980680" y="3640516"/>
            <a:ext cx="1073215" cy="86799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F8F5B2-1B7B-FD46-9C66-8D122EC58ACA}"/>
              </a:ext>
            </a:extLst>
          </p:cNvPr>
          <p:cNvCxnSpPr>
            <a:cxnSpLocks/>
          </p:cNvCxnSpPr>
          <p:nvPr/>
        </p:nvCxnSpPr>
        <p:spPr>
          <a:xfrm flipH="1">
            <a:off x="5414360" y="3670236"/>
            <a:ext cx="2953596" cy="8593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EEE32A-94AE-405E-765E-7973EA856B40}"/>
              </a:ext>
            </a:extLst>
          </p:cNvPr>
          <p:cNvCxnSpPr>
            <a:cxnSpLocks/>
          </p:cNvCxnSpPr>
          <p:nvPr/>
        </p:nvCxnSpPr>
        <p:spPr>
          <a:xfrm>
            <a:off x="5363720" y="3674384"/>
            <a:ext cx="2141551" cy="8410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3B8AC-553C-162C-501D-1043AAB0595A}"/>
              </a:ext>
            </a:extLst>
          </p:cNvPr>
          <p:cNvCxnSpPr>
            <a:cxnSpLocks/>
          </p:cNvCxnSpPr>
          <p:nvPr/>
        </p:nvCxnSpPr>
        <p:spPr>
          <a:xfrm>
            <a:off x="5382345" y="3680933"/>
            <a:ext cx="3017626" cy="86340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F3503E-F251-93A5-7EF6-F9763A54DE2A}"/>
              </a:ext>
            </a:extLst>
          </p:cNvPr>
          <p:cNvCxnSpPr>
            <a:cxnSpLocks/>
          </p:cNvCxnSpPr>
          <p:nvPr/>
        </p:nvCxnSpPr>
        <p:spPr>
          <a:xfrm flipH="1">
            <a:off x="6066592" y="3661668"/>
            <a:ext cx="2279081" cy="8533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46450A-1E48-C449-7FDC-9C7DA3E57DB8}"/>
              </a:ext>
            </a:extLst>
          </p:cNvPr>
          <p:cNvCxnSpPr>
            <a:cxnSpLocks/>
          </p:cNvCxnSpPr>
          <p:nvPr/>
        </p:nvCxnSpPr>
        <p:spPr>
          <a:xfrm>
            <a:off x="8323390" y="3664342"/>
            <a:ext cx="2275833" cy="9029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7D474B-1BFB-599E-F105-A93A93E4B591}"/>
              </a:ext>
            </a:extLst>
          </p:cNvPr>
          <p:cNvCxnSpPr>
            <a:cxnSpLocks/>
          </p:cNvCxnSpPr>
          <p:nvPr/>
        </p:nvCxnSpPr>
        <p:spPr>
          <a:xfrm>
            <a:off x="9610265" y="3652992"/>
            <a:ext cx="2310185" cy="9557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FEEBC-2E2D-127B-98C0-E04DA1E2C27F}"/>
              </a:ext>
            </a:extLst>
          </p:cNvPr>
          <p:cNvCxnSpPr>
            <a:cxnSpLocks/>
          </p:cNvCxnSpPr>
          <p:nvPr/>
        </p:nvCxnSpPr>
        <p:spPr>
          <a:xfrm flipH="1">
            <a:off x="8667144" y="3648113"/>
            <a:ext cx="923597" cy="8815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3782ED-9C8D-3042-A836-3193063E2418}"/>
              </a:ext>
            </a:extLst>
          </p:cNvPr>
          <p:cNvCxnSpPr>
            <a:cxnSpLocks/>
          </p:cNvCxnSpPr>
          <p:nvPr/>
        </p:nvCxnSpPr>
        <p:spPr>
          <a:xfrm>
            <a:off x="4910731" y="5119926"/>
            <a:ext cx="0" cy="10687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20CEA-7FD6-1B97-EF1D-C72CFC56693D}"/>
              </a:ext>
            </a:extLst>
          </p:cNvPr>
          <p:cNvCxnSpPr>
            <a:cxnSpLocks/>
          </p:cNvCxnSpPr>
          <p:nvPr/>
        </p:nvCxnSpPr>
        <p:spPr>
          <a:xfrm>
            <a:off x="5228100" y="5119926"/>
            <a:ext cx="0" cy="10687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9F986-3EF4-0639-9CA6-FE017EE85155}"/>
              </a:ext>
            </a:extLst>
          </p:cNvPr>
          <p:cNvCxnSpPr>
            <a:cxnSpLocks/>
          </p:cNvCxnSpPr>
          <p:nvPr/>
        </p:nvCxnSpPr>
        <p:spPr>
          <a:xfrm>
            <a:off x="5568176" y="5119926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A0DE49-1038-DB58-C3AD-753102A89163}"/>
              </a:ext>
            </a:extLst>
          </p:cNvPr>
          <p:cNvCxnSpPr>
            <a:cxnSpLocks/>
          </p:cNvCxnSpPr>
          <p:nvPr/>
        </p:nvCxnSpPr>
        <p:spPr>
          <a:xfrm>
            <a:off x="6096000" y="5131492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9C3AC-C602-BFE4-6241-CBC50C04DCFE}"/>
              </a:ext>
            </a:extLst>
          </p:cNvPr>
          <p:cNvCxnSpPr>
            <a:cxnSpLocks/>
          </p:cNvCxnSpPr>
          <p:nvPr/>
        </p:nvCxnSpPr>
        <p:spPr>
          <a:xfrm>
            <a:off x="6865855" y="5143011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34C17C-428C-2422-8550-DDE88BC394B0}"/>
              </a:ext>
            </a:extLst>
          </p:cNvPr>
          <p:cNvCxnSpPr>
            <a:cxnSpLocks/>
          </p:cNvCxnSpPr>
          <p:nvPr/>
        </p:nvCxnSpPr>
        <p:spPr>
          <a:xfrm flipH="1">
            <a:off x="6865855" y="5134500"/>
            <a:ext cx="11315" cy="97878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09AC8-978A-101C-3571-D2F9B4397C79}"/>
              </a:ext>
            </a:extLst>
          </p:cNvPr>
          <p:cNvSpPr txBox="1"/>
          <p:nvPr/>
        </p:nvSpPr>
        <p:spPr>
          <a:xfrm>
            <a:off x="453722" y="3764371"/>
            <a:ext cx="315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rehash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%M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33CF8-BFDC-D7AB-96C2-9D7E1F712B1B}"/>
              </a:ext>
            </a:extLst>
          </p:cNvPr>
          <p:cNvSpPr txBox="1"/>
          <p:nvPr/>
        </p:nvSpPr>
        <p:spPr>
          <a:xfrm>
            <a:off x="404768" y="5576412"/>
            <a:ext cx="177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rehash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power of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618B78-AD4B-73BB-D00C-B72452F75BB2}"/>
              </a:ext>
            </a:extLst>
          </p:cNvPr>
          <p:cNvCxnSpPr>
            <a:cxnSpLocks/>
          </p:cNvCxnSpPr>
          <p:nvPr/>
        </p:nvCxnSpPr>
        <p:spPr>
          <a:xfrm>
            <a:off x="7989215" y="5224712"/>
            <a:ext cx="3709449" cy="90864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849D09-0A73-855B-F3B4-3E7C5DBDBF6A}"/>
              </a:ext>
            </a:extLst>
          </p:cNvPr>
          <p:cNvCxnSpPr>
            <a:cxnSpLocks/>
          </p:cNvCxnSpPr>
          <p:nvPr/>
        </p:nvCxnSpPr>
        <p:spPr>
          <a:xfrm>
            <a:off x="7599854" y="5170229"/>
            <a:ext cx="0" cy="101846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E3068-A4A8-EBE8-A9BC-5C5A661193C1}"/>
              </a:ext>
            </a:extLst>
          </p:cNvPr>
          <p:cNvSpPr txBox="1"/>
          <p:nvPr/>
        </p:nvSpPr>
        <p:spPr>
          <a:xfrm>
            <a:off x="1433401" y="6467535"/>
            <a:ext cx="627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Rehash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FAST … (not </a:t>
            </a:r>
            <a:r>
              <a:rPr lang="fr-FR" sz="1800" dirty="0" err="1"/>
              <a:t>recomputed</a:t>
            </a:r>
            <a:r>
              <a:rPr lang="fr-FR" sz="1800" dirty="0"/>
              <a:t>, and index </a:t>
            </a:r>
            <a:r>
              <a:rPr lang="fr-FR" sz="1800" dirty="0" err="1"/>
              <a:t>unchanged</a:t>
            </a:r>
            <a:r>
              <a:rPr lang="fr-FR" sz="1800" dirty="0"/>
              <a:t> OR *2)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8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619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65060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585C-8FC4-D9C6-018E-81E7368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64"/>
            <a:ext cx="10515600" cy="85093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HashMap.resize</a:t>
            </a:r>
            <a:r>
              <a:rPr lang="fr-FR" dirty="0"/>
              <a:t>(): ?&gt;</a:t>
            </a:r>
            <a:r>
              <a:rPr lang="fr-FR" dirty="0" err="1"/>
              <a:t>threshold</a:t>
            </a:r>
            <a:r>
              <a:rPr lang="fr-FR" dirty="0"/>
              <a:t> and </a:t>
            </a:r>
            <a:r>
              <a:rPr lang="fr-FR" dirty="0" err="1"/>
              <a:t>capacity</a:t>
            </a:r>
            <a:r>
              <a:rPr lang="fr-FR" dirty="0"/>
              <a:t>*2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FDEC7-11E6-CE2A-3F57-33A25F1B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793758"/>
            <a:ext cx="5399238" cy="46562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9E160D5-F268-F9E3-8DBE-DF09A42ECC23}"/>
              </a:ext>
            </a:extLst>
          </p:cNvPr>
          <p:cNvSpPr/>
          <p:nvPr/>
        </p:nvSpPr>
        <p:spPr>
          <a:xfrm>
            <a:off x="2988297" y="1753386"/>
            <a:ext cx="2672500" cy="466626"/>
          </a:xfrm>
          <a:prstGeom prst="wedgeEllipseCallout">
            <a:avLst>
              <a:gd name="adj1" fmla="val -69541"/>
              <a:gd name="adj2" fmla="val 140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5F6E6-0015-AC8D-FAEF-47C56D493488}"/>
              </a:ext>
            </a:extLst>
          </p:cNvPr>
          <p:cNvSpPr txBox="1"/>
          <p:nvPr/>
        </p:nvSpPr>
        <p:spPr>
          <a:xfrm>
            <a:off x="3176833" y="179375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May </a:t>
            </a:r>
            <a:r>
              <a:rPr lang="fr-FR" dirty="0" err="1"/>
              <a:t>resize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put()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2F44724-7087-B4D3-9429-BE510FF7F183}"/>
              </a:ext>
            </a:extLst>
          </p:cNvPr>
          <p:cNvSpPr/>
          <p:nvPr/>
        </p:nvSpPr>
        <p:spPr>
          <a:xfrm>
            <a:off x="4635256" y="3715733"/>
            <a:ext cx="3107703" cy="466626"/>
          </a:xfrm>
          <a:prstGeom prst="wedgeEllipseCallout">
            <a:avLst>
              <a:gd name="adj1" fmla="val -64536"/>
              <a:gd name="adj2" fmla="val 685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BF382-7515-695C-BB6C-68FEED194DC6}"/>
              </a:ext>
            </a:extLst>
          </p:cNvPr>
          <p:cNvSpPr txBox="1"/>
          <p:nvPr/>
        </p:nvSpPr>
        <p:spPr>
          <a:xfrm>
            <a:off x="4823793" y="3756105"/>
            <a:ext cx="24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capacity</a:t>
            </a:r>
            <a:r>
              <a:rPr lang="fr-FR" dirty="0"/>
              <a:t>*2,  </a:t>
            </a:r>
            <a:r>
              <a:rPr lang="fr-FR" dirty="0" err="1"/>
              <a:t>threshold</a:t>
            </a:r>
            <a:r>
              <a:rPr lang="fr-FR" dirty="0"/>
              <a:t>*2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F2544A4-928D-40B8-435D-1970F2BEFB6F}"/>
              </a:ext>
            </a:extLst>
          </p:cNvPr>
          <p:cNvSpPr/>
          <p:nvPr/>
        </p:nvSpPr>
        <p:spPr>
          <a:xfrm>
            <a:off x="6234670" y="4759445"/>
            <a:ext cx="3107703" cy="1344889"/>
          </a:xfrm>
          <a:prstGeom prst="wedgeEllipseCallout">
            <a:avLst>
              <a:gd name="adj1" fmla="val -63626"/>
              <a:gd name="adj2" fmla="val 15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51F43-E6B5-99C7-6C91-12F2291998FD}"/>
              </a:ext>
            </a:extLst>
          </p:cNvPr>
          <p:cNvSpPr txBox="1"/>
          <p:nvPr/>
        </p:nvSpPr>
        <p:spPr>
          <a:xfrm>
            <a:off x="6588177" y="4959594"/>
            <a:ext cx="205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 :   </a:t>
            </a:r>
            <a:r>
              <a:rPr lang="fr-FR" dirty="0" err="1"/>
              <a:t>capacity</a:t>
            </a:r>
            <a:r>
              <a:rPr lang="fr-FR" dirty="0"/>
              <a:t>=16,  </a:t>
            </a:r>
          </a:p>
          <a:p>
            <a:r>
              <a:rPr lang="fr-FR" dirty="0"/>
              <a:t> </a:t>
            </a:r>
            <a:r>
              <a:rPr lang="fr-FR" dirty="0" err="1"/>
              <a:t>loadFactor</a:t>
            </a:r>
            <a:r>
              <a:rPr lang="fr-FR" dirty="0"/>
              <a:t>=0.75</a:t>
            </a:r>
          </a:p>
          <a:p>
            <a:r>
              <a:rPr lang="fr-FR" dirty="0"/>
              <a:t>..</a:t>
            </a:r>
            <a:r>
              <a:rPr lang="fr-FR" dirty="0" err="1"/>
              <a:t>threshold</a:t>
            </a:r>
            <a:r>
              <a:rPr lang="fr-FR" dirty="0"/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1279936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F6C0-2DFF-C24E-3BCB-6F4344F2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365125"/>
            <a:ext cx="11378152" cy="832079"/>
          </a:xfrm>
        </p:spPr>
        <p:txBody>
          <a:bodyPr>
            <a:normAutofit fontScale="90000"/>
          </a:bodyPr>
          <a:lstStyle/>
          <a:p>
            <a:r>
              <a:rPr lang="fr-FR" dirty="0"/>
              <a:t>Loop put(</a:t>
            </a:r>
            <a:r>
              <a:rPr lang="fr-FR" dirty="0" err="1"/>
              <a:t>k,v</a:t>
            </a:r>
            <a:r>
              <a:rPr lang="fr-FR" dirty="0"/>
              <a:t>)   …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resize</a:t>
            </a:r>
            <a:r>
              <a:rPr lang="fr-FR" dirty="0"/>
              <a:t>() + total Re-</a:t>
            </a:r>
            <a:r>
              <a:rPr lang="fr-FR" dirty="0" err="1"/>
              <a:t>hashes</a:t>
            </a:r>
            <a:r>
              <a:rPr lang="fr-FR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43DD6-9083-C568-4640-188F5F79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09" y="3024097"/>
            <a:ext cx="2374075" cy="2755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5073B-88F2-388F-4F71-1531725946F5}"/>
              </a:ext>
            </a:extLst>
          </p:cNvPr>
          <p:cNvSpPr txBox="1"/>
          <p:nvPr/>
        </p:nvSpPr>
        <p:spPr>
          <a:xfrm>
            <a:off x="3615179" y="5830478"/>
            <a:ext cx="547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Put 1 Million values =&gt; 16 </a:t>
            </a:r>
            <a:r>
              <a:rPr lang="fr-FR" dirty="0" err="1"/>
              <a:t>resizes</a:t>
            </a:r>
            <a:r>
              <a:rPr lang="fr-FR" dirty="0"/>
              <a:t> … 700k total </a:t>
            </a:r>
            <a:r>
              <a:rPr lang="fr-FR" dirty="0" err="1"/>
              <a:t>rehashes</a:t>
            </a:r>
            <a:r>
              <a:rPr lang="fr-FR" dirty="0"/>
              <a:t>  </a:t>
            </a:r>
          </a:p>
          <a:p>
            <a:r>
              <a:rPr lang="fr-FR" dirty="0"/>
              <a:t>           ~ 0.8 N  …  O(N)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39FC0-8F6D-ECF8-B618-CE219BFB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8" y="1874052"/>
            <a:ext cx="6163733" cy="3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132311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766FA-642C-E52F-E542-ED3C64C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5" y="1177619"/>
            <a:ext cx="4618120" cy="1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E05D-C2E0-9DCB-73F7-5A2665BF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95" y="1031370"/>
            <a:ext cx="6210838" cy="2648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7AB81-8D7B-0EE9-B9E2-4BEE646F9D80}"/>
              </a:ext>
            </a:extLst>
          </p:cNvPr>
          <p:cNvSpPr/>
          <p:nvPr/>
        </p:nvSpPr>
        <p:spPr>
          <a:xfrm>
            <a:off x="1321026" y="305674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D2B1-FE33-318F-3B70-C8AB53EBB332}"/>
              </a:ext>
            </a:extLst>
          </p:cNvPr>
          <p:cNvSpPr txBox="1"/>
          <p:nvPr/>
        </p:nvSpPr>
        <p:spPr>
          <a:xfrm>
            <a:off x="1516335" y="3056750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TreeMap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A58BE-B222-ECEC-429B-6CF09DAEB591}"/>
              </a:ext>
            </a:extLst>
          </p:cNvPr>
          <p:cNvSpPr txBox="1"/>
          <p:nvPr/>
        </p:nvSpPr>
        <p:spPr>
          <a:xfrm>
            <a:off x="1321026" y="3336683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E1348-6EBB-D8A9-E666-8F9E2E76D025}"/>
              </a:ext>
            </a:extLst>
          </p:cNvPr>
          <p:cNvSpPr txBox="1"/>
          <p:nvPr/>
        </p:nvSpPr>
        <p:spPr>
          <a:xfrm>
            <a:off x="1353578" y="369847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DF228-B007-2871-2C57-09DD9EC2D30A}"/>
              </a:ext>
            </a:extLst>
          </p:cNvPr>
          <p:cNvCxnSpPr>
            <a:cxnSpLocks/>
          </p:cNvCxnSpPr>
          <p:nvPr/>
        </p:nvCxnSpPr>
        <p:spPr>
          <a:xfrm>
            <a:off x="1314047" y="336730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38E85-DC61-DF74-0CE7-8FD2C03010B3}"/>
              </a:ext>
            </a:extLst>
          </p:cNvPr>
          <p:cNvSpPr/>
          <p:nvPr/>
        </p:nvSpPr>
        <p:spPr>
          <a:xfrm>
            <a:off x="3924197" y="3367305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21496-E47F-B5AA-547E-13CE88D07C8C}"/>
              </a:ext>
            </a:extLst>
          </p:cNvPr>
          <p:cNvSpPr txBox="1"/>
          <p:nvPr/>
        </p:nvSpPr>
        <p:spPr>
          <a:xfrm>
            <a:off x="3924197" y="3647238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D29348-C5FA-A8F0-4DA5-8FE7265D2DF8}"/>
              </a:ext>
            </a:extLst>
          </p:cNvPr>
          <p:cNvCxnSpPr>
            <a:cxnSpLocks/>
          </p:cNvCxnSpPr>
          <p:nvPr/>
        </p:nvCxnSpPr>
        <p:spPr>
          <a:xfrm>
            <a:off x="3917218" y="367786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18820-9436-C5F4-9D47-4C48C8B87061}"/>
              </a:ext>
            </a:extLst>
          </p:cNvPr>
          <p:cNvCxnSpPr>
            <a:cxnSpLocks/>
          </p:cNvCxnSpPr>
          <p:nvPr/>
        </p:nvCxnSpPr>
        <p:spPr>
          <a:xfrm>
            <a:off x="2268886" y="3535056"/>
            <a:ext cx="16136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94211F-F0F6-3A10-C1F6-A6461E17D8B4}"/>
              </a:ext>
            </a:extLst>
          </p:cNvPr>
          <p:cNvSpPr txBox="1"/>
          <p:nvPr/>
        </p:nvSpPr>
        <p:spPr>
          <a:xfrm>
            <a:off x="3953362" y="3322606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5D616-E746-63B1-357C-D178F3575B6D}"/>
              </a:ext>
            </a:extLst>
          </p:cNvPr>
          <p:cNvCxnSpPr>
            <a:cxnSpLocks/>
          </p:cNvCxnSpPr>
          <p:nvPr/>
        </p:nvCxnSpPr>
        <p:spPr>
          <a:xfrm flipH="1" flipV="1">
            <a:off x="4439975" y="3056749"/>
            <a:ext cx="6351" cy="279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E91A1-6CF1-DBAD-ECC7-AE356620D1A7}"/>
              </a:ext>
            </a:extLst>
          </p:cNvPr>
          <p:cNvCxnSpPr>
            <a:cxnSpLocks/>
          </p:cNvCxnSpPr>
          <p:nvPr/>
        </p:nvCxnSpPr>
        <p:spPr>
          <a:xfrm flipV="1">
            <a:off x="3569783" y="4488873"/>
            <a:ext cx="0" cy="455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004C0-2EA6-A9A0-479B-6C7CAD697F28}"/>
              </a:ext>
            </a:extLst>
          </p:cNvPr>
          <p:cNvCxnSpPr>
            <a:cxnSpLocks/>
          </p:cNvCxnSpPr>
          <p:nvPr/>
        </p:nvCxnSpPr>
        <p:spPr>
          <a:xfrm flipH="1">
            <a:off x="3760287" y="4338665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42FE7F-351C-8B57-1E4E-A63B4A525C2B}"/>
              </a:ext>
            </a:extLst>
          </p:cNvPr>
          <p:cNvCxnSpPr>
            <a:cxnSpLocks/>
          </p:cNvCxnSpPr>
          <p:nvPr/>
        </p:nvCxnSpPr>
        <p:spPr>
          <a:xfrm>
            <a:off x="4757815" y="4332330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1DE0A7-19FC-E889-155F-A97F9B130A66}"/>
              </a:ext>
            </a:extLst>
          </p:cNvPr>
          <p:cNvCxnSpPr>
            <a:cxnSpLocks/>
          </p:cNvCxnSpPr>
          <p:nvPr/>
        </p:nvCxnSpPr>
        <p:spPr>
          <a:xfrm flipV="1">
            <a:off x="5795348" y="4567282"/>
            <a:ext cx="0" cy="341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B5B34-AC78-DCFA-CDE6-7D16862EAED9}"/>
              </a:ext>
            </a:extLst>
          </p:cNvPr>
          <p:cNvSpPr/>
          <p:nvPr/>
        </p:nvSpPr>
        <p:spPr>
          <a:xfrm>
            <a:off x="2803349" y="4937203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97169-AB33-7F6B-74E7-4E10709EB386}"/>
              </a:ext>
            </a:extLst>
          </p:cNvPr>
          <p:cNvSpPr txBox="1"/>
          <p:nvPr/>
        </p:nvSpPr>
        <p:spPr>
          <a:xfrm>
            <a:off x="2803349" y="5217136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9AE241-0990-8E29-9355-11EA9BC5F4F0}"/>
              </a:ext>
            </a:extLst>
          </p:cNvPr>
          <p:cNvCxnSpPr>
            <a:cxnSpLocks/>
          </p:cNvCxnSpPr>
          <p:nvPr/>
        </p:nvCxnSpPr>
        <p:spPr>
          <a:xfrm>
            <a:off x="2796370" y="5247758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2E1AB1-2733-5687-802D-AE56B2B78CCF}"/>
              </a:ext>
            </a:extLst>
          </p:cNvPr>
          <p:cNvSpPr txBox="1"/>
          <p:nvPr/>
        </p:nvSpPr>
        <p:spPr>
          <a:xfrm>
            <a:off x="2832514" y="4892504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6764F-C866-5A3A-6ABF-72AC046998D5}"/>
              </a:ext>
            </a:extLst>
          </p:cNvPr>
          <p:cNvSpPr/>
          <p:nvPr/>
        </p:nvSpPr>
        <p:spPr>
          <a:xfrm>
            <a:off x="5112168" y="494213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46024-800E-D185-E13F-28F02567668A}"/>
              </a:ext>
            </a:extLst>
          </p:cNvPr>
          <p:cNvSpPr txBox="1"/>
          <p:nvPr/>
        </p:nvSpPr>
        <p:spPr>
          <a:xfrm>
            <a:off x="5112168" y="5222071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FF55A-E305-F533-BAA6-01E61749D237}"/>
              </a:ext>
            </a:extLst>
          </p:cNvPr>
          <p:cNvCxnSpPr>
            <a:cxnSpLocks/>
          </p:cNvCxnSpPr>
          <p:nvPr/>
        </p:nvCxnSpPr>
        <p:spPr>
          <a:xfrm>
            <a:off x="5105189" y="525269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60CE5-0640-1A19-81F3-04BCE8BDC507}"/>
              </a:ext>
            </a:extLst>
          </p:cNvPr>
          <p:cNvSpPr txBox="1"/>
          <p:nvPr/>
        </p:nvSpPr>
        <p:spPr>
          <a:xfrm>
            <a:off x="5141333" y="4897439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A749E-462F-D77F-60C6-4564E2D85D0F}"/>
              </a:ext>
            </a:extLst>
          </p:cNvPr>
          <p:cNvCxnSpPr>
            <a:cxnSpLocks/>
          </p:cNvCxnSpPr>
          <p:nvPr/>
        </p:nvCxnSpPr>
        <p:spPr>
          <a:xfrm flipH="1">
            <a:off x="2573277" y="5893881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66D7B-7C79-38E1-C0BC-43564CAFC7BB}"/>
              </a:ext>
            </a:extLst>
          </p:cNvPr>
          <p:cNvCxnSpPr>
            <a:cxnSpLocks/>
          </p:cNvCxnSpPr>
          <p:nvPr/>
        </p:nvCxnSpPr>
        <p:spPr>
          <a:xfrm>
            <a:off x="3570805" y="5892436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AF5654-BB5D-38D7-F124-B14B027D1FDB}"/>
              </a:ext>
            </a:extLst>
          </p:cNvPr>
          <p:cNvCxnSpPr>
            <a:cxnSpLocks/>
          </p:cNvCxnSpPr>
          <p:nvPr/>
        </p:nvCxnSpPr>
        <p:spPr>
          <a:xfrm flipH="1">
            <a:off x="4966534" y="5912818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CE6CAF-60EF-632B-BEBD-797F4A975AF6}"/>
              </a:ext>
            </a:extLst>
          </p:cNvPr>
          <p:cNvCxnSpPr>
            <a:cxnSpLocks/>
          </p:cNvCxnSpPr>
          <p:nvPr/>
        </p:nvCxnSpPr>
        <p:spPr>
          <a:xfrm>
            <a:off x="5964062" y="5906483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3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806A6C4-1B6C-29CD-BA6E-3BAB24E5F2D1}"/>
              </a:ext>
            </a:extLst>
          </p:cNvPr>
          <p:cNvSpPr/>
          <p:nvPr/>
        </p:nvSpPr>
        <p:spPr>
          <a:xfrm>
            <a:off x="3679115" y="1801999"/>
            <a:ext cx="2033812" cy="106246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C84982-8C22-E720-0881-D8840C591EC3}"/>
              </a:ext>
            </a:extLst>
          </p:cNvPr>
          <p:cNvSpPr/>
          <p:nvPr/>
        </p:nvSpPr>
        <p:spPr>
          <a:xfrm>
            <a:off x="2811053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Balanced</a:t>
            </a:r>
            <a:r>
              <a:rPr lang="fr-FR" dirty="0"/>
              <a:t> / Un-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Trees</a:t>
            </a:r>
            <a:endParaRPr lang="fr-FR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948338D-C771-B0FB-52DC-7FF1C7C72A8C}"/>
              </a:ext>
            </a:extLst>
          </p:cNvPr>
          <p:cNvSpPr/>
          <p:nvPr/>
        </p:nvSpPr>
        <p:spPr>
          <a:xfrm rot="18901628">
            <a:off x="8041211" y="1139055"/>
            <a:ext cx="1538372" cy="363862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1CC8A5-BB97-BE93-967D-1D3870B1FD8B}"/>
              </a:ext>
            </a:extLst>
          </p:cNvPr>
          <p:cNvSpPr/>
          <p:nvPr/>
        </p:nvSpPr>
        <p:spPr>
          <a:xfrm>
            <a:off x="4570021" y="167599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9129E-68F2-7C61-7CB2-36C93CEAAD98}"/>
              </a:ext>
            </a:extLst>
          </p:cNvPr>
          <p:cNvSpPr/>
          <p:nvPr/>
        </p:nvSpPr>
        <p:spPr>
          <a:xfrm>
            <a:off x="3595643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97D9C-2A82-7CAB-79A5-AF57C5244E55}"/>
              </a:ext>
            </a:extLst>
          </p:cNvPr>
          <p:cNvSpPr/>
          <p:nvPr/>
        </p:nvSpPr>
        <p:spPr>
          <a:xfrm>
            <a:off x="3154088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B31496-2A98-A317-7709-4713CD2ECCDD}"/>
              </a:ext>
            </a:extLst>
          </p:cNvPr>
          <p:cNvSpPr/>
          <p:nvPr/>
        </p:nvSpPr>
        <p:spPr>
          <a:xfrm>
            <a:off x="4008037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514FBDC-01AE-ACAA-A5FC-6D2F9D0AC350}"/>
              </a:ext>
            </a:extLst>
          </p:cNvPr>
          <p:cNvSpPr/>
          <p:nvPr/>
        </p:nvSpPr>
        <p:spPr>
          <a:xfrm>
            <a:off x="4827590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62FA4-B5C2-0018-4CCC-981944A48DB6}"/>
              </a:ext>
            </a:extLst>
          </p:cNvPr>
          <p:cNvSpPr/>
          <p:nvPr/>
        </p:nvSpPr>
        <p:spPr>
          <a:xfrm>
            <a:off x="5612180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CF11E-73B2-3160-8F10-602FD3F3079B}"/>
              </a:ext>
            </a:extLst>
          </p:cNvPr>
          <p:cNvSpPr/>
          <p:nvPr/>
        </p:nvSpPr>
        <p:spPr>
          <a:xfrm>
            <a:off x="5170625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EA652-639E-1AEE-5EFC-87A2B27AC2D0}"/>
              </a:ext>
            </a:extLst>
          </p:cNvPr>
          <p:cNvSpPr/>
          <p:nvPr/>
        </p:nvSpPr>
        <p:spPr>
          <a:xfrm>
            <a:off x="6024574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3AB82-B31D-3524-0D91-E5F50F5CF1A6}"/>
              </a:ext>
            </a:extLst>
          </p:cNvPr>
          <p:cNvSpPr txBox="1"/>
          <p:nvPr/>
        </p:nvSpPr>
        <p:spPr>
          <a:xfrm>
            <a:off x="2501678" y="5353473"/>
            <a:ext cx="44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SubTree</a:t>
            </a:r>
            <a:r>
              <a:rPr lang="fr-FR" dirty="0"/>
              <a:t> ~= </a:t>
            </a:r>
            <a:r>
              <a:rPr lang="fr-FR" dirty="0" err="1"/>
              <a:t>Weight</a:t>
            </a:r>
            <a:r>
              <a:rPr lang="fr-FR" dirty="0"/>
              <a:t> Right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544F4-92E4-031F-52DB-435E7527C984}"/>
              </a:ext>
            </a:extLst>
          </p:cNvPr>
          <p:cNvSpPr txBox="1"/>
          <p:nvPr/>
        </p:nvSpPr>
        <p:spPr>
          <a:xfrm>
            <a:off x="713057" y="417351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leaf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</a:t>
            </a:r>
          </a:p>
          <a:p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(not multiple of 2^N)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DC75E8-5A0D-578F-8E57-9015C0AFE0AF}"/>
              </a:ext>
            </a:extLst>
          </p:cNvPr>
          <p:cNvSpPr/>
          <p:nvPr/>
        </p:nvSpPr>
        <p:spPr>
          <a:xfrm>
            <a:off x="7415370" y="158504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4536F37-59FB-53C5-76A6-9290CD8ABDF2}"/>
              </a:ext>
            </a:extLst>
          </p:cNvPr>
          <p:cNvSpPr/>
          <p:nvPr/>
        </p:nvSpPr>
        <p:spPr>
          <a:xfrm rot="18901628">
            <a:off x="8584497" y="2059939"/>
            <a:ext cx="1208878" cy="2344432"/>
          </a:xfrm>
          <a:prstGeom prst="triangle">
            <a:avLst>
              <a:gd name="adj" fmla="val 60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9271BD-7053-704D-0EAB-31E88DAC7820}"/>
              </a:ext>
            </a:extLst>
          </p:cNvPr>
          <p:cNvSpPr/>
          <p:nvPr/>
        </p:nvSpPr>
        <p:spPr>
          <a:xfrm>
            <a:off x="8314737" y="213243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ECA174-A63C-E199-2EA4-0B1A2E58ECA1}"/>
              </a:ext>
            </a:extLst>
          </p:cNvPr>
          <p:cNvSpPr/>
          <p:nvPr/>
        </p:nvSpPr>
        <p:spPr>
          <a:xfrm>
            <a:off x="9015441" y="263109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7D43C9-1558-AF47-2E9D-E1E7436DEFD9}"/>
              </a:ext>
            </a:extLst>
          </p:cNvPr>
          <p:cNvSpPr/>
          <p:nvPr/>
        </p:nvSpPr>
        <p:spPr>
          <a:xfrm>
            <a:off x="9761751" y="312321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8886BF-E546-8141-BD8F-8ED894F76469}"/>
              </a:ext>
            </a:extLst>
          </p:cNvPr>
          <p:cNvCxnSpPr>
            <a:cxnSpLocks/>
          </p:cNvCxnSpPr>
          <p:nvPr/>
        </p:nvCxnSpPr>
        <p:spPr>
          <a:xfrm flipH="1">
            <a:off x="7198372" y="1837045"/>
            <a:ext cx="217482" cy="29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64FFB9-2C3E-79A8-7BEB-EFDB0F7EEF37}"/>
              </a:ext>
            </a:extLst>
          </p:cNvPr>
          <p:cNvSpPr txBox="1"/>
          <p:nvPr/>
        </p:nvSpPr>
        <p:spPr>
          <a:xfrm>
            <a:off x="6772992" y="21324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E5F1F1-E87E-EFB5-2119-550739369859}"/>
              </a:ext>
            </a:extLst>
          </p:cNvPr>
          <p:cNvCxnSpPr>
            <a:cxnSpLocks/>
          </p:cNvCxnSpPr>
          <p:nvPr/>
        </p:nvCxnSpPr>
        <p:spPr>
          <a:xfrm flipH="1">
            <a:off x="8022564" y="2452984"/>
            <a:ext cx="283712" cy="35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98CF5D-4B56-A3F9-4B78-A7F8593CE310}"/>
              </a:ext>
            </a:extLst>
          </p:cNvPr>
          <p:cNvSpPr txBox="1"/>
          <p:nvPr/>
        </p:nvSpPr>
        <p:spPr>
          <a:xfrm>
            <a:off x="7602774" y="28174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A51D0A-F947-7932-AF2E-AD2FD794DF86}"/>
              </a:ext>
            </a:extLst>
          </p:cNvPr>
          <p:cNvSpPr/>
          <p:nvPr/>
        </p:nvSpPr>
        <p:spPr>
          <a:xfrm>
            <a:off x="2756927" y="446874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77D0E8-52D9-93FA-CFB9-C793AEC9B2A3}"/>
              </a:ext>
            </a:extLst>
          </p:cNvPr>
          <p:cNvSpPr/>
          <p:nvPr/>
        </p:nvSpPr>
        <p:spPr>
          <a:xfrm>
            <a:off x="3399914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CC498-A49C-7507-7E63-ECF8E5C37B0F}"/>
              </a:ext>
            </a:extLst>
          </p:cNvPr>
          <p:cNvSpPr/>
          <p:nvPr/>
        </p:nvSpPr>
        <p:spPr>
          <a:xfrm>
            <a:off x="5486180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1F6AA-903C-9A21-CB24-B4C13B5E4992}"/>
              </a:ext>
            </a:extLst>
          </p:cNvPr>
          <p:cNvCxnSpPr>
            <a:cxnSpLocks/>
          </p:cNvCxnSpPr>
          <p:nvPr/>
        </p:nvCxnSpPr>
        <p:spPr>
          <a:xfrm>
            <a:off x="3317892" y="3922549"/>
            <a:ext cx="208022" cy="503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67C67-4B6A-2D72-43AF-43FA738AA306}"/>
              </a:ext>
            </a:extLst>
          </p:cNvPr>
          <p:cNvCxnSpPr>
            <a:cxnSpLocks/>
          </p:cNvCxnSpPr>
          <p:nvPr/>
        </p:nvCxnSpPr>
        <p:spPr>
          <a:xfrm>
            <a:off x="5360604" y="3929882"/>
            <a:ext cx="224064" cy="538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5FB31-AA13-6A0E-6D89-9C90C51B6E27}"/>
              </a:ext>
            </a:extLst>
          </p:cNvPr>
          <p:cNvCxnSpPr>
            <a:cxnSpLocks/>
          </p:cNvCxnSpPr>
          <p:nvPr/>
        </p:nvCxnSpPr>
        <p:spPr>
          <a:xfrm flipH="1">
            <a:off x="5904443" y="3857451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D6B54F-7B8F-FB0D-EF09-CA2CE0726721}"/>
              </a:ext>
            </a:extLst>
          </p:cNvPr>
          <p:cNvSpPr txBox="1"/>
          <p:nvPr/>
        </p:nvSpPr>
        <p:spPr>
          <a:xfrm>
            <a:off x="5665213" y="399895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6813B-BD8A-A03A-E01C-4606EF2B65BA}"/>
              </a:ext>
            </a:extLst>
          </p:cNvPr>
          <p:cNvSpPr txBox="1"/>
          <p:nvPr/>
        </p:nvSpPr>
        <p:spPr>
          <a:xfrm>
            <a:off x="6199334" y="40146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36954-D4E0-1B7F-B3D1-123706367544}"/>
              </a:ext>
            </a:extLst>
          </p:cNvPr>
          <p:cNvSpPr txBox="1"/>
          <p:nvPr/>
        </p:nvSpPr>
        <p:spPr>
          <a:xfrm>
            <a:off x="3598780" y="39741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053CF2-EAD5-6921-7D23-15576BA2C6B2}"/>
              </a:ext>
            </a:extLst>
          </p:cNvPr>
          <p:cNvSpPr txBox="1"/>
          <p:nvPr/>
        </p:nvSpPr>
        <p:spPr>
          <a:xfrm>
            <a:off x="4132339" y="3980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B7CC5-F2BE-A3E3-F517-5140BB0126FD}"/>
              </a:ext>
            </a:extLst>
          </p:cNvPr>
          <p:cNvCxnSpPr>
            <a:cxnSpLocks/>
          </p:cNvCxnSpPr>
          <p:nvPr/>
        </p:nvCxnSpPr>
        <p:spPr>
          <a:xfrm flipH="1">
            <a:off x="3861731" y="3832805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E64E32-AEEF-B397-C21F-EF297B5FBFE4}"/>
              </a:ext>
            </a:extLst>
          </p:cNvPr>
          <p:cNvCxnSpPr>
            <a:cxnSpLocks/>
          </p:cNvCxnSpPr>
          <p:nvPr/>
        </p:nvCxnSpPr>
        <p:spPr>
          <a:xfrm>
            <a:off x="4160533" y="384897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C2D8EC-A954-A766-6F20-CA5E04523F8E}"/>
              </a:ext>
            </a:extLst>
          </p:cNvPr>
          <p:cNvCxnSpPr>
            <a:cxnSpLocks/>
          </p:cNvCxnSpPr>
          <p:nvPr/>
        </p:nvCxnSpPr>
        <p:spPr>
          <a:xfrm>
            <a:off x="6190718" y="388572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12B1B4-C356-FD23-1036-8B45D57B68A4}"/>
              </a:ext>
            </a:extLst>
          </p:cNvPr>
          <p:cNvCxnSpPr>
            <a:cxnSpLocks/>
          </p:cNvCxnSpPr>
          <p:nvPr/>
        </p:nvCxnSpPr>
        <p:spPr>
          <a:xfrm flipH="1">
            <a:off x="5123828" y="3913386"/>
            <a:ext cx="131846" cy="26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C6ECEE-4E5F-D113-9BE2-6AC6D9110A48}"/>
              </a:ext>
            </a:extLst>
          </p:cNvPr>
          <p:cNvSpPr txBox="1"/>
          <p:nvPr/>
        </p:nvSpPr>
        <p:spPr>
          <a:xfrm>
            <a:off x="4835274" y="40548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E5E759F0-4AD8-039A-FFB5-86F62D4F35DC}"/>
              </a:ext>
            </a:extLst>
          </p:cNvPr>
          <p:cNvSpPr/>
          <p:nvPr/>
        </p:nvSpPr>
        <p:spPr>
          <a:xfrm>
            <a:off x="151118" y="1549888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B34B4A-2075-36A4-4999-1DB0A7A13728}"/>
              </a:ext>
            </a:extLst>
          </p:cNvPr>
          <p:cNvSpPr txBox="1"/>
          <p:nvPr/>
        </p:nvSpPr>
        <p:spPr>
          <a:xfrm>
            <a:off x="165368" y="771380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1A8B4BAC-8613-33E0-AE8D-351DFABA0B9D}"/>
              </a:ext>
            </a:extLst>
          </p:cNvPr>
          <p:cNvSpPr/>
          <p:nvPr/>
        </p:nvSpPr>
        <p:spPr>
          <a:xfrm>
            <a:off x="11671845" y="1549888"/>
            <a:ext cx="206408" cy="4866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A3650E-5A74-7B14-6F64-AF8E34892B07}"/>
              </a:ext>
            </a:extLst>
          </p:cNvPr>
          <p:cNvSpPr/>
          <p:nvPr/>
        </p:nvSpPr>
        <p:spPr>
          <a:xfrm>
            <a:off x="10388389" y="355950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19DFC2-35CE-4A6F-92CD-840060A4A12E}"/>
              </a:ext>
            </a:extLst>
          </p:cNvPr>
          <p:cNvSpPr/>
          <p:nvPr/>
        </p:nvSpPr>
        <p:spPr>
          <a:xfrm>
            <a:off x="9891204" y="416624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41FA4F-A944-3121-8171-8E64ED29461C}"/>
              </a:ext>
            </a:extLst>
          </p:cNvPr>
          <p:cNvSpPr/>
          <p:nvPr/>
        </p:nvSpPr>
        <p:spPr>
          <a:xfrm>
            <a:off x="10501021" y="489398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33317-1783-190B-AA77-577DBFB71D19}"/>
              </a:ext>
            </a:extLst>
          </p:cNvPr>
          <p:cNvSpPr txBox="1"/>
          <p:nvPr/>
        </p:nvSpPr>
        <p:spPr>
          <a:xfrm>
            <a:off x="10429057" y="877492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 N)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982DF8-C12E-8015-8607-F9B95E5F66DA}"/>
              </a:ext>
            </a:extLst>
          </p:cNvPr>
          <p:cNvSpPr/>
          <p:nvPr/>
        </p:nvSpPr>
        <p:spPr>
          <a:xfrm>
            <a:off x="11147287" y="553813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36249BC-979E-117A-DA1D-D208EB0ABAAF}"/>
              </a:ext>
            </a:extLst>
          </p:cNvPr>
          <p:cNvSpPr/>
          <p:nvPr/>
        </p:nvSpPr>
        <p:spPr>
          <a:xfrm>
            <a:off x="10727854" y="631424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A756977-B680-7D79-AC7B-EA0893CB8C46}"/>
              </a:ext>
            </a:extLst>
          </p:cNvPr>
          <p:cNvSpPr/>
          <p:nvPr/>
        </p:nvSpPr>
        <p:spPr>
          <a:xfrm>
            <a:off x="2307492" y="4127876"/>
            <a:ext cx="207480" cy="6274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BF9FC58-55E2-2A03-9B92-F69D09B396D2}"/>
              </a:ext>
            </a:extLst>
          </p:cNvPr>
          <p:cNvSpPr/>
          <p:nvPr/>
        </p:nvSpPr>
        <p:spPr>
          <a:xfrm>
            <a:off x="2333738" y="1554092"/>
            <a:ext cx="178523" cy="24159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D0070-DF85-3CD1-801B-942A162AFBAF}"/>
              </a:ext>
            </a:extLst>
          </p:cNvPr>
          <p:cNvSpPr txBox="1"/>
          <p:nvPr/>
        </p:nvSpPr>
        <p:spPr>
          <a:xfrm>
            <a:off x="965420" y="2326531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intermediate</a:t>
            </a:r>
            <a:endParaRPr lang="fr-FR" dirty="0"/>
          </a:p>
          <a:p>
            <a:r>
              <a:rPr lang="fr-FR" dirty="0" err="1"/>
              <a:t>levels</a:t>
            </a:r>
            <a:r>
              <a:rPr lang="fr-FR" dirty="0"/>
              <a:t>:</a:t>
            </a:r>
          </a:p>
          <a:p>
            <a:r>
              <a:rPr lang="fr-FR" dirty="0" err="1"/>
              <a:t>Hopefully</a:t>
            </a:r>
            <a:r>
              <a:rPr lang="fr-FR" dirty="0"/>
              <a:t> </a:t>
            </a:r>
          </a:p>
          <a:p>
            <a:r>
              <a:rPr lang="fr-FR" dirty="0" err="1"/>
              <a:t>Entierly</a:t>
            </a:r>
            <a:r>
              <a:rPr lang="fr-FR" dirty="0"/>
              <a:t> </a:t>
            </a:r>
            <a:r>
              <a:rPr lang="fr-FR" dirty="0" err="1"/>
              <a:t>filled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B5B9A-3EF5-C822-9913-77B1C05EDBAF}"/>
              </a:ext>
            </a:extLst>
          </p:cNvPr>
          <p:cNvSpPr txBox="1"/>
          <p:nvPr/>
        </p:nvSpPr>
        <p:spPr>
          <a:xfrm>
            <a:off x="2625844" y="5980274"/>
            <a:ext cx="27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path</a:t>
            </a:r>
            <a:r>
              <a:rPr lang="fr-FR" dirty="0"/>
              <a:t> = depth-1 or </a:t>
            </a:r>
            <a:r>
              <a:rPr lang="fr-FR" dirty="0" err="1"/>
              <a:t>depth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91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TreeMap.get</a:t>
            </a:r>
            <a:r>
              <a:rPr lang="fr-FR" dirty="0"/>
              <a:t>(key)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49A7-DFB7-C30F-4727-C5DE743D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71" y="1646890"/>
            <a:ext cx="6172735" cy="388653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2D78666-5754-16A7-0147-0DC48F074FE5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417F29-5253-11BF-FA2A-D9E0CC8B7B30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A0E7C-F515-4E87-1793-995154DBFA8D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038D45A-8B4C-ACEC-B6DD-4C1A87F6B36C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9F619-5E38-8AE0-76B5-03A9BD878C4E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6B757-A4F3-376E-4A6D-6A91E0F479FC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E6C02-206B-3324-9B7F-B47363E454D5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690C2-7A81-10CA-C8EF-112AC65DB36C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47E4E-1068-2AB7-D852-ABBCF2F768F9}"/>
              </a:ext>
            </a:extLst>
          </p:cNvPr>
          <p:cNvSpPr txBox="1"/>
          <p:nvPr/>
        </p:nvSpPr>
        <p:spPr>
          <a:xfrm>
            <a:off x="9951822" y="5273372"/>
            <a:ext cx="1863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stop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BD31DC8-EF3F-2B23-5CAE-FF8EAAEE0309}"/>
              </a:ext>
            </a:extLst>
          </p:cNvPr>
          <p:cNvSpPr/>
          <p:nvPr/>
        </p:nvSpPr>
        <p:spPr>
          <a:xfrm>
            <a:off x="7813965" y="2638926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41B0-1CF8-A15E-2BA7-466395E29AFE}"/>
              </a:ext>
            </a:extLst>
          </p:cNvPr>
          <p:cNvSpPr txBox="1"/>
          <p:nvPr/>
        </p:nvSpPr>
        <p:spPr>
          <a:xfrm>
            <a:off x="5555554" y="3956149"/>
            <a:ext cx="2134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Max </a:t>
            </a:r>
            <a:r>
              <a:rPr lang="fr-FR" sz="2400" dirty="0" err="1"/>
              <a:t>operations</a:t>
            </a:r>
            <a:endParaRPr lang="fr-FR" sz="2400" dirty="0"/>
          </a:p>
          <a:p>
            <a:r>
              <a:rPr lang="fr-FR" sz="2400" dirty="0"/>
              <a:t>= </a:t>
            </a:r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BAC1A-4676-941C-B1E6-3BE11222B60D}"/>
              </a:ext>
            </a:extLst>
          </p:cNvPr>
          <p:cNvSpPr txBox="1"/>
          <p:nvPr/>
        </p:nvSpPr>
        <p:spPr>
          <a:xfrm>
            <a:off x="5537545" y="5533427"/>
            <a:ext cx="158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N=2^depth</a:t>
            </a:r>
          </a:p>
        </p:txBody>
      </p:sp>
    </p:spTree>
    <p:extLst>
      <p:ext uri="{BB962C8B-B14F-4D97-AF65-F5344CB8AC3E}">
        <p14:creationId xmlns:p14="http://schemas.microsoft.com/office/powerpoint/2010/main" val="473673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Red-Black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79BE-0EA4-52BE-5D27-5935D737C053}"/>
              </a:ext>
            </a:extLst>
          </p:cNvPr>
          <p:cNvSpPr txBox="1"/>
          <p:nvPr/>
        </p:nvSpPr>
        <p:spPr>
          <a:xfrm>
            <a:off x="557441" y="1731003"/>
            <a:ext cx="98833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Every node is either red or black.</a:t>
            </a:r>
          </a:p>
          <a:p>
            <a:endParaRPr lang="en-US" sz="2800" dirty="0"/>
          </a:p>
          <a:p>
            <a:r>
              <a:rPr lang="en-US" sz="2800" dirty="0"/>
              <a:t>2 All NIL nodes (figure 1) are considered black.</a:t>
            </a:r>
          </a:p>
          <a:p>
            <a:endParaRPr lang="en-US" sz="2800" dirty="0"/>
          </a:p>
          <a:p>
            <a:r>
              <a:rPr lang="en-US" sz="2800" dirty="0"/>
              <a:t>3 A red node does not have a red child.</a:t>
            </a:r>
          </a:p>
          <a:p>
            <a:endParaRPr lang="en-US" sz="2800" dirty="0"/>
          </a:p>
          <a:p>
            <a:r>
              <a:rPr lang="en-US" sz="2800" dirty="0"/>
              <a:t>4 Every path from a given node to any of its descendant NIL nodes </a:t>
            </a:r>
            <a:br>
              <a:rPr lang="en-US" sz="2800" dirty="0"/>
            </a:br>
            <a:r>
              <a:rPr lang="en-US" sz="2800" dirty="0"/>
              <a:t>   goes through the same number of black nodes.</a:t>
            </a:r>
            <a:endParaRPr lang="fr-FR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46117D-74B0-7A14-6B16-865C7C589D05}"/>
              </a:ext>
            </a:extLst>
          </p:cNvPr>
          <p:cNvSpPr/>
          <p:nvPr/>
        </p:nvSpPr>
        <p:spPr>
          <a:xfrm>
            <a:off x="8589469" y="1964499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D1FFC0-E6C3-4ECD-383D-83667A205590}"/>
              </a:ext>
            </a:extLst>
          </p:cNvPr>
          <p:cNvSpPr/>
          <p:nvPr/>
        </p:nvSpPr>
        <p:spPr>
          <a:xfrm>
            <a:off x="9656898" y="1948590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65AD99-91B9-E5EF-21A8-2204CEA853B6}"/>
              </a:ext>
            </a:extLst>
          </p:cNvPr>
          <p:cNvSpPr/>
          <p:nvPr/>
        </p:nvSpPr>
        <p:spPr>
          <a:xfrm>
            <a:off x="8371722" y="34364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BD15A-585B-3821-F6B3-A223B91C26AB}"/>
              </a:ext>
            </a:extLst>
          </p:cNvPr>
          <p:cNvSpPr/>
          <p:nvPr/>
        </p:nvSpPr>
        <p:spPr>
          <a:xfrm>
            <a:off x="8164370" y="3902434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C723F-AE2E-EF8E-9DC4-86C7C1267BF3}"/>
              </a:ext>
            </a:extLst>
          </p:cNvPr>
          <p:cNvSpPr/>
          <p:nvPr/>
        </p:nvSpPr>
        <p:spPr>
          <a:xfrm>
            <a:off x="9674541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E26321-9515-A010-575E-2279197D4489}"/>
              </a:ext>
            </a:extLst>
          </p:cNvPr>
          <p:cNvSpPr/>
          <p:nvPr/>
        </p:nvSpPr>
        <p:spPr>
          <a:xfrm>
            <a:off x="10188788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1735-C5CA-2172-CE47-E8B3CA7A49D5}"/>
              </a:ext>
            </a:extLst>
          </p:cNvPr>
          <p:cNvSpPr/>
          <p:nvPr/>
        </p:nvSpPr>
        <p:spPr>
          <a:xfrm>
            <a:off x="8636876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A53840-7395-1C5A-D9F5-11EB22377BB3}"/>
              </a:ext>
            </a:extLst>
          </p:cNvPr>
          <p:cNvCxnSpPr>
            <a:cxnSpLocks/>
          </p:cNvCxnSpPr>
          <p:nvPr/>
        </p:nvCxnSpPr>
        <p:spPr>
          <a:xfrm flipH="1">
            <a:off x="8323811" y="3562491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E3D74-C978-1E69-2F86-2664877C9A87}"/>
              </a:ext>
            </a:extLst>
          </p:cNvPr>
          <p:cNvCxnSpPr>
            <a:cxnSpLocks/>
          </p:cNvCxnSpPr>
          <p:nvPr/>
        </p:nvCxnSpPr>
        <p:spPr>
          <a:xfrm>
            <a:off x="8493290" y="3585817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FFFDD1-2BCB-634B-777B-3F15187F0DDE}"/>
              </a:ext>
            </a:extLst>
          </p:cNvPr>
          <p:cNvCxnSpPr>
            <a:cxnSpLocks/>
          </p:cNvCxnSpPr>
          <p:nvPr/>
        </p:nvCxnSpPr>
        <p:spPr>
          <a:xfrm flipH="1">
            <a:off x="9862160" y="3561368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4AC10D-34AD-2423-26AB-291A53BE855F}"/>
              </a:ext>
            </a:extLst>
          </p:cNvPr>
          <p:cNvCxnSpPr>
            <a:cxnSpLocks/>
          </p:cNvCxnSpPr>
          <p:nvPr/>
        </p:nvCxnSpPr>
        <p:spPr>
          <a:xfrm>
            <a:off x="10035225" y="358469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0A5605C-B8EA-8E46-7892-7955455A913A}"/>
              </a:ext>
            </a:extLst>
          </p:cNvPr>
          <p:cNvSpPr/>
          <p:nvPr/>
        </p:nvSpPr>
        <p:spPr>
          <a:xfrm>
            <a:off x="9910071" y="3436491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07184-BC18-C8A1-56BA-0C424D9F35C7}"/>
              </a:ext>
            </a:extLst>
          </p:cNvPr>
          <p:cNvCxnSpPr>
            <a:cxnSpLocks/>
          </p:cNvCxnSpPr>
          <p:nvPr/>
        </p:nvCxnSpPr>
        <p:spPr>
          <a:xfrm flipH="1">
            <a:off x="8767622" y="2549705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FDCF1-B8B0-DFFA-80EC-E15BB11BD89C}"/>
              </a:ext>
            </a:extLst>
          </p:cNvPr>
          <p:cNvSpPr txBox="1"/>
          <p:nvPr/>
        </p:nvSpPr>
        <p:spPr>
          <a:xfrm>
            <a:off x="8407980" y="2853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0501-0F4F-6C8E-FEAC-325ECE08CBFA}"/>
              </a:ext>
            </a:extLst>
          </p:cNvPr>
          <p:cNvSpPr txBox="1"/>
          <p:nvPr/>
        </p:nvSpPr>
        <p:spPr>
          <a:xfrm>
            <a:off x="670560" y="5827483"/>
            <a:ext cx="9566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=&gt; the path from the root to the farthest leaf is no more than twice as long </a:t>
            </a:r>
            <a:br>
              <a:rPr lang="en-US" sz="2400" dirty="0"/>
            </a:br>
            <a:r>
              <a:rPr lang="en-US" sz="2400" dirty="0"/>
              <a:t>     as the path from the root to the nearest leaf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18F68-5FB9-1315-4988-12311316922B}"/>
              </a:ext>
            </a:extLst>
          </p:cNvPr>
          <p:cNvSpPr/>
          <p:nvPr/>
        </p:nvSpPr>
        <p:spPr>
          <a:xfrm>
            <a:off x="11000656" y="441847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43CCF8-B4E5-F4C3-4C0E-7BFC5CFCCC4B}"/>
              </a:ext>
            </a:extLst>
          </p:cNvPr>
          <p:cNvCxnSpPr>
            <a:cxnSpLocks/>
          </p:cNvCxnSpPr>
          <p:nvPr/>
        </p:nvCxnSpPr>
        <p:spPr>
          <a:xfrm>
            <a:off x="11139970" y="454447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ED6E621-77EF-2035-70CD-9F2E0B75143F}"/>
              </a:ext>
            </a:extLst>
          </p:cNvPr>
          <p:cNvSpPr/>
          <p:nvPr/>
        </p:nvSpPr>
        <p:spPr>
          <a:xfrm>
            <a:off x="11282509" y="484616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80E054-9B85-E676-3017-35B6D139D49C}"/>
              </a:ext>
            </a:extLst>
          </p:cNvPr>
          <p:cNvCxnSpPr>
            <a:cxnSpLocks/>
          </p:cNvCxnSpPr>
          <p:nvPr/>
        </p:nvCxnSpPr>
        <p:spPr>
          <a:xfrm>
            <a:off x="11421823" y="497216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24204A-3D18-BF65-7A93-E91EB9B4556C}"/>
              </a:ext>
            </a:extLst>
          </p:cNvPr>
          <p:cNvSpPr/>
          <p:nvPr/>
        </p:nvSpPr>
        <p:spPr>
          <a:xfrm>
            <a:off x="11292475" y="544567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CFF4C-27E4-A4AC-FC91-B22C40DBD80D}"/>
              </a:ext>
            </a:extLst>
          </p:cNvPr>
          <p:cNvCxnSpPr>
            <a:cxnSpLocks/>
          </p:cNvCxnSpPr>
          <p:nvPr/>
        </p:nvCxnSpPr>
        <p:spPr>
          <a:xfrm>
            <a:off x="11377783" y="5636290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9E1043-D714-9BB7-36A5-9B824E578E34}"/>
              </a:ext>
            </a:extLst>
          </p:cNvPr>
          <p:cNvSpPr/>
          <p:nvPr/>
        </p:nvSpPr>
        <p:spPr>
          <a:xfrm>
            <a:off x="11763677" y="621586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0ADC7-707C-EC00-E62D-3BC424EAF614}"/>
              </a:ext>
            </a:extLst>
          </p:cNvPr>
          <p:cNvCxnSpPr>
            <a:cxnSpLocks/>
          </p:cNvCxnSpPr>
          <p:nvPr/>
        </p:nvCxnSpPr>
        <p:spPr>
          <a:xfrm>
            <a:off x="11902991" y="6341863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59BB50-A9D6-BCB7-7563-C2EE02C8E6D1}"/>
              </a:ext>
            </a:extLst>
          </p:cNvPr>
          <p:cNvCxnSpPr>
            <a:cxnSpLocks/>
          </p:cNvCxnSpPr>
          <p:nvPr/>
        </p:nvCxnSpPr>
        <p:spPr>
          <a:xfrm flipH="1">
            <a:off x="11432907" y="5274042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016625-9ABC-6FFA-54D9-B22F511A0F99}"/>
              </a:ext>
            </a:extLst>
          </p:cNvPr>
          <p:cNvCxnSpPr>
            <a:cxnSpLocks/>
          </p:cNvCxnSpPr>
          <p:nvPr/>
        </p:nvCxnSpPr>
        <p:spPr>
          <a:xfrm>
            <a:off x="11603154" y="5953071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1D1BC7-6E4D-4FE8-AE07-F21BDCEEEF5A}"/>
              </a:ext>
            </a:extLst>
          </p:cNvPr>
          <p:cNvSpPr txBox="1"/>
          <p:nvPr/>
        </p:nvSpPr>
        <p:spPr>
          <a:xfrm>
            <a:off x="10190011" y="656912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 black = n2 back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4D0011-2049-C7AB-90DB-6D2CFBA3D3DD}"/>
              </a:ext>
            </a:extLst>
          </p:cNvPr>
          <p:cNvSpPr/>
          <p:nvPr/>
        </p:nvSpPr>
        <p:spPr>
          <a:xfrm>
            <a:off x="10450802" y="51553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B4A6B8-420D-888C-862B-4F2548FF75B2}"/>
              </a:ext>
            </a:extLst>
          </p:cNvPr>
          <p:cNvCxnSpPr>
            <a:cxnSpLocks/>
          </p:cNvCxnSpPr>
          <p:nvPr/>
        </p:nvCxnSpPr>
        <p:spPr>
          <a:xfrm flipH="1">
            <a:off x="10860102" y="4592129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1CD328-DFE8-8067-2D67-45BE7960DA5E}"/>
              </a:ext>
            </a:extLst>
          </p:cNvPr>
          <p:cNvSpPr/>
          <p:nvPr/>
        </p:nvSpPr>
        <p:spPr>
          <a:xfrm>
            <a:off x="10680207" y="557059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4A81B-0974-5F2C-CF20-D5E9A57A7D85}"/>
              </a:ext>
            </a:extLst>
          </p:cNvPr>
          <p:cNvCxnSpPr>
            <a:cxnSpLocks/>
          </p:cNvCxnSpPr>
          <p:nvPr/>
        </p:nvCxnSpPr>
        <p:spPr>
          <a:xfrm>
            <a:off x="10540636" y="533181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E24C46-D75E-43A0-FE70-41E38AD8B84B}"/>
              </a:ext>
            </a:extLst>
          </p:cNvPr>
          <p:cNvCxnSpPr>
            <a:cxnSpLocks/>
          </p:cNvCxnSpPr>
          <p:nvPr/>
        </p:nvCxnSpPr>
        <p:spPr>
          <a:xfrm flipH="1">
            <a:off x="10608257" y="4928888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3211FC-95B6-EF7D-0B6D-43B5F48610B9}"/>
              </a:ext>
            </a:extLst>
          </p:cNvPr>
          <p:cNvSpPr/>
          <p:nvPr/>
        </p:nvSpPr>
        <p:spPr>
          <a:xfrm>
            <a:off x="10966730" y="59645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52D3FF-E9EE-457C-E1FB-FBE4B29CCC12}"/>
              </a:ext>
            </a:extLst>
          </p:cNvPr>
          <p:cNvCxnSpPr>
            <a:cxnSpLocks/>
          </p:cNvCxnSpPr>
          <p:nvPr/>
        </p:nvCxnSpPr>
        <p:spPr>
          <a:xfrm>
            <a:off x="11106044" y="609053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D440CC-F8D6-56CC-CD5E-C4459F27FEDE}"/>
              </a:ext>
            </a:extLst>
          </p:cNvPr>
          <p:cNvCxnSpPr>
            <a:cxnSpLocks/>
          </p:cNvCxnSpPr>
          <p:nvPr/>
        </p:nvCxnSpPr>
        <p:spPr>
          <a:xfrm>
            <a:off x="10806207" y="5701742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B1783D-FF9C-422D-26F8-892A2A24F8F8}"/>
              </a:ext>
            </a:extLst>
          </p:cNvPr>
          <p:cNvCxnSpPr>
            <a:cxnSpLocks/>
          </p:cNvCxnSpPr>
          <p:nvPr/>
        </p:nvCxnSpPr>
        <p:spPr>
          <a:xfrm>
            <a:off x="9515128" y="2519453"/>
            <a:ext cx="260257" cy="358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BA910D3-BD1A-A158-FA78-BABA392CA1F4}"/>
              </a:ext>
            </a:extLst>
          </p:cNvPr>
          <p:cNvSpPr txBox="1"/>
          <p:nvPr/>
        </p:nvSpPr>
        <p:spPr>
          <a:xfrm>
            <a:off x="9415743" y="2841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AEFFD5-97D2-6941-1AD5-80418C013A4E}"/>
              </a:ext>
            </a:extLst>
          </p:cNvPr>
          <p:cNvSpPr txBox="1"/>
          <p:nvPr/>
        </p:nvSpPr>
        <p:spPr>
          <a:xfrm>
            <a:off x="9102785" y="185490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09703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F811B-80B1-5C96-903E-4494201CE687}"/>
              </a:ext>
            </a:extLst>
          </p:cNvPr>
          <p:cNvCxnSpPr>
            <a:cxnSpLocks/>
          </p:cNvCxnSpPr>
          <p:nvPr/>
        </p:nvCxnSpPr>
        <p:spPr>
          <a:xfrm flipH="1">
            <a:off x="3180991" y="2856699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EC3F1-0516-6D94-60C2-271F1F24D233}"/>
              </a:ext>
            </a:extLst>
          </p:cNvPr>
          <p:cNvCxnSpPr>
            <a:cxnSpLocks/>
          </p:cNvCxnSpPr>
          <p:nvPr/>
        </p:nvCxnSpPr>
        <p:spPr>
          <a:xfrm>
            <a:off x="3593896" y="2841649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93074-A782-7AE3-9C5F-1D12FA31F8F7}"/>
              </a:ext>
            </a:extLst>
          </p:cNvPr>
          <p:cNvCxnSpPr>
            <a:cxnSpLocks/>
          </p:cNvCxnSpPr>
          <p:nvPr/>
        </p:nvCxnSpPr>
        <p:spPr>
          <a:xfrm flipH="1">
            <a:off x="2673864" y="3784656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3E897B-0287-23A7-8206-1CF5A2E8DA1B}"/>
              </a:ext>
            </a:extLst>
          </p:cNvPr>
          <p:cNvCxnSpPr>
            <a:cxnSpLocks/>
          </p:cNvCxnSpPr>
          <p:nvPr/>
        </p:nvCxnSpPr>
        <p:spPr>
          <a:xfrm>
            <a:off x="3083641" y="3792591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Rotations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AE93E1-071D-0074-46CF-781BA55A11E1}"/>
              </a:ext>
            </a:extLst>
          </p:cNvPr>
          <p:cNvSpPr/>
          <p:nvPr/>
        </p:nvSpPr>
        <p:spPr>
          <a:xfrm>
            <a:off x="3467896" y="271564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DE623-D3C5-F417-829F-C0BEFB9451C5}"/>
              </a:ext>
            </a:extLst>
          </p:cNvPr>
          <p:cNvSpPr/>
          <p:nvPr/>
        </p:nvSpPr>
        <p:spPr>
          <a:xfrm>
            <a:off x="2957641" y="36665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F2D15F-113B-2217-6C7A-CB8D932315BD}"/>
              </a:ext>
            </a:extLst>
          </p:cNvPr>
          <p:cNvSpPr/>
          <p:nvPr/>
        </p:nvSpPr>
        <p:spPr>
          <a:xfrm>
            <a:off x="3171271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9910CA1-C20B-0B91-44A3-72C3A2C4E1D9}"/>
              </a:ext>
            </a:extLst>
          </p:cNvPr>
          <p:cNvSpPr/>
          <p:nvPr/>
        </p:nvSpPr>
        <p:spPr>
          <a:xfrm>
            <a:off x="2332555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08E501-C077-85CB-8B53-378FE2B1523A}"/>
              </a:ext>
            </a:extLst>
          </p:cNvPr>
          <p:cNvSpPr/>
          <p:nvPr/>
        </p:nvSpPr>
        <p:spPr>
          <a:xfrm>
            <a:off x="3745973" y="3774479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B2D69A-6FD1-E7D3-5379-4F23A274F5A4}"/>
              </a:ext>
            </a:extLst>
          </p:cNvPr>
          <p:cNvSpPr/>
          <p:nvPr/>
        </p:nvSpPr>
        <p:spPr>
          <a:xfrm rot="16200000">
            <a:off x="2716516" y="2984640"/>
            <a:ext cx="720890" cy="340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C03D191A-E092-469E-2B7B-D37FBF6D5290}"/>
              </a:ext>
            </a:extLst>
          </p:cNvPr>
          <p:cNvSpPr/>
          <p:nvPr/>
        </p:nvSpPr>
        <p:spPr>
          <a:xfrm rot="14608602">
            <a:off x="2956462" y="1709722"/>
            <a:ext cx="353653" cy="9642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061F8-9EF0-47B8-EA2C-344AFE852252}"/>
              </a:ext>
            </a:extLst>
          </p:cNvPr>
          <p:cNvSpPr txBox="1"/>
          <p:nvPr/>
        </p:nvSpPr>
        <p:spPr>
          <a:xfrm>
            <a:off x="2479532" y="51871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D7EB0-6578-B566-F540-71833C7CB2BE}"/>
              </a:ext>
            </a:extLst>
          </p:cNvPr>
          <p:cNvSpPr txBox="1"/>
          <p:nvPr/>
        </p:nvSpPr>
        <p:spPr>
          <a:xfrm>
            <a:off x="3318247" y="52067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B6814-D504-90B7-C0FB-DC156C8FB860}"/>
              </a:ext>
            </a:extLst>
          </p:cNvPr>
          <p:cNvSpPr txBox="1"/>
          <p:nvPr/>
        </p:nvSpPr>
        <p:spPr>
          <a:xfrm>
            <a:off x="3892677" y="421545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1E0F8-F031-B79D-08E2-84A886D15A94}"/>
              </a:ext>
            </a:extLst>
          </p:cNvPr>
          <p:cNvSpPr txBox="1"/>
          <p:nvPr/>
        </p:nvSpPr>
        <p:spPr>
          <a:xfrm>
            <a:off x="2534127" y="35695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902EE-29BE-CE2F-68E2-8830BD24F09C}"/>
              </a:ext>
            </a:extLst>
          </p:cNvPr>
          <p:cNvSpPr txBox="1"/>
          <p:nvPr/>
        </p:nvSpPr>
        <p:spPr>
          <a:xfrm>
            <a:off x="3745973" y="25819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62D0860-4428-E430-6138-A63659C35894}"/>
              </a:ext>
            </a:extLst>
          </p:cNvPr>
          <p:cNvSpPr/>
          <p:nvPr/>
        </p:nvSpPr>
        <p:spPr>
          <a:xfrm>
            <a:off x="5784039" y="2827370"/>
            <a:ext cx="1086197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5675D-9D29-9AB8-8BFB-D821BCFDFFB9}"/>
              </a:ext>
            </a:extLst>
          </p:cNvPr>
          <p:cNvSpPr txBox="1"/>
          <p:nvPr/>
        </p:nvSpPr>
        <p:spPr>
          <a:xfrm>
            <a:off x="5394860" y="1990254"/>
            <a:ext cx="177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Left</a:t>
            </a:r>
            <a:r>
              <a:rPr lang="fr-FR" sz="2400" dirty="0"/>
              <a:t> to Right 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19D53-6A93-5F9B-4E67-3E65AB76D60F}"/>
              </a:ext>
            </a:extLst>
          </p:cNvPr>
          <p:cNvCxnSpPr>
            <a:cxnSpLocks/>
          </p:cNvCxnSpPr>
          <p:nvPr/>
        </p:nvCxnSpPr>
        <p:spPr>
          <a:xfrm flipH="1">
            <a:off x="8847726" y="3832628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C33535-A1D5-749D-061F-C45C6F9C0268}"/>
              </a:ext>
            </a:extLst>
          </p:cNvPr>
          <p:cNvCxnSpPr>
            <a:cxnSpLocks/>
          </p:cNvCxnSpPr>
          <p:nvPr/>
        </p:nvCxnSpPr>
        <p:spPr>
          <a:xfrm>
            <a:off x="9243178" y="3816658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8BE-26F3-1A51-8433-D192414F3A8A}"/>
              </a:ext>
            </a:extLst>
          </p:cNvPr>
          <p:cNvCxnSpPr>
            <a:cxnSpLocks/>
          </p:cNvCxnSpPr>
          <p:nvPr/>
        </p:nvCxnSpPr>
        <p:spPr>
          <a:xfrm flipH="1">
            <a:off x="8328588" y="2761429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F79170-9ECF-64DE-5642-DB2E91C2D658}"/>
              </a:ext>
            </a:extLst>
          </p:cNvPr>
          <p:cNvCxnSpPr>
            <a:cxnSpLocks/>
          </p:cNvCxnSpPr>
          <p:nvPr/>
        </p:nvCxnSpPr>
        <p:spPr>
          <a:xfrm>
            <a:off x="8738365" y="2769364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C170C7E-38BB-8057-63AF-383C8CE09058}"/>
              </a:ext>
            </a:extLst>
          </p:cNvPr>
          <p:cNvSpPr/>
          <p:nvPr/>
        </p:nvSpPr>
        <p:spPr>
          <a:xfrm>
            <a:off x="9117178" y="36906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13645D-069F-6D99-81EA-484D6750A297}"/>
              </a:ext>
            </a:extLst>
          </p:cNvPr>
          <p:cNvSpPr/>
          <p:nvPr/>
        </p:nvSpPr>
        <p:spPr>
          <a:xfrm>
            <a:off x="8612365" y="264336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064BC09-4142-345F-36AF-68B15C6562F3}"/>
              </a:ext>
            </a:extLst>
          </p:cNvPr>
          <p:cNvSpPr/>
          <p:nvPr/>
        </p:nvSpPr>
        <p:spPr>
          <a:xfrm>
            <a:off x="8460780" y="4736416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8F9A095-A2FC-EF47-392F-6B3449BD0469}"/>
              </a:ext>
            </a:extLst>
          </p:cNvPr>
          <p:cNvSpPr/>
          <p:nvPr/>
        </p:nvSpPr>
        <p:spPr>
          <a:xfrm>
            <a:off x="7942150" y="3729402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C90377E-4B21-2D56-F4B9-C1B2957E00E7}"/>
              </a:ext>
            </a:extLst>
          </p:cNvPr>
          <p:cNvSpPr/>
          <p:nvPr/>
        </p:nvSpPr>
        <p:spPr>
          <a:xfrm>
            <a:off x="9331824" y="4735164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8D12B30-37C5-A11C-1FDB-7D150BE0B0A5}"/>
              </a:ext>
            </a:extLst>
          </p:cNvPr>
          <p:cNvSpPr/>
          <p:nvPr/>
        </p:nvSpPr>
        <p:spPr>
          <a:xfrm rot="16200000">
            <a:off x="8961546" y="3038340"/>
            <a:ext cx="694451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6CDA0B-6596-A1FF-891F-5B08D386EC70}"/>
              </a:ext>
            </a:extLst>
          </p:cNvPr>
          <p:cNvSpPr txBox="1"/>
          <p:nvPr/>
        </p:nvSpPr>
        <p:spPr>
          <a:xfrm>
            <a:off x="8089127" y="41522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047DF-CDCF-17EF-83E1-BDA75D2C39FD}"/>
              </a:ext>
            </a:extLst>
          </p:cNvPr>
          <p:cNvSpPr txBox="1"/>
          <p:nvPr/>
        </p:nvSpPr>
        <p:spPr>
          <a:xfrm>
            <a:off x="8607756" y="51788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D3C5B7-44DE-AA61-1057-37502D42F77E}"/>
              </a:ext>
            </a:extLst>
          </p:cNvPr>
          <p:cNvSpPr txBox="1"/>
          <p:nvPr/>
        </p:nvSpPr>
        <p:spPr>
          <a:xfrm>
            <a:off x="9478528" y="51761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FDFDF-215A-7540-CF1F-B60658F7683E}"/>
              </a:ext>
            </a:extLst>
          </p:cNvPr>
          <p:cNvSpPr txBox="1"/>
          <p:nvPr/>
        </p:nvSpPr>
        <p:spPr>
          <a:xfrm>
            <a:off x="8188851" y="25462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ADC057-23A2-A81B-96BF-F08C3AF43822}"/>
              </a:ext>
            </a:extLst>
          </p:cNvPr>
          <p:cNvSpPr txBox="1"/>
          <p:nvPr/>
        </p:nvSpPr>
        <p:spPr>
          <a:xfrm>
            <a:off x="9395255" y="3556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8922600-84D0-26B0-B4AD-652EB1F31BC5}"/>
              </a:ext>
            </a:extLst>
          </p:cNvPr>
          <p:cNvSpPr/>
          <p:nvPr/>
        </p:nvSpPr>
        <p:spPr>
          <a:xfrm flipH="1">
            <a:off x="5784039" y="4271774"/>
            <a:ext cx="1086198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3D933-1A4C-0589-215E-375B4B620429}"/>
              </a:ext>
            </a:extLst>
          </p:cNvPr>
          <p:cNvSpPr txBox="1"/>
          <p:nvPr/>
        </p:nvSpPr>
        <p:spPr>
          <a:xfrm>
            <a:off x="5551523" y="4960611"/>
            <a:ext cx="1705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Right to </a:t>
            </a:r>
            <a:r>
              <a:rPr lang="fr-FR" sz="2400" dirty="0" err="1"/>
              <a:t>Left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1AA2E5D-4B52-5B4B-0814-FE910AC4D414}"/>
              </a:ext>
            </a:extLst>
          </p:cNvPr>
          <p:cNvSpPr/>
          <p:nvPr/>
        </p:nvSpPr>
        <p:spPr>
          <a:xfrm rot="20021838">
            <a:off x="8575149" y="3702007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229D37F-61E5-BBC2-C925-9BF24ADAC7FB}"/>
              </a:ext>
            </a:extLst>
          </p:cNvPr>
          <p:cNvSpPr/>
          <p:nvPr/>
        </p:nvSpPr>
        <p:spPr>
          <a:xfrm rot="16200000" flipH="1">
            <a:off x="8372408" y="3236209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379B8A91-8B8F-0FC4-FC07-048ABB0EBA37}"/>
              </a:ext>
            </a:extLst>
          </p:cNvPr>
          <p:cNvSpPr/>
          <p:nvPr/>
        </p:nvSpPr>
        <p:spPr>
          <a:xfrm rot="18241142" flipV="1">
            <a:off x="8920069" y="1746001"/>
            <a:ext cx="353653" cy="9006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039275-2234-E5EC-356F-F644DF2BD1DD}"/>
              </a:ext>
            </a:extLst>
          </p:cNvPr>
          <p:cNvSpPr/>
          <p:nvPr/>
        </p:nvSpPr>
        <p:spPr>
          <a:xfrm rot="16200000" flipH="1">
            <a:off x="3244648" y="3324538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82871C7-D1A0-036B-2476-4FA621B6552F}"/>
              </a:ext>
            </a:extLst>
          </p:cNvPr>
          <p:cNvSpPr/>
          <p:nvPr/>
        </p:nvSpPr>
        <p:spPr>
          <a:xfrm rot="12319653">
            <a:off x="3583693" y="3783089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1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34298"/>
            <a:ext cx="1167661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[1/2] </a:t>
            </a:r>
            <a:r>
              <a:rPr lang="fr-FR" dirty="0" err="1"/>
              <a:t>find</a:t>
            </a:r>
            <a:r>
              <a:rPr lang="fr-FR" dirty="0"/>
              <a:t> down insert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FB7D-4401-B85E-0908-2609B43E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96" y="2200024"/>
            <a:ext cx="5437341" cy="4572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B646-A822-2E95-3A46-72B5BF38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2" y="1178306"/>
            <a:ext cx="5982218" cy="533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7DF8-A91E-BB7D-C165-9DEF80CC7CDF}"/>
              </a:ext>
            </a:extLst>
          </p:cNvPr>
          <p:cNvSpPr txBox="1"/>
          <p:nvPr/>
        </p:nvSpPr>
        <p:spPr>
          <a:xfrm>
            <a:off x="2948247" y="177122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8D63FD-A02D-4837-7DCF-07516F0C692E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A49146-A553-6201-7CAC-F3C0DE55E918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488C662-EE15-90D3-7008-753785722849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A16694-2E8A-F4C7-264E-7472279FA318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E5E82-D1BF-B2CF-CB79-454E28D76D44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B65F-5BA2-C518-ABDA-9AE9B0B155A5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99386-94D6-1B18-A1B1-BB412ECBD133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F5AC7-F131-E4F2-1300-CEED7B75B840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FFB1E-3865-4520-5AF5-0DE2F9B176C7}"/>
              </a:ext>
            </a:extLst>
          </p:cNvPr>
          <p:cNvSpPr txBox="1"/>
          <p:nvPr/>
        </p:nvSpPr>
        <p:spPr>
          <a:xfrm>
            <a:off x="9951822" y="5273372"/>
            <a:ext cx="2052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setValue</a:t>
            </a:r>
            <a:r>
              <a:rPr lang="fr-FR" dirty="0"/>
              <a:t> .. END</a:t>
            </a:r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insert + fix</a:t>
            </a:r>
          </a:p>
        </p:txBody>
      </p:sp>
    </p:spTree>
    <p:extLst>
      <p:ext uri="{BB962C8B-B14F-4D97-AF65-F5344CB8AC3E}">
        <p14:creationId xmlns:p14="http://schemas.microsoft.com/office/powerpoint/2010/main" val="2296474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134298"/>
            <a:ext cx="11626733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[2/2] fix up </a:t>
            </a:r>
            <a:r>
              <a:rPr lang="fr-FR" dirty="0" err="1"/>
              <a:t>color+rotate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07FC1-2F64-8149-7CC4-01766C9D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31" y="1177454"/>
            <a:ext cx="3746269" cy="54971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FF839F5-3899-ED0F-5E16-74DB3CBBC06B}"/>
              </a:ext>
            </a:extLst>
          </p:cNvPr>
          <p:cNvSpPr/>
          <p:nvPr/>
        </p:nvSpPr>
        <p:spPr>
          <a:xfrm rot="12759227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6DB059-117E-3834-433E-5FABE0D1B46A}"/>
              </a:ext>
            </a:extLst>
          </p:cNvPr>
          <p:cNvSpPr/>
          <p:nvPr/>
        </p:nvSpPr>
        <p:spPr>
          <a:xfrm rot="8153906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E83A3-7B53-7195-5626-AB52FBD44914}"/>
              </a:ext>
            </a:extLst>
          </p:cNvPr>
          <p:cNvSpPr txBox="1"/>
          <p:nvPr/>
        </p:nvSpPr>
        <p:spPr>
          <a:xfrm>
            <a:off x="9845179" y="3956149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C380-8D8E-8FAB-CBC0-50B6097EE449}"/>
              </a:ext>
            </a:extLst>
          </p:cNvPr>
          <p:cNvSpPr txBox="1"/>
          <p:nvPr/>
        </p:nvSpPr>
        <p:spPr>
          <a:xfrm>
            <a:off x="9951822" y="5273372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A5E71-203D-D701-AB7E-A23B8832BF9F}"/>
              </a:ext>
            </a:extLst>
          </p:cNvPr>
          <p:cNvSpPr txBox="1"/>
          <p:nvPr/>
        </p:nvSpPr>
        <p:spPr>
          <a:xfrm>
            <a:off x="9003346" y="2835987"/>
            <a:ext cx="301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Finished</a:t>
            </a:r>
            <a:r>
              <a:rPr lang="fr-FR" dirty="0"/>
              <a:t> on black parent </a:t>
            </a:r>
            <a:r>
              <a:rPr lang="fr-FR" dirty="0" err="1"/>
              <a:t>node</a:t>
            </a:r>
            <a:endParaRPr lang="fr-FR" dirty="0"/>
          </a:p>
          <a:p>
            <a:r>
              <a:rPr lang="fr-FR" dirty="0"/>
              <a:t>( or root)</a:t>
            </a:r>
          </a:p>
        </p:txBody>
      </p:sp>
    </p:spTree>
    <p:extLst>
      <p:ext uri="{BB962C8B-B14F-4D97-AF65-F5344CB8AC3E}">
        <p14:creationId xmlns:p14="http://schemas.microsoft.com/office/powerpoint/2010/main" val="34977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78B60-5FE3-74A1-8725-2D64AD4FEC6B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44E3-9870-6A35-DF66-E4CC9BAD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1" y="1636025"/>
            <a:ext cx="8028366" cy="1295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88452-56AD-30F3-EF37-475B90E75127}"/>
              </a:ext>
            </a:extLst>
          </p:cNvPr>
          <p:cNvSpPr txBox="1"/>
          <p:nvPr/>
        </p:nvSpPr>
        <p:spPr>
          <a:xfrm>
            <a:off x="2161713" y="357326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C4F4A-AF92-C4E7-6DE3-35F2E3A25138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E77811-4FD8-2E07-AE68-650F35E4C5C3}"/>
              </a:ext>
            </a:extLst>
          </p:cNvPr>
          <p:cNvSpPr/>
          <p:nvPr/>
        </p:nvSpPr>
        <p:spPr>
          <a:xfrm>
            <a:off x="4527612" y="3849951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D24B-E1F4-A02B-AE30-12DEE44D8AAE}"/>
              </a:ext>
            </a:extLst>
          </p:cNvPr>
          <p:cNvSpPr txBox="1"/>
          <p:nvPr/>
        </p:nvSpPr>
        <p:spPr>
          <a:xfrm>
            <a:off x="1966404" y="3853195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03D8-9889-E0E8-A916-41F5DCF027C7}"/>
              </a:ext>
            </a:extLst>
          </p:cNvPr>
          <p:cNvSpPr txBox="1"/>
          <p:nvPr/>
        </p:nvSpPr>
        <p:spPr>
          <a:xfrm>
            <a:off x="1998956" y="4214986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D6F86-5AC5-CF5C-8533-411EB8C2D891}"/>
              </a:ext>
            </a:extLst>
          </p:cNvPr>
          <p:cNvSpPr txBox="1"/>
          <p:nvPr/>
        </p:nvSpPr>
        <p:spPr>
          <a:xfrm>
            <a:off x="9102572" y="2782669"/>
            <a:ext cx="125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data.length</a:t>
            </a:r>
            <a:endParaRPr lang="fr-FR" dirty="0"/>
          </a:p>
          <a:p>
            <a:r>
              <a:rPr lang="fr-FR" dirty="0"/>
              <a:t>( &gt; size)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FAA0-4AF1-149A-10A3-3850D968FFBC}"/>
              </a:ext>
            </a:extLst>
          </p:cNvPr>
          <p:cNvSpPr txBox="1"/>
          <p:nvPr/>
        </p:nvSpPr>
        <p:spPr>
          <a:xfrm>
            <a:off x="7980895" y="4449146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2799CC-6C1D-ACF0-2B6D-0533E71B7293}"/>
              </a:ext>
            </a:extLst>
          </p:cNvPr>
          <p:cNvSpPr/>
          <p:nvPr/>
        </p:nvSpPr>
        <p:spPr>
          <a:xfrm>
            <a:off x="7886064" y="3849951"/>
            <a:ext cx="171957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AFF5C-C6B7-0A95-D95B-17AE77AF528E}"/>
              </a:ext>
            </a:extLst>
          </p:cNvPr>
          <p:cNvSpPr txBox="1"/>
          <p:nvPr/>
        </p:nvSpPr>
        <p:spPr>
          <a:xfrm>
            <a:off x="4557487" y="3894672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  [size-1]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7B23FB-74B3-C904-B552-69A4AB6249E3}"/>
              </a:ext>
            </a:extLst>
          </p:cNvPr>
          <p:cNvCxnSpPr>
            <a:cxnSpLocks/>
          </p:cNvCxnSpPr>
          <p:nvPr/>
        </p:nvCxnSpPr>
        <p:spPr>
          <a:xfrm>
            <a:off x="4775200" y="4222527"/>
            <a:ext cx="1804610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26229-9931-BDEF-D92F-806BE7215141}"/>
              </a:ext>
            </a:extLst>
          </p:cNvPr>
          <p:cNvCxnSpPr>
            <a:cxnSpLocks/>
          </p:cNvCxnSpPr>
          <p:nvPr/>
        </p:nvCxnSpPr>
        <p:spPr>
          <a:xfrm>
            <a:off x="5147733" y="4222527"/>
            <a:ext cx="624115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67E694-8191-07D2-14EA-482CD0B0764F}"/>
              </a:ext>
            </a:extLst>
          </p:cNvPr>
          <p:cNvCxnSpPr>
            <a:cxnSpLocks/>
          </p:cNvCxnSpPr>
          <p:nvPr/>
        </p:nvCxnSpPr>
        <p:spPr>
          <a:xfrm>
            <a:off x="5489665" y="4222527"/>
            <a:ext cx="2276701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7995A-2DF8-3564-8B1B-A4D76B853728}"/>
              </a:ext>
            </a:extLst>
          </p:cNvPr>
          <p:cNvCxnSpPr>
            <a:cxnSpLocks/>
          </p:cNvCxnSpPr>
          <p:nvPr/>
        </p:nvCxnSpPr>
        <p:spPr>
          <a:xfrm flipH="1">
            <a:off x="4673362" y="4222527"/>
            <a:ext cx="2124456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736D3-23DC-E3BB-4F92-D0C561CB7F5C}"/>
              </a:ext>
            </a:extLst>
          </p:cNvPr>
          <p:cNvCxnSpPr>
            <a:cxnSpLocks/>
          </p:cNvCxnSpPr>
          <p:nvPr/>
        </p:nvCxnSpPr>
        <p:spPr>
          <a:xfrm flipH="1">
            <a:off x="7012347" y="4256394"/>
            <a:ext cx="470035" cy="1288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97EC49-9F13-4B02-B219-0780A056D0D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02D26E-C304-E743-9D9E-724B5F8D6BAD}"/>
              </a:ext>
            </a:extLst>
          </p:cNvPr>
          <p:cNvSpPr txBox="1"/>
          <p:nvPr/>
        </p:nvSpPr>
        <p:spPr>
          <a:xfrm>
            <a:off x="6096000" y="561105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384FD-2C92-E1E0-0034-C581380C68BD}"/>
              </a:ext>
            </a:extLst>
          </p:cNvPr>
          <p:cNvSpPr txBox="1"/>
          <p:nvPr/>
        </p:nvSpPr>
        <p:spPr>
          <a:xfrm>
            <a:off x="5121710" y="586231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69B0D-FB9F-9D1A-BB4C-90A904DC7A8F}"/>
              </a:ext>
            </a:extLst>
          </p:cNvPr>
          <p:cNvSpPr txBox="1"/>
          <p:nvPr/>
        </p:nvSpPr>
        <p:spPr>
          <a:xfrm>
            <a:off x="7439977" y="604698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05EE9-6ECA-DB96-1CE3-220AB04EDF09}"/>
              </a:ext>
            </a:extLst>
          </p:cNvPr>
          <p:cNvSpPr txBox="1"/>
          <p:nvPr/>
        </p:nvSpPr>
        <p:spPr>
          <a:xfrm>
            <a:off x="3986103" y="554464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929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Time </a:t>
            </a:r>
            <a:r>
              <a:rPr lang="fr-FR" dirty="0" err="1"/>
              <a:t>cost</a:t>
            </a:r>
            <a:r>
              <a:rPr lang="fr-FR" dirty="0"/>
              <a:t> … O(log 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7F747-72DB-8849-A228-E33DF25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99" y="1548499"/>
            <a:ext cx="8223303" cy="989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018FD-A642-8B9F-4F0F-F113D068BB12}"/>
              </a:ext>
            </a:extLst>
          </p:cNvPr>
          <p:cNvSpPr txBox="1"/>
          <p:nvPr/>
        </p:nvSpPr>
        <p:spPr>
          <a:xfrm>
            <a:off x="3642364" y="3240578"/>
            <a:ext cx="27242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.</a:t>
            </a:r>
            <a:r>
              <a:rPr lang="fr-FR" sz="2800" dirty="0" err="1"/>
              <a:t>get</a:t>
            </a:r>
            <a:r>
              <a:rPr lang="fr-FR" sz="2800" dirty="0"/>
              <a:t>(key)</a:t>
            </a:r>
            <a:br>
              <a:rPr lang="fr-FR" sz="2800" dirty="0"/>
            </a:br>
            <a:r>
              <a:rPr lang="fr-FR" sz="2800" dirty="0"/>
              <a:t>.</a:t>
            </a:r>
            <a:r>
              <a:rPr lang="fr-FR" sz="2800" dirty="0" err="1"/>
              <a:t>containsKey</a:t>
            </a:r>
            <a:r>
              <a:rPr lang="fr-FR" sz="2800" dirty="0"/>
              <a:t>(key)</a:t>
            </a:r>
          </a:p>
          <a:p>
            <a:endParaRPr lang="fr-FR" sz="2800" dirty="0"/>
          </a:p>
          <a:p>
            <a:r>
              <a:rPr lang="fr-FR" sz="2800" dirty="0"/>
              <a:t>.put(key, value)</a:t>
            </a:r>
          </a:p>
          <a:p>
            <a:r>
              <a:rPr lang="fr-FR" sz="2800" dirty="0"/>
              <a:t>.</a:t>
            </a:r>
            <a:r>
              <a:rPr lang="fr-FR" sz="2800" dirty="0" err="1"/>
              <a:t>remove</a:t>
            </a:r>
            <a:r>
              <a:rPr lang="fr-FR" sz="2800" dirty="0"/>
              <a:t>(key)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24DE235-5390-C4FA-08FC-D4C4A83A5B4F}"/>
              </a:ext>
            </a:extLst>
          </p:cNvPr>
          <p:cNvSpPr/>
          <p:nvPr/>
        </p:nvSpPr>
        <p:spPr>
          <a:xfrm>
            <a:off x="7089941" y="333486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DCBF2D3-B8FA-E2C5-9247-4108FBFE10BD}"/>
              </a:ext>
            </a:extLst>
          </p:cNvPr>
          <p:cNvSpPr/>
          <p:nvPr/>
        </p:nvSpPr>
        <p:spPr>
          <a:xfrm>
            <a:off x="7089941" y="464550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4F533-F182-BD4A-A189-168BB6599C3B}"/>
              </a:ext>
            </a:extLst>
          </p:cNvPr>
          <p:cNvSpPr txBox="1"/>
          <p:nvPr/>
        </p:nvSpPr>
        <p:spPr>
          <a:xfrm>
            <a:off x="7708668" y="3513513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Read-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B584-0A51-3BA2-61C1-FA49D04036A9}"/>
              </a:ext>
            </a:extLst>
          </p:cNvPr>
          <p:cNvSpPr txBox="1"/>
          <p:nvPr/>
        </p:nvSpPr>
        <p:spPr>
          <a:xfrm>
            <a:off x="7708667" y="4751747"/>
            <a:ext cx="3083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Unitary</a:t>
            </a:r>
            <a:r>
              <a:rPr lang="fr-FR" dirty="0"/>
              <a:t> </a:t>
            </a:r>
            <a:r>
              <a:rPr lang="fr-FR" dirty="0" err="1"/>
              <a:t>write</a:t>
            </a:r>
            <a:endParaRPr lang="fr-FR" dirty="0"/>
          </a:p>
          <a:p>
            <a:r>
              <a:rPr lang="fr-FR" dirty="0"/>
              <a:t>Idempotent</a:t>
            </a:r>
          </a:p>
          <a:p>
            <a:r>
              <a:rPr lang="fr-FR" dirty="0"/>
              <a:t>(not </a:t>
            </a:r>
            <a:r>
              <a:rPr lang="fr-FR" dirty="0" err="1"/>
              <a:t>atomic</a:t>
            </a:r>
            <a:r>
              <a:rPr lang="fr-FR" dirty="0"/>
              <a:t>,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synchronize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F785E-A903-BC6A-13CB-96E4641A44FF}"/>
              </a:ext>
            </a:extLst>
          </p:cNvPr>
          <p:cNvSpPr txBox="1"/>
          <p:nvPr/>
        </p:nvSpPr>
        <p:spPr>
          <a:xfrm>
            <a:off x="6895977" y="5983905"/>
            <a:ext cx="429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.put() and .</a:t>
            </a:r>
            <a:r>
              <a:rPr lang="fr-FR" dirty="0" err="1"/>
              <a:t>remove</a:t>
            </a:r>
            <a:r>
              <a:rPr lang="fr-FR" dirty="0"/>
              <a:t>()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get</a:t>
            </a:r>
            <a:endParaRPr lang="fr-FR" dirty="0"/>
          </a:p>
          <a:p>
            <a:r>
              <a:rPr lang="fr-FR" dirty="0"/>
              <a:t>: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fixup</a:t>
            </a:r>
            <a:r>
              <a:rPr lang="fr-FR" dirty="0"/>
              <a:t> .. But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745434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TreeMap.iterator</a:t>
            </a:r>
            <a:r>
              <a:rPr lang="fr-FR" dirty="0"/>
              <a:t> / </a:t>
            </a:r>
            <a:r>
              <a:rPr lang="fr-FR" dirty="0" err="1"/>
              <a:t>subMap</a:t>
            </a:r>
            <a:r>
              <a:rPr lang="fr-FR" dirty="0"/>
              <a:t> / </a:t>
            </a:r>
            <a:r>
              <a:rPr lang="fr-FR" dirty="0" err="1"/>
              <a:t>headMap</a:t>
            </a:r>
            <a:r>
              <a:rPr lang="fr-FR" dirty="0"/>
              <a:t> / </a:t>
            </a:r>
            <a:r>
              <a:rPr lang="fr-FR" dirty="0" err="1"/>
              <a:t>tailMap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181DB-46AC-D208-B644-5A140ABE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69" y="2290791"/>
            <a:ext cx="3924640" cy="253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7E170-01D3-1DE9-63DD-E78CDFA4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47" y="2290791"/>
            <a:ext cx="4046571" cy="2514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1E6DE-A91D-FBBF-753D-133727F594F5}"/>
              </a:ext>
            </a:extLst>
          </p:cNvPr>
          <p:cNvSpPr txBox="1"/>
          <p:nvPr/>
        </p:nvSpPr>
        <p:spPr>
          <a:xfrm>
            <a:off x="2698812" y="5117976"/>
            <a:ext cx="7755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Unitary</a:t>
            </a:r>
            <a:r>
              <a:rPr lang="fr-FR" sz="2400" dirty="0"/>
              <a:t> </a:t>
            </a:r>
            <a:r>
              <a:rPr lang="fr-FR" sz="2400" dirty="0" err="1"/>
              <a:t>successor</a:t>
            </a:r>
            <a:r>
              <a:rPr lang="fr-FR" sz="2400" dirty="0"/>
              <a:t>() and </a:t>
            </a:r>
            <a:r>
              <a:rPr lang="fr-FR" sz="2400" dirty="0" err="1"/>
              <a:t>predecessor</a:t>
            </a:r>
            <a:r>
              <a:rPr lang="fr-FR" sz="2400" dirty="0"/>
              <a:t>()   run in O(log N)</a:t>
            </a:r>
          </a:p>
          <a:p>
            <a:endParaRPr lang="fr-FR" sz="2400" dirty="0"/>
          </a:p>
          <a:p>
            <a:r>
              <a:rPr lang="fr-FR" sz="2400" dirty="0"/>
              <a:t>… scanning all </a:t>
            </a:r>
            <a:r>
              <a:rPr lang="fr-FR" sz="2400" dirty="0" err="1"/>
              <a:t>TreeMap</a:t>
            </a:r>
            <a:r>
              <a:rPr lang="fr-FR" sz="2400" dirty="0"/>
              <a:t> runs in O(N log N)</a:t>
            </a:r>
          </a:p>
          <a:p>
            <a:r>
              <a:rPr lang="fr-FR" sz="2400" dirty="0"/>
              <a:t>not optimal </a:t>
            </a:r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Arrays.sort</a:t>
            </a:r>
            <a:r>
              <a:rPr lang="fr-FR" sz="2400" dirty="0"/>
              <a:t>() + scanning in </a:t>
            </a:r>
            <a:r>
              <a:rPr lang="fr-FR" sz="2400" dirty="0" err="1"/>
              <a:t>ArrayList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16056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4707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  … O( N log 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4E467-B3C2-52A5-321E-92A3DCF9F1EA}"/>
              </a:ext>
            </a:extLst>
          </p:cNvPr>
          <p:cNvSpPr txBox="1"/>
          <p:nvPr/>
        </p:nvSpPr>
        <p:spPr>
          <a:xfrm>
            <a:off x="1189607" y="1673440"/>
            <a:ext cx="935012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Buble</a:t>
            </a:r>
            <a:r>
              <a:rPr lang="fr-FR" dirty="0"/>
              <a:t> Sort  (..</a:t>
            </a:r>
            <a:r>
              <a:rPr lang="fr-FR" dirty="0" err="1"/>
              <a:t>bad</a:t>
            </a:r>
            <a:r>
              <a:rPr lang="fr-FR" dirty="0"/>
              <a:t> O(N^2))  / Insert Sort / Quick Sort / Merge Sort  … not </a:t>
            </a:r>
            <a:r>
              <a:rPr lang="fr-FR" dirty="0" err="1"/>
              <a:t>used</a:t>
            </a:r>
            <a:r>
              <a:rPr lang="fr-FR" dirty="0"/>
              <a:t> in java</a:t>
            </a:r>
          </a:p>
          <a:p>
            <a:endParaRPr lang="fr-FR" dirty="0"/>
          </a:p>
          <a:p>
            <a:r>
              <a:rPr lang="fr-FR" dirty="0" err="1"/>
              <a:t>ParallelSort</a:t>
            </a:r>
            <a:r>
              <a:rPr lang="fr-FR" dirty="0"/>
              <a:t> .. =&gt;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ForkJoinPool</a:t>
            </a:r>
            <a:r>
              <a:rPr lang="fr-FR" dirty="0"/>
              <a:t> + Dual Pivot Quick Sort</a:t>
            </a:r>
          </a:p>
          <a:p>
            <a:endParaRPr lang="fr-FR" dirty="0"/>
          </a:p>
          <a:p>
            <a:r>
              <a:rPr lang="fr-FR" b="1" dirty="0"/>
              <a:t>Dual Pivot Quick Sort </a:t>
            </a:r>
            <a:r>
              <a:rPr lang="fr-FR" dirty="0"/>
              <a:t>  (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Arrays.sort</a:t>
            </a:r>
            <a:r>
              <a:rPr lang="fr-FR" dirty="0"/>
              <a:t>()  … on primitive types)</a:t>
            </a:r>
          </a:p>
          <a:p>
            <a:endParaRPr lang="fr-FR" dirty="0"/>
          </a:p>
          <a:p>
            <a:r>
              <a:rPr lang="fr-FR" sz="2800" b="1" dirty="0"/>
              <a:t>Tim Sort  </a:t>
            </a:r>
            <a:r>
              <a:rPr lang="fr-FR" sz="2800" dirty="0"/>
              <a:t>… default in </a:t>
            </a:r>
            <a:r>
              <a:rPr lang="fr-FR" sz="2800" dirty="0" err="1"/>
              <a:t>ArrayList</a:t>
            </a:r>
            <a:r>
              <a:rPr lang="fr-FR" sz="2800" dirty="0"/>
              <a:t>  and  </a:t>
            </a:r>
            <a:r>
              <a:rPr lang="fr-FR" sz="2800" dirty="0" err="1"/>
              <a:t>Arrays.sort</a:t>
            </a:r>
            <a:r>
              <a:rPr lang="fr-FR" sz="2800" dirty="0"/>
              <a:t>(.. </a:t>
            </a:r>
            <a:r>
              <a:rPr lang="fr-FR" sz="2800" dirty="0" err="1"/>
              <a:t>Comparator</a:t>
            </a:r>
            <a:r>
              <a:rPr lang="fr-FR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BA9E-6C38-33B6-F83F-15569CE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11" y="4693439"/>
            <a:ext cx="4160881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FAABD-175C-A93B-6D92-B617591C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55" y="4688278"/>
            <a:ext cx="363886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6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88F3-3B0C-6E96-CF01-034FCD3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766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Tim </a:t>
            </a:r>
            <a:r>
              <a:rPr lang="fr-FR" dirty="0" err="1"/>
              <a:t>Peter’s</a:t>
            </a:r>
            <a:r>
              <a:rPr lang="fr-FR" dirty="0"/>
              <a:t>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4CA7-94A5-1E31-B20B-DE4D5AA6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11" y="2498139"/>
            <a:ext cx="6158024" cy="2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5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051477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for all </a:t>
            </a:r>
            <a:r>
              <a:rPr lang="fr-FR" dirty="0" err="1"/>
              <a:t>node</a:t>
            </a:r>
            <a:r>
              <a:rPr lang="fr-FR" dirty="0"/>
              <a:t>,  parent value &lt;= </a:t>
            </a:r>
            <a:r>
              <a:rPr lang="fr-FR" dirty="0" err="1"/>
              <a:t>child</a:t>
            </a:r>
            <a:r>
              <a:rPr lang="fr-FR" dirty="0"/>
              <a:t>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B0004-2CCC-1A2A-EE99-CD6EB2FAC721}"/>
              </a:ext>
            </a:extLst>
          </p:cNvPr>
          <p:cNvSpPr txBox="1"/>
          <p:nvPr/>
        </p:nvSpPr>
        <p:spPr>
          <a:xfrm>
            <a:off x="1515355" y="2236306"/>
            <a:ext cx="924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TreeMap</a:t>
            </a:r>
            <a:r>
              <a:rPr lang="fr-FR" sz="2400" dirty="0"/>
              <a:t>  … no </a:t>
            </a:r>
            <a:r>
              <a:rPr lang="fr-FR" sz="2400" dirty="0" err="1"/>
              <a:t>constraint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left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and right </a:t>
            </a:r>
            <a:r>
              <a:rPr lang="fr-FR" sz="2400" dirty="0" err="1"/>
              <a:t>child</a:t>
            </a: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02B3-D137-9078-268B-D1657F8183FC}"/>
              </a:ext>
            </a:extLst>
          </p:cNvPr>
          <p:cNvSpPr/>
          <p:nvPr/>
        </p:nvSpPr>
        <p:spPr>
          <a:xfrm>
            <a:off x="6136556" y="4376074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46B2D-0EFF-FA4F-6091-0DC60463C164}"/>
              </a:ext>
            </a:extLst>
          </p:cNvPr>
          <p:cNvSpPr/>
          <p:nvPr/>
        </p:nvSpPr>
        <p:spPr>
          <a:xfrm>
            <a:off x="4823861" y="5216091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B5DC2-1FEF-1324-2CCB-AD5735CAA652}"/>
              </a:ext>
            </a:extLst>
          </p:cNvPr>
          <p:cNvSpPr/>
          <p:nvPr/>
        </p:nvSpPr>
        <p:spPr>
          <a:xfrm>
            <a:off x="7372441" y="5210977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BC4C0-5A18-B57A-B5AD-D4FCD1C010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80307" y="4739571"/>
            <a:ext cx="1235885" cy="47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EE5E4B-71A8-5612-B313-8BC10989317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7612" y="4739571"/>
            <a:ext cx="1312695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97AC20-182B-649F-506F-97A1990B52A0}"/>
              </a:ext>
            </a:extLst>
          </p:cNvPr>
          <p:cNvSpPr/>
          <p:nvPr/>
        </p:nvSpPr>
        <p:spPr>
          <a:xfrm>
            <a:off x="7991577" y="5963599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18A88-BB10-31ED-681E-9FAA6902A0FC}"/>
              </a:ext>
            </a:extLst>
          </p:cNvPr>
          <p:cNvSpPr/>
          <p:nvPr/>
        </p:nvSpPr>
        <p:spPr>
          <a:xfrm>
            <a:off x="6852306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DE55-0CDE-D9B3-A517-3B7B2D98B2D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816192" y="5574474"/>
            <a:ext cx="635432" cy="38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E2DF2-957D-88E6-164C-1919B01B70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2353" y="5574474"/>
            <a:ext cx="503839" cy="41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317C-4E5A-9404-4E6B-949F4951F271}"/>
              </a:ext>
            </a:extLst>
          </p:cNvPr>
          <p:cNvSpPr/>
          <p:nvPr/>
        </p:nvSpPr>
        <p:spPr>
          <a:xfrm>
            <a:off x="4173786" y="5982453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1CB9E-7DA4-8077-062F-5BAEBDFC7A40}"/>
              </a:ext>
            </a:extLst>
          </p:cNvPr>
          <p:cNvSpPr/>
          <p:nvPr/>
        </p:nvSpPr>
        <p:spPr>
          <a:xfrm>
            <a:off x="5331492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F268B-0EE4-0D5F-7C7B-7A96788851A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4633833" y="5579588"/>
            <a:ext cx="633779" cy="4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A1651D-6A42-6CE3-6867-BFE490286D1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267612" y="5579588"/>
            <a:ext cx="523927" cy="41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B7A0B-C5D2-1695-B17C-7AE3294780E2}"/>
              </a:ext>
            </a:extLst>
          </p:cNvPr>
          <p:cNvSpPr txBox="1"/>
          <p:nvPr/>
        </p:nvSpPr>
        <p:spPr>
          <a:xfrm>
            <a:off x="1490352" y="3023592"/>
            <a:ext cx="419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Root </a:t>
            </a:r>
            <a:r>
              <a:rPr lang="fr-FR" sz="2400" b="1" dirty="0" err="1"/>
              <a:t>contains</a:t>
            </a:r>
            <a:r>
              <a:rPr lang="fr-FR" sz="2400" b="1" dirty="0"/>
              <a:t> the min value</a:t>
            </a:r>
          </a:p>
          <a:p>
            <a:endParaRPr lang="fr-FR" sz="2400" b="1" dirty="0"/>
          </a:p>
          <a:p>
            <a:r>
              <a:rPr lang="fr-FR" sz="2400" dirty="0"/>
              <a:t>… all </a:t>
            </a:r>
            <a:r>
              <a:rPr lang="fr-FR" sz="2400" dirty="0" err="1"/>
              <a:t>others</a:t>
            </a:r>
            <a:r>
              <a:rPr lang="fr-FR" sz="2400" dirty="0"/>
              <a:t> looks « </a:t>
            </a:r>
            <a:r>
              <a:rPr lang="fr-FR" sz="2400" dirty="0" err="1"/>
              <a:t>unordered</a:t>
            </a:r>
            <a:r>
              <a:rPr lang="fr-FR" sz="2400" dirty="0"/>
              <a:t> 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F31AC-87B3-4722-C3AD-F21677568066}"/>
              </a:ext>
            </a:extLst>
          </p:cNvPr>
          <p:cNvSpPr txBox="1"/>
          <p:nvPr/>
        </p:nvSpPr>
        <p:spPr>
          <a:xfrm>
            <a:off x="791852" y="497263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 for </a:t>
            </a:r>
            <a:br>
              <a:rPr lang="fr-FR" dirty="0"/>
            </a:br>
            <a:r>
              <a:rPr lang="fr-FR" dirty="0"/>
              <a:t>1, 2, 3, 4, 5, 6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8A94B-1AB5-25A3-D3CC-53F943AE061A}"/>
              </a:ext>
            </a:extLst>
          </p:cNvPr>
          <p:cNvSpPr txBox="1"/>
          <p:nvPr/>
        </p:nvSpPr>
        <p:spPr>
          <a:xfrm>
            <a:off x="6429463" y="437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599C-67CB-D3B7-690C-717244FA855F}"/>
              </a:ext>
            </a:extLst>
          </p:cNvPr>
          <p:cNvSpPr txBox="1"/>
          <p:nvPr/>
        </p:nvSpPr>
        <p:spPr>
          <a:xfrm>
            <a:off x="7665348" y="5218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2BD1B-6411-6C4F-6375-AEDBFF7960AE}"/>
              </a:ext>
            </a:extLst>
          </p:cNvPr>
          <p:cNvSpPr txBox="1"/>
          <p:nvPr/>
        </p:nvSpPr>
        <p:spPr>
          <a:xfrm>
            <a:off x="7161511" y="596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29597-E0CE-97B6-9685-63C78F7FDAB7}"/>
              </a:ext>
            </a:extLst>
          </p:cNvPr>
          <p:cNvSpPr txBox="1"/>
          <p:nvPr/>
        </p:nvSpPr>
        <p:spPr>
          <a:xfrm>
            <a:off x="8318799" y="596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E836D-57C2-C21D-31BE-D24AE94E0A39}"/>
              </a:ext>
            </a:extLst>
          </p:cNvPr>
          <p:cNvSpPr txBox="1"/>
          <p:nvPr/>
        </p:nvSpPr>
        <p:spPr>
          <a:xfrm>
            <a:off x="5118095" y="5201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FD426-E7E4-09A2-2E91-DC312EF750DA}"/>
              </a:ext>
            </a:extLst>
          </p:cNvPr>
          <p:cNvSpPr txBox="1"/>
          <p:nvPr/>
        </p:nvSpPr>
        <p:spPr>
          <a:xfrm>
            <a:off x="4486379" y="5979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4091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…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F2415-8CE1-223E-51AF-C31A4FD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35" y="1996904"/>
            <a:ext cx="8270813" cy="29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DE2EF-28F6-836E-7D68-0B5903AC9B94}"/>
              </a:ext>
            </a:extLst>
          </p:cNvPr>
          <p:cNvSpPr/>
          <p:nvPr/>
        </p:nvSpPr>
        <p:spPr>
          <a:xfrm>
            <a:off x="3933641" y="2308156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4DEBF-5DA4-158E-D02D-D01E0AFAA3F0}"/>
              </a:ext>
            </a:extLst>
          </p:cNvPr>
          <p:cNvSpPr/>
          <p:nvPr/>
        </p:nvSpPr>
        <p:spPr>
          <a:xfrm>
            <a:off x="3933641" y="255965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2400B-7DF5-17EF-8D03-70621DCBC27A}"/>
              </a:ext>
            </a:extLst>
          </p:cNvPr>
          <p:cNvSpPr/>
          <p:nvPr/>
        </p:nvSpPr>
        <p:spPr>
          <a:xfrm>
            <a:off x="3933641" y="281115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6D584-505A-F540-EC72-1EC08A81E837}"/>
              </a:ext>
            </a:extLst>
          </p:cNvPr>
          <p:cNvSpPr/>
          <p:nvPr/>
        </p:nvSpPr>
        <p:spPr>
          <a:xfrm>
            <a:off x="3934273" y="306293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754DE-0F4B-1E61-3556-033B1BE59D2A}"/>
              </a:ext>
            </a:extLst>
          </p:cNvPr>
          <p:cNvSpPr/>
          <p:nvPr/>
        </p:nvSpPr>
        <p:spPr>
          <a:xfrm>
            <a:off x="3934273" y="331443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B3975-671A-7890-1D3A-E4D154BEC8AE}"/>
              </a:ext>
            </a:extLst>
          </p:cNvPr>
          <p:cNvSpPr/>
          <p:nvPr/>
        </p:nvSpPr>
        <p:spPr>
          <a:xfrm>
            <a:off x="3934273" y="356592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614F8-75C2-CC1E-B5AA-EF57FE99E667}"/>
              </a:ext>
            </a:extLst>
          </p:cNvPr>
          <p:cNvSpPr/>
          <p:nvPr/>
        </p:nvSpPr>
        <p:spPr>
          <a:xfrm>
            <a:off x="3933641" y="381742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B71A0-B5AB-4DF7-930D-13EC7DBD0C62}"/>
              </a:ext>
            </a:extLst>
          </p:cNvPr>
          <p:cNvSpPr/>
          <p:nvPr/>
        </p:nvSpPr>
        <p:spPr>
          <a:xfrm>
            <a:off x="3933641" y="406892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5BD65-8D2B-F32B-3643-A596EA265A35}"/>
              </a:ext>
            </a:extLst>
          </p:cNvPr>
          <p:cNvSpPr/>
          <p:nvPr/>
        </p:nvSpPr>
        <p:spPr>
          <a:xfrm>
            <a:off x="8415919" y="2846154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A9193-EEF2-2DB9-48E6-DB7C26C14274}"/>
              </a:ext>
            </a:extLst>
          </p:cNvPr>
          <p:cNvSpPr/>
          <p:nvPr/>
        </p:nvSpPr>
        <p:spPr>
          <a:xfrm>
            <a:off x="8038483" y="318641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CEF44-C502-1C2C-7228-A7BCDE0C7C97}"/>
              </a:ext>
            </a:extLst>
          </p:cNvPr>
          <p:cNvSpPr/>
          <p:nvPr/>
        </p:nvSpPr>
        <p:spPr>
          <a:xfrm>
            <a:off x="8885443" y="319030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DD2E45-C7EC-02BB-12D4-C24C7582CCDA}"/>
              </a:ext>
            </a:extLst>
          </p:cNvPr>
          <p:cNvCxnSpPr>
            <a:cxnSpLocks/>
          </p:cNvCxnSpPr>
          <p:nvPr/>
        </p:nvCxnSpPr>
        <p:spPr>
          <a:xfrm>
            <a:off x="8655695" y="2995970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331FC7-9B31-4C95-07BA-1193C697D8F0}"/>
              </a:ext>
            </a:extLst>
          </p:cNvPr>
          <p:cNvCxnSpPr>
            <a:cxnSpLocks/>
          </p:cNvCxnSpPr>
          <p:nvPr/>
        </p:nvCxnSpPr>
        <p:spPr>
          <a:xfrm flipH="1">
            <a:off x="8262281" y="2995970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D4D66-C07E-3412-6E9A-E5514941312B}"/>
              </a:ext>
            </a:extLst>
          </p:cNvPr>
          <p:cNvSpPr/>
          <p:nvPr/>
        </p:nvSpPr>
        <p:spPr>
          <a:xfrm>
            <a:off x="8687441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FB730-20CA-F7F2-B2DA-269CD0E63059}"/>
              </a:ext>
            </a:extLst>
          </p:cNvPr>
          <p:cNvSpPr/>
          <p:nvPr/>
        </p:nvSpPr>
        <p:spPr>
          <a:xfrm>
            <a:off x="9072319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47D46-E36B-DDA1-03EC-6B4A8B42EC1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850822" y="3335443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890F75-EB7D-4675-0F86-041541DDAC8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043037" y="3335443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3ED1A-4FF9-1A4B-697C-966ADEBE80A2}"/>
              </a:ext>
            </a:extLst>
          </p:cNvPr>
          <p:cNvSpPr/>
          <p:nvPr/>
        </p:nvSpPr>
        <p:spPr>
          <a:xfrm>
            <a:off x="7845526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1730A-7A42-5326-0353-36B4B56FCC92}"/>
              </a:ext>
            </a:extLst>
          </p:cNvPr>
          <p:cNvSpPr/>
          <p:nvPr/>
        </p:nvSpPr>
        <p:spPr>
          <a:xfrm>
            <a:off x="8230404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3AC34-BB1F-0A03-3214-BB606481AE8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8008907" y="3328728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8D1FF-774B-6E69-4A6E-264D575F1E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199597" y="3328728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6CF70CAC-831D-24C3-C8E6-527A26CC72AE}"/>
              </a:ext>
            </a:extLst>
          </p:cNvPr>
          <p:cNvSpPr/>
          <p:nvPr/>
        </p:nvSpPr>
        <p:spPr>
          <a:xfrm rot="5400000">
            <a:off x="6717209" y="2991292"/>
            <a:ext cx="329327" cy="648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11461-EBF7-2A24-4F24-507923B32524}"/>
              </a:ext>
            </a:extLst>
          </p:cNvPr>
          <p:cNvSpPr txBox="1"/>
          <p:nvPr/>
        </p:nvSpPr>
        <p:spPr>
          <a:xfrm>
            <a:off x="2911447" y="2190322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[0]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5987600-A871-0EDC-4AD3-589E1F828CE2}"/>
              </a:ext>
            </a:extLst>
          </p:cNvPr>
          <p:cNvSpPr/>
          <p:nvPr/>
        </p:nvSpPr>
        <p:spPr>
          <a:xfrm>
            <a:off x="4495151" y="2374988"/>
            <a:ext cx="403644" cy="346247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FB13B7F-9F16-9398-189D-30F93D825DF9}"/>
              </a:ext>
            </a:extLst>
          </p:cNvPr>
          <p:cNvSpPr/>
          <p:nvPr/>
        </p:nvSpPr>
        <p:spPr>
          <a:xfrm>
            <a:off x="5018803" y="2657769"/>
            <a:ext cx="401133" cy="568351"/>
          </a:xfrm>
          <a:prstGeom prst="arc">
            <a:avLst>
              <a:gd name="adj1" fmla="val 16200000"/>
              <a:gd name="adj2" fmla="val 46680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8ED26-53BC-3DD2-4A5D-209618746FDB}"/>
              </a:ext>
            </a:extLst>
          </p:cNvPr>
          <p:cNvSpPr txBox="1"/>
          <p:nvPr/>
        </p:nvSpPr>
        <p:spPr>
          <a:xfrm>
            <a:off x="1419867" y="2464331"/>
            <a:ext cx="24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=0*2+1=1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E1C6B-CC5E-5411-12B8-B8A9E558D3CD}"/>
              </a:ext>
            </a:extLst>
          </p:cNvPr>
          <p:cNvSpPr txBox="1"/>
          <p:nvPr/>
        </p:nvSpPr>
        <p:spPr>
          <a:xfrm>
            <a:off x="1426621" y="2721235"/>
            <a:ext cx="25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Right </a:t>
            </a:r>
            <a:r>
              <a:rPr lang="fr-FR" dirty="0" err="1"/>
              <a:t>child</a:t>
            </a:r>
            <a:r>
              <a:rPr lang="fr-FR" dirty="0"/>
              <a:t>=0*2+2=2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2C8A030-6ACB-4828-0AA9-4D44D9CA3E61}"/>
              </a:ext>
            </a:extLst>
          </p:cNvPr>
          <p:cNvSpPr/>
          <p:nvPr/>
        </p:nvSpPr>
        <p:spPr>
          <a:xfrm>
            <a:off x="4673777" y="2391819"/>
            <a:ext cx="372358" cy="568350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73DC1F-1177-BFB3-1170-B75638EBD38B}"/>
              </a:ext>
            </a:extLst>
          </p:cNvPr>
          <p:cNvSpPr/>
          <p:nvPr/>
        </p:nvSpPr>
        <p:spPr>
          <a:xfrm>
            <a:off x="5176410" y="2665860"/>
            <a:ext cx="401133" cy="799194"/>
          </a:xfrm>
          <a:prstGeom prst="arc">
            <a:avLst>
              <a:gd name="adj1" fmla="val 16200000"/>
              <a:gd name="adj2" fmla="val 52700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29713-167D-6E80-3C34-56205E646BF8}"/>
              </a:ext>
            </a:extLst>
          </p:cNvPr>
          <p:cNvSpPr txBox="1"/>
          <p:nvPr/>
        </p:nvSpPr>
        <p:spPr>
          <a:xfrm>
            <a:off x="4022659" y="223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99129-D70C-4574-E817-D12F41F00F39}"/>
              </a:ext>
            </a:extLst>
          </p:cNvPr>
          <p:cNvSpPr txBox="1"/>
          <p:nvPr/>
        </p:nvSpPr>
        <p:spPr>
          <a:xfrm>
            <a:off x="4024847" y="2488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44C6C-A524-FD74-E5F4-2D1892E7BD14}"/>
              </a:ext>
            </a:extLst>
          </p:cNvPr>
          <p:cNvSpPr txBox="1"/>
          <p:nvPr/>
        </p:nvSpPr>
        <p:spPr>
          <a:xfrm>
            <a:off x="4027035" y="2740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6430F-ABFE-FEC5-3C89-EE397C743BFF}"/>
              </a:ext>
            </a:extLst>
          </p:cNvPr>
          <p:cNvSpPr txBox="1"/>
          <p:nvPr/>
        </p:nvSpPr>
        <p:spPr>
          <a:xfrm>
            <a:off x="4573883" y="30004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F1196-2520-A40D-53D2-A0E86232D310}"/>
              </a:ext>
            </a:extLst>
          </p:cNvPr>
          <p:cNvSpPr txBox="1"/>
          <p:nvPr/>
        </p:nvSpPr>
        <p:spPr>
          <a:xfrm>
            <a:off x="4585324" y="323943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2*1+2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6ACCE34-C450-6B6A-BF7A-55F5D0ED3624}"/>
              </a:ext>
            </a:extLst>
          </p:cNvPr>
          <p:cNvSpPr/>
          <p:nvPr/>
        </p:nvSpPr>
        <p:spPr>
          <a:xfrm>
            <a:off x="5530614" y="2905901"/>
            <a:ext cx="401133" cy="799194"/>
          </a:xfrm>
          <a:prstGeom prst="arc">
            <a:avLst>
              <a:gd name="adj1" fmla="val 16200000"/>
              <a:gd name="adj2" fmla="val 4796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D1C9771-0E58-F9ED-0E87-9FB4738BAFB9}"/>
              </a:ext>
            </a:extLst>
          </p:cNvPr>
          <p:cNvSpPr/>
          <p:nvPr/>
        </p:nvSpPr>
        <p:spPr>
          <a:xfrm>
            <a:off x="5753773" y="2916965"/>
            <a:ext cx="401133" cy="1151959"/>
          </a:xfrm>
          <a:prstGeom prst="arc">
            <a:avLst>
              <a:gd name="adj1" fmla="val 16200000"/>
              <a:gd name="adj2" fmla="val 52430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0C2AB-C9B1-76A5-4D81-1BF5EAE428DA}"/>
              </a:ext>
            </a:extLst>
          </p:cNvPr>
          <p:cNvSpPr txBox="1"/>
          <p:nvPr/>
        </p:nvSpPr>
        <p:spPr>
          <a:xfrm>
            <a:off x="4033670" y="2977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5DE1F4-34D9-7996-8B55-305B46D8E69D}"/>
              </a:ext>
            </a:extLst>
          </p:cNvPr>
          <p:cNvSpPr txBox="1"/>
          <p:nvPr/>
        </p:nvSpPr>
        <p:spPr>
          <a:xfrm>
            <a:off x="4035858" y="3231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9D25A-0E93-324C-5F1C-40A884227F66}"/>
              </a:ext>
            </a:extLst>
          </p:cNvPr>
          <p:cNvSpPr txBox="1"/>
          <p:nvPr/>
        </p:nvSpPr>
        <p:spPr>
          <a:xfrm>
            <a:off x="4038046" y="3483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32F45A-57B4-5DB4-9292-73B5FBE33C8C}"/>
              </a:ext>
            </a:extLst>
          </p:cNvPr>
          <p:cNvSpPr txBox="1"/>
          <p:nvPr/>
        </p:nvSpPr>
        <p:spPr>
          <a:xfrm>
            <a:off x="5000647" y="350098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2487F-637D-AA40-BE96-733354014373}"/>
              </a:ext>
            </a:extLst>
          </p:cNvPr>
          <p:cNvSpPr txBox="1"/>
          <p:nvPr/>
        </p:nvSpPr>
        <p:spPr>
          <a:xfrm>
            <a:off x="5012088" y="37399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3F1FB9-C592-D492-D139-B6AAB6EBE4A9}"/>
              </a:ext>
            </a:extLst>
          </p:cNvPr>
          <p:cNvSpPr txBox="1"/>
          <p:nvPr/>
        </p:nvSpPr>
        <p:spPr>
          <a:xfrm>
            <a:off x="4034035" y="373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1CD55-EAEE-B20C-DF30-C5B80DCA1666}"/>
              </a:ext>
            </a:extLst>
          </p:cNvPr>
          <p:cNvSpPr txBox="1"/>
          <p:nvPr/>
        </p:nvSpPr>
        <p:spPr>
          <a:xfrm>
            <a:off x="2663072" y="5387419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*2 »   :   i &lt;&lt;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CF1565-FFA1-4BF0-0F45-802FDCF1FC31}"/>
              </a:ext>
            </a:extLst>
          </p:cNvPr>
          <p:cNvSpPr txBox="1"/>
          <p:nvPr/>
        </p:nvSpPr>
        <p:spPr>
          <a:xfrm>
            <a:off x="2671902" y="598317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/2 »   :   i &gt;&gt;&gt;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249B1-1211-4A69-0515-4D9983567E7A}"/>
              </a:ext>
            </a:extLst>
          </p:cNvPr>
          <p:cNvSpPr txBox="1"/>
          <p:nvPr/>
        </p:nvSpPr>
        <p:spPr>
          <a:xfrm>
            <a:off x="1501619" y="4945548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arithmetic</a:t>
            </a:r>
            <a:r>
              <a:rPr lang="fr-FR" dirty="0"/>
              <a:t> base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807EA-AD6B-9C01-D7DF-E79498FDA415}"/>
              </a:ext>
            </a:extLst>
          </p:cNvPr>
          <p:cNvSpPr/>
          <p:nvPr/>
        </p:nvSpPr>
        <p:spPr>
          <a:xfrm>
            <a:off x="3933640" y="432574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659679-8A08-0E68-0130-3AD8DCE68839}"/>
              </a:ext>
            </a:extLst>
          </p:cNvPr>
          <p:cNvSpPr/>
          <p:nvPr/>
        </p:nvSpPr>
        <p:spPr>
          <a:xfrm>
            <a:off x="7642054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856255-CACD-8DEE-9DFF-89A980A423F9}"/>
              </a:ext>
            </a:extLst>
          </p:cNvPr>
          <p:cNvSpPr/>
          <p:nvPr/>
        </p:nvSpPr>
        <p:spPr>
          <a:xfrm>
            <a:off x="8026932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9BD7F3-D73B-3C5F-F74B-B83FCED853C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805435" y="3643201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5BFA6-8171-E51B-A862-B717F572941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97650" y="3643201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299683-7835-50A9-A6F4-B8E8D82FA9AE}"/>
              </a:ext>
            </a:extLst>
          </p:cNvPr>
          <p:cNvSpPr txBox="1"/>
          <p:nvPr/>
        </p:nvSpPr>
        <p:spPr>
          <a:xfrm>
            <a:off x="4033670" y="399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7B524-A3AC-DB99-61A6-A6E3F8B0894C}"/>
              </a:ext>
            </a:extLst>
          </p:cNvPr>
          <p:cNvSpPr txBox="1"/>
          <p:nvPr/>
        </p:nvSpPr>
        <p:spPr>
          <a:xfrm>
            <a:off x="4033670" y="424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28DD00D-7A97-4166-0D75-6F2CD9B272B3}"/>
              </a:ext>
            </a:extLst>
          </p:cNvPr>
          <p:cNvSpPr/>
          <p:nvPr/>
        </p:nvSpPr>
        <p:spPr>
          <a:xfrm rot="18715100" flipV="1">
            <a:off x="8464268" y="394322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545E3-CDED-D7F6-6AE5-A1BE88116642}"/>
              </a:ext>
            </a:extLst>
          </p:cNvPr>
          <p:cNvSpPr txBox="1"/>
          <p:nvPr/>
        </p:nvSpPr>
        <p:spPr>
          <a:xfrm>
            <a:off x="8800719" y="4359405"/>
            <a:ext cx="19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insertion point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4A3BF0F-0B18-5D9C-D278-D3D472FE2674}"/>
              </a:ext>
            </a:extLst>
          </p:cNvPr>
          <p:cNvSpPr/>
          <p:nvPr/>
        </p:nvSpPr>
        <p:spPr>
          <a:xfrm rot="18715100" flipV="1">
            <a:off x="4509765" y="447929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88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PriorityQueue.peek</a:t>
            </a:r>
            <a:r>
              <a:rPr lang="fr-FR" dirty="0"/>
              <a:t>()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F96D-8210-4C78-70E6-11268156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69" y="3228561"/>
            <a:ext cx="5523399" cy="787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66104-B369-CA2F-DE89-1B94BDFE45C2}"/>
              </a:ext>
            </a:extLst>
          </p:cNvPr>
          <p:cNvSpPr txBox="1"/>
          <p:nvPr/>
        </p:nvSpPr>
        <p:spPr>
          <a:xfrm>
            <a:off x="1173637" y="1814660"/>
            <a:ext cx="759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peek</a:t>
            </a:r>
            <a:r>
              <a:rPr lang="fr-FR" sz="2400" dirty="0"/>
              <a:t>() :  return but do not consume (no </a:t>
            </a:r>
            <a:r>
              <a:rPr lang="fr-FR" sz="2400" dirty="0" err="1"/>
              <a:t>remove</a:t>
            </a:r>
            <a:r>
              <a:rPr lang="fr-FR" sz="2400" dirty="0"/>
              <a:t>)  min value</a:t>
            </a:r>
          </a:p>
          <a:p>
            <a:r>
              <a:rPr lang="fr-FR" sz="2400" dirty="0"/>
              <a:t>… </a:t>
            </a:r>
            <a:r>
              <a:rPr lang="fr-FR" sz="2400" dirty="0" err="1"/>
              <a:t>simply</a:t>
            </a:r>
            <a:r>
              <a:rPr lang="fr-FR" sz="2400" dirty="0"/>
              <a:t> look at root !</a:t>
            </a:r>
          </a:p>
        </p:txBody>
      </p:sp>
    </p:spTree>
    <p:extLst>
      <p:ext uri="{BB962C8B-B14F-4D97-AF65-F5344CB8AC3E}">
        <p14:creationId xmlns:p14="http://schemas.microsoft.com/office/powerpoint/2010/main" val="590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Fast case :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20938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20939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/>
          <p:nvPr/>
        </p:nvCxnSpPr>
        <p:spPr>
          <a:xfrm>
            <a:off x="2957370" y="3321050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91366" y="3097628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100872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62663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D03BD-2028-E1FF-791F-D93B0AF57579}"/>
              </a:ext>
            </a:extLst>
          </p:cNvPr>
          <p:cNvSpPr txBox="1"/>
          <p:nvPr/>
        </p:nvSpPr>
        <p:spPr>
          <a:xfrm>
            <a:off x="8186056" y="3687147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0DB66-341E-6107-6A0F-9E60A1FB69E6}"/>
              </a:ext>
            </a:extLst>
          </p:cNvPr>
          <p:cNvSpPr/>
          <p:nvPr/>
        </p:nvSpPr>
        <p:spPr>
          <a:xfrm>
            <a:off x="8186056" y="3097628"/>
            <a:ext cx="1083335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221241" y="3142349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31494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47022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E7A9-ED26-C8DA-CD93-B3512925D476}"/>
              </a:ext>
            </a:extLst>
          </p:cNvPr>
          <p:cNvSpPr/>
          <p:nvPr/>
        </p:nvSpPr>
        <p:spPr>
          <a:xfrm>
            <a:off x="7552267" y="3131494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5400000">
            <a:off x="7494962" y="2457485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18037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6671392" y="1920813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14C1C-263B-3DF9-B010-B178FCE6DD7C}"/>
              </a:ext>
            </a:extLst>
          </p:cNvPr>
          <p:cNvCxnSpPr>
            <a:cxnSpLocks/>
          </p:cNvCxnSpPr>
          <p:nvPr/>
        </p:nvCxnSpPr>
        <p:spPr>
          <a:xfrm flipH="1">
            <a:off x="6434667" y="3665272"/>
            <a:ext cx="1398209" cy="1047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5916340" y="469817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29F9F-130E-C478-5CFC-1331E4F0CDA1}"/>
              </a:ext>
            </a:extLst>
          </p:cNvPr>
          <p:cNvSpPr txBox="1"/>
          <p:nvPr/>
        </p:nvSpPr>
        <p:spPr>
          <a:xfrm>
            <a:off x="7487888" y="3136384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934755" y="5407914"/>
            <a:ext cx="1092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O(1)    …  1 </a:t>
            </a:r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operation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42808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PriorityQueue.poll</a:t>
            </a:r>
            <a:r>
              <a:rPr lang="fr-FR" dirty="0"/>
              <a:t>()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53F4-6656-B224-846C-C1D03B27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1925543"/>
            <a:ext cx="1969941" cy="17908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53E15C8-5982-93E6-475C-BE782F108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90904"/>
              </p:ext>
            </p:extLst>
          </p:nvPr>
        </p:nvGraphicFramePr>
        <p:xfrm>
          <a:off x="2294364" y="3239368"/>
          <a:ext cx="44735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73000" imgH="1733400" progId="PBrush">
                  <p:embed/>
                </p:oleObj>
              </mc:Choice>
              <mc:Fallback>
                <p:oleObj name="Bitmap Image" r:id="rId3" imgW="4473000" imgH="1733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4364" y="3239368"/>
                        <a:ext cx="4473575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BF5FE3-C51D-68D2-073C-39BBBB57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3" y="4333854"/>
            <a:ext cx="4172312" cy="2350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666CF2-C8FF-83DC-C97A-CF7C2620A1EB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BFD42-06D1-FA3C-1715-7F35D97D59A9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4FD3F-2152-61E6-8F14-AFC07D3A8F43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45496-8AB7-CEDD-8421-D7B2D379C982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7DD09-9A3E-8993-DBCA-F3A00E9AF3CF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AC415-49C7-DD88-CBAE-1323837CE523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3875C-0AB9-32AA-F6AB-0A1B69EA26DD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D445C-0DD1-A98F-1EFF-BC362A747B8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F1EBC-6EA8-B65D-FA67-DB32E52210C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4403B-C3E8-209B-E076-D119FD526D74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C1E01-B457-2C9F-A741-33E702D77F5E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7E9F4C-DC72-C0A3-E3B3-1A7ECA73858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DF596-366D-031E-F22A-B758244FBEC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550A0-C81E-0431-BF89-BAC02423A410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81E1B-F05A-D388-6B3A-95C74C45CCF7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11E84-976D-209D-FFC5-1B5428FD7A5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DBEFA-E670-7ECE-1351-CBD1D5FD7AB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4A920DB-13D0-5097-9929-911B62251F09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0AC2E-0D8A-3105-3B2B-4DDA1A95FE1C}"/>
              </a:ext>
            </a:extLst>
          </p:cNvPr>
          <p:cNvSpPr txBox="1"/>
          <p:nvPr/>
        </p:nvSpPr>
        <p:spPr>
          <a:xfrm>
            <a:off x="8905877" y="3400032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r>
              <a:rPr lang="fr-FR" dirty="0"/>
              <a:t> last, </a:t>
            </a:r>
          </a:p>
          <a:p>
            <a:r>
              <a:rPr lang="fr-FR" dirty="0"/>
              <a:t>put at root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6C3A28E-E76D-7377-7D5E-437D5D23BD53}"/>
              </a:ext>
            </a:extLst>
          </p:cNvPr>
          <p:cNvSpPr/>
          <p:nvPr/>
        </p:nvSpPr>
        <p:spPr>
          <a:xfrm rot="5400000">
            <a:off x="6919274" y="1706230"/>
            <a:ext cx="229048" cy="730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CB337-621E-E601-B173-7A182F3F9C08}"/>
              </a:ext>
            </a:extLst>
          </p:cNvPr>
          <p:cNvSpPr txBox="1"/>
          <p:nvPr/>
        </p:nvSpPr>
        <p:spPr>
          <a:xfrm>
            <a:off x="6622329" y="1647777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Poll</a:t>
            </a:r>
            <a:r>
              <a:rPr lang="fr-FR" dirty="0"/>
              <a:t> root</a:t>
            </a: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0969D31B-4F6A-93FD-1EAB-D1D3AAD52E14}"/>
              </a:ext>
            </a:extLst>
          </p:cNvPr>
          <p:cNvSpPr/>
          <p:nvPr/>
        </p:nvSpPr>
        <p:spPr>
          <a:xfrm rot="18886104">
            <a:off x="8126019" y="2837760"/>
            <a:ext cx="462474" cy="464933"/>
          </a:xfrm>
          <a:prstGeom prst="plus">
            <a:avLst>
              <a:gd name="adj" fmla="val 4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2ABC7B83-2040-B88A-9B1C-D27BA9FA0F1D}"/>
              </a:ext>
            </a:extLst>
          </p:cNvPr>
          <p:cNvSpPr/>
          <p:nvPr/>
        </p:nvSpPr>
        <p:spPr>
          <a:xfrm rot="11754427">
            <a:off x="7789693" y="1961834"/>
            <a:ext cx="406363" cy="1013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EDC80D-E034-FE41-4F0B-33B6003D86A2}"/>
              </a:ext>
            </a:extLst>
          </p:cNvPr>
          <p:cNvSpPr/>
          <p:nvPr/>
        </p:nvSpPr>
        <p:spPr>
          <a:xfrm rot="18458411">
            <a:off x="8851674" y="2064642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95CE0C9-BF46-1C64-2446-398A9A6A9E8A}"/>
              </a:ext>
            </a:extLst>
          </p:cNvPr>
          <p:cNvSpPr/>
          <p:nvPr/>
        </p:nvSpPr>
        <p:spPr>
          <a:xfrm rot="2897237">
            <a:off x="8910299" y="2412468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D3951-E2D3-D1E0-F0AC-67EFFB7A1D37}"/>
              </a:ext>
            </a:extLst>
          </p:cNvPr>
          <p:cNvSpPr txBox="1"/>
          <p:nvPr/>
        </p:nvSpPr>
        <p:spPr>
          <a:xfrm>
            <a:off x="9694251" y="1853454"/>
            <a:ext cx="239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Fix </a:t>
            </a:r>
            <a:r>
              <a:rPr lang="fr-FR" dirty="0" err="1"/>
              <a:t>order</a:t>
            </a:r>
            <a:endParaRPr lang="fr-FR" dirty="0"/>
          </a:p>
          <a:p>
            <a:r>
              <a:rPr lang="fr-FR" dirty="0"/>
              <a:t>Down </a:t>
            </a:r>
            <a:r>
              <a:rPr lang="fr-FR" dirty="0" err="1"/>
              <a:t>until</a:t>
            </a:r>
            <a:r>
              <a:rPr lang="fr-FR" dirty="0"/>
              <a:t> ok</a:t>
            </a:r>
          </a:p>
          <a:p>
            <a:r>
              <a:rPr lang="fr-FR" dirty="0"/>
              <a:t>Compare to </a:t>
            </a:r>
            <a:r>
              <a:rPr lang="fr-FR" dirty="0" err="1"/>
              <a:t>child</a:t>
            </a:r>
            <a:r>
              <a:rPr lang="fr-FR" dirty="0"/>
              <a:t> right, 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0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PriorityQueue.add</a:t>
            </a:r>
            <a:r>
              <a:rPr lang="fr-FR" dirty="0"/>
              <a:t>(v) / .</a:t>
            </a:r>
            <a:r>
              <a:rPr lang="fr-FR" dirty="0" err="1"/>
              <a:t>offer</a:t>
            </a:r>
            <a:r>
              <a:rPr lang="fr-FR" dirty="0"/>
              <a:t>(v)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C68AB-02EB-A8D3-D2C9-43A8C690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9" y="1951546"/>
            <a:ext cx="4000847" cy="222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9DC7E-DBB3-8708-E968-02443AED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83" y="3674314"/>
            <a:ext cx="4000847" cy="17718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EF3A52-9A90-BD52-3C5D-225B4C23E49A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73E4B-B826-21E4-58E4-FAA4E05F608F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49DD8-6B11-4433-C9B8-6D2CB7F22030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2E0E5C-4662-E4EC-24A2-D826E9ED216B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D660D-2DC9-66C7-E8B2-1F1BC5845937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75004-CB4C-8849-BE54-542F2FE67D1E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688C9-4A8F-0B55-7B65-D935B616CA76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E2DA52-6B46-D4A5-C394-83642DA9D9B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33874-AAE4-5095-7E59-D222CABB82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52101-90A4-1623-EBDB-AEC95342814B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47B86-4437-6D97-8854-9C9B297EBA14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FE0F5F-48D0-092E-0149-E9398153C37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9ECB8F-EC49-DA0E-C0E9-ED439F5728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08691-AABF-CB3D-6DCC-07AD27D19177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ED553-F5EF-1983-996E-E59B17E306F6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69C25C-8253-8B93-B3A7-564880D5484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268C4-464A-03BF-538F-B234465E3DE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C89D8B8-B75A-9DA7-300E-A6F232432A50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067A8-2B2C-03EB-E2B1-086071C63475}"/>
              </a:ext>
            </a:extLst>
          </p:cNvPr>
          <p:cNvSpPr txBox="1"/>
          <p:nvPr/>
        </p:nvSpPr>
        <p:spPr>
          <a:xfrm>
            <a:off x="8905877" y="340003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last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7E8DFE8-D21F-ADFA-3921-2BCA11601B1A}"/>
              </a:ext>
            </a:extLst>
          </p:cNvPr>
          <p:cNvSpPr/>
          <p:nvPr/>
        </p:nvSpPr>
        <p:spPr>
          <a:xfrm rot="13419619">
            <a:off x="8079432" y="2386388"/>
            <a:ext cx="229973" cy="33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B9536B1-246F-661B-F828-9D7542A1E013}"/>
              </a:ext>
            </a:extLst>
          </p:cNvPr>
          <p:cNvSpPr/>
          <p:nvPr/>
        </p:nvSpPr>
        <p:spPr>
          <a:xfrm rot="8077005">
            <a:off x="8068393" y="2700594"/>
            <a:ext cx="254656" cy="385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66B-66F8-3B90-A13F-203E53E6F731}"/>
              </a:ext>
            </a:extLst>
          </p:cNvPr>
          <p:cNvSpPr txBox="1"/>
          <p:nvPr/>
        </p:nvSpPr>
        <p:spPr>
          <a:xfrm>
            <a:off x="6365211" y="2002059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Loop Swap parent </a:t>
            </a:r>
          </a:p>
          <a:p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lower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88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F27A0BBD-342E-7890-8A3D-6547E1349F78}"/>
              </a:ext>
            </a:extLst>
          </p:cNvPr>
          <p:cNvSpPr/>
          <p:nvPr/>
        </p:nvSpPr>
        <p:spPr>
          <a:xfrm>
            <a:off x="1925922" y="1563688"/>
            <a:ext cx="3625710" cy="3343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CF7CE3-BCED-CBD8-0FA2-8549302FC565}"/>
              </a:ext>
            </a:extLst>
          </p:cNvPr>
          <p:cNvCxnSpPr>
            <a:cxnSpLocks/>
          </p:cNvCxnSpPr>
          <p:nvPr/>
        </p:nvCxnSpPr>
        <p:spPr>
          <a:xfrm>
            <a:off x="3407300" y="3943079"/>
            <a:ext cx="797055" cy="739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PriorityQueue</a:t>
            </a:r>
            <a:r>
              <a:rPr lang="fr-FR" dirty="0"/>
              <a:t> Usages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Finding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6BBAA-0D87-499D-BE75-C21D521B7E78}"/>
              </a:ext>
            </a:extLst>
          </p:cNvPr>
          <p:cNvCxnSpPr>
            <a:cxnSpLocks/>
          </p:cNvCxnSpPr>
          <p:nvPr/>
        </p:nvCxnSpPr>
        <p:spPr>
          <a:xfrm flipV="1">
            <a:off x="4903510" y="3657619"/>
            <a:ext cx="972222" cy="39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370D3-1D70-579C-7612-2040B94011D4}"/>
              </a:ext>
            </a:extLst>
          </p:cNvPr>
          <p:cNvCxnSpPr>
            <a:cxnSpLocks/>
          </p:cNvCxnSpPr>
          <p:nvPr/>
        </p:nvCxnSpPr>
        <p:spPr>
          <a:xfrm>
            <a:off x="3887318" y="3840956"/>
            <a:ext cx="1014953" cy="204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F4F4F-CB96-65AD-4924-A82FA732F0BD}"/>
              </a:ext>
            </a:extLst>
          </p:cNvPr>
          <p:cNvCxnSpPr>
            <a:cxnSpLocks/>
          </p:cNvCxnSpPr>
          <p:nvPr/>
        </p:nvCxnSpPr>
        <p:spPr>
          <a:xfrm flipV="1">
            <a:off x="3886079" y="3654781"/>
            <a:ext cx="1989653" cy="18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E7A81B7-7152-AE7D-C1D3-6D7087F68B88}"/>
              </a:ext>
            </a:extLst>
          </p:cNvPr>
          <p:cNvSpPr/>
          <p:nvPr/>
        </p:nvSpPr>
        <p:spPr>
          <a:xfrm>
            <a:off x="3509914" y="31260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27108C-8223-CE5D-9A2B-588929CD6BAA}"/>
              </a:ext>
            </a:extLst>
          </p:cNvPr>
          <p:cNvCxnSpPr>
            <a:cxnSpLocks/>
          </p:cNvCxnSpPr>
          <p:nvPr/>
        </p:nvCxnSpPr>
        <p:spPr>
          <a:xfrm>
            <a:off x="4909934" y="4045203"/>
            <a:ext cx="1284074" cy="451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6145C-E8E0-EAB2-4D51-82114FE4BEC9}"/>
              </a:ext>
            </a:extLst>
          </p:cNvPr>
          <p:cNvCxnSpPr>
            <a:cxnSpLocks/>
          </p:cNvCxnSpPr>
          <p:nvPr/>
        </p:nvCxnSpPr>
        <p:spPr>
          <a:xfrm>
            <a:off x="5340869" y="2936219"/>
            <a:ext cx="534863" cy="72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46CD1A-A9A4-A350-3144-F7D7357ADC3A}"/>
              </a:ext>
            </a:extLst>
          </p:cNvPr>
          <p:cNvCxnSpPr>
            <a:cxnSpLocks/>
          </p:cNvCxnSpPr>
          <p:nvPr/>
        </p:nvCxnSpPr>
        <p:spPr>
          <a:xfrm>
            <a:off x="4882786" y="2223233"/>
            <a:ext cx="502135" cy="759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03C537-23AE-8AFA-EC40-D7D63442D6C5}"/>
              </a:ext>
            </a:extLst>
          </p:cNvPr>
          <p:cNvCxnSpPr>
            <a:cxnSpLocks/>
          </p:cNvCxnSpPr>
          <p:nvPr/>
        </p:nvCxnSpPr>
        <p:spPr>
          <a:xfrm flipV="1">
            <a:off x="4711424" y="2939057"/>
            <a:ext cx="631495" cy="296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A9EF45-741E-F691-D644-B20B43447955}"/>
              </a:ext>
            </a:extLst>
          </p:cNvPr>
          <p:cNvCxnSpPr>
            <a:cxnSpLocks/>
          </p:cNvCxnSpPr>
          <p:nvPr/>
        </p:nvCxnSpPr>
        <p:spPr>
          <a:xfrm flipV="1">
            <a:off x="4901032" y="2936219"/>
            <a:ext cx="441887" cy="1108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A002C-50B2-140F-FCCF-09FECC07246B}"/>
              </a:ext>
            </a:extLst>
          </p:cNvPr>
          <p:cNvCxnSpPr>
            <a:cxnSpLocks/>
          </p:cNvCxnSpPr>
          <p:nvPr/>
        </p:nvCxnSpPr>
        <p:spPr>
          <a:xfrm flipV="1">
            <a:off x="4202873" y="4052581"/>
            <a:ext cx="697230" cy="640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3E593-28A5-8309-5861-D32D5CBCF486}"/>
              </a:ext>
            </a:extLst>
          </p:cNvPr>
          <p:cNvCxnSpPr>
            <a:cxnSpLocks/>
          </p:cNvCxnSpPr>
          <p:nvPr/>
        </p:nvCxnSpPr>
        <p:spPr>
          <a:xfrm flipV="1">
            <a:off x="4199466" y="4513173"/>
            <a:ext cx="199306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FEA8B-C832-328F-9D4B-97A3DFC27D5F}"/>
              </a:ext>
            </a:extLst>
          </p:cNvPr>
          <p:cNvCxnSpPr>
            <a:cxnSpLocks/>
          </p:cNvCxnSpPr>
          <p:nvPr/>
        </p:nvCxnSpPr>
        <p:spPr>
          <a:xfrm>
            <a:off x="4206326" y="2123723"/>
            <a:ext cx="671683" cy="94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42A247-6297-DEB6-8518-A4EA50763034}"/>
              </a:ext>
            </a:extLst>
          </p:cNvPr>
          <p:cNvCxnSpPr>
            <a:cxnSpLocks/>
          </p:cNvCxnSpPr>
          <p:nvPr/>
        </p:nvCxnSpPr>
        <p:spPr>
          <a:xfrm>
            <a:off x="4458099" y="2658122"/>
            <a:ext cx="884820" cy="278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DAFAC-99C6-5876-485B-3B97971E9B0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65532" y="3531619"/>
            <a:ext cx="247644" cy="424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D31C6B-1E81-E88C-5857-3D1E93C8337F}"/>
              </a:ext>
            </a:extLst>
          </p:cNvPr>
          <p:cNvCxnSpPr>
            <a:cxnSpLocks/>
          </p:cNvCxnSpPr>
          <p:nvPr/>
        </p:nvCxnSpPr>
        <p:spPr>
          <a:xfrm flipV="1">
            <a:off x="4141882" y="2234496"/>
            <a:ext cx="736127" cy="632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17F6B7-8B24-DDAF-8B9F-0B869C6A4227}"/>
              </a:ext>
            </a:extLst>
          </p:cNvPr>
          <p:cNvSpPr txBox="1"/>
          <p:nvPr/>
        </p:nvSpPr>
        <p:spPr>
          <a:xfrm>
            <a:off x="2058079" y="2941361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Point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D9451-873C-8658-69E1-503DE39F3CF6}"/>
              </a:ext>
            </a:extLst>
          </p:cNvPr>
          <p:cNvSpPr txBox="1"/>
          <p:nvPr/>
        </p:nvSpPr>
        <p:spPr>
          <a:xfrm>
            <a:off x="8124781" y="2813057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Destination Point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709F43A-C725-5067-54F9-5017D6BB9BE1}"/>
              </a:ext>
            </a:extLst>
          </p:cNvPr>
          <p:cNvSpPr/>
          <p:nvPr/>
        </p:nvSpPr>
        <p:spPr>
          <a:xfrm>
            <a:off x="6066526" y="443078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A2EE63C-388D-002A-B709-378E563AFFC2}"/>
              </a:ext>
            </a:extLst>
          </p:cNvPr>
          <p:cNvSpPr/>
          <p:nvPr/>
        </p:nvSpPr>
        <p:spPr>
          <a:xfrm>
            <a:off x="6168119" y="288442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57A0260-A838-DCC0-801B-34CCE2BE8D98}"/>
              </a:ext>
            </a:extLst>
          </p:cNvPr>
          <p:cNvSpPr/>
          <p:nvPr/>
        </p:nvSpPr>
        <p:spPr>
          <a:xfrm>
            <a:off x="6066526" y="223155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549616DD-1BBB-9A99-D118-52FE75A32139}"/>
              </a:ext>
            </a:extLst>
          </p:cNvPr>
          <p:cNvSpPr/>
          <p:nvPr/>
        </p:nvSpPr>
        <p:spPr>
          <a:xfrm rot="5400000">
            <a:off x="3103518" y="3523207"/>
            <a:ext cx="222046" cy="41666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80F5528-1F3D-D501-ED0D-7FDEE7C1AD03}"/>
              </a:ext>
            </a:extLst>
          </p:cNvPr>
          <p:cNvSpPr/>
          <p:nvPr/>
        </p:nvSpPr>
        <p:spPr>
          <a:xfrm rot="2608345">
            <a:off x="3528358" y="4252751"/>
            <a:ext cx="612332" cy="169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98AB0DF-40B2-1683-C2E3-03A74CE174EB}"/>
              </a:ext>
            </a:extLst>
          </p:cNvPr>
          <p:cNvSpPr/>
          <p:nvPr/>
        </p:nvSpPr>
        <p:spPr>
          <a:xfrm rot="686618">
            <a:off x="4091798" y="3859905"/>
            <a:ext cx="662136" cy="19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6DB961-A4F3-EAA7-FD53-479FFFEBC04B}"/>
              </a:ext>
            </a:extLst>
          </p:cNvPr>
          <p:cNvCxnSpPr>
            <a:cxnSpLocks/>
          </p:cNvCxnSpPr>
          <p:nvPr/>
        </p:nvCxnSpPr>
        <p:spPr>
          <a:xfrm flipV="1">
            <a:off x="4878009" y="2048429"/>
            <a:ext cx="829230" cy="177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362EA8-8D10-63FC-7639-B9EBEF79CE44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5432014" y="2200829"/>
            <a:ext cx="427625" cy="649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978126-3F70-1D9F-E73D-11EEE7884638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340869" y="2939057"/>
            <a:ext cx="827250" cy="71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A2C8D6-CE5F-0490-6834-CCAEEBB13FB0}"/>
              </a:ext>
            </a:extLst>
          </p:cNvPr>
          <p:cNvSpPr txBox="1"/>
          <p:nvPr/>
        </p:nvSpPr>
        <p:spPr>
          <a:xfrm>
            <a:off x="1053760" y="5800372"/>
            <a:ext cx="4109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Shortest</a:t>
            </a:r>
            <a:r>
              <a:rPr lang="fr-FR" dirty="0"/>
              <a:t> Distances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analyzed</a:t>
            </a:r>
            <a:endParaRPr lang="fr-FR" dirty="0"/>
          </a:p>
          <a:p>
            <a:r>
              <a:rPr lang="fr-FR" dirty="0"/>
              <a:t>All points have </a:t>
            </a:r>
            <a:r>
              <a:rPr lang="fr-FR" dirty="0" err="1"/>
              <a:t>their</a:t>
            </a:r>
            <a:r>
              <a:rPr lang="fr-FR" dirty="0"/>
              <a:t> « </a:t>
            </a:r>
            <a:r>
              <a:rPr lang="fr-FR" dirty="0" err="1"/>
              <a:t>shortest</a:t>
            </a:r>
            <a:r>
              <a:rPr lang="fr-FR" dirty="0"/>
              <a:t> distance » </a:t>
            </a:r>
          </a:p>
          <a:p>
            <a:r>
              <a:rPr lang="fr-FR" dirty="0"/>
              <a:t>and « </a:t>
            </a:r>
            <a:r>
              <a:rPr lang="fr-FR" dirty="0" err="1"/>
              <a:t>shortest</a:t>
            </a:r>
            <a:r>
              <a:rPr lang="fr-FR" dirty="0"/>
              <a:t> </a:t>
            </a:r>
            <a:r>
              <a:rPr lang="fr-FR" dirty="0" err="1"/>
              <a:t>predecessor</a:t>
            </a:r>
            <a:r>
              <a:rPr lang="fr-FR" dirty="0"/>
              <a:t> direction»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A3E1AF45-2C94-DC4B-0ABC-E6267BC6A20A}"/>
              </a:ext>
            </a:extLst>
          </p:cNvPr>
          <p:cNvSpPr/>
          <p:nvPr/>
        </p:nvSpPr>
        <p:spPr>
          <a:xfrm rot="5400000">
            <a:off x="9348880" y="3372921"/>
            <a:ext cx="251204" cy="446721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F7637F-288E-9367-9163-94218A6BBC4A}"/>
              </a:ext>
            </a:extLst>
          </p:cNvPr>
          <p:cNvSpPr txBox="1"/>
          <p:nvPr/>
        </p:nvSpPr>
        <p:spPr>
          <a:xfrm>
            <a:off x="7757227" y="5725222"/>
            <a:ext cx="42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Points not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reachable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part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AB8F1A1-FB8E-7C3F-1956-781224622A67}"/>
              </a:ext>
            </a:extLst>
          </p:cNvPr>
          <p:cNvSpPr/>
          <p:nvPr/>
        </p:nvSpPr>
        <p:spPr>
          <a:xfrm rot="5400000">
            <a:off x="6147404" y="4242236"/>
            <a:ext cx="187201" cy="1554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FC3E56-021D-2655-4A39-F3D99C0A0E07}"/>
              </a:ext>
            </a:extLst>
          </p:cNvPr>
          <p:cNvSpPr txBox="1"/>
          <p:nvPr/>
        </p:nvSpPr>
        <p:spPr>
          <a:xfrm>
            <a:off x="5644214" y="5077970"/>
            <a:ext cx="177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shortest</a:t>
            </a:r>
            <a:r>
              <a:rPr lang="fr-FR" dirty="0"/>
              <a:t> </a:t>
            </a:r>
          </a:p>
          <a:p>
            <a:r>
              <a:rPr lang="fr-FR" dirty="0" err="1"/>
              <a:t>Neighboors</a:t>
            </a:r>
            <a:endParaRPr lang="fr-FR" dirty="0"/>
          </a:p>
          <a:p>
            <a:r>
              <a:rPr lang="fr-FR" dirty="0"/>
              <a:t> to </a:t>
            </a:r>
            <a:r>
              <a:rPr lang="fr-FR" dirty="0" err="1"/>
              <a:t>consider</a:t>
            </a:r>
            <a:endParaRPr lang="fr-FR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F43004-447E-4E3D-DBCA-C65F1E34EC06}"/>
              </a:ext>
            </a:extLst>
          </p:cNvPr>
          <p:cNvCxnSpPr>
            <a:cxnSpLocks/>
          </p:cNvCxnSpPr>
          <p:nvPr/>
        </p:nvCxnSpPr>
        <p:spPr>
          <a:xfrm flipV="1">
            <a:off x="7479169" y="3262452"/>
            <a:ext cx="347849" cy="28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8A84EA-4D88-1F8D-6253-2D7B68516C50}"/>
              </a:ext>
            </a:extLst>
          </p:cNvPr>
          <p:cNvCxnSpPr>
            <a:cxnSpLocks/>
          </p:cNvCxnSpPr>
          <p:nvPr/>
        </p:nvCxnSpPr>
        <p:spPr>
          <a:xfrm>
            <a:off x="7416952" y="3021026"/>
            <a:ext cx="476202" cy="195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0FE20E-DD00-AE01-6338-CA9E02D4F387}"/>
              </a:ext>
            </a:extLst>
          </p:cNvPr>
          <p:cNvCxnSpPr>
            <a:cxnSpLocks/>
          </p:cNvCxnSpPr>
          <p:nvPr/>
        </p:nvCxnSpPr>
        <p:spPr>
          <a:xfrm flipH="1" flipV="1">
            <a:off x="7653093" y="2658604"/>
            <a:ext cx="218708" cy="54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5E79971-3326-8DF0-114C-E07A738D9F6E}"/>
              </a:ext>
            </a:extLst>
          </p:cNvPr>
          <p:cNvCxnSpPr>
            <a:cxnSpLocks/>
          </p:cNvCxnSpPr>
          <p:nvPr/>
        </p:nvCxnSpPr>
        <p:spPr>
          <a:xfrm flipV="1">
            <a:off x="4367892" y="2923900"/>
            <a:ext cx="963400" cy="4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81F4A2-FE7F-30A6-3DD7-F0BE5ADAAFBF}"/>
              </a:ext>
            </a:extLst>
          </p:cNvPr>
          <p:cNvCxnSpPr>
            <a:cxnSpLocks/>
          </p:cNvCxnSpPr>
          <p:nvPr/>
        </p:nvCxnSpPr>
        <p:spPr>
          <a:xfrm flipV="1">
            <a:off x="3973896" y="2217935"/>
            <a:ext cx="915160" cy="319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ED40495-C785-C0F3-C9EF-C5F751D910E2}"/>
              </a:ext>
            </a:extLst>
          </p:cNvPr>
          <p:cNvSpPr/>
          <p:nvPr/>
        </p:nvSpPr>
        <p:spPr>
          <a:xfrm rot="20391272">
            <a:off x="4093623" y="2283606"/>
            <a:ext cx="662136" cy="19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61CF632-4CB2-A650-7A69-996BF7741747}"/>
              </a:ext>
            </a:extLst>
          </p:cNvPr>
          <p:cNvSpPr/>
          <p:nvPr/>
        </p:nvSpPr>
        <p:spPr>
          <a:xfrm rot="21422960">
            <a:off x="4622717" y="2867682"/>
            <a:ext cx="554847" cy="16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00028E-897A-30D2-5497-C40A9C5798E9}"/>
              </a:ext>
            </a:extLst>
          </p:cNvPr>
          <p:cNvCxnSpPr>
            <a:cxnSpLocks/>
          </p:cNvCxnSpPr>
          <p:nvPr/>
        </p:nvCxnSpPr>
        <p:spPr>
          <a:xfrm flipV="1">
            <a:off x="4869378" y="1651153"/>
            <a:ext cx="304461" cy="590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D5C510-4B20-992C-6AB8-67D9672D5F7F}"/>
              </a:ext>
            </a:extLst>
          </p:cNvPr>
          <p:cNvSpPr/>
          <p:nvPr/>
        </p:nvSpPr>
        <p:spPr>
          <a:xfrm>
            <a:off x="5216919" y="281305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FAA8DC-5A49-9686-722D-B4042DF353A4}"/>
              </a:ext>
            </a:extLst>
          </p:cNvPr>
          <p:cNvSpPr/>
          <p:nvPr/>
        </p:nvSpPr>
        <p:spPr>
          <a:xfrm>
            <a:off x="4752573" y="210007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F2A5D-6CD4-57D5-62DB-6B64D187BE78}"/>
              </a:ext>
            </a:extLst>
          </p:cNvPr>
          <p:cNvSpPr/>
          <p:nvPr/>
        </p:nvSpPr>
        <p:spPr>
          <a:xfrm>
            <a:off x="4076873" y="456699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4B3C1-1901-C6E5-B3BA-8F5A9A1BBAF8}"/>
              </a:ext>
            </a:extLst>
          </p:cNvPr>
          <p:cNvSpPr/>
          <p:nvPr/>
        </p:nvSpPr>
        <p:spPr>
          <a:xfrm>
            <a:off x="4776271" y="39192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57CCB5-5C5E-04E3-CB10-0FBB6AC088AE}"/>
              </a:ext>
            </a:extLst>
          </p:cNvPr>
          <p:cNvSpPr/>
          <p:nvPr/>
        </p:nvSpPr>
        <p:spPr>
          <a:xfrm>
            <a:off x="5749732" y="353161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9A9237-F9BE-54C1-9D98-2C377E773336}"/>
              </a:ext>
            </a:extLst>
          </p:cNvPr>
          <p:cNvSpPr/>
          <p:nvPr/>
        </p:nvSpPr>
        <p:spPr>
          <a:xfrm>
            <a:off x="7767154" y="309025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6132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br>
              <a:rPr lang="fr-FR" dirty="0"/>
            </a:br>
            <a:r>
              <a:rPr lang="fr-FR" dirty="0"/>
              <a:t>Bellman-Ford, Dijkstra,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F248-4357-AF04-4158-AC0D8DC3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43" y="2043390"/>
            <a:ext cx="4342354" cy="258045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ADC665C-23B5-C173-47FC-3C86F36ECDD4}"/>
              </a:ext>
            </a:extLst>
          </p:cNvPr>
          <p:cNvSpPr/>
          <p:nvPr/>
        </p:nvSpPr>
        <p:spPr>
          <a:xfrm>
            <a:off x="4741682" y="2535811"/>
            <a:ext cx="5443980" cy="1216057"/>
          </a:xfrm>
          <a:prstGeom prst="wedgeEllipseCallout">
            <a:avLst>
              <a:gd name="adj1" fmla="val -59155"/>
              <a:gd name="adj2" fmla="val 20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7927-1298-08D1-B01B-E9A04F6BB7EC}"/>
              </a:ext>
            </a:extLst>
          </p:cNvPr>
          <p:cNvSpPr txBox="1"/>
          <p:nvPr/>
        </p:nvSpPr>
        <p:spPr>
          <a:xfrm>
            <a:off x="5476973" y="2587658"/>
            <a:ext cx="4279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 </a:t>
            </a:r>
            <a:r>
              <a:rPr lang="fr-FR" dirty="0" err="1"/>
              <a:t>is</a:t>
            </a:r>
            <a:r>
              <a:rPr lang="fr-FR" dirty="0"/>
              <a:t> « queue »</a:t>
            </a:r>
          </a:p>
          <a:p>
            <a:r>
              <a:rPr lang="fr-FR" dirty="0"/>
              <a:t>Works </a:t>
            </a:r>
            <a:r>
              <a:rPr lang="fr-FR" dirty="0" err="1"/>
              <a:t>with</a:t>
            </a:r>
            <a:r>
              <a:rPr lang="fr-FR" dirty="0"/>
              <a:t> FIFO queue</a:t>
            </a:r>
          </a:p>
          <a:p>
            <a:r>
              <a:rPr lang="fr-FR" dirty="0"/>
              <a:t>… but optimal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PriorityQueue</a:t>
            </a:r>
            <a:r>
              <a:rPr lang="fr-FR" dirty="0"/>
              <a:t>  (Dijkstra)</a:t>
            </a:r>
          </a:p>
        </p:txBody>
      </p:sp>
    </p:spTree>
    <p:extLst>
      <p:ext uri="{BB962C8B-B14F-4D97-AF65-F5344CB8AC3E}">
        <p14:creationId xmlns:p14="http://schemas.microsoft.com/office/powerpoint/2010/main" val="3689665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More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« Dynamic </a:t>
            </a:r>
            <a:r>
              <a:rPr lang="fr-FR" dirty="0" err="1"/>
              <a:t>Programming</a:t>
            </a:r>
            <a:r>
              <a:rPr lang="fr-FR" dirty="0"/>
              <a:t> » </a:t>
            </a:r>
            <a:r>
              <a:rPr lang="fr-FR"/>
              <a:t>technics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464-09A6-D42C-EDD9-FB01534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Big O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E0BE4-4313-B9B7-C3BD-B7A8E0CF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81" y="2857034"/>
            <a:ext cx="10276461" cy="3943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32DA1-AFCA-B147-BA34-8E09CE7581F8}"/>
              </a:ext>
            </a:extLst>
          </p:cNvPr>
          <p:cNvSpPr txBox="1"/>
          <p:nvPr/>
        </p:nvSpPr>
        <p:spPr>
          <a:xfrm>
            <a:off x="1772239" y="1786378"/>
            <a:ext cx="977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f(x)  </a:t>
            </a:r>
            <a:r>
              <a:rPr lang="fr-FR" sz="3200" dirty="0" err="1"/>
              <a:t>is</a:t>
            </a:r>
            <a:r>
              <a:rPr lang="fr-FR" sz="3200" dirty="0"/>
              <a:t>  O(g(x))   </a:t>
            </a:r>
            <a:r>
              <a:rPr lang="fr-FR" sz="3200" dirty="0" err="1"/>
              <a:t>means</a:t>
            </a:r>
            <a:r>
              <a:rPr lang="fr-FR" sz="3200" dirty="0"/>
              <a:t>:   f(x) &lt; M g(x)    for x &gt; x0 and M&gt;0</a:t>
            </a:r>
          </a:p>
        </p:txBody>
      </p:sp>
    </p:spTree>
    <p:extLst>
      <p:ext uri="{BB962C8B-B14F-4D97-AF65-F5344CB8AC3E}">
        <p14:creationId xmlns:p14="http://schemas.microsoft.com/office/powerpoint/2010/main" val="23460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F8ED98-0E64-6483-F76C-89526F253EA8}"/>
              </a:ext>
            </a:extLst>
          </p:cNvPr>
          <p:cNvSpPr/>
          <p:nvPr/>
        </p:nvSpPr>
        <p:spPr>
          <a:xfrm>
            <a:off x="4258167" y="3913010"/>
            <a:ext cx="31619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Slow case : NOT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1126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11263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30862" y="2413006"/>
            <a:ext cx="1133051" cy="86285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63913" y="2189584"/>
            <a:ext cx="322059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09119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5298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193788" y="2234305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2181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37346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7974502">
            <a:off x="7750069" y="337460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08361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7944005" y="2829238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newData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6733978" y="505947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1494972" y="5698597"/>
            <a:ext cx="1030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O(size)    …  </a:t>
            </a:r>
            <a:r>
              <a:rPr lang="fr-FR" sz="2800" dirty="0" err="1"/>
              <a:t>need</a:t>
            </a:r>
            <a:r>
              <a:rPr lang="fr-FR" sz="2800" dirty="0"/>
              <a:t> copy all </a:t>
            </a:r>
            <a:r>
              <a:rPr lang="fr-FR" sz="2800" dirty="0" err="1"/>
              <a:t>existing</a:t>
            </a:r>
            <a:r>
              <a:rPr lang="fr-FR" sz="2800" dirty="0"/>
              <a:t> </a:t>
            </a:r>
            <a:r>
              <a:rPr lang="fr-FR" sz="2800" dirty="0" err="1"/>
              <a:t>element</a:t>
            </a:r>
            <a:r>
              <a:rPr lang="fr-FR" sz="2800" dirty="0"/>
              <a:t> pointers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3B472-1E0E-B8D5-1C34-CDCF545F174F}"/>
              </a:ext>
            </a:extLst>
          </p:cNvPr>
          <p:cNvSpPr/>
          <p:nvPr/>
        </p:nvSpPr>
        <p:spPr>
          <a:xfrm>
            <a:off x="4193788" y="3869302"/>
            <a:ext cx="6904802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D4BA5-A517-4225-1F8C-64CEB859F131}"/>
              </a:ext>
            </a:extLst>
          </p:cNvPr>
          <p:cNvSpPr txBox="1"/>
          <p:nvPr/>
        </p:nvSpPr>
        <p:spPr>
          <a:xfrm>
            <a:off x="8512630" y="4424223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Free count = </a:t>
            </a:r>
          </a:p>
          <a:p>
            <a:r>
              <a:rPr lang="fr-FR" dirty="0" err="1"/>
              <a:t>newData.length</a:t>
            </a:r>
            <a:r>
              <a:rPr lang="fr-FR" dirty="0"/>
              <a:t>-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5874A-015F-C762-2ED3-A21C0E435F2B}"/>
              </a:ext>
            </a:extLst>
          </p:cNvPr>
          <p:cNvSpPr txBox="1"/>
          <p:nvPr/>
        </p:nvSpPr>
        <p:spPr>
          <a:xfrm>
            <a:off x="4223663" y="3914023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05234-B776-DFD4-ED3F-22DC04859602}"/>
              </a:ext>
            </a:extLst>
          </p:cNvPr>
          <p:cNvSpPr/>
          <p:nvPr/>
        </p:nvSpPr>
        <p:spPr>
          <a:xfrm>
            <a:off x="7554689" y="390316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FAAF7-C73D-710F-E1F3-32A245C566DA}"/>
              </a:ext>
            </a:extLst>
          </p:cNvPr>
          <p:cNvCxnSpPr>
            <a:cxnSpLocks/>
          </p:cNvCxnSpPr>
          <p:nvPr/>
        </p:nvCxnSpPr>
        <p:spPr>
          <a:xfrm flipH="1">
            <a:off x="7257143" y="4436946"/>
            <a:ext cx="578155" cy="620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097988-846B-64CE-BA5D-27006FB6C398}"/>
              </a:ext>
            </a:extLst>
          </p:cNvPr>
          <p:cNvSpPr txBox="1"/>
          <p:nvPr/>
        </p:nvSpPr>
        <p:spPr>
          <a:xfrm>
            <a:off x="7490310" y="390805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D823764-81F1-A057-41C7-3C89665B7288}"/>
              </a:ext>
            </a:extLst>
          </p:cNvPr>
          <p:cNvSpPr/>
          <p:nvPr/>
        </p:nvSpPr>
        <p:spPr>
          <a:xfrm rot="5400000">
            <a:off x="5713073" y="3116758"/>
            <a:ext cx="482725" cy="87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D90BE-A5EF-75A4-8CAD-DAA4470BC07F}"/>
              </a:ext>
            </a:extLst>
          </p:cNvPr>
          <p:cNvSpPr/>
          <p:nvPr/>
        </p:nvSpPr>
        <p:spPr>
          <a:xfrm>
            <a:off x="8186056" y="3876550"/>
            <a:ext cx="291253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F8194-CE4D-90CF-3E93-0491E77AFF8A}"/>
              </a:ext>
            </a:extLst>
          </p:cNvPr>
          <p:cNvSpPr txBox="1"/>
          <p:nvPr/>
        </p:nvSpPr>
        <p:spPr>
          <a:xfrm>
            <a:off x="4942527" y="2706309"/>
            <a:ext cx="275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</a:t>
            </a:r>
            <a:r>
              <a:rPr lang="fr-FR" dirty="0" err="1"/>
              <a:t>elementData</a:t>
            </a:r>
            <a:r>
              <a:rPr lang="fr-FR" dirty="0"/>
              <a:t>, 0, </a:t>
            </a:r>
          </a:p>
          <a:p>
            <a:r>
              <a:rPr lang="fr-FR" dirty="0"/>
              <a:t>                   </a:t>
            </a:r>
            <a:r>
              <a:rPr lang="fr-FR" dirty="0" err="1"/>
              <a:t>newData</a:t>
            </a:r>
            <a:r>
              <a:rPr lang="fr-FR" dirty="0"/>
              <a:t>, 0, size)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1E33661-72DD-BA7E-D658-95D987BACD79}"/>
              </a:ext>
            </a:extLst>
          </p:cNvPr>
          <p:cNvSpPr/>
          <p:nvPr/>
        </p:nvSpPr>
        <p:spPr>
          <a:xfrm rot="3375941">
            <a:off x="3746012" y="3354007"/>
            <a:ext cx="56307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3D960-06A3-968C-4EF4-D35C1EC5B047}"/>
              </a:ext>
            </a:extLst>
          </p:cNvPr>
          <p:cNvSpPr txBox="1"/>
          <p:nvPr/>
        </p:nvSpPr>
        <p:spPr>
          <a:xfrm>
            <a:off x="3338460" y="2901266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T[</a:t>
            </a:r>
            <a:r>
              <a:rPr lang="fr-FR" dirty="0" err="1"/>
              <a:t>newSize</a:t>
            </a:r>
            <a:r>
              <a:rPr lang="fr-FR" dirty="0"/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A75F0A-2F4E-1759-2664-718A1B103ED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030862" y="3275862"/>
            <a:ext cx="1162926" cy="8168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2780E4-B388-C560-104E-3D669DFDE566}"/>
              </a:ext>
            </a:extLst>
          </p:cNvPr>
          <p:cNvSpPr/>
          <p:nvPr/>
        </p:nvSpPr>
        <p:spPr>
          <a:xfrm rot="14967190">
            <a:off x="2388509" y="3735328"/>
            <a:ext cx="87421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F42BA-BB15-3D68-A0AF-6815CBD4ABAE}"/>
              </a:ext>
            </a:extLst>
          </p:cNvPr>
          <p:cNvSpPr txBox="1"/>
          <p:nvPr/>
        </p:nvSpPr>
        <p:spPr>
          <a:xfrm>
            <a:off x="2509844" y="4336137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=</a:t>
            </a:r>
            <a:r>
              <a:rPr lang="fr-FR" dirty="0" err="1"/>
              <a:t>newData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9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allocate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4D7EC-D98D-BCAD-1C56-0259D41799B1}"/>
              </a:ext>
            </a:extLst>
          </p:cNvPr>
          <p:cNvSpPr txBox="1"/>
          <p:nvPr/>
        </p:nvSpPr>
        <p:spPr>
          <a:xfrm>
            <a:off x="2419047" y="3396332"/>
            <a:ext cx="64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+1    +2   +3   …   +size/2   +…   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A77D3-7B11-DF7E-92E7-2F170952D53D}"/>
              </a:ext>
            </a:extLst>
          </p:cNvPr>
          <p:cNvSpPr txBox="1"/>
          <p:nvPr/>
        </p:nvSpPr>
        <p:spPr>
          <a:xfrm>
            <a:off x="1628022" y="4695369"/>
            <a:ext cx="382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Need copy </a:t>
            </a:r>
            <a:r>
              <a:rPr lang="fr-FR" sz="2400" dirty="0" err="1"/>
              <a:t>every</a:t>
            </a:r>
            <a:r>
              <a:rPr lang="fr-FR" sz="2400" dirty="0"/>
              <a:t> time </a:t>
            </a:r>
            <a:r>
              <a:rPr lang="fr-FR" sz="2400" dirty="0" err="1"/>
              <a:t>adding</a:t>
            </a:r>
            <a:endParaRPr lang="fr-FR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4B382-71B0-0435-FE1C-11804518E8FC}"/>
              </a:ext>
            </a:extLst>
          </p:cNvPr>
          <p:cNvSpPr/>
          <p:nvPr/>
        </p:nvSpPr>
        <p:spPr>
          <a:xfrm>
            <a:off x="8863390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87C847-4C84-08C1-E39B-96F663EA2F60}"/>
              </a:ext>
            </a:extLst>
          </p:cNvPr>
          <p:cNvSpPr/>
          <p:nvPr/>
        </p:nvSpPr>
        <p:spPr>
          <a:xfrm rot="10800000">
            <a:off x="2610152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B0FA6-F3B5-67BB-C5C6-E55D66006030}"/>
              </a:ext>
            </a:extLst>
          </p:cNvPr>
          <p:cNvSpPr txBox="1"/>
          <p:nvPr/>
        </p:nvSpPr>
        <p:spPr>
          <a:xfrm>
            <a:off x="7229423" y="4695368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Lot of </a:t>
            </a:r>
            <a:r>
              <a:rPr lang="fr-FR" sz="2400" dirty="0" err="1"/>
              <a:t>wasted</a:t>
            </a:r>
            <a:r>
              <a:rPr lang="fr-FR" sz="2400" dirty="0"/>
              <a:t> memory if no more </a:t>
            </a:r>
            <a:r>
              <a:rPr lang="fr-FR" sz="2400" dirty="0" err="1"/>
              <a:t>add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0E63-4CB1-481E-EF04-7AABDDCF2F25}"/>
              </a:ext>
            </a:extLst>
          </p:cNvPr>
          <p:cNvSpPr txBox="1"/>
          <p:nvPr/>
        </p:nvSpPr>
        <p:spPr>
          <a:xfrm>
            <a:off x="2080380" y="5796038"/>
            <a:ext cx="30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Memory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31D8B-7EC0-63E5-6462-F91E64A52698}"/>
              </a:ext>
            </a:extLst>
          </p:cNvPr>
          <p:cNvSpPr txBox="1"/>
          <p:nvPr/>
        </p:nvSpPr>
        <p:spPr>
          <a:xfrm>
            <a:off x="7506304" y="5796038"/>
            <a:ext cx="318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Compute</a:t>
            </a:r>
            <a:r>
              <a:rPr lang="fr-FR" sz="2800" dirty="0"/>
              <a:t>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A13AFA-87C5-2CAD-11D7-FACDB09F7FA0}"/>
              </a:ext>
            </a:extLst>
          </p:cNvPr>
          <p:cNvSpPr/>
          <p:nvPr/>
        </p:nvSpPr>
        <p:spPr>
          <a:xfrm>
            <a:off x="5854096" y="2762982"/>
            <a:ext cx="575733" cy="70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5276F-CE23-139B-C1FF-7A8458C620C2}"/>
              </a:ext>
            </a:extLst>
          </p:cNvPr>
          <p:cNvSpPr txBox="1"/>
          <p:nvPr/>
        </p:nvSpPr>
        <p:spPr>
          <a:xfrm>
            <a:off x="4971894" y="2329901"/>
            <a:ext cx="147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compromize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3B5B54-72DC-3CAA-7E79-741B28D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08" y="1236283"/>
            <a:ext cx="5753599" cy="2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  </a:t>
            </a:r>
            <a:r>
              <a:rPr lang="fr-FR" dirty="0" err="1"/>
              <a:t>initialCapacity</a:t>
            </a:r>
            <a:r>
              <a:rPr lang="fr-FR" dirty="0"/>
              <a:t> : 0 .. </a:t>
            </a:r>
            <a:r>
              <a:rPr lang="fr-FR" dirty="0" err="1"/>
              <a:t>then</a:t>
            </a:r>
            <a:r>
              <a:rPr lang="fr-FR" dirty="0"/>
              <a:t>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77B2-2E39-029C-F7F5-D36A1702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1" y="1602704"/>
            <a:ext cx="6285323" cy="68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53373-E409-CA25-4C18-83EE3C26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3" y="3332045"/>
            <a:ext cx="8318728" cy="1511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173AE-4AC1-79A3-EDA8-BE48C9F1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905" y="2456486"/>
            <a:ext cx="6315685" cy="76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DE892-0D00-7952-DD65-D81EDC6C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1" y="5018999"/>
            <a:ext cx="7674659" cy="1088604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221B3E-5780-91E7-3D00-6AA1577D5C63}"/>
              </a:ext>
            </a:extLst>
          </p:cNvPr>
          <p:cNvSpPr/>
          <p:nvPr/>
        </p:nvSpPr>
        <p:spPr>
          <a:xfrm>
            <a:off x="7305525" y="5507407"/>
            <a:ext cx="4644571" cy="1136952"/>
          </a:xfrm>
          <a:prstGeom prst="wedgeEllipseCallout">
            <a:avLst>
              <a:gd name="adj1" fmla="val -88422"/>
              <a:gd name="adj2" fmla="val -54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2BD-E090-87AE-1346-F4076EF39289}"/>
              </a:ext>
            </a:extLst>
          </p:cNvPr>
          <p:cNvSpPr txBox="1"/>
          <p:nvPr/>
        </p:nvSpPr>
        <p:spPr>
          <a:xfrm>
            <a:off x="7974094" y="587677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explicit if </a:t>
            </a:r>
            <a:r>
              <a:rPr lang="fr-FR" sz="2400" dirty="0" err="1"/>
              <a:t>known</a:t>
            </a:r>
            <a:r>
              <a:rPr lang="fr-FR" sz="2400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663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2320</Words>
  <Application>Microsoft Office PowerPoint</Application>
  <PresentationFormat>Widescreen</PresentationFormat>
  <Paragraphs>435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Bitmap Image</vt:lpstr>
      <vt:lpstr>Basic Data-Structures &amp; Algorithms Complexity</vt:lpstr>
      <vt:lpstr>PowerPoint Presentation</vt:lpstr>
      <vt:lpstr>ArrayList&lt;T&gt;</vt:lpstr>
      <vt:lpstr>ArrayList</vt:lpstr>
      <vt:lpstr>ArrayList.add(element) If Fast case : enough allocated length</vt:lpstr>
      <vt:lpstr>Big O Notation</vt:lpstr>
      <vt:lpstr>ArrayList.add(element) If Slow case : NOT enough allocated length</vt:lpstr>
      <vt:lpstr>How much to allocate in advance?</vt:lpstr>
      <vt:lpstr>ArrayList  initialCapacity : 0 .. then 10</vt:lpstr>
      <vt:lpstr>Loop … add(element) =&gt; How many waste copies / times ?</vt:lpstr>
      <vt:lpstr>Average Cost</vt:lpstr>
      <vt:lpstr>LinkedList … even worse ! </vt:lpstr>
      <vt:lpstr>Problem … « RAM » Random Access Memory … cache L1, L2</vt:lpstr>
      <vt:lpstr>ArrayList.indexOf(element)</vt:lpstr>
      <vt:lpstr>Average Cost  indexOf()</vt:lpstr>
      <vt:lpstr>ArrayList.remove(element)  =  indexOf + fastRemove by index</vt:lpstr>
      <vt:lpstr>ArrayList.remove(index)</vt:lpstr>
      <vt:lpstr>HashMap&lt;K,V&gt;</vt:lpstr>
      <vt:lpstr>HashMap&lt;K,V&gt;</vt:lpstr>
      <vt:lpstr>hashCode() injective function for Key -&gt; int</vt:lpstr>
      <vt:lpstr>Hashing Function,  then Modulo « % » or Bitwise « &amp; »</vt:lpstr>
      <vt:lpstr>.. Mostly equivalent to « modulo »</vt:lpstr>
      <vt:lpstr>Jdk .. Use capacity=2^power</vt:lpstr>
      <vt:lpstr>hashCode() … lookup index for finding value by key if present</vt:lpstr>
      <vt:lpstr>Strategy to Reduce Collisions Occurrences</vt:lpstr>
      <vt:lpstr>Same « hashCode()%M » : collisions</vt:lpstr>
      <vt:lpstr>LinkedList to Tree … &gt;= 8</vt:lpstr>
      <vt:lpstr>HashMap.get(key)   … O(1)</vt:lpstr>
      <vt:lpstr>HashMap.put() …  may resize</vt:lpstr>
      <vt:lpstr>HashMap.resize(): ?&gt;threshold and capacity*2</vt:lpstr>
      <vt:lpstr>Loop put(k,v)   … how many resize() + total Re-hashes?</vt:lpstr>
      <vt:lpstr>TreeMap&lt;K,V&gt;</vt:lpstr>
      <vt:lpstr>TreeMap&lt;K,V&gt;</vt:lpstr>
      <vt:lpstr>Balanced / Un-balanced Trees</vt:lpstr>
      <vt:lpstr>TreeMap.get(key)</vt:lpstr>
      <vt:lpstr>Red-Black Rules</vt:lpstr>
      <vt:lpstr>Rotations</vt:lpstr>
      <vt:lpstr>TreeMap.put(key, value)  .. [1/2] find down insert point</vt:lpstr>
      <vt:lpstr>TreeMap.put(key, value)  .. [2/2] fix up color+rotate</vt:lpstr>
      <vt:lpstr>Time cost … O(log N)</vt:lpstr>
      <vt:lpstr>TreeMap.iterator / subMap / headMap / tailMap</vt:lpstr>
      <vt:lpstr>Arrays.sort()</vt:lpstr>
      <vt:lpstr>Arrays.sort()  … O( N log N )</vt:lpstr>
      <vt:lpstr>Tim Peter’s Sort</vt:lpstr>
      <vt:lpstr>PriorityQueue&lt;T&gt;</vt:lpstr>
      <vt:lpstr>PriorityQueue Property: for all node,  parent value &lt;= child value</vt:lpstr>
      <vt:lpstr>PriorityQueue … Balanced Binary Heap as Array</vt:lpstr>
      <vt:lpstr>Tree as Array</vt:lpstr>
      <vt:lpstr>PriorityQueue.peek()  … O(1)</vt:lpstr>
      <vt:lpstr>PriorityQueue.poll()  … O(log N)</vt:lpstr>
      <vt:lpstr>PriorityQueue.add(v) / .offer(v)  … O(log N)</vt:lpstr>
      <vt:lpstr>Typical PriorityQueue Usages … Shortest Path Finding</vt:lpstr>
      <vt:lpstr>Shortest Path Finding Algorithms Bellman-Ford, Dijkstra, ..</vt:lpstr>
      <vt:lpstr>More general algorithm: « Dynamic Programming » technics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Data-Structures &amp; Algorithms Complexity</dc:title>
  <dc:creator>arnaud.nauwynck@gmail.com</dc:creator>
  <cp:lastModifiedBy>arnaud.nauwynck@gmail.com</cp:lastModifiedBy>
  <cp:revision>51</cp:revision>
  <dcterms:created xsi:type="dcterms:W3CDTF">2022-07-29T15:23:02Z</dcterms:created>
  <dcterms:modified xsi:type="dcterms:W3CDTF">2022-07-31T11:54:05Z</dcterms:modified>
</cp:coreProperties>
</file>