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60" r:id="rId6"/>
    <p:sldId id="261" r:id="rId7"/>
    <p:sldId id="275" r:id="rId8"/>
    <p:sldId id="259" r:id="rId9"/>
    <p:sldId id="263" r:id="rId10"/>
    <p:sldId id="264" r:id="rId11"/>
    <p:sldId id="265" r:id="rId12"/>
    <p:sldId id="266" r:id="rId13"/>
    <p:sldId id="276" r:id="rId14"/>
    <p:sldId id="267" r:id="rId15"/>
    <p:sldId id="268" r:id="rId16"/>
    <p:sldId id="269" r:id="rId17"/>
    <p:sldId id="270" r:id="rId18"/>
    <p:sldId id="277" r:id="rId19"/>
    <p:sldId id="278" r:id="rId20"/>
    <p:sldId id="271" r:id="rId21"/>
    <p:sldId id="272" r:id="rId22"/>
    <p:sldId id="273" r:id="rId23"/>
    <p:sldId id="274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5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305" r:id="rId42"/>
    <p:sldId id="296" r:id="rId43"/>
    <p:sldId id="297" r:id="rId44"/>
    <p:sldId id="298" r:id="rId45"/>
    <p:sldId id="306" r:id="rId46"/>
    <p:sldId id="301" r:id="rId47"/>
    <p:sldId id="299" r:id="rId48"/>
    <p:sldId id="300" r:id="rId49"/>
    <p:sldId id="302" r:id="rId50"/>
    <p:sldId id="303" r:id="rId51"/>
    <p:sldId id="310" r:id="rId52"/>
    <p:sldId id="312" r:id="rId53"/>
    <p:sldId id="304" r:id="rId54"/>
    <p:sldId id="309" r:id="rId55"/>
    <p:sldId id="307" r:id="rId56"/>
    <p:sldId id="308" r:id="rId57"/>
    <p:sldId id="311" r:id="rId58"/>
    <p:sldId id="319" r:id="rId59"/>
    <p:sldId id="320" r:id="rId60"/>
    <p:sldId id="313" r:id="rId61"/>
    <p:sldId id="317" r:id="rId62"/>
    <p:sldId id="318" r:id="rId63"/>
    <p:sldId id="315" r:id="rId64"/>
    <p:sldId id="316" r:id="rId6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3B5A-86CB-D005-EE5E-457C13D79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6F516-C226-0DCD-2B16-020A16E95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4E7E2-D4BD-5FDD-F266-0E1C191F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92B14-7FF0-9524-77A7-F54534EDE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D457E-0F4E-6C49-B7F2-E964D061B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213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F51E-DE66-BC5A-F44B-DADCB030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3E0EA-CEE1-D07A-0F06-8290ECCAB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DC6FE-3D72-AA61-1778-1E3BD8F4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F750-BC49-B5EB-A297-112F468DA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93D1-6E09-480A-6429-04241A56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44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83EBB-506C-AADF-34C9-957B0489EC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D1024-C24A-F4AA-DB46-D29C7EF62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74793-A5C1-296F-62A6-7A0CC363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3F2F1-5464-7ED7-BC2E-49351556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FD8BF-1F6B-1666-92C8-AF8ECA8E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931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3914-9BD9-CCC0-20D9-518B75C4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EE562-A1F2-4C24-1559-B32E957BC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8A55B-D18C-430F-4329-B3927A8E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83C93-256B-AB1F-0519-91673F3A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D0E6B-5A70-990D-DBF1-C2C9BA05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34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EE9F-DE02-39C6-CD4F-A557237C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40A5C-22AA-5838-4CC2-CFC0398E2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F9C0F-2BDF-BB80-70F0-480F8290D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3FE99-8BBE-C3A9-5703-15BB0A37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0ED6E-A4F9-32BF-6369-F4D3EA7C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64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64736-9EC3-2959-FF9B-9255579A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1DE5-194B-08F7-0E41-239FE0903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DB2F8-4F22-F074-D1F3-890EA944A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5B8F7-0F89-18B2-3393-64B5295C9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88C1B-EE54-F892-0A3D-7A5B9425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54FAC-4438-92FA-AE79-FACFD534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EB87-5310-2980-5DF2-F2492F1C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CA9EA-3F2D-45CC-FF43-2078A3045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8A4FB-1FF1-B21A-CA90-C9BDA7EE3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90E9A-56E2-B547-8053-0766AF281C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B5057-DE1B-6169-192E-A9D5681EE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3B60F4-853B-08C0-FDA9-338E8D69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48967-DBAF-8E22-BD33-47EA09182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4F67CD-3BD9-69B8-BEA6-D7E2B621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892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0F2F1-6387-4ED1-8FCA-9E2715F9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3D787-D75A-6230-A86E-9E2C83D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21608-6F55-B946-A623-4421E37F7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24AE8-70CF-80AE-018A-CD46BA9F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75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8EAD9-EC22-3159-BE3E-D670F0C4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7AE66-B9C2-A134-1B73-32BC57FA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0E651-7B56-306B-8BC0-AFB02A6D6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017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0003-A863-0B0B-57AB-F39F77CC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BF2BC-68B5-523E-6680-0355BBB7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19CF7-8031-AE32-CE36-F1D7E8B89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3FA83-3151-2E0E-4354-F30047A20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0307D-D553-1474-886A-F9A6C7663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94F51-E7FC-D6FF-71BF-32503923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93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67E5A-5EBF-C17F-6869-25493C67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CA25E3-70CA-9354-2DF0-B96E634AB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AEC1A-D982-3C7A-03B1-7250F3E2A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72A41-3DFD-D248-358C-2DEF53900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68488-51DE-42B3-AB4F-158C7C1136B8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29F84-AC47-D399-7136-56957139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63368-5579-711C-C98D-56EA6D08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149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F86C3-8325-3909-A2CF-80B741FC2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CE1FB-531D-0C5D-41AF-74867BF65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4A57C-918F-7D37-ACDD-865224BD6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68488-51DE-42B3-AB4F-158C7C1136B8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1C9BB-546E-C203-1CD0-5A890E9D52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47CB2-58BC-7015-90B9-A6D1A90D2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6B899-7177-447F-AB2A-053012E13CE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518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Arnaud-Nauwynck/javafx-whiteapp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DFBF-C0C1-B87F-5151-C5CB1C8B1F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Hand-on 4 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3B765-0312-75A7-A541-8390E7C3F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460"/>
            <a:ext cx="9144000" cy="329339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April 2023</a:t>
            </a:r>
          </a:p>
        </p:txBody>
      </p:sp>
    </p:spTree>
    <p:extLst>
      <p:ext uri="{BB962C8B-B14F-4D97-AF65-F5344CB8AC3E}">
        <p14:creationId xmlns:p14="http://schemas.microsoft.com/office/powerpoint/2010/main" val="427783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 : code 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3905D-7279-0541-8AE0-C05C2C34DE37}"/>
              </a:ext>
            </a:extLst>
          </p:cNvPr>
          <p:cNvSpPr txBox="1"/>
          <p:nvPr/>
        </p:nvSpPr>
        <p:spPr>
          <a:xfrm>
            <a:off x="241222" y="2126121"/>
            <a:ext cx="72983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 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documentName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800" b="1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 // to be replaced next </a:t>
            </a:r>
          </a:p>
          <a:p>
            <a:r>
              <a:rPr lang="en-US" b="1" dirty="0">
                <a:solidFill>
                  <a:srgbClr val="3F7F5F"/>
                </a:solidFill>
                <a:latin typeface="Consolas" panose="020B0609020204030204" pitchFamily="49" charset="0"/>
              </a:rPr>
              <a:t>  //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by Drawing AST classes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// more later: Publisher design-pattern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/>
          </a:p>
          <a:p>
            <a:r>
              <a:rPr lang="fr-FR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402A70-73B6-DA0C-50D3-DD1393B4653C}"/>
              </a:ext>
            </a:extLst>
          </p:cNvPr>
          <p:cNvSpPr txBox="1"/>
          <p:nvPr/>
        </p:nvSpPr>
        <p:spPr>
          <a:xfrm>
            <a:off x="5922096" y="2071654"/>
            <a:ext cx="6389891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javafx.scene.Node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// more later: Subscriber design-pattern</a:t>
            </a:r>
            <a:endParaRPr lang="fr-FR" sz="1800" dirty="0">
              <a:latin typeface="Consolas" panose="020B0609020204030204" pitchFamily="49" charset="0"/>
            </a:endParaRP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6233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686" y="179514"/>
            <a:ext cx="11690856" cy="158757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2: </a:t>
            </a:r>
            <a:r>
              <a:rPr lang="fr-FR" dirty="0" err="1"/>
              <a:t>create</a:t>
            </a:r>
            <a:r>
              <a:rPr lang="fr-FR" dirty="0"/>
              <a:t> a simple (</a:t>
            </a:r>
            <a:r>
              <a:rPr lang="fr-FR" dirty="0" err="1"/>
              <a:t>text</a:t>
            </a:r>
            <a:r>
              <a:rPr lang="fr-FR" dirty="0"/>
              <a:t>)  </a:t>
            </a:r>
            <a:br>
              <a:rPr lang="fr-FR" dirty="0"/>
            </a:br>
            <a:r>
              <a:rPr lang="fr-FR" dirty="0" err="1"/>
              <a:t>DrawingView</a:t>
            </a:r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-class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A1652A-64F2-6919-2638-62D92843B63B}"/>
              </a:ext>
            </a:extLst>
          </p:cNvPr>
          <p:cNvSpPr/>
          <p:nvPr/>
        </p:nvSpPr>
        <p:spPr>
          <a:xfrm>
            <a:off x="5134435" y="2761772"/>
            <a:ext cx="1461538" cy="82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9AB6DB-5D25-5E87-378B-212764096BBF}"/>
              </a:ext>
            </a:extLst>
          </p:cNvPr>
          <p:cNvSpPr/>
          <p:nvPr/>
        </p:nvSpPr>
        <p:spPr>
          <a:xfrm>
            <a:off x="5044677" y="4578193"/>
            <a:ext cx="1681491" cy="902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A295B5-6759-B0C8-F91C-5C7AE622E0C9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5865204" y="3583511"/>
            <a:ext cx="20219" cy="99468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8D10931-9E27-44AF-CDEF-B3640F31A7DD}"/>
              </a:ext>
            </a:extLst>
          </p:cNvPr>
          <p:cNvSpPr/>
          <p:nvPr/>
        </p:nvSpPr>
        <p:spPr>
          <a:xfrm>
            <a:off x="7814474" y="4472043"/>
            <a:ext cx="2883445" cy="215919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AD78DD-F6C7-AA4B-1589-1E8944AB781B}"/>
              </a:ext>
            </a:extLst>
          </p:cNvPr>
          <p:cNvCxnSpPr>
            <a:cxnSpLocks/>
          </p:cNvCxnSpPr>
          <p:nvPr/>
        </p:nvCxnSpPr>
        <p:spPr>
          <a:xfrm>
            <a:off x="6757022" y="4902013"/>
            <a:ext cx="1026598" cy="254956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FBB3C9-87EE-8308-007C-4173FF789DCD}"/>
              </a:ext>
            </a:extLst>
          </p:cNvPr>
          <p:cNvSpPr txBox="1"/>
          <p:nvPr/>
        </p:nvSpPr>
        <p:spPr>
          <a:xfrm>
            <a:off x="7593632" y="51823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3BC63B-3B6A-48E8-E3E3-178670EFE0BA}"/>
              </a:ext>
            </a:extLst>
          </p:cNvPr>
          <p:cNvSpPr txBox="1"/>
          <p:nvPr/>
        </p:nvSpPr>
        <p:spPr>
          <a:xfrm>
            <a:off x="8586521" y="4159217"/>
            <a:ext cx="2966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BorderPane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C55A2C-BAEA-833A-C7F7-984D10FEA430}"/>
              </a:ext>
            </a:extLst>
          </p:cNvPr>
          <p:cNvSpPr/>
          <p:nvPr/>
        </p:nvSpPr>
        <p:spPr>
          <a:xfrm>
            <a:off x="7945752" y="4936135"/>
            <a:ext cx="2677469" cy="8960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41C983-B7D6-5996-8FF0-703D70846520}"/>
              </a:ext>
            </a:extLst>
          </p:cNvPr>
          <p:cNvSpPr/>
          <p:nvPr/>
        </p:nvSpPr>
        <p:spPr>
          <a:xfrm flipV="1">
            <a:off x="7958742" y="6117491"/>
            <a:ext cx="1241356" cy="4075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Button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DE778-CCC6-21CB-3A70-9274DE958129}"/>
              </a:ext>
            </a:extLst>
          </p:cNvPr>
          <p:cNvSpPr txBox="1"/>
          <p:nvPr/>
        </p:nvSpPr>
        <p:spPr>
          <a:xfrm>
            <a:off x="8167640" y="6078360"/>
            <a:ext cx="823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Button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AEA273-DE1D-C384-E820-561424C804CC}"/>
              </a:ext>
            </a:extLst>
          </p:cNvPr>
          <p:cNvSpPr txBox="1"/>
          <p:nvPr/>
        </p:nvSpPr>
        <p:spPr>
          <a:xfrm>
            <a:off x="7814474" y="4609400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center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C635B8-9856-7B08-DF63-AAD08BCFCA54}"/>
              </a:ext>
            </a:extLst>
          </p:cNvPr>
          <p:cNvSpPr txBox="1"/>
          <p:nvPr/>
        </p:nvSpPr>
        <p:spPr>
          <a:xfrm>
            <a:off x="8827934" y="5199494"/>
            <a:ext cx="1001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TextArea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465131-7949-D877-463F-215480220A32}"/>
              </a:ext>
            </a:extLst>
          </p:cNvPr>
          <p:cNvSpPr txBox="1"/>
          <p:nvPr/>
        </p:nvSpPr>
        <p:spPr>
          <a:xfrm>
            <a:off x="7831051" y="5824025"/>
            <a:ext cx="1002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bottom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7662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4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2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D0C03-8C9A-73EF-BD2F-49F03D9271DB}"/>
              </a:ext>
            </a:extLst>
          </p:cNvPr>
          <p:cNvSpPr txBox="1"/>
          <p:nvPr/>
        </p:nvSpPr>
        <p:spPr>
          <a:xfrm>
            <a:off x="762935" y="1166842"/>
            <a:ext cx="651652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component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applyButton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super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component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component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applyButton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"Apply"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component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.setBottom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applyButton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4BC611-B5F1-3A06-57E2-CEECECEDB4BF}"/>
              </a:ext>
            </a:extLst>
          </p:cNvPr>
          <p:cNvSpPr txBox="1"/>
          <p:nvPr/>
        </p:nvSpPr>
        <p:spPr>
          <a:xfrm>
            <a:off x="7040319" y="3501925"/>
            <a:ext cx="461697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Node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getComponent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component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01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21" y="365124"/>
            <a:ext cx="11690856" cy="560933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3: in main app</a:t>
            </a:r>
            <a:br>
              <a:rPr lang="fr-FR" dirty="0"/>
            </a:br>
            <a:r>
              <a:rPr lang="fr-FR" dirty="0" err="1"/>
              <a:t>instanciate</a:t>
            </a:r>
            <a:r>
              <a:rPr lang="fr-FR" dirty="0"/>
              <a:t> 1 model and </a:t>
            </a:r>
            <a:r>
              <a:rPr lang="fr-FR" dirty="0" err="1"/>
              <a:t>bind</a:t>
            </a:r>
            <a:r>
              <a:rPr lang="fr-FR" dirty="0"/>
              <a:t> 2 </a:t>
            </a:r>
            <a:r>
              <a:rPr lang="fr-FR" dirty="0" err="1"/>
              <a:t>Views</a:t>
            </a: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model = new Model()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view1 = new TextDrawingView1(model)</a:t>
            </a:r>
            <a:br>
              <a:rPr lang="fr-FR" dirty="0"/>
            </a:br>
            <a:r>
              <a:rPr lang="fr-FR" dirty="0"/>
              <a:t>view2 = new TextDrawingView1(model)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views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0288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3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EAB3BD-225F-3AE8-68B9-4EF177EF6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07" y="3211969"/>
            <a:ext cx="4123720" cy="232430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F655934-2657-1010-8BF6-10FB235911AC}"/>
              </a:ext>
            </a:extLst>
          </p:cNvPr>
          <p:cNvSpPr/>
          <p:nvPr/>
        </p:nvSpPr>
        <p:spPr>
          <a:xfrm rot="19826731">
            <a:off x="3613517" y="3520448"/>
            <a:ext cx="706837" cy="241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5924CD7-0DD2-15A7-05F5-900DD1761D9C}"/>
              </a:ext>
            </a:extLst>
          </p:cNvPr>
          <p:cNvSpPr/>
          <p:nvPr/>
        </p:nvSpPr>
        <p:spPr>
          <a:xfrm rot="1987776">
            <a:off x="3621981" y="4201950"/>
            <a:ext cx="706837" cy="241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A3611A4-FAFB-7A90-A67F-09836040CF2C}"/>
              </a:ext>
            </a:extLst>
          </p:cNvPr>
          <p:cNvSpPr/>
          <p:nvPr/>
        </p:nvSpPr>
        <p:spPr>
          <a:xfrm>
            <a:off x="3600009" y="2492518"/>
            <a:ext cx="706837" cy="2412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B938A090-9A71-8128-3983-C67902412DCA}"/>
              </a:ext>
            </a:extLst>
          </p:cNvPr>
          <p:cNvSpPr/>
          <p:nvPr/>
        </p:nvSpPr>
        <p:spPr>
          <a:xfrm rot="19112278">
            <a:off x="2083718" y="3519045"/>
            <a:ext cx="392687" cy="409517"/>
          </a:xfrm>
          <a:prstGeom prst="plus">
            <a:avLst>
              <a:gd name="adj" fmla="val 4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AD9412DB-7992-6DA5-54A4-FD2CE1C15BB7}"/>
              </a:ext>
            </a:extLst>
          </p:cNvPr>
          <p:cNvSpPr/>
          <p:nvPr/>
        </p:nvSpPr>
        <p:spPr>
          <a:xfrm rot="19112278">
            <a:off x="2083717" y="3976712"/>
            <a:ext cx="392687" cy="409517"/>
          </a:xfrm>
          <a:prstGeom prst="plus">
            <a:avLst>
              <a:gd name="adj" fmla="val 45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3AC564-C11D-3644-1128-57085C4104C5}"/>
              </a:ext>
            </a:extLst>
          </p:cNvPr>
          <p:cNvSpPr txBox="1"/>
          <p:nvPr/>
        </p:nvSpPr>
        <p:spPr>
          <a:xfrm>
            <a:off x="4306846" y="2160771"/>
            <a:ext cx="8036174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"drawing content will go here later"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SplitPane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( view1 | view2 )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view1Comp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view1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.getComponent();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view2Comp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view2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.getComponent();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SplitPane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splitViewPane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SplitPane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view1Comp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view2Comp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mainBorderPanel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splitViewPane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091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3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7E029-24C5-D75F-B609-82D9CD0C7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051" y="1627083"/>
            <a:ext cx="6134632" cy="48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8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932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4 : </a:t>
            </a:r>
            <a:r>
              <a:rPr lang="fr-FR" dirty="0" err="1"/>
              <a:t>Publish</a:t>
            </a:r>
            <a:r>
              <a:rPr lang="fr-FR" dirty="0"/>
              <a:t> &amp; </a:t>
            </a:r>
            <a:r>
              <a:rPr lang="fr-FR" dirty="0" err="1"/>
              <a:t>Subscribe</a:t>
            </a:r>
            <a:r>
              <a:rPr lang="fr-FR" dirty="0"/>
              <a:t> Design Pattern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DEEADC-596B-FF82-9877-483194DFDE4D}"/>
              </a:ext>
            </a:extLst>
          </p:cNvPr>
          <p:cNvSpPr txBox="1"/>
          <p:nvPr/>
        </p:nvSpPr>
        <p:spPr>
          <a:xfrm>
            <a:off x="2757473" y="1306413"/>
            <a:ext cx="80356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Declare</a:t>
            </a:r>
            <a:r>
              <a:rPr lang="fr-FR" dirty="0"/>
              <a:t> « interface </a:t>
            </a:r>
            <a:r>
              <a:rPr lang="fr-FR" dirty="0" err="1"/>
              <a:t>DrawingModelListener</a:t>
            </a:r>
            <a:r>
              <a:rPr lang="fr-FR" dirty="0"/>
              <a:t> » 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on model-</a:t>
            </a:r>
            <a:r>
              <a:rPr lang="fr-FR" dirty="0" err="1"/>
              <a:t>side</a:t>
            </a:r>
            <a:endParaRPr lang="fr-FR" dirty="0"/>
          </a:p>
          <a:p>
            <a:r>
              <a:rPr lang="fr-FR" dirty="0"/>
              <a:t>    « List&lt; </a:t>
            </a:r>
            <a:r>
              <a:rPr lang="fr-FR" dirty="0" err="1"/>
              <a:t>DrawingModelListener</a:t>
            </a:r>
            <a:r>
              <a:rPr lang="fr-FR" dirty="0"/>
              <a:t>&gt; </a:t>
            </a:r>
            <a:r>
              <a:rPr lang="fr-FR" dirty="0" err="1"/>
              <a:t>listeners</a:t>
            </a:r>
            <a:r>
              <a:rPr lang="fr-FR" dirty="0"/>
              <a:t> = new </a:t>
            </a:r>
            <a:r>
              <a:rPr lang="fr-FR" dirty="0" err="1"/>
              <a:t>ArrayList</a:t>
            </a:r>
            <a:r>
              <a:rPr lang="fr-FR" dirty="0"/>
              <a:t>&lt;&gt;(); »</a:t>
            </a:r>
            <a:br>
              <a:rPr lang="fr-FR" dirty="0"/>
            </a:br>
            <a:r>
              <a:rPr lang="fr-FR" dirty="0"/>
              <a:t>    </a:t>
            </a:r>
            <a:r>
              <a:rPr lang="fr-FR" dirty="0" err="1"/>
              <a:t>methods</a:t>
            </a:r>
            <a:r>
              <a:rPr lang="fr-FR" dirty="0"/>
              <a:t> </a:t>
            </a:r>
            <a:r>
              <a:rPr lang="fr-FR" dirty="0" err="1"/>
              <a:t>addListener</a:t>
            </a:r>
            <a:r>
              <a:rPr lang="fr-FR" dirty="0"/>
              <a:t> / </a:t>
            </a:r>
            <a:r>
              <a:rPr lang="fr-FR" dirty="0" err="1"/>
              <a:t>removeListener</a:t>
            </a:r>
            <a:r>
              <a:rPr lang="fr-FR" dirty="0"/>
              <a:t> / </a:t>
            </a:r>
            <a:r>
              <a:rPr lang="fr-FR" dirty="0" err="1"/>
              <a:t>fireListenerChange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« </a:t>
            </a:r>
            <a:r>
              <a:rPr lang="fr-FR" dirty="0" err="1"/>
              <a:t>implements</a:t>
            </a:r>
            <a:r>
              <a:rPr lang="fr-FR" dirty="0"/>
              <a:t> </a:t>
            </a:r>
            <a:r>
              <a:rPr lang="fr-FR" dirty="0" err="1"/>
              <a:t>DrawingModelListener</a:t>
            </a:r>
            <a:r>
              <a:rPr lang="fr-FR" dirty="0"/>
              <a:t> » on </a:t>
            </a:r>
            <a:r>
              <a:rPr lang="fr-FR" dirty="0" err="1"/>
              <a:t>view-side</a:t>
            </a:r>
            <a:r>
              <a:rPr lang="fr-FR" dirty="0"/>
              <a:t> +  </a:t>
            </a:r>
            <a:r>
              <a:rPr lang="fr-FR" dirty="0" err="1"/>
              <a:t>model.addListener</a:t>
            </a:r>
            <a:r>
              <a:rPr lang="fr-FR" dirty="0"/>
              <a:t>(</a:t>
            </a:r>
            <a:r>
              <a:rPr lang="fr-FR" dirty="0" err="1"/>
              <a:t>this</a:t>
            </a:r>
            <a:r>
              <a:rPr lang="fr-FR" dirty="0"/>
              <a:t>)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3D28B6-09B2-E4D6-312E-370C176EAED0}"/>
              </a:ext>
            </a:extLst>
          </p:cNvPr>
          <p:cNvSpPr/>
          <p:nvPr/>
        </p:nvSpPr>
        <p:spPr>
          <a:xfrm>
            <a:off x="6784376" y="3773856"/>
            <a:ext cx="1461538" cy="82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Listener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70E548-362F-6CB7-DE26-F68D147F21F7}"/>
              </a:ext>
            </a:extLst>
          </p:cNvPr>
          <p:cNvSpPr/>
          <p:nvPr/>
        </p:nvSpPr>
        <p:spPr>
          <a:xfrm>
            <a:off x="6694618" y="5612667"/>
            <a:ext cx="1681491" cy="880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6A90F2-5781-8AE6-EACC-0DE5823915F1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 flipV="1">
            <a:off x="7515145" y="4595595"/>
            <a:ext cx="20219" cy="1017072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1628C19-50B9-7F93-8D71-AF86956111A0}"/>
              </a:ext>
            </a:extLst>
          </p:cNvPr>
          <p:cNvSpPr/>
          <p:nvPr/>
        </p:nvSpPr>
        <p:spPr>
          <a:xfrm>
            <a:off x="3543074" y="3773855"/>
            <a:ext cx="1461538" cy="82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0C39E0-3E4F-C2F4-8287-02AD56FF4766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5004612" y="4184725"/>
            <a:ext cx="1779764" cy="1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4358E1-D7BE-8853-7155-192EFEBB655F}"/>
              </a:ext>
            </a:extLst>
          </p:cNvPr>
          <p:cNvSpPr txBox="1"/>
          <p:nvPr/>
        </p:nvSpPr>
        <p:spPr>
          <a:xfrm>
            <a:off x="6475222" y="428694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31E4D7-650F-E960-2BB1-C7DBC724A56F}"/>
              </a:ext>
            </a:extLst>
          </p:cNvPr>
          <p:cNvSpPr txBox="1"/>
          <p:nvPr/>
        </p:nvSpPr>
        <p:spPr>
          <a:xfrm>
            <a:off x="5013684" y="3836162"/>
            <a:ext cx="97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listeners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46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4 code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A4571F-71C8-34AA-7680-D6F1E94B5CB6}"/>
              </a:ext>
            </a:extLst>
          </p:cNvPr>
          <p:cNvSpPr txBox="1"/>
          <p:nvPr/>
        </p:nvSpPr>
        <p:spPr>
          <a:xfrm>
            <a:off x="225796" y="1459324"/>
            <a:ext cx="1068529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DrawingModelListener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listeners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setContent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fireModelChange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DrawingModelListener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listeners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DrawingModelListener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listeners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.remove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fireModelChange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DrawingModelListener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listeners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listener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.onModelChange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D22BA9-CEDE-1C65-99F1-D648EC1CBDAA}"/>
              </a:ext>
            </a:extLst>
          </p:cNvPr>
          <p:cNvSpPr txBox="1"/>
          <p:nvPr/>
        </p:nvSpPr>
        <p:spPr>
          <a:xfrm>
            <a:off x="7174955" y="2690336"/>
            <a:ext cx="51235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DrawingModelListener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onModelChange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1778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4 : Code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846C0-E6F8-3BC9-FFFA-6C9DFE322B56}"/>
              </a:ext>
            </a:extLst>
          </p:cNvPr>
          <p:cNvSpPr txBox="1"/>
          <p:nvPr/>
        </p:nvSpPr>
        <p:spPr>
          <a:xfrm>
            <a:off x="702162" y="1635270"/>
            <a:ext cx="11101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DrawingModelListener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4687-31AC-B59B-0D59-888ED2A1A703}"/>
              </a:ext>
            </a:extLst>
          </p:cNvPr>
          <p:cNvSpPr/>
          <p:nvPr/>
        </p:nvSpPr>
        <p:spPr>
          <a:xfrm>
            <a:off x="6888854" y="1635270"/>
            <a:ext cx="4055896" cy="4219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64BF9-C60C-895C-868A-590E9FF6CB6E}"/>
              </a:ext>
            </a:extLst>
          </p:cNvPr>
          <p:cNvSpPr txBox="1"/>
          <p:nvPr/>
        </p:nvSpPr>
        <p:spPr>
          <a:xfrm>
            <a:off x="1350797" y="2329734"/>
            <a:ext cx="949040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…</a:t>
            </a:r>
          </a:p>
          <a:p>
            <a:pPr algn="l"/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.addListener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publish&amp;subscribe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design pattern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onModelChange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"(from subscribe): model to view change"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D28CDC-F2DF-3B83-659B-34B07823AE94}"/>
              </a:ext>
            </a:extLst>
          </p:cNvPr>
          <p:cNvSpPr/>
          <p:nvPr/>
        </p:nvSpPr>
        <p:spPr>
          <a:xfrm>
            <a:off x="1700710" y="2852794"/>
            <a:ext cx="3252758" cy="4219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961B8B-CCF1-6980-8405-D999D724D208}"/>
              </a:ext>
            </a:extLst>
          </p:cNvPr>
          <p:cNvSpPr/>
          <p:nvPr/>
        </p:nvSpPr>
        <p:spPr>
          <a:xfrm>
            <a:off x="1297738" y="5011753"/>
            <a:ext cx="1406193" cy="421953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7706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4 : Alternative Code (3/3)</a:t>
            </a:r>
            <a:br>
              <a:rPr lang="fr-FR" dirty="0"/>
            </a:br>
            <a:r>
              <a:rPr lang="fr-FR" dirty="0"/>
              <a:t>… do not expose « public » </a:t>
            </a:r>
            <a:r>
              <a:rPr lang="fr-FR" dirty="0" err="1"/>
              <a:t>Listener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6846C0-E6F8-3BC9-FFFA-6C9DFE322B56}"/>
              </a:ext>
            </a:extLst>
          </p:cNvPr>
          <p:cNvSpPr txBox="1"/>
          <p:nvPr/>
        </p:nvSpPr>
        <p:spPr>
          <a:xfrm>
            <a:off x="702162" y="1635270"/>
            <a:ext cx="11101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E4687-31AC-B59B-0D59-888ED2A1A703}"/>
              </a:ext>
            </a:extLst>
          </p:cNvPr>
          <p:cNvSpPr/>
          <p:nvPr/>
        </p:nvSpPr>
        <p:spPr>
          <a:xfrm>
            <a:off x="904116" y="2118757"/>
            <a:ext cx="9631118" cy="20268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64BF9-C60C-895C-868A-590E9FF6CB6E}"/>
              </a:ext>
            </a:extLst>
          </p:cNvPr>
          <p:cNvSpPr txBox="1"/>
          <p:nvPr/>
        </p:nvSpPr>
        <p:spPr>
          <a:xfrm>
            <a:off x="904116" y="2118757"/>
            <a:ext cx="108213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DrawingModelListener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innerListener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DrawingModelListener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onModelChange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"(from subscribe): model to view change"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fr-FR" sz="1800" dirty="0">
              <a:latin typeface="Consolas" panose="020B0609020204030204" pitchFamily="49" charset="0"/>
            </a:endParaRPr>
          </a:p>
          <a:p>
            <a:pPr algn="l"/>
            <a:endParaRPr lang="fr-F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.addListener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innerListener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publish&amp;subscribe</a:t>
            </a:r>
            <a:r>
              <a:rPr lang="fr-F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design pattern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342855-36D3-315A-D535-F2FE3F078F24}"/>
              </a:ext>
            </a:extLst>
          </p:cNvPr>
          <p:cNvSpPr/>
          <p:nvPr/>
        </p:nvSpPr>
        <p:spPr>
          <a:xfrm>
            <a:off x="3592153" y="4869320"/>
            <a:ext cx="2326203" cy="3534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DA04C1-4879-5BE3-6D56-CC421C7F2D64}"/>
              </a:ext>
            </a:extLst>
          </p:cNvPr>
          <p:cNvSpPr/>
          <p:nvPr/>
        </p:nvSpPr>
        <p:spPr>
          <a:xfrm>
            <a:off x="904116" y="5694898"/>
            <a:ext cx="1317371" cy="35341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2911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B85A6-3C04-91C4-A4B4-D36E006F2561}"/>
              </a:ext>
            </a:extLst>
          </p:cNvPr>
          <p:cNvSpPr txBox="1"/>
          <p:nvPr/>
        </p:nvSpPr>
        <p:spPr>
          <a:xfrm>
            <a:off x="2340244" y="1952786"/>
            <a:ext cx="80564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on </a:t>
            </a:r>
            <a:r>
              <a:rPr lang="fr-FR" sz="2400" dirty="0" err="1"/>
              <a:t>previous</a:t>
            </a:r>
            <a:r>
              <a:rPr lang="fr-FR" sz="2400" dirty="0"/>
              <a:t> session: Design of a </a:t>
            </a:r>
            <a:r>
              <a:rPr lang="fr-FR" sz="2400" dirty="0" err="1"/>
              <a:t>Drawing</a:t>
            </a:r>
            <a:r>
              <a:rPr lang="fr-FR" sz="2400" dirty="0"/>
              <a:t> App</a:t>
            </a:r>
          </a:p>
          <a:p>
            <a:endParaRPr lang="fr-FR" sz="2400" dirty="0"/>
          </a:p>
          <a:p>
            <a:r>
              <a:rPr lang="fr-FR" sz="2400" dirty="0"/>
              <a:t>1/ Model-</a:t>
            </a:r>
            <a:r>
              <a:rPr lang="fr-FR" sz="2400" dirty="0" err="1"/>
              <a:t>View</a:t>
            </a:r>
            <a:r>
              <a:rPr lang="fr-FR" sz="2400" dirty="0"/>
              <a:t>-Controller pattern</a:t>
            </a:r>
          </a:p>
          <a:p>
            <a:r>
              <a:rPr lang="fr-FR" sz="2400" dirty="0"/>
              <a:t>2/ </a:t>
            </a:r>
            <a:r>
              <a:rPr lang="fr-FR" sz="2400" dirty="0" err="1"/>
              <a:t>Publish&amp;Subscribe</a:t>
            </a:r>
            <a:r>
              <a:rPr lang="fr-FR" sz="2400" dirty="0"/>
              <a:t> pattern</a:t>
            </a:r>
          </a:p>
          <a:p>
            <a:r>
              <a:rPr lang="fr-FR" sz="2400" dirty="0"/>
              <a:t>3/ </a:t>
            </a:r>
            <a:r>
              <a:rPr lang="fr-FR" sz="2400" dirty="0" err="1"/>
              <a:t>core</a:t>
            </a:r>
            <a:r>
              <a:rPr lang="fr-FR" sz="2400" dirty="0"/>
              <a:t> </a:t>
            </a:r>
            <a:r>
              <a:rPr lang="fr-FR" sz="2400" dirty="0" err="1"/>
              <a:t>domain</a:t>
            </a:r>
            <a:r>
              <a:rPr lang="fr-FR" sz="2400" dirty="0"/>
              <a:t> classes  (</a:t>
            </a:r>
            <a:r>
              <a:rPr lang="fr-FR" sz="2400" dirty="0" err="1"/>
              <a:t>Text</a:t>
            </a:r>
            <a:r>
              <a:rPr lang="fr-FR" sz="2400" dirty="0"/>
              <a:t>, Line, Rectangle, Circle, ..)</a:t>
            </a:r>
          </a:p>
          <a:p>
            <a:r>
              <a:rPr lang="fr-FR" sz="2400" dirty="0"/>
              <a:t>4/ extension classes: Composite, Proxy, Adapter (</a:t>
            </a:r>
            <a:r>
              <a:rPr lang="fr-FR" sz="2400" dirty="0" err="1"/>
              <a:t>example</a:t>
            </a:r>
            <a:r>
              <a:rPr lang="fr-FR" sz="2400" dirty="0"/>
              <a:t>: </a:t>
            </a:r>
            <a:r>
              <a:rPr lang="fr-FR" sz="2400" dirty="0" err="1"/>
              <a:t>Img</a:t>
            </a:r>
            <a:r>
              <a:rPr lang="fr-FR" sz="2400" dirty="0"/>
              <a:t>)</a:t>
            </a:r>
          </a:p>
          <a:p>
            <a:r>
              <a:rPr lang="fr-FR" sz="2400" dirty="0"/>
              <a:t>5/ Visitor pattern on </a:t>
            </a:r>
            <a:r>
              <a:rPr lang="fr-FR" sz="2400" dirty="0" err="1"/>
              <a:t>domain</a:t>
            </a:r>
            <a:r>
              <a:rPr lang="fr-FR" sz="2400" dirty="0"/>
              <a:t> classes.. Model to </a:t>
            </a:r>
            <a:r>
              <a:rPr lang="fr-FR" sz="2400" dirty="0" err="1"/>
              <a:t>View</a:t>
            </a:r>
            <a:endParaRPr lang="fr-FR" sz="2400" dirty="0"/>
          </a:p>
          <a:p>
            <a:r>
              <a:rPr lang="fr-FR" sz="2400" dirty="0"/>
              <a:t>6/ State pattern for mouse click handler</a:t>
            </a:r>
          </a:p>
          <a:p>
            <a:r>
              <a:rPr lang="fr-FR" sz="2400" dirty="0"/>
              <a:t>7/ Command pattern for undo-</a:t>
            </a:r>
            <a:r>
              <a:rPr lang="fr-FR" sz="2400" dirty="0" err="1"/>
              <a:t>redo</a:t>
            </a:r>
            <a:r>
              <a:rPr lang="fr-FR" sz="24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061479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5 : MVC… C=Controller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555BFF-C8DE-290D-0FD0-448F287A6EB4}"/>
              </a:ext>
            </a:extLst>
          </p:cNvPr>
          <p:cNvSpPr/>
          <p:nvPr/>
        </p:nvSpPr>
        <p:spPr>
          <a:xfrm>
            <a:off x="5858757" y="2670519"/>
            <a:ext cx="1321808" cy="70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javafx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</a:t>
            </a: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13C351-30AC-EC00-FA5F-7B1B851F62B0}"/>
              </a:ext>
            </a:extLst>
          </p:cNvPr>
          <p:cNvSpPr/>
          <p:nvPr/>
        </p:nvSpPr>
        <p:spPr>
          <a:xfrm>
            <a:off x="7481624" y="2855396"/>
            <a:ext cx="2307504" cy="4331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Javafx.control.Button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CF0490-D1CA-DFAA-32D1-6A63FEECA454}"/>
              </a:ext>
            </a:extLst>
          </p:cNvPr>
          <p:cNvSpPr/>
          <p:nvPr/>
        </p:nvSpPr>
        <p:spPr>
          <a:xfrm>
            <a:off x="5858757" y="4057639"/>
            <a:ext cx="1321808" cy="70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Controler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5C24B1-EF6E-08D7-9ED7-30D5C042B7B1}"/>
              </a:ext>
            </a:extLst>
          </p:cNvPr>
          <p:cNvSpPr/>
          <p:nvPr/>
        </p:nvSpPr>
        <p:spPr>
          <a:xfrm>
            <a:off x="2641286" y="3288507"/>
            <a:ext cx="1321808" cy="7023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6B204D-DEFF-95DD-866E-3921E7DE577C}"/>
              </a:ext>
            </a:extLst>
          </p:cNvPr>
          <p:cNvCxnSpPr>
            <a:cxnSpLocks/>
          </p:cNvCxnSpPr>
          <p:nvPr/>
        </p:nvCxnSpPr>
        <p:spPr>
          <a:xfrm>
            <a:off x="7989035" y="3397083"/>
            <a:ext cx="9072" cy="920207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875009-B6E5-6F8D-F4E5-9C48FACAC7BA}"/>
              </a:ext>
            </a:extLst>
          </p:cNvPr>
          <p:cNvSpPr txBox="1"/>
          <p:nvPr/>
        </p:nvSpPr>
        <p:spPr>
          <a:xfrm>
            <a:off x="7400284" y="2294974"/>
            <a:ext cx="4156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button.setOnAction</a:t>
            </a:r>
            <a:r>
              <a:rPr lang="fr-FR" dirty="0"/>
              <a:t>( e -&gt;  </a:t>
            </a:r>
            <a:r>
              <a:rPr lang="fr-FR" dirty="0" err="1"/>
              <a:t>onClickApply</a:t>
            </a:r>
            <a:r>
              <a:rPr lang="fr-FR" dirty="0"/>
              <a:t>() 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C540D-1045-F7C7-D84F-8D3E5FE4B26A}"/>
              </a:ext>
            </a:extLst>
          </p:cNvPr>
          <p:cNvSpPr txBox="1"/>
          <p:nvPr/>
        </p:nvSpPr>
        <p:spPr>
          <a:xfrm>
            <a:off x="7481624" y="4317290"/>
            <a:ext cx="61203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onClickApply</a:t>
            </a:r>
            <a:r>
              <a:rPr lang="fr-FR" dirty="0"/>
              <a:t>()  {</a:t>
            </a:r>
          </a:p>
          <a:p>
            <a:r>
              <a:rPr lang="fr-FR" dirty="0"/>
              <a:t>    // </a:t>
            </a:r>
            <a:r>
              <a:rPr lang="fr-FR" dirty="0" err="1"/>
              <a:t>view</a:t>
            </a:r>
            <a:r>
              <a:rPr lang="fr-FR" dirty="0"/>
              <a:t> to model update</a:t>
            </a:r>
          </a:p>
          <a:p>
            <a:r>
              <a:rPr lang="fr-FR" dirty="0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E87A14A-9D62-F65D-1ABD-F5F3E9AE8658}"/>
              </a:ext>
            </a:extLst>
          </p:cNvPr>
          <p:cNvCxnSpPr>
            <a:cxnSpLocks/>
          </p:cNvCxnSpPr>
          <p:nvPr/>
        </p:nvCxnSpPr>
        <p:spPr>
          <a:xfrm flipH="1" flipV="1">
            <a:off x="4157190" y="3797845"/>
            <a:ext cx="1564822" cy="762935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F8CAA78-88B1-166A-5088-EE7B288BB545}"/>
              </a:ext>
            </a:extLst>
          </p:cNvPr>
          <p:cNvSpPr/>
          <p:nvPr/>
        </p:nvSpPr>
        <p:spPr>
          <a:xfrm>
            <a:off x="5517910" y="2375425"/>
            <a:ext cx="1882374" cy="270145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2DFEE2-4E4B-8518-7746-F0DF16896433}"/>
              </a:ext>
            </a:extLst>
          </p:cNvPr>
          <p:cNvSpPr txBox="1"/>
          <p:nvPr/>
        </p:nvSpPr>
        <p:spPr>
          <a:xfrm>
            <a:off x="8192203" y="3510293"/>
            <a:ext cx="1631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Click </a:t>
            </a:r>
            <a:r>
              <a:rPr lang="fr-FR" dirty="0" err="1"/>
              <a:t>button</a:t>
            </a:r>
            <a:endParaRPr lang="fr-F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C61684-5056-A7D9-ED2A-F23DEDFE9405}"/>
              </a:ext>
            </a:extLst>
          </p:cNvPr>
          <p:cNvSpPr txBox="1"/>
          <p:nvPr/>
        </p:nvSpPr>
        <p:spPr>
          <a:xfrm>
            <a:off x="4628098" y="1895200"/>
            <a:ext cx="541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User-</a:t>
            </a:r>
            <a:r>
              <a:rPr lang="fr-FR" dirty="0" err="1"/>
              <a:t>defined</a:t>
            </a:r>
            <a:r>
              <a:rPr lang="fr-FR" dirty="0"/>
              <a:t> « </a:t>
            </a:r>
            <a:r>
              <a:rPr lang="fr-FR" dirty="0" err="1"/>
              <a:t>View</a:t>
            </a:r>
            <a:r>
              <a:rPr lang="fr-FR" dirty="0"/>
              <a:t> » class =  </a:t>
            </a:r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 err="1"/>
              <a:t>View</a:t>
            </a:r>
            <a:r>
              <a:rPr lang="fr-FR" dirty="0"/>
              <a:t>  + Controller</a:t>
            </a:r>
          </a:p>
        </p:txBody>
      </p:sp>
    </p:spTree>
    <p:extLst>
      <p:ext uri="{BB962C8B-B14F-4D97-AF65-F5344CB8AC3E}">
        <p14:creationId xmlns:p14="http://schemas.microsoft.com/office/powerpoint/2010/main" val="1599247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5: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DAD40-F2A3-5E4D-9406-A2E06A431D09}"/>
              </a:ext>
            </a:extLst>
          </p:cNvPr>
          <p:cNvSpPr txBox="1"/>
          <p:nvPr/>
        </p:nvSpPr>
        <p:spPr>
          <a:xfrm>
            <a:off x="2429986" y="2190347"/>
            <a:ext cx="89238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…</a:t>
            </a:r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applyButton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"Apply"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applyButton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onClickApply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endParaRPr lang="fr-F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onClickApply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"apply view to model update"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=&gt;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fireModelChange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..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9118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5 :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D910D-16A0-F852-FE6F-33E4B6615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941" y="1873679"/>
            <a:ext cx="5158902" cy="41111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E8C819B-206E-BFA7-02C1-EFED1A88657D}"/>
              </a:ext>
            </a:extLst>
          </p:cNvPr>
          <p:cNvSpPr/>
          <p:nvPr/>
        </p:nvSpPr>
        <p:spPr>
          <a:xfrm>
            <a:off x="806521" y="2799299"/>
            <a:ext cx="1727823" cy="8975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7E68E-1F94-0223-0379-CA4F7BA31B7E}"/>
              </a:ext>
            </a:extLst>
          </p:cNvPr>
          <p:cNvSpPr/>
          <p:nvPr/>
        </p:nvSpPr>
        <p:spPr>
          <a:xfrm>
            <a:off x="667212" y="5660305"/>
            <a:ext cx="627364" cy="3982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0AE7A0C-8C39-6CE5-7286-EA3DD329F54E}"/>
              </a:ext>
            </a:extLst>
          </p:cNvPr>
          <p:cNvSpPr/>
          <p:nvPr/>
        </p:nvSpPr>
        <p:spPr>
          <a:xfrm>
            <a:off x="509200" y="3096619"/>
            <a:ext cx="237741" cy="2861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FE9FE0B-5898-07D9-2066-E006F2FA670C}"/>
              </a:ext>
            </a:extLst>
          </p:cNvPr>
          <p:cNvSpPr/>
          <p:nvPr/>
        </p:nvSpPr>
        <p:spPr>
          <a:xfrm rot="6228974">
            <a:off x="432483" y="4531993"/>
            <a:ext cx="1670418" cy="216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EE2066C-DCAF-86E7-BA06-8AB1F60885B8}"/>
              </a:ext>
            </a:extLst>
          </p:cNvPr>
          <p:cNvSpPr/>
          <p:nvPr/>
        </p:nvSpPr>
        <p:spPr>
          <a:xfrm rot="20832833">
            <a:off x="1407348" y="5417369"/>
            <a:ext cx="2288844" cy="205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FD5906-C943-95BB-0E9C-4FA85FC5C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897" y="1873678"/>
            <a:ext cx="5495102" cy="411115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EFD82D8-1D59-025E-CE7E-AA517AAD5D01}"/>
              </a:ext>
            </a:extLst>
          </p:cNvPr>
          <p:cNvSpPr/>
          <p:nvPr/>
        </p:nvSpPr>
        <p:spPr>
          <a:xfrm>
            <a:off x="8971031" y="5228348"/>
            <a:ext cx="1564203" cy="3029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0D18C43-EC5C-0CFD-CF62-DFD1EC71285E}"/>
              </a:ext>
            </a:extLst>
          </p:cNvPr>
          <p:cNvSpPr/>
          <p:nvPr/>
        </p:nvSpPr>
        <p:spPr>
          <a:xfrm rot="7191244">
            <a:off x="9164626" y="5536834"/>
            <a:ext cx="261254" cy="2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516D3D-AE8E-63F8-1B03-51F575037102}"/>
              </a:ext>
            </a:extLst>
          </p:cNvPr>
          <p:cNvSpPr/>
          <p:nvPr/>
        </p:nvSpPr>
        <p:spPr>
          <a:xfrm>
            <a:off x="8836998" y="5698516"/>
            <a:ext cx="616143" cy="3600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F5622C0-7891-0C95-C163-45A809DEB48B}"/>
              </a:ext>
            </a:extLst>
          </p:cNvPr>
          <p:cNvSpPr/>
          <p:nvPr/>
        </p:nvSpPr>
        <p:spPr>
          <a:xfrm rot="12408308">
            <a:off x="8085991" y="5631288"/>
            <a:ext cx="729730" cy="1966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49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6 : </a:t>
            </a:r>
            <a:r>
              <a:rPr lang="fr-FR" dirty="0" err="1"/>
              <a:t>core</a:t>
            </a:r>
            <a:r>
              <a:rPr lang="fr-FR" dirty="0"/>
              <a:t> </a:t>
            </a:r>
            <a:r>
              <a:rPr lang="fr-FR" dirty="0" err="1"/>
              <a:t>domain</a:t>
            </a:r>
            <a:r>
              <a:rPr lang="fr-FR" dirty="0"/>
              <a:t> classes</a:t>
            </a:r>
            <a:br>
              <a:rPr lang="fr-FR" dirty="0"/>
            </a:br>
            <a:r>
              <a:rPr lang="fr-FR" dirty="0"/>
              <a:t>design pattern… AST class </a:t>
            </a:r>
            <a:r>
              <a:rPr lang="fr-FR" dirty="0" err="1"/>
              <a:t>hierarchy</a:t>
            </a:r>
            <a:r>
              <a:rPr lang="fr-FR" dirty="0"/>
              <a:t>, </a:t>
            </a:r>
            <a:r>
              <a:rPr lang="fr-FR" dirty="0" err="1"/>
              <a:t>Interpreter</a:t>
            </a:r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40C245-D8FD-1808-28D1-3A501FCD5973}"/>
              </a:ext>
            </a:extLst>
          </p:cNvPr>
          <p:cNvSpPr/>
          <p:nvPr/>
        </p:nvSpPr>
        <p:spPr>
          <a:xfrm>
            <a:off x="5336337" y="2193440"/>
            <a:ext cx="1912013" cy="8022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(abstract)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7DC5B-1B31-B697-75AB-BFCEA736283A}"/>
              </a:ext>
            </a:extLst>
          </p:cNvPr>
          <p:cNvSpPr/>
          <p:nvPr/>
        </p:nvSpPr>
        <p:spPr>
          <a:xfrm>
            <a:off x="1315033" y="3898823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Text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59D574-616D-3009-A45D-0B91E21DE9DE}"/>
              </a:ext>
            </a:extLst>
          </p:cNvPr>
          <p:cNvSpPr/>
          <p:nvPr/>
        </p:nvSpPr>
        <p:spPr>
          <a:xfrm>
            <a:off x="3615992" y="3898823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6DB704-84FE-7255-AE7A-9E9A2A675165}"/>
              </a:ext>
            </a:extLst>
          </p:cNvPr>
          <p:cNvSpPr/>
          <p:nvPr/>
        </p:nvSpPr>
        <p:spPr>
          <a:xfrm>
            <a:off x="5832804" y="3898823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Rectangle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FF36-BDF1-D56F-A932-048D8B922AFC}"/>
              </a:ext>
            </a:extLst>
          </p:cNvPr>
          <p:cNvSpPr/>
          <p:nvPr/>
        </p:nvSpPr>
        <p:spPr>
          <a:xfrm>
            <a:off x="8049616" y="3898823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Circle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7AEC15-2BA6-054F-80B0-816B86A00BD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292344" y="2995644"/>
            <a:ext cx="0" cy="494599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0BFF5A-4B1C-C45E-7FEF-6101BB315FE1}"/>
              </a:ext>
            </a:extLst>
          </p:cNvPr>
          <p:cNvCxnSpPr>
            <a:cxnSpLocks/>
          </p:cNvCxnSpPr>
          <p:nvPr/>
        </p:nvCxnSpPr>
        <p:spPr>
          <a:xfrm flipV="1">
            <a:off x="2237382" y="3490243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9F0D8A3-9317-208C-0AB1-2822F9386899}"/>
              </a:ext>
            </a:extLst>
          </p:cNvPr>
          <p:cNvCxnSpPr>
            <a:cxnSpLocks/>
          </p:cNvCxnSpPr>
          <p:nvPr/>
        </p:nvCxnSpPr>
        <p:spPr>
          <a:xfrm flipV="1">
            <a:off x="4538342" y="3490243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D2F2A0-D89A-BAC5-D28A-3CE1FEC7C06A}"/>
              </a:ext>
            </a:extLst>
          </p:cNvPr>
          <p:cNvCxnSpPr>
            <a:cxnSpLocks/>
          </p:cNvCxnSpPr>
          <p:nvPr/>
        </p:nvCxnSpPr>
        <p:spPr>
          <a:xfrm flipV="1">
            <a:off x="6800033" y="3490243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7B005D-0E5B-85AC-3668-C9EAC3C8AF77}"/>
              </a:ext>
            </a:extLst>
          </p:cNvPr>
          <p:cNvCxnSpPr>
            <a:cxnSpLocks/>
          </p:cNvCxnSpPr>
          <p:nvPr/>
        </p:nvCxnSpPr>
        <p:spPr>
          <a:xfrm flipV="1">
            <a:off x="8971966" y="3490243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8D9182-18D8-2689-DC02-E030E83C5E84}"/>
              </a:ext>
            </a:extLst>
          </p:cNvPr>
          <p:cNvCxnSpPr>
            <a:cxnSpLocks/>
          </p:cNvCxnSpPr>
          <p:nvPr/>
        </p:nvCxnSpPr>
        <p:spPr>
          <a:xfrm>
            <a:off x="2237382" y="3490243"/>
            <a:ext cx="8914933" cy="0"/>
          </a:xfrm>
          <a:prstGeom prst="straightConnector1">
            <a:avLst/>
          </a:prstGeom>
          <a:ln w="158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BB4F237E-ACDF-E774-BAB3-819EB3A28F23}"/>
              </a:ext>
            </a:extLst>
          </p:cNvPr>
          <p:cNvSpPr/>
          <p:nvPr/>
        </p:nvSpPr>
        <p:spPr>
          <a:xfrm>
            <a:off x="1309429" y="5391186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Group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DF4AF8-94A1-393F-4AEB-B295D045830E}"/>
              </a:ext>
            </a:extLst>
          </p:cNvPr>
          <p:cNvCxnSpPr>
            <a:cxnSpLocks/>
          </p:cNvCxnSpPr>
          <p:nvPr/>
        </p:nvCxnSpPr>
        <p:spPr>
          <a:xfrm flipV="1">
            <a:off x="2217052" y="4991542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92DD0E-4C60-A6A0-FBAF-701DAD55DBE0}"/>
              </a:ext>
            </a:extLst>
          </p:cNvPr>
          <p:cNvCxnSpPr>
            <a:cxnSpLocks/>
          </p:cNvCxnSpPr>
          <p:nvPr/>
        </p:nvCxnSpPr>
        <p:spPr>
          <a:xfrm>
            <a:off x="2217052" y="4991542"/>
            <a:ext cx="8980141" cy="0"/>
          </a:xfrm>
          <a:prstGeom prst="straightConnector1">
            <a:avLst/>
          </a:prstGeom>
          <a:ln w="158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F6B14BD-076E-027F-F7D3-39C3DC904D51}"/>
              </a:ext>
            </a:extLst>
          </p:cNvPr>
          <p:cNvSpPr/>
          <p:nvPr/>
        </p:nvSpPr>
        <p:spPr>
          <a:xfrm>
            <a:off x="5873842" y="5391186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Proxy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9F10FE-DFD6-FB54-52E1-1E7C53D64487}"/>
              </a:ext>
            </a:extLst>
          </p:cNvPr>
          <p:cNvCxnSpPr>
            <a:cxnSpLocks/>
          </p:cNvCxnSpPr>
          <p:nvPr/>
        </p:nvCxnSpPr>
        <p:spPr>
          <a:xfrm flipV="1">
            <a:off x="6781465" y="4991542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25AC1D-9067-48E3-0DD2-96BDBFFE1947}"/>
              </a:ext>
            </a:extLst>
          </p:cNvPr>
          <p:cNvCxnSpPr>
            <a:cxnSpLocks/>
          </p:cNvCxnSpPr>
          <p:nvPr/>
        </p:nvCxnSpPr>
        <p:spPr>
          <a:xfrm flipH="1" flipV="1">
            <a:off x="11155120" y="3490243"/>
            <a:ext cx="42073" cy="1501299"/>
          </a:xfrm>
          <a:prstGeom prst="straightConnector1">
            <a:avLst/>
          </a:prstGeom>
          <a:ln w="15875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BFE6A39-186E-E738-92ED-D27EAA2237CC}"/>
              </a:ext>
            </a:extLst>
          </p:cNvPr>
          <p:cNvSpPr/>
          <p:nvPr/>
        </p:nvSpPr>
        <p:spPr>
          <a:xfrm>
            <a:off x="9974947" y="5391186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EC01C33-BA88-FFE3-2DD6-1AA4FA803F7E}"/>
              </a:ext>
            </a:extLst>
          </p:cNvPr>
          <p:cNvCxnSpPr>
            <a:cxnSpLocks/>
          </p:cNvCxnSpPr>
          <p:nvPr/>
        </p:nvCxnSpPr>
        <p:spPr>
          <a:xfrm flipV="1">
            <a:off x="10882570" y="4991542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EFBA58EE-3DDE-2BF2-3260-56C04FA312B7}"/>
              </a:ext>
            </a:extLst>
          </p:cNvPr>
          <p:cNvSpPr/>
          <p:nvPr/>
        </p:nvSpPr>
        <p:spPr>
          <a:xfrm>
            <a:off x="10127347" y="5543586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6C7D12E-A322-093D-DF81-17E92A162B06}"/>
              </a:ext>
            </a:extLst>
          </p:cNvPr>
          <p:cNvSpPr/>
          <p:nvPr/>
        </p:nvSpPr>
        <p:spPr>
          <a:xfrm>
            <a:off x="10279747" y="5695986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</a:t>
            </a:r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E158A35-4DB6-AF31-61A6-DB17977E0EFC}"/>
              </a:ext>
            </a:extLst>
          </p:cNvPr>
          <p:cNvSpPr txBox="1"/>
          <p:nvPr/>
        </p:nvSpPr>
        <p:spPr>
          <a:xfrm>
            <a:off x="796373" y="6120639"/>
            <a:ext cx="274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(Composite design pattern)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8DF228E-1FD2-5081-DE09-3813E56B049F}"/>
              </a:ext>
            </a:extLst>
          </p:cNvPr>
          <p:cNvSpPr/>
          <p:nvPr/>
        </p:nvSpPr>
        <p:spPr>
          <a:xfrm>
            <a:off x="3656435" y="5395960"/>
            <a:ext cx="1843294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274363-C3CB-0893-543B-07977FDD9C99}"/>
              </a:ext>
            </a:extLst>
          </p:cNvPr>
          <p:cNvCxnSpPr>
            <a:cxnSpLocks/>
          </p:cNvCxnSpPr>
          <p:nvPr/>
        </p:nvCxnSpPr>
        <p:spPr>
          <a:xfrm flipV="1">
            <a:off x="4564058" y="4996316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044CE5-AE81-948E-90B0-D00C171A9294}"/>
              </a:ext>
            </a:extLst>
          </p:cNvPr>
          <p:cNvSpPr txBox="1"/>
          <p:nvPr/>
        </p:nvSpPr>
        <p:spPr>
          <a:xfrm>
            <a:off x="3523436" y="6120639"/>
            <a:ext cx="249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(Adapter design pattern)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47038C-2E93-2A13-84E1-01E8556768EF}"/>
              </a:ext>
            </a:extLst>
          </p:cNvPr>
          <p:cNvSpPr txBox="1"/>
          <p:nvPr/>
        </p:nvSpPr>
        <p:spPr>
          <a:xfrm>
            <a:off x="5874080" y="6120639"/>
            <a:ext cx="225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(Proxy design pattern)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EAB2A8-31EA-06D0-FDE0-A76FF3F084E2}"/>
              </a:ext>
            </a:extLst>
          </p:cNvPr>
          <p:cNvSpPr/>
          <p:nvPr/>
        </p:nvSpPr>
        <p:spPr>
          <a:xfrm>
            <a:off x="7992111" y="5400121"/>
            <a:ext cx="1935035" cy="668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AffineTransformed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DrawingElement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8CB1050-C157-D1AF-916F-1BBB47344475}"/>
              </a:ext>
            </a:extLst>
          </p:cNvPr>
          <p:cNvCxnSpPr>
            <a:cxnSpLocks/>
          </p:cNvCxnSpPr>
          <p:nvPr/>
        </p:nvCxnSpPr>
        <p:spPr>
          <a:xfrm flipV="1">
            <a:off x="8937713" y="4991542"/>
            <a:ext cx="0" cy="555370"/>
          </a:xfrm>
          <a:prstGeom prst="straightConnector1">
            <a:avLst/>
          </a:prstGeom>
          <a:ln w="158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0F98FBC-695F-1549-ABAD-1DD1B2586F43}"/>
              </a:ext>
            </a:extLst>
          </p:cNvPr>
          <p:cNvSpPr txBox="1"/>
          <p:nvPr/>
        </p:nvSpPr>
        <p:spPr>
          <a:xfrm>
            <a:off x="8066935" y="6120639"/>
            <a:ext cx="267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</a:t>
            </a:r>
            <a:r>
              <a:rPr lang="fr-FR" dirty="0" err="1"/>
              <a:t>Decorator</a:t>
            </a:r>
            <a:r>
              <a:rPr lang="fr-FR" dirty="0"/>
              <a:t> design pattern)</a:t>
            </a:r>
          </a:p>
        </p:txBody>
      </p:sp>
    </p:spTree>
    <p:extLst>
      <p:ext uri="{BB962C8B-B14F-4D97-AF65-F5344CB8AC3E}">
        <p14:creationId xmlns:p14="http://schemas.microsoft.com/office/powerpoint/2010/main" val="12813546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6: code (1/4)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FBDD1-C0CD-4395-6991-7DBF6954616F}"/>
              </a:ext>
            </a:extLst>
          </p:cNvPr>
          <p:cNvSpPr txBox="1"/>
          <p:nvPr/>
        </p:nvSpPr>
        <p:spPr>
          <a:xfrm>
            <a:off x="353419" y="1273428"/>
            <a:ext cx="107876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 * abstract base class for Drawing element 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AST class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hierarchy</a:t>
            </a:r>
            <a:endParaRPr lang="fr-FR" sz="1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see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sub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classes: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 err="1">
                <a:solidFill>
                  <a:srgbClr val="7F7F9F"/>
                </a:solidFill>
                <a:latin typeface="Consolas" panose="020B0609020204030204" pitchFamily="49" charset="0"/>
              </a:rPr>
              <a:t>ul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TextDrawingElement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&lt;/li&gt;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LineDrawingElement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&lt;/li&gt;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RectanleDrawingElement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&lt;/li&gt;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CircleDrawingElement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&lt;/li&gt;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ImageDrawingElement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(adapter design pattern, to image: png/jpg/gif/.. )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&lt;/li&gt;</a:t>
            </a:r>
          </a:p>
          <a:p>
            <a:pPr algn="l"/>
            <a:r>
              <a:rPr lang="it-IT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it-IT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it-IT" sz="1800" dirty="0">
                <a:solidFill>
                  <a:srgbClr val="3F5FBF"/>
                </a:solidFill>
                <a:latin typeface="Consolas" panose="020B0609020204030204" pitchFamily="49" charset="0"/>
              </a:rPr>
              <a:t> GroupDrawingElement (composite design</a:t>
            </a:r>
            <a:r>
              <a:rPr lang="it-IT" sz="1800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it-IT" sz="1800" dirty="0">
                <a:solidFill>
                  <a:srgbClr val="3F5FBF"/>
                </a:solidFill>
                <a:latin typeface="Consolas" panose="020B0609020204030204" pitchFamily="49" charset="0"/>
              </a:rPr>
              <a:t>pattern) </a:t>
            </a:r>
            <a:r>
              <a:rPr lang="it-IT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&lt;/li&gt;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&lt;li&gt;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other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..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&lt;/li&gt;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</a:t>
            </a:r>
            <a:r>
              <a:rPr lang="fr-FR" sz="1800" dirty="0" err="1">
                <a:solidFill>
                  <a:srgbClr val="7F7F9F"/>
                </a:solidFill>
                <a:latin typeface="Consolas" panose="020B0609020204030204" pitchFamily="49" charset="0"/>
              </a:rPr>
              <a:t>ul</a:t>
            </a:r>
            <a:r>
              <a:rPr lang="fr-FR" sz="1800" dirty="0">
                <a:solidFill>
                  <a:srgbClr val="7F7F9F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 //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nothing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except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 // TOADD: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design pattern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628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4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6 : code(2/4)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96B5A8-2716-75FF-5DDB-CB4C9B50CCE8}"/>
              </a:ext>
            </a:extLst>
          </p:cNvPr>
          <p:cNvSpPr txBox="1"/>
          <p:nvPr/>
        </p:nvSpPr>
        <p:spPr>
          <a:xfrm>
            <a:off x="96769" y="1568660"/>
            <a:ext cx="52269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algn="l"/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02FEB-7DDA-F8DB-BC28-D7AC972946B1}"/>
              </a:ext>
            </a:extLst>
          </p:cNvPr>
          <p:cNvSpPr txBox="1"/>
          <p:nvPr/>
        </p:nvSpPr>
        <p:spPr>
          <a:xfrm>
            <a:off x="3260705" y="512583"/>
            <a:ext cx="8931295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BaseDrawingElements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pos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String,Object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properties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font, size, color,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start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String,Object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properties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width, stroke, color, ..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upLeft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downRight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String,Object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properties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width, stroke, color, ..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Map&lt;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String,Object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properties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width, stroke, color, ..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9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6 code (3/4)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A4A4F1-321E-29F5-71F5-0634380D0E71}"/>
              </a:ext>
            </a:extLst>
          </p:cNvPr>
          <p:cNvSpPr txBox="1"/>
          <p:nvPr/>
        </p:nvSpPr>
        <p:spPr>
          <a:xfrm>
            <a:off x="1884898" y="1537090"/>
            <a:ext cx="95759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Composite design pattern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ArrayList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Adapter design pattern, for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javafx.scene.image.Image</a:t>
            </a:r>
            <a:endParaRPr lang="fr-FR" sz="1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ImageDrawingElement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javafx.scene.image.Image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image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// =&gt; url, </a:t>
            </a:r>
            <a:r>
              <a:rPr lang="fr-FR" sz="1800" b="1" dirty="0" err="1">
                <a:solidFill>
                  <a:srgbClr val="3F7F5F"/>
                </a:solidFill>
                <a:latin typeface="Consolas" panose="020B0609020204030204" pitchFamily="49" charset="0"/>
              </a:rPr>
              <a:t>mimeType</a:t>
            </a:r>
            <a:r>
              <a:rPr lang="fr-FR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, data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9566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D29FFD-04E0-2C01-BFE3-363436FD54A2}"/>
              </a:ext>
            </a:extLst>
          </p:cNvPr>
          <p:cNvSpPr txBox="1"/>
          <p:nvPr/>
        </p:nvSpPr>
        <p:spPr>
          <a:xfrm>
            <a:off x="1250988" y="1137563"/>
            <a:ext cx="1004717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Proxy design pattern</a:t>
            </a:r>
          </a:p>
          <a:p>
            <a:pPr algn="l"/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 * example: including part from another document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ProxyDrawingElement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underlying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/**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 </a:t>
            </a:r>
            <a:r>
              <a:rPr lang="fr-FR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Decorator</a:t>
            </a:r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design pattern</a:t>
            </a:r>
          </a:p>
          <a:p>
            <a:pPr algn="l"/>
            <a:r>
              <a:rPr lang="fr-FR" dirty="0">
                <a:solidFill>
                  <a:srgbClr val="3F5FBF"/>
                </a:solidFill>
                <a:latin typeface="Consolas" panose="020B0609020204030204" pitchFamily="49" charset="0"/>
              </a:rPr>
              <a:t> * For </a:t>
            </a:r>
            <a:r>
              <a:rPr lang="fr-FR" dirty="0" err="1">
                <a:solidFill>
                  <a:srgbClr val="3F5FBF"/>
                </a:solidFill>
                <a:latin typeface="Consolas" panose="020B0609020204030204" pitchFamily="49" charset="0"/>
              </a:rPr>
              <a:t>geometrical</a:t>
            </a:r>
            <a:r>
              <a:rPr lang="fr-FR" dirty="0">
                <a:solidFill>
                  <a:srgbClr val="3F5FBF"/>
                </a:solidFill>
                <a:latin typeface="Consolas" panose="020B0609020204030204" pitchFamily="49" charset="0"/>
              </a:rPr>
              <a:t> affine transformation</a:t>
            </a:r>
            <a:endParaRPr lang="fr-FR" sz="1800" dirty="0">
              <a:solidFill>
                <a:srgbClr val="3F5FBF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*/</a:t>
            </a:r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AffineTransformedDrawingElement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underlying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translate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rotateAngle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scale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761F445-BBF8-C847-E4FF-EFB9CBD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6 code (4/4)</a:t>
            </a:r>
          </a:p>
        </p:txBody>
      </p:sp>
    </p:spTree>
    <p:extLst>
      <p:ext uri="{BB962C8B-B14F-4D97-AF65-F5344CB8AC3E}">
        <p14:creationId xmlns:p14="http://schemas.microsoft.com/office/powerpoint/2010/main" val="722369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7 : </a:t>
            </a:r>
            <a:r>
              <a:rPr lang="fr-FR" dirty="0" err="1"/>
              <a:t>instanciate</a:t>
            </a:r>
            <a:r>
              <a:rPr lang="fr-FR" dirty="0"/>
              <a:t> a simple </a:t>
            </a:r>
            <a:r>
              <a:rPr lang="fr-FR" dirty="0" err="1"/>
              <a:t>Drawing</a:t>
            </a:r>
            <a:br>
              <a:rPr lang="fr-FR" dirty="0"/>
            </a:br>
            <a:r>
              <a:rPr lang="fr-FR" dirty="0" err="1"/>
              <a:t>Text</a:t>
            </a:r>
            <a:r>
              <a:rPr lang="fr-FR" dirty="0"/>
              <a:t> + Line + Rectangle + Circle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AA60A7-78B0-D684-5D4F-233C87D79627}"/>
              </a:ext>
            </a:extLst>
          </p:cNvPr>
          <p:cNvSpPr txBox="1"/>
          <p:nvPr/>
        </p:nvSpPr>
        <p:spPr>
          <a:xfrm>
            <a:off x="162685" y="2176609"/>
            <a:ext cx="119545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createSimpleDrawing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"Hello"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(100, 100)); 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(100, 130), 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(200, 230)); 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rectangle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b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(100, 300),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(200, 350)); </a:t>
            </a:r>
          </a:p>
          <a:p>
            <a:pPr algn="l"/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(150, 400), 45);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.addAll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rectangle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circle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res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4356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758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8 : change Model-&gt; to use </a:t>
            </a:r>
            <a:r>
              <a:rPr lang="fr-FR" dirty="0" err="1"/>
              <a:t>DrawingElement</a:t>
            </a:r>
            <a:br>
              <a:rPr lang="fr-FR" dirty="0"/>
            </a:br>
            <a:r>
              <a:rPr lang="fr-FR" dirty="0"/>
              <a:t>+ </a:t>
            </a:r>
            <a:r>
              <a:rPr lang="fr-FR" dirty="0" err="1"/>
              <a:t>naive</a:t>
            </a:r>
            <a:r>
              <a:rPr lang="fr-FR" dirty="0"/>
              <a:t> code for model to </a:t>
            </a:r>
            <a:r>
              <a:rPr lang="fr-FR" dirty="0" err="1"/>
              <a:t>text</a:t>
            </a:r>
            <a:br>
              <a:rPr lang="fr-FR" dirty="0"/>
            </a:br>
            <a:r>
              <a:rPr lang="fr-FR" dirty="0"/>
              <a:t>( 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next</a:t>
            </a:r>
            <a:r>
              <a:rPr lang="fr-FR" dirty="0"/>
              <a:t> … </a:t>
            </a:r>
            <a:r>
              <a:rPr lang="fr-FR" dirty="0" err="1"/>
              <a:t>using</a:t>
            </a:r>
            <a:r>
              <a:rPr lang="fr-FR" dirty="0"/>
              <a:t> Visitor 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22DD20-2BAB-0E78-6D93-0F241B02338A}"/>
              </a:ext>
            </a:extLst>
          </p:cNvPr>
          <p:cNvSpPr txBox="1"/>
          <p:nvPr/>
        </p:nvSpPr>
        <p:spPr>
          <a:xfrm>
            <a:off x="629702" y="3823176"/>
            <a:ext cx="10113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// in main:</a:t>
            </a:r>
          </a:p>
          <a:p>
            <a:pPr algn="l"/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createSimpleDrawing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DA0F7-941B-909D-E28F-E4081161D62C}"/>
              </a:ext>
            </a:extLst>
          </p:cNvPr>
          <p:cNvSpPr txBox="1"/>
          <p:nvPr/>
        </p:nvSpPr>
        <p:spPr>
          <a:xfrm>
            <a:off x="629702" y="2394418"/>
            <a:ext cx="87611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DrawingDocModel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documentName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content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 //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was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before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step8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2138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Objective of </a:t>
            </a:r>
            <a:r>
              <a:rPr lang="fr-FR" dirty="0" err="1"/>
              <a:t>this</a:t>
            </a:r>
            <a:r>
              <a:rPr lang="fr-FR" dirty="0"/>
              <a:t> Hands-On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8FFC9-C5E7-439D-F95D-4E5EF6651745}"/>
              </a:ext>
            </a:extLst>
          </p:cNvPr>
          <p:cNvSpPr txBox="1"/>
          <p:nvPr/>
        </p:nvSpPr>
        <p:spPr>
          <a:xfrm>
            <a:off x="3337301" y="2433233"/>
            <a:ext cx="51030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Implements</a:t>
            </a:r>
            <a:r>
              <a:rPr lang="fr-FR" sz="2400" dirty="0"/>
              <a:t> the patterns</a:t>
            </a:r>
          </a:p>
          <a:p>
            <a:r>
              <a:rPr lang="fr-FR" sz="2400" dirty="0" err="1"/>
              <a:t>Obtain</a:t>
            </a:r>
            <a:r>
              <a:rPr lang="fr-FR" sz="2400" dirty="0"/>
              <a:t> a </a:t>
            </a:r>
            <a:r>
              <a:rPr lang="fr-FR" sz="2400" dirty="0" err="1"/>
              <a:t>minimalist</a:t>
            </a:r>
            <a:r>
              <a:rPr lang="fr-FR" sz="2400" dirty="0"/>
              <a:t> running application</a:t>
            </a:r>
          </a:p>
          <a:p>
            <a:endParaRPr lang="fr-FR" sz="2400" dirty="0"/>
          </a:p>
          <a:p>
            <a:r>
              <a:rPr lang="fr-FR" sz="2400" dirty="0" err="1"/>
              <a:t>Easy</a:t>
            </a:r>
            <a:r>
              <a:rPr lang="fr-FR" sz="2400" dirty="0"/>
              <a:t>:</a:t>
            </a:r>
          </a:p>
          <a:p>
            <a:r>
              <a:rPr lang="fr-FR" sz="2400" dirty="0" err="1"/>
              <a:t>Fully</a:t>
            </a:r>
            <a:r>
              <a:rPr lang="fr-FR" sz="2400" dirty="0"/>
              <a:t> </a:t>
            </a:r>
            <a:r>
              <a:rPr lang="fr-FR" sz="2400" dirty="0" err="1"/>
              <a:t>Guided</a:t>
            </a:r>
            <a:r>
              <a:rPr lang="fr-FR" sz="2400" dirty="0"/>
              <a:t> </a:t>
            </a:r>
          </a:p>
          <a:p>
            <a:r>
              <a:rPr lang="fr-FR" sz="2400" dirty="0"/>
              <a:t>&amp; </a:t>
            </a:r>
            <a:r>
              <a:rPr lang="fr-FR" sz="2400" dirty="0" err="1"/>
              <a:t>Using</a:t>
            </a:r>
            <a:r>
              <a:rPr lang="fr-FR" sz="2400" dirty="0"/>
              <a:t> code </a:t>
            </a:r>
            <a:r>
              <a:rPr lang="fr-FR" sz="2400" dirty="0" err="1"/>
              <a:t>snippets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428921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8 :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C1F6D-AB3F-2872-5149-3D1C19B04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874" y="1690688"/>
            <a:ext cx="6142252" cy="382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2749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8 : code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72C98-BA9F-636F-06DC-5DC89914AF27}"/>
              </a:ext>
            </a:extLst>
          </p:cNvPr>
          <p:cNvSpPr txBox="1"/>
          <p:nvPr/>
        </p:nvSpPr>
        <p:spPr>
          <a:xfrm>
            <a:off x="661959" y="1969046"/>
            <a:ext cx="1126451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recursiveElementToText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recursiveElementToText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"Text("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pos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",'"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"')"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"Line("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// } else .. Cf next page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528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9521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8 code (2/3)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1ECAAD-0B21-9E5F-2D7D-A14D3B3B085A}"/>
              </a:ext>
            </a:extLst>
          </p:cNvPr>
          <p:cNvSpPr txBox="1"/>
          <p:nvPr/>
        </p:nvSpPr>
        <p:spPr>
          <a:xfrm>
            <a:off x="1258936" y="736175"/>
            <a:ext cx="1069651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Rect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("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upLeft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downRight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"Circle("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instanceof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"Group[\n"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 // ***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recurse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***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recursiveElementToText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"not implemented/recognized </a:t>
            </a:r>
            <a:r>
              <a:rPr lang="en-US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2197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8343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9: </a:t>
            </a:r>
            <a:r>
              <a:rPr lang="fr-FR" dirty="0" err="1"/>
              <a:t>introduce</a:t>
            </a:r>
            <a:r>
              <a:rPr lang="fr-FR" dirty="0"/>
              <a:t> the Visitor design-pattern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ugly</a:t>
            </a:r>
            <a:r>
              <a:rPr lang="fr-FR" dirty="0"/>
              <a:t> « if (</a:t>
            </a:r>
            <a:r>
              <a:rPr lang="fr-FR" dirty="0" err="1"/>
              <a:t>instanceof</a:t>
            </a:r>
            <a:r>
              <a:rPr lang="fr-FR" dirty="0"/>
              <a:t> ..) </a:t>
            </a:r>
            <a:r>
              <a:rPr lang="fr-FR" dirty="0" err="1"/>
              <a:t>downcast</a:t>
            </a:r>
            <a:r>
              <a:rPr lang="fr-FR" dirty="0"/>
              <a:t> ..</a:t>
            </a:r>
            <a:r>
              <a:rPr lang="fr-FR" dirty="0" err="1"/>
              <a:t>else</a:t>
            </a:r>
            <a:r>
              <a:rPr lang="fr-FR" dirty="0"/>
              <a:t>  »</a:t>
            </a:r>
          </a:p>
        </p:txBody>
      </p:sp>
    </p:spTree>
    <p:extLst>
      <p:ext uri="{BB962C8B-B14F-4D97-AF65-F5344CB8AC3E}">
        <p14:creationId xmlns:p14="http://schemas.microsoft.com/office/powerpoint/2010/main" val="2111849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452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9 : code (1/2)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CAE86-3516-FD16-FDB5-F5EB01175A7C}"/>
              </a:ext>
            </a:extLst>
          </p:cNvPr>
          <p:cNvSpPr txBox="1"/>
          <p:nvPr/>
        </p:nvSpPr>
        <p:spPr>
          <a:xfrm>
            <a:off x="263662" y="1380015"/>
            <a:ext cx="87050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caseRect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caseCircle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caseGroup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caseOther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44C17-33D6-BE90-139F-DE8C83EB7F2C}"/>
              </a:ext>
            </a:extLst>
          </p:cNvPr>
          <p:cNvSpPr txBox="1"/>
          <p:nvPr/>
        </p:nvSpPr>
        <p:spPr>
          <a:xfrm>
            <a:off x="2204658" y="4461550"/>
            <a:ext cx="97386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 /** 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  * Visitor design pattern </a:t>
            </a:r>
          </a:p>
          <a:p>
            <a:pPr algn="l"/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   * implement in sub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-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class, to call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&lt;code&gt;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3F5FBF"/>
                </a:solidFill>
                <a:latin typeface="Consolas" panose="020B0609020204030204" pitchFamily="49" charset="0"/>
              </a:rPr>
              <a:t>visitor.caseXX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(this); </a:t>
            </a:r>
            <a:r>
              <a:rPr lang="en-US" sz="1800" dirty="0">
                <a:solidFill>
                  <a:srgbClr val="7F7F9F"/>
                </a:solidFill>
                <a:latin typeface="Consolas" panose="020B0609020204030204" pitchFamily="49" charset="0"/>
              </a:rPr>
              <a:t>&lt;/code&gt;</a:t>
            </a:r>
            <a:r>
              <a:rPr lang="en-US" sz="18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fr-FR" sz="1800" dirty="0">
                <a:solidFill>
                  <a:srgbClr val="3F5FBF"/>
                </a:solidFill>
                <a:latin typeface="Consolas" panose="020B0609020204030204" pitchFamily="49" charset="0"/>
              </a:rPr>
              <a:t>   */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8639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9 : code (2/2)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ABC6E-5092-2689-2CB8-AF6A1E26ACFF}"/>
              </a:ext>
            </a:extLst>
          </p:cNvPr>
          <p:cNvSpPr txBox="1"/>
          <p:nvPr/>
        </p:nvSpPr>
        <p:spPr>
          <a:xfrm>
            <a:off x="2015327" y="1404587"/>
            <a:ext cx="891820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.caseText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latin typeface="Consolas" panose="020B0609020204030204" pitchFamily="49" charset="0"/>
              </a:rPr>
              <a:t>...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.caseLine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latin typeface="Consolas" panose="020B0609020204030204" pitchFamily="49" charset="0"/>
              </a:rPr>
              <a:t>...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 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&lt;&lt;XX&gt;&gt;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latin typeface="Consolas" panose="020B0609020204030204" pitchFamily="49" charset="0"/>
              </a:rPr>
              <a:t>...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accept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.case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&lt;&lt;XX&gt;&gt;(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052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21C0-5241-6D00-ABA0-643D43E1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89245" cy="229953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10 : </a:t>
            </a:r>
            <a:r>
              <a:rPr lang="fr-FR" dirty="0" err="1"/>
              <a:t>refactor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«String </a:t>
            </a:r>
            <a:r>
              <a:rPr lang="fr-FR" dirty="0" err="1"/>
              <a:t>recursiveElementToText</a:t>
            </a:r>
            <a:r>
              <a:rPr lang="fr-FR" dirty="0"/>
              <a:t>(</a:t>
            </a:r>
            <a:r>
              <a:rPr lang="fr-FR" dirty="0" err="1"/>
              <a:t>DrawingElement</a:t>
            </a:r>
            <a:r>
              <a:rPr lang="fr-FR" dirty="0"/>
              <a:t> e) »  </a:t>
            </a:r>
            <a:br>
              <a:rPr lang="fr-FR" dirty="0"/>
            </a:br>
            <a:r>
              <a:rPr lang="fr-FR" dirty="0"/>
              <a:t>to use Visitor design-pattern</a:t>
            </a:r>
          </a:p>
        </p:txBody>
      </p:sp>
    </p:spTree>
    <p:extLst>
      <p:ext uri="{BB962C8B-B14F-4D97-AF65-F5344CB8AC3E}">
        <p14:creationId xmlns:p14="http://schemas.microsoft.com/office/powerpoint/2010/main" val="1575267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634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10 : code (1/2)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792E2-5D5A-722D-EDB6-013AAED7A66B}"/>
              </a:ext>
            </a:extLst>
          </p:cNvPr>
          <p:cNvSpPr txBox="1"/>
          <p:nvPr/>
        </p:nvSpPr>
        <p:spPr>
          <a:xfrm>
            <a:off x="667568" y="1183670"/>
            <a:ext cx="1093914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recursiveElementToText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TextDrawingElementVisitor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DrawingElementVisitor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"Text("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pos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",'"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"')"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"Line("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447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622"/>
            <a:ext cx="10515600" cy="859949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10 : code (2/2)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851732-DC16-9E00-E93A-D72BDC3690E4}"/>
              </a:ext>
            </a:extLst>
          </p:cNvPr>
          <p:cNvSpPr txBox="1"/>
          <p:nvPr/>
        </p:nvSpPr>
        <p:spPr>
          <a:xfrm>
            <a:off x="493665" y="527322"/>
            <a:ext cx="807112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caseRect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  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Rect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("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upLeft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downRight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caseCircle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"Circle("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", 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")"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caseGroup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StringBuilder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"Group[\n"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// ***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recurse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***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.append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"]"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result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sb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.toString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610A0-1CE6-AA4E-92FE-DFBD173F7E98}"/>
              </a:ext>
            </a:extLst>
          </p:cNvPr>
          <p:cNvSpPr txBox="1"/>
          <p:nvPr/>
        </p:nvSpPr>
        <p:spPr>
          <a:xfrm>
            <a:off x="5693964" y="5247009"/>
            <a:ext cx="6400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caseOther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  result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"not implemented/recognized       </a:t>
            </a:r>
            <a:r>
              <a:rPr lang="en-US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 "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7585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475663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11 : </a:t>
            </a:r>
            <a:r>
              <a:rPr lang="fr-FR" dirty="0" err="1"/>
              <a:t>implement</a:t>
            </a:r>
            <a:r>
              <a:rPr lang="fr-FR" dirty="0"/>
              <a:t> a </a:t>
            </a:r>
            <a:r>
              <a:rPr lang="fr-FR" dirty="0" err="1"/>
              <a:t>graphical</a:t>
            </a:r>
            <a:r>
              <a:rPr lang="fr-FR" dirty="0"/>
              <a:t> </a:t>
            </a:r>
            <a:r>
              <a:rPr lang="fr-FR" dirty="0" err="1"/>
              <a:t>DrawingElementView</a:t>
            </a:r>
            <a:r>
              <a:rPr lang="fr-FR" dirty="0"/>
              <a:t> </a:t>
            </a:r>
            <a:r>
              <a:rPr lang="fr-FR" dirty="0" err="1"/>
              <a:t>sub</a:t>
            </a:r>
            <a:r>
              <a:rPr lang="fr-FR" dirty="0"/>
              <a:t>-class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copy&amp;paste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TextDrawingView</a:t>
            </a:r>
            <a:r>
              <a:rPr lang="fr-FR" dirty="0"/>
              <a:t>)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javafx</a:t>
            </a:r>
            <a:r>
              <a:rPr lang="fr-FR" dirty="0"/>
              <a:t> </a:t>
            </a:r>
            <a:r>
              <a:rPr lang="fr-FR" dirty="0" err="1"/>
              <a:t>shape</a:t>
            </a:r>
            <a:r>
              <a:rPr lang="fr-FR" dirty="0"/>
              <a:t> </a:t>
            </a:r>
            <a:r>
              <a:rPr lang="fr-FR" dirty="0" err="1"/>
              <a:t>objects</a:t>
            </a:r>
            <a:br>
              <a:rPr lang="fr-FR" dirty="0"/>
            </a:b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use in application right </a:t>
            </a:r>
            <a:r>
              <a:rPr lang="fr-FR" dirty="0" err="1"/>
              <a:t>View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</a:t>
            </a:r>
            <a:r>
              <a:rPr lang="fr-FR" dirty="0" err="1"/>
              <a:t>keep</a:t>
            </a:r>
            <a:r>
              <a:rPr lang="fr-FR" dirty="0"/>
              <a:t> </a:t>
            </a:r>
            <a:r>
              <a:rPr lang="fr-FR" dirty="0" err="1"/>
              <a:t>left</a:t>
            </a:r>
            <a:r>
              <a:rPr lang="fr-FR" dirty="0"/>
              <a:t> as </a:t>
            </a:r>
            <a:r>
              <a:rPr lang="fr-FR" dirty="0" err="1"/>
              <a:t>Text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124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19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0 : </a:t>
            </a:r>
            <a:r>
              <a:rPr lang="fr-FR" dirty="0" err="1"/>
              <a:t>Create</a:t>
            </a:r>
            <a:r>
              <a:rPr lang="fr-FR" dirty="0"/>
              <a:t>/import a </a:t>
            </a:r>
            <a:r>
              <a:rPr lang="fr-FR" dirty="0" err="1"/>
              <a:t>project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maven</a:t>
            </a:r>
            <a:r>
              <a:rPr lang="fr-FR" dirty="0"/>
              <a:t>  pom.xml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javafx</a:t>
            </a:r>
            <a:r>
              <a:rPr lang="fr-FR" dirty="0"/>
              <a:t>  &lt;</a:t>
            </a:r>
            <a:r>
              <a:rPr lang="fr-FR" dirty="0" err="1"/>
              <a:t>dependency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a public </a:t>
            </a:r>
            <a:r>
              <a:rPr lang="fr-FR" dirty="0" err="1"/>
              <a:t>static</a:t>
            </a:r>
            <a:r>
              <a:rPr lang="fr-FR" dirty="0"/>
              <a:t> </a:t>
            </a:r>
            <a:r>
              <a:rPr lang="fr-FR" dirty="0" err="1"/>
              <a:t>void</a:t>
            </a:r>
            <a:r>
              <a:rPr lang="fr-FR" dirty="0"/>
              <a:t> main(String[] args)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a </a:t>
            </a:r>
            <a:r>
              <a:rPr lang="fr-FR" dirty="0" err="1"/>
              <a:t>javafx</a:t>
            </a:r>
            <a:r>
              <a:rPr lang="fr-FR" dirty="0"/>
              <a:t> App</a:t>
            </a:r>
            <a:br>
              <a:rPr lang="fr-FR" dirty="0"/>
            </a:br>
            <a:br>
              <a:rPr lang="fr-FR" dirty="0"/>
            </a:br>
            <a:r>
              <a:rPr lang="fr-FR" dirty="0"/>
              <a:t>…  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next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085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11 :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26682-6FB8-6B81-6E04-5FE2C3B49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278" y="1564389"/>
            <a:ext cx="6123201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572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0F9E-A229-7136-A684-F247EF94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11 : code (1/3)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36C5B-B014-0EB2-426F-1DE53DD6F732}"/>
              </a:ext>
            </a:extLst>
          </p:cNvPr>
          <p:cNvSpPr txBox="1"/>
          <p:nvPr/>
        </p:nvSpPr>
        <p:spPr>
          <a:xfrm>
            <a:off x="147258" y="1651061"/>
            <a:ext cx="107133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SplitPane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( view1 | view2 )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view1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view1Comp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view1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.getComponent();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CanvasDrawingView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view2Comp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view2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.getComponent(); 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SplitPane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splitViewPane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SplitPane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view1Comp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view2Comp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mainBorderPanel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.setCenter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splitViewPane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5B3F44-3FD7-61C3-3594-081135E9B443}"/>
              </a:ext>
            </a:extLst>
          </p:cNvPr>
          <p:cNvSpPr/>
          <p:nvPr/>
        </p:nvSpPr>
        <p:spPr>
          <a:xfrm>
            <a:off x="369891" y="2703738"/>
            <a:ext cx="7107993" cy="3982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3FCEE-64E1-6CAE-BF69-9AF37D583909}"/>
              </a:ext>
            </a:extLst>
          </p:cNvPr>
          <p:cNvSpPr txBox="1"/>
          <p:nvPr/>
        </p:nvSpPr>
        <p:spPr>
          <a:xfrm>
            <a:off x="3169545" y="4922156"/>
            <a:ext cx="93515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CanvasDrawingView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DrawingView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BorderPane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component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3F7F5F"/>
                </a:solidFill>
                <a:latin typeface="Consolas" panose="020B0609020204030204" pitchFamily="49" charset="0"/>
              </a:rPr>
              <a:t>  // to add javafx.scene.shape.* objects converted from model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protected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Pane 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691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314" y="4536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11 : code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06317-9E81-5FD7-0148-071492F94139}"/>
              </a:ext>
            </a:extLst>
          </p:cNvPr>
          <p:cNvSpPr txBox="1"/>
          <p:nvPr/>
        </p:nvSpPr>
        <p:spPr>
          <a:xfrm>
            <a:off x="381467" y="1183671"/>
            <a:ext cx="1148329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clear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JavafxDrawingElementVisitor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(Node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node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caseText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javafx.scene.shape.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pos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pos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</a:p>
          <a:p>
            <a:pPr algn="l"/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caseLine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javafx.scene.shape.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start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010240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11 : code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3B443-FA51-DFD2-3A8D-2C3B04273309}"/>
              </a:ext>
            </a:extLst>
          </p:cNvPr>
          <p:cNvSpPr txBox="1"/>
          <p:nvPr/>
        </p:nvSpPr>
        <p:spPr>
          <a:xfrm>
            <a:off x="790983" y="1065865"/>
            <a:ext cx="1122524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caseRect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javafx.scene.shape.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upLeft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upLeft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downRight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upLeft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downRight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upLeft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caseCircle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javafx.scene.shape.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radius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caseGroup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for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elements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   // ***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recurse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***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child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caseOther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 // "not implemented/recognized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drawingElement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 "+ 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p.getClass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().</a:t>
            </a:r>
            <a:r>
              <a:rPr lang="en-US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getName</a:t>
            </a:r>
            <a:r>
              <a:rPr lang="en-US" sz="1800" dirty="0">
                <a:solidFill>
                  <a:srgbClr val="3F7F5F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371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01265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12 : </a:t>
            </a:r>
            <a:r>
              <a:rPr lang="fr-FR" dirty="0" err="1"/>
              <a:t>recover</a:t>
            </a:r>
            <a:r>
              <a:rPr lang="fr-FR" dirty="0"/>
              <a:t> Full Edit </a:t>
            </a:r>
            <a:r>
              <a:rPr lang="fr-FR" dirty="0" err="1"/>
              <a:t>capabilities</a:t>
            </a:r>
            <a:br>
              <a:rPr lang="fr-FR" dirty="0"/>
            </a:b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XStream</a:t>
            </a:r>
            <a:r>
              <a:rPr lang="fr-FR" dirty="0"/>
              <a:t> </a:t>
            </a:r>
            <a:r>
              <a:rPr lang="fr-FR" dirty="0" err="1"/>
              <a:t>library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formatting</a:t>
            </a:r>
            <a:r>
              <a:rPr lang="fr-FR" dirty="0"/>
              <a:t>  model -&gt; </a:t>
            </a:r>
            <a:r>
              <a:rPr lang="fr-FR" dirty="0" err="1"/>
              <a:t>text</a:t>
            </a:r>
            <a:r>
              <a:rPr lang="fr-FR" dirty="0"/>
              <a:t>  (xml)</a:t>
            </a:r>
            <a:br>
              <a:rPr lang="fr-FR" dirty="0"/>
            </a:br>
            <a:r>
              <a:rPr lang="fr-FR" dirty="0"/>
              <a:t>and </a:t>
            </a:r>
            <a:r>
              <a:rPr lang="fr-FR" dirty="0" err="1"/>
              <a:t>parsing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(xml) -&gt; model</a:t>
            </a:r>
          </a:p>
        </p:txBody>
      </p:sp>
    </p:spTree>
    <p:extLst>
      <p:ext uri="{BB962C8B-B14F-4D97-AF65-F5344CB8AC3E}">
        <p14:creationId xmlns:p14="http://schemas.microsoft.com/office/powerpoint/2010/main" val="1221746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249B-7920-294B-D06C-F7E738E2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12 : </a:t>
            </a:r>
            <a:r>
              <a:rPr lang="fr-FR" dirty="0" err="1"/>
              <a:t>expected</a:t>
            </a:r>
            <a:r>
              <a:rPr lang="fr-FR" dirty="0"/>
              <a:t>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D0415-5799-E71F-125B-B0714DD0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660" y="1690688"/>
            <a:ext cx="6134632" cy="48772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BFBC3BF-F4BF-B1F2-9E80-D224A2184BAF}"/>
              </a:ext>
            </a:extLst>
          </p:cNvPr>
          <p:cNvSpPr/>
          <p:nvPr/>
        </p:nvSpPr>
        <p:spPr>
          <a:xfrm>
            <a:off x="3034554" y="6232312"/>
            <a:ext cx="645486" cy="3982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CCBEF20-4135-E7D1-354C-2B05CEA75674}"/>
              </a:ext>
            </a:extLst>
          </p:cNvPr>
          <p:cNvSpPr/>
          <p:nvPr/>
        </p:nvSpPr>
        <p:spPr>
          <a:xfrm rot="1090730">
            <a:off x="3419023" y="5700895"/>
            <a:ext cx="342199" cy="4543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A61CA92-BA15-FF5D-2FB4-61A612B4A423}"/>
              </a:ext>
            </a:extLst>
          </p:cNvPr>
          <p:cNvSpPr/>
          <p:nvPr/>
        </p:nvSpPr>
        <p:spPr>
          <a:xfrm rot="15354404">
            <a:off x="4681009" y="5027790"/>
            <a:ext cx="255865" cy="21568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355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12 : code (1/3)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CFAC64-A201-8132-A9DC-6D42710CB919}"/>
              </a:ext>
            </a:extLst>
          </p:cNvPr>
          <p:cNvSpPr txBox="1"/>
          <p:nvPr/>
        </p:nvSpPr>
        <p:spPr>
          <a:xfrm>
            <a:off x="3047532" y="2691738"/>
            <a:ext cx="75550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&lt;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com.thoughtworks.xstream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&lt;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&lt;</a:t>
            </a:r>
            <a:r>
              <a:rPr lang="fr-FR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&gt;1.4.20&lt;/</a:t>
            </a:r>
            <a:r>
              <a:rPr lang="fr-FR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306730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12 : code (2/3)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1E57F-834E-36BB-6ADF-C2A7D2250086}"/>
              </a:ext>
            </a:extLst>
          </p:cNvPr>
          <p:cNvSpPr txBox="1"/>
          <p:nvPr/>
        </p:nvSpPr>
        <p:spPr>
          <a:xfrm>
            <a:off x="1363184" y="1879289"/>
            <a:ext cx="1077084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createXStream</a:t>
            </a:r>
            <a:r>
              <a:rPr lang="fr-FR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fr-FR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createXStream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XStream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.addPermission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AnyTypePermission.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ANY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"Pt"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DrawingPt.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TextDrawingElement.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"Line"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LineDrawingElement.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latin typeface="Consolas" panose="020B0609020204030204" pitchFamily="49" charset="0"/>
              </a:rPr>
              <a:t>"Circle"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CircleDrawingElement.</a:t>
            </a:r>
            <a:r>
              <a:rPr lang="en-US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"Rectangle"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RectangleDrawingElement.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.alias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"Group"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GroupDrawingElement.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xstream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49256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12 : code (3/3)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FC15A2-63B0-B74C-4015-CA3E5933E92B}"/>
              </a:ext>
            </a:extLst>
          </p:cNvPr>
          <p:cNvSpPr txBox="1"/>
          <p:nvPr/>
        </p:nvSpPr>
        <p:spPr>
          <a:xfrm>
            <a:off x="1813374" y="2170655"/>
            <a:ext cx="954042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xstream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.toXML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onClickApply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"apply view to model update"</a:t>
            </a:r>
            <a:r>
              <a:rPr lang="en-US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textArea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xstream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.fromXML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text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=&gt;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fireModelChange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..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86550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13 : </a:t>
            </a:r>
            <a:r>
              <a:rPr lang="fr-FR" dirty="0" err="1"/>
              <a:t>Add</a:t>
            </a:r>
            <a:r>
              <a:rPr lang="fr-FR" dirty="0"/>
              <a:t> Button </a:t>
            </a:r>
            <a:r>
              <a:rPr lang="fr-FR" dirty="0" err="1"/>
              <a:t>Toolbar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for </a:t>
            </a:r>
            <a:r>
              <a:rPr lang="fr-FR" dirty="0" err="1"/>
              <a:t>editing</a:t>
            </a:r>
            <a:r>
              <a:rPr lang="fr-FR" dirty="0"/>
              <a:t> new « Line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78B3C-2C21-14CB-BB26-16BA7211EF8F}"/>
              </a:ext>
            </a:extLst>
          </p:cNvPr>
          <p:cNvSpPr txBox="1"/>
          <p:nvPr/>
        </p:nvSpPr>
        <p:spPr>
          <a:xfrm>
            <a:off x="838200" y="2473929"/>
            <a:ext cx="891960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button</a:t>
            </a:r>
            <a:r>
              <a:rPr lang="fr-FR" sz="1800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3F7F5F"/>
                </a:solidFill>
                <a:latin typeface="Consolas" panose="020B0609020204030204" pitchFamily="49" charset="0"/>
              </a:rPr>
              <a:t>Toolbar</a:t>
            </a:r>
            <a:endParaRPr lang="fr-FR" sz="1800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ToolBar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toolBar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ToolBar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component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.setTop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toolBar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Button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resetToolButton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"Reset"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resetToolButton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onClickToolReset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toolBar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resetToolButton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Button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newLineButton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Button(</a:t>
            </a:r>
            <a:r>
              <a:rPr lang="en-US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"+Line"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newLineButton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.setOnAction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onClickToolNewLine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toolBar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.getItems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newLineButton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C99C9-9380-20D5-EF8F-1C4A3D1A9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197" y="2558980"/>
            <a:ext cx="3398815" cy="20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0: Run … </a:t>
            </a:r>
            <a:r>
              <a:rPr lang="fr-FR" dirty="0" err="1"/>
              <a:t>Expected</a:t>
            </a:r>
            <a:r>
              <a:rPr lang="fr-FR" dirty="0"/>
              <a:t> GUI </a:t>
            </a:r>
            <a:r>
              <a:rPr lang="fr-FR" dirty="0" err="1"/>
              <a:t>Result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F7506-977D-A5C6-3C58-C931F1A7D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842" y="1484943"/>
            <a:ext cx="6134632" cy="494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32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14 : Tool State Handler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25155-AB3A-EB12-6277-20D2CF8FA565}"/>
              </a:ext>
            </a:extLst>
          </p:cNvPr>
          <p:cNvSpPr txBox="1"/>
          <p:nvPr/>
        </p:nvSpPr>
        <p:spPr>
          <a:xfrm>
            <a:off x="2642223" y="1892639"/>
            <a:ext cx="104454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en-US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onMouseEntered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onMouseMove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abstract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onMouseClick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3818F4-033D-C31F-AE16-4FB75EA642B2}"/>
              </a:ext>
            </a:extLst>
          </p:cNvPr>
          <p:cNvSpPr txBox="1"/>
          <p:nvPr/>
        </p:nvSpPr>
        <p:spPr>
          <a:xfrm>
            <a:off x="1005559" y="4466187"/>
            <a:ext cx="102421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.setOnMouseEntered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currToolStateHandler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.onMouseEnter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.setOnMouseMoved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currToolStateHandler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.onMouseMoved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algn="l"/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.setOnMouseClicked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-&gt;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currToolStateHandler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.onMouseClicked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8317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364-E740-E335-A0C3-71F24975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F2B57-DB90-53E5-0D23-2E4098D653DA}"/>
              </a:ext>
            </a:extLst>
          </p:cNvPr>
          <p:cNvSpPr txBox="1"/>
          <p:nvPr/>
        </p:nvSpPr>
        <p:spPr>
          <a:xfrm>
            <a:off x="1172450" y="2218396"/>
            <a:ext cx="103445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DefaultSelectToolStateHandler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dirty="0">
                <a:solidFill>
                  <a:srgbClr val="646464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onMouseEnter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.setCursor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DEFAULT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303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5402-30A1-69F3-86D4-5E393BD3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15 : State </a:t>
            </a:r>
            <a:r>
              <a:rPr lang="fr-FR" dirty="0" err="1"/>
              <a:t>Automaton</a:t>
            </a:r>
            <a:r>
              <a:rPr lang="fr-FR" dirty="0"/>
              <a:t> for « new Line »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E6E071-F557-48A1-13FB-E249CE84B634}"/>
              </a:ext>
            </a:extLst>
          </p:cNvPr>
          <p:cNvSpPr/>
          <p:nvPr/>
        </p:nvSpPr>
        <p:spPr>
          <a:xfrm>
            <a:off x="2072864" y="3087798"/>
            <a:ext cx="712447" cy="715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8BA40-8B79-EA90-8428-A3114149C718}"/>
              </a:ext>
            </a:extLst>
          </p:cNvPr>
          <p:cNvSpPr txBox="1"/>
          <p:nvPr/>
        </p:nvSpPr>
        <p:spPr>
          <a:xfrm>
            <a:off x="2162431" y="258230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Init</a:t>
            </a:r>
          </a:p>
        </p:txBody>
      </p:sp>
      <p:sp>
        <p:nvSpPr>
          <p:cNvPr id="6" name="Arrow: Curved Left 5">
            <a:extLst>
              <a:ext uri="{FF2B5EF4-FFF2-40B4-BE49-F238E27FC236}">
                <a16:creationId xmlns:a16="http://schemas.microsoft.com/office/drawing/2014/main" id="{9A6CA079-FDC8-FC76-287C-6C38882488CD}"/>
              </a:ext>
            </a:extLst>
          </p:cNvPr>
          <p:cNvSpPr/>
          <p:nvPr/>
        </p:nvSpPr>
        <p:spPr>
          <a:xfrm rot="3169195">
            <a:off x="2634839" y="3876717"/>
            <a:ext cx="516103" cy="6058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DE8A82-4543-BEFF-1C67-70F6D5D8CD88}"/>
              </a:ext>
            </a:extLst>
          </p:cNvPr>
          <p:cNvSpPr/>
          <p:nvPr/>
        </p:nvSpPr>
        <p:spPr>
          <a:xfrm>
            <a:off x="3546396" y="3243754"/>
            <a:ext cx="2130738" cy="310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D4DDAE-71FC-7E19-536A-B4A0FD02B889}"/>
              </a:ext>
            </a:extLst>
          </p:cNvPr>
          <p:cNvSpPr txBox="1"/>
          <p:nvPr/>
        </p:nvSpPr>
        <p:spPr>
          <a:xfrm>
            <a:off x="3724917" y="2899360"/>
            <a:ext cx="17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onMouseClicked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3FA676-9175-84CB-52B9-0691B4419CBD}"/>
              </a:ext>
            </a:extLst>
          </p:cNvPr>
          <p:cNvSpPr txBox="1"/>
          <p:nvPr/>
        </p:nvSpPr>
        <p:spPr>
          <a:xfrm>
            <a:off x="2843395" y="4383649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onMouseMoved</a:t>
            </a:r>
            <a:endParaRPr lang="fr-FR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7082E09-8E83-140A-011A-28C16CBC9027}"/>
              </a:ext>
            </a:extLst>
          </p:cNvPr>
          <p:cNvSpPr/>
          <p:nvPr/>
        </p:nvSpPr>
        <p:spPr>
          <a:xfrm>
            <a:off x="6362357" y="3030500"/>
            <a:ext cx="712447" cy="715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F607E9-7D0A-A095-135A-3D36B45EFADC}"/>
              </a:ext>
            </a:extLst>
          </p:cNvPr>
          <p:cNvSpPr txBox="1"/>
          <p:nvPr/>
        </p:nvSpPr>
        <p:spPr>
          <a:xfrm>
            <a:off x="6451924" y="2525010"/>
            <a:ext cx="97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State1Pt</a:t>
            </a:r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9172558F-57E6-4FE6-8EC7-CE94221BBA2A}"/>
              </a:ext>
            </a:extLst>
          </p:cNvPr>
          <p:cNvSpPr/>
          <p:nvPr/>
        </p:nvSpPr>
        <p:spPr>
          <a:xfrm rot="3169195">
            <a:off x="6924332" y="3819419"/>
            <a:ext cx="516103" cy="60586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8633D-3FC2-0952-4B8D-5BC48EAA32D1}"/>
              </a:ext>
            </a:extLst>
          </p:cNvPr>
          <p:cNvSpPr txBox="1"/>
          <p:nvPr/>
        </p:nvSpPr>
        <p:spPr>
          <a:xfrm>
            <a:off x="7204031" y="4265510"/>
            <a:ext cx="1731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onMouseMoved</a:t>
            </a:r>
            <a:endParaRPr lang="fr-FR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F4360B2-C896-88A7-FF8D-29CD7DA588BA}"/>
              </a:ext>
            </a:extLst>
          </p:cNvPr>
          <p:cNvSpPr/>
          <p:nvPr/>
        </p:nvSpPr>
        <p:spPr>
          <a:xfrm>
            <a:off x="7922987" y="3230160"/>
            <a:ext cx="2130738" cy="3102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2E6227-9DFF-3F85-31C3-75B6A25926EB}"/>
              </a:ext>
            </a:extLst>
          </p:cNvPr>
          <p:cNvSpPr txBox="1"/>
          <p:nvPr/>
        </p:nvSpPr>
        <p:spPr>
          <a:xfrm>
            <a:off x="8101508" y="2885766"/>
            <a:ext cx="17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onMouseClicked</a:t>
            </a:r>
            <a:endParaRPr lang="fr-FR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06D1F0-8330-68C6-3A5C-90499D575DA8}"/>
              </a:ext>
            </a:extLst>
          </p:cNvPr>
          <p:cNvSpPr/>
          <p:nvPr/>
        </p:nvSpPr>
        <p:spPr>
          <a:xfrm>
            <a:off x="10545684" y="3018672"/>
            <a:ext cx="712447" cy="7150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6233C3-BFDD-0230-1ADF-ECB562BAC9F4}"/>
              </a:ext>
            </a:extLst>
          </p:cNvPr>
          <p:cNvSpPr txBox="1"/>
          <p:nvPr/>
        </p:nvSpPr>
        <p:spPr>
          <a:xfrm>
            <a:off x="10545684" y="2397642"/>
            <a:ext cx="869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Default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AD070D-6486-D39A-916C-E8662D4FB655}"/>
              </a:ext>
            </a:extLst>
          </p:cNvPr>
          <p:cNvSpPr/>
          <p:nvPr/>
        </p:nvSpPr>
        <p:spPr>
          <a:xfrm rot="5400000">
            <a:off x="8575385" y="4639431"/>
            <a:ext cx="2130738" cy="310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2CB747-DD0A-B3C9-C1B2-82D43E51F7C2}"/>
              </a:ext>
            </a:extLst>
          </p:cNvPr>
          <p:cNvSpPr txBox="1"/>
          <p:nvPr/>
        </p:nvSpPr>
        <p:spPr>
          <a:xfrm>
            <a:off x="8864388" y="5890761"/>
            <a:ext cx="189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Model </a:t>
            </a:r>
            <a:r>
              <a:rPr lang="fr-FR" dirty="0" err="1"/>
              <a:t>side-effect</a:t>
            </a:r>
            <a:r>
              <a:rPr lang="fr-FR" dirty="0"/>
              <a:t>:</a:t>
            </a:r>
          </a:p>
          <a:p>
            <a:r>
              <a:rPr lang="fr-FR" dirty="0" err="1"/>
              <a:t>Add</a:t>
            </a:r>
            <a:r>
              <a:rPr lang="fr-FR" dirty="0"/>
              <a:t> Line to model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36D5463-C772-5D31-5788-0248291008AC}"/>
              </a:ext>
            </a:extLst>
          </p:cNvPr>
          <p:cNvSpPr/>
          <p:nvPr/>
        </p:nvSpPr>
        <p:spPr>
          <a:xfrm rot="5400000">
            <a:off x="7182652" y="4692540"/>
            <a:ext cx="475551" cy="310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D1CD8F-553A-37F8-E2A5-2CC0BA7C1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335" y="5097577"/>
            <a:ext cx="2423905" cy="1222754"/>
          </a:xfrm>
          <a:prstGeom prst="rect">
            <a:avLst/>
          </a:prstGeom>
        </p:spPr>
      </p:pic>
      <p:sp>
        <p:nvSpPr>
          <p:cNvPr id="25" name="Cross 24">
            <a:extLst>
              <a:ext uri="{FF2B5EF4-FFF2-40B4-BE49-F238E27FC236}">
                <a16:creationId xmlns:a16="http://schemas.microsoft.com/office/drawing/2014/main" id="{C1893BC8-0BFD-CF43-882F-C85E5277F286}"/>
              </a:ext>
            </a:extLst>
          </p:cNvPr>
          <p:cNvSpPr/>
          <p:nvPr/>
        </p:nvSpPr>
        <p:spPr>
          <a:xfrm>
            <a:off x="7562987" y="5918727"/>
            <a:ext cx="360000" cy="360000"/>
          </a:xfrm>
          <a:prstGeom prst="plus">
            <a:avLst>
              <a:gd name="adj" fmla="val 443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909B1E6-F4D5-76F4-DE60-BF5487B03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944" y="5085455"/>
            <a:ext cx="1855631" cy="1009738"/>
          </a:xfrm>
          <a:prstGeom prst="rect">
            <a:avLst/>
          </a:prstGeom>
        </p:spPr>
      </p:pic>
      <p:sp>
        <p:nvSpPr>
          <p:cNvPr id="26" name="Cross 25">
            <a:extLst>
              <a:ext uri="{FF2B5EF4-FFF2-40B4-BE49-F238E27FC236}">
                <a16:creationId xmlns:a16="http://schemas.microsoft.com/office/drawing/2014/main" id="{8F48E41D-52F2-198C-4DEC-A1E4C652E3E7}"/>
              </a:ext>
            </a:extLst>
          </p:cNvPr>
          <p:cNvSpPr/>
          <p:nvPr/>
        </p:nvSpPr>
        <p:spPr>
          <a:xfrm>
            <a:off x="2333030" y="5527227"/>
            <a:ext cx="360000" cy="360000"/>
          </a:xfrm>
          <a:prstGeom prst="plus">
            <a:avLst>
              <a:gd name="adj" fmla="val 443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E2BD2A9-074F-B945-A139-1EA25A724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2947" y="5066428"/>
            <a:ext cx="1162151" cy="86494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BEF1E4F-D140-F0B5-71A0-C58A7DA91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389" y="5066428"/>
            <a:ext cx="1505080" cy="788738"/>
          </a:xfrm>
          <a:prstGeom prst="rect">
            <a:avLst/>
          </a:prstGeom>
        </p:spPr>
      </p:pic>
      <p:sp>
        <p:nvSpPr>
          <p:cNvPr id="33" name="Cross 32">
            <a:extLst>
              <a:ext uri="{FF2B5EF4-FFF2-40B4-BE49-F238E27FC236}">
                <a16:creationId xmlns:a16="http://schemas.microsoft.com/office/drawing/2014/main" id="{3FFAF79C-FF7D-E0D3-87FE-BC33BB5FD1D9}"/>
              </a:ext>
            </a:extLst>
          </p:cNvPr>
          <p:cNvSpPr/>
          <p:nvPr/>
        </p:nvSpPr>
        <p:spPr>
          <a:xfrm>
            <a:off x="4588907" y="5558727"/>
            <a:ext cx="360000" cy="360000"/>
          </a:xfrm>
          <a:prstGeom prst="plus">
            <a:avLst>
              <a:gd name="adj" fmla="val 44376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121FC4E-97E6-DB6E-7C4B-4F0B0D49BDEA}"/>
              </a:ext>
            </a:extLst>
          </p:cNvPr>
          <p:cNvSpPr/>
          <p:nvPr/>
        </p:nvSpPr>
        <p:spPr>
          <a:xfrm rot="5400000">
            <a:off x="4266523" y="4176619"/>
            <a:ext cx="1342216" cy="31027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2830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EAEF-17A5-29CE-43B4-E9C93891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15: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C82E41-4C47-B9D9-5EE5-6DFED2E5B3B1}"/>
              </a:ext>
            </a:extLst>
          </p:cNvPr>
          <p:cNvSpPr txBox="1"/>
          <p:nvPr/>
        </p:nvSpPr>
        <p:spPr>
          <a:xfrm>
            <a:off x="697020" y="1690687"/>
            <a:ext cx="111845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DefaultSelectToolStateHandler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ObservableList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&lt;Node&gt;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currToolShapes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FXCollections.</a:t>
            </a:r>
            <a:r>
              <a:rPr lang="fr-FR" sz="1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observableArrayList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currEditLineStartPt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currEditLineEndPt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7E593-D109-4745-C62C-CDBAE5B68C2E}"/>
              </a:ext>
            </a:extLst>
          </p:cNvPr>
          <p:cNvSpPr txBox="1"/>
          <p:nvPr/>
        </p:nvSpPr>
        <p:spPr>
          <a:xfrm>
            <a:off x="746105" y="3775406"/>
            <a:ext cx="113486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updateCurrEditTool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removeAll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currToolShapes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currToolShapes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.clear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JavafxDrawingElementVisitor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JavafxDrawingElementVisitor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currToolShapes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currEditLineStartPt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currEditLineStartPt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currEditLineEndPt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currEditLineEndPt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.accept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visitor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.getChildren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addAll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currToolShapes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04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364-E740-E335-A0C3-71F24975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223" y="-145369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06139-39B5-E84A-BC65-474F91B8E639}"/>
              </a:ext>
            </a:extLst>
          </p:cNvPr>
          <p:cNvSpPr txBox="1"/>
          <p:nvPr/>
        </p:nvSpPr>
        <p:spPr>
          <a:xfrm>
            <a:off x="1099524" y="1413673"/>
            <a:ext cx="1069230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onClickToolReset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currEditLineStartPt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currEditLineEndPt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refreshModelToView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onClickToolNewLine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StateInit_LineToolStateHandler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setToolHandler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currToolStateHandler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updateCurrEditTool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79540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364-E740-E335-A0C3-71F24975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5996EE-4F9E-3C21-8C7A-7E5B3F11E4DE}"/>
              </a:ext>
            </a:extLst>
          </p:cNvPr>
          <p:cNvSpPr txBox="1"/>
          <p:nvPr/>
        </p:nvSpPr>
        <p:spPr>
          <a:xfrm>
            <a:off x="549763" y="880740"/>
            <a:ext cx="1064182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StateInit_LineToolStateHandler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onMouseEnter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.setCursor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CROSSHAIR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onMouseClicked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currEditLineStartPt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currEditLineEndPt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CircleDrawingElement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pPr algn="l"/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updateCurrEditTool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setToolHandler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StatePt1_LineToolStateHandler());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4857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364-E740-E335-A0C3-71F24975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56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BAF23-E481-CD7D-B6D1-8EACB00146C7}"/>
              </a:ext>
            </a:extLst>
          </p:cNvPr>
          <p:cNvSpPr txBox="1"/>
          <p:nvPr/>
        </p:nvSpPr>
        <p:spPr>
          <a:xfrm>
            <a:off x="325370" y="655525"/>
            <a:ext cx="116852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StatePt1_LineToolStateHandler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onMouseEnter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drawingPane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.setCursor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Cursor.</a:t>
            </a:r>
            <a:r>
              <a:rPr lang="fr-FR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CROSSHAIR</a:t>
            </a:r>
            <a:r>
              <a:rPr lang="fr-FR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onMouseMoved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  double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.getX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fr-FR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.getY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currEditLineEndPt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center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end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DrawingPt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updateCurrEditTool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algn="l"/>
            <a:r>
              <a:rPr lang="fr-FR" sz="1800" dirty="0">
                <a:solidFill>
                  <a:srgbClr val="646464"/>
                </a:solidFill>
                <a:latin typeface="Consolas" panose="020B0609020204030204" pitchFamily="49" charset="0"/>
              </a:rPr>
              <a:t>  @Override</a:t>
            </a: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onMouseClicked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MouseEvent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6A3E3E"/>
                </a:solidFill>
                <a:latin typeface="Consolas" panose="020B0609020204030204" pitchFamily="49" charset="0"/>
              </a:rPr>
              <a:t>event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addToModel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GroupDrawingElement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elements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addToModel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model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.setContent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content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fr-FR" sz="1800" dirty="0">
                <a:solidFill>
                  <a:srgbClr val="0000C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currEditLineStartPt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fr-FR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currEditLineEndPt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updateCurrEditTool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setToolHandler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DefaultSelectToolStateHandler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13719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364-E740-E335-A0C3-71F24975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0035055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364-E740-E335-A0C3-71F24975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4383411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364-E740-E335-A0C3-71F249755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17843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5"/>
            <a:ext cx="1215067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Step</a:t>
            </a:r>
            <a:r>
              <a:rPr lang="fr-FR" dirty="0"/>
              <a:t> 0 : clone/download </a:t>
            </a:r>
            <a:br>
              <a:rPr lang="fr-FR" dirty="0"/>
            </a:br>
            <a:r>
              <a:rPr lang="fr-FR" dirty="0">
                <a:hlinkClick r:id="rId2"/>
              </a:rPr>
              <a:t>https://github.com/Arnaud-Nauwynck/javafx-whiteapp</a:t>
            </a:r>
            <a:br>
              <a:rPr lang="fr-FR" dirty="0"/>
            </a:b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5B9FC-6DFB-BD18-E408-AC3A41EBA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07" y="1523999"/>
            <a:ext cx="11630676" cy="518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991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A6364-E740-E335-A0C3-71F249755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175" y="1980752"/>
            <a:ext cx="10515600" cy="3230767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Using</a:t>
            </a:r>
            <a:r>
              <a:rPr lang="fr-FR" dirty="0"/>
              <a:t> « Expression »</a:t>
            </a:r>
            <a:br>
              <a:rPr lang="fr-FR" dirty="0"/>
            </a:br>
            <a:r>
              <a:rPr lang="fr-FR" dirty="0" err="1"/>
              <a:t>instead</a:t>
            </a:r>
            <a:r>
              <a:rPr lang="fr-FR" dirty="0"/>
              <a:t> of « Double »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advanced</a:t>
            </a:r>
            <a:r>
              <a:rPr lang="fr-FR" dirty="0"/>
              <a:t> </a:t>
            </a:r>
            <a:r>
              <a:rPr lang="fr-FR" dirty="0" err="1"/>
              <a:t>feature</a:t>
            </a:r>
            <a:r>
              <a:rPr lang="fr-FR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DC647B-40EE-FCB5-C03C-94FED908A6A6}"/>
              </a:ext>
            </a:extLst>
          </p:cNvPr>
          <p:cNvSpPr/>
          <p:nvPr/>
        </p:nvSpPr>
        <p:spPr>
          <a:xfrm rot="17192539">
            <a:off x="-527107" y="3438560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</a:p>
        </p:txBody>
      </p:sp>
    </p:spTree>
    <p:extLst>
      <p:ext uri="{BB962C8B-B14F-4D97-AF65-F5344CB8AC3E}">
        <p14:creationId xmlns:p14="http://schemas.microsoft.com/office/powerpoint/2010/main" val="24098517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0493-60B4-E8E7-1A35-B464E33D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Interpreter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86E3AA-B8F8-C5FE-0AD4-1FD51925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50" y="3423580"/>
            <a:ext cx="8971801" cy="34344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61B3FB-D082-5549-60FB-366BC0DF4A49}"/>
              </a:ext>
            </a:extLst>
          </p:cNvPr>
          <p:cNvSpPr txBox="1"/>
          <p:nvPr/>
        </p:nvSpPr>
        <p:spPr>
          <a:xfrm>
            <a:off x="2591735" y="1593188"/>
            <a:ext cx="8161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Given a language, define a representation for its grammar 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along with an interpreter that uses the representation </a:t>
            </a:r>
          </a:p>
          <a:p>
            <a:r>
              <a:rPr lang="en-US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to interpret sentences in the language.</a:t>
            </a:r>
            <a:endParaRPr lang="fr-FR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DC6A49-9D71-60CA-3D34-BA9450493360}"/>
              </a:ext>
            </a:extLst>
          </p:cNvPr>
          <p:cNvSpPr/>
          <p:nvPr/>
        </p:nvSpPr>
        <p:spPr>
          <a:xfrm rot="17192539">
            <a:off x="-900606" y="3438560"/>
            <a:ext cx="3323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5003880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0493-60B4-E8E7-1A35-B464E33D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Example of </a:t>
            </a:r>
            <a:r>
              <a:rPr lang="fr-FR" dirty="0" err="1"/>
              <a:t>Interpreter</a:t>
            </a:r>
            <a:r>
              <a:rPr lang="fr-FR" dirty="0"/>
              <a:t> : Math Expression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D482B-1DAA-2899-D657-951901FD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8280"/>
            <a:ext cx="5789330" cy="19577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256095-2712-E559-EF61-7A6E1498640E}"/>
              </a:ext>
            </a:extLst>
          </p:cNvPr>
          <p:cNvSpPr txBox="1"/>
          <p:nvPr/>
        </p:nvSpPr>
        <p:spPr>
          <a:xfrm>
            <a:off x="6360382" y="1625504"/>
            <a:ext cx="524919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abstract class Expression {}</a:t>
            </a:r>
          </a:p>
          <a:p>
            <a:endParaRPr lang="fr-FR" dirty="0"/>
          </a:p>
          <a:p>
            <a:r>
              <a:rPr lang="fr-FR" dirty="0"/>
              <a:t>class </a:t>
            </a:r>
            <a:r>
              <a:rPr lang="fr-FR" b="1" dirty="0" err="1"/>
              <a:t>NumberExpression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Expression {</a:t>
            </a:r>
          </a:p>
          <a:p>
            <a:r>
              <a:rPr lang="fr-FR" dirty="0"/>
              <a:t>     double value;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class </a:t>
            </a:r>
            <a:r>
              <a:rPr lang="fr-FR" b="1" dirty="0" err="1"/>
              <a:t>VariableExpression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Expression {</a:t>
            </a:r>
          </a:p>
          <a:p>
            <a:r>
              <a:rPr lang="fr-FR" dirty="0"/>
              <a:t>     String </a:t>
            </a:r>
            <a:r>
              <a:rPr lang="fr-FR" dirty="0" err="1"/>
              <a:t>name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r>
              <a:rPr lang="fr-FR" dirty="0"/>
              <a:t>class </a:t>
            </a:r>
            <a:r>
              <a:rPr lang="fr-FR" b="1" dirty="0" err="1"/>
              <a:t>BinaryOperationExpression</a:t>
            </a:r>
            <a:r>
              <a:rPr lang="fr-FR" dirty="0"/>
              <a:t> </a:t>
            </a:r>
            <a:r>
              <a:rPr lang="fr-FR" dirty="0" err="1"/>
              <a:t>extends</a:t>
            </a:r>
            <a:r>
              <a:rPr lang="fr-FR" dirty="0"/>
              <a:t> Expression {</a:t>
            </a:r>
          </a:p>
          <a:p>
            <a:r>
              <a:rPr lang="fr-FR" dirty="0"/>
              <a:t>   Expression </a:t>
            </a:r>
            <a:r>
              <a:rPr lang="fr-FR" dirty="0" err="1"/>
              <a:t>leftOperand</a:t>
            </a:r>
            <a:r>
              <a:rPr lang="fr-FR" dirty="0"/>
              <a:t>;</a:t>
            </a:r>
          </a:p>
          <a:p>
            <a:r>
              <a:rPr lang="fr-FR" dirty="0"/>
              <a:t>   String </a:t>
            </a:r>
            <a:r>
              <a:rPr lang="fr-FR" dirty="0" err="1"/>
              <a:t>operator</a:t>
            </a:r>
            <a:r>
              <a:rPr lang="fr-FR" dirty="0"/>
              <a:t>;</a:t>
            </a:r>
          </a:p>
          <a:p>
            <a:r>
              <a:rPr lang="fr-FR" dirty="0"/>
              <a:t>   Expression </a:t>
            </a:r>
            <a:r>
              <a:rPr lang="fr-FR" dirty="0" err="1"/>
              <a:t>rightOperand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029A21-BD63-BE5D-C576-7B4E184DAD84}"/>
              </a:ext>
            </a:extLst>
          </p:cNvPr>
          <p:cNvSpPr/>
          <p:nvPr/>
        </p:nvSpPr>
        <p:spPr>
          <a:xfrm rot="17192539">
            <a:off x="-900606" y="3438560"/>
            <a:ext cx="3323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</a:p>
        </p:txBody>
      </p:sp>
    </p:spTree>
    <p:extLst>
      <p:ext uri="{BB962C8B-B14F-4D97-AF65-F5344CB8AC3E}">
        <p14:creationId xmlns:p14="http://schemas.microsoft.com/office/powerpoint/2010/main" val="2980516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0A3B-6CFE-881E-0181-40F6FF95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Example, </a:t>
            </a:r>
            <a:r>
              <a:rPr lang="fr-FR" dirty="0" err="1"/>
              <a:t>using</a:t>
            </a:r>
            <a:r>
              <a:rPr lang="fr-FR" dirty="0"/>
              <a:t> JEP </a:t>
            </a:r>
            <a:r>
              <a:rPr lang="fr-FR" dirty="0" err="1"/>
              <a:t>library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A5936-4482-DB37-B801-E7238CD7B298}"/>
              </a:ext>
            </a:extLst>
          </p:cNvPr>
          <p:cNvSpPr/>
          <p:nvPr/>
        </p:nvSpPr>
        <p:spPr>
          <a:xfrm rot="17192539">
            <a:off x="-527107" y="3438560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164B32-2C7F-CC8D-C612-712F9D6AF9B5}"/>
              </a:ext>
            </a:extLst>
          </p:cNvPr>
          <p:cNvSpPr txBox="1"/>
          <p:nvPr/>
        </p:nvSpPr>
        <p:spPr>
          <a:xfrm>
            <a:off x="2861942" y="3874650"/>
            <a:ext cx="61203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JEP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jep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JEP();</a:t>
            </a:r>
          </a:p>
          <a:p>
            <a:pPr algn="l"/>
            <a:endParaRPr lang="fr-FR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jep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.addVariable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"x"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, 123);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Node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expr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jep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.parseExpression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>
                <a:solidFill>
                  <a:srgbClr val="2A00FF"/>
                </a:solidFill>
                <a:latin typeface="Consolas" panose="020B0609020204030204" pitchFamily="49" charset="0"/>
              </a:rPr>
              <a:t>"x+2"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fr-F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Double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eval</a:t>
            </a:r>
            <a:r>
              <a:rPr lang="fr-FR" sz="1800" dirty="0">
                <a:solidFill>
                  <a:srgbClr val="6A3E3E"/>
                </a:solidFill>
                <a:latin typeface="Consolas" panose="020B0609020204030204" pitchFamily="49" charset="0"/>
              </a:rPr>
              <a:t> 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= (Double) 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jep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.evaluate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expr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algn="l"/>
            <a:endParaRPr lang="nn-N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nn-NO" sz="18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nn-NO" sz="18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nn-N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nn-NO" sz="1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"x=123,  x+2 =&gt; "</a:t>
            </a:r>
            <a:r>
              <a:rPr lang="nn-N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nn-NO" sz="1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eval</a:t>
            </a:r>
            <a:r>
              <a:rPr lang="nn-NO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6F0FE-D608-F4C0-E1D5-A750D3433128}"/>
              </a:ext>
            </a:extLst>
          </p:cNvPr>
          <p:cNvSpPr txBox="1"/>
          <p:nvPr/>
        </p:nvSpPr>
        <p:spPr>
          <a:xfrm>
            <a:off x="2861942" y="1951672"/>
            <a:ext cx="61203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org.scijava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groupId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fr-F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jep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artifactId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&lt;</a:t>
            </a:r>
            <a:r>
              <a:rPr lang="fr-FR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&gt;2.4.2&lt;/</a:t>
            </a:r>
            <a:r>
              <a:rPr lang="fr-FR" sz="1800" dirty="0">
                <a:solidFill>
                  <a:srgbClr val="268BD2"/>
                </a:solidFill>
                <a:latin typeface="Consolas" panose="020B0609020204030204" pitchFamily="49" charset="0"/>
              </a:rPr>
              <a:t>version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fr-FR" sz="1800" dirty="0" err="1">
                <a:solidFill>
                  <a:srgbClr val="268BD2"/>
                </a:solidFill>
                <a:latin typeface="Consolas" panose="020B0609020204030204" pitchFamily="49" charset="0"/>
              </a:rPr>
              <a:t>dependency</a:t>
            </a:r>
            <a:r>
              <a:rPr lang="fr-F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16135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0A3B-6CFE-881E-0181-40F6FF95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Reminder</a:t>
            </a:r>
            <a:r>
              <a:rPr lang="fr-FR" dirty="0"/>
              <a:t> … « Bridge » design-pattern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A5936-4482-DB37-B801-E7238CD7B298}"/>
              </a:ext>
            </a:extLst>
          </p:cNvPr>
          <p:cNvSpPr/>
          <p:nvPr/>
        </p:nvSpPr>
        <p:spPr>
          <a:xfrm rot="17192539">
            <a:off x="-527107" y="3438560"/>
            <a:ext cx="25763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ANNEXE</a:t>
            </a: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F005E2E0-3653-C97F-289D-D4D837D2C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01" y="3124667"/>
            <a:ext cx="4153948" cy="276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ACBD6C9-F9EC-6194-D1B1-95D16AB38408}"/>
              </a:ext>
            </a:extLst>
          </p:cNvPr>
          <p:cNvCxnSpPr/>
          <p:nvPr/>
        </p:nvCxnSpPr>
        <p:spPr>
          <a:xfrm flipV="1">
            <a:off x="6609459" y="2816127"/>
            <a:ext cx="0" cy="825577"/>
          </a:xfrm>
          <a:prstGeom prst="straightConnector1">
            <a:avLst/>
          </a:prstGeom>
          <a:ln w="222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C0BC10A-2331-E46C-5115-57181FA69DC2}"/>
              </a:ext>
            </a:extLst>
          </p:cNvPr>
          <p:cNvSpPr/>
          <p:nvPr/>
        </p:nvSpPr>
        <p:spPr>
          <a:xfrm>
            <a:off x="5986609" y="2064411"/>
            <a:ext cx="1351031" cy="695618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19882A-F574-F342-5787-4CE5CD06888B}"/>
              </a:ext>
            </a:extLst>
          </p:cNvPr>
          <p:cNvSpPr txBox="1"/>
          <p:nvPr/>
        </p:nvSpPr>
        <p:spPr>
          <a:xfrm>
            <a:off x="5986609" y="2064411"/>
            <a:ext cx="1073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StableApi</a:t>
            </a:r>
            <a:endParaRPr lang="fr-FR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9D26EC-4B91-EB79-82A0-03EE4788E9C1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>
            <a:off x="5986609" y="2412220"/>
            <a:ext cx="135103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EBF9D1-A0F2-4D3B-4D48-F5C2BFE85121}"/>
              </a:ext>
            </a:extLst>
          </p:cNvPr>
          <p:cNvCxnSpPr>
            <a:cxnSpLocks/>
          </p:cNvCxnSpPr>
          <p:nvPr/>
        </p:nvCxnSpPr>
        <p:spPr>
          <a:xfrm flipV="1">
            <a:off x="9317904" y="3841770"/>
            <a:ext cx="751715" cy="762935"/>
          </a:xfrm>
          <a:prstGeom prst="straightConnector1">
            <a:avLst/>
          </a:prstGeom>
          <a:ln w="2222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39987C8-8CF3-18B7-F87A-F7857795116A}"/>
              </a:ext>
            </a:extLst>
          </p:cNvPr>
          <p:cNvSpPr/>
          <p:nvPr/>
        </p:nvSpPr>
        <p:spPr>
          <a:xfrm>
            <a:off x="9611485" y="2958806"/>
            <a:ext cx="1351031" cy="642591"/>
          </a:xfrm>
          <a:prstGeom prst="rect">
            <a:avLst/>
          </a:prstGeom>
          <a:noFill/>
          <a:ln w="22225"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5AEA13-A6BD-AC44-0D7A-02D5DE2CF1A0}"/>
              </a:ext>
            </a:extLst>
          </p:cNvPr>
          <p:cNvSpPr txBox="1"/>
          <p:nvPr/>
        </p:nvSpPr>
        <p:spPr>
          <a:xfrm>
            <a:off x="9611485" y="2905780"/>
            <a:ext cx="1334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InternalImpl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F130C5-0DAC-0937-03B6-13B53A7570B7}"/>
              </a:ext>
            </a:extLst>
          </p:cNvPr>
          <p:cNvCxnSpPr>
            <a:cxnSpLocks/>
            <a:stCxn id="10" idx="1"/>
            <a:endCxn id="10" idx="3"/>
          </p:cNvCxnSpPr>
          <p:nvPr/>
        </p:nvCxnSpPr>
        <p:spPr>
          <a:xfrm>
            <a:off x="9611485" y="3280102"/>
            <a:ext cx="135103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C0897A-20E6-97F7-A94D-FE1FD8A46E80}"/>
              </a:ext>
            </a:extLst>
          </p:cNvPr>
          <p:cNvSpPr txBox="1"/>
          <p:nvPr/>
        </p:nvSpPr>
        <p:spPr>
          <a:xfrm>
            <a:off x="10069619" y="3995334"/>
            <a:ext cx="2069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May changes</a:t>
            </a:r>
          </a:p>
          <a:p>
            <a:r>
              <a:rPr lang="fr-FR" dirty="0"/>
              <a:t>.. </a:t>
            </a:r>
            <a:r>
              <a:rPr lang="fr-FR" dirty="0" err="1"/>
              <a:t>Should</a:t>
            </a:r>
            <a:r>
              <a:rPr lang="fr-FR" dirty="0"/>
              <a:t> not impact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FE9D74-5D68-E7C2-EDA8-294E547CBD7A}"/>
              </a:ext>
            </a:extLst>
          </p:cNvPr>
          <p:cNvSpPr txBox="1"/>
          <p:nvPr/>
        </p:nvSpPr>
        <p:spPr>
          <a:xfrm>
            <a:off x="657145" y="2971787"/>
            <a:ext cx="612030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DrawingExprContext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String,Object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&gt; values;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org.nfunk.jep.JEP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internalI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mpl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</a:p>
          <a:p>
            <a:pPr algn="l"/>
            <a:endParaRPr lang="fr-F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endParaRPr lang="fr-FR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DrawingExpr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endParaRPr lang="fr-FR" sz="1800" dirty="0">
              <a:latin typeface="Consolas" panose="020B0609020204030204" pitchFamily="49" charset="0"/>
            </a:endParaRP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text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protected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org.nfunk.jep.Node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internalI</a:t>
            </a:r>
            <a:r>
              <a:rPr lang="fr-FR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mpl</a:t>
            </a:r>
            <a:r>
              <a:rPr lang="fr-FR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fr-FR" b="1" dirty="0">
                <a:solidFill>
                  <a:srgbClr val="000000"/>
                </a:solidFill>
                <a:latin typeface="Consolas" panose="020B0609020204030204" pitchFamily="49" charset="0"/>
              </a:rPr>
              <a:t>..</a:t>
            </a:r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5854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9F3D-D92A-F456-DAA5-2531654E2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README.md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EB3F0-0864-B28E-D09E-BBE2F3BB5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813" y="1007095"/>
            <a:ext cx="6184291" cy="58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5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1: Import in Eclipse/</a:t>
            </a:r>
            <a:r>
              <a:rPr lang="fr-FR" dirty="0" err="1"/>
              <a:t>Idea</a:t>
            </a:r>
            <a:br>
              <a:rPr lang="fr-FR" dirty="0"/>
            </a:br>
            <a:r>
              <a:rPr lang="fr-FR" dirty="0"/>
              <a:t>+ Run 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11CF8-D24B-1541-759D-B371B963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123" y="2342568"/>
            <a:ext cx="8771380" cy="37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37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F22C-7049-F9BB-4071-AB9F1D42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Step</a:t>
            </a:r>
            <a:r>
              <a:rPr lang="fr-FR" dirty="0"/>
              <a:t> 1 : MVC Design Pattern</a:t>
            </a:r>
            <a:br>
              <a:rPr lang="fr-FR" dirty="0"/>
            </a:br>
            <a:r>
              <a:rPr lang="fr-FR" dirty="0"/>
              <a:t> Model-</a:t>
            </a:r>
            <a:r>
              <a:rPr lang="fr-FR" dirty="0" err="1"/>
              <a:t>View</a:t>
            </a:r>
            <a:r>
              <a:rPr lang="fr-FR" dirty="0"/>
              <a:t>-(</a:t>
            </a:r>
            <a:r>
              <a:rPr lang="fr-FR" dirty="0" err="1"/>
              <a:t>Controler</a:t>
            </a:r>
            <a:r>
              <a:rPr lang="fr-FR" dirty="0"/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CAB313-66FA-DB2F-1E4B-E2288FBBCA1A}"/>
              </a:ext>
            </a:extLst>
          </p:cNvPr>
          <p:cNvSpPr/>
          <p:nvPr/>
        </p:nvSpPr>
        <p:spPr>
          <a:xfrm>
            <a:off x="3841583" y="2918847"/>
            <a:ext cx="1299118" cy="82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Document</a:t>
            </a:r>
          </a:p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42E99AA-DFC6-869C-1E35-9725141DB0B6}"/>
              </a:ext>
            </a:extLst>
          </p:cNvPr>
          <p:cNvSpPr/>
          <p:nvPr/>
        </p:nvSpPr>
        <p:spPr>
          <a:xfrm>
            <a:off x="6935186" y="2918846"/>
            <a:ext cx="1461538" cy="821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Drawing</a:t>
            </a:r>
            <a:b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View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3E066EB-11DB-6007-A0B8-C997486A3797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5140701" y="3329716"/>
            <a:ext cx="1794485" cy="1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8C2036-E7CA-37D9-F8B7-74866796EF54}"/>
              </a:ext>
            </a:extLst>
          </p:cNvPr>
          <p:cNvSpPr txBox="1"/>
          <p:nvPr/>
        </p:nvSpPr>
        <p:spPr>
          <a:xfrm>
            <a:off x="5299028" y="332971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6C2435-38E0-AD79-8765-3994EE8B8938}"/>
              </a:ext>
            </a:extLst>
          </p:cNvPr>
          <p:cNvCxnSpPr>
            <a:cxnSpLocks/>
            <a:stCxn id="3" idx="1"/>
            <a:endCxn id="19" idx="3"/>
          </p:cNvCxnSpPr>
          <p:nvPr/>
        </p:nvCxnSpPr>
        <p:spPr>
          <a:xfrm flipH="1">
            <a:off x="2237210" y="3329717"/>
            <a:ext cx="1604373" cy="322717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CD4F1EA-B513-FBCD-7128-B87546DE2AA0}"/>
              </a:ext>
            </a:extLst>
          </p:cNvPr>
          <p:cNvSpPr/>
          <p:nvPr/>
        </p:nvSpPr>
        <p:spPr>
          <a:xfrm>
            <a:off x="779765" y="3285641"/>
            <a:ext cx="1457445" cy="73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DomainClass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F351EF-7152-EF9D-6C32-F581CF467512}"/>
              </a:ext>
            </a:extLst>
          </p:cNvPr>
          <p:cNvSpPr txBox="1"/>
          <p:nvPr/>
        </p:nvSpPr>
        <p:spPr>
          <a:xfrm>
            <a:off x="2400828" y="364989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B9120-1795-F030-70A4-E76C1297A11D}"/>
              </a:ext>
            </a:extLst>
          </p:cNvPr>
          <p:cNvSpPr txBox="1"/>
          <p:nvPr/>
        </p:nvSpPr>
        <p:spPr>
          <a:xfrm>
            <a:off x="2204255" y="3082081"/>
            <a:ext cx="908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content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2B8A3B-646D-9438-F46A-5438E667609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396724" y="3329716"/>
            <a:ext cx="1299117" cy="320178"/>
          </a:xfrm>
          <a:prstGeom prst="straightConnector1">
            <a:avLst/>
          </a:prstGeom>
          <a:ln w="15875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20B9566-4B05-6A94-F022-AF1F31CDA0D0}"/>
              </a:ext>
            </a:extLst>
          </p:cNvPr>
          <p:cNvSpPr txBox="1"/>
          <p:nvPr/>
        </p:nvSpPr>
        <p:spPr>
          <a:xfrm>
            <a:off x="9527849" y="37405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E5BA33-5213-50FB-FD69-CF411CA13AD3}"/>
              </a:ext>
            </a:extLst>
          </p:cNvPr>
          <p:cNvSpPr txBox="1"/>
          <p:nvPr/>
        </p:nvSpPr>
        <p:spPr>
          <a:xfrm>
            <a:off x="8837612" y="2931762"/>
            <a:ext cx="126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component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943E7F-5445-803C-D815-0187675F6D6A}"/>
              </a:ext>
            </a:extLst>
          </p:cNvPr>
          <p:cNvSpPr/>
          <p:nvPr/>
        </p:nvSpPr>
        <p:spPr>
          <a:xfrm>
            <a:off x="9811957" y="3373794"/>
            <a:ext cx="1320265" cy="733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Javafx.Node</a:t>
            </a:r>
            <a:endParaRPr lang="fr-F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6598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4273</Words>
  <Application>Microsoft Office PowerPoint</Application>
  <PresentationFormat>Widescreen</PresentationFormat>
  <Paragraphs>756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Calibri Light</vt:lpstr>
      <vt:lpstr>Consolas</vt:lpstr>
      <vt:lpstr>Office Theme</vt:lpstr>
      <vt:lpstr>Hand-on 4 Design Patterns</vt:lpstr>
      <vt:lpstr>Outline</vt:lpstr>
      <vt:lpstr>Objective of this Hands-On</vt:lpstr>
      <vt:lpstr>Step 0 : Create/import a project   with maven  pom.xml with javafx  &lt;dependency&gt; with a public static void main(String[] args) with a javafx App  …  cf next</vt:lpstr>
      <vt:lpstr>Step 0: Run … Expected GUI Result</vt:lpstr>
      <vt:lpstr>Step 0 : clone/download  https://github.com/Arnaud-Nauwynck/javafx-whiteapp </vt:lpstr>
      <vt:lpstr>README.md</vt:lpstr>
      <vt:lpstr>Step 1: Import in Eclipse/Idea + Run It</vt:lpstr>
      <vt:lpstr>Step 1 : MVC Design Pattern  Model-View-(Controler)</vt:lpstr>
      <vt:lpstr>Step 1 : code ..</vt:lpstr>
      <vt:lpstr>Step 2: create a simple (text)   DrawingView sub-class</vt:lpstr>
      <vt:lpstr>Step 2 code</vt:lpstr>
      <vt:lpstr>Step 3: in main app instanciate 1 model and bind 2 Views   model = new Model()   view1 = new TextDrawingView1(model) view2 = new TextDrawingView1(model)  add views</vt:lpstr>
      <vt:lpstr>Step 3 code</vt:lpstr>
      <vt:lpstr>Step 3 Expected Result</vt:lpstr>
      <vt:lpstr>Step 4 : Publish &amp; Subscribe Design Pattern</vt:lpstr>
      <vt:lpstr>Step 4 code (1/3)</vt:lpstr>
      <vt:lpstr>Step 4 : Code (2/3)</vt:lpstr>
      <vt:lpstr>Step 4 : Alternative Code (3/3) … do not expose « public » Listener</vt:lpstr>
      <vt:lpstr>Step 5 : MVC… C=Controller</vt:lpstr>
      <vt:lpstr>Step 5: code</vt:lpstr>
      <vt:lpstr>Step 5 : Expected Result</vt:lpstr>
      <vt:lpstr>Step 6 : core domain classes design pattern… AST class hierarchy, Interpreter</vt:lpstr>
      <vt:lpstr>Step 6: code (1/4)</vt:lpstr>
      <vt:lpstr>Step 6 : code(2/4)</vt:lpstr>
      <vt:lpstr>Step 6 code (3/4)</vt:lpstr>
      <vt:lpstr>Step 6 code (4/4)</vt:lpstr>
      <vt:lpstr>Step 7 : instanciate a simple Drawing Text + Line + Rectangle + Circle</vt:lpstr>
      <vt:lpstr>Step 8 : change Model-&gt; to use DrawingElement + naive code for model to text ( cf next … using Visitor )</vt:lpstr>
      <vt:lpstr>Step 8 : expected Result</vt:lpstr>
      <vt:lpstr>Step 8 : code (1/3)</vt:lpstr>
      <vt:lpstr>Step 8 code (2/3)</vt:lpstr>
      <vt:lpstr>Step 9: introduce the Visitor design-pattern  instead of ugly « if (instanceof ..) downcast ..else  »</vt:lpstr>
      <vt:lpstr>Step 9 : code (1/2) </vt:lpstr>
      <vt:lpstr>Step 9 : code (2/2)</vt:lpstr>
      <vt:lpstr>Step 10 : refactor  «String recursiveElementToText(DrawingElement e) »   to use Visitor design-pattern</vt:lpstr>
      <vt:lpstr>Step 10 : code (1/2)</vt:lpstr>
      <vt:lpstr>Step 10 : code (2/2)</vt:lpstr>
      <vt:lpstr>Step 11 : implement a graphical DrawingElementView sub-class (copy&amp;paste from TextDrawingView)  using javafx shape objects   use in application right View  (keep left as Text)</vt:lpstr>
      <vt:lpstr>Step 11 : expected Result</vt:lpstr>
      <vt:lpstr>Step 11 : code (1/3)</vt:lpstr>
      <vt:lpstr>Step 11 : code (2/3)</vt:lpstr>
      <vt:lpstr>Step 11 : code (3/3)</vt:lpstr>
      <vt:lpstr>Step 12 : recover Full Edit capabilities  … using XStream library   for formatting  model -&gt; text  (xml) and parsing text (xml) -&gt; model</vt:lpstr>
      <vt:lpstr>Step 12 : expected result</vt:lpstr>
      <vt:lpstr>Step 12 : code (1/3)</vt:lpstr>
      <vt:lpstr>Step 12 : code (2/3)</vt:lpstr>
      <vt:lpstr>Step 12 : code (3/3)</vt:lpstr>
      <vt:lpstr>Step 13 : Add Button Toolbar  for editing new « Line »</vt:lpstr>
      <vt:lpstr>Step 14 : Tool State Handler</vt:lpstr>
      <vt:lpstr>Step 14</vt:lpstr>
      <vt:lpstr>Step 15 : State Automaton for « new Line »</vt:lpstr>
      <vt:lpstr>Step 15: code</vt:lpstr>
      <vt:lpstr>Step 15</vt:lpstr>
      <vt:lpstr>Step 15</vt:lpstr>
      <vt:lpstr>Step 15</vt:lpstr>
      <vt:lpstr>..</vt:lpstr>
      <vt:lpstr>..</vt:lpstr>
      <vt:lpstr>..</vt:lpstr>
      <vt:lpstr>Using « Expression » instead of « Double » … advanced feature </vt:lpstr>
      <vt:lpstr>Interpreter</vt:lpstr>
      <vt:lpstr>Example of Interpreter : Math Expression</vt:lpstr>
      <vt:lpstr>Example, using JEP library</vt:lpstr>
      <vt:lpstr>Reminder … « Bridge » design-pattern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Hand-on 4 Design Patterns</dc:title>
  <dc:creator>NAUWYNCK Arnaud</dc:creator>
  <cp:lastModifiedBy>NAUWYNCK Arnaud</cp:lastModifiedBy>
  <cp:revision>33</cp:revision>
  <dcterms:created xsi:type="dcterms:W3CDTF">2023-04-01T12:30:01Z</dcterms:created>
  <dcterms:modified xsi:type="dcterms:W3CDTF">2023-04-02T20:57:52Z</dcterms:modified>
</cp:coreProperties>
</file>