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80" r:id="rId8"/>
    <p:sldId id="276" r:id="rId9"/>
    <p:sldId id="281" r:id="rId10"/>
    <p:sldId id="277" r:id="rId11"/>
    <p:sldId id="278" r:id="rId12"/>
    <p:sldId id="279" r:id="rId13"/>
    <p:sldId id="282" r:id="rId14"/>
    <p:sldId id="283" r:id="rId15"/>
    <p:sldId id="284" r:id="rId16"/>
    <p:sldId id="261" r:id="rId17"/>
    <p:sldId id="262" r:id="rId18"/>
    <p:sldId id="263" r:id="rId19"/>
    <p:sldId id="264" r:id="rId20"/>
    <p:sldId id="265" r:id="rId21"/>
    <p:sldId id="266" r:id="rId22"/>
    <p:sldId id="268" r:id="rId23"/>
    <p:sldId id="275" r:id="rId24"/>
    <p:sldId id="267" r:id="rId25"/>
    <p:sldId id="269" r:id="rId26"/>
    <p:sldId id="274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6" autoAdjust="0"/>
    <p:restoredTop sz="94660"/>
  </p:normalViewPr>
  <p:slideViewPr>
    <p:cSldViewPr snapToGrid="0">
      <p:cViewPr varScale="1">
        <p:scale>
          <a:sx n="84" d="100"/>
          <a:sy n="84" d="100"/>
        </p:scale>
        <p:origin x="71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11551-CDF8-DC9A-C9B2-CEFAF57CE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A7D6D-E7C7-8AFC-8B4D-47D71C9AB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EC76-6635-328F-2392-EBAAE511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02228-7C61-B2B9-92F6-85685A26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FD5D8-ADB0-AF75-37DA-93FB890B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451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F0D86-8603-43BD-7751-9D0260E9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BB294-C964-DD18-5F94-4052620CB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09E17-9141-F7CD-96D3-C02EAD92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FBEB3-A062-9BD6-EA02-496673B8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507C-A88F-2FA3-9E47-3B97C14E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02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3BD00-15A5-D102-4BEF-83E5519E2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8D01D-1FC7-9F8D-008A-473878768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62D99-C7A9-ECD3-4587-32D18471D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D87B4-D3EB-0DED-5496-1B0D0E1B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4DEBE-2FE9-8CC6-0D45-C98C81D7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06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E9B0-6382-AB85-4DDE-1235428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A111B-AC85-8BB7-8633-7ECA53DC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ED422-B4C1-ACBE-C6B1-D7447C04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D8E4-4CE3-161E-B866-9632822C0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D16D0-5C31-54F0-840A-16637A4B8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506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827A-1E51-F2E0-6F4E-4D0F2B6D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73B09-8A9D-E539-E6BD-ADAB1A20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66C20-47A1-BBC6-1F8B-1D7FB311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80EF2-7BC0-FFAC-529B-73307BC8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099E5-D8B0-E1BD-A1E9-94364A6A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55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E4EA-55AB-065F-9E33-A87149E5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2B26-8058-2361-5170-785DA44CDE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5B57D-5887-0AA6-48E4-95B4CE1BA1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841DE-82D7-D8D5-B693-900BDF52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950DED-3EBD-7651-0556-34CB341C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D80B4-8B0B-2C76-72B8-8D250CC7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62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8744-3D9E-9EC0-52D3-6D3D5F98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6FDF5-F722-AEE6-808A-DCB61843D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83729-F66F-BAAA-A498-A2EE6E74D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4F482-849F-E9F3-AB2D-292B2B599C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8D103-8611-EE32-310E-7250A7EEA5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B2D908-F4DA-C1B2-15D0-45A0CECD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8B099-EF18-9141-3DB4-BDC390EB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37DA19-DE04-38E5-A7AB-E48672FF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58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4223-A352-5E00-29E8-00DFD5FB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B5459B-7177-B35C-1E4F-02B139DE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E602D-2F51-88BE-49A8-05B1B1AC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9EC9-84FD-2782-0F94-65A558B1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58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270BE9-41B0-B3A6-DF41-31ECC1D77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9EB0F-6B55-229D-AC82-B5CEB538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BEDBE-7DDC-6596-1470-D1E0F00A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26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8E14-32BC-0CC8-2B4D-4BD1B66A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D88E1-AFB2-1100-AA10-113057882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D2863-BE31-1A3C-A370-1A5E69A25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2FB1A-9CB3-F073-3A38-32D38619E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BDFC7-60AA-003B-7233-AEBFA2B7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8DDD-7EDD-6C5E-6139-3C4A4E8E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45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8519-A45F-3D7D-C7B4-D9D93ADE8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ED796-2389-0E82-0906-6F3E7C0D0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A3DD7-494B-3ACA-A679-2089ACB5DB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03536-CDF2-0898-1812-A32D6A0B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6918C-0BAC-016F-397D-BDC783DBC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85CF-824A-9FBB-EDAB-92A3DB6A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945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E8963-4BE6-FD4F-4464-CB2AE64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FD69E-9F7E-7340-0BA1-D3ADF5CAD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F196-9372-0049-55CA-FF67704343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11E2-51F6-4FA1-B95E-47B2008B54C3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2F36-7D5C-AC13-E891-F3D375476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F63D0-C0BD-88CF-BF02-E2EC2D537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D394F-A731-4430-93EB-30B931372E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63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F876F-5366-C424-B8F9-F665656E0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Hands-On 3</a:t>
            </a:r>
            <a:br>
              <a:rPr lang="fr-FR" dirty="0"/>
            </a:br>
            <a:r>
              <a:rPr lang="fr-FR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2D9AC-23DA-B454-4F6E-140593D48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1696"/>
            <a:ext cx="9144000" cy="636104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arnaud.nauwynck@gmail.com</a:t>
            </a:r>
          </a:p>
          <a:p>
            <a:r>
              <a:rPr lang="fr-FR" dirty="0" err="1"/>
              <a:t>February</a:t>
            </a:r>
            <a:r>
              <a:rPr lang="fr-FR" dirty="0"/>
              <a:t> 2023</a:t>
            </a:r>
          </a:p>
        </p:txBody>
      </p:sp>
    </p:spTree>
    <p:extLst>
      <p:ext uri="{BB962C8B-B14F-4D97-AF65-F5344CB8AC3E}">
        <p14:creationId xmlns:p14="http://schemas.microsoft.com/office/powerpoint/2010/main" val="92853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852" y="337151"/>
            <a:ext cx="1170829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 : </a:t>
            </a:r>
            <a:r>
              <a:rPr lang="fr-FR" dirty="0" err="1"/>
              <a:t>enrich</a:t>
            </a:r>
            <a:r>
              <a:rPr lang="fr-FR" dirty="0"/>
              <a:t> the Command pattern for Undo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57FC2-148C-9DC1-A70E-ED6C9D521C19}"/>
              </a:ext>
            </a:extLst>
          </p:cNvPr>
          <p:cNvSpPr txBox="1"/>
          <p:nvPr/>
        </p:nvSpPr>
        <p:spPr>
          <a:xfrm>
            <a:off x="1316574" y="2002842"/>
            <a:ext cx="2112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On Button Click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024A5FA-2D77-5FDD-E281-98720DA43FA0}"/>
              </a:ext>
            </a:extLst>
          </p:cNvPr>
          <p:cNvSpPr/>
          <p:nvPr/>
        </p:nvSpPr>
        <p:spPr>
          <a:xfrm>
            <a:off x="3707295" y="2077134"/>
            <a:ext cx="616226" cy="313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CE70D-CD5E-1C0A-0131-C3FF6FE06F30}"/>
              </a:ext>
            </a:extLst>
          </p:cNvPr>
          <p:cNvSpPr txBox="1"/>
          <p:nvPr/>
        </p:nvSpPr>
        <p:spPr>
          <a:xfrm>
            <a:off x="4731335" y="1974718"/>
            <a:ext cx="52679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Get</a:t>
            </a:r>
            <a:r>
              <a:rPr lang="fr-FR" sz="2400" dirty="0"/>
              <a:t> </a:t>
            </a:r>
            <a:r>
              <a:rPr lang="fr-FR" sz="2400" dirty="0" err="1"/>
              <a:t>previous</a:t>
            </a:r>
            <a:r>
              <a:rPr lang="fr-FR" sz="2400" dirty="0"/>
              <a:t> </a:t>
            </a:r>
            <a:r>
              <a:rPr lang="fr-FR" sz="2400" dirty="0" err="1"/>
              <a:t>color</a:t>
            </a:r>
            <a:r>
              <a:rPr lang="fr-FR" sz="2400" dirty="0"/>
              <a:t> </a:t>
            </a:r>
            <a:r>
              <a:rPr lang="fr-FR" sz="2400" dirty="0" err="1"/>
              <a:t>selection</a:t>
            </a:r>
            <a:r>
              <a:rPr lang="fr-FR" sz="2400" dirty="0"/>
              <a:t> </a:t>
            </a:r>
          </a:p>
          <a:p>
            <a:r>
              <a:rPr lang="fr-FR" sz="2400" dirty="0"/>
              <a:t>+  </a:t>
            </a:r>
            <a:r>
              <a:rPr lang="fr-FR" sz="2400" dirty="0" err="1"/>
              <a:t>create</a:t>
            </a:r>
            <a:r>
              <a:rPr lang="fr-FR" sz="2400" dirty="0"/>
              <a:t> new « </a:t>
            </a:r>
            <a:r>
              <a:rPr lang="fr-FR" sz="2400" dirty="0" err="1"/>
              <a:t>ColorChangeCommand</a:t>
            </a:r>
            <a:r>
              <a:rPr lang="fr-FR" sz="2400" dirty="0"/>
              <a:t> »</a:t>
            </a:r>
            <a:br>
              <a:rPr lang="fr-FR" sz="2400" dirty="0"/>
            </a:br>
            <a:r>
              <a:rPr lang="fr-FR" sz="2400" dirty="0"/>
              <a:t>             </a:t>
            </a:r>
            <a:r>
              <a:rPr lang="fr-FR" sz="2400" dirty="0" err="1"/>
              <a:t>with</a:t>
            </a:r>
            <a:r>
              <a:rPr lang="fr-FR" sz="2400" dirty="0"/>
              <a:t>   </a:t>
            </a:r>
            <a:r>
              <a:rPr lang="fr-FR" sz="2400" dirty="0" err="1"/>
              <a:t>previous</a:t>
            </a:r>
            <a:r>
              <a:rPr lang="fr-FR" sz="2400" dirty="0"/>
              <a:t> &amp; new </a:t>
            </a:r>
            <a:r>
              <a:rPr lang="fr-FR" sz="2400" dirty="0" err="1"/>
              <a:t>color</a:t>
            </a:r>
            <a:br>
              <a:rPr lang="fr-FR" sz="2400" dirty="0"/>
            </a:br>
            <a:r>
              <a:rPr lang="fr-FR" sz="2400" dirty="0"/>
              <a:t>+ </a:t>
            </a:r>
            <a:r>
              <a:rPr lang="fr-FR" sz="2400" dirty="0" err="1"/>
              <a:t>execute</a:t>
            </a:r>
            <a:r>
              <a:rPr lang="fr-FR" sz="2400" dirty="0"/>
              <a:t> command</a:t>
            </a:r>
          </a:p>
          <a:p>
            <a:r>
              <a:rPr lang="fr-FR" sz="2400" dirty="0"/>
              <a:t>+ </a:t>
            </a:r>
            <a:r>
              <a:rPr lang="fr-FR" sz="2400" dirty="0" err="1"/>
              <a:t>add</a:t>
            </a:r>
            <a:r>
              <a:rPr lang="fr-FR" sz="2400" dirty="0"/>
              <a:t> </a:t>
            </a:r>
            <a:r>
              <a:rPr lang="fr-FR" sz="2400" dirty="0" err="1"/>
              <a:t>execution</a:t>
            </a:r>
            <a:r>
              <a:rPr lang="fr-FR" sz="2400" dirty="0"/>
              <a:t> in command </a:t>
            </a:r>
            <a:r>
              <a:rPr lang="fr-FR" sz="2400" dirty="0" err="1"/>
              <a:t>history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E2973A-213F-3598-F6C7-2CB2F4BC4079}"/>
              </a:ext>
            </a:extLst>
          </p:cNvPr>
          <p:cNvSpPr txBox="1"/>
          <p:nvPr/>
        </p:nvSpPr>
        <p:spPr>
          <a:xfrm>
            <a:off x="532986" y="3612299"/>
            <a:ext cx="39942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abstract class Command {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();</a:t>
            </a:r>
          </a:p>
          <a:p>
            <a:r>
              <a:rPr lang="fr-FR" dirty="0"/>
              <a:t>     abstract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canUndo</a:t>
            </a:r>
            <a:r>
              <a:rPr lang="fr-FR" dirty="0"/>
              <a:t>();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undo();</a:t>
            </a:r>
          </a:p>
          <a:p>
            <a:r>
              <a:rPr lang="fr-FR" dirty="0"/>
              <a:t>}</a:t>
            </a:r>
          </a:p>
          <a:p>
            <a:r>
              <a:rPr lang="fr-FR" dirty="0"/>
              <a:t>class </a:t>
            </a:r>
            <a:r>
              <a:rPr lang="fr-FR" dirty="0" err="1"/>
              <a:t>ColorChangeCommand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.. {</a:t>
            </a:r>
          </a:p>
          <a:p>
            <a:r>
              <a:rPr lang="fr-FR" dirty="0"/>
              <a:t>    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previousColor</a:t>
            </a:r>
            <a:r>
              <a:rPr lang="fr-FR" dirty="0"/>
              <a:t>, </a:t>
            </a:r>
            <a:r>
              <a:rPr lang="fr-FR" dirty="0" err="1"/>
              <a:t>color</a:t>
            </a:r>
            <a:r>
              <a:rPr lang="fr-FR" dirty="0"/>
              <a:t>;</a:t>
            </a:r>
          </a:p>
          <a:p>
            <a:r>
              <a:rPr lang="fr-FR" dirty="0"/>
              <a:t>      …</a:t>
            </a:r>
          </a:p>
          <a:p>
            <a:r>
              <a:rPr lang="fr-FR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B87CB-1734-03F4-3664-2F7BDF0ACF47}"/>
              </a:ext>
            </a:extLst>
          </p:cNvPr>
          <p:cNvSpPr txBox="1"/>
          <p:nvPr/>
        </p:nvSpPr>
        <p:spPr>
          <a:xfrm>
            <a:off x="5208104" y="4904961"/>
            <a:ext cx="7073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UNDO,   </a:t>
            </a:r>
            <a:r>
              <a:rPr lang="fr-FR" dirty="0" err="1"/>
              <a:t>then</a:t>
            </a:r>
            <a:r>
              <a:rPr lang="fr-FR" dirty="0"/>
              <a:t> REDO  ??</a:t>
            </a:r>
          </a:p>
          <a:p>
            <a:r>
              <a:rPr lang="fr-FR" dirty="0" err="1"/>
              <a:t>Draw</a:t>
            </a:r>
            <a:r>
              <a:rPr lang="fr-FR" dirty="0"/>
              <a:t> UML </a:t>
            </a:r>
            <a:r>
              <a:rPr lang="fr-FR" dirty="0" err="1"/>
              <a:t>Sequence</a:t>
            </a:r>
            <a:r>
              <a:rPr lang="fr-FR" dirty="0"/>
              <a:t> Diagram</a:t>
            </a:r>
          </a:p>
          <a:p>
            <a:r>
              <a:rPr lang="fr-FR" dirty="0" err="1"/>
              <a:t>Draw</a:t>
            </a:r>
            <a:r>
              <a:rPr lang="fr-FR" dirty="0"/>
              <a:t> UML class </a:t>
            </a:r>
            <a:r>
              <a:rPr lang="fr-FR" dirty="0" err="1"/>
              <a:t>diagram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CommandHistory</a:t>
            </a:r>
            <a:r>
              <a:rPr lang="fr-FR" dirty="0"/>
              <a:t>, Command (, </a:t>
            </a:r>
            <a:r>
              <a:rPr lang="fr-FR" dirty="0" err="1"/>
              <a:t>Execution</a:t>
            </a:r>
            <a:r>
              <a:rPr lang="fr-FR" dirty="0"/>
              <a:t>?)</a:t>
            </a:r>
          </a:p>
        </p:txBody>
      </p:sp>
    </p:spTree>
    <p:extLst>
      <p:ext uri="{BB962C8B-B14F-4D97-AF65-F5344CB8AC3E}">
        <p14:creationId xmlns:p14="http://schemas.microsoft.com/office/powerpoint/2010/main" val="46702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… alternative on Undo Command, 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Memento design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8FE26-2A1D-9219-E26D-F7376FC1C5C9}"/>
              </a:ext>
            </a:extLst>
          </p:cNvPr>
          <p:cNvSpPr txBox="1"/>
          <p:nvPr/>
        </p:nvSpPr>
        <p:spPr>
          <a:xfrm>
            <a:off x="4051439" y="3188659"/>
            <a:ext cx="55547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abstract class Memento {}</a:t>
            </a:r>
          </a:p>
          <a:p>
            <a:endParaRPr lang="fr-FR" dirty="0"/>
          </a:p>
          <a:p>
            <a:r>
              <a:rPr lang="fr-FR" dirty="0"/>
              <a:t>abstract class Command {</a:t>
            </a:r>
          </a:p>
          <a:p>
            <a:r>
              <a:rPr lang="fr-FR" dirty="0"/>
              <a:t>     abstract Memento </a:t>
            </a:r>
            <a:r>
              <a:rPr lang="fr-FR" dirty="0" err="1"/>
              <a:t>execute</a:t>
            </a:r>
            <a:r>
              <a:rPr lang="fr-FR" dirty="0"/>
              <a:t>();</a:t>
            </a:r>
          </a:p>
          <a:p>
            <a:r>
              <a:rPr lang="fr-FR" dirty="0"/>
              <a:t>     abstract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canUndo</a:t>
            </a:r>
            <a:r>
              <a:rPr lang="fr-FR" dirty="0"/>
              <a:t>(Memento m);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undo(Memento m);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908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… Alternative (CQRS / </a:t>
            </a:r>
            <a:r>
              <a:rPr lang="fr-FR" dirty="0" err="1"/>
              <a:t>EventSourcing</a:t>
            </a:r>
            <a:r>
              <a:rPr lang="fr-FR" dirty="0"/>
              <a:t> Architecture)</a:t>
            </a:r>
            <a:br>
              <a:rPr lang="fr-FR" dirty="0"/>
            </a:br>
            <a:r>
              <a:rPr lang="fr-FR" dirty="0"/>
              <a:t>Command  = </a:t>
            </a:r>
            <a:r>
              <a:rPr lang="fr-FR" dirty="0" err="1"/>
              <a:t>Factory</a:t>
            </a:r>
            <a:r>
              <a:rPr lang="fr-FR" dirty="0"/>
              <a:t> for </a:t>
            </a:r>
            <a:r>
              <a:rPr lang="fr-FR" dirty="0" err="1"/>
              <a:t>ChangeEvent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636E8-6AC7-5FCA-DDE2-E41F9F5ECF61}"/>
              </a:ext>
            </a:extLst>
          </p:cNvPr>
          <p:cNvSpPr/>
          <p:nvPr/>
        </p:nvSpPr>
        <p:spPr>
          <a:xfrm>
            <a:off x="2885785" y="3429000"/>
            <a:ext cx="205579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Command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A1E570-B0AE-9A5B-5386-543FC30F4A3C}"/>
              </a:ext>
            </a:extLst>
          </p:cNvPr>
          <p:cNvSpPr/>
          <p:nvPr/>
        </p:nvSpPr>
        <p:spPr>
          <a:xfrm>
            <a:off x="7381584" y="3429000"/>
            <a:ext cx="205579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ChangeEvent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C35347-C215-BA96-5495-0DB62AF96B4C}"/>
              </a:ext>
            </a:extLst>
          </p:cNvPr>
          <p:cNvSpPr/>
          <p:nvPr/>
        </p:nvSpPr>
        <p:spPr>
          <a:xfrm>
            <a:off x="2191578" y="4551238"/>
            <a:ext cx="355820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ColorSelectionChangeCommand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607ACD-AF1A-0B78-B36A-6C951424ECC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963381" y="3888783"/>
            <a:ext cx="7302" cy="662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3721614-71A4-20D6-3512-0913F879B8B9}"/>
              </a:ext>
            </a:extLst>
          </p:cNvPr>
          <p:cNvSpPr/>
          <p:nvPr/>
        </p:nvSpPr>
        <p:spPr>
          <a:xfrm>
            <a:off x="6662530" y="4551238"/>
            <a:ext cx="355820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ColorSelectionChangeEvent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14449E-D0B1-6BD0-9F73-1A0AFE26DA1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8434333" y="3888783"/>
            <a:ext cx="7302" cy="662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EDF07-F983-6E64-798F-77C03F6F6F9B}"/>
              </a:ext>
            </a:extLst>
          </p:cNvPr>
          <p:cNvCxnSpPr>
            <a:cxnSpLocks/>
          </p:cNvCxnSpPr>
          <p:nvPr/>
        </p:nvCxnSpPr>
        <p:spPr>
          <a:xfrm>
            <a:off x="5335657" y="3635258"/>
            <a:ext cx="1562100" cy="0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4F9C51-4457-A37B-7749-F130E7BD9CAC}"/>
              </a:ext>
            </a:extLst>
          </p:cNvPr>
          <p:cNvSpPr txBox="1"/>
          <p:nvPr/>
        </p:nvSpPr>
        <p:spPr>
          <a:xfrm>
            <a:off x="5803067" y="3222742"/>
            <a:ext cx="77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166F8A-6551-A7E1-0556-38ED89AFAF92}"/>
              </a:ext>
            </a:extLst>
          </p:cNvPr>
          <p:cNvSpPr txBox="1"/>
          <p:nvPr/>
        </p:nvSpPr>
        <p:spPr>
          <a:xfrm>
            <a:off x="2979537" y="5187022"/>
            <a:ext cx="27991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the new </a:t>
            </a:r>
            <a:r>
              <a:rPr lang="fr-FR" dirty="0" err="1"/>
              <a:t>color</a:t>
            </a:r>
            <a:br>
              <a:rPr lang="fr-FR" dirty="0"/>
            </a:b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 </a:t>
            </a:r>
          </a:p>
          <a:p>
            <a:r>
              <a:rPr lang="fr-FR" dirty="0"/>
              <a:t>… not the « </a:t>
            </a:r>
            <a:r>
              <a:rPr lang="fr-FR" dirty="0" err="1"/>
              <a:t>current</a:t>
            </a:r>
            <a:r>
              <a:rPr lang="fr-FR" dirty="0"/>
              <a:t> 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CC7EB-8561-F944-6BD1-198AC9A57589}"/>
              </a:ext>
            </a:extLst>
          </p:cNvPr>
          <p:cNvSpPr txBox="1"/>
          <p:nvPr/>
        </p:nvSpPr>
        <p:spPr>
          <a:xfrm>
            <a:off x="7485276" y="5213693"/>
            <a:ext cx="35352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Contains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the new </a:t>
            </a:r>
            <a:r>
              <a:rPr lang="fr-FR" dirty="0" err="1"/>
              <a:t>color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/>
              <a:t>  and the </a:t>
            </a:r>
            <a:r>
              <a:rPr lang="fr-FR" dirty="0" err="1"/>
              <a:t>previous</a:t>
            </a:r>
            <a:r>
              <a:rPr lang="fr-FR" dirty="0"/>
              <a:t>,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changed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733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0BC0-1B03-027A-EB7F-14379D75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 : State design-pattern … handling mouse </a:t>
            </a:r>
            <a:r>
              <a:rPr lang="fr-FR" dirty="0" err="1"/>
              <a:t>events</a:t>
            </a:r>
            <a:r>
              <a:rPr lang="fr-FR" dirty="0"/>
              <a:t>, state transition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75351-C6F4-7072-B8DF-1353BCB8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708" y="2525486"/>
            <a:ext cx="1990725" cy="106680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14E7020-8071-44BA-0539-B79D337BACB9}"/>
              </a:ext>
            </a:extLst>
          </p:cNvPr>
          <p:cNvSpPr/>
          <p:nvPr/>
        </p:nvSpPr>
        <p:spPr>
          <a:xfrm>
            <a:off x="5791233" y="3764320"/>
            <a:ext cx="448785" cy="78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FF0289-64A3-C2AE-512E-C40079BC75C5}"/>
              </a:ext>
            </a:extLst>
          </p:cNvPr>
          <p:cNvSpPr txBox="1"/>
          <p:nvPr/>
        </p:nvSpPr>
        <p:spPr>
          <a:xfrm>
            <a:off x="4079995" y="4871741"/>
            <a:ext cx="5024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mouse </a:t>
            </a:r>
            <a:r>
              <a:rPr lang="fr-FR" dirty="0" err="1"/>
              <a:t>behavior</a:t>
            </a:r>
            <a:r>
              <a:rPr lang="fr-FR" dirty="0"/>
              <a:t> in </a:t>
            </a:r>
            <a:r>
              <a:rPr lang="fr-FR" dirty="0" err="1"/>
              <a:t>canvas</a:t>
            </a:r>
            <a:r>
              <a:rPr lang="fr-FR" dirty="0"/>
              <a:t> </a:t>
            </a:r>
          </a:p>
          <a:p>
            <a:r>
              <a:rPr lang="fr-FR" dirty="0"/>
              <a:t>Example: </a:t>
            </a:r>
          </a:p>
          <a:p>
            <a:r>
              <a:rPr lang="fr-FR" dirty="0"/>
              <a:t>« Line »  : mouse </a:t>
            </a:r>
            <a:r>
              <a:rPr lang="fr-FR" dirty="0" err="1"/>
              <a:t>button</a:t>
            </a:r>
            <a:r>
              <a:rPr lang="fr-FR" dirty="0"/>
              <a:t> down … move … </a:t>
            </a:r>
            <a:r>
              <a:rPr lang="fr-FR" dirty="0" err="1"/>
              <a:t>button</a:t>
            </a:r>
            <a:r>
              <a:rPr lang="fr-FR" dirty="0"/>
              <a:t> up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4,..</a:t>
            </a:r>
          </a:p>
        </p:txBody>
      </p:sp>
    </p:spTree>
    <p:extLst>
      <p:ext uri="{BB962C8B-B14F-4D97-AF65-F5344CB8AC3E}">
        <p14:creationId xmlns:p14="http://schemas.microsoft.com/office/powerpoint/2010/main" val="43376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AD9-29D0-00C0-E123-28A61AFB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 : </a:t>
            </a:r>
            <a:r>
              <a:rPr lang="fr-FR" dirty="0" err="1"/>
              <a:t>Draw</a:t>
            </a:r>
            <a:r>
              <a:rPr lang="fr-FR" dirty="0"/>
              <a:t> UML State </a:t>
            </a:r>
            <a:r>
              <a:rPr lang="fr-FR" dirty="0" err="1"/>
              <a:t>Automaton</a:t>
            </a:r>
            <a:r>
              <a:rPr lang="fr-FR" dirty="0"/>
              <a:t> Diagram, for </a:t>
            </a:r>
            <a:r>
              <a:rPr lang="fr-FR" dirty="0" err="1"/>
              <a:t>drawing</a:t>
            </a:r>
            <a:r>
              <a:rPr lang="fr-FR" dirty="0"/>
              <a:t> « Line 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41F722-E154-ED2D-37D3-8153BF3A4F17}"/>
              </a:ext>
            </a:extLst>
          </p:cNvPr>
          <p:cNvSpPr/>
          <p:nvPr/>
        </p:nvSpPr>
        <p:spPr>
          <a:xfrm>
            <a:off x="3461656" y="3205843"/>
            <a:ext cx="604157" cy="560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6A88D1-E2C1-0CB3-D0BB-F6859E0E8811}"/>
              </a:ext>
            </a:extLst>
          </p:cNvPr>
          <p:cNvSpPr/>
          <p:nvPr/>
        </p:nvSpPr>
        <p:spPr>
          <a:xfrm>
            <a:off x="4819652" y="3368346"/>
            <a:ext cx="1502228" cy="2449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9E706-F575-14C5-4E23-E21E36FE03C7}"/>
              </a:ext>
            </a:extLst>
          </p:cNvPr>
          <p:cNvSpPr txBox="1"/>
          <p:nvPr/>
        </p:nvSpPr>
        <p:spPr>
          <a:xfrm>
            <a:off x="4746171" y="2999014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mouseButtonDown</a:t>
            </a:r>
            <a:r>
              <a:rPr lang="fr-FR" dirty="0"/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44149-8317-AF4C-E562-1B929C5C5734}"/>
              </a:ext>
            </a:extLst>
          </p:cNvPr>
          <p:cNvSpPr txBox="1"/>
          <p:nvPr/>
        </p:nvSpPr>
        <p:spPr>
          <a:xfrm>
            <a:off x="7231510" y="33014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373920-E2E1-A917-4134-5AB322ECBC84}"/>
              </a:ext>
            </a:extLst>
          </p:cNvPr>
          <p:cNvSpPr txBox="1"/>
          <p:nvPr/>
        </p:nvSpPr>
        <p:spPr>
          <a:xfrm>
            <a:off x="2888856" y="2200087"/>
            <a:ext cx="2341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 Line State</a:t>
            </a:r>
          </a:p>
          <a:p>
            <a:r>
              <a:rPr lang="fr-FR" dirty="0"/>
              <a:t>( </a:t>
            </a:r>
            <a:r>
              <a:rPr lang="fr-FR" dirty="0" err="1"/>
              <a:t>cursor</a:t>
            </a:r>
            <a:r>
              <a:rPr lang="fr-FR" dirty="0"/>
              <a:t> : normal </a:t>
            </a:r>
            <a:r>
              <a:rPr lang="fr-FR" dirty="0" err="1"/>
              <a:t>arrow</a:t>
            </a:r>
            <a:endParaRPr lang="fr-FR" dirty="0"/>
          </a:p>
          <a:p>
            <a:r>
              <a:rPr lang="fr-FR" dirty="0"/>
              <a:t>  </a:t>
            </a:r>
            <a:r>
              <a:rPr lang="fr-FR" dirty="0" err="1"/>
              <a:t>draw</a:t>
            </a:r>
            <a:r>
              <a:rPr lang="fr-FR" dirty="0"/>
              <a:t> : </a:t>
            </a:r>
            <a:r>
              <a:rPr lang="fr-FR" dirty="0" err="1"/>
              <a:t>nothing</a:t>
            </a:r>
            <a:r>
              <a:rPr lang="fr-FR" dirty="0"/>
              <a:t> )</a:t>
            </a:r>
          </a:p>
        </p:txBody>
      </p:sp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4105525B-E7A4-01C0-F782-F21264D4C232}"/>
              </a:ext>
            </a:extLst>
          </p:cNvPr>
          <p:cNvSpPr/>
          <p:nvPr/>
        </p:nvSpPr>
        <p:spPr>
          <a:xfrm>
            <a:off x="3521528" y="3940628"/>
            <a:ext cx="653142" cy="56061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A55C40-8DE8-2D9F-E38B-A1173857F58C}"/>
              </a:ext>
            </a:extLst>
          </p:cNvPr>
          <p:cNvSpPr txBox="1"/>
          <p:nvPr/>
        </p:nvSpPr>
        <p:spPr>
          <a:xfrm>
            <a:off x="3094559" y="4675413"/>
            <a:ext cx="150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MouseMove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1608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743A-ACB1-BFB4-F7B1-003CF1C32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3" y="365125"/>
            <a:ext cx="11849099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 :  Handling </a:t>
            </a:r>
            <a:r>
              <a:rPr lang="fr-FR" dirty="0" err="1"/>
              <a:t>Selection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 … Chain Of </a:t>
            </a:r>
            <a:r>
              <a:rPr lang="fr-FR" dirty="0" err="1"/>
              <a:t>Responsability</a:t>
            </a:r>
            <a:r>
              <a:rPr lang="fr-FR" dirty="0"/>
              <a:t>, Mediator,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251E2-C71F-794A-7445-68D9882A02EB}"/>
              </a:ext>
            </a:extLst>
          </p:cNvPr>
          <p:cNvSpPr txBox="1"/>
          <p:nvPr/>
        </p:nvSpPr>
        <p:spPr>
          <a:xfrm>
            <a:off x="3469245" y="2131753"/>
            <a:ext cx="649774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« </a:t>
            </a:r>
            <a:r>
              <a:rPr lang="fr-FR" dirty="0" err="1"/>
              <a:t>Selection</a:t>
            </a:r>
            <a:r>
              <a:rPr lang="fr-FR" dirty="0"/>
              <a:t> Mode »,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happen</a:t>
            </a:r>
            <a:r>
              <a:rPr lang="fr-FR" dirty="0"/>
              <a:t>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click in the </a:t>
            </a:r>
            <a:r>
              <a:rPr lang="fr-FR" dirty="0" err="1"/>
              <a:t>canvas</a:t>
            </a:r>
            <a:r>
              <a:rPr lang="fr-FR" dirty="0"/>
              <a:t>… </a:t>
            </a:r>
          </a:p>
          <a:p>
            <a:endParaRPr lang="fr-FR" dirty="0"/>
          </a:p>
          <a:p>
            <a:r>
              <a:rPr lang="fr-FR" dirty="0"/>
              <a:t>There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elements</a:t>
            </a:r>
            <a:r>
              <a:rPr lang="fr-FR" dirty="0"/>
              <a:t> on top of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others</a:t>
            </a:r>
            <a:r>
              <a:rPr lang="fr-FR" dirty="0"/>
              <a:t>, </a:t>
            </a:r>
          </a:p>
          <a:p>
            <a:r>
              <a:rPr lang="fr-FR" dirty="0" err="1"/>
              <a:t>Element</a:t>
            </a:r>
            <a:r>
              <a:rPr lang="fr-FR" dirty="0"/>
              <a:t>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Filled</a:t>
            </a:r>
            <a:r>
              <a:rPr lang="fr-FR" dirty="0"/>
              <a:t> / </a:t>
            </a:r>
            <a:r>
              <a:rPr lang="fr-FR" dirty="0" err="1"/>
              <a:t>Empty</a:t>
            </a:r>
            <a:endParaRPr lang="fr-FR" dirty="0"/>
          </a:p>
          <a:p>
            <a:r>
              <a:rPr lang="fr-FR" dirty="0"/>
              <a:t>… </a:t>
            </a:r>
          </a:p>
          <a:p>
            <a:endParaRPr lang="fr-FR" dirty="0"/>
          </a:p>
          <a:p>
            <a:r>
              <a:rPr lang="fr-FR" dirty="0"/>
              <a:t>Model </a:t>
            </a:r>
            <a:r>
              <a:rPr lang="fr-FR" dirty="0" err="1"/>
              <a:t>behavior</a:t>
            </a:r>
            <a:r>
              <a:rPr lang="fr-FR" dirty="0"/>
              <a:t> as UML class </a:t>
            </a:r>
            <a:r>
              <a:rPr lang="fr-FR" dirty="0" err="1"/>
              <a:t>diagram</a:t>
            </a:r>
            <a:r>
              <a:rPr lang="fr-FR" dirty="0"/>
              <a:t> / UML </a:t>
            </a:r>
            <a:r>
              <a:rPr lang="fr-FR" dirty="0" err="1"/>
              <a:t>sequence</a:t>
            </a:r>
            <a:r>
              <a:rPr lang="fr-FR" dirty="0"/>
              <a:t> </a:t>
            </a:r>
            <a:r>
              <a:rPr lang="fr-FR" dirty="0" err="1"/>
              <a:t>diagram</a:t>
            </a:r>
            <a:endParaRPr lang="fr-F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A171BB-DD09-BF3C-0917-03B1E87F8734}"/>
              </a:ext>
            </a:extLst>
          </p:cNvPr>
          <p:cNvSpPr/>
          <p:nvPr/>
        </p:nvSpPr>
        <p:spPr>
          <a:xfrm>
            <a:off x="4419600" y="4784271"/>
            <a:ext cx="1230086" cy="8273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E77FD1A-193D-E6C9-DD8A-B5FE88903E39}"/>
              </a:ext>
            </a:extLst>
          </p:cNvPr>
          <p:cNvSpPr/>
          <p:nvPr/>
        </p:nvSpPr>
        <p:spPr>
          <a:xfrm>
            <a:off x="4953000" y="4419600"/>
            <a:ext cx="1028700" cy="1841999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4C5652B-5E5F-208D-67E0-94B40E4FA2A5}"/>
              </a:ext>
            </a:extLst>
          </p:cNvPr>
          <p:cNvSpPr/>
          <p:nvPr/>
        </p:nvSpPr>
        <p:spPr>
          <a:xfrm rot="3962921">
            <a:off x="5633358" y="4531159"/>
            <a:ext cx="364671" cy="91440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3670C-3308-BFFD-ADAA-E924B6FEC4DB}"/>
              </a:ext>
            </a:extLst>
          </p:cNvPr>
          <p:cNvSpPr txBox="1"/>
          <p:nvPr/>
        </p:nvSpPr>
        <p:spPr>
          <a:xfrm>
            <a:off x="6421271" y="4636119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Click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55E7616-6ABB-E6D8-C097-79E6E41EDF0A}"/>
              </a:ext>
            </a:extLst>
          </p:cNvPr>
          <p:cNvSpPr/>
          <p:nvPr/>
        </p:nvSpPr>
        <p:spPr>
          <a:xfrm rot="3210319">
            <a:off x="5731223" y="4829431"/>
            <a:ext cx="364671" cy="91440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3880F3B-53C7-0B4C-8D8D-B7AE9EA19868}"/>
              </a:ext>
            </a:extLst>
          </p:cNvPr>
          <p:cNvSpPr/>
          <p:nvPr/>
        </p:nvSpPr>
        <p:spPr>
          <a:xfrm rot="2787060">
            <a:off x="6009460" y="5045586"/>
            <a:ext cx="364671" cy="914400"/>
          </a:xfrm>
          <a:prstGeom prst="down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717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Enrich</a:t>
            </a:r>
            <a:r>
              <a:rPr lang="fr-FR" dirty="0"/>
              <a:t> the </a:t>
            </a:r>
            <a:r>
              <a:rPr lang="fr-FR" dirty="0" err="1"/>
              <a:t>Core</a:t>
            </a:r>
            <a:r>
              <a:rPr lang="fr-FR" dirty="0"/>
              <a:t> Domain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BB1BE-358B-4C00-C46D-3EB4A82BB137}"/>
              </a:ext>
            </a:extLst>
          </p:cNvPr>
          <p:cNvSpPr txBox="1"/>
          <p:nvPr/>
        </p:nvSpPr>
        <p:spPr>
          <a:xfrm>
            <a:off x="2524539" y="2599083"/>
            <a:ext cx="7642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Enrich</a:t>
            </a:r>
            <a:r>
              <a:rPr lang="fr-FR" sz="2400" dirty="0"/>
              <a:t> the </a:t>
            </a:r>
            <a:r>
              <a:rPr lang="fr-FR" sz="2400" dirty="0" err="1"/>
              <a:t>domain</a:t>
            </a:r>
            <a:r>
              <a:rPr lang="fr-FR" sz="2400" dirty="0"/>
              <a:t> classes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Composite » design pattern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</a:t>
            </a:r>
            <a:r>
              <a:rPr lang="fr-FR" sz="2400" dirty="0" err="1"/>
              <a:t>Decorator</a:t>
            </a:r>
            <a:r>
              <a:rPr lang="fr-FR" sz="2400" dirty="0"/>
              <a:t> » design pattern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in </a:t>
            </a:r>
            <a:r>
              <a:rPr lang="fr-FR" sz="2400" dirty="0" err="1"/>
              <a:t>terms</a:t>
            </a:r>
            <a:r>
              <a:rPr lang="fr-FR" sz="2400" dirty="0"/>
              <a:t> of </a:t>
            </a:r>
            <a:r>
              <a:rPr lang="fr-FR" sz="2400" dirty="0" err="1"/>
              <a:t>graphics</a:t>
            </a:r>
            <a:r>
              <a:rPr lang="fr-FR" sz="2400" dirty="0"/>
              <a:t>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585850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7CFD-815F-BCB0-D190-719466CE0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05" y="365125"/>
            <a:ext cx="1158405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</a:t>
            </a:r>
            <a:r>
              <a:rPr lang="fr-FR" dirty="0" err="1"/>
              <a:t>Embedding</a:t>
            </a:r>
            <a:r>
              <a:rPr lang="fr-FR" dirty="0"/>
              <a:t> Image / </a:t>
            </a:r>
            <a:r>
              <a:rPr lang="fr-FR" dirty="0" err="1"/>
              <a:t>other</a:t>
            </a:r>
            <a:r>
              <a:rPr lang="fr-FR" dirty="0"/>
              <a:t> document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2B1ADB-4279-E58A-0B91-9B9018513BBF}"/>
              </a:ext>
            </a:extLst>
          </p:cNvPr>
          <p:cNvSpPr txBox="1"/>
          <p:nvPr/>
        </p:nvSpPr>
        <p:spPr>
          <a:xfrm>
            <a:off x="2524539" y="2599083"/>
            <a:ext cx="76424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Enrich</a:t>
            </a:r>
            <a:r>
              <a:rPr lang="fr-FR" sz="2400" dirty="0"/>
              <a:t> the </a:t>
            </a:r>
            <a:r>
              <a:rPr lang="fr-FR" sz="2400" dirty="0" err="1"/>
              <a:t>domain</a:t>
            </a:r>
            <a:r>
              <a:rPr lang="fr-FR" sz="2400" dirty="0"/>
              <a:t> classes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Adapter » design pattern, for Image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« Proxy » design pattern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allows</a:t>
            </a:r>
            <a:r>
              <a:rPr lang="fr-FR" sz="2400" dirty="0"/>
              <a:t> in </a:t>
            </a:r>
            <a:r>
              <a:rPr lang="fr-FR" sz="2400" dirty="0" err="1"/>
              <a:t>terms</a:t>
            </a:r>
            <a:r>
              <a:rPr lang="fr-FR" sz="2400" dirty="0"/>
              <a:t> of </a:t>
            </a:r>
            <a:r>
              <a:rPr lang="fr-FR" sz="2400" dirty="0" err="1"/>
              <a:t>graphics</a:t>
            </a:r>
            <a:r>
              <a:rPr lang="fr-FR" sz="2400" dirty="0"/>
              <a:t> in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1077588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A4D8-7023-4D95-08EC-1D94CFA8D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5 : Bridge .. To </a:t>
            </a:r>
            <a:r>
              <a:rPr lang="fr-FR" dirty="0" err="1"/>
              <a:t>Mathematical</a:t>
            </a:r>
            <a:r>
              <a:rPr lang="fr-FR" dirty="0"/>
              <a:t> Expression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A253C-646A-8100-B847-2EB89DE833FD}"/>
              </a:ext>
            </a:extLst>
          </p:cNvPr>
          <p:cNvSpPr txBox="1"/>
          <p:nvPr/>
        </p:nvSpPr>
        <p:spPr>
          <a:xfrm>
            <a:off x="339278" y="1762174"/>
            <a:ext cx="1167774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Design in UML for « Bridging » all </a:t>
            </a:r>
            <a:r>
              <a:rPr lang="fr-FR" sz="2400" dirty="0" err="1"/>
              <a:t>int</a:t>
            </a:r>
            <a:r>
              <a:rPr lang="fr-FR" sz="2400" dirty="0"/>
              <a:t>/double values, by an abstract </a:t>
            </a:r>
            <a:r>
              <a:rPr lang="fr-FR" sz="2400" dirty="0" err="1"/>
              <a:t>Mathematical</a:t>
            </a:r>
            <a:r>
              <a:rPr lang="fr-FR" sz="2400" dirty="0"/>
              <a:t> Expression</a:t>
            </a:r>
          </a:p>
          <a:p>
            <a:endParaRPr lang="fr-FR" sz="2400" dirty="0"/>
          </a:p>
          <a:p>
            <a:r>
              <a:rPr lang="fr-FR" sz="2400" dirty="0"/>
              <a:t>For </a:t>
            </a:r>
            <a:r>
              <a:rPr lang="fr-FR" sz="2400" dirty="0" err="1"/>
              <a:t>example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Intead</a:t>
            </a:r>
            <a:r>
              <a:rPr lang="fr-FR" sz="2400" dirty="0"/>
              <a:t> of </a:t>
            </a:r>
            <a:r>
              <a:rPr lang="fr-FR" sz="2400" dirty="0" err="1"/>
              <a:t>having</a:t>
            </a:r>
            <a:r>
              <a:rPr lang="fr-FR" sz="2400" dirty="0"/>
              <a:t> 2 « </a:t>
            </a:r>
            <a:r>
              <a:rPr lang="fr-FR" sz="2400" dirty="0" err="1"/>
              <a:t>aligned</a:t>
            </a:r>
            <a:r>
              <a:rPr lang="fr-FR" sz="2400" dirty="0"/>
              <a:t> » rectangles </a:t>
            </a:r>
          </a:p>
          <a:p>
            <a:r>
              <a:rPr lang="fr-FR" sz="2400" dirty="0"/>
              <a:t>Rect1 = Rectangle(</a:t>
            </a:r>
            <a:r>
              <a:rPr lang="fr-FR" sz="2400" dirty="0" err="1"/>
              <a:t>left</a:t>
            </a:r>
            <a:r>
              <a:rPr lang="fr-FR" sz="2400" dirty="0"/>
              <a:t>=10, </a:t>
            </a:r>
            <a:r>
              <a:rPr lang="fr-FR" sz="2400" dirty="0" err="1"/>
              <a:t>width</a:t>
            </a:r>
            <a:r>
              <a:rPr lang="fr-FR" sz="2400" dirty="0"/>
              <a:t>=100,  top=20,  </a:t>
            </a:r>
            <a:r>
              <a:rPr lang="fr-FR" sz="2400" dirty="0" err="1"/>
              <a:t>height</a:t>
            </a:r>
            <a:r>
              <a:rPr lang="fr-FR" sz="2400" dirty="0"/>
              <a:t>=50)</a:t>
            </a:r>
          </a:p>
          <a:p>
            <a:r>
              <a:rPr lang="fr-FR" sz="2400" dirty="0"/>
              <a:t>Rect2 = Rectangle(</a:t>
            </a:r>
            <a:r>
              <a:rPr lang="fr-FR" sz="2400" dirty="0" err="1"/>
              <a:t>left</a:t>
            </a:r>
            <a:r>
              <a:rPr lang="fr-FR" sz="2400" dirty="0"/>
              <a:t>=10, </a:t>
            </a:r>
            <a:r>
              <a:rPr lang="fr-FR" sz="2400" dirty="0" err="1"/>
              <a:t>width</a:t>
            </a:r>
            <a:r>
              <a:rPr lang="fr-FR" sz="2400" dirty="0"/>
              <a:t>=10000,  top=200,  </a:t>
            </a:r>
            <a:r>
              <a:rPr lang="fr-FR" sz="2400" dirty="0" err="1"/>
              <a:t>height</a:t>
            </a:r>
            <a:r>
              <a:rPr lang="fr-FR" sz="2400" dirty="0"/>
              <a:t>=30)</a:t>
            </a:r>
          </a:p>
          <a:p>
            <a:endParaRPr lang="fr-FR" sz="2400" dirty="0"/>
          </a:p>
          <a:p>
            <a:r>
              <a:rPr lang="fr-FR" sz="2400" dirty="0"/>
              <a:t>=&gt;</a:t>
            </a:r>
          </a:p>
          <a:p>
            <a:r>
              <a:rPr lang="fr-FR" sz="2400" dirty="0" err="1"/>
              <a:t>declare</a:t>
            </a:r>
            <a:r>
              <a:rPr lang="fr-FR" sz="2400" dirty="0"/>
              <a:t> Expression sharedVariable1 = new Variable(10);</a:t>
            </a:r>
          </a:p>
          <a:p>
            <a:r>
              <a:rPr lang="fr-FR" sz="2400" dirty="0"/>
              <a:t>Rect1=Rectangle (</a:t>
            </a:r>
            <a:r>
              <a:rPr lang="fr-FR" sz="2400" dirty="0" err="1"/>
              <a:t>leftExpression</a:t>
            </a:r>
            <a:r>
              <a:rPr lang="fr-FR" sz="2400" dirty="0"/>
              <a:t>=sharedVariable1,  ….)</a:t>
            </a:r>
          </a:p>
          <a:p>
            <a:r>
              <a:rPr lang="fr-FR" sz="2400" dirty="0"/>
              <a:t>Rect2=Rectangle (</a:t>
            </a:r>
            <a:r>
              <a:rPr lang="fr-FR" sz="2400" dirty="0" err="1"/>
              <a:t>leftExpression</a:t>
            </a:r>
            <a:r>
              <a:rPr lang="fr-FR" sz="2400" dirty="0"/>
              <a:t>=sharedVariable1,  ….)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00419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0A11-9DBB-9550-BA02-DFAB5A28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5) Math Expression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EDDD6F-8991-6CAB-562F-C07E1C2368AD}"/>
              </a:ext>
            </a:extLst>
          </p:cNvPr>
          <p:cNvSpPr/>
          <p:nvPr/>
        </p:nvSpPr>
        <p:spPr>
          <a:xfrm>
            <a:off x="5419241" y="2319579"/>
            <a:ext cx="1462006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Expression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411929-75B9-922F-816E-BB9A3E965735}"/>
              </a:ext>
            </a:extLst>
          </p:cNvPr>
          <p:cNvSpPr/>
          <p:nvPr/>
        </p:nvSpPr>
        <p:spPr>
          <a:xfrm>
            <a:off x="366794" y="3483160"/>
            <a:ext cx="1462006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Literral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7FD892-D85B-C36A-D96A-33ECF99DEADF}"/>
              </a:ext>
            </a:extLst>
          </p:cNvPr>
          <p:cNvSpPr/>
          <p:nvPr/>
        </p:nvSpPr>
        <p:spPr>
          <a:xfrm>
            <a:off x="4947833" y="3483160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BinaryOpExpression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71F30A-25D3-FA2E-4A41-111CCC5C3BFA}"/>
              </a:ext>
            </a:extLst>
          </p:cNvPr>
          <p:cNvSpPr/>
          <p:nvPr/>
        </p:nvSpPr>
        <p:spPr>
          <a:xfrm>
            <a:off x="9722603" y="3459747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ApplyFuncExpression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B227C4-BB21-35EA-E79A-8CF066BC0E4C}"/>
              </a:ext>
            </a:extLst>
          </p:cNvPr>
          <p:cNvSpPr/>
          <p:nvPr/>
        </p:nvSpPr>
        <p:spPr>
          <a:xfrm>
            <a:off x="2109061" y="3483160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VariableExpression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F67227-538F-17DA-4084-5D0D10EFF5A1}"/>
              </a:ext>
            </a:extLst>
          </p:cNvPr>
          <p:cNvSpPr txBox="1"/>
          <p:nvPr/>
        </p:nvSpPr>
        <p:spPr>
          <a:xfrm>
            <a:off x="5211305" y="4267077"/>
            <a:ext cx="20212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standard </a:t>
            </a:r>
            <a:r>
              <a:rPr lang="fr-FR" dirty="0" err="1"/>
              <a:t>operators</a:t>
            </a:r>
            <a:r>
              <a:rPr lang="fr-FR" dirty="0"/>
              <a:t> +,-,*,/,%</a:t>
            </a:r>
          </a:p>
          <a:p>
            <a:endParaRPr lang="fr-FR" dirty="0"/>
          </a:p>
          <a:p>
            <a:r>
              <a:rPr lang="fr-FR" dirty="0"/>
              <a:t>Example</a:t>
            </a:r>
          </a:p>
          <a:p>
            <a:r>
              <a:rPr lang="fr-FR" dirty="0"/>
              <a:t>« 1 + x »</a:t>
            </a:r>
          </a:p>
          <a:p>
            <a:r>
              <a:rPr lang="fr-FR" dirty="0"/>
              <a:t>«2 * ( 3 + x ) »</a:t>
            </a:r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CCBD62-EA87-1D38-B783-F6E519F26651}"/>
              </a:ext>
            </a:extLst>
          </p:cNvPr>
          <p:cNvSpPr/>
          <p:nvPr/>
        </p:nvSpPr>
        <p:spPr>
          <a:xfrm>
            <a:off x="9900833" y="2491373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FuncDeclaration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68DE2E-17F1-DDA5-0794-4BDE56E4AF37}"/>
              </a:ext>
            </a:extLst>
          </p:cNvPr>
          <p:cNvSpPr/>
          <p:nvPr/>
        </p:nvSpPr>
        <p:spPr>
          <a:xfrm>
            <a:off x="7594169" y="3471452"/>
            <a:ext cx="1787470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LetExpression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81626-5A12-0B76-4D6A-10B7F368E5B1}"/>
              </a:ext>
            </a:extLst>
          </p:cNvPr>
          <p:cNvSpPr txBox="1"/>
          <p:nvPr/>
        </p:nvSpPr>
        <p:spPr>
          <a:xfrm>
            <a:off x="2306664" y="4211625"/>
            <a:ext cx="2599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Given</a:t>
            </a:r>
            <a:r>
              <a:rPr lang="fr-FR" dirty="0"/>
              <a:t> « </a:t>
            </a:r>
            <a:r>
              <a:rPr lang="fr-FR" dirty="0" err="1"/>
              <a:t>declare</a:t>
            </a:r>
            <a:r>
              <a:rPr lang="fr-FR" dirty="0"/>
              <a:t> x= 123 »</a:t>
            </a:r>
          </a:p>
          <a:p>
            <a:r>
              <a:rPr lang="fr-FR" dirty="0"/>
              <a:t>..</a:t>
            </a:r>
          </a:p>
          <a:p>
            <a:r>
              <a:rPr lang="fr-FR" dirty="0"/>
              <a:t>Possible expression:</a:t>
            </a:r>
          </a:p>
          <a:p>
            <a:r>
              <a:rPr lang="fr-FR" dirty="0"/>
              <a:t>«  x »   =&gt; </a:t>
            </a:r>
            <a:r>
              <a:rPr lang="fr-FR" dirty="0" err="1"/>
              <a:t>resolved</a:t>
            </a:r>
            <a:r>
              <a:rPr lang="fr-FR" dirty="0"/>
              <a:t> as 123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6C4B0-1607-C45A-3C23-6F5CC0774CFB}"/>
              </a:ext>
            </a:extLst>
          </p:cNvPr>
          <p:cNvSpPr txBox="1"/>
          <p:nvPr/>
        </p:nvSpPr>
        <p:spPr>
          <a:xfrm>
            <a:off x="149817" y="4211625"/>
            <a:ext cx="2599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Possible expression:</a:t>
            </a:r>
          </a:p>
          <a:p>
            <a:r>
              <a:rPr lang="fr-FR" dirty="0"/>
              <a:t>« 123 »</a:t>
            </a:r>
          </a:p>
          <a:p>
            <a:r>
              <a:rPr lang="fr-FR" dirty="0"/>
              <a:t>« 3.1415926 »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258FF1-F162-0E37-B101-956CD0C66A7A}"/>
              </a:ext>
            </a:extLst>
          </p:cNvPr>
          <p:cNvSpPr txBox="1"/>
          <p:nvPr/>
        </p:nvSpPr>
        <p:spPr>
          <a:xfrm>
            <a:off x="7294536" y="4267077"/>
            <a:ext cx="24280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local vars</a:t>
            </a:r>
          </a:p>
          <a:p>
            <a:endParaRPr lang="fr-FR" dirty="0"/>
          </a:p>
          <a:p>
            <a:r>
              <a:rPr lang="fr-FR" dirty="0"/>
              <a:t>Let x=123 in {</a:t>
            </a:r>
            <a:br>
              <a:rPr lang="fr-FR" dirty="0"/>
            </a:br>
            <a:r>
              <a:rPr lang="fr-FR" dirty="0"/>
              <a:t>   x + x + x </a:t>
            </a:r>
          </a:p>
          <a:p>
            <a:r>
              <a:rPr lang="fr-FR" dirty="0"/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817C0E-CAEA-826C-4069-6D7BA323DD3D}"/>
              </a:ext>
            </a:extLst>
          </p:cNvPr>
          <p:cNvSpPr/>
          <p:nvPr/>
        </p:nvSpPr>
        <p:spPr>
          <a:xfrm>
            <a:off x="1890793" y="2357032"/>
            <a:ext cx="2195592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VariableDeclaration</a:t>
            </a:r>
            <a:endParaRPr lang="fr-FR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25D5A-2CDC-1A78-0D3E-A74F215FAED9}"/>
              </a:ext>
            </a:extLst>
          </p:cNvPr>
          <p:cNvCxnSpPr/>
          <p:nvPr/>
        </p:nvCxnSpPr>
        <p:spPr>
          <a:xfrm flipV="1">
            <a:off x="1560163" y="2951156"/>
            <a:ext cx="3859078" cy="47784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30023A-C5EC-F297-ADE0-4CA00A47693D}"/>
              </a:ext>
            </a:extLst>
          </p:cNvPr>
          <p:cNvCxnSpPr>
            <a:cxnSpLocks/>
          </p:cNvCxnSpPr>
          <p:nvPr/>
        </p:nvCxnSpPr>
        <p:spPr>
          <a:xfrm flipV="1">
            <a:off x="3206857" y="2995619"/>
            <a:ext cx="2442228" cy="37922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997732-0CD7-6EB6-F825-440010E2018E}"/>
              </a:ext>
            </a:extLst>
          </p:cNvPr>
          <p:cNvCxnSpPr>
            <a:cxnSpLocks/>
          </p:cNvCxnSpPr>
          <p:nvPr/>
        </p:nvCxnSpPr>
        <p:spPr>
          <a:xfrm flipV="1">
            <a:off x="5744452" y="2951156"/>
            <a:ext cx="301177" cy="39614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CDA770-BB8C-C6B9-2703-02C318BE56BE}"/>
              </a:ext>
            </a:extLst>
          </p:cNvPr>
          <p:cNvCxnSpPr>
            <a:cxnSpLocks/>
          </p:cNvCxnSpPr>
          <p:nvPr/>
        </p:nvCxnSpPr>
        <p:spPr>
          <a:xfrm flipH="1" flipV="1">
            <a:off x="6315662" y="3007782"/>
            <a:ext cx="1661496" cy="3670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5D35F0-5E5E-9486-7232-558F5B826F28}"/>
              </a:ext>
            </a:extLst>
          </p:cNvPr>
          <p:cNvCxnSpPr>
            <a:cxnSpLocks/>
          </p:cNvCxnSpPr>
          <p:nvPr/>
        </p:nvCxnSpPr>
        <p:spPr>
          <a:xfrm flipH="1" flipV="1">
            <a:off x="6777331" y="2952081"/>
            <a:ext cx="3123502" cy="43446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2293B4F-DF29-01A9-B5A3-8B94DDF27244}"/>
              </a:ext>
            </a:extLst>
          </p:cNvPr>
          <p:cNvCxnSpPr>
            <a:cxnSpLocks/>
          </p:cNvCxnSpPr>
          <p:nvPr/>
        </p:nvCxnSpPr>
        <p:spPr>
          <a:xfrm flipV="1">
            <a:off x="2419663" y="2861278"/>
            <a:ext cx="390698" cy="61801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81E577-0D16-8150-AD25-E086461287DE}"/>
              </a:ext>
            </a:extLst>
          </p:cNvPr>
          <p:cNvCxnSpPr>
            <a:cxnSpLocks/>
          </p:cNvCxnSpPr>
          <p:nvPr/>
        </p:nvCxnSpPr>
        <p:spPr>
          <a:xfrm flipV="1">
            <a:off x="10520728" y="2995619"/>
            <a:ext cx="390698" cy="61801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6D11452-F136-95D1-E612-7086118D1FF0}"/>
              </a:ext>
            </a:extLst>
          </p:cNvPr>
          <p:cNvSpPr txBox="1"/>
          <p:nvPr/>
        </p:nvSpPr>
        <p:spPr>
          <a:xfrm>
            <a:off x="9784597" y="4267077"/>
            <a:ext cx="2428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 </a:t>
            </a:r>
            <a:r>
              <a:rPr lang="fr-FR" dirty="0" err="1"/>
              <a:t>calling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  <a:p>
            <a:endParaRPr lang="fr-FR" dirty="0"/>
          </a:p>
          <a:p>
            <a:r>
              <a:rPr lang="fr-FR" dirty="0"/>
              <a:t>sin(x)</a:t>
            </a:r>
          </a:p>
          <a:p>
            <a:r>
              <a:rPr lang="fr-FR" dirty="0" err="1"/>
              <a:t>sqrt</a:t>
            </a:r>
            <a:r>
              <a:rPr lang="fr-FR" dirty="0"/>
              <a:t>(x)</a:t>
            </a:r>
          </a:p>
          <a:p>
            <a:r>
              <a:rPr lang="fr-FR" dirty="0"/>
              <a:t>max(0, x)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965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9272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5: « Use » Domain Class.</a:t>
            </a:r>
            <a:br>
              <a:rPr lang="fr-FR" dirty="0"/>
            </a:br>
            <a:r>
              <a:rPr lang="fr-FR" dirty="0" err="1"/>
              <a:t>write</a:t>
            </a:r>
            <a:r>
              <a:rPr lang="fr-FR" dirty="0"/>
              <a:t> </a:t>
            </a:r>
            <a:r>
              <a:rPr lang="fr-FR" dirty="0" err="1"/>
              <a:t>sample</a:t>
            </a:r>
            <a:r>
              <a:rPr lang="fr-FR" dirty="0"/>
              <a:t> </a:t>
            </a:r>
            <a:r>
              <a:rPr lang="fr-FR" dirty="0" err="1"/>
              <a:t>grammar</a:t>
            </a:r>
            <a:r>
              <a:rPr lang="fr-FR" dirty="0"/>
              <a:t> / file for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this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2F112-28AD-3DB2-87B5-F63DF0597BE7}"/>
              </a:ext>
            </a:extLst>
          </p:cNvPr>
          <p:cNvSpPr/>
          <p:nvPr/>
        </p:nvSpPr>
        <p:spPr>
          <a:xfrm>
            <a:off x="1705385" y="2862408"/>
            <a:ext cx="1155622" cy="56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DE1D0F-EDDB-55AA-73AB-F48E8C64D2D2}"/>
              </a:ext>
            </a:extLst>
          </p:cNvPr>
          <p:cNvSpPr/>
          <p:nvPr/>
        </p:nvSpPr>
        <p:spPr>
          <a:xfrm>
            <a:off x="3943700" y="2862408"/>
            <a:ext cx="1155622" cy="5665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9FEB24-A09F-EDBA-0236-DF433C0EC41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61007" y="3145704"/>
            <a:ext cx="10826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9F327B-6F56-E8A5-3953-7ABBCE768C36}"/>
              </a:ext>
            </a:extLst>
          </p:cNvPr>
          <p:cNvCxnSpPr/>
          <p:nvPr/>
        </p:nvCxnSpPr>
        <p:spPr>
          <a:xfrm>
            <a:off x="1504365" y="3429000"/>
            <a:ext cx="392687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18F1E0-0632-438E-B532-A2A7814E2373}"/>
              </a:ext>
            </a:extLst>
          </p:cNvPr>
          <p:cNvCxnSpPr>
            <a:cxnSpLocks/>
          </p:cNvCxnSpPr>
          <p:nvPr/>
        </p:nvCxnSpPr>
        <p:spPr>
          <a:xfrm>
            <a:off x="1741849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A69673-6C98-2D89-B588-D5A8A53827E0}"/>
              </a:ext>
            </a:extLst>
          </p:cNvPr>
          <p:cNvCxnSpPr/>
          <p:nvPr/>
        </p:nvCxnSpPr>
        <p:spPr>
          <a:xfrm>
            <a:off x="1504365" y="2862408"/>
            <a:ext cx="3926871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37AE58-08DA-2223-55AE-4FA857785E1F}"/>
              </a:ext>
            </a:extLst>
          </p:cNvPr>
          <p:cNvCxnSpPr>
            <a:cxnSpLocks/>
          </p:cNvCxnSpPr>
          <p:nvPr/>
        </p:nvCxnSpPr>
        <p:spPr>
          <a:xfrm>
            <a:off x="2861007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782A51-7EA2-C7D6-7191-97A5C7DCEBE9}"/>
              </a:ext>
            </a:extLst>
          </p:cNvPr>
          <p:cNvCxnSpPr>
            <a:cxnSpLocks/>
          </p:cNvCxnSpPr>
          <p:nvPr/>
        </p:nvCxnSpPr>
        <p:spPr>
          <a:xfrm>
            <a:off x="3980164" y="3904432"/>
            <a:ext cx="1082693" cy="0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7B2533-1608-9589-AA48-4DAE0154AB46}"/>
              </a:ext>
            </a:extLst>
          </p:cNvPr>
          <p:cNvSpPr txBox="1"/>
          <p:nvPr/>
        </p:nvSpPr>
        <p:spPr>
          <a:xfrm>
            <a:off x="6271774" y="2771250"/>
            <a:ext cx="538461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Document=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declare</a:t>
            </a:r>
            <a:r>
              <a:rPr lang="fr-FR" dirty="0"/>
              <a:t> var x = 0, var1Width = 30, var2Height = 10  {</a:t>
            </a:r>
          </a:p>
          <a:p>
            <a:r>
              <a:rPr lang="fr-FR" dirty="0"/>
              <a:t>    Composite {</a:t>
            </a:r>
          </a:p>
          <a:p>
            <a:r>
              <a:rPr lang="fr-FR" dirty="0"/>
              <a:t>         Rectangle( </a:t>
            </a:r>
            <a:r>
              <a:rPr lang="fr-FR" dirty="0" err="1"/>
              <a:t>left</a:t>
            </a:r>
            <a:r>
              <a:rPr lang="fr-FR" dirty="0"/>
              <a:t>: « x »,  </a:t>
            </a:r>
            <a:r>
              <a:rPr lang="fr-FR" dirty="0" err="1"/>
              <a:t>width</a:t>
            </a:r>
            <a:r>
              <a:rPr lang="fr-FR" dirty="0"/>
              <a:t>: « var1Width », ….),</a:t>
            </a:r>
          </a:p>
          <a:p>
            <a:endParaRPr lang="fr-FR" dirty="0"/>
          </a:p>
          <a:p>
            <a:r>
              <a:rPr lang="fr-FR" dirty="0"/>
              <a:t>         Line( x1= « x »,  y1:..,  x2=« x+var1Width », y2=  …)</a:t>
            </a:r>
          </a:p>
          <a:p>
            <a:endParaRPr lang="fr-FR" dirty="0"/>
          </a:p>
          <a:p>
            <a:r>
              <a:rPr lang="fr-FR" dirty="0"/>
              <a:t>         Rectangle(  </a:t>
            </a:r>
            <a:r>
              <a:rPr lang="fr-FR" dirty="0" err="1"/>
              <a:t>left</a:t>
            </a:r>
            <a:r>
              <a:rPr lang="fr-FR" dirty="0"/>
              <a:t>: « x+ 2 * var1Width »,  …)</a:t>
            </a:r>
          </a:p>
          <a:p>
            <a:r>
              <a:rPr lang="fr-FR" dirty="0"/>
              <a:t>    }</a:t>
            </a:r>
          </a:p>
          <a:p>
            <a:r>
              <a:rPr lang="fr-FR" dirty="0"/>
              <a:t>   }</a:t>
            </a:r>
          </a:p>
          <a:p>
            <a:r>
              <a:rPr lang="fr-FR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730151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: Model – </a:t>
            </a:r>
            <a:r>
              <a:rPr lang="fr-FR" dirty="0" err="1"/>
              <a:t>View</a:t>
            </a:r>
            <a:r>
              <a:rPr lang="fr-FR" dirty="0"/>
              <a:t> (– Controller)</a:t>
            </a:r>
            <a:br>
              <a:rPr lang="fr-FR" dirty="0"/>
            </a:br>
            <a:r>
              <a:rPr lang="fr-FR" dirty="0"/>
              <a:t>/ Observer / </a:t>
            </a:r>
            <a:r>
              <a:rPr lang="fr-FR" dirty="0" err="1"/>
              <a:t>Publish&amp;Subscribe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F2C21-1FED-4CE1-8F18-BE052CD7A830}"/>
              </a:ext>
            </a:extLst>
          </p:cNvPr>
          <p:cNvSpPr txBox="1"/>
          <p:nvPr/>
        </p:nvSpPr>
        <p:spPr>
          <a:xfrm>
            <a:off x="2193439" y="2535637"/>
            <a:ext cx="953126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Design in UML Classes </a:t>
            </a:r>
            <a:r>
              <a:rPr lang="fr-FR" dirty="0" err="1"/>
              <a:t>that</a:t>
            </a:r>
            <a:r>
              <a:rPr lang="fr-FR" dirty="0"/>
              <a:t> a « Document »  = Model</a:t>
            </a:r>
          </a:p>
          <a:p>
            <a:r>
              <a:rPr lang="fr-FR" dirty="0"/>
              <a:t>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viewed</a:t>
            </a:r>
            <a:r>
              <a:rPr lang="fr-FR" dirty="0"/>
              <a:t>/</a:t>
            </a:r>
            <a:r>
              <a:rPr lang="fr-FR" dirty="0" err="1"/>
              <a:t>edited</a:t>
            </a:r>
            <a:r>
              <a:rPr lang="fr-FR" dirty="0"/>
              <a:t> in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UIs</a:t>
            </a:r>
            <a:endParaRPr lang="fr-FR" dirty="0"/>
          </a:p>
          <a:p>
            <a:endParaRPr lang="fr-FR" dirty="0"/>
          </a:p>
          <a:p>
            <a:r>
              <a:rPr lang="fr-FR" dirty="0"/>
              <a:t>1 UI Panel for 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edition</a:t>
            </a:r>
            <a:r>
              <a:rPr lang="fr-FR" dirty="0"/>
              <a:t> (in a </a:t>
            </a:r>
            <a:r>
              <a:rPr lang="fr-FR" dirty="0" err="1"/>
              <a:t>TreeView</a:t>
            </a:r>
            <a:r>
              <a:rPr lang="fr-FR" dirty="0"/>
              <a:t>)</a:t>
            </a:r>
          </a:p>
          <a:p>
            <a:r>
              <a:rPr lang="fr-FR" dirty="0"/>
              <a:t>1 UI Panel for </a:t>
            </a:r>
            <a:r>
              <a:rPr lang="fr-FR" dirty="0" err="1"/>
              <a:t>canvas</a:t>
            </a:r>
            <a:r>
              <a:rPr lang="fr-FR" dirty="0"/>
              <a:t> </a:t>
            </a:r>
            <a:r>
              <a:rPr lang="fr-FR" dirty="0" err="1"/>
              <a:t>drawing</a:t>
            </a:r>
            <a:endParaRPr lang="fr-FR" dirty="0"/>
          </a:p>
          <a:p>
            <a:r>
              <a:rPr lang="fr-FR" dirty="0"/>
              <a:t>1 UI Panel for zoom </a:t>
            </a:r>
            <a:r>
              <a:rPr lang="fr-FR" dirty="0" err="1"/>
              <a:t>outline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When</a:t>
            </a:r>
            <a:r>
              <a:rPr lang="fr-FR" dirty="0"/>
              <a:t> the document changes,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emits</a:t>
            </a:r>
            <a:r>
              <a:rPr lang="fr-FR" dirty="0"/>
              <a:t> a « </a:t>
            </a:r>
            <a:r>
              <a:rPr lang="fr-FR" dirty="0" err="1"/>
              <a:t>changeEvent</a:t>
            </a:r>
            <a:r>
              <a:rPr lang="fr-FR" dirty="0"/>
              <a:t> » … all </a:t>
            </a:r>
            <a:r>
              <a:rPr lang="fr-FR" dirty="0" err="1"/>
              <a:t>subscribers</a:t>
            </a:r>
            <a:r>
              <a:rPr lang="fr-FR" dirty="0"/>
              <a:t> are </a:t>
            </a:r>
            <a:r>
              <a:rPr lang="fr-FR" dirty="0" err="1"/>
              <a:t>notified</a:t>
            </a:r>
            <a:r>
              <a:rPr lang="fr-FR" dirty="0"/>
              <a:t> to « </a:t>
            </a:r>
            <a:r>
              <a:rPr lang="fr-FR" dirty="0" err="1"/>
              <a:t>refresh</a:t>
            </a:r>
            <a:r>
              <a:rPr lang="fr-FR" dirty="0"/>
              <a:t> » </a:t>
            </a:r>
          </a:p>
        </p:txBody>
      </p:sp>
    </p:spTree>
    <p:extLst>
      <p:ext uri="{BB962C8B-B14F-4D97-AF65-F5344CB8AC3E}">
        <p14:creationId xmlns:p14="http://schemas.microsoft.com/office/powerpoint/2010/main" val="1513286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5B2C61-0D48-AA07-15CB-5CD5DB0418FA}"/>
              </a:ext>
            </a:extLst>
          </p:cNvPr>
          <p:cNvSpPr/>
          <p:nvPr/>
        </p:nvSpPr>
        <p:spPr>
          <a:xfrm>
            <a:off x="2639557" y="2479539"/>
            <a:ext cx="2086852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215810-0401-5757-1C28-5B58B2C8A59B}"/>
              </a:ext>
            </a:extLst>
          </p:cNvPr>
          <p:cNvSpPr/>
          <p:nvPr/>
        </p:nvSpPr>
        <p:spPr>
          <a:xfrm>
            <a:off x="5683679" y="2479539"/>
            <a:ext cx="1783921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277A8-D60B-4A98-9C00-D647D4B2AE6F}"/>
              </a:ext>
            </a:extLst>
          </p:cNvPr>
          <p:cNvSpPr txBox="1"/>
          <p:nvPr/>
        </p:nvSpPr>
        <p:spPr>
          <a:xfrm>
            <a:off x="5880022" y="2782470"/>
            <a:ext cx="6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E93A3-26AB-308C-9121-D37D5F4559C3}"/>
              </a:ext>
            </a:extLst>
          </p:cNvPr>
          <p:cNvSpPr/>
          <p:nvPr/>
        </p:nvSpPr>
        <p:spPr>
          <a:xfrm>
            <a:off x="6350312" y="3254609"/>
            <a:ext cx="532933" cy="286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E3A466-1E41-8E04-356C-CBA0AEF76507}"/>
              </a:ext>
            </a:extLst>
          </p:cNvPr>
          <p:cNvSpPr/>
          <p:nvPr/>
        </p:nvSpPr>
        <p:spPr>
          <a:xfrm>
            <a:off x="6939342" y="3685649"/>
            <a:ext cx="263662" cy="25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8E7AE0-9F04-B547-AD1C-6ADDD50A4227}"/>
              </a:ext>
            </a:extLst>
          </p:cNvPr>
          <p:cNvSpPr txBox="1"/>
          <p:nvPr/>
        </p:nvSpPr>
        <p:spPr>
          <a:xfrm>
            <a:off x="5630446" y="2077007"/>
            <a:ext cx="175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Canvas 1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2F0BE5-783C-B47F-B413-25FD03921C97}"/>
              </a:ext>
            </a:extLst>
          </p:cNvPr>
          <p:cNvSpPr txBox="1"/>
          <p:nvPr/>
        </p:nvSpPr>
        <p:spPr>
          <a:xfrm>
            <a:off x="2639557" y="2077007"/>
            <a:ext cx="1667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TreeView</a:t>
            </a:r>
            <a:r>
              <a:rPr lang="fr-FR" dirty="0"/>
              <a:t> Editor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09C67D-F0AC-EBAE-C42F-0F4440FE1887}"/>
              </a:ext>
            </a:extLst>
          </p:cNvPr>
          <p:cNvSpPr/>
          <p:nvPr/>
        </p:nvSpPr>
        <p:spPr>
          <a:xfrm>
            <a:off x="8204962" y="2479539"/>
            <a:ext cx="1783921" cy="17166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A27591-268C-4B7B-9527-D995EC0BDFE6}"/>
              </a:ext>
            </a:extLst>
          </p:cNvPr>
          <p:cNvSpPr/>
          <p:nvPr/>
        </p:nvSpPr>
        <p:spPr>
          <a:xfrm>
            <a:off x="9460625" y="3685649"/>
            <a:ext cx="263662" cy="2550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95ECD-2C6C-DAC8-BC6E-39E8355BDCF4}"/>
              </a:ext>
            </a:extLst>
          </p:cNvPr>
          <p:cNvSpPr txBox="1"/>
          <p:nvPr/>
        </p:nvSpPr>
        <p:spPr>
          <a:xfrm>
            <a:off x="8151729" y="2077007"/>
            <a:ext cx="2017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Canvas 2 (</a:t>
            </a:r>
            <a:r>
              <a:rPr lang="fr-FR" dirty="0" err="1"/>
              <a:t>Zooming</a:t>
            </a:r>
            <a:r>
              <a:rPr lang="fr-FR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ECEF27-ABB6-B0D6-1DB8-50DCF8D87E89}"/>
              </a:ext>
            </a:extLst>
          </p:cNvPr>
          <p:cNvSpPr/>
          <p:nvPr/>
        </p:nvSpPr>
        <p:spPr>
          <a:xfrm>
            <a:off x="9043023" y="3337840"/>
            <a:ext cx="858302" cy="785375"/>
          </a:xfrm>
          <a:prstGeom prst="rect">
            <a:avLst/>
          </a:prstGeom>
          <a:noFill/>
          <a:ln w="254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86EEB5-B456-7116-35FF-A95306352908}"/>
              </a:ext>
            </a:extLst>
          </p:cNvPr>
          <p:cNvCxnSpPr>
            <a:cxnSpLocks/>
          </p:cNvCxnSpPr>
          <p:nvPr/>
        </p:nvCxnSpPr>
        <p:spPr>
          <a:xfrm>
            <a:off x="2819071" y="2569296"/>
            <a:ext cx="0" cy="14473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35A8C0-9633-A6CB-5025-96C20B343523}"/>
              </a:ext>
            </a:extLst>
          </p:cNvPr>
          <p:cNvCxnSpPr>
            <a:cxnSpLocks/>
          </p:cNvCxnSpPr>
          <p:nvPr/>
        </p:nvCxnSpPr>
        <p:spPr>
          <a:xfrm>
            <a:off x="2819071" y="2810691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46F6C3-F794-65D8-5263-C218641A9ECA}"/>
              </a:ext>
            </a:extLst>
          </p:cNvPr>
          <p:cNvCxnSpPr>
            <a:cxnSpLocks/>
          </p:cNvCxnSpPr>
          <p:nvPr/>
        </p:nvCxnSpPr>
        <p:spPr>
          <a:xfrm>
            <a:off x="2819071" y="3254609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1568AB1-A665-A166-4468-6BC16350EC97}"/>
              </a:ext>
            </a:extLst>
          </p:cNvPr>
          <p:cNvCxnSpPr>
            <a:cxnSpLocks/>
          </p:cNvCxnSpPr>
          <p:nvPr/>
        </p:nvCxnSpPr>
        <p:spPr>
          <a:xfrm>
            <a:off x="3088342" y="3540709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D6909C-B60E-0396-3E5C-2D1038166508}"/>
              </a:ext>
            </a:extLst>
          </p:cNvPr>
          <p:cNvCxnSpPr>
            <a:cxnSpLocks/>
          </p:cNvCxnSpPr>
          <p:nvPr/>
        </p:nvCxnSpPr>
        <p:spPr>
          <a:xfrm>
            <a:off x="3106106" y="3841201"/>
            <a:ext cx="26927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CB9484-34CF-B74A-7730-EAC8C19AEAC3}"/>
              </a:ext>
            </a:extLst>
          </p:cNvPr>
          <p:cNvCxnSpPr>
            <a:cxnSpLocks/>
          </p:cNvCxnSpPr>
          <p:nvPr/>
        </p:nvCxnSpPr>
        <p:spPr>
          <a:xfrm>
            <a:off x="3100496" y="3248406"/>
            <a:ext cx="0" cy="7620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550D3B0-C08D-1687-502F-12E981DCFC3D}"/>
              </a:ext>
            </a:extLst>
          </p:cNvPr>
          <p:cNvSpPr txBox="1"/>
          <p:nvPr/>
        </p:nvSpPr>
        <p:spPr>
          <a:xfrm>
            <a:off x="3045492" y="2626025"/>
            <a:ext cx="14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</a:t>
            </a:r>
            <a:r>
              <a:rPr lang="fr-FR" dirty="0"/>
              <a:t>(« hello»)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C3C377-7E48-279A-8C72-78037D37306B}"/>
              </a:ext>
            </a:extLst>
          </p:cNvPr>
          <p:cNvSpPr txBox="1"/>
          <p:nvPr/>
        </p:nvSpPr>
        <p:spPr>
          <a:xfrm>
            <a:off x="3045492" y="3064791"/>
            <a:ext cx="772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Group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B3AA70-2836-E274-4E07-6BCC11B8FD8C}"/>
              </a:ext>
            </a:extLst>
          </p:cNvPr>
          <p:cNvSpPr txBox="1"/>
          <p:nvPr/>
        </p:nvSpPr>
        <p:spPr>
          <a:xfrm>
            <a:off x="3322519" y="3376066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Rectangle(..)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C3FB77-B902-CD7C-7C29-FF1C9DA0B6B7}"/>
              </a:ext>
            </a:extLst>
          </p:cNvPr>
          <p:cNvSpPr txBox="1"/>
          <p:nvPr/>
        </p:nvSpPr>
        <p:spPr>
          <a:xfrm>
            <a:off x="3322519" y="3663076"/>
            <a:ext cx="96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Circle(..)</a:t>
            </a:r>
          </a:p>
        </p:txBody>
      </p:sp>
    </p:spTree>
    <p:extLst>
      <p:ext uri="{BB962C8B-B14F-4D97-AF65-F5344CB8AC3E}">
        <p14:creationId xmlns:p14="http://schemas.microsoft.com/office/powerpoint/2010/main" val="1159869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77B23-01CC-984F-9464-9F1C1B51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365125"/>
            <a:ext cx="11897139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: (MVC) </a:t>
            </a:r>
            <a:r>
              <a:rPr lang="fr-FR" dirty="0" err="1"/>
              <a:t>View</a:t>
            </a:r>
            <a:r>
              <a:rPr lang="fr-FR" dirty="0"/>
              <a:t> = Bridge to </a:t>
            </a:r>
            <a:r>
              <a:rPr lang="fr-FR" dirty="0" err="1"/>
              <a:t>JavaFx</a:t>
            </a:r>
            <a:br>
              <a:rPr lang="fr-FR" dirty="0"/>
            </a:br>
            <a:r>
              <a:rPr lang="fr-FR" dirty="0"/>
              <a:t>Complete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BCE35C-2E1C-CD07-837C-876DFDB47A52}"/>
              </a:ext>
            </a:extLst>
          </p:cNvPr>
          <p:cNvSpPr/>
          <p:nvPr/>
        </p:nvSpPr>
        <p:spPr>
          <a:xfrm>
            <a:off x="1224872" y="2114241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55721-9372-658F-3A5E-C6312E3BC614}"/>
              </a:ext>
            </a:extLst>
          </p:cNvPr>
          <p:cNvSpPr/>
          <p:nvPr/>
        </p:nvSpPr>
        <p:spPr>
          <a:xfrm>
            <a:off x="309166" y="3012076"/>
            <a:ext cx="72947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7A9F98-D2FD-0E6B-1281-D0E5FDBF44F6}"/>
              </a:ext>
            </a:extLst>
          </p:cNvPr>
          <p:cNvSpPr/>
          <p:nvPr/>
        </p:nvSpPr>
        <p:spPr>
          <a:xfrm>
            <a:off x="1316332" y="3012075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B1225C-BFEC-E944-3128-F049F54F4721}"/>
              </a:ext>
            </a:extLst>
          </p:cNvPr>
          <p:cNvSpPr/>
          <p:nvPr/>
        </p:nvSpPr>
        <p:spPr>
          <a:xfrm>
            <a:off x="2706153" y="3012074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6B9767-19D0-FCB2-F1C2-C6B632612D2F}"/>
              </a:ext>
            </a:extLst>
          </p:cNvPr>
          <p:cNvSpPr/>
          <p:nvPr/>
        </p:nvSpPr>
        <p:spPr>
          <a:xfrm>
            <a:off x="5435048" y="3128122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JavaFxView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B8EE85-B001-D5B0-402D-77C3A176763D}"/>
              </a:ext>
            </a:extLst>
          </p:cNvPr>
          <p:cNvSpPr/>
          <p:nvPr/>
        </p:nvSpPr>
        <p:spPr>
          <a:xfrm>
            <a:off x="4358828" y="3873150"/>
            <a:ext cx="889988" cy="55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159A72-B878-5935-BD5E-92B0A2BEC2E0}"/>
              </a:ext>
            </a:extLst>
          </p:cNvPr>
          <p:cNvSpPr/>
          <p:nvPr/>
        </p:nvSpPr>
        <p:spPr>
          <a:xfrm>
            <a:off x="5526508" y="3873149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3A43D8-FC2E-2B1C-6372-E05DFB213D20}"/>
              </a:ext>
            </a:extLst>
          </p:cNvPr>
          <p:cNvSpPr/>
          <p:nvPr/>
        </p:nvSpPr>
        <p:spPr>
          <a:xfrm>
            <a:off x="6916329" y="3873148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FxView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196ED-0C03-47CF-D5CA-B147852B5069}"/>
              </a:ext>
            </a:extLst>
          </p:cNvPr>
          <p:cNvSpPr/>
          <p:nvPr/>
        </p:nvSpPr>
        <p:spPr>
          <a:xfrm>
            <a:off x="8331851" y="4881573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59C7A2-17A9-99FD-3E6F-54024F2FB0CF}"/>
              </a:ext>
            </a:extLst>
          </p:cNvPr>
          <p:cNvSpPr/>
          <p:nvPr/>
        </p:nvSpPr>
        <p:spPr>
          <a:xfrm>
            <a:off x="9406760" y="4892279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Rectangle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1115E0-6EB5-08D3-B424-CAA1332CA82C}"/>
              </a:ext>
            </a:extLst>
          </p:cNvPr>
          <p:cNvSpPr/>
          <p:nvPr/>
        </p:nvSpPr>
        <p:spPr>
          <a:xfrm>
            <a:off x="10796581" y="4904683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Circle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7AAF06D-0640-3027-1F63-E70CA8403C1A}"/>
              </a:ext>
            </a:extLst>
          </p:cNvPr>
          <p:cNvSpPr/>
          <p:nvPr/>
        </p:nvSpPr>
        <p:spPr>
          <a:xfrm rot="16200000">
            <a:off x="1684683" y="4298674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5D0A1-1580-938E-A03C-84494AEAC3AB}"/>
              </a:ext>
            </a:extLst>
          </p:cNvPr>
          <p:cNvSpPr txBox="1"/>
          <p:nvPr/>
        </p:nvSpPr>
        <p:spPr>
          <a:xfrm>
            <a:off x="1316332" y="5815849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 </a:t>
            </a:r>
          </a:p>
          <a:p>
            <a:r>
              <a:rPr lang="fr-FR" dirty="0"/>
              <a:t>Model classes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8B306FE2-588A-9D10-66A4-BDC810CDBFF7}"/>
              </a:ext>
            </a:extLst>
          </p:cNvPr>
          <p:cNvSpPr/>
          <p:nvPr/>
        </p:nvSpPr>
        <p:spPr>
          <a:xfrm rot="16200000">
            <a:off x="6113521" y="4524661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71DEB6-6C9C-EA6A-516E-5513B8F0FBA2}"/>
              </a:ext>
            </a:extLst>
          </p:cNvPr>
          <p:cNvSpPr txBox="1"/>
          <p:nvPr/>
        </p:nvSpPr>
        <p:spPr>
          <a:xfrm>
            <a:off x="5793430" y="5929617"/>
            <a:ext cx="1347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Applicative</a:t>
            </a:r>
          </a:p>
          <a:p>
            <a:r>
              <a:rPr lang="fr-FR" dirty="0" err="1"/>
              <a:t>View</a:t>
            </a:r>
            <a:r>
              <a:rPr lang="fr-FR" dirty="0"/>
              <a:t> classes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7816BA-D86B-6FA2-5248-93B20F8186C3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3236864" y="2344903"/>
            <a:ext cx="2198184" cy="1008605"/>
          </a:xfrm>
          <a:prstGeom prst="straightConnector1">
            <a:avLst/>
          </a:prstGeom>
          <a:ln w="254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DB243C1-D19A-5122-32C6-A7B7C81C91F6}"/>
              </a:ext>
            </a:extLst>
          </p:cNvPr>
          <p:cNvSpPr txBox="1"/>
          <p:nvPr/>
        </p:nvSpPr>
        <p:spPr>
          <a:xfrm>
            <a:off x="3416378" y="2114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094BB2D1-CD97-FE12-95FC-0514909DB7DB}"/>
              </a:ext>
            </a:extLst>
          </p:cNvPr>
          <p:cNvSpPr/>
          <p:nvPr/>
        </p:nvSpPr>
        <p:spPr>
          <a:xfrm rot="16200000">
            <a:off x="9977030" y="4938159"/>
            <a:ext cx="462169" cy="2022613"/>
          </a:xfrm>
          <a:prstGeom prst="lef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0E9336-6489-F777-0508-98A85AD922AC}"/>
              </a:ext>
            </a:extLst>
          </p:cNvPr>
          <p:cNvSpPr txBox="1"/>
          <p:nvPr/>
        </p:nvSpPr>
        <p:spPr>
          <a:xfrm>
            <a:off x="9680056" y="6123954"/>
            <a:ext cx="137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External</a:t>
            </a:r>
            <a:endParaRPr lang="fr-FR" dirty="0"/>
          </a:p>
          <a:p>
            <a:r>
              <a:rPr lang="fr-FR" dirty="0" err="1"/>
              <a:t>library</a:t>
            </a:r>
            <a:r>
              <a:rPr lang="fr-FR" dirty="0"/>
              <a:t> </a:t>
            </a:r>
            <a:r>
              <a:rPr lang="fr-FR" dirty="0" err="1"/>
              <a:t>javafx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5663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Abstract Kit, </a:t>
            </a:r>
            <a:r>
              <a:rPr lang="fr-FR" dirty="0" err="1"/>
              <a:t>Factory</a:t>
            </a:r>
            <a:r>
              <a:rPr lang="fr-FR" dirty="0"/>
              <a:t>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42A63-62F2-E0DD-20A2-57A715E8401C}"/>
              </a:ext>
            </a:extLst>
          </p:cNvPr>
          <p:cNvSpPr txBox="1"/>
          <p:nvPr/>
        </p:nvSpPr>
        <p:spPr>
          <a:xfrm>
            <a:off x="2025144" y="2492160"/>
            <a:ext cx="4846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Draw</a:t>
            </a:r>
            <a:r>
              <a:rPr lang="fr-FR" dirty="0"/>
              <a:t> UML classes </a:t>
            </a:r>
            <a:r>
              <a:rPr lang="fr-FR" dirty="0" err="1"/>
              <a:t>diagram</a:t>
            </a:r>
            <a:endParaRPr lang="fr-FR" dirty="0"/>
          </a:p>
          <a:p>
            <a:r>
              <a:rPr lang="fr-FR" dirty="0" err="1"/>
              <a:t>showing</a:t>
            </a:r>
            <a:r>
              <a:rPr lang="fr-FR" dirty="0"/>
              <a:t> « Kit » design-pattern + </a:t>
            </a:r>
            <a:r>
              <a:rPr lang="fr-FR" dirty="0" err="1"/>
              <a:t>Factory</a:t>
            </a:r>
            <a:r>
              <a:rPr lang="fr-FR" dirty="0"/>
              <a:t> Classes : </a:t>
            </a:r>
          </a:p>
          <a:p>
            <a:endParaRPr lang="fr-FR" dirty="0"/>
          </a:p>
          <a:p>
            <a:r>
              <a:rPr lang="fr-FR" dirty="0"/>
              <a:t>A </a:t>
            </a:r>
            <a:r>
              <a:rPr lang="fr-FR" dirty="0" err="1"/>
              <a:t>graphical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(</a:t>
            </a:r>
            <a:r>
              <a:rPr lang="fr-FR" dirty="0" err="1"/>
              <a:t>example</a:t>
            </a:r>
            <a:r>
              <a:rPr lang="fr-FR" dirty="0"/>
              <a:t> « Rectangle »)</a:t>
            </a:r>
          </a:p>
          <a:p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B18B2B2-E907-1A65-9C96-C040A5061031}"/>
              </a:ext>
            </a:extLst>
          </p:cNvPr>
          <p:cNvCxnSpPr/>
          <p:nvPr/>
        </p:nvCxnSpPr>
        <p:spPr>
          <a:xfrm flipV="1">
            <a:off x="6434459" y="3124667"/>
            <a:ext cx="1228550" cy="3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D5E108-A0AA-F74C-622E-D7A65FC3D278}"/>
              </a:ext>
            </a:extLst>
          </p:cNvPr>
          <p:cNvCxnSpPr>
            <a:cxnSpLocks/>
          </p:cNvCxnSpPr>
          <p:nvPr/>
        </p:nvCxnSpPr>
        <p:spPr>
          <a:xfrm>
            <a:off x="6434459" y="3647314"/>
            <a:ext cx="1228550" cy="48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EAF7DA-4C80-060C-BAD1-D50F7774130D}"/>
              </a:ext>
            </a:extLst>
          </p:cNvPr>
          <p:cNvSpPr txBox="1"/>
          <p:nvPr/>
        </p:nvSpPr>
        <p:spPr>
          <a:xfrm>
            <a:off x="7814474" y="2842974"/>
            <a:ext cx="41515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a </a:t>
            </a:r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: </a:t>
            </a:r>
          </a:p>
          <a:p>
            <a:r>
              <a:rPr lang="fr-FR" dirty="0" err="1"/>
              <a:t>Create</a:t>
            </a:r>
            <a:r>
              <a:rPr lang="fr-FR" dirty="0"/>
              <a:t> a « </a:t>
            </a:r>
            <a:r>
              <a:rPr lang="fr-FR" dirty="0" err="1"/>
              <a:t>javafx.Rectangle</a:t>
            </a:r>
            <a:r>
              <a:rPr lang="fr-FR" dirty="0"/>
              <a:t> » </a:t>
            </a:r>
            <a:r>
              <a:rPr lang="fr-FR" dirty="0" err="1"/>
              <a:t>view</a:t>
            </a:r>
            <a:r>
              <a:rPr lang="fr-FR" dirty="0"/>
              <a:t> adapter</a:t>
            </a:r>
          </a:p>
          <a:p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4BD788-2CF6-A29D-CF28-F2B970996699}"/>
              </a:ext>
            </a:extLst>
          </p:cNvPr>
          <p:cNvSpPr txBox="1"/>
          <p:nvPr/>
        </p:nvSpPr>
        <p:spPr>
          <a:xfrm>
            <a:off x="7814473" y="3809865"/>
            <a:ext cx="439261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a </a:t>
            </a:r>
            <a:r>
              <a:rPr lang="fr-FR" dirty="0" err="1"/>
              <a:t>TreeView</a:t>
            </a:r>
            <a:r>
              <a:rPr lang="fr-FR" dirty="0"/>
              <a:t> : </a:t>
            </a:r>
          </a:p>
          <a:p>
            <a:r>
              <a:rPr lang="fr-FR" dirty="0" err="1"/>
              <a:t>create</a:t>
            </a:r>
            <a:r>
              <a:rPr lang="fr-FR" dirty="0"/>
              <a:t> a « Rectangle » Node </a:t>
            </a:r>
            <a:r>
              <a:rPr lang="fr-FR" dirty="0" err="1"/>
              <a:t>view</a:t>
            </a:r>
            <a:r>
              <a:rPr lang="fr-FR" dirty="0"/>
              <a:t> adapter,  </a:t>
            </a:r>
          </a:p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nodes</a:t>
            </a:r>
            <a:br>
              <a:rPr lang="fr-FR" dirty="0"/>
            </a:br>
            <a:r>
              <a:rPr lang="fr-FR" dirty="0"/>
              <a:t>    - </a:t>
            </a:r>
            <a:r>
              <a:rPr lang="fr-FR" dirty="0" err="1"/>
              <a:t>node</a:t>
            </a:r>
            <a:r>
              <a:rPr lang="fr-FR" dirty="0"/>
              <a:t> « x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y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</a:t>
            </a:r>
            <a:r>
              <a:rPr lang="fr-FR" dirty="0" err="1"/>
              <a:t>width</a:t>
            </a:r>
            <a:r>
              <a:rPr lang="fr-FR" dirty="0"/>
              <a:t> », </a:t>
            </a:r>
          </a:p>
          <a:p>
            <a:r>
              <a:rPr lang="fr-FR" dirty="0"/>
              <a:t>     - </a:t>
            </a:r>
            <a:r>
              <a:rPr lang="fr-FR" dirty="0" err="1"/>
              <a:t>node</a:t>
            </a:r>
            <a:r>
              <a:rPr lang="fr-FR" dirty="0"/>
              <a:t> « </a:t>
            </a:r>
            <a:r>
              <a:rPr lang="fr-FR" dirty="0" err="1"/>
              <a:t>height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509156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…  </a:t>
            </a:r>
            <a:r>
              <a:rPr lang="fr-FR" dirty="0" err="1"/>
              <a:t>complete</a:t>
            </a:r>
            <a:r>
              <a:rPr lang="fr-FR" dirty="0"/>
              <a:t> links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7B3E34-00C1-BB5E-09DA-DF3A627538D6}"/>
              </a:ext>
            </a:extLst>
          </p:cNvPr>
          <p:cNvSpPr/>
          <p:nvPr/>
        </p:nvSpPr>
        <p:spPr>
          <a:xfrm>
            <a:off x="1349111" y="3025319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19C18-7072-54C7-9C64-BBCEFCB0A10B}"/>
              </a:ext>
            </a:extLst>
          </p:cNvPr>
          <p:cNvSpPr/>
          <p:nvPr/>
        </p:nvSpPr>
        <p:spPr>
          <a:xfrm>
            <a:off x="433405" y="3923154"/>
            <a:ext cx="72947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3FAEB1-AB43-0B63-C309-69285D55F9AC}"/>
              </a:ext>
            </a:extLst>
          </p:cNvPr>
          <p:cNvSpPr/>
          <p:nvPr/>
        </p:nvSpPr>
        <p:spPr>
          <a:xfrm>
            <a:off x="1440571" y="3923153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3038F1-80F0-2854-5070-C4E6903AA7ED}"/>
              </a:ext>
            </a:extLst>
          </p:cNvPr>
          <p:cNvSpPr/>
          <p:nvPr/>
        </p:nvSpPr>
        <p:spPr>
          <a:xfrm>
            <a:off x="2830392" y="3923152"/>
            <a:ext cx="1198268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7EFA6-4700-EBC8-DA44-4E185051055D}"/>
              </a:ext>
            </a:extLst>
          </p:cNvPr>
          <p:cNvSpPr/>
          <p:nvPr/>
        </p:nvSpPr>
        <p:spPr>
          <a:xfrm>
            <a:off x="7664354" y="1847337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TreeNodeView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A7F2A5-B0C1-F8D6-AB2B-F69B00F1D785}"/>
              </a:ext>
            </a:extLst>
          </p:cNvPr>
          <p:cNvSpPr/>
          <p:nvPr/>
        </p:nvSpPr>
        <p:spPr>
          <a:xfrm>
            <a:off x="6503133" y="2731804"/>
            <a:ext cx="1161221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8AE4F4-93E5-26F1-B717-F2439E778EEC}"/>
              </a:ext>
            </a:extLst>
          </p:cNvPr>
          <p:cNvSpPr/>
          <p:nvPr/>
        </p:nvSpPr>
        <p:spPr>
          <a:xfrm>
            <a:off x="7755813" y="2745171"/>
            <a:ext cx="1266185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1F2EE7-9941-5CA5-F93E-61A44F1E9094}"/>
              </a:ext>
            </a:extLst>
          </p:cNvPr>
          <p:cNvSpPr/>
          <p:nvPr/>
        </p:nvSpPr>
        <p:spPr>
          <a:xfrm>
            <a:off x="9145635" y="2745170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NodeView</a:t>
            </a:r>
            <a:endParaRPr lang="fr-F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B9E772-E2AC-2F11-4BBA-5FEF454ECAF8}"/>
              </a:ext>
            </a:extLst>
          </p:cNvPr>
          <p:cNvSpPr/>
          <p:nvPr/>
        </p:nvSpPr>
        <p:spPr>
          <a:xfrm>
            <a:off x="4489377" y="2294285"/>
            <a:ext cx="1920863" cy="4375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TreeNodeView</a:t>
            </a:r>
            <a:endParaRPr lang="fr-FR" dirty="0"/>
          </a:p>
          <a:p>
            <a:pPr algn="ctr"/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5D3D8-5975-0FF9-E316-0CD38F9019D1}"/>
              </a:ext>
            </a:extLst>
          </p:cNvPr>
          <p:cNvSpPr/>
          <p:nvPr/>
        </p:nvSpPr>
        <p:spPr>
          <a:xfrm>
            <a:off x="4470952" y="4850909"/>
            <a:ext cx="2178909" cy="4832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JavafxElementView</a:t>
            </a:r>
            <a:endParaRPr lang="fr-FR" dirty="0"/>
          </a:p>
          <a:p>
            <a:pPr algn="ctr"/>
            <a:r>
              <a:rPr lang="fr-FR" dirty="0" err="1"/>
              <a:t>Factory</a:t>
            </a:r>
            <a:endParaRPr lang="fr-FR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3DF2E8-EB2D-B858-648E-D8AF18254455}"/>
              </a:ext>
            </a:extLst>
          </p:cNvPr>
          <p:cNvSpPr/>
          <p:nvPr/>
        </p:nvSpPr>
        <p:spPr>
          <a:xfrm>
            <a:off x="7732271" y="4589175"/>
            <a:ext cx="1920864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</a:t>
            </a:r>
            <a:endParaRPr lang="fr-FR" dirty="0"/>
          </a:p>
          <a:p>
            <a:pPr algn="ctr"/>
            <a:r>
              <a:rPr lang="fr-FR" dirty="0" err="1"/>
              <a:t>JavaxFxView</a:t>
            </a:r>
            <a:endParaRPr lang="fr-FR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7EB2D-869E-A5FD-BF52-05B127809A74}"/>
              </a:ext>
            </a:extLst>
          </p:cNvPr>
          <p:cNvSpPr/>
          <p:nvPr/>
        </p:nvSpPr>
        <p:spPr>
          <a:xfrm>
            <a:off x="6816565" y="5334203"/>
            <a:ext cx="729473" cy="550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Text</a:t>
            </a:r>
            <a:endParaRPr lang="fr-FR" dirty="0"/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A2776B-BB8E-D428-8A31-777B8F18BBF9}"/>
              </a:ext>
            </a:extLst>
          </p:cNvPr>
          <p:cNvSpPr/>
          <p:nvPr/>
        </p:nvSpPr>
        <p:spPr>
          <a:xfrm>
            <a:off x="7823731" y="5334202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Rectangle</a:t>
            </a:r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28CBF0-CAD2-9A99-04FA-560C2C44199B}"/>
              </a:ext>
            </a:extLst>
          </p:cNvPr>
          <p:cNvSpPr/>
          <p:nvPr/>
        </p:nvSpPr>
        <p:spPr>
          <a:xfrm>
            <a:off x="9213552" y="5334201"/>
            <a:ext cx="1198268" cy="5055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Circle</a:t>
            </a:r>
          </a:p>
          <a:p>
            <a:pPr algn="ctr"/>
            <a:r>
              <a:rPr lang="fr-FR" dirty="0" err="1"/>
              <a:t>View</a:t>
            </a:r>
            <a:endParaRPr lang="fr-FR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E8B151-C110-D64D-EB89-316F852434B1}"/>
              </a:ext>
            </a:extLst>
          </p:cNvPr>
          <p:cNvSpPr/>
          <p:nvPr/>
        </p:nvSpPr>
        <p:spPr>
          <a:xfrm>
            <a:off x="11066499" y="2174931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Tree</a:t>
            </a:r>
            <a:endParaRPr lang="fr-FR" dirty="0"/>
          </a:p>
          <a:p>
            <a:pPr algn="ctr"/>
            <a:r>
              <a:rPr lang="fr-FR" dirty="0"/>
              <a:t>Node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6741FD-B786-5E58-42CC-66F0D5FD4FA4}"/>
              </a:ext>
            </a:extLst>
          </p:cNvPr>
          <p:cNvSpPr/>
          <p:nvPr/>
        </p:nvSpPr>
        <p:spPr>
          <a:xfrm>
            <a:off x="6748822" y="6207755"/>
            <a:ext cx="864957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Text</a:t>
            </a:r>
            <a:endParaRPr lang="fr-FR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E42417-EE7A-4B8D-EB07-8E75FFB7A605}"/>
              </a:ext>
            </a:extLst>
          </p:cNvPr>
          <p:cNvSpPr/>
          <p:nvPr/>
        </p:nvSpPr>
        <p:spPr>
          <a:xfrm>
            <a:off x="7823731" y="6218461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Rectangle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78A4DC-CD9E-7720-7A84-8C4247CE5C76}"/>
              </a:ext>
            </a:extLst>
          </p:cNvPr>
          <p:cNvSpPr/>
          <p:nvPr/>
        </p:nvSpPr>
        <p:spPr>
          <a:xfrm>
            <a:off x="9213552" y="6230865"/>
            <a:ext cx="1198268" cy="5702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Javafx</a:t>
            </a:r>
            <a:r>
              <a:rPr lang="fr-FR" dirty="0"/>
              <a:t> Circle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F284A-F5D4-A46C-17A0-5A000EC4018B}"/>
              </a:ext>
            </a:extLst>
          </p:cNvPr>
          <p:cNvSpPr/>
          <p:nvPr/>
        </p:nvSpPr>
        <p:spPr>
          <a:xfrm>
            <a:off x="3002319" y="1690688"/>
            <a:ext cx="2339963" cy="450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DrawingElementVisitor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7898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B5E1-6A8E-E386-6D25-302B4AB2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: </a:t>
            </a:r>
            <a:r>
              <a:rPr lang="fr-FR" dirty="0" err="1"/>
              <a:t>Reminder</a:t>
            </a:r>
            <a:r>
              <a:rPr lang="fr-FR" dirty="0"/>
              <a:t>.. Visitor Design-Pattern</a:t>
            </a:r>
          </a:p>
        </p:txBody>
      </p:sp>
    </p:spTree>
    <p:extLst>
      <p:ext uri="{BB962C8B-B14F-4D97-AF65-F5344CB8AC3E}">
        <p14:creationId xmlns:p14="http://schemas.microsoft.com/office/powerpoint/2010/main" val="1944918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22320-002A-A48F-32F3-410E3974976D}"/>
              </a:ext>
            </a:extLst>
          </p:cNvPr>
          <p:cNvSpPr txBox="1"/>
          <p:nvPr/>
        </p:nvSpPr>
        <p:spPr>
          <a:xfrm>
            <a:off x="3697394" y="3006587"/>
            <a:ext cx="4797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Design in UML a </a:t>
            </a:r>
            <a:r>
              <a:rPr lang="fr-FR" sz="2400" dirty="0" err="1"/>
              <a:t>Drawing</a:t>
            </a:r>
            <a:r>
              <a:rPr lang="fr-FR" sz="2400" dirty="0"/>
              <a:t> Application</a:t>
            </a:r>
          </a:p>
          <a:p>
            <a:endParaRPr lang="fr-FR" sz="2400" dirty="0"/>
          </a:p>
          <a:p>
            <a:r>
              <a:rPr lang="fr-FR" sz="2400" dirty="0" err="1"/>
              <a:t>Recognize</a:t>
            </a:r>
            <a:r>
              <a:rPr lang="fr-FR" sz="2400" dirty="0"/>
              <a:t>/Use </a:t>
            </a:r>
            <a:r>
              <a:rPr lang="fr-FR" sz="2400" dirty="0" err="1"/>
              <a:t>many</a:t>
            </a:r>
            <a:r>
              <a:rPr lang="fr-FR" sz="2400" dirty="0"/>
              <a:t>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579884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 Initial </a:t>
            </a:r>
            <a:r>
              <a:rPr lang="fr-FR" dirty="0" err="1"/>
              <a:t>Step</a:t>
            </a:r>
            <a:r>
              <a:rPr lang="fr-FR" dirty="0"/>
              <a:t> : Design the </a:t>
            </a:r>
            <a:r>
              <a:rPr lang="fr-FR" dirty="0" err="1"/>
              <a:t>Core</a:t>
            </a:r>
            <a:r>
              <a:rPr lang="fr-FR" dirty="0"/>
              <a:t> Domain</a:t>
            </a:r>
          </a:p>
        </p:txBody>
      </p:sp>
    </p:spTree>
    <p:extLst>
      <p:ext uri="{BB962C8B-B14F-4D97-AF65-F5344CB8AC3E}">
        <p14:creationId xmlns:p14="http://schemas.microsoft.com/office/powerpoint/2010/main" val="370750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8EB-E1E4-6D5B-39A2-9929CEC33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Design the </a:t>
            </a:r>
            <a:r>
              <a:rPr lang="fr-FR" dirty="0" err="1"/>
              <a:t>Core</a:t>
            </a:r>
            <a:r>
              <a:rPr lang="fr-FR" dirty="0"/>
              <a:t> Domain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BB1BE-358B-4C00-C46D-3EB4A82BB137}"/>
              </a:ext>
            </a:extLst>
          </p:cNvPr>
          <p:cNvSpPr txBox="1"/>
          <p:nvPr/>
        </p:nvSpPr>
        <p:spPr>
          <a:xfrm>
            <a:off x="3553239" y="2683565"/>
            <a:ext cx="60277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Draw</a:t>
            </a:r>
            <a:r>
              <a:rPr lang="fr-FR" sz="2000" dirty="0"/>
              <a:t> UML classes </a:t>
            </a:r>
            <a:r>
              <a:rPr lang="fr-FR" sz="2000" dirty="0" err="1"/>
              <a:t>diagram</a:t>
            </a:r>
            <a:r>
              <a:rPr lang="fr-FR" sz="2000" dirty="0"/>
              <a:t> for </a:t>
            </a:r>
          </a:p>
          <a:p>
            <a:endParaRPr lang="fr-FR" sz="2000" dirty="0"/>
          </a:p>
          <a:p>
            <a:r>
              <a:rPr lang="fr-FR" sz="2000" dirty="0"/>
              <a:t>Line, </a:t>
            </a:r>
            <a:r>
              <a:rPr lang="fr-FR" sz="2000" dirty="0" err="1"/>
              <a:t>Text</a:t>
            </a:r>
            <a:r>
              <a:rPr lang="fr-FR" sz="2000" dirty="0"/>
              <a:t>, Rectangle, Circle,</a:t>
            </a:r>
          </a:p>
          <a:p>
            <a:r>
              <a:rPr lang="fr-FR" sz="2000" dirty="0" err="1"/>
              <a:t>Curve</a:t>
            </a:r>
            <a:r>
              <a:rPr lang="fr-FR" sz="2000" dirty="0"/>
              <a:t> = </a:t>
            </a:r>
            <a:r>
              <a:rPr lang="fr-FR" sz="2000" dirty="0" err="1"/>
              <a:t>list</a:t>
            </a:r>
            <a:r>
              <a:rPr lang="fr-FR" sz="2000" dirty="0"/>
              <a:t> of </a:t>
            </a:r>
            <a:r>
              <a:rPr lang="fr-FR" sz="2000" dirty="0" err="1"/>
              <a:t>CurveElement</a:t>
            </a:r>
            <a:r>
              <a:rPr lang="fr-FR" sz="2000" dirty="0"/>
              <a:t>  (</a:t>
            </a:r>
            <a:r>
              <a:rPr lang="fr-FR" sz="2000" dirty="0" err="1"/>
              <a:t>segment,arc,bezier</a:t>
            </a:r>
            <a:r>
              <a:rPr lang="fr-FR" sz="2000" dirty="0"/>
              <a:t> </a:t>
            </a:r>
            <a:r>
              <a:rPr lang="fr-FR" sz="2000" dirty="0" err="1"/>
              <a:t>curve</a:t>
            </a:r>
            <a:r>
              <a:rPr lang="fr-F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230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398B-3845-8B3D-ACD3-C360D262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Toolbar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89C68-0BD3-8F6D-4036-5FEAF38E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6" y="2891743"/>
            <a:ext cx="11038527" cy="107451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3AEF6ED9-15D7-C41C-478B-7FDFD54A9824}"/>
              </a:ext>
            </a:extLst>
          </p:cNvPr>
          <p:cNvSpPr/>
          <p:nvPr/>
        </p:nvSpPr>
        <p:spPr>
          <a:xfrm>
            <a:off x="6036162" y="4134434"/>
            <a:ext cx="448785" cy="785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6282B-BA14-24B7-EA63-7DE7CB220D86}"/>
              </a:ext>
            </a:extLst>
          </p:cNvPr>
          <p:cNvSpPr txBox="1"/>
          <p:nvPr/>
        </p:nvSpPr>
        <p:spPr>
          <a:xfrm>
            <a:off x="4324924" y="5241855"/>
            <a:ext cx="5024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mouse </a:t>
            </a:r>
            <a:r>
              <a:rPr lang="fr-FR" dirty="0" err="1"/>
              <a:t>behavior</a:t>
            </a:r>
            <a:r>
              <a:rPr lang="fr-FR" dirty="0"/>
              <a:t> in </a:t>
            </a:r>
            <a:r>
              <a:rPr lang="fr-FR" dirty="0" err="1"/>
              <a:t>canvas</a:t>
            </a:r>
            <a:r>
              <a:rPr lang="fr-FR" dirty="0"/>
              <a:t> </a:t>
            </a:r>
          </a:p>
          <a:p>
            <a:r>
              <a:rPr lang="fr-FR" dirty="0"/>
              <a:t>Example: </a:t>
            </a:r>
          </a:p>
          <a:p>
            <a:r>
              <a:rPr lang="fr-FR" dirty="0"/>
              <a:t>« Line »  : mouse </a:t>
            </a:r>
            <a:r>
              <a:rPr lang="fr-FR" dirty="0" err="1"/>
              <a:t>button</a:t>
            </a:r>
            <a:r>
              <a:rPr lang="fr-FR" dirty="0"/>
              <a:t> down … move … </a:t>
            </a:r>
            <a:r>
              <a:rPr lang="fr-FR" dirty="0" err="1"/>
              <a:t>button</a:t>
            </a:r>
            <a:r>
              <a:rPr lang="fr-FR" dirty="0"/>
              <a:t> up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4,..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D31FDA5-B7C9-7DE2-C5DA-B49609C74F6E}"/>
              </a:ext>
            </a:extLst>
          </p:cNvPr>
          <p:cNvSpPr/>
          <p:nvPr/>
        </p:nvSpPr>
        <p:spPr>
          <a:xfrm>
            <a:off x="9756405" y="3966256"/>
            <a:ext cx="448785" cy="566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5F55D-7D69-A216-933B-C967F4338A2A}"/>
              </a:ext>
            </a:extLst>
          </p:cNvPr>
          <p:cNvSpPr txBox="1"/>
          <p:nvPr/>
        </p:nvSpPr>
        <p:spPr>
          <a:xfrm>
            <a:off x="8612710" y="4550477"/>
            <a:ext cx="3002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Change </a:t>
            </a:r>
            <a:r>
              <a:rPr lang="fr-FR" dirty="0" err="1"/>
              <a:t>color</a:t>
            </a:r>
            <a:r>
              <a:rPr lang="fr-FR" dirty="0"/>
              <a:t> for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drawing</a:t>
            </a:r>
            <a:endParaRPr lang="fr-FR" dirty="0"/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2,3 ..</a:t>
            </a:r>
          </a:p>
        </p:txBody>
      </p:sp>
    </p:spTree>
    <p:extLst>
      <p:ext uri="{BB962C8B-B14F-4D97-AF65-F5344CB8AC3E}">
        <p14:creationId xmlns:p14="http://schemas.microsoft.com/office/powerpoint/2010/main" val="483901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6AB19-725A-E2CA-9778-F361C786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Changing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Selection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80D411-63EE-C0D9-0A1D-8A3935582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15" y="2702849"/>
            <a:ext cx="3448050" cy="1123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8914E8-BF61-A84B-DD22-176C9397CD12}"/>
              </a:ext>
            </a:extLst>
          </p:cNvPr>
          <p:cNvSpPr txBox="1"/>
          <p:nvPr/>
        </p:nvSpPr>
        <p:spPr>
          <a:xfrm>
            <a:off x="4923182" y="3028672"/>
            <a:ext cx="6963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buttonBlue.setActionListener</a:t>
            </a:r>
            <a:r>
              <a:rPr lang="fr-FR" dirty="0"/>
              <a:t>( (e) -&gt; </a:t>
            </a:r>
            <a:r>
              <a:rPr lang="fr-FR" dirty="0" err="1"/>
              <a:t>setCurrentColorSelection</a:t>
            </a:r>
            <a:r>
              <a:rPr lang="fr-FR" dirty="0"/>
              <a:t>(</a:t>
            </a:r>
            <a:r>
              <a:rPr lang="fr-FR" dirty="0" err="1"/>
              <a:t>blue</a:t>
            </a:r>
            <a:r>
              <a:rPr lang="fr-FR" dirty="0"/>
              <a:t>) );</a:t>
            </a:r>
          </a:p>
          <a:p>
            <a:r>
              <a:rPr lang="fr-FR" dirty="0" err="1"/>
              <a:t>buttonWhite.setActionListener</a:t>
            </a:r>
            <a:r>
              <a:rPr lang="fr-FR" dirty="0"/>
              <a:t>( (e) -&gt; </a:t>
            </a:r>
            <a:r>
              <a:rPr lang="fr-FR" dirty="0" err="1"/>
              <a:t>setCurrentColorSelection</a:t>
            </a:r>
            <a:r>
              <a:rPr lang="fr-FR" dirty="0"/>
              <a:t>(white) );</a:t>
            </a:r>
          </a:p>
          <a:p>
            <a:r>
              <a:rPr lang="fr-FR" dirty="0" err="1"/>
              <a:t>buttonRed.setActionListener</a:t>
            </a:r>
            <a:r>
              <a:rPr lang="fr-FR" dirty="0"/>
              <a:t>( (e) -&gt; </a:t>
            </a:r>
            <a:r>
              <a:rPr lang="fr-FR" dirty="0" err="1"/>
              <a:t>setCurrentColorSelection</a:t>
            </a:r>
            <a:r>
              <a:rPr lang="fr-FR" dirty="0"/>
              <a:t>(</a:t>
            </a:r>
            <a:r>
              <a:rPr lang="fr-FR" dirty="0" err="1"/>
              <a:t>red</a:t>
            </a:r>
            <a:r>
              <a:rPr lang="fr-FR" dirty="0"/>
              <a:t>) 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4D185-59AA-E3A2-A106-AEEDB05E7B67}"/>
              </a:ext>
            </a:extLst>
          </p:cNvPr>
          <p:cNvSpPr txBox="1"/>
          <p:nvPr/>
        </p:nvSpPr>
        <p:spPr>
          <a:xfrm>
            <a:off x="4923182" y="2175014"/>
            <a:ext cx="339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simplest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possibly</a:t>
            </a:r>
            <a:r>
              <a:rPr lang="fr-FR" dirty="0"/>
              <a:t> </a:t>
            </a:r>
            <a:r>
              <a:rPr lang="fr-FR" dirty="0" err="1"/>
              <a:t>works</a:t>
            </a:r>
            <a:r>
              <a:rPr lang="fr-FR" dirty="0"/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10125-0B45-A209-273E-D0E63CBBD6BC}"/>
              </a:ext>
            </a:extLst>
          </p:cNvPr>
          <p:cNvSpPr txBox="1"/>
          <p:nvPr/>
        </p:nvSpPr>
        <p:spPr>
          <a:xfrm>
            <a:off x="4993617" y="4412823"/>
            <a:ext cx="682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Problem</a:t>
            </a:r>
            <a:r>
              <a:rPr lang="fr-FR" dirty="0"/>
              <a:t> :</a:t>
            </a:r>
          </a:p>
          <a:p>
            <a:r>
              <a:rPr lang="fr-FR" dirty="0"/>
              <a:t>How to record the </a:t>
            </a:r>
            <a:r>
              <a:rPr lang="fr-FR" dirty="0" err="1"/>
              <a:t>history</a:t>
            </a:r>
            <a:r>
              <a:rPr lang="fr-FR" dirty="0"/>
              <a:t> of changes ?</a:t>
            </a:r>
          </a:p>
          <a:p>
            <a:r>
              <a:rPr lang="fr-FR" dirty="0"/>
              <a:t>How can </a:t>
            </a:r>
            <a:r>
              <a:rPr lang="fr-FR" dirty="0" err="1"/>
              <a:t>you</a:t>
            </a:r>
            <a:r>
              <a:rPr lang="fr-FR" dirty="0"/>
              <a:t> UNDO (</a:t>
            </a:r>
            <a:r>
              <a:rPr lang="fr-FR" dirty="0" err="1"/>
              <a:t>Cntrl+Z</a:t>
            </a:r>
            <a:r>
              <a:rPr lang="fr-FR" dirty="0"/>
              <a:t>) </a:t>
            </a:r>
            <a:r>
              <a:rPr lang="fr-FR" dirty="0" err="1"/>
              <a:t>then</a:t>
            </a:r>
            <a:r>
              <a:rPr lang="fr-FR" dirty="0"/>
              <a:t> REDO (</a:t>
            </a:r>
            <a:r>
              <a:rPr lang="fr-FR" dirty="0" err="1"/>
              <a:t>Ctrl+Y</a:t>
            </a:r>
            <a:r>
              <a:rPr lang="fr-FR" dirty="0"/>
              <a:t>)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action ? </a:t>
            </a:r>
          </a:p>
          <a:p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E928D9-75D9-A052-7794-EC7133F664AF}"/>
              </a:ext>
            </a:extLst>
          </p:cNvPr>
          <p:cNvSpPr txBox="1"/>
          <p:nvPr/>
        </p:nvSpPr>
        <p:spPr>
          <a:xfrm>
            <a:off x="686788" y="5557005"/>
            <a:ext cx="115052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NOTICE :</a:t>
            </a:r>
          </a:p>
          <a:p>
            <a:pPr marL="285750" indent="-285750">
              <a:buFontTx/>
              <a:buChar char="-"/>
            </a:pPr>
            <a:r>
              <a:rPr lang="fr-FR" dirty="0"/>
              <a:t>in Microsoft Paint app, </a:t>
            </a:r>
            <a:r>
              <a:rPr lang="fr-FR" dirty="0" err="1"/>
              <a:t>you</a:t>
            </a:r>
            <a:r>
              <a:rPr lang="fr-FR" dirty="0"/>
              <a:t> can not undo « global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change », </a:t>
            </a:r>
            <a:r>
              <a:rPr lang="fr-FR" dirty="0" err="1"/>
              <a:t>you</a:t>
            </a:r>
            <a:r>
              <a:rPr lang="fr-FR" dirty="0"/>
              <a:t> can undo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drawings</a:t>
            </a:r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In Microsoft PowerPoint,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1 </a:t>
            </a:r>
            <a:r>
              <a:rPr lang="fr-FR" dirty="0" err="1"/>
              <a:t>color</a:t>
            </a:r>
            <a:r>
              <a:rPr lang="fr-FR" dirty="0"/>
              <a:t> per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, and 1 default </a:t>
            </a:r>
            <a:r>
              <a:rPr lang="fr-FR" dirty="0" err="1"/>
              <a:t>color</a:t>
            </a:r>
            <a:r>
              <a:rPr lang="fr-FR" dirty="0"/>
              <a:t> per </a:t>
            </a:r>
            <a:r>
              <a:rPr lang="fr-FR" dirty="0" err="1"/>
              <a:t>drawing</a:t>
            </a:r>
            <a:r>
              <a:rPr lang="fr-FR" dirty="0"/>
              <a:t> </a:t>
            </a:r>
            <a:r>
              <a:rPr lang="fr-FR" dirty="0" err="1"/>
              <a:t>element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769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 : « </a:t>
            </a:r>
            <a:r>
              <a:rPr lang="fr-FR" dirty="0" err="1"/>
              <a:t>ColorChangeCommand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minimalist</a:t>
            </a:r>
            <a:r>
              <a:rPr lang="fr-FR" dirty="0"/>
              <a:t> Command Design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A3D13-C337-EECE-C459-BB7333E7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32" y="1470397"/>
            <a:ext cx="3448050" cy="11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4505F-30A9-E882-C798-B790A439EE28}"/>
              </a:ext>
            </a:extLst>
          </p:cNvPr>
          <p:cNvSpPr txBox="1"/>
          <p:nvPr/>
        </p:nvSpPr>
        <p:spPr>
          <a:xfrm>
            <a:off x="4542183" y="3934473"/>
            <a:ext cx="25807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class Command {</a:t>
            </a:r>
          </a:p>
          <a:p>
            <a:r>
              <a:rPr lang="fr-FR" dirty="0"/>
              <a:t>       ….</a:t>
            </a:r>
          </a:p>
          <a:p>
            <a:r>
              <a:rPr lang="fr-FR" dirty="0"/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830C1C-0714-1F49-D41D-92F57C930689}"/>
              </a:ext>
            </a:extLst>
          </p:cNvPr>
          <p:cNvSpPr txBox="1"/>
          <p:nvPr/>
        </p:nvSpPr>
        <p:spPr>
          <a:xfrm>
            <a:off x="4542183" y="5119116"/>
            <a:ext cx="56421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ColorSelectionChangeCommand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Command {</a:t>
            </a:r>
          </a:p>
          <a:p>
            <a:r>
              <a:rPr lang="fr-FR" dirty="0"/>
              <a:t>      ….</a:t>
            </a:r>
          </a:p>
          <a:p>
            <a:r>
              <a:rPr lang="fr-FR" dirty="0"/>
              <a:t>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577DC6-AA10-350E-D16E-611EAD4B8711}"/>
              </a:ext>
            </a:extLst>
          </p:cNvPr>
          <p:cNvSpPr txBox="1"/>
          <p:nvPr/>
        </p:nvSpPr>
        <p:spPr>
          <a:xfrm>
            <a:off x="697728" y="2855660"/>
            <a:ext cx="7199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Complete </a:t>
            </a:r>
            <a:r>
              <a:rPr lang="fr-FR" sz="2400" dirty="0" err="1"/>
              <a:t>following</a:t>
            </a:r>
            <a:r>
              <a:rPr lang="fr-FR" sz="2400" dirty="0"/>
              <a:t>  code  ( </a:t>
            </a:r>
            <a:r>
              <a:rPr lang="fr-FR" sz="2400" dirty="0" err="1"/>
              <a:t>marked</a:t>
            </a:r>
            <a:r>
              <a:rPr lang="fr-FR" sz="2400" dirty="0"/>
              <a:t> as « … »)</a:t>
            </a:r>
          </a:p>
          <a:p>
            <a:r>
              <a:rPr lang="fr-FR" sz="2400" dirty="0"/>
              <a:t>And </a:t>
            </a:r>
            <a:r>
              <a:rPr lang="fr-FR" sz="2400" dirty="0" err="1"/>
              <a:t>draw</a:t>
            </a:r>
            <a:r>
              <a:rPr lang="fr-FR" sz="2400" dirty="0"/>
              <a:t> as UML a </a:t>
            </a:r>
            <a:r>
              <a:rPr lang="fr-FR" sz="2400" dirty="0" err="1"/>
              <a:t>minimalist</a:t>
            </a:r>
            <a:r>
              <a:rPr lang="fr-FR" sz="2400" dirty="0"/>
              <a:t> Command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96331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FA864-FDA6-B1F4-DE2F-3171A4918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9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: « </a:t>
            </a:r>
            <a:r>
              <a:rPr lang="fr-FR" dirty="0" err="1"/>
              <a:t>ColorChangeCommand</a:t>
            </a:r>
            <a:r>
              <a:rPr lang="fr-FR" dirty="0"/>
              <a:t> »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minimalist</a:t>
            </a:r>
            <a:r>
              <a:rPr lang="fr-FR" dirty="0"/>
              <a:t> Command Design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A3D13-C337-EECE-C459-BB7333E72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432" y="1470397"/>
            <a:ext cx="3448050" cy="1123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34505F-30A9-E882-C798-B790A439EE28}"/>
              </a:ext>
            </a:extLst>
          </p:cNvPr>
          <p:cNvSpPr txBox="1"/>
          <p:nvPr/>
        </p:nvSpPr>
        <p:spPr>
          <a:xfrm>
            <a:off x="4547153" y="3011143"/>
            <a:ext cx="26434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class Command {</a:t>
            </a:r>
          </a:p>
          <a:p>
            <a:r>
              <a:rPr lang="fr-FR" dirty="0"/>
              <a:t>     abstract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();</a:t>
            </a:r>
          </a:p>
          <a:p>
            <a:r>
              <a:rPr lang="fr-FR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3397D2-2755-C38D-0052-ADF5D995F7D2}"/>
              </a:ext>
            </a:extLst>
          </p:cNvPr>
          <p:cNvSpPr/>
          <p:nvPr/>
        </p:nvSpPr>
        <p:spPr>
          <a:xfrm>
            <a:off x="1300494" y="3474690"/>
            <a:ext cx="205579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Command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2BB3B3-34AD-488C-2E12-145CE51644A6}"/>
              </a:ext>
            </a:extLst>
          </p:cNvPr>
          <p:cNvSpPr/>
          <p:nvPr/>
        </p:nvSpPr>
        <p:spPr>
          <a:xfrm>
            <a:off x="556591" y="4596928"/>
            <a:ext cx="3558209" cy="459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ColorSelectionChangeCommand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BAE42D-885A-07DE-5D87-E801E9D74081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2328394" y="3934473"/>
            <a:ext cx="7302" cy="6624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830C1C-0714-1F49-D41D-92F57C930689}"/>
              </a:ext>
            </a:extLst>
          </p:cNvPr>
          <p:cNvSpPr txBox="1"/>
          <p:nvPr/>
        </p:nvSpPr>
        <p:spPr>
          <a:xfrm>
            <a:off x="4547153" y="4195786"/>
            <a:ext cx="719812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ColorSelectionChangeCommand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Command {</a:t>
            </a:r>
          </a:p>
          <a:p>
            <a:r>
              <a:rPr lang="fr-FR" dirty="0"/>
              <a:t>     </a:t>
            </a:r>
            <a:r>
              <a:rPr lang="fr-FR" dirty="0" err="1"/>
              <a:t>private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;</a:t>
            </a:r>
          </a:p>
          <a:p>
            <a:endParaRPr lang="fr-FR" dirty="0"/>
          </a:p>
          <a:p>
            <a:r>
              <a:rPr lang="fr-FR" dirty="0"/>
              <a:t>     public </a:t>
            </a:r>
            <a:r>
              <a:rPr lang="fr-FR" dirty="0" err="1"/>
              <a:t>ColorSelectionChangeCommand</a:t>
            </a:r>
            <a:r>
              <a:rPr lang="fr-FR" dirty="0"/>
              <a:t>(</a:t>
            </a:r>
            <a:r>
              <a:rPr lang="fr-FR" dirty="0" err="1"/>
              <a:t>Color</a:t>
            </a:r>
            <a:r>
              <a:rPr lang="fr-FR" dirty="0"/>
              <a:t> </a:t>
            </a:r>
            <a:r>
              <a:rPr lang="fr-FR" dirty="0" err="1"/>
              <a:t>color</a:t>
            </a:r>
            <a:r>
              <a:rPr lang="fr-FR" dirty="0"/>
              <a:t>) { </a:t>
            </a:r>
            <a:r>
              <a:rPr lang="fr-FR" dirty="0" err="1"/>
              <a:t>this.color</a:t>
            </a:r>
            <a:r>
              <a:rPr lang="fr-FR" dirty="0"/>
              <a:t> = </a:t>
            </a:r>
            <a:r>
              <a:rPr lang="fr-FR" dirty="0" err="1"/>
              <a:t>color</a:t>
            </a:r>
            <a:r>
              <a:rPr lang="fr-FR" dirty="0"/>
              <a:t>; }</a:t>
            </a:r>
          </a:p>
          <a:p>
            <a:endParaRPr lang="fr-FR" dirty="0"/>
          </a:p>
          <a:p>
            <a:r>
              <a:rPr lang="fr-FR" dirty="0"/>
              <a:t>      @Override </a:t>
            </a:r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execute</a:t>
            </a:r>
            <a:r>
              <a:rPr lang="fr-FR" dirty="0"/>
              <a:t>() {</a:t>
            </a:r>
          </a:p>
          <a:p>
            <a:r>
              <a:rPr lang="fr-FR" dirty="0"/>
              <a:t>           </a:t>
            </a:r>
            <a:r>
              <a:rPr lang="fr-FR" dirty="0" err="1"/>
              <a:t>GlobalSelection.setCurrentColor</a:t>
            </a:r>
            <a:r>
              <a:rPr lang="fr-FR" dirty="0"/>
              <a:t>(</a:t>
            </a:r>
            <a:r>
              <a:rPr lang="fr-FR" dirty="0" err="1"/>
              <a:t>color</a:t>
            </a:r>
            <a:r>
              <a:rPr lang="fr-FR" dirty="0"/>
              <a:t>);</a:t>
            </a:r>
          </a:p>
          <a:p>
            <a:r>
              <a:rPr lang="fr-FR" dirty="0"/>
              <a:t>      }</a:t>
            </a:r>
          </a:p>
          <a:p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857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1290</Words>
  <Application>Microsoft Office PowerPoint</Application>
  <PresentationFormat>Widescreen</PresentationFormat>
  <Paragraphs>264</Paragraphs>
  <Slides>26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Hands-On 3 Design Patterns</vt:lpstr>
      <vt:lpstr>Outline</vt:lpstr>
      <vt:lpstr>Objectives</vt:lpstr>
      <vt:lpstr> Initial Step : Design the Core Domain</vt:lpstr>
      <vt:lpstr>Exercise 1: Design the Core Domain classes</vt:lpstr>
      <vt:lpstr>Drawing Toolbar</vt:lpstr>
      <vt:lpstr>Changing Color Selection</vt:lpstr>
      <vt:lpstr>Exercise 2 : « ColorChangeCommand »  … minimalist Command Design Pattern</vt:lpstr>
      <vt:lpstr>Answer : « ColorChangeCommand »  … minimalist Command Design Pattern</vt:lpstr>
      <vt:lpstr>Exercise 3 : enrich the Command pattern for Undo</vt:lpstr>
      <vt:lpstr>… alternative on Undo Command,  using Memento design pattern</vt:lpstr>
      <vt:lpstr>… Alternative (CQRS / EventSourcing Architecture) Command  = Factory for ChangeEvent</vt:lpstr>
      <vt:lpstr>Exercise 3 : State design-pattern … handling mouse events, state transition</vt:lpstr>
      <vt:lpstr>Exercise 3 : Draw UML State Automaton Diagram, for drawing « Line »</vt:lpstr>
      <vt:lpstr>Exercise 4 :  Handling Selection      … Chain Of Responsability, Mediator, </vt:lpstr>
      <vt:lpstr>Exercise 2: Enrich the Core Domain classes</vt:lpstr>
      <vt:lpstr>Exercise 3: Embedding Image / other document</vt:lpstr>
      <vt:lpstr>(Optional) Exercise 5 : Bridge .. To Mathematical Expression</vt:lpstr>
      <vt:lpstr>(Optional Exercise 5) Math Expression</vt:lpstr>
      <vt:lpstr>(Optional) Exercise 5: « Use » Domain Class. write sample grammar / file for drawing this</vt:lpstr>
      <vt:lpstr>Exercise 6 : Model – View (– Controller) / Observer / Publish&amp;Subscribe</vt:lpstr>
      <vt:lpstr>Exercise 6 …</vt:lpstr>
      <vt:lpstr>Exercise 7 : (MVC) View = Bridge to JavaFx Complete Links</vt:lpstr>
      <vt:lpstr>Exercise 8 : Abstract Kit, Factory Classes</vt:lpstr>
      <vt:lpstr>Exercise 8 …  complete links</vt:lpstr>
      <vt:lpstr>Exercise 8 : Reminder.. Visitor Design-Pattern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Hands-On 3 Design Patterns</dc:title>
  <dc:creator>arnaud.nauwynck@gmail.com</dc:creator>
  <cp:lastModifiedBy>NAUWYNCK Arnaud</cp:lastModifiedBy>
  <cp:revision>40</cp:revision>
  <dcterms:created xsi:type="dcterms:W3CDTF">2023-01-26T21:27:08Z</dcterms:created>
  <dcterms:modified xsi:type="dcterms:W3CDTF">2023-04-01T12:29:03Z</dcterms:modified>
</cp:coreProperties>
</file>