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305" r:id="rId6"/>
    <p:sldId id="306" r:id="rId7"/>
    <p:sldId id="309" r:id="rId8"/>
    <p:sldId id="310" r:id="rId9"/>
    <p:sldId id="312" r:id="rId10"/>
    <p:sldId id="313" r:id="rId11"/>
    <p:sldId id="311" r:id="rId12"/>
    <p:sldId id="314" r:id="rId13"/>
    <p:sldId id="316" r:id="rId14"/>
    <p:sldId id="315" r:id="rId15"/>
    <p:sldId id="318" r:id="rId16"/>
    <p:sldId id="317" r:id="rId17"/>
    <p:sldId id="320" r:id="rId18"/>
    <p:sldId id="322" r:id="rId19"/>
    <p:sldId id="323" r:id="rId20"/>
    <p:sldId id="319" r:id="rId21"/>
    <p:sldId id="321" r:id="rId22"/>
    <p:sldId id="325" r:id="rId23"/>
    <p:sldId id="326" r:id="rId24"/>
    <p:sldId id="330" r:id="rId25"/>
    <p:sldId id="334" r:id="rId26"/>
    <p:sldId id="337" r:id="rId27"/>
    <p:sldId id="335" r:id="rId28"/>
    <p:sldId id="338" r:id="rId29"/>
    <p:sldId id="331" r:id="rId30"/>
    <p:sldId id="360" r:id="rId31"/>
    <p:sldId id="332" r:id="rId32"/>
    <p:sldId id="333" r:id="rId33"/>
    <p:sldId id="342" r:id="rId34"/>
    <p:sldId id="343" r:id="rId35"/>
    <p:sldId id="344" r:id="rId36"/>
    <p:sldId id="345" r:id="rId37"/>
    <p:sldId id="449" r:id="rId38"/>
    <p:sldId id="450" r:id="rId39"/>
    <p:sldId id="356" r:id="rId40"/>
    <p:sldId id="346" r:id="rId41"/>
    <p:sldId id="347" r:id="rId42"/>
    <p:sldId id="328" r:id="rId43"/>
    <p:sldId id="358" r:id="rId44"/>
    <p:sldId id="293" r:id="rId45"/>
    <p:sldId id="361" r:id="rId46"/>
    <p:sldId id="363" r:id="rId47"/>
    <p:sldId id="364" r:id="rId48"/>
    <p:sldId id="365" r:id="rId49"/>
    <p:sldId id="349" r:id="rId50"/>
    <p:sldId id="367" r:id="rId51"/>
    <p:sldId id="362" r:id="rId52"/>
    <p:sldId id="366" r:id="rId53"/>
    <p:sldId id="350" r:id="rId54"/>
    <p:sldId id="369" r:id="rId55"/>
    <p:sldId id="373" r:id="rId56"/>
    <p:sldId id="374" r:id="rId57"/>
    <p:sldId id="375" r:id="rId58"/>
    <p:sldId id="378" r:id="rId59"/>
    <p:sldId id="359" r:id="rId60"/>
    <p:sldId id="377" r:id="rId61"/>
    <p:sldId id="351" r:id="rId62"/>
    <p:sldId id="372" r:id="rId63"/>
    <p:sldId id="368" r:id="rId64"/>
    <p:sldId id="370" r:id="rId65"/>
    <p:sldId id="371" r:id="rId66"/>
    <p:sldId id="448" r:id="rId67"/>
    <p:sldId id="385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hyperlink" Target="https://www.data.gouv.fr/fr/datasets/base-adresse-nationale/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umps.wikimedia.org/enwiki/20220901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: File 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3953"/>
            <a:ext cx="9144000" cy="59258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br>
              <a:rPr lang="fr-FR" dirty="0"/>
            </a:br>
            <a:r>
              <a:rPr lang="fr-FR" dirty="0" err="1"/>
              <a:t>Nov</a:t>
            </a:r>
            <a:r>
              <a:rPr lang="fr-FR" dirty="0"/>
              <a:t> 2022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EF5-CDF5-982E-412C-717850B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 …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delimiter</a:t>
            </a:r>
            <a:r>
              <a:rPr lang="fr-FR" dirty="0"/>
              <a:t> + </a:t>
            </a:r>
            <a:r>
              <a:rPr lang="fr-FR" dirty="0" err="1"/>
              <a:t>wrong</a:t>
            </a:r>
            <a:r>
              <a:rPr lang="fr-FR" dirty="0"/>
              <a:t>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A22E4-835F-480B-FC0B-41C79535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303247"/>
            <a:ext cx="7128770" cy="36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10-4BE0-C21A-6F4A-266D71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 …  </a:t>
            </a:r>
            <a:r>
              <a:rPr lang="fr-FR" dirty="0" err="1"/>
              <a:t>almost</a:t>
            </a:r>
            <a:r>
              <a:rPr lang="fr-FR" dirty="0"/>
              <a:t> correct ? 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infered</a:t>
            </a:r>
            <a:r>
              <a:rPr lang="fr-FR" dirty="0"/>
              <a:t>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0F15-1471-13F2-2292-0DED696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1" y="2032592"/>
            <a:ext cx="10359819" cy="31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CC3-DC99-56CC-1EBB-5C2C350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1" y="5519850"/>
            <a:ext cx="11216552" cy="736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1154D-9E44-90D9-12CC-984AA120FFD5}"/>
              </a:ext>
            </a:extLst>
          </p:cNvPr>
          <p:cNvSpPr/>
          <p:nvPr/>
        </p:nvSpPr>
        <p:spPr>
          <a:xfrm>
            <a:off x="7763523" y="5652855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A9D14-4908-32B1-52BB-D22725A57303}"/>
              </a:ext>
            </a:extLst>
          </p:cNvPr>
          <p:cNvSpPr/>
          <p:nvPr/>
        </p:nvSpPr>
        <p:spPr>
          <a:xfrm>
            <a:off x="10919589" y="5655626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897A5-1AB2-EF17-F2B0-1C139CECFBA0}"/>
              </a:ext>
            </a:extLst>
          </p:cNvPr>
          <p:cNvSpPr/>
          <p:nvPr/>
        </p:nvSpPr>
        <p:spPr>
          <a:xfrm>
            <a:off x="3163815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2525-F9C4-87AD-9F25-1536D124BA83}"/>
              </a:ext>
            </a:extLst>
          </p:cNvPr>
          <p:cNvSpPr/>
          <p:nvPr/>
        </p:nvSpPr>
        <p:spPr>
          <a:xfrm>
            <a:off x="5205975" y="2382810"/>
            <a:ext cx="646185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01532-0730-E953-BD46-DB4190DA043E}"/>
              </a:ext>
            </a:extLst>
          </p:cNvPr>
          <p:cNvSpPr/>
          <p:nvPr/>
        </p:nvSpPr>
        <p:spPr>
          <a:xfrm>
            <a:off x="6375299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5CE05-A5B0-F774-5134-02EDA0C9B6A8}"/>
              </a:ext>
            </a:extLst>
          </p:cNvPr>
          <p:cNvSpPr/>
          <p:nvPr/>
        </p:nvSpPr>
        <p:spPr>
          <a:xfrm>
            <a:off x="10213008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5B9-D744-394D-D959-88E6F5B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1409"/>
            <a:ext cx="10515600" cy="8429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Almost</a:t>
            </a:r>
            <a:r>
              <a:rPr lang="fr-FR" dirty="0"/>
              <a:t> Correct,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on Date</a:t>
            </a:r>
            <a:br>
              <a:rPr lang="fr-FR" dirty="0"/>
            </a:br>
            <a:r>
              <a:rPr lang="fr-FR" dirty="0"/>
              <a:t>… OK,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578D-913F-90DA-5BCB-A6ADCD6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6" y="1617734"/>
            <a:ext cx="11730018" cy="3369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291C4-3A36-374D-79C9-A95F56519954}"/>
              </a:ext>
            </a:extLst>
          </p:cNvPr>
          <p:cNvSpPr/>
          <p:nvPr/>
        </p:nvSpPr>
        <p:spPr>
          <a:xfrm>
            <a:off x="3310673" y="4699288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1348-3A22-0BAF-89D1-1FA7EF5C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6" y="5137385"/>
            <a:ext cx="4128776" cy="1607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D89DF-25BA-62FE-D45E-5165BB2A6DC3}"/>
              </a:ext>
            </a:extLst>
          </p:cNvPr>
          <p:cNvSpPr/>
          <p:nvPr/>
        </p:nvSpPr>
        <p:spPr>
          <a:xfrm>
            <a:off x="1213095" y="6203892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81C-7840-EE81-66A0-DC08772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1" y="365125"/>
            <a:ext cx="10649909" cy="16610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Alternative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.options( </a:t>
            </a:r>
            <a:r>
              <a:rPr lang="fr-FR" dirty="0" err="1"/>
              <a:t>Map</a:t>
            </a:r>
            <a:r>
              <a:rPr lang="fr-FR" dirty="0"/>
              <a:t>(…) )  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.option().option()  … .option()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95A7-16D5-86BE-15EC-FB61C3ED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68" y="2509512"/>
            <a:ext cx="8873463" cy="230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BDDF6-0E7B-630F-73D1-F5AFC5BAEE4E}"/>
              </a:ext>
            </a:extLst>
          </p:cNvPr>
          <p:cNvSpPr txBox="1"/>
          <p:nvPr/>
        </p:nvSpPr>
        <p:spPr>
          <a:xfrm>
            <a:off x="1059873" y="4987637"/>
            <a:ext cx="852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WARNING:  wrap all options as strings, to use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String,String</a:t>
            </a:r>
            <a:r>
              <a:rPr lang="fr-FR" dirty="0"/>
              <a:t>]   … not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String,Any</a:t>
            </a:r>
            <a:r>
              <a:rPr lang="fr-FR" dirty="0"/>
              <a:t>] </a:t>
            </a:r>
          </a:p>
          <a:p>
            <a:r>
              <a:rPr lang="fr-FR" dirty="0"/>
              <a:t>..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2ADB-101D-E8BD-6419-96749927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0" y="5633968"/>
            <a:ext cx="11818596" cy="1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C6C-E457-CDD6-F607-9C970D3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0A81-9EDF-688C-D72F-0A5AE120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0" y="2150723"/>
            <a:ext cx="8890392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use .option(« </a:t>
            </a:r>
            <a:r>
              <a:rPr lang="fr-FR" dirty="0" err="1"/>
              <a:t>schema</a:t>
            </a:r>
            <a:r>
              <a:rPr lang="fr-FR" dirty="0"/>
              <a:t> », 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2183477" y="2743199"/>
            <a:ext cx="93790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spark.read</a:t>
            </a:r>
            <a:r>
              <a:rPr lang="fr-FR" sz="2400" dirty="0"/>
              <a:t> ..    </a:t>
            </a:r>
            <a:r>
              <a:rPr lang="fr-FR" sz="2400" b="1" dirty="0"/>
              <a:t>.option(« </a:t>
            </a:r>
            <a:r>
              <a:rPr lang="fr-FR" sz="2400" b="1" dirty="0" err="1"/>
              <a:t>schema</a:t>
            </a:r>
            <a:r>
              <a:rPr lang="fr-FR" sz="2400" b="1" dirty="0"/>
              <a:t> »</a:t>
            </a:r>
            <a:r>
              <a:rPr lang="fr-FR" sz="2400" dirty="0"/>
              <a:t>, «  name1 type1, name2 type2….. »</a:t>
            </a:r>
            <a:r>
              <a:rPr lang="fr-FR" sz="2400" b="1" dirty="0"/>
              <a:t>)</a:t>
            </a:r>
            <a:r>
              <a:rPr lang="fr-FR" sz="2400" dirty="0"/>
              <a:t> 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to force </a:t>
            </a:r>
            <a:r>
              <a:rPr lang="fr-FR" sz="2400" dirty="0" err="1"/>
              <a:t>column</a:t>
            </a:r>
            <a:r>
              <a:rPr lang="fr-FR" sz="2400" dirty="0"/>
              <a:t> types  </a:t>
            </a:r>
          </a:p>
          <a:p>
            <a:r>
              <a:rPr lang="fr-FR" sz="2400" dirty="0"/>
              <a:t>(but </a:t>
            </a:r>
            <a:r>
              <a:rPr lang="fr-FR" sz="2400" dirty="0" err="1"/>
              <a:t>maybe</a:t>
            </a:r>
            <a:r>
              <a:rPr lang="fr-FR" sz="2400" dirty="0"/>
              <a:t> not date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explicit </a:t>
            </a:r>
            <a:r>
              <a:rPr lang="fr-FR" sz="2400" dirty="0" err="1"/>
              <a:t>parsing</a:t>
            </a:r>
            <a:r>
              <a:rPr lang="fr-FR" sz="2400" dirty="0"/>
              <a:t> .. </a:t>
            </a:r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0590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C20-DCE0-1270-D124-F015B71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0"/>
            <a:ext cx="1130530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3: Spark can not </a:t>
            </a:r>
            <a:r>
              <a:rPr lang="fr-FR" dirty="0" err="1"/>
              <a:t>inferSchema</a:t>
            </a:r>
            <a:r>
              <a:rPr lang="fr-FR" dirty="0"/>
              <a:t> for date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5EBB-83FB-31E8-74FA-1E96FC00EFF8}"/>
              </a:ext>
            </a:extLst>
          </p:cNvPr>
          <p:cNvSpPr txBox="1"/>
          <p:nvPr/>
        </p:nvSpPr>
        <p:spPr>
          <a:xfrm>
            <a:off x="1318954" y="127961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https://stackoverflow.com/questions/66935214/spark-reading-csv-with-specified-date-format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CEE4-0CE3-F164-24CD-1BE73D5B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2" y="1820743"/>
            <a:ext cx="867612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6345-3CDC-9995-C7C2-33F5599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7" y="1690688"/>
            <a:ext cx="8752406" cy="4273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27CF5-B011-ECE4-3C16-D2CBA3F6A57B}"/>
              </a:ext>
            </a:extLst>
          </p:cNvPr>
          <p:cNvSpPr/>
          <p:nvPr/>
        </p:nvSpPr>
        <p:spPr>
          <a:xfrm>
            <a:off x="1557251" y="2964873"/>
            <a:ext cx="7353994" cy="2161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6D6F-8407-528E-D445-2723AEE3A74B}"/>
              </a:ext>
            </a:extLst>
          </p:cNvPr>
          <p:cNvSpPr/>
          <p:nvPr/>
        </p:nvSpPr>
        <p:spPr>
          <a:xfrm>
            <a:off x="2635134" y="5539048"/>
            <a:ext cx="501535" cy="17456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use </a:t>
            </a:r>
            <a:r>
              <a:rPr lang="fr-FR" dirty="0" err="1"/>
              <a:t>schema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file </a:t>
            </a:r>
            <a:r>
              <a:rPr lang="fr-FR" dirty="0" err="1"/>
              <a:t>with</a:t>
            </a:r>
            <a:r>
              <a:rPr lang="fr-FR" dirty="0"/>
              <a:t> no Header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8EED-C903-5245-E686-2D156E06B313}"/>
              </a:ext>
            </a:extLst>
          </p:cNvPr>
          <p:cNvSpPr txBox="1"/>
          <p:nvPr/>
        </p:nvSpPr>
        <p:spPr>
          <a:xfrm>
            <a:off x="1648692" y="3682903"/>
            <a:ext cx="606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Read CSV file </a:t>
            </a:r>
            <a:r>
              <a:rPr lang="fr-FR" sz="2400" dirty="0" err="1"/>
              <a:t>using</a:t>
            </a:r>
            <a:r>
              <a:rPr lang="fr-FR" sz="2400" dirty="0"/>
              <a:t> option(« </a:t>
            </a:r>
            <a:r>
              <a:rPr lang="fr-FR" sz="2400" dirty="0" err="1"/>
              <a:t>schema</a:t>
            </a:r>
            <a:r>
              <a:rPr lang="fr-FR" sz="2400" dirty="0"/>
              <a:t> », «  ….. 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4F9B-3C86-AD42-047C-0215402A09BF}"/>
              </a:ext>
            </a:extLst>
          </p:cNvPr>
          <p:cNvSpPr txBox="1"/>
          <p:nvPr/>
        </p:nvSpPr>
        <p:spPr>
          <a:xfrm>
            <a:off x="1648692" y="2477191"/>
            <a:ext cx="700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copy file « sample-data1.csv » </a:t>
            </a:r>
            <a:r>
              <a:rPr lang="fr-FR" sz="2400" dirty="0" err="1"/>
              <a:t>without</a:t>
            </a:r>
            <a:r>
              <a:rPr lang="fr-FR" sz="2400" dirty="0"/>
              <a:t> the header line </a:t>
            </a:r>
            <a:br>
              <a:rPr lang="fr-FR" sz="2400" dirty="0"/>
            </a:br>
            <a:r>
              <a:rPr lang="fr-FR" sz="2400" dirty="0" err="1"/>
              <a:t>save</a:t>
            </a:r>
            <a:r>
              <a:rPr lang="fr-FR" sz="2400" dirty="0"/>
              <a:t>  as «  sample-data1-no-header.csv » </a:t>
            </a:r>
          </a:p>
        </p:txBody>
      </p:sp>
    </p:spTree>
    <p:extLst>
      <p:ext uri="{BB962C8B-B14F-4D97-AF65-F5344CB8AC3E}">
        <p14:creationId xmlns:p14="http://schemas.microsoft.com/office/powerpoint/2010/main" val="409370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E0E-7422-381A-A096-B9B122D0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5743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55D65-15D6-83C3-CBC8-03B811B5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0" y="4097381"/>
            <a:ext cx="4176046" cy="151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58303-2E94-35F7-386A-9F9CEE33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80" y="1029823"/>
            <a:ext cx="9025136" cy="272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8606D-9AB2-D678-EF67-FC2D72D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72" y="4097381"/>
            <a:ext cx="6294375" cy="2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70D-DD81-4681-6215-91200DD7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9B2-F11F-3183-2971-335A6B81D412}"/>
              </a:ext>
            </a:extLst>
          </p:cNvPr>
          <p:cNvSpPr txBox="1"/>
          <p:nvPr/>
        </p:nvSpPr>
        <p:spPr>
          <a:xfrm>
            <a:off x="3235911" y="2428043"/>
            <a:ext cx="488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Reminder</a:t>
            </a:r>
            <a:r>
              <a:rPr lang="fr-FR" sz="2800" dirty="0"/>
              <a:t> on TD1</a:t>
            </a:r>
          </a:p>
          <a:p>
            <a:r>
              <a:rPr lang="fr-FR" sz="2800" dirty="0"/>
              <a:t>Questions ?  </a:t>
            </a:r>
            <a:r>
              <a:rPr lang="fr-FR" sz="2800" dirty="0" err="1"/>
              <a:t>Problems</a:t>
            </a:r>
            <a:r>
              <a:rPr lang="fr-FR" sz="2800" dirty="0"/>
              <a:t> on TD1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F6D4-07A7-88F3-FD96-5C657121281A}"/>
              </a:ext>
            </a:extLst>
          </p:cNvPr>
          <p:cNvSpPr txBox="1"/>
          <p:nvPr/>
        </p:nvSpPr>
        <p:spPr>
          <a:xfrm>
            <a:off x="3235911" y="3983115"/>
            <a:ext cx="658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 of TD2:  </a:t>
            </a:r>
            <a:r>
              <a:rPr lang="fr-FR" sz="2800" dirty="0" err="1"/>
              <a:t>mostly</a:t>
            </a:r>
            <a:r>
              <a:rPr lang="fr-FR" sz="2800" dirty="0"/>
              <a:t> Files Input-Output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274F3-03D7-EF9B-D08E-33F50389AC42}"/>
              </a:ext>
            </a:extLst>
          </p:cNvPr>
          <p:cNvSpPr txBox="1"/>
          <p:nvPr/>
        </p:nvSpPr>
        <p:spPr>
          <a:xfrm>
            <a:off x="3235910" y="5196397"/>
            <a:ext cx="678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Pre-</a:t>
            </a:r>
            <a:r>
              <a:rPr lang="fr-FR" sz="2800" dirty="0" err="1"/>
              <a:t>requisistes</a:t>
            </a:r>
            <a:r>
              <a:rPr lang="fr-FR" sz="2800" dirty="0"/>
              <a:t>:   </a:t>
            </a:r>
            <a:r>
              <a:rPr lang="fr-FR" sz="2800" dirty="0" err="1"/>
              <a:t>same</a:t>
            </a:r>
            <a:r>
              <a:rPr lang="fr-FR" sz="2800" dirty="0"/>
              <a:t> as TD1: « </a:t>
            </a:r>
            <a:r>
              <a:rPr lang="fr-FR" sz="2800" dirty="0" err="1"/>
              <a:t>spark-shell</a:t>
            </a:r>
            <a:r>
              <a:rPr lang="fr-FR" sz="28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518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conversion String-&gt;Date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1854077" y="2739850"/>
            <a:ext cx="9214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sample1Ds (</a:t>
            </a:r>
            <a:r>
              <a:rPr lang="fr-FR" sz="3200" dirty="0" err="1"/>
              <a:t>from</a:t>
            </a:r>
            <a:r>
              <a:rPr lang="fr-FR" sz="3200" dirty="0"/>
              <a:t> exercise3/) </a:t>
            </a:r>
            <a:br>
              <a:rPr lang="fr-FR" sz="3200" dirty="0"/>
            </a:br>
            <a:r>
              <a:rPr lang="fr-FR" sz="3200" dirty="0"/>
              <a:t>… </a:t>
            </a:r>
            <a:r>
              <a:rPr lang="fr-FR" sz="3200" dirty="0" err="1"/>
              <a:t>with</a:t>
            </a:r>
            <a:r>
              <a:rPr lang="fr-FR" sz="3200" dirty="0"/>
              <a:t> date as String 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 err="1"/>
              <a:t>Define</a:t>
            </a:r>
            <a:r>
              <a:rPr lang="fr-FR" sz="3200" dirty="0"/>
              <a:t> new </a:t>
            </a:r>
            <a:r>
              <a:rPr lang="fr-FR" sz="3200" dirty="0" err="1"/>
              <a:t>column</a:t>
            </a:r>
            <a:r>
              <a:rPr lang="fr-FR" sz="3200" dirty="0"/>
              <a:t> « </a:t>
            </a:r>
            <a:r>
              <a:rPr lang="fr-FR" sz="3200" dirty="0" err="1"/>
              <a:t>parsed_date</a:t>
            </a:r>
            <a:r>
              <a:rPr lang="fr-FR" sz="3200" dirty="0"/>
              <a:t> »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typed</a:t>
            </a:r>
            <a:r>
              <a:rPr lang="fr-FR" sz="3200" dirty="0"/>
              <a:t> date,  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drop </a:t>
            </a:r>
            <a:r>
              <a:rPr lang="fr-FR" sz="3200" dirty="0" err="1"/>
              <a:t>previous</a:t>
            </a:r>
            <a:r>
              <a:rPr lang="fr-FR" sz="3200" dirty="0"/>
              <a:t> « date »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r>
              <a:rPr lang="fr-FR" sz="3200" dirty="0"/>
              <a:t>,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rename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7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69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544E6-E49B-2056-7856-A5EFEA71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7" y="1101092"/>
            <a:ext cx="9116645" cy="24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042C-BE32-A625-F433-A3633F7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2" y="3965689"/>
            <a:ext cx="4475717" cy="165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87EF-3F39-1A65-A1AF-5002574A62AD}"/>
              </a:ext>
            </a:extLst>
          </p:cNvPr>
          <p:cNvSpPr txBox="1"/>
          <p:nvPr/>
        </p:nvSpPr>
        <p:spPr>
          <a:xfrm>
            <a:off x="210589" y="5734741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Added </a:t>
            </a:r>
            <a:r>
              <a:rPr lang="fr-FR" dirty="0" err="1"/>
              <a:t>Column</a:t>
            </a:r>
            <a:r>
              <a:rPr lang="fr-FR" dirty="0"/>
              <a:t> « date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the last </a:t>
            </a:r>
            <a:r>
              <a:rPr lang="fr-FR" dirty="0" err="1"/>
              <a:t>column</a:t>
            </a:r>
            <a:r>
              <a:rPr lang="fr-FR" dirty="0"/>
              <a:t> .. 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9A927-AD45-0689-194B-BA52ED91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0" y="3965689"/>
            <a:ext cx="6378875" cy="21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97710B-7809-B06E-687C-5B5C13912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6818"/>
              </p:ext>
            </p:extLst>
          </p:nvPr>
        </p:nvGraphicFramePr>
        <p:xfrm>
          <a:off x="3857617" y="3866746"/>
          <a:ext cx="4410252" cy="12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8680" imgH="457200" progId="PBrush">
                  <p:embed/>
                </p:oleObj>
              </mc:Choice>
              <mc:Fallback>
                <p:oleObj name="Bitmap Image" r:id="rId2" imgW="1588680" imgH="45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617" y="3866746"/>
                        <a:ext cx="4410252" cy="12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2BE202-3321-D5B5-79D0-65689F4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006"/>
            <a:ext cx="10589029" cy="7636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real CSV Files, </a:t>
            </a:r>
            <a:r>
              <a:rPr lang="fr-FR" dirty="0" err="1"/>
              <a:t>example</a:t>
            </a:r>
            <a:r>
              <a:rPr lang="fr-FR" dirty="0"/>
              <a:t> of Open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880D-DFA7-97CC-2D8D-9C6077012A41}"/>
              </a:ext>
            </a:extLst>
          </p:cNvPr>
          <p:cNvSpPr txBox="1"/>
          <p:nvPr/>
        </p:nvSpPr>
        <p:spPr>
          <a:xfrm>
            <a:off x="7388026" y="5580717"/>
            <a:ext cx="43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CSV file 3.3 Go</a:t>
            </a:r>
            <a:br>
              <a:rPr lang="fr-FR" sz="2800" dirty="0"/>
            </a:br>
            <a:r>
              <a:rPr lang="fr-FR" sz="2800" dirty="0"/>
              <a:t>.. Or split by 990 files x 33 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186C-BB2A-FC96-4A1E-016168CA2000}"/>
              </a:ext>
            </a:extLst>
          </p:cNvPr>
          <p:cNvSpPr txBox="1"/>
          <p:nvPr/>
        </p:nvSpPr>
        <p:spPr>
          <a:xfrm>
            <a:off x="838199" y="5545855"/>
            <a:ext cx="662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Base </a:t>
            </a:r>
            <a:r>
              <a:rPr lang="fr-FR" sz="2400" b="1" dirty="0" err="1"/>
              <a:t>Addresse</a:t>
            </a:r>
            <a:r>
              <a:rPr lang="fr-FR" sz="2400" b="1" dirty="0"/>
              <a:t> Nationale: </a:t>
            </a:r>
          </a:p>
          <a:p>
            <a:r>
              <a:rPr lang="fr-FR" sz="2400" b="1" dirty="0" err="1"/>
              <a:t>number</a:t>
            </a:r>
            <a:r>
              <a:rPr lang="fr-FR" sz="2400" b="1" dirty="0"/>
              <a:t>, </a:t>
            </a:r>
            <a:r>
              <a:rPr lang="fr-FR" sz="2400" b="1" dirty="0" err="1"/>
              <a:t>street</a:t>
            </a:r>
            <a:r>
              <a:rPr lang="fr-FR" sz="2400" b="1" dirty="0"/>
              <a:t>, city, </a:t>
            </a:r>
            <a:r>
              <a:rPr lang="fr-FR" sz="2400" b="1" dirty="0" err="1"/>
              <a:t>zipCode</a:t>
            </a:r>
            <a:r>
              <a:rPr lang="fr-FR" sz="2400" b="1" dirty="0"/>
              <a:t>, latitude, longitude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A6-9C52-A6DC-8B58-E480110A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" y="833496"/>
            <a:ext cx="5296053" cy="29207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DE175C-6844-D57C-3D91-0DD67AA6F2D1}"/>
              </a:ext>
            </a:extLst>
          </p:cNvPr>
          <p:cNvSpPr/>
          <p:nvPr/>
        </p:nvSpPr>
        <p:spPr>
          <a:xfrm rot="1485695">
            <a:off x="3284738" y="3884652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675E5-B3AF-DF39-6C2D-20E9412CD6C1}"/>
              </a:ext>
            </a:extLst>
          </p:cNvPr>
          <p:cNvSpPr/>
          <p:nvPr/>
        </p:nvSpPr>
        <p:spPr>
          <a:xfrm>
            <a:off x="6697417" y="4553234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2BE9AF-5E1E-2590-2560-308EF9BEC7B5}"/>
              </a:ext>
            </a:extLst>
          </p:cNvPr>
          <p:cNvSpPr/>
          <p:nvPr/>
        </p:nvSpPr>
        <p:spPr>
          <a:xfrm rot="1991247">
            <a:off x="8040259" y="4746718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5024E-4325-003C-78E4-0A617F0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0" y="3367817"/>
            <a:ext cx="1898075" cy="22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E20-2CA3-12CC-35CB-DFA6014E7192}"/>
              </a:ext>
            </a:extLst>
          </p:cNvPr>
          <p:cNvSpPr txBox="1"/>
          <p:nvPr/>
        </p:nvSpPr>
        <p:spPr>
          <a:xfrm>
            <a:off x="5849403" y="169554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6"/>
              </a:rPr>
              <a:t>https://www.data.gouv.fr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https://www.data.gouv.fr/fr/datasets/base-adresse-nationale/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A28-4873-D296-1068-567FF746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-109030"/>
            <a:ext cx="11848407" cy="143352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 download + </a:t>
            </a:r>
            <a:r>
              <a:rPr lang="fr-FR" dirty="0" err="1"/>
              <a:t>uncompress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EB108-28A6-9AFE-DE50-128852662996}"/>
              </a:ext>
            </a:extLst>
          </p:cNvPr>
          <p:cNvSpPr txBox="1"/>
          <p:nvPr/>
        </p:nvSpPr>
        <p:spPr>
          <a:xfrm>
            <a:off x="267389" y="1562838"/>
            <a:ext cx="119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https://adresse.data.gouv.fr/data/ban/adresses/latest/csv-bal/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500B-84E3-D458-3E98-D77288F9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2" y="2540442"/>
            <a:ext cx="5704064" cy="24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897CE-1CB8-8D74-295B-88A0EC8C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2" y="5460721"/>
            <a:ext cx="5925063" cy="111261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176155-0A00-666F-830E-D9BA30836DE5}"/>
              </a:ext>
            </a:extLst>
          </p:cNvPr>
          <p:cNvSpPr/>
          <p:nvPr/>
        </p:nvSpPr>
        <p:spPr>
          <a:xfrm>
            <a:off x="7320742" y="3363884"/>
            <a:ext cx="277091" cy="2926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5ACB-69A0-14D6-73A3-59BB684BB8ED}"/>
              </a:ext>
            </a:extLst>
          </p:cNvPr>
          <p:cNvSpPr txBox="1"/>
          <p:nvPr/>
        </p:nvSpPr>
        <p:spPr>
          <a:xfrm>
            <a:off x="7980219" y="4597923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990 x </a:t>
            </a:r>
            <a:r>
              <a:rPr lang="fr-FR" dirty="0" err="1"/>
              <a:t>small</a:t>
            </a:r>
            <a:r>
              <a:rPr lang="fr-FR" dirty="0"/>
              <a:t> csv.gz 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9CF7-E996-05F4-5F41-91A677140D2B}"/>
              </a:ext>
            </a:extLst>
          </p:cNvPr>
          <p:cNvSpPr txBox="1"/>
          <p:nvPr/>
        </p:nvSpPr>
        <p:spPr>
          <a:xfrm>
            <a:off x="7877695" y="6289964"/>
            <a:ext cx="310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in ONE = 1 x Big csv.gz  files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FBA486D-89F8-248C-1416-4DABED95556D}"/>
              </a:ext>
            </a:extLst>
          </p:cNvPr>
          <p:cNvSpPr/>
          <p:nvPr/>
        </p:nvSpPr>
        <p:spPr>
          <a:xfrm>
            <a:off x="7320742" y="6366748"/>
            <a:ext cx="216131" cy="2925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1F7D85-D5B5-1911-A01B-CE8129D5132F}"/>
              </a:ext>
            </a:extLst>
          </p:cNvPr>
          <p:cNvSpPr/>
          <p:nvPr/>
        </p:nvSpPr>
        <p:spPr>
          <a:xfrm>
            <a:off x="8723041" y="3275213"/>
            <a:ext cx="277091" cy="6463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7017C-EB69-D3B2-628C-7B1A96406F1C}"/>
              </a:ext>
            </a:extLst>
          </p:cNvPr>
          <p:cNvSpPr txBox="1"/>
          <p:nvPr/>
        </p:nvSpPr>
        <p:spPr>
          <a:xfrm>
            <a:off x="9138435" y="3203689"/>
            <a:ext cx="284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: Download few files</a:t>
            </a:r>
            <a:br>
              <a:rPr lang="fr-FR" dirty="0"/>
            </a:br>
            <a:r>
              <a:rPr lang="fr-FR" dirty="0"/>
              <a:t>01, 02, … 04</a:t>
            </a:r>
          </a:p>
        </p:txBody>
      </p:sp>
    </p:spTree>
    <p:extLst>
      <p:ext uri="{BB962C8B-B14F-4D97-AF65-F5344CB8AC3E}">
        <p14:creationId xmlns:p14="http://schemas.microsoft.com/office/powerpoint/2010/main" val="11624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349A-4994-DC8E-D3C6-D02B8BA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931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CSV files,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do union of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985C-06DF-B1C6-6513-E394F9590E34}"/>
              </a:ext>
            </a:extLst>
          </p:cNvPr>
          <p:cNvSpPr txBox="1"/>
          <p:nvPr/>
        </p:nvSpPr>
        <p:spPr>
          <a:xfrm>
            <a:off x="2987039" y="3003665"/>
            <a:ext cx="7768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files: </a:t>
            </a:r>
          </a:p>
          <a:p>
            <a:r>
              <a:rPr lang="fr-FR" sz="2000" dirty="0"/>
              <a:t>address-01.csv -&gt; in dataset01</a:t>
            </a:r>
            <a:br>
              <a:rPr lang="fr-FR" sz="2000" dirty="0"/>
            </a:br>
            <a:r>
              <a:rPr lang="fr-FR" sz="2000" dirty="0"/>
              <a:t>address-02.csv -&gt; in dataset02</a:t>
            </a:r>
            <a:br>
              <a:rPr lang="fr-FR" sz="2000" dirty="0"/>
            </a:br>
            <a:r>
              <a:rPr lang="fr-FR" sz="2000" dirty="0"/>
              <a:t>..</a:t>
            </a:r>
            <a:br>
              <a:rPr lang="fr-FR" sz="2000" dirty="0"/>
            </a:br>
            <a:r>
              <a:rPr lang="fr-FR" sz="2000" dirty="0"/>
              <a:t>address-03 .csv -&gt; in dataset03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do union of </a:t>
            </a:r>
            <a:r>
              <a:rPr lang="fr-FR" sz="2000" dirty="0" err="1"/>
              <a:t>datasets</a:t>
            </a:r>
            <a:r>
              <a:rPr lang="fr-FR" sz="2000" dirty="0"/>
              <a:t>: dataset01</a:t>
            </a:r>
            <a:r>
              <a:rPr lang="fr-FR" sz="2000" b="1" dirty="0"/>
              <a:t>.union</a:t>
            </a:r>
            <a:r>
              <a:rPr lang="fr-FR" sz="2000" dirty="0"/>
              <a:t>(dataset02) .. </a:t>
            </a:r>
            <a:r>
              <a:rPr lang="fr-FR" sz="2000" b="1" dirty="0"/>
              <a:t>.union</a:t>
            </a:r>
            <a:r>
              <a:rPr lang="fr-FR" sz="2000" dirty="0"/>
              <a:t>(dataset04)</a:t>
            </a:r>
          </a:p>
          <a:p>
            <a:endParaRPr lang="fr-FR" sz="2000" dirty="0"/>
          </a:p>
          <a:p>
            <a:r>
              <a:rPr lang="fr-FR" sz="2000" dirty="0"/>
              <a:t>c/ check </a:t>
            </a:r>
            <a:r>
              <a:rPr lang="fr-FR" sz="2000" dirty="0" err="1"/>
              <a:t>that</a:t>
            </a:r>
            <a:r>
              <a:rPr lang="fr-FR" sz="2000" dirty="0"/>
              <a:t> count of union =  </a:t>
            </a:r>
            <a:r>
              <a:rPr lang="fr-FR" sz="2000" dirty="0" err="1"/>
              <a:t>sum</a:t>
            </a:r>
            <a:r>
              <a:rPr lang="fr-FR" sz="2000" dirty="0"/>
              <a:t> of count of </a:t>
            </a:r>
            <a:r>
              <a:rPr lang="fr-FR" sz="2000" dirty="0" err="1"/>
              <a:t>individual</a:t>
            </a:r>
            <a:r>
              <a:rPr lang="fr-FR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5193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5BD-CD59-02C9-6495-DE4BE53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naive</a:t>
            </a:r>
            <a:r>
              <a:rPr lang="fr-FR" dirty="0"/>
              <a:t> hand-</a:t>
            </a:r>
            <a:r>
              <a:rPr lang="fr-FR" dirty="0" err="1"/>
              <a:t>written</a:t>
            </a:r>
            <a:r>
              <a:rPr lang="fr-FR" dirty="0"/>
              <a:t> for files {1,2,3,4}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8E7D-BC72-0A32-76A7-30FA8978439F}"/>
              </a:ext>
            </a:extLst>
          </p:cNvPr>
          <p:cNvSpPr txBox="1"/>
          <p:nvPr/>
        </p:nvSpPr>
        <p:spPr>
          <a:xfrm>
            <a:off x="271549" y="2272145"/>
            <a:ext cx="113683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 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address1Ds = </a:t>
            </a:r>
            <a:r>
              <a:rPr lang="fr-FR" dirty="0" err="1"/>
              <a:t>parseCsvAddress</a:t>
            </a:r>
            <a:r>
              <a:rPr lang="fr-FR" dirty="0"/>
              <a:t>("adresses-01.csv")</a:t>
            </a:r>
          </a:p>
          <a:p>
            <a:r>
              <a:rPr lang="fr-FR" dirty="0"/>
              <a:t>val address2Ds = </a:t>
            </a:r>
            <a:r>
              <a:rPr lang="fr-FR" dirty="0" err="1"/>
              <a:t>parseCsvAddress</a:t>
            </a:r>
            <a:r>
              <a:rPr lang="fr-FR" dirty="0"/>
              <a:t>("adresses-02.csv")</a:t>
            </a:r>
          </a:p>
          <a:p>
            <a:r>
              <a:rPr lang="fr-FR" dirty="0"/>
              <a:t>val address3Ds = </a:t>
            </a:r>
            <a:r>
              <a:rPr lang="fr-FR" dirty="0" err="1"/>
              <a:t>parseCsvAddress</a:t>
            </a:r>
            <a:r>
              <a:rPr lang="fr-FR" dirty="0"/>
              <a:t>("adresses-03.csv")</a:t>
            </a:r>
          </a:p>
          <a:p>
            <a:r>
              <a:rPr lang="fr-FR" dirty="0"/>
              <a:t>val address4Ds = </a:t>
            </a:r>
            <a:r>
              <a:rPr lang="fr-FR" dirty="0" err="1"/>
              <a:t>parseCsvAddress</a:t>
            </a:r>
            <a:r>
              <a:rPr lang="fr-FR" dirty="0"/>
              <a:t>("adresses-04.csv")</a:t>
            </a:r>
          </a:p>
          <a:p>
            <a:endParaRPr lang="fr-FR" dirty="0"/>
          </a:p>
          <a:p>
            <a:r>
              <a:rPr lang="fr-FR" dirty="0" err="1"/>
              <a:t>println</a:t>
            </a:r>
            <a:r>
              <a:rPr lang="fr-FR" dirty="0"/>
              <a:t>(</a:t>
            </a:r>
            <a:r>
              <a:rPr lang="fr-FR" dirty="0" err="1"/>
              <a:t>s"addressDs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: ${address1Ds.count} + ${address2Ds.count} + ${address3Ds.count} + ${address4Ds.count}")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address1Ds.union(address2Ds).union(address3Ds).union(address4Ds)</a:t>
            </a:r>
          </a:p>
          <a:p>
            <a:r>
              <a:rPr lang="fr-FR" dirty="0" err="1"/>
              <a:t>addressDs.count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0DA-6FC7-9B50-68FD-1BC85FA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75F0-7016-78AE-F740-B971FF68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793284"/>
            <a:ext cx="10649873" cy="43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79339-9322-9C30-A694-A5C4B30D0151}"/>
              </a:ext>
            </a:extLst>
          </p:cNvPr>
          <p:cNvSpPr/>
          <p:nvPr/>
        </p:nvSpPr>
        <p:spPr>
          <a:xfrm>
            <a:off x="559723" y="462187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63BA-BED8-39F6-3D07-7DAD95E20870}"/>
              </a:ext>
            </a:extLst>
          </p:cNvPr>
          <p:cNvSpPr/>
          <p:nvPr/>
        </p:nvSpPr>
        <p:spPr>
          <a:xfrm>
            <a:off x="518160" y="5877098"/>
            <a:ext cx="1881448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464-76F2-51A0-DDB8-D3CBA15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 code-style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0929-C076-EB8A-1315-34FB0B35B573}"/>
              </a:ext>
            </a:extLst>
          </p:cNvPr>
          <p:cNvSpPr txBox="1"/>
          <p:nvPr/>
        </p:nvSpPr>
        <p:spPr>
          <a:xfrm>
            <a:off x="2161309" y="2028304"/>
            <a:ext cx="9271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fileNameArray</a:t>
            </a:r>
            <a:r>
              <a:rPr lang="fr-FR" dirty="0"/>
              <a:t> = new </a:t>
            </a:r>
            <a:r>
              <a:rPr lang="fr-FR" dirty="0" err="1"/>
              <a:t>java.io.File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).</a:t>
            </a:r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/>
              <a:t>import </a:t>
            </a:r>
            <a:r>
              <a:rPr lang="fr-FR" dirty="0" err="1"/>
              <a:t>scala.collection.JavaConverters</a:t>
            </a:r>
            <a:r>
              <a:rPr lang="fr-FR" dirty="0"/>
              <a:t>._</a:t>
            </a:r>
          </a:p>
          <a:p>
            <a:r>
              <a:rPr lang="fr-FR" dirty="0"/>
              <a:t>val </a:t>
            </a:r>
            <a:r>
              <a:rPr lang="fr-FR" dirty="0" err="1"/>
              <a:t>scalaFileNameList</a:t>
            </a:r>
            <a:r>
              <a:rPr lang="fr-FR" dirty="0"/>
              <a:t> = </a:t>
            </a:r>
            <a:r>
              <a:rPr lang="fr-FR" dirty="0" err="1"/>
              <a:t>fileNameArray.toList</a:t>
            </a:r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addressDsList</a:t>
            </a:r>
            <a:r>
              <a:rPr lang="fr-FR" dirty="0"/>
              <a:t> = </a:t>
            </a:r>
            <a:r>
              <a:rPr lang="fr-FR" dirty="0" err="1"/>
              <a:t>scalaFileNameList.map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 =&gt;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)</a:t>
            </a:r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</a:t>
            </a:r>
            <a:r>
              <a:rPr lang="fr-FR" dirty="0" err="1"/>
              <a:t>addressDsList.reduce</a:t>
            </a:r>
            <a:r>
              <a:rPr lang="fr-FR" dirty="0"/>
              <a:t>( (ds1,ds2) =&gt; ds1.union(ds2) 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addressDsCounts</a:t>
            </a:r>
            <a:r>
              <a:rPr lang="fr-FR" dirty="0"/>
              <a:t> = </a:t>
            </a:r>
            <a:r>
              <a:rPr lang="fr-FR" dirty="0" err="1"/>
              <a:t>addressDsList.map</a:t>
            </a:r>
            <a:r>
              <a:rPr lang="fr-FR" dirty="0"/>
              <a:t>( (</a:t>
            </a:r>
            <a:r>
              <a:rPr lang="fr-FR" dirty="0" err="1"/>
              <a:t>ds</a:t>
            </a:r>
            <a:r>
              <a:rPr lang="fr-FR" dirty="0"/>
              <a:t>) =&gt; </a:t>
            </a:r>
            <a:r>
              <a:rPr lang="fr-FR" dirty="0" err="1"/>
              <a:t>ds.count</a:t>
            </a:r>
            <a:r>
              <a:rPr lang="fr-FR" dirty="0"/>
              <a:t> )</a:t>
            </a:r>
          </a:p>
          <a:p>
            <a:r>
              <a:rPr lang="fr-FR" dirty="0"/>
              <a:t>val </a:t>
            </a:r>
            <a:r>
              <a:rPr lang="fr-FR" dirty="0" err="1"/>
              <a:t>addressDsSumCount</a:t>
            </a:r>
            <a:r>
              <a:rPr lang="fr-FR" dirty="0"/>
              <a:t> = </a:t>
            </a:r>
            <a:r>
              <a:rPr lang="fr-FR" dirty="0" err="1"/>
              <a:t>addressDsCounts.reduce</a:t>
            </a:r>
            <a:r>
              <a:rPr lang="fr-FR" dirty="0"/>
              <a:t>( (c1,c2) =&gt; c1+c2 )</a:t>
            </a:r>
          </a:p>
          <a:p>
            <a:r>
              <a:rPr lang="fr-FR" dirty="0" err="1"/>
              <a:t>println</a:t>
            </a:r>
            <a:r>
              <a:rPr lang="fr-FR" dirty="0"/>
              <a:t>(s" </a:t>
            </a:r>
            <a:r>
              <a:rPr lang="fr-FR" dirty="0" err="1"/>
              <a:t>counts</a:t>
            </a:r>
            <a:r>
              <a:rPr lang="fr-FR" dirty="0"/>
              <a:t> ${</a:t>
            </a:r>
            <a:r>
              <a:rPr lang="fr-FR" dirty="0" err="1"/>
              <a:t>addressDsSumCount</a:t>
            </a:r>
            <a:r>
              <a:rPr lang="fr-FR" dirty="0"/>
              <a:t>} = </a:t>
            </a:r>
            <a:r>
              <a:rPr lang="fr-FR" dirty="0" err="1"/>
              <a:t>sum</a:t>
            </a:r>
            <a:r>
              <a:rPr lang="fr-FR" dirty="0"/>
              <a:t> ${</a:t>
            </a:r>
            <a:r>
              <a:rPr lang="fr-FR" dirty="0" err="1"/>
              <a:t>addressDsCounts</a:t>
            </a:r>
            <a:r>
              <a:rPr lang="fr-FR" dirty="0"/>
              <a:t>} = ${</a:t>
            </a:r>
            <a:r>
              <a:rPr lang="fr-FR" dirty="0" err="1"/>
              <a:t>addressDs.count</a:t>
            </a:r>
            <a:r>
              <a:rPr lang="fr-FR" dirty="0"/>
              <a:t>}")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1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57B-D0FC-E2EE-507E-D1822CDD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820824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4CFD-5C79-0796-A74E-AF57925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405714"/>
            <a:ext cx="10649873" cy="40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2BDD-D9D7-1BFE-897D-87842562E3D2}"/>
              </a:ext>
            </a:extLst>
          </p:cNvPr>
          <p:cNvSpPr/>
          <p:nvPr/>
        </p:nvSpPr>
        <p:spPr>
          <a:xfrm>
            <a:off x="543098" y="376843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4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21CA-02DE-A313-EF65-C68CEB3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" y="3053542"/>
            <a:ext cx="11594664" cy="29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7F3BD-367A-AEA9-F150-C5EEE19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1364117"/>
            <a:ext cx="7916595" cy="12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81787-763F-2529-AA40-3F9B2083F7BD}"/>
              </a:ext>
            </a:extLst>
          </p:cNvPr>
          <p:cNvSpPr txBox="1">
            <a:spLocks/>
          </p:cNvSpPr>
          <p:nvPr/>
        </p:nvSpPr>
        <p:spPr>
          <a:xfrm>
            <a:off x="838200" y="37050"/>
            <a:ext cx="10515600" cy="70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Reminder</a:t>
            </a:r>
            <a:r>
              <a:rPr lang="fr-FR" dirty="0"/>
              <a:t> TD1 :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FD4DD-0469-98DB-6C6F-EE6F13C3F74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AE943-958C-F13E-D5D6-79DDE25B2C6F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351EE-7FDD-D31F-8D08-BD164D84C0EA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2EFD6-1086-1CFC-4C08-8835DB7A9908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CD05B-FF5A-62F3-D268-A73AD16562A1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013C-B960-052F-1710-669D6ABBF12E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62F39-CECA-1424-E60F-3C9A6AE9E5FD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2E96E-AEF9-E488-90C1-FEB3BB42E65B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284E-DF75-6585-5273-8BF7FEFB5FD6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1693E-EC3D-044F-6CBB-B39B93392A6A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F360D-7202-ABB6-6562-482D1A21BFB9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3389-6E68-2717-1A7D-EC5CA8CFF5D6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E1562-3BD9-4F2D-ABD0-29325F02834E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5EB32-5407-2F59-B50E-97275CAFFDD5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C7B3B-A197-2F23-A48E-80AC54F15300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DED66-B799-8C35-65C7-EEA1C3ED195A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5647B-EEAA-E660-440F-CB0BAEF5925F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C13CC-6034-976F-AAC3-2ED0ABEF3E94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3FD100-EB84-2655-5A74-49BB43D41664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67A4F-5C1F-3CD2-6D65-030414AE83B4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6C92F5-3DB2-18E9-8D1B-CC2A14CC6841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50040-CB6B-68C9-BF05-9B870E086E57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FB48C-FDB9-D501-46FA-C52ABAC1B1BC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84CA8-F18B-42B6-A6BD-38AB9A23DEF8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53A8-79F8-7B65-B4CB-C92F06E56697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3B8FF-4C67-8E9C-CFF6-E0C7A6ED0443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0846DD-BEA7-448C-476F-72E45C0D224B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2A25F1-0111-9820-C3A1-00E686A1101B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305F8D-129A-AE88-7485-E6FC5B115230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E945-8F0C-4BFE-4444-192148B95D76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FB4D6-B210-FEFD-E076-6EF9D48532D4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1984-8DFA-A1E6-87EA-45BB3606633C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17EE01-B6E9-E0B3-645A-F671DAC5978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6191AB-BFBB-8EE6-F98C-C6BF833F595F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5F6AD-08CB-4C22-C572-55FA60E66C54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5864B-EE7A-996E-A41F-0270940A92B9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E3353-6099-67EB-14DC-920A7D885C57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1541C-8FF8-11A0-20B8-7EB83972163F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CB34B-1A93-93C0-F4A8-0A9916758906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2768D-B4EF-4EF7-B0A7-C285710E9DC5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7C26D0-B4E3-D226-D4A9-004572926696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98350C-E1E6-8654-4446-C1BFF25354C1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0E080-051C-5D1D-1CD1-B6CDDBE553DA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C835B-13B1-3215-B727-6CB2A2AC510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F60D8-5626-4760-C6CD-F8A1751DF8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AF0F7C-21A9-5338-98FF-625E73C886C9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BF7A63-A67D-A03A-ACC9-1945E1C2754A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6A839-E1D6-DAAA-E5CD-1B13CEF2772A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34A91C-4DD3-F804-2285-90BF64BBDB79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2873BF-B4D7-AFBA-C74B-FD99E243B887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993BC-7FAD-27CC-E6E0-C30A5264E366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905B4-3A51-58AB-E753-815B7D52156B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433A74-196D-E8D3-5C0F-D5C74693D16D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503583-6EB1-8DAB-C252-B35B66843D1C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AC442F-1A23-E27B-0121-43A77AEFC902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DAD2B-F222-3E21-2AC2-21952AE6C258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5AD43-11F4-E92F-F613-C142C951A19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B9AF29-B912-A86B-89A2-54861E09CEDB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ABEC2A-99AD-3202-CD57-4A7D8F8F494A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7258EA-7327-71C9-CDA0-220BDC47AA5F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5336B-0443-F1FE-8FD5-F78EE85D9AC1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2206F8-5306-6453-2AE3-C3F0B17B6FF6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B3FAA-BB1A-3653-4A27-6CCEC3562EC9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331902-DE6F-1C60-19D1-3F73435DA1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CF80A0-014D-E5B7-F700-3348172F5E92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F27102-EF19-ED5D-5BD3-315983359209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7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820-B3AD-5BD7-C9BD-773480D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Loading</a:t>
            </a:r>
            <a:r>
              <a:rPr lang="fr-FR" dirty="0"/>
              <a:t> all-in-one file … slow to download</a:t>
            </a:r>
            <a:br>
              <a:rPr lang="fr-FR" dirty="0"/>
            </a:br>
            <a:r>
              <a:rPr lang="fr-FR" dirty="0"/>
              <a:t>But OK, not « Big »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EB1B-20EC-2795-7151-96C1314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5" y="1807043"/>
            <a:ext cx="7811177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80E6B-C2F9-1F35-3AC2-3114BD7179B6}"/>
              </a:ext>
            </a:extLst>
          </p:cNvPr>
          <p:cNvSpPr txBox="1"/>
          <p:nvPr/>
        </p:nvSpPr>
        <p:spPr>
          <a:xfrm>
            <a:off x="2011373" y="4444981"/>
            <a:ext cx="98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Uncompressed</a:t>
            </a:r>
            <a:r>
              <a:rPr lang="fr-FR" sz="2400" dirty="0"/>
              <a:t> CSV =  </a:t>
            </a:r>
            <a:r>
              <a:rPr lang="fr-FR" sz="2400" b="1" dirty="0"/>
              <a:t>3 Go</a:t>
            </a:r>
            <a:r>
              <a:rPr lang="fr-FR" sz="2400" dirty="0"/>
              <a:t>,  </a:t>
            </a:r>
            <a:r>
              <a:rPr lang="fr-FR" sz="2400" b="1" dirty="0"/>
              <a:t>26 Millions </a:t>
            </a:r>
            <a:r>
              <a:rPr lang="fr-FR" sz="2400" b="1" dirty="0" err="1"/>
              <a:t>rows</a:t>
            </a:r>
            <a:endParaRPr lang="fr-FR" sz="2400" b="1" dirty="0"/>
          </a:p>
          <a:p>
            <a:r>
              <a:rPr lang="fr-FR" sz="2400" dirty="0" err="1"/>
              <a:t>Load</a:t>
            </a:r>
            <a:r>
              <a:rPr lang="fr-FR" sz="2400" dirty="0"/>
              <a:t> in </a:t>
            </a:r>
            <a:r>
              <a:rPr lang="fr-FR" sz="2400" dirty="0" err="1"/>
              <a:t>spark</a:t>
            </a:r>
            <a:r>
              <a:rPr lang="fr-FR" sz="2400" dirty="0"/>
              <a:t> = ~1 minute</a:t>
            </a:r>
          </a:p>
          <a:p>
            <a:r>
              <a:rPr lang="fr-FR" sz="2400" dirty="0"/>
              <a:t>..  No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in Spark JVM (default </a:t>
            </a:r>
            <a:r>
              <a:rPr lang="fr-FR" sz="2400" b="1" dirty="0"/>
              <a:t>–Xmx1g</a:t>
            </a:r>
            <a:r>
              <a:rPr lang="fr-FR" sz="2400" dirty="0"/>
              <a:t> ) …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b="1" dirty="0"/>
              <a:t>453 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C8BBF-3BC2-10D1-B308-CF4E757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6067450"/>
            <a:ext cx="11818589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9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load</a:t>
            </a:r>
            <a:r>
              <a:rPr lang="fr-FR" dirty="0"/>
              <a:t> multiple CSV files </a:t>
            </a:r>
            <a:r>
              <a:rPr lang="fr-FR" dirty="0" err="1"/>
              <a:t>from</a:t>
            </a:r>
            <a:r>
              <a:rPr lang="fr-FR" dirty="0"/>
              <a:t> 1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EC32-C840-6294-3B70-7B5FC63264BF}"/>
              </a:ext>
            </a:extLst>
          </p:cNvPr>
          <p:cNvSpPr txBox="1"/>
          <p:nvPr/>
        </p:nvSpPr>
        <p:spPr>
          <a:xfrm>
            <a:off x="1579417" y="2599113"/>
            <a:ext cx="1012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directory, for </a:t>
            </a:r>
            <a:r>
              <a:rPr lang="fr-FR" sz="2000" dirty="0" err="1"/>
              <a:t>example</a:t>
            </a:r>
            <a:r>
              <a:rPr lang="fr-FR" sz="2000" dirty="0"/>
              <a:t> « C:\data\OpenData-gouv.fr\bal\bal-split-files »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put </a:t>
            </a:r>
            <a:r>
              <a:rPr lang="fr-FR" sz="2000" dirty="0" err="1"/>
              <a:t>your</a:t>
            </a:r>
            <a:r>
              <a:rPr lang="fr-FR" sz="2000" dirty="0"/>
              <a:t> few </a:t>
            </a:r>
            <a:r>
              <a:rPr lang="fr-FR" sz="2000" dirty="0" err="1"/>
              <a:t>address</a:t>
            </a:r>
            <a:r>
              <a:rPr lang="fr-FR" sz="2000" dirty="0"/>
              <a:t> files in </a:t>
            </a:r>
            <a:r>
              <a:rPr lang="fr-FR" sz="2000" dirty="0" err="1"/>
              <a:t>it</a:t>
            </a:r>
            <a:r>
              <a:rPr lang="fr-FR" sz="2000" dirty="0"/>
              <a:t> (adress-01.csv, -02, ..-03, -04 )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NO </a:t>
            </a:r>
            <a:r>
              <a:rPr lang="fr-FR" sz="2000" dirty="0" err="1"/>
              <a:t>other</a:t>
            </a:r>
            <a:r>
              <a:rPr lang="fr-FR" sz="2000" dirty="0"/>
              <a:t> csv files in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c/ </a:t>
            </a:r>
            <a:r>
              <a:rPr lang="fr-FR" sz="2000" dirty="0" err="1"/>
              <a:t>read</a:t>
            </a:r>
            <a:r>
              <a:rPr lang="fr-FR" sz="2000" dirty="0"/>
              <a:t> all files </a:t>
            </a:r>
            <a:r>
              <a:rPr lang="fr-FR" sz="2000" dirty="0" err="1"/>
              <a:t>using</a:t>
            </a:r>
            <a:r>
              <a:rPr lang="fr-FR" sz="2000" dirty="0"/>
              <a:t> 1 command:  </a:t>
            </a:r>
            <a:r>
              <a:rPr lang="fr-FR" sz="2000" dirty="0" err="1"/>
              <a:t>spark.read</a:t>
            </a:r>
            <a:r>
              <a:rPr lang="fr-FR" sz="2000" dirty="0"/>
              <a:t> … 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of directory (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path</a:t>
            </a:r>
            <a:r>
              <a:rPr lang="fr-FR" sz="2000" dirty="0"/>
              <a:t> of file)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d/ check </a:t>
            </a:r>
            <a:r>
              <a:rPr lang="fr-FR" sz="2000" dirty="0" err="1"/>
              <a:t>that</a:t>
            </a:r>
            <a:r>
              <a:rPr lang="fr-FR" sz="2000" dirty="0"/>
              <a:t> count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to </a:t>
            </a:r>
            <a:r>
              <a:rPr lang="fr-FR" sz="2000" dirty="0" err="1"/>
              <a:t>exercise</a:t>
            </a:r>
            <a:r>
              <a:rPr lang="fr-FR" sz="2000" dirty="0"/>
              <a:t> 7/</a:t>
            </a:r>
          </a:p>
        </p:txBody>
      </p:sp>
    </p:spTree>
    <p:extLst>
      <p:ext uri="{BB962C8B-B14F-4D97-AF65-F5344CB8AC3E}">
        <p14:creationId xmlns:p14="http://schemas.microsoft.com/office/powerpoint/2010/main" val="262712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</a:t>
            </a:r>
            <a:r>
              <a:rPr lang="fr-FR" dirty="0" err="1"/>
              <a:t>Error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if HADOOP_HOME or WinUtils.exe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8634-4AAD-CA38-FA18-F10302F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199778"/>
            <a:ext cx="8237934" cy="4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0638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ERROR</a:t>
            </a:r>
            <a:br>
              <a:rPr lang="fr-FR" dirty="0"/>
            </a:br>
            <a:r>
              <a:rPr lang="fr-FR" dirty="0"/>
              <a:t>HADOOP_HOME not set</a:t>
            </a:r>
            <a:br>
              <a:rPr lang="fr-FR" dirty="0"/>
            </a:br>
            <a:r>
              <a:rPr lang="fr-FR" dirty="0"/>
              <a:t>=&gt;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0984-6BC4-C779-B6FC-D99E80C1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276375"/>
            <a:ext cx="10676545" cy="2305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5B241-37C8-832C-A48C-18021091C61E}"/>
              </a:ext>
            </a:extLst>
          </p:cNvPr>
          <p:cNvSpPr/>
          <p:nvPr/>
        </p:nvSpPr>
        <p:spPr>
          <a:xfrm>
            <a:off x="587433" y="2438398"/>
            <a:ext cx="10950632" cy="310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4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6180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.. ERROR</a:t>
            </a:r>
            <a:br>
              <a:rPr lang="fr-FR" dirty="0"/>
            </a:br>
            <a:r>
              <a:rPr lang="fr-FR" dirty="0"/>
              <a:t>HADOOP_HOME set, </a:t>
            </a:r>
            <a:br>
              <a:rPr lang="fr-FR" dirty="0"/>
            </a:br>
            <a:r>
              <a:rPr lang="fr-FR" dirty="0"/>
              <a:t>but file WinUtils.exe + hadoop.dll not </a:t>
            </a:r>
            <a:r>
              <a:rPr lang="fr-FR" dirty="0" err="1"/>
              <a:t>copied</a:t>
            </a:r>
            <a:r>
              <a:rPr lang="fr-F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45AF-FE13-9650-D2ED-B077CD4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4" y="2903083"/>
            <a:ext cx="11827047" cy="25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A0DBE-4B39-8585-E994-7F50C330477F}"/>
              </a:ext>
            </a:extLst>
          </p:cNvPr>
          <p:cNvSpPr/>
          <p:nvPr/>
        </p:nvSpPr>
        <p:spPr>
          <a:xfrm>
            <a:off x="109728" y="3062797"/>
            <a:ext cx="11927908" cy="366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NO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DF28-A53F-FAA1-068E-D64DD64F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6" y="1888977"/>
            <a:ext cx="8306787" cy="3080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60054-894B-B4FB-F496-D86012F006CA}"/>
              </a:ext>
            </a:extLst>
          </p:cNvPr>
          <p:cNvSpPr/>
          <p:nvPr/>
        </p:nvSpPr>
        <p:spPr>
          <a:xfrm>
            <a:off x="1657004" y="1932708"/>
            <a:ext cx="3568932" cy="3782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5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B947-45F4-9E1F-A856-845A5C0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" y="1188004"/>
            <a:ext cx="11916363" cy="50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F521F-640D-0E3F-251A-5C57784436B9}"/>
              </a:ext>
            </a:extLst>
          </p:cNvPr>
          <p:cNvSpPr/>
          <p:nvPr/>
        </p:nvSpPr>
        <p:spPr>
          <a:xfrm>
            <a:off x="44333" y="1699950"/>
            <a:ext cx="6561513" cy="7495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BD130-16D3-67FD-0D3D-FA7CAC7A5BC8}"/>
              </a:ext>
            </a:extLst>
          </p:cNvPr>
          <p:cNvSpPr/>
          <p:nvPr/>
        </p:nvSpPr>
        <p:spPr>
          <a:xfrm>
            <a:off x="97375" y="3223256"/>
            <a:ext cx="2041767" cy="40109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.cache()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a/b/c/..  </a:t>
            </a:r>
            <a:r>
              <a:rPr lang="fr-FR" dirty="0" err="1"/>
              <a:t>perform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allAdressCsvDs.cache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Read?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 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 ?</a:t>
            </a:r>
          </a:p>
        </p:txBody>
      </p:sp>
    </p:spTree>
    <p:extLst>
      <p:ext uri="{BB962C8B-B14F-4D97-AF65-F5344CB8AC3E}">
        <p14:creationId xmlns:p14="http://schemas.microsoft.com/office/powerpoint/2010/main" val="209713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 … cache =&gt; </a:t>
            </a:r>
            <a:r>
              <a:rPr lang="fr-FR" dirty="0" err="1"/>
              <a:t>lazy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1 </a:t>
            </a:r>
            <a:r>
              <a:rPr lang="fr-FR" dirty="0" err="1"/>
              <a:t>read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no more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allAdressCsvDs.cache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Read: Yes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Read: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Read: </a:t>
            </a:r>
            <a:r>
              <a:rPr lang="fr-FR" b="1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Read: </a:t>
            </a:r>
            <a:r>
              <a:rPr lang="fr-FR" b="1" dirty="0"/>
              <a:t>Yes</a:t>
            </a:r>
            <a:r>
              <a:rPr lang="fr-FR" dirty="0"/>
              <a:t>  (first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cache)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Read: Yes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Read:  </a:t>
            </a:r>
            <a:r>
              <a:rPr lang="fr-FR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232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944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0A5C-4887-CF49-A6E9-F9F6AE8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9" y="25153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108120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1-8,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7560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imagine </a:t>
            </a:r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queries</a:t>
            </a:r>
            <a:r>
              <a:rPr lang="fr-FR" sz="2400" dirty="0"/>
              <a:t> on </a:t>
            </a:r>
            <a:r>
              <a:rPr lang="fr-FR" sz="2400" dirty="0" err="1"/>
              <a:t>OpenData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br>
              <a:rPr lang="fr-FR" sz="2400" dirty="0"/>
            </a:br>
            <a:r>
              <a:rPr lang="fr-FR" sz="2400" dirty="0"/>
              <a:t>              (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) 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85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433-9292-66BF-13BC-D396650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APPENDIX 1: </a:t>
            </a:r>
            <a:r>
              <a:rPr lang="fr-FR" dirty="0" err="1"/>
              <a:t>Exercise</a:t>
            </a:r>
            <a:r>
              <a:rPr lang="fr-FR" dirty="0"/>
              <a:t> 6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« </a:t>
            </a:r>
            <a:r>
              <a:rPr lang="fr-FR" dirty="0" err="1"/>
              <a:t>addresses</a:t>
            </a:r>
            <a:r>
              <a:rPr lang="fr-FR" dirty="0"/>
              <a:t> »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E399-C1AB-0272-975C-41DBC616CED2}"/>
              </a:ext>
            </a:extLst>
          </p:cNvPr>
          <p:cNvSpPr txBox="1"/>
          <p:nvPr/>
        </p:nvSpPr>
        <p:spPr>
          <a:xfrm>
            <a:off x="2438400" y="2322022"/>
            <a:ext cx="901278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could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process out of </a:t>
            </a:r>
            <a:r>
              <a:rPr lang="fr-FR" sz="2800" b="1" dirty="0" err="1"/>
              <a:t>this</a:t>
            </a:r>
            <a:r>
              <a:rPr lang="fr-FR" sz="2800" b="1" dirty="0"/>
              <a:t> ?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Suggestions: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city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zipCode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latitude/longitude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distinct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addresses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streets</a:t>
            </a:r>
            <a:r>
              <a:rPr lang="fr-FR" dirty="0"/>
              <a:t> per city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all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to a </a:t>
            </a:r>
            <a:r>
              <a:rPr lang="fr-FR" dirty="0" err="1"/>
              <a:t>person</a:t>
            </a:r>
            <a:r>
              <a:rPr lang="fr-FR" dirty="0"/>
              <a:t> « 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 »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firstname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how </a:t>
            </a:r>
            <a:r>
              <a:rPr lang="fr-FR" dirty="0" err="1"/>
              <a:t>many</a:t>
            </a:r>
            <a:r>
              <a:rPr lang="fr-FR" dirty="0"/>
              <a:t> times « Victor Hugo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« Victor Hugo », </a:t>
            </a:r>
            <a:r>
              <a:rPr lang="fr-FR" dirty="0" err="1"/>
              <a:t>nor</a:t>
            </a:r>
            <a:r>
              <a:rPr lang="fr-FR" dirty="0"/>
              <a:t> « Balzac », or « Picasso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one of « Leningrad », « Stalingrad », « Maurice Thorez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20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optimisations</a:t>
            </a:r>
          </a:p>
          <a:p>
            <a:endParaRPr lang="fr-FR" sz="2400" dirty="0"/>
          </a:p>
          <a:p>
            <a:r>
              <a:rPr lang="fr-FR" sz="2400" dirty="0"/>
              <a:t>6/ Discover Spark UI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168BC7-326E-899E-BD98-9200376384C5}"/>
              </a:ext>
            </a:extLst>
          </p:cNvPr>
          <p:cNvSpPr/>
          <p:nvPr/>
        </p:nvSpPr>
        <p:spPr>
          <a:xfrm>
            <a:off x="1873135" y="330846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 </a:t>
            </a:r>
            <a:r>
              <a:rPr lang="fr-FR" dirty="0" err="1"/>
              <a:t>save</a:t>
            </a:r>
            <a:r>
              <a:rPr lang="fr-FR" dirty="0"/>
              <a:t> as </a:t>
            </a:r>
            <a:r>
              <a:rPr lang="fr-FR" dirty="0" err="1"/>
              <a:t>json</a:t>
            </a:r>
            <a:r>
              <a:rPr lang="fr-FR" dirty="0"/>
              <a:t>, 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2710547" y="1931862"/>
            <a:ext cx="7159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(</a:t>
            </a:r>
            <a:r>
              <a:rPr lang="fr-FR" sz="2400" dirty="0" err="1"/>
              <a:t>from</a:t>
            </a:r>
            <a:r>
              <a:rPr lang="fr-FR" sz="2400" dirty="0"/>
              <a:t> CSV) to JSON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files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 </a:t>
            </a:r>
            <a:r>
              <a:rPr lang="fr-FR" sz="2400" dirty="0" err="1"/>
              <a:t>valid</a:t>
            </a:r>
            <a:r>
              <a:rPr lang="fr-FR" sz="2400" dirty="0"/>
              <a:t> « .</a:t>
            </a:r>
            <a:r>
              <a:rPr lang="fr-FR" sz="2400" dirty="0" err="1"/>
              <a:t>json</a:t>
            </a:r>
            <a:r>
              <a:rPr lang="fr-FR" sz="2400" dirty="0"/>
              <a:t> » file, </a:t>
            </a:r>
            <a:r>
              <a:rPr lang="fr-FR" sz="2400" dirty="0" err="1"/>
              <a:t>containing</a:t>
            </a:r>
            <a:r>
              <a:rPr lang="fr-FR" sz="2400" dirty="0"/>
              <a:t> 1 </a:t>
            </a:r>
            <a:r>
              <a:rPr lang="fr-FR" sz="2400" dirty="0" err="1"/>
              <a:t>array</a:t>
            </a:r>
            <a:r>
              <a:rPr lang="fr-FR" sz="2400" dirty="0"/>
              <a:t> of </a:t>
            </a:r>
            <a:r>
              <a:rPr lang="fr-FR" sz="2400" dirty="0" err="1"/>
              <a:t>objects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Or ND-</a:t>
            </a:r>
            <a:r>
              <a:rPr lang="fr-FR" sz="2400" dirty="0" err="1"/>
              <a:t>json</a:t>
            </a:r>
            <a:r>
              <a:rPr lang="fr-FR" sz="2400" dirty="0"/>
              <a:t>    =  New-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Delimited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compare file size of csv and </a:t>
            </a:r>
            <a:r>
              <a:rPr lang="fr-FR" sz="2400" dirty="0" err="1"/>
              <a:t>nd-json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ND-</a:t>
            </a:r>
            <a:r>
              <a:rPr lang="fr-FR" sz="2400" dirty="0" err="1"/>
              <a:t>json</a:t>
            </a:r>
            <a:r>
              <a:rPr lang="fr-FR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90614" y="1626120"/>
            <a:ext cx="82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96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4BE0-CA07-E47C-2EB5-32047DBE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6" y="2394535"/>
            <a:ext cx="11005352" cy="9222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9677949" y="3211519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8486159" y="3671107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}-{UUID}-c000.json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</a:t>
            </a:r>
            <a:r>
              <a:rPr lang="fr-FR" sz="2400" dirty="0" err="1"/>
              <a:t>json</a:t>
            </a:r>
            <a:r>
              <a:rPr lang="fr-FR" sz="2400" dirty="0"/>
              <a:t>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739D-D3E6-22F0-CE20-BF44FE8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3" y="1275866"/>
            <a:ext cx="8618967" cy="55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1C3A-C10F-22A4-9833-1BCE98C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603"/>
            <a:ext cx="12192000" cy="145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D5CC6-E2CA-4C6A-E9EC-438869C881AD}"/>
              </a:ext>
            </a:extLst>
          </p:cNvPr>
          <p:cNvSpPr txBox="1"/>
          <p:nvPr/>
        </p:nvSpPr>
        <p:spPr>
          <a:xfrm>
            <a:off x="1598556" y="3678954"/>
            <a:ext cx="381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The ND-JSON File format </a:t>
            </a:r>
            <a:r>
              <a:rPr lang="fr-FR" sz="2400" dirty="0" err="1"/>
              <a:t>is</a:t>
            </a:r>
            <a:r>
              <a:rPr lang="fr-FR" sz="2400" dirty="0"/>
              <a:t> :  </a:t>
            </a:r>
            <a:br>
              <a:rPr lang="fr-FR" sz="2400" dirty="0"/>
            </a:br>
            <a:r>
              <a:rPr lang="fr-FR" sz="2400" dirty="0"/>
              <a:t>{ object1 }</a:t>
            </a:r>
          </a:p>
          <a:p>
            <a:r>
              <a:rPr lang="fr-FR" sz="2400" dirty="0"/>
              <a:t>{ object2 }</a:t>
            </a:r>
          </a:p>
          <a:p>
            <a:r>
              <a:rPr lang="fr-FR" sz="2400" dirty="0"/>
              <a:t>{ object3 }</a:t>
            </a:r>
          </a:p>
          <a:p>
            <a:r>
              <a:rPr lang="fr-FR" sz="2400" dirty="0"/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77C7-3A67-9A15-D670-D4F07A25BEB4}"/>
              </a:ext>
            </a:extLst>
          </p:cNvPr>
          <p:cNvSpPr txBox="1"/>
          <p:nvPr/>
        </p:nvSpPr>
        <p:spPr>
          <a:xfrm>
            <a:off x="5592752" y="3678954"/>
            <a:ext cx="523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valid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r>
              <a:rPr lang="fr-FR" sz="2400" dirty="0"/>
              <a:t> File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:  </a:t>
            </a:r>
            <a:br>
              <a:rPr lang="fr-FR" sz="2400" dirty="0"/>
            </a:br>
            <a:r>
              <a:rPr lang="fr-FR" sz="2400" dirty="0"/>
              <a:t>[</a:t>
            </a:r>
            <a:br>
              <a:rPr lang="fr-FR" sz="2400" dirty="0"/>
            </a:br>
            <a:r>
              <a:rPr lang="fr-FR" sz="2400" dirty="0"/>
              <a:t>  { object1 },</a:t>
            </a:r>
          </a:p>
          <a:p>
            <a:r>
              <a:rPr lang="fr-FR" sz="2400" dirty="0"/>
              <a:t>  { object2 },</a:t>
            </a:r>
          </a:p>
          <a:p>
            <a:r>
              <a:rPr lang="fr-FR" sz="2400" dirty="0"/>
              <a:t>  { object3 },</a:t>
            </a:r>
          </a:p>
          <a:p>
            <a:r>
              <a:rPr lang="fr-FR" sz="2400" dirty="0"/>
              <a:t>.. ]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11 : </a:t>
            </a:r>
            <a:r>
              <a:rPr lang="fr-FR" dirty="0" err="1"/>
              <a:t>convert</a:t>
            </a:r>
            <a:r>
              <a:rPr lang="fr-FR" dirty="0"/>
              <a:t> ND-</a:t>
            </a:r>
            <a:r>
              <a:rPr lang="fr-FR" dirty="0" err="1"/>
              <a:t>json</a:t>
            </a:r>
            <a:r>
              <a:rPr lang="fr-FR" dirty="0"/>
              <a:t> to </a:t>
            </a:r>
            <a:r>
              <a:rPr lang="fr-FR" dirty="0" err="1"/>
              <a:t>valid</a:t>
            </a:r>
            <a:r>
              <a:rPr lang="fr-FR" dirty="0"/>
              <a:t> JSON  </a:t>
            </a:r>
            <a:r>
              <a:rPr lang="fr-FR" dirty="0" err="1"/>
              <a:t>array</a:t>
            </a:r>
            <a:r>
              <a:rPr lang="fr-FR" dirty="0"/>
              <a:t> File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1802980" y="2565862"/>
            <a:ext cx="9426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 </a:t>
            </a:r>
            <a:r>
              <a:rPr lang="fr-FR" sz="2400" dirty="0" err="1"/>
              <a:t>convert</a:t>
            </a:r>
            <a:r>
              <a:rPr lang="fr-FR" sz="2400" dirty="0"/>
              <a:t> …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add</a:t>
            </a:r>
            <a:r>
              <a:rPr lang="fr-FR" sz="2400" dirty="0"/>
              <a:t>  a START_ARRAY </a:t>
            </a:r>
            <a:r>
              <a:rPr lang="fr-FR" sz="2400" dirty="0" err="1"/>
              <a:t>delimiter</a:t>
            </a:r>
            <a:r>
              <a:rPr lang="fr-FR" sz="2400" dirty="0"/>
              <a:t> at line 1 :  char « </a:t>
            </a:r>
            <a:r>
              <a:rPr lang="fr-FR" sz="2400" b="1" dirty="0"/>
              <a:t>[</a:t>
            </a:r>
            <a:r>
              <a:rPr lang="fr-FR" sz="2400" dirty="0"/>
              <a:t>«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char « </a:t>
            </a:r>
            <a:r>
              <a:rPr lang="fr-FR" sz="2400" b="1" dirty="0"/>
              <a:t>,</a:t>
            </a:r>
            <a:r>
              <a:rPr lang="fr-FR" sz="2400" dirty="0"/>
              <a:t> » … </a:t>
            </a:r>
            <a:r>
              <a:rPr lang="fr-FR" sz="2400" dirty="0" err="1"/>
              <a:t>except</a:t>
            </a:r>
            <a:r>
              <a:rPr lang="fr-FR" sz="2400" dirty="0"/>
              <a:t> the last line !!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END_ARRAY at last line : char « </a:t>
            </a:r>
            <a:r>
              <a:rPr lang="fr-FR" sz="2400" b="1" dirty="0"/>
              <a:t>]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</a:t>
            </a:r>
            <a:r>
              <a:rPr lang="fr-FR" sz="2400" dirty="0" err="1"/>
              <a:t>manually</a:t>
            </a:r>
            <a:r>
              <a:rPr lang="fr-FR" sz="2400" dirty="0"/>
              <a:t> a </a:t>
            </a:r>
            <a:r>
              <a:rPr lang="fr-FR" sz="2400" dirty="0" err="1"/>
              <a:t>little</a:t>
            </a:r>
            <a:r>
              <a:rPr lang="fr-FR" sz="2400" dirty="0"/>
              <a:t> file (~10 </a:t>
            </a:r>
            <a:r>
              <a:rPr lang="fr-FR" sz="2400" dirty="0" err="1"/>
              <a:t>lines</a:t>
            </a:r>
            <a:r>
              <a:rPr lang="fr-FR" sz="2400" dirty="0"/>
              <a:t>) / use </a:t>
            </a:r>
            <a:r>
              <a:rPr lang="fr-FR" sz="2400" dirty="0" err="1"/>
              <a:t>regexp</a:t>
            </a:r>
            <a:r>
              <a:rPr lang="fr-FR" sz="2400" dirty="0"/>
              <a:t> / or </a:t>
            </a:r>
            <a:r>
              <a:rPr lang="fr-FR" sz="2400" dirty="0" err="1"/>
              <a:t>write</a:t>
            </a:r>
            <a:r>
              <a:rPr lang="fr-FR" sz="2400" dirty="0"/>
              <a:t> a program(?)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real </a:t>
            </a:r>
            <a:r>
              <a:rPr lang="fr-FR" sz="2400" dirty="0" err="1"/>
              <a:t>json</a:t>
            </a:r>
            <a:r>
              <a:rPr lang="fr-FR" sz="2400" dirty="0"/>
              <a:t> « </a:t>
            </a:r>
            <a:r>
              <a:rPr lang="fr-FR" sz="2400" dirty="0" err="1"/>
              <a:t>multiline</a:t>
            </a:r>
            <a:r>
              <a:rPr lang="fr-FR" sz="2400" dirty="0"/>
              <a:t> »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</a:t>
            </a:r>
            <a:r>
              <a:rPr lang="fr-FR" dirty="0" err="1"/>
              <a:t>edit</a:t>
            </a:r>
            <a:r>
              <a:rPr lang="fr-FR" dirty="0"/>
              <a:t> a csv file </a:t>
            </a:r>
            <a:r>
              <a:rPr lang="fr-FR" dirty="0" err="1"/>
              <a:t>with</a:t>
            </a:r>
            <a:r>
              <a:rPr lang="fr-FR" dirty="0"/>
              <a:t> few </a:t>
            </a:r>
            <a:r>
              <a:rPr lang="fr-FR" dirty="0" err="1"/>
              <a:t>lines</a:t>
            </a:r>
            <a:r>
              <a:rPr lang="fr-FR" dirty="0"/>
              <a:t> +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A77A-19E3-A8B9-AF32-3D6778873BD8}"/>
              </a:ext>
            </a:extLst>
          </p:cNvPr>
          <p:cNvSpPr txBox="1"/>
          <p:nvPr/>
        </p:nvSpPr>
        <p:spPr>
          <a:xfrm>
            <a:off x="1349406" y="1850994"/>
            <a:ext cx="106060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Edit a CSV file,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« id,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boolean</a:t>
            </a:r>
            <a:r>
              <a:rPr lang="fr-FR" sz="2400" dirty="0"/>
              <a:t>, date, </a:t>
            </a:r>
            <a:r>
              <a:rPr lang="fr-FR" sz="2400" dirty="0" err="1"/>
              <a:t>doubleValue</a:t>
            </a:r>
            <a:r>
              <a:rPr lang="fr-FR" sz="2400" dirty="0"/>
              <a:t>, .. »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either</a:t>
            </a:r>
            <a:r>
              <a:rPr lang="fr-FR" sz="2400" dirty="0"/>
              <a:t> a </a:t>
            </a:r>
            <a:r>
              <a:rPr lang="fr-FR" sz="2400" dirty="0" err="1"/>
              <a:t>text</a:t>
            </a:r>
            <a:r>
              <a:rPr lang="fr-FR" sz="2400" dirty="0"/>
              <a:t> editor:  Notepad++, </a:t>
            </a:r>
            <a:r>
              <a:rPr lang="fr-FR" sz="2400" dirty="0" err="1"/>
              <a:t>SublimeText</a:t>
            </a:r>
            <a:r>
              <a:rPr lang="fr-FR" sz="2400" dirty="0"/>
              <a:t>, </a:t>
            </a:r>
            <a:r>
              <a:rPr lang="fr-FR" sz="2400" dirty="0" err="1"/>
              <a:t>IntelliJ</a:t>
            </a:r>
            <a:r>
              <a:rPr lang="fr-FR" sz="2400" dirty="0"/>
              <a:t> / Eclipse, …</a:t>
            </a:r>
          </a:p>
          <a:p>
            <a:endParaRPr lang="fr-FR" sz="2400" dirty="0"/>
          </a:p>
          <a:p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« header » :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/>
              <a:t>All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= values, </a:t>
            </a:r>
            <a:r>
              <a:rPr lang="fr-FR" sz="2400" dirty="0" err="1"/>
              <a:t>separated</a:t>
            </a:r>
            <a:r>
              <a:rPr lang="fr-FR" sz="2400" dirty="0"/>
              <a:t> by « ; »</a:t>
            </a:r>
          </a:p>
          <a:p>
            <a:r>
              <a:rPr lang="fr-FR" sz="2400" dirty="0"/>
              <a:t>Strings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‘;’ </a:t>
            </a:r>
            <a:r>
              <a:rPr lang="fr-FR" sz="2400" dirty="0" err="1"/>
              <a:t>character</a:t>
            </a:r>
            <a:r>
              <a:rPr lang="fr-FR" sz="2400" dirty="0"/>
              <a:t>, but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wrapped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E44B-8C67-4C34-8ED3-5467B0572ECF}"/>
              </a:ext>
            </a:extLst>
          </p:cNvPr>
          <p:cNvSpPr txBox="1"/>
          <p:nvPr/>
        </p:nvSpPr>
        <p:spPr>
          <a:xfrm>
            <a:off x="2507941" y="5934722"/>
            <a:ext cx="625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Save as  file  « c:\data\sample-data1.csv »</a:t>
            </a:r>
          </a:p>
        </p:txBody>
      </p:sp>
    </p:spTree>
    <p:extLst>
      <p:ext uri="{BB962C8B-B14F-4D97-AF65-F5344CB8AC3E}">
        <p14:creationId xmlns:p14="http://schemas.microsoft.com/office/powerpoint/2010/main" val="20333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4FE5-E4A5-81A6-B272-93AF605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677886"/>
            <a:ext cx="7154486" cy="117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E6B71-CAFF-9681-A4B9-494957E35484}"/>
              </a:ext>
            </a:extLst>
          </p:cNvPr>
          <p:cNvSpPr txBox="1"/>
          <p:nvPr/>
        </p:nvSpPr>
        <p:spPr>
          <a:xfrm>
            <a:off x="2090058" y="2175468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CB43-76B1-B34B-6BB2-3832DF8DF405}"/>
              </a:ext>
            </a:extLst>
          </p:cNvPr>
          <p:cNvSpPr txBox="1"/>
          <p:nvPr/>
        </p:nvSpPr>
        <p:spPr>
          <a:xfrm>
            <a:off x="2177144" y="4357635"/>
            <a:ext cx="7426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put an extra « , » at the last line  ?  … not </a:t>
            </a:r>
            <a:r>
              <a:rPr lang="fr-FR" sz="2000" dirty="0" err="1"/>
              <a:t>valid</a:t>
            </a:r>
            <a:r>
              <a:rPr lang="fr-FR" sz="2000" dirty="0"/>
              <a:t> </a:t>
            </a:r>
            <a:r>
              <a:rPr lang="fr-FR" sz="2000" dirty="0" err="1"/>
              <a:t>json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6807-73FE-BD18-1D51-25E9A64486A0}"/>
              </a:ext>
            </a:extLst>
          </p:cNvPr>
          <p:cNvSpPr txBox="1"/>
          <p:nvPr/>
        </p:nvSpPr>
        <p:spPr>
          <a:xfrm>
            <a:off x="567732" y="1221763"/>
            <a:ext cx="10277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dir</a:t>
            </a:r>
            <a:r>
              <a:rPr lang="fr-FR" dirty="0"/>
              <a:t> = "C:/data/OpenData-gouv.fr/bal/"</a:t>
            </a:r>
          </a:p>
          <a:p>
            <a:r>
              <a:rPr lang="fr-FR" dirty="0"/>
              <a:t>import java.io._</a:t>
            </a:r>
          </a:p>
          <a:p>
            <a:r>
              <a:rPr lang="fr-FR" dirty="0"/>
              <a:t>val out = new </a:t>
            </a:r>
            <a:r>
              <a:rPr lang="fr-FR" dirty="0" err="1"/>
              <a:t>PrintStream</a:t>
            </a:r>
            <a:r>
              <a:rPr lang="fr-FR" dirty="0"/>
              <a:t>(new </a:t>
            </a:r>
            <a:r>
              <a:rPr lang="fr-FR" dirty="0" err="1"/>
              <a:t>BufferedOutputStream</a:t>
            </a:r>
            <a:r>
              <a:rPr lang="fr-FR" dirty="0"/>
              <a:t>(new </a:t>
            </a:r>
            <a:r>
              <a:rPr lang="fr-FR" dirty="0" err="1"/>
              <a:t>FileOutputStream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"/</a:t>
            </a:r>
            <a:r>
              <a:rPr lang="fr-FR" dirty="0" err="1"/>
              <a:t>part.json</a:t>
            </a:r>
            <a:r>
              <a:rPr lang="fr-FR" dirty="0"/>
              <a:t>"))))</a:t>
            </a:r>
          </a:p>
          <a:p>
            <a:r>
              <a:rPr lang="fr-FR" dirty="0"/>
              <a:t>val in = new </a:t>
            </a:r>
            <a:r>
              <a:rPr lang="fr-FR" dirty="0" err="1"/>
              <a:t>BufferedInputStream</a:t>
            </a:r>
            <a:r>
              <a:rPr lang="fr-FR" dirty="0"/>
              <a:t>(new </a:t>
            </a:r>
            <a:r>
              <a:rPr lang="fr-FR" dirty="0" err="1"/>
              <a:t>FileInputStream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</a:t>
            </a:r>
            <a:br>
              <a:rPr lang="fr-FR" dirty="0"/>
            </a:br>
            <a:r>
              <a:rPr lang="fr-FR" dirty="0"/>
              <a:t>             "/adresses-json2/part-00000-18b4daf5-e26a-4b18-a104-ff5b97f0a18b-c000.json")))</a:t>
            </a:r>
          </a:p>
          <a:p>
            <a:r>
              <a:rPr lang="fr-FR" dirty="0"/>
              <a:t>val </a:t>
            </a:r>
            <a:r>
              <a:rPr lang="fr-FR" dirty="0" err="1"/>
              <a:t>lineReader</a:t>
            </a:r>
            <a:r>
              <a:rPr lang="fr-FR" dirty="0"/>
              <a:t> = new </a:t>
            </a:r>
            <a:r>
              <a:rPr lang="fr-FR" dirty="0" err="1"/>
              <a:t>BufferedReader</a:t>
            </a:r>
            <a:r>
              <a:rPr lang="fr-FR" dirty="0"/>
              <a:t>(new </a:t>
            </a:r>
            <a:r>
              <a:rPr lang="fr-FR" dirty="0" err="1"/>
              <a:t>InputStreamReader</a:t>
            </a:r>
            <a:r>
              <a:rPr lang="fr-FR" dirty="0"/>
              <a:t>(in))</a:t>
            </a:r>
          </a:p>
          <a:p>
            <a:r>
              <a:rPr lang="fr-FR" dirty="0"/>
              <a:t>var line: String =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out.print</a:t>
            </a:r>
            <a:r>
              <a:rPr lang="fr-FR" dirty="0"/>
              <a:t>("[\n")</a:t>
            </a:r>
          </a:p>
          <a:p>
            <a:r>
              <a:rPr lang="fr-FR" dirty="0"/>
              <a:t>var more: Boolean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line = </a:t>
            </a:r>
            <a:r>
              <a:rPr lang="fr-FR" dirty="0" err="1"/>
              <a:t>lineReader.readLine</a:t>
            </a:r>
            <a:r>
              <a:rPr lang="fr-FR" dirty="0"/>
              <a:t>()</a:t>
            </a:r>
          </a:p>
          <a:p>
            <a:r>
              <a:rPr lang="fr-FR" dirty="0"/>
              <a:t> </a:t>
            </a:r>
            <a:r>
              <a:rPr lang="fr-FR" dirty="0" err="1"/>
              <a:t>out.print</a:t>
            </a:r>
            <a:r>
              <a:rPr lang="fr-FR" dirty="0"/>
              <a:t>(line)     // </a:t>
            </a:r>
            <a:r>
              <a:rPr lang="fr-FR" dirty="0" err="1"/>
              <a:t>print</a:t>
            </a:r>
            <a:r>
              <a:rPr lang="fr-FR" dirty="0"/>
              <a:t> first line </a:t>
            </a:r>
            <a:r>
              <a:rPr lang="fr-FR" dirty="0" err="1"/>
              <a:t>without</a:t>
            </a:r>
            <a:r>
              <a:rPr lang="fr-FR" dirty="0"/>
              <a:t> comma </a:t>
            </a:r>
            <a:r>
              <a:rPr lang="fr-FR" dirty="0" err="1"/>
              <a:t>separator</a:t>
            </a: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(more) {</a:t>
            </a:r>
          </a:p>
          <a:p>
            <a:r>
              <a:rPr lang="fr-FR" dirty="0"/>
              <a:t>	line = </a:t>
            </a:r>
            <a:r>
              <a:rPr lang="fr-FR" dirty="0" err="1"/>
              <a:t>lineReader.readLine</a:t>
            </a:r>
            <a:r>
              <a:rPr lang="fr-FR" dirty="0"/>
              <a:t>();</a:t>
            </a:r>
          </a:p>
          <a:p>
            <a:r>
              <a:rPr lang="fr-FR" dirty="0"/>
              <a:t>	if (line != </a:t>
            </a:r>
            <a:r>
              <a:rPr lang="fr-FR" dirty="0" err="1"/>
              <a:t>null</a:t>
            </a:r>
            <a:r>
              <a:rPr lang="fr-FR" dirty="0"/>
              <a:t>) { </a:t>
            </a:r>
          </a:p>
          <a:p>
            <a:r>
              <a:rPr lang="fr-FR" dirty="0"/>
              <a:t>	     </a:t>
            </a:r>
            <a:r>
              <a:rPr lang="fr-FR" dirty="0" err="1"/>
              <a:t>out.print</a:t>
            </a:r>
            <a:r>
              <a:rPr lang="fr-FR" dirty="0"/>
              <a:t>(",\n");  //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line</a:t>
            </a:r>
          </a:p>
          <a:p>
            <a:r>
              <a:rPr lang="fr-FR" dirty="0"/>
              <a:t>                       </a:t>
            </a:r>
            <a:r>
              <a:rPr lang="fr-FR" dirty="0" err="1"/>
              <a:t>out.print</a:t>
            </a:r>
            <a:r>
              <a:rPr lang="fr-FR" dirty="0"/>
              <a:t>(line) ; </a:t>
            </a:r>
          </a:p>
          <a:p>
            <a:r>
              <a:rPr lang="fr-FR" dirty="0"/>
              <a:t>                 } </a:t>
            </a:r>
            <a:r>
              <a:rPr lang="fr-FR" dirty="0" err="1"/>
              <a:t>else</a:t>
            </a:r>
            <a:r>
              <a:rPr lang="fr-FR" dirty="0"/>
              <a:t> { more = false; }  // no « break » in scala </a:t>
            </a:r>
            <a:r>
              <a:rPr lang="fr-FR" dirty="0" err="1"/>
              <a:t>loop</a:t>
            </a:r>
            <a:r>
              <a:rPr lang="fr-FR" dirty="0"/>
              <a:t> ?!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out.print</a:t>
            </a:r>
            <a:r>
              <a:rPr lang="fr-FR" dirty="0"/>
              <a:t>("]\n")</a:t>
            </a:r>
          </a:p>
          <a:p>
            <a:r>
              <a:rPr lang="fr-FR" dirty="0" err="1"/>
              <a:t>out.close</a:t>
            </a:r>
            <a:r>
              <a:rPr lang="fr-FR" dirty="0"/>
              <a:t>(); </a:t>
            </a:r>
            <a:r>
              <a:rPr lang="fr-FR" dirty="0" err="1"/>
              <a:t>in.close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840333" y="1736412"/>
            <a:ext cx="504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addressDs</a:t>
            </a:r>
            <a:r>
              <a:rPr lang="en-US" dirty="0"/>
              <a:t> = </a:t>
            </a:r>
            <a:r>
              <a:rPr lang="en-US" dirty="0" err="1"/>
              <a:t>spark.read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.option("multiline", "true")</a:t>
            </a:r>
          </a:p>
          <a:p>
            <a:r>
              <a:rPr lang="en-US" dirty="0"/>
              <a:t>       .</a:t>
            </a:r>
            <a:r>
              <a:rPr lang="en-US" dirty="0" err="1"/>
              <a:t>json</a:t>
            </a:r>
            <a:r>
              <a:rPr lang="en-US" dirty="0"/>
              <a:t>("c</a:t>
            </a:r>
            <a:r>
              <a:rPr lang="fr-FR" dirty="0"/>
              <a:t>:/data/OpenData-gouv.fr/bal/</a:t>
            </a:r>
            <a:r>
              <a:rPr lang="en-US" dirty="0" err="1"/>
              <a:t>part.json</a:t>
            </a:r>
            <a:r>
              <a:rPr lang="en-US" dirty="0"/>
              <a:t>")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98C04-5A19-8196-8D51-D44B54E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3" y="3056809"/>
            <a:ext cx="1065749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A14-5D63-15C6-A729-F76FC08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Read plain « </a:t>
            </a:r>
            <a:r>
              <a:rPr lang="fr-FR" dirty="0" err="1"/>
              <a:t>Text</a:t>
            </a:r>
            <a:r>
              <a:rPr lang="fr-FR" dirty="0"/>
              <a:t> »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1DC7-D013-D398-C564-4A6AA6C6D518}"/>
              </a:ext>
            </a:extLst>
          </p:cNvPr>
          <p:cNvSpPr txBox="1"/>
          <p:nvPr/>
        </p:nvSpPr>
        <p:spPr>
          <a:xfrm>
            <a:off x="1559536" y="2361789"/>
            <a:ext cx="9866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a file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c/ count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lines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spark.read.textFile</a:t>
            </a:r>
            <a:r>
              <a:rPr lang="fr-FR" sz="2400" dirty="0"/>
              <a:t>() and </a:t>
            </a:r>
            <a:r>
              <a:rPr lang="fr-FR" sz="2400" dirty="0" err="1"/>
              <a:t>spark.read.text</a:t>
            </a:r>
            <a:r>
              <a:rPr lang="fr-FR" sz="2400" dirty="0"/>
              <a:t>() 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351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607734" y="2175467"/>
            <a:ext cx="9375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 </a:t>
            </a:r>
            <a:r>
              <a:rPr lang="fr-FR" sz="2800" dirty="0" err="1"/>
              <a:t>loremIpsum</a:t>
            </a:r>
            <a:r>
              <a:rPr lang="fr-FR" sz="2800" dirty="0"/>
              <a:t> = </a:t>
            </a:r>
            <a:r>
              <a:rPr lang="fr-FR" sz="2800" dirty="0" err="1"/>
              <a:t>spark.read</a:t>
            </a:r>
            <a:r>
              <a:rPr lang="fr-FR" sz="2800" b="1" dirty="0" err="1"/>
              <a:t>.textFile</a:t>
            </a:r>
            <a:r>
              <a:rPr lang="fr-FR" sz="2800" dirty="0"/>
              <a:t>("c:/data/loremIpsum.txt")</a:t>
            </a:r>
          </a:p>
          <a:p>
            <a:r>
              <a:rPr lang="fr-FR" sz="2800" dirty="0" err="1"/>
              <a:t>loremIpsum.show</a:t>
            </a:r>
            <a:r>
              <a:rPr lang="fr-FR" sz="2800" dirty="0"/>
              <a:t>(10, false)</a:t>
            </a:r>
          </a:p>
          <a:p>
            <a:r>
              <a:rPr lang="fr-FR" sz="2800" dirty="0" err="1"/>
              <a:t>loremIpsum.count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3C319-2702-DDAB-BA6D-AE947D70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4" y="4134897"/>
            <a:ext cx="10671265" cy="24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926-984E-3EAC-71E2-0D64F5F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 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br>
              <a:rPr lang="fr-FR" dirty="0"/>
            </a:br>
            <a:r>
              <a:rPr lang="fr-FR" dirty="0"/>
              <a:t>              .</a:t>
            </a:r>
            <a:r>
              <a:rPr lang="fr-FR" dirty="0" err="1"/>
              <a:t>text</a:t>
            </a:r>
            <a:r>
              <a:rPr lang="fr-FR" dirty="0"/>
              <a:t>() and .</a:t>
            </a:r>
            <a:r>
              <a:rPr lang="fr-FR" dirty="0" err="1"/>
              <a:t>textFile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8A59-7BBD-7FD3-1F0D-E39614CA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6" y="2110154"/>
            <a:ext cx="10737348" cy="22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1EAF-F033-1E55-454B-755F4F074C5D}"/>
              </a:ext>
            </a:extLst>
          </p:cNvPr>
          <p:cNvSpPr txBox="1"/>
          <p:nvPr/>
        </p:nvSpPr>
        <p:spPr>
          <a:xfrm>
            <a:off x="223082" y="4923691"/>
            <a:ext cx="10042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textFile</a:t>
            </a:r>
            <a:r>
              <a:rPr lang="fr-FR" sz="2000" dirty="0"/>
              <a:t>()  =&gt;   return  </a:t>
            </a:r>
            <a:r>
              <a:rPr lang="fr-FR" sz="2000" dirty="0" err="1"/>
              <a:t>Dataset</a:t>
            </a:r>
            <a:r>
              <a:rPr lang="fr-FR" sz="2000" dirty="0"/>
              <a:t>[String]       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String</a:t>
            </a:r>
          </a:p>
          <a:p>
            <a:endParaRPr lang="fr-FR" sz="2000" dirty="0"/>
          </a:p>
          <a:p>
            <a:r>
              <a:rPr lang="fr-FR" sz="2000" dirty="0"/>
              <a:t>.</a:t>
            </a:r>
            <a:r>
              <a:rPr lang="fr-FR" sz="2000" dirty="0" err="1"/>
              <a:t>text</a:t>
            </a:r>
            <a:r>
              <a:rPr lang="fr-FR" sz="2000" dirty="0"/>
              <a:t>()    =&gt; return </a:t>
            </a:r>
            <a:r>
              <a:rPr lang="fr-FR" sz="2000" dirty="0" err="1"/>
              <a:t>DataFrame</a:t>
            </a:r>
            <a:r>
              <a:rPr lang="fr-FR" sz="2000" dirty="0"/>
              <a:t> = </a:t>
            </a:r>
            <a:r>
              <a:rPr lang="fr-FR" sz="2000" dirty="0" err="1"/>
              <a:t>Dataset</a:t>
            </a:r>
            <a:r>
              <a:rPr lang="fr-FR" sz="2000" dirty="0"/>
              <a:t>[Row]   …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Row, 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</a:t>
            </a:r>
            <a:r>
              <a:rPr lang="fr-FR" sz="2000" dirty="0" err="1"/>
              <a:t>containing</a:t>
            </a:r>
            <a:r>
              <a:rPr lang="fr-FR" sz="2000" dirty="0"/>
              <a:t> 1 </a:t>
            </a:r>
            <a:r>
              <a:rPr lang="fr-FR" sz="2000" dirty="0" err="1"/>
              <a:t>column</a:t>
            </a:r>
            <a:r>
              <a:rPr lang="fr-FR" sz="2000" dirty="0"/>
              <a:t> « value »,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341818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81-7F1D-F158-9520-E604F2C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</a:t>
            </a:r>
            <a:r>
              <a:rPr lang="fr-FR" dirty="0" err="1"/>
              <a:t>What</a:t>
            </a:r>
            <a:r>
              <a:rPr lang="fr-FR" dirty="0"/>
              <a:t> about xml format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5376-905C-C875-1C25-7D421AD06D03}"/>
              </a:ext>
            </a:extLst>
          </p:cNvPr>
          <p:cNvSpPr txBox="1"/>
          <p:nvPr/>
        </p:nvSpPr>
        <p:spPr>
          <a:xfrm>
            <a:off x="838200" y="1823776"/>
            <a:ext cx="10879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a/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a « xml() » </a:t>
            </a:r>
            <a:r>
              <a:rPr lang="fr-FR" sz="2400" dirty="0" err="1"/>
              <a:t>method</a:t>
            </a:r>
            <a:r>
              <a:rPr lang="fr-FR" sz="2400" dirty="0"/>
              <a:t> in </a:t>
            </a:r>
            <a:r>
              <a:rPr lang="fr-FR" sz="2400" dirty="0" err="1"/>
              <a:t>spark.read</a:t>
            </a:r>
            <a:r>
              <a:rPr lang="fr-FR" sz="2400" dirty="0"/>
              <a:t>. ?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why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suppose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&lt;</a:t>
            </a:r>
            <a:r>
              <a:rPr lang="fr-FR" sz="2400" dirty="0" err="1"/>
              <a:t>element</a:t>
            </a:r>
            <a:r>
              <a:rPr lang="fr-FR" sz="2400" dirty="0"/>
              <a:t>&gt;..&lt;/</a:t>
            </a:r>
            <a:r>
              <a:rPr lang="fr-FR" sz="2400" dirty="0" err="1"/>
              <a:t>element</a:t>
            </a:r>
            <a:r>
              <a:rPr lang="fr-FR" sz="2400" dirty="0"/>
              <a:t>&gt; </a:t>
            </a:r>
            <a:r>
              <a:rPr lang="fr-FR" sz="2400" dirty="0" err="1"/>
              <a:t>from</a:t>
            </a:r>
            <a:r>
              <a:rPr lang="fr-FR" sz="2400" dirty="0"/>
              <a:t> a &lt;root&gt;..&lt;/root&gt;</a:t>
            </a:r>
            <a:br>
              <a:rPr lang="fr-FR" sz="2400" dirty="0"/>
            </a:br>
            <a:r>
              <a:rPr lang="fr-FR" sz="2400" dirty="0"/>
              <a:t>   … How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convert</a:t>
            </a:r>
            <a:r>
              <a:rPr lang="fr-FR" sz="2400" dirty="0"/>
              <a:t> to a </a:t>
            </a:r>
            <a:r>
              <a:rPr lang="fr-FR" sz="2400" dirty="0" err="1"/>
              <a:t>Dataset</a:t>
            </a:r>
            <a:r>
              <a:rPr lang="fr-FR" sz="2400" dirty="0"/>
              <a:t> ?</a:t>
            </a:r>
          </a:p>
          <a:p>
            <a:br>
              <a:rPr lang="fr-FR" sz="2400" dirty="0"/>
            </a:br>
            <a:r>
              <a:rPr lang="fr-F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24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498-0002-38B1-C0B1-A2F133D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875846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016A-7983-A68B-D5B0-580D20F9316F}"/>
              </a:ext>
            </a:extLst>
          </p:cNvPr>
          <p:cNvSpPr txBox="1"/>
          <p:nvPr/>
        </p:nvSpPr>
        <p:spPr>
          <a:xfrm>
            <a:off x="1793631" y="1929283"/>
            <a:ext cx="8736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There </a:t>
            </a:r>
            <a:r>
              <a:rPr lang="fr-FR" sz="2400" dirty="0" err="1"/>
              <a:t>is</a:t>
            </a:r>
            <a:r>
              <a:rPr lang="fr-FR" sz="2400" dirty="0"/>
              <a:t> NO </a:t>
            </a:r>
            <a:r>
              <a:rPr lang="fr-FR" sz="2400" dirty="0" err="1"/>
              <a:t>spark</a:t>
            </a:r>
            <a:r>
              <a:rPr lang="fr-FR" sz="2400" dirty="0"/>
              <a:t> xml </a:t>
            </a:r>
            <a:r>
              <a:rPr lang="fr-FR" sz="2400" dirty="0" err="1"/>
              <a:t>method</a:t>
            </a:r>
            <a:r>
              <a:rPr lang="fr-FR" sz="2400" dirty="0"/>
              <a:t> to parse xml </a:t>
            </a:r>
            <a:br>
              <a:rPr lang="fr-FR" sz="2400" dirty="0"/>
            </a:br>
            <a:r>
              <a:rPr lang="fr-FR" sz="2400" dirty="0"/>
              <a:t>      … but java has standard xml </a:t>
            </a:r>
            <a:r>
              <a:rPr lang="fr-FR" sz="2400" dirty="0" err="1"/>
              <a:t>parser</a:t>
            </a:r>
            <a:r>
              <a:rPr lang="fr-FR" sz="2400" dirty="0"/>
              <a:t> (SAX or DOM) and XPath</a:t>
            </a:r>
          </a:p>
          <a:p>
            <a:endParaRPr lang="fr-FR" sz="2400" dirty="0"/>
          </a:p>
          <a:p>
            <a:r>
              <a:rPr lang="fr-FR" sz="2400" dirty="0"/>
              <a:t>b/ xml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practical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a standard </a:t>
            </a:r>
            <a:r>
              <a:rPr lang="fr-FR" sz="2400" dirty="0" err="1"/>
              <a:t>list</a:t>
            </a:r>
            <a:r>
              <a:rPr lang="fr-FR" sz="2400" dirty="0"/>
              <a:t> of </a:t>
            </a:r>
            <a:r>
              <a:rPr lang="fr-FR" sz="2400" dirty="0" err="1"/>
              <a:t>rows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    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interpret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elements</a:t>
            </a:r>
            <a:r>
              <a:rPr lang="fr-FR" sz="2400" dirty="0"/>
              <a:t> of a </a:t>
            </a:r>
            <a:r>
              <a:rPr lang="fr-FR" sz="2400" dirty="0" err="1"/>
              <a:t>given</a:t>
            </a:r>
            <a:r>
              <a:rPr lang="fr-FR" sz="2400" dirty="0"/>
              <a:t> root </a:t>
            </a:r>
            <a:r>
              <a:rPr lang="fr-FR" sz="2400" dirty="0" err="1"/>
              <a:t>element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possible, but not </a:t>
            </a:r>
            <a:r>
              <a:rPr lang="fr-FR" sz="2400" dirty="0" err="1"/>
              <a:t>practical</a:t>
            </a:r>
            <a:r>
              <a:rPr lang="fr-FR" sz="2400" dirty="0"/>
              <a:t> .. Use </a:t>
            </a:r>
            <a:r>
              <a:rPr lang="fr-FR" sz="2400" dirty="0" err="1"/>
              <a:t>map</a:t>
            </a:r>
            <a:r>
              <a:rPr lang="fr-FR" sz="2400" dirty="0"/>
              <a:t>() and java code to parse.</a:t>
            </a:r>
            <a:br>
              <a:rPr lang="fr-FR" sz="2400" dirty="0"/>
            </a:br>
            <a:r>
              <a:rPr lang="fr-FR" sz="2400" dirty="0"/>
              <a:t>    You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use XPath UDF </a:t>
            </a:r>
            <a:r>
              <a:rPr lang="fr-FR" sz="2400" dirty="0" err="1"/>
              <a:t>functions</a:t>
            </a:r>
            <a:r>
              <a:rPr lang="fr-FR" sz="2400" dirty="0"/>
              <a:t> and </a:t>
            </a:r>
            <a:r>
              <a:rPr lang="fr-FR" sz="2400" dirty="0" err="1"/>
              <a:t>explode</a:t>
            </a:r>
            <a:r>
              <a:rPr lang="fr-FR" sz="2400" dirty="0"/>
              <a:t> </a:t>
            </a:r>
            <a:r>
              <a:rPr lang="fr-FR" sz="2400" dirty="0" err="1"/>
              <a:t>lateral</a:t>
            </a:r>
            <a:r>
              <a:rPr lang="fr-FR" sz="2400" dirty="0"/>
              <a:t> </a:t>
            </a:r>
            <a:r>
              <a:rPr lang="fr-FR" sz="2400" dirty="0" err="1"/>
              <a:t>views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378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DA7-13AE-98F3-B8A0-3773B36C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13 … Example of « Big » Xml dump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D35-A02C-81AA-E0E2-656A4CDF5290}"/>
              </a:ext>
            </a:extLst>
          </p:cNvPr>
          <p:cNvSpPr txBox="1"/>
          <p:nvPr/>
        </p:nvSpPr>
        <p:spPr>
          <a:xfrm>
            <a:off x="2155371" y="1969477"/>
            <a:ext cx="8292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2"/>
              </a:rPr>
              <a:t>https://dumps.wikimedia.org/enwiki/20220901/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More </a:t>
            </a:r>
            <a:r>
              <a:rPr lang="fr-FR" sz="3200" dirty="0" err="1"/>
              <a:t>than</a:t>
            </a:r>
            <a:r>
              <a:rPr lang="fr-FR" sz="3200" dirty="0"/>
              <a:t> 100 Gigas of Xml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911B-48EE-616F-2203-35C86224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5" y="3917526"/>
            <a:ext cx="7628281" cy="2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icon">
            <a:extLst>
              <a:ext uri="{FF2B5EF4-FFF2-40B4-BE49-F238E27FC236}">
                <a16:creationId xmlns:a16="http://schemas.microsoft.com/office/drawing/2014/main" id="{203E32EA-678A-9387-935D-86D2170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AE41-7DDD-57AD-C34E-021D4813259E}"/>
              </a:ext>
            </a:extLst>
          </p:cNvPr>
          <p:cNvSpPr txBox="1"/>
          <p:nvPr/>
        </p:nvSpPr>
        <p:spPr>
          <a:xfrm>
            <a:off x="2483893" y="2415653"/>
            <a:ext cx="7589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id;text;boolean;date;doubleValue</a:t>
            </a:r>
            <a:endParaRPr lang="fr-FR" sz="2400" dirty="0"/>
          </a:p>
          <a:p>
            <a:r>
              <a:rPr lang="fr-FR" sz="2400" dirty="0"/>
              <a:t>1;hello 1;true;2020/01/24;3.1415926</a:t>
            </a:r>
          </a:p>
          <a:p>
            <a:r>
              <a:rPr lang="fr-FR" sz="2400" dirty="0"/>
              <a:t>2;hello 2;false;2020/01/25;2.71828</a:t>
            </a:r>
          </a:p>
          <a:p>
            <a:r>
              <a:rPr lang="fr-FR" sz="2400" dirty="0"/>
              <a:t>3;hello 3;true;2020/01/26;1.4142135</a:t>
            </a:r>
          </a:p>
          <a:p>
            <a:r>
              <a:rPr lang="fr-FR" sz="2400" dirty="0"/>
              <a:t>4;"hello multi-</a:t>
            </a:r>
            <a:r>
              <a:rPr lang="fr-FR" sz="2400" dirty="0" err="1"/>
              <a:t>lines</a:t>
            </a:r>
            <a:r>
              <a:rPr lang="fr-FR" sz="2400" dirty="0"/>
              <a:t>\n line 2..\n line 3";false;2020/01/27;0.0</a:t>
            </a:r>
          </a:p>
          <a:p>
            <a:r>
              <a:rPr lang="fr-FR" sz="2400" dirty="0"/>
              <a:t>5;"hello line </a:t>
            </a:r>
            <a:r>
              <a:rPr lang="fr-FR" sz="2400" dirty="0" err="1"/>
              <a:t>containing</a:t>
            </a:r>
            <a:r>
              <a:rPr lang="fr-FR" sz="2400" dirty="0"/>
              <a:t> ;;; chars";false;2020/01/28;1.0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960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9-13,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4879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  bonus </a:t>
            </a:r>
            <a:r>
              <a:rPr lang="fr-FR" sz="2400" dirty="0" err="1"/>
              <a:t>exercise</a:t>
            </a:r>
            <a:r>
              <a:rPr lang="fr-FR" sz="2400" dirty="0"/>
              <a:t> 14 on </a:t>
            </a:r>
            <a:r>
              <a:rPr lang="fr-FR" sz="2400" dirty="0" err="1"/>
              <a:t>textFile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459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56C-95B9-AC1A-42BF-11594F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the « World Count » </a:t>
            </a:r>
            <a:br>
              <a:rPr lang="fr-FR" dirty="0"/>
            </a:br>
            <a:r>
              <a:rPr lang="fr-FR" dirty="0"/>
              <a:t>Hello-World standard program of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8C45A-3A00-3996-B813-C9C1EB142E75}"/>
              </a:ext>
            </a:extLst>
          </p:cNvPr>
          <p:cNvSpPr txBox="1"/>
          <p:nvPr/>
        </p:nvSpPr>
        <p:spPr>
          <a:xfrm>
            <a:off x="1563311" y="2388568"/>
            <a:ext cx="995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12/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split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  </a:t>
            </a:r>
            <a:br>
              <a:rPr lang="fr-FR" sz="2400" dirty="0"/>
            </a:br>
            <a:r>
              <a:rPr lang="fr-FR" sz="2400" dirty="0"/>
              <a:t>…  For </a:t>
            </a:r>
            <a:r>
              <a:rPr lang="fr-FR" sz="2400" dirty="0" err="1"/>
              <a:t>this</a:t>
            </a:r>
            <a:r>
              <a:rPr lang="fr-FR" sz="2400" dirty="0"/>
              <a:t>, start by « </a:t>
            </a:r>
            <a:r>
              <a:rPr lang="fr-FR" sz="2400" dirty="0" err="1"/>
              <a:t>map</a:t>
            </a:r>
            <a:r>
              <a:rPr lang="fr-FR" sz="2400" dirty="0"/>
              <a:t>() » </a:t>
            </a:r>
            <a:r>
              <a:rPr lang="fr-FR" sz="2400" dirty="0" err="1"/>
              <a:t>replacing</a:t>
            </a:r>
            <a:r>
              <a:rPr lang="fr-FR" sz="2400" dirty="0"/>
              <a:t> all </a:t>
            </a:r>
            <a:r>
              <a:rPr lang="fr-FR" sz="2400" dirty="0" err="1"/>
              <a:t>punctuation</a:t>
            </a:r>
            <a:r>
              <a:rPr lang="fr-FR" sz="2400" dirty="0"/>
              <a:t> marks by a single </a:t>
            </a:r>
            <a:r>
              <a:rPr lang="fr-FR" sz="2400" dirty="0" err="1"/>
              <a:t>space</a:t>
            </a:r>
            <a:br>
              <a:rPr lang="fr-FR" sz="2400" dirty="0"/>
            </a:br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replace 2 successive </a:t>
            </a:r>
            <a:r>
              <a:rPr lang="fr-FR" sz="2400" dirty="0" err="1"/>
              <a:t>spaces</a:t>
            </a:r>
            <a:r>
              <a:rPr lang="fr-FR" sz="2400" dirty="0"/>
              <a:t> by a single </a:t>
            </a:r>
            <a:r>
              <a:rPr lang="fr-FR" sz="2400" dirty="0" err="1"/>
              <a:t>space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split by </a:t>
            </a:r>
            <a:r>
              <a:rPr lang="fr-FR" sz="2400" dirty="0" err="1"/>
              <a:t>space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use « </a:t>
            </a:r>
            <a:r>
              <a:rPr lang="fr-FR" sz="2400" dirty="0" err="1"/>
              <a:t>flatMap</a:t>
            </a:r>
            <a:r>
              <a:rPr lang="fr-FR" sz="2400" dirty="0"/>
              <a:t>() »  </a:t>
            </a:r>
            <a:r>
              <a:rPr lang="fr-FR" sz="2400" dirty="0" err="1"/>
              <a:t>instead</a:t>
            </a:r>
            <a:r>
              <a:rPr lang="fr-FR" sz="2400" dirty="0"/>
              <a:t> of  « </a:t>
            </a:r>
            <a:r>
              <a:rPr lang="fr-FR" sz="2400" dirty="0" err="1"/>
              <a:t>map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r>
              <a:rPr lang="fr-FR" sz="2400" dirty="0" err="1"/>
              <a:t>Finally</a:t>
            </a:r>
            <a:r>
              <a:rPr lang="fr-FR" sz="2400" dirty="0"/>
              <a:t>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59490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024930" y="2939142"/>
            <a:ext cx="10837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spark.read.textFile</a:t>
            </a:r>
            <a:r>
              <a:rPr lang="fr-FR" sz="2800" dirty="0"/>
              <a:t>("c:/data/loremIpsum.txt")</a:t>
            </a:r>
            <a:br>
              <a:rPr lang="fr-FR" sz="2800" dirty="0"/>
            </a:br>
            <a:r>
              <a:rPr lang="fr-FR" sz="2800" dirty="0"/>
              <a:t>   .</a:t>
            </a:r>
            <a:r>
              <a:rPr lang="en-US" sz="2800" dirty="0" err="1"/>
              <a:t>flatMap</a:t>
            </a:r>
            <a:r>
              <a:rPr lang="en-US" sz="2800" dirty="0"/>
              <a:t>(line =&gt; </a:t>
            </a:r>
            <a:r>
              <a:rPr lang="en-US" sz="2800" dirty="0" err="1"/>
              <a:t>line.replaceAll</a:t>
            </a:r>
            <a:r>
              <a:rPr lang="en-US" sz="2800" dirty="0"/>
              <a:t>("[.,;:?!]", " ") .replace("  ", " ") .split(" ") )</a:t>
            </a:r>
          </a:p>
          <a:p>
            <a:r>
              <a:rPr lang="en-US" sz="2800" dirty="0"/>
              <a:t>   .count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465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259B-2135-4F81-20E0-47C0BB9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7" y="0"/>
            <a:ext cx="10515600" cy="1064682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A22-D723-9065-07A6-B0969944E9DB}"/>
              </a:ext>
            </a:extLst>
          </p:cNvPr>
          <p:cNvSpPr txBox="1"/>
          <p:nvPr/>
        </p:nvSpPr>
        <p:spPr>
          <a:xfrm>
            <a:off x="961937" y="2054887"/>
            <a:ext cx="9128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loremIpsum</a:t>
            </a:r>
            <a:r>
              <a:rPr lang="fr-FR" dirty="0"/>
              <a:t> = </a:t>
            </a:r>
            <a:r>
              <a:rPr lang="fr-FR" dirty="0" err="1"/>
              <a:t>spark.read.textFile</a:t>
            </a:r>
            <a:r>
              <a:rPr lang="fr-FR" dirty="0"/>
              <a:t>("c:/data/loremIpsum.txt")</a:t>
            </a:r>
          </a:p>
          <a:p>
            <a:endParaRPr lang="fr-FR" dirty="0"/>
          </a:p>
          <a:p>
            <a:r>
              <a:rPr lang="fr-FR" dirty="0" err="1"/>
              <a:t>loremIpsum.show</a:t>
            </a:r>
            <a:r>
              <a:rPr lang="fr-FR" dirty="0"/>
              <a:t>(10, false)</a:t>
            </a:r>
          </a:p>
          <a:p>
            <a:endParaRPr lang="fr-FR" dirty="0"/>
          </a:p>
          <a:p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loremIpsum.flatMap</a:t>
            </a:r>
            <a:r>
              <a:rPr lang="en-US" dirty="0"/>
              <a:t>(line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.split(" ")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words.show</a:t>
            </a:r>
            <a:r>
              <a:rPr lang="en-US" dirty="0"/>
              <a:t>(10, false)</a:t>
            </a:r>
          </a:p>
          <a:p>
            <a:endParaRPr lang="en-US" dirty="0"/>
          </a:p>
          <a:p>
            <a:r>
              <a:rPr lang="en-US" dirty="0" err="1"/>
              <a:t>words.count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1B60332-39DB-9567-F724-4FD1D09A64EB}"/>
              </a:ext>
            </a:extLst>
          </p:cNvPr>
          <p:cNvSpPr/>
          <p:nvPr/>
        </p:nvSpPr>
        <p:spPr>
          <a:xfrm rot="18015851">
            <a:off x="7913076" y="3597308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D9F288-E7B1-86AF-FF8A-C329FC51AFB7}"/>
              </a:ext>
            </a:extLst>
          </p:cNvPr>
          <p:cNvSpPr/>
          <p:nvPr/>
        </p:nvSpPr>
        <p:spPr>
          <a:xfrm rot="14607141">
            <a:off x="8587991" y="359704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347436-1809-BC7A-68FE-06236C496E95}"/>
              </a:ext>
            </a:extLst>
          </p:cNvPr>
          <p:cNvSpPr/>
          <p:nvPr/>
        </p:nvSpPr>
        <p:spPr>
          <a:xfrm rot="17823377">
            <a:off x="5610329" y="3597044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EC8391-1420-54C6-287C-601890CD1695}"/>
              </a:ext>
            </a:extLst>
          </p:cNvPr>
          <p:cNvSpPr/>
          <p:nvPr/>
        </p:nvSpPr>
        <p:spPr>
          <a:xfrm rot="17823377">
            <a:off x="3532908" y="3538430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28B72F-2FB5-8FB4-3836-0CB4EC349D8F}"/>
              </a:ext>
            </a:extLst>
          </p:cNvPr>
          <p:cNvSpPr/>
          <p:nvPr/>
        </p:nvSpPr>
        <p:spPr>
          <a:xfrm rot="14607141">
            <a:off x="9522820" y="3538462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9244-8762-3783-A1D3-8AF1EC22595E}"/>
              </a:ext>
            </a:extLst>
          </p:cNvPr>
          <p:cNvSpPr txBox="1"/>
          <p:nvPr/>
        </p:nvSpPr>
        <p:spPr>
          <a:xfrm>
            <a:off x="2973852" y="3827323"/>
            <a:ext cx="185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/>
              <a:t>flatten</a:t>
            </a:r>
            <a:r>
              <a:rPr lang="fr-FR" dirty="0"/>
              <a:t> all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C3368-A791-DB19-BA37-97C15E2D5467}"/>
              </a:ext>
            </a:extLst>
          </p:cNvPr>
          <p:cNvSpPr txBox="1"/>
          <p:nvPr/>
        </p:nvSpPr>
        <p:spPr>
          <a:xfrm>
            <a:off x="5350014" y="3889260"/>
            <a:ext cx="232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Regexp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to replace </a:t>
            </a:r>
            <a:r>
              <a:rPr lang="fr-FR" dirty="0" err="1"/>
              <a:t>punctuation</a:t>
            </a:r>
            <a:endParaRPr lang="fr-FR" dirty="0"/>
          </a:p>
          <a:p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7748-929D-2C01-9EEA-718829A2138A}"/>
              </a:ext>
            </a:extLst>
          </p:cNvPr>
          <p:cNvSpPr txBox="1"/>
          <p:nvPr/>
        </p:nvSpPr>
        <p:spPr>
          <a:xfrm>
            <a:off x="7783266" y="3943968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replace </a:t>
            </a:r>
            <a:br>
              <a:rPr lang="fr-FR" dirty="0"/>
            </a:br>
            <a:r>
              <a:rPr lang="fr-FR" dirty="0"/>
              <a:t>2 &lt;</a:t>
            </a:r>
            <a:r>
              <a:rPr lang="fr-FR" dirty="0" err="1"/>
              <a:t>space</a:t>
            </a:r>
            <a:r>
              <a:rPr lang="fr-FR" dirty="0"/>
              <a:t>&gt;&lt;</a:t>
            </a:r>
            <a:r>
              <a:rPr lang="fr-FR" dirty="0" err="1"/>
              <a:t>space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654D-00F9-7690-DFE3-680514B9E81B}"/>
              </a:ext>
            </a:extLst>
          </p:cNvPr>
          <p:cNvSpPr txBox="1"/>
          <p:nvPr/>
        </p:nvSpPr>
        <p:spPr>
          <a:xfrm>
            <a:off x="9697702" y="3930827"/>
            <a:ext cx="217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 </a:t>
            </a:r>
            <a:br>
              <a:rPr lang="fr-FR" dirty="0"/>
            </a:br>
            <a:r>
              <a:rPr lang="fr-FR" dirty="0" err="1"/>
              <a:t>delimited</a:t>
            </a:r>
            <a:r>
              <a:rPr lang="fr-FR" dirty="0"/>
              <a:t> by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  <a:p>
            <a:r>
              <a:rPr lang="fr-FR" dirty="0"/>
              <a:t>to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50A22C-0998-F2D6-2E1D-B8BB544AD4A5}"/>
              </a:ext>
            </a:extLst>
          </p:cNvPr>
          <p:cNvSpPr/>
          <p:nvPr/>
        </p:nvSpPr>
        <p:spPr>
          <a:xfrm rot="4347328">
            <a:off x="3795841" y="174969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B5B2-4508-9D5A-CD96-709A1E7FB33F}"/>
              </a:ext>
            </a:extLst>
          </p:cNvPr>
          <p:cNvSpPr txBox="1"/>
          <p:nvPr/>
        </p:nvSpPr>
        <p:spPr>
          <a:xfrm>
            <a:off x="2583870" y="1217005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</a:t>
            </a:r>
            <a:r>
              <a:rPr lang="fr-FR" dirty="0" err="1"/>
              <a:t>Dataset</a:t>
            </a:r>
            <a:r>
              <a:rPr lang="fr-FR" dirty="0"/>
              <a:t>[String] .. 1 string per line</a:t>
            </a:r>
          </a:p>
        </p:txBody>
      </p:sp>
    </p:spTree>
    <p:extLst>
      <p:ext uri="{BB962C8B-B14F-4D97-AF65-F5344CB8AC3E}">
        <p14:creationId xmlns:p14="http://schemas.microsoft.com/office/powerpoint/2010/main" val="848004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5E2-22F5-E9C6-2BCE-7042DD76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9AE-A299-E243-2CA6-0FC55F2637C9}"/>
              </a:ext>
            </a:extLst>
          </p:cNvPr>
          <p:cNvSpPr txBox="1"/>
          <p:nvPr/>
        </p:nvSpPr>
        <p:spPr>
          <a:xfrm>
            <a:off x="668214" y="1255542"/>
            <a:ext cx="80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lineDs</a:t>
            </a:r>
            <a:r>
              <a:rPr lang="fr-FR" sz="1800" dirty="0"/>
              <a:t> = </a:t>
            </a:r>
            <a:r>
              <a:rPr lang="fr-FR" sz="1800" dirty="0" err="1"/>
              <a:t>spark.read.textFile</a:t>
            </a:r>
            <a:r>
              <a:rPr lang="fr-FR" sz="1800" dirty="0"/>
              <a:t>("c:/data/loremIpsum.txt") ;      </a:t>
            </a:r>
            <a:r>
              <a:rPr lang="fr-FR" sz="1800" dirty="0" err="1"/>
              <a:t>lineDs.show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26FEC-8D37-A4ED-F28A-3E1791E1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624874"/>
            <a:ext cx="9095258" cy="1428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9D29-943C-0813-191F-8F1669293643}"/>
              </a:ext>
            </a:extLst>
          </p:cNvPr>
          <p:cNvSpPr txBox="1"/>
          <p:nvPr/>
        </p:nvSpPr>
        <p:spPr>
          <a:xfrm>
            <a:off x="724352" y="3300884"/>
            <a:ext cx="106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lineSpaceDs</a:t>
            </a:r>
            <a:r>
              <a:rPr lang="fr-FR" sz="1800" dirty="0"/>
              <a:t> = </a:t>
            </a:r>
            <a:r>
              <a:rPr lang="fr-FR" sz="1800" dirty="0" err="1"/>
              <a:t>lineDs.map</a:t>
            </a:r>
            <a:r>
              <a:rPr lang="fr-FR" sz="1800" dirty="0"/>
              <a:t>( 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); </a:t>
            </a:r>
            <a:r>
              <a:rPr lang="fr-FR" sz="1800" dirty="0" err="1"/>
              <a:t>lineSpaceDs.show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BBB5-2E8C-6421-2321-3B9F7598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5" y="3670216"/>
            <a:ext cx="8935224" cy="1245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AB51C-59BB-7606-9F5E-AA76BD61BE67}"/>
              </a:ext>
            </a:extLst>
          </p:cNvPr>
          <p:cNvSpPr txBox="1"/>
          <p:nvPr/>
        </p:nvSpPr>
        <p:spPr>
          <a:xfrm>
            <a:off x="724352" y="5100860"/>
            <a:ext cx="1080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wordArrayPerLine</a:t>
            </a:r>
            <a:r>
              <a:rPr lang="fr-FR" dirty="0"/>
              <a:t> = </a:t>
            </a:r>
            <a:r>
              <a:rPr lang="fr-FR" dirty="0" err="1"/>
              <a:t>lineSpaceDs.map</a:t>
            </a:r>
            <a:r>
              <a:rPr lang="fr-FR" dirty="0"/>
              <a:t>( line =&gt; </a:t>
            </a:r>
            <a:r>
              <a:rPr lang="fr-FR" dirty="0" err="1"/>
              <a:t>line.split</a:t>
            </a:r>
            <a:r>
              <a:rPr lang="fr-FR" dirty="0"/>
              <a:t>(" ") )  ;   </a:t>
            </a:r>
            <a:r>
              <a:rPr lang="fr-FR" dirty="0" err="1"/>
              <a:t>wordArrayPerLine.show</a:t>
            </a:r>
            <a:r>
              <a:rPr lang="fr-FR" dirty="0"/>
              <a:t>(10, 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6ABD7-CD59-3176-2514-774A1DB6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5" y="5466069"/>
            <a:ext cx="1032599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433-09CE-31BC-2AC5-57992178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0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6EDA-A615-E651-3EC8-4FD6911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60" y="1561455"/>
            <a:ext cx="7344069" cy="304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2ADA-CF50-3D7F-05FD-8BDBEB848D53}"/>
              </a:ext>
            </a:extLst>
          </p:cNvPr>
          <p:cNvSpPr txBox="1"/>
          <p:nvPr/>
        </p:nvSpPr>
        <p:spPr>
          <a:xfrm>
            <a:off x="743578" y="1130440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lineSpaceDs.flatMap</a:t>
            </a:r>
            <a:r>
              <a:rPr lang="en-US" dirty="0"/>
              <a:t>( line =&gt; </a:t>
            </a:r>
            <a:r>
              <a:rPr lang="en-US" dirty="0" err="1"/>
              <a:t>line.split</a:t>
            </a:r>
            <a:r>
              <a:rPr lang="en-US" dirty="0"/>
              <a:t>(" ") )  ;   </a:t>
            </a:r>
            <a:r>
              <a:rPr lang="en-US" dirty="0" err="1"/>
              <a:t>words.show</a:t>
            </a:r>
            <a:r>
              <a:rPr lang="en-US" dirty="0"/>
              <a:t>(10, false)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DD0B-B5E0-6B79-7B0F-E415143150FC}"/>
              </a:ext>
            </a:extLst>
          </p:cNvPr>
          <p:cNvSpPr txBox="1"/>
          <p:nvPr/>
        </p:nvSpPr>
        <p:spPr>
          <a:xfrm>
            <a:off x="743578" y="474866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words.count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DA307-A788-30DA-9533-AAE506BB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1" y="5296545"/>
            <a:ext cx="2291622" cy="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F46-73DF-7D69-B492-F46E5E4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2" y="26378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4442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Continue…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Please</a:t>
            </a:r>
            <a:r>
              <a:rPr lang="fr-FR" dirty="0"/>
              <a:t> open </a:t>
            </a:r>
            <a:r>
              <a:rPr lang="fr-FR" dirty="0" err="1"/>
              <a:t>next</a:t>
            </a:r>
            <a:r>
              <a:rPr lang="fr-FR" dirty="0"/>
              <a:t> document: Part2 </a:t>
            </a:r>
            <a:br>
              <a:rPr lang="fr-FR" dirty="0"/>
            </a:br>
            <a:r>
              <a:rPr lang="fr-FR" dirty="0"/>
              <a:t>TD2-Part2  (PARQUET)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117-F434-4B82-F289-355B30D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Read CSV file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spark-shell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D09B-5A17-2F2A-75A6-E43C63BFADB2}"/>
              </a:ext>
            </a:extLst>
          </p:cNvPr>
          <p:cNvSpPr txBox="1"/>
          <p:nvPr/>
        </p:nvSpPr>
        <p:spPr>
          <a:xfrm>
            <a:off x="3557713" y="181603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b="1" dirty="0"/>
              <a:t>sample1Ds</a:t>
            </a:r>
            <a:r>
              <a:rPr lang="fr-FR" dirty="0"/>
              <a:t> = </a:t>
            </a:r>
            <a:r>
              <a:rPr lang="fr-FR" dirty="0" err="1"/>
              <a:t>spark.read</a:t>
            </a:r>
            <a:r>
              <a:rPr lang="fr-FR" dirty="0"/>
              <a:t>.    ….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EE71-4F22-B0A5-3824-E5AF17C72966}"/>
              </a:ext>
            </a:extLst>
          </p:cNvPr>
          <p:cNvSpPr txBox="1"/>
          <p:nvPr/>
        </p:nvSpPr>
        <p:spPr>
          <a:xfrm>
            <a:off x="3618673" y="2410479"/>
            <a:ext cx="53400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.format</a:t>
            </a:r>
            <a:r>
              <a:rPr lang="fr-FR" dirty="0"/>
              <a:t>(« csv ») </a:t>
            </a:r>
            <a:r>
              <a:rPr lang="fr-FR" b="1" dirty="0"/>
              <a:t>.</a:t>
            </a:r>
            <a:r>
              <a:rPr lang="fr-FR" b="1" dirty="0" err="1"/>
              <a:t>load</a:t>
            </a:r>
            <a:r>
              <a:rPr lang="fr-FR" dirty="0"/>
              <a:t> 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r>
              <a:rPr lang="fr-FR" dirty="0"/>
              <a:t>OR </a:t>
            </a:r>
            <a:r>
              <a:rPr lang="fr-FR" dirty="0" err="1"/>
              <a:t>equivalent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.csv</a:t>
            </a:r>
            <a:r>
              <a:rPr lang="fr-FR" dirty="0"/>
              <a:t>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:</a:t>
            </a:r>
          </a:p>
          <a:p>
            <a:r>
              <a:rPr lang="fr-FR" dirty="0"/>
              <a:t>1/ correct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2/ option to set the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delimiter</a:t>
            </a:r>
            <a:endParaRPr lang="fr-FR" dirty="0"/>
          </a:p>
          <a:p>
            <a:r>
              <a:rPr lang="fr-FR" dirty="0"/>
              <a:t>3/ option to </a:t>
            </a:r>
            <a:r>
              <a:rPr lang="fr-FR" dirty="0" err="1"/>
              <a:t>interpret</a:t>
            </a:r>
            <a:r>
              <a:rPr lang="fr-FR" dirty="0"/>
              <a:t> the first header line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4/ </a:t>
            </a:r>
            <a:r>
              <a:rPr lang="fr-FR" dirty="0" err="1"/>
              <a:t>cast</a:t>
            </a:r>
            <a:r>
              <a:rPr lang="fr-FR" dirty="0"/>
              <a:t> or </a:t>
            </a:r>
            <a:r>
              <a:rPr lang="fr-FR" dirty="0" err="1"/>
              <a:t>interpret</a:t>
            </a:r>
            <a:r>
              <a:rPr lang="fr-FR" dirty="0"/>
              <a:t> types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5/ use sample1Ds.show(20, false)    to check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6/ use  sample1Ds.printSchema   to check types  </a:t>
            </a:r>
          </a:p>
          <a:p>
            <a:r>
              <a:rPr lang="fr-FR" dirty="0"/>
              <a:t>          … </a:t>
            </a:r>
            <a:r>
              <a:rPr lang="fr-FR" dirty="0" err="1"/>
              <a:t>string,boolean,int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OK</a:t>
            </a:r>
            <a:br>
              <a:rPr lang="fr-FR" dirty="0"/>
            </a:br>
            <a:r>
              <a:rPr lang="fr-FR" dirty="0"/>
              <a:t>          for date ..  Cf </a:t>
            </a:r>
            <a:r>
              <a:rPr lang="fr-FR" dirty="0" err="1"/>
              <a:t>Exercise</a:t>
            </a:r>
            <a:r>
              <a:rPr lang="fr-FR" dirty="0"/>
              <a:t> 3 or 5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356-2416-EB99-BE93-C532D348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9D09-A3EC-1362-EFA0-D937CE3946DE}"/>
              </a:ext>
            </a:extLst>
          </p:cNvPr>
          <p:cNvSpPr txBox="1"/>
          <p:nvPr/>
        </p:nvSpPr>
        <p:spPr>
          <a:xfrm>
            <a:off x="1815484" y="2201661"/>
            <a:ext cx="358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can type </a:t>
            </a:r>
            <a:br>
              <a:rPr lang="fr-FR" dirty="0"/>
            </a:br>
            <a:r>
              <a:rPr lang="fr-FR" dirty="0" err="1"/>
              <a:t>spark.read</a:t>
            </a:r>
            <a:r>
              <a:rPr lang="fr-FR" dirty="0"/>
              <a:t>.   &lt;TAB&gt; to </a:t>
            </a:r>
            <a:r>
              <a:rPr lang="fr-FR" dirty="0" err="1"/>
              <a:t>autocomplete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9CE4-3980-05D7-1501-A58A3A3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5" y="3027599"/>
            <a:ext cx="9600158" cy="55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4668-CF7B-6612-2492-D1639FD82910}"/>
              </a:ext>
            </a:extLst>
          </p:cNvPr>
          <p:cNvSpPr txBox="1"/>
          <p:nvPr/>
        </p:nvSpPr>
        <p:spPr>
          <a:xfrm>
            <a:off x="1815484" y="4309191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option </a:t>
            </a:r>
            <a:r>
              <a:rPr lang="fr-FR" dirty="0" err="1"/>
              <a:t>parameters</a:t>
            </a:r>
            <a:r>
              <a:rPr lang="fr-FR" dirty="0"/>
              <a:t> … type: </a:t>
            </a:r>
            <a:r>
              <a:rPr lang="fr-FR" dirty="0" err="1"/>
              <a:t>spark.read.option</a:t>
            </a:r>
            <a:r>
              <a:rPr lang="fr-FR" dirty="0"/>
              <a:t>  &lt;TAB&gt; &lt;TAB&gt;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8E4D-8266-390F-E3E8-58B54CFA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55" y="4795783"/>
            <a:ext cx="7615055" cy="1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149-7303-B679-8225-4CD70889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0" y="41090"/>
            <a:ext cx="10515600" cy="846677"/>
          </a:xfrm>
        </p:spPr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29DF-DA8B-65C3-9E10-A8A0694995CE}"/>
              </a:ext>
            </a:extLst>
          </p:cNvPr>
          <p:cNvSpPr txBox="1"/>
          <p:nvPr/>
        </p:nvSpPr>
        <p:spPr>
          <a:xfrm>
            <a:off x="2654424" y="2139518"/>
            <a:ext cx="74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C:\data\sample-data1.csv »   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!   …  « \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D7A5-3C88-8F70-869F-E6F331D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2" y="3142734"/>
            <a:ext cx="7244030" cy="1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3497</Words>
  <Application>Microsoft Office PowerPoint</Application>
  <PresentationFormat>Widescreen</PresentationFormat>
  <Paragraphs>402</Paragraphs>
  <Slides>67</Slides>
  <Notes>0</Notes>
  <HiddenSlides>35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Bitmap Image</vt:lpstr>
      <vt:lpstr>BigData – Spark Hands-On : File IO</vt:lpstr>
      <vt:lpstr>Outline</vt:lpstr>
      <vt:lpstr>PowerPoint Presentation</vt:lpstr>
      <vt:lpstr>Objectives of Hands-On</vt:lpstr>
      <vt:lpstr>Exercise 1: edit a csv file with few lines + Header</vt:lpstr>
      <vt:lpstr>Exercise 1..</vt:lpstr>
      <vt:lpstr>Exercise 2 : Read CSV file from spark-shell</vt:lpstr>
      <vt:lpstr>Hint Exercise 2</vt:lpstr>
      <vt:lpstr>Hint Exercise 2</vt:lpstr>
      <vt:lpstr>Exercise 2 … wrong delimiter + wrong header</vt:lpstr>
      <vt:lpstr>Hint Exercise 2 …  almost correct ?  But bad infered types</vt:lpstr>
      <vt:lpstr>Almost Correct, still problem on Date … OK, cf Exercise 3</vt:lpstr>
      <vt:lpstr>Alternative Answer Exercise 2 Using .options( Map(…) )   instead of .option().option()  … .option()</vt:lpstr>
      <vt:lpstr>Answer Exercise 2</vt:lpstr>
      <vt:lpstr>Exercise 3: use .option(« schema », ..)</vt:lpstr>
      <vt:lpstr>Exercise 3: Spark can not inferSchema for date …</vt:lpstr>
      <vt:lpstr>Answer Exercise 3</vt:lpstr>
      <vt:lpstr>Exercise 4: use schema  for file with no Header line</vt:lpstr>
      <vt:lpstr>Answer Exercise 4</vt:lpstr>
      <vt:lpstr>Exercise 5: post processing  conversion String-&gt;Date</vt:lpstr>
      <vt:lpstr>Answer Exercise 5</vt:lpstr>
      <vt:lpstr>Exercise 6: real CSV Files, example of Open Data</vt:lpstr>
      <vt:lpstr>Exercise 6 … download + uncompress files</vt:lpstr>
      <vt:lpstr>Exercise 6: load individual CSV files,  then do union of DataSets</vt:lpstr>
      <vt:lpstr>Answer Exercise 6  … naive hand-written for files {1,2,3,4}</vt:lpstr>
      <vt:lpstr>Answer Exercise 6</vt:lpstr>
      <vt:lpstr>Answer Exercise 6 .. Using functional  code-style</vt:lpstr>
      <vt:lpstr>Answer Exercise 6</vt:lpstr>
      <vt:lpstr>Answer Exercise 6</vt:lpstr>
      <vt:lpstr>Loading all-in-one file … slow to download But OK, not « Big » Data</vt:lpstr>
      <vt:lpstr>Exercise 7: load multiple CSV files from 1 directory</vt:lpstr>
      <vt:lpstr>Exercise 7 … Error  if HADOOP_HOME or WinUtils.exe is missing !</vt:lpstr>
      <vt:lpstr>Exercise 7 … ERROR HADOOP_HOME not set =&gt; WARNING at startup</vt:lpstr>
      <vt:lpstr>Exercise 7 .. ERROR HADOOP_HOME set,  but file WinUtils.exe + hadoop.dll not copied!</vt:lpstr>
      <vt:lpstr>Answer Exercise 7 NO WARNING at startup</vt:lpstr>
      <vt:lpstr>Answer Exercise 7</vt:lpstr>
      <vt:lpstr>Exercise 8 … repeat query  before/after .cache() explain which query a/b/c/..  perform IO reads</vt:lpstr>
      <vt:lpstr>Answer Exercise 8 … cache =&gt; lazy  then 1 read … then no more read</vt:lpstr>
      <vt:lpstr>Objectives of Hands-On</vt:lpstr>
      <vt:lpstr>10 mn pause</vt:lpstr>
      <vt:lpstr>APPENDIX … If you have finished exercises 1-8,  but your friends are still struggling ? </vt:lpstr>
      <vt:lpstr>APPENDIX 1: Exercise 6 was loading « addresses » …</vt:lpstr>
      <vt:lpstr>Objectives of Hands-On</vt:lpstr>
      <vt:lpstr>Exercise 9:  save as json,  load json file</vt:lpstr>
      <vt:lpstr>Answer Exercise 9</vt:lpstr>
      <vt:lpstr>Exercise 10 : analyze written json files</vt:lpstr>
      <vt:lpstr>Answer Exercise 10 …</vt:lpstr>
      <vt:lpstr>Answer Exercise 10</vt:lpstr>
      <vt:lpstr>(Optional) Exercise 11 : convert ND-json to valid JSON  array File  … then load from spark</vt:lpstr>
      <vt:lpstr>Hint Exercise 11</vt:lpstr>
      <vt:lpstr>Answer Exercise 11</vt:lpstr>
      <vt:lpstr>Answer Exercise 11</vt:lpstr>
      <vt:lpstr>Exercise 12 : Read plain « Text » lines from file</vt:lpstr>
      <vt:lpstr>Answer Exercise 12</vt:lpstr>
      <vt:lpstr>Answer Exercise 12 : difference between               .text() and .textFile()</vt:lpstr>
      <vt:lpstr>Exercise 13 : What about xml format ?</vt:lpstr>
      <vt:lpstr>Answer Exercise 13</vt:lpstr>
      <vt:lpstr>Exercise 13 … Example of « Big » Xml dump files</vt:lpstr>
      <vt:lpstr>Objectives of Hands-On</vt:lpstr>
      <vt:lpstr>APPENDIX … If you have finished exercises 9-13,  but your friends are still struggling ? </vt:lpstr>
      <vt:lpstr>Exercise 14 : the « World Count »  Hello-World standard program of BigData</vt:lpstr>
      <vt:lpstr>Answer Exercise 14</vt:lpstr>
      <vt:lpstr>Answer Exercise 14 .. Explained</vt:lpstr>
      <vt:lpstr>Answer Exercise 14</vt:lpstr>
      <vt:lpstr>Answer Exercise 14 ..</vt:lpstr>
      <vt:lpstr>10 mn pause</vt:lpstr>
      <vt:lpstr>Continue…  Please open next document: Part2  TD2-Part2  (PARQUET)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arnaud.nauwynck@gmail.com</cp:lastModifiedBy>
  <cp:revision>41</cp:revision>
  <dcterms:created xsi:type="dcterms:W3CDTF">2022-09-27T09:47:34Z</dcterms:created>
  <dcterms:modified xsi:type="dcterms:W3CDTF">2022-11-22T21:13:36Z</dcterms:modified>
</cp:coreProperties>
</file>