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3" r:id="rId3"/>
    <p:sldId id="276" r:id="rId4"/>
    <p:sldId id="258" r:id="rId5"/>
    <p:sldId id="259" r:id="rId6"/>
    <p:sldId id="310" r:id="rId7"/>
    <p:sldId id="275" r:id="rId8"/>
    <p:sldId id="260" r:id="rId9"/>
    <p:sldId id="262" r:id="rId10"/>
    <p:sldId id="263" r:id="rId11"/>
    <p:sldId id="261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2" r:id="rId20"/>
    <p:sldId id="304" r:id="rId21"/>
    <p:sldId id="283" r:id="rId22"/>
    <p:sldId id="284" r:id="rId23"/>
    <p:sldId id="309" r:id="rId24"/>
    <p:sldId id="305" r:id="rId25"/>
    <p:sldId id="306" r:id="rId26"/>
    <p:sldId id="279" r:id="rId27"/>
    <p:sldId id="282" r:id="rId28"/>
    <p:sldId id="280" r:id="rId29"/>
    <p:sldId id="294" r:id="rId30"/>
    <p:sldId id="307" r:id="rId31"/>
    <p:sldId id="308" r:id="rId32"/>
    <p:sldId id="277" r:id="rId33"/>
    <p:sldId id="281" r:id="rId34"/>
    <p:sldId id="286" r:id="rId35"/>
    <p:sldId id="285" r:id="rId36"/>
    <p:sldId id="289" r:id="rId37"/>
    <p:sldId id="287" r:id="rId38"/>
    <p:sldId id="288" r:id="rId39"/>
    <p:sldId id="290" r:id="rId40"/>
    <p:sldId id="291" r:id="rId41"/>
    <p:sldId id="292" r:id="rId42"/>
    <p:sldId id="278" r:id="rId43"/>
    <p:sldId id="293" r:id="rId44"/>
    <p:sldId id="296" r:id="rId45"/>
    <p:sldId id="295" r:id="rId46"/>
    <p:sldId id="298" r:id="rId47"/>
    <p:sldId id="271" r:id="rId48"/>
    <p:sldId id="273" r:id="rId49"/>
    <p:sldId id="274" r:id="rId50"/>
    <p:sldId id="299" r:id="rId51"/>
    <p:sldId id="300" r:id="rId52"/>
    <p:sldId id="301" r:id="rId53"/>
    <p:sldId id="302" r:id="rId54"/>
    <p:sldId id="312" r:id="rId55"/>
    <p:sldId id="311" r:id="rId56"/>
    <p:sldId id="303" r:id="rId5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91" autoAdjust="0"/>
    <p:restoredTop sz="94660"/>
  </p:normalViewPr>
  <p:slideViewPr>
    <p:cSldViewPr snapToGrid="0">
      <p:cViewPr>
        <p:scale>
          <a:sx n="81" d="100"/>
          <a:sy n="81" d="100"/>
        </p:scale>
        <p:origin x="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3E8EF-9C5D-6108-F917-C4EDFE430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4DC68-DFD0-E44A-0930-9340F9150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23AB7-4FF5-318E-5CE7-C28394626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58AF-8441-446A-9905-92E95BA67B8F}" type="datetimeFigureOut">
              <a:rPr lang="fr-FR" smtClean="0"/>
              <a:t>30/07/2022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8E6FC-3CB8-AE7B-0009-A94E2E039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DF39B-0938-B5AA-E221-C3310502D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1718-3790-486C-8C7E-72C5D28A31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06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BA7C6-BBB7-9053-7131-A6F652517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6DDD3-4008-5BA6-147F-8465542CC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4CF8B-7551-BA2D-EFBA-2BEBCCEB6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58AF-8441-446A-9905-92E95BA67B8F}" type="datetimeFigureOut">
              <a:rPr lang="fr-FR" smtClean="0"/>
              <a:t>30/07/2022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B6DCA-27EC-A483-2E58-6085B885E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526F5-8170-F8DC-E4CE-72CB3573F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1718-3790-486C-8C7E-72C5D28A31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5908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230459-4895-816A-9699-C7083C9EC3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CD3923-54B4-1F0C-67EB-F933855A8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05CE2-AD68-3272-4B16-CA12C95B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58AF-8441-446A-9905-92E95BA67B8F}" type="datetimeFigureOut">
              <a:rPr lang="fr-FR" smtClean="0"/>
              <a:t>30/07/2022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52F64-29BC-3230-4C09-4B94FF05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CEB07-8FFE-CB42-1185-B9A577B6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1718-3790-486C-8C7E-72C5D28A31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2614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57B97-191C-E8B7-90D5-E59AA1770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68F91-9128-380A-8112-435D85B8C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51A66-9476-E89B-1CDF-8CDBC18D1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58AF-8441-446A-9905-92E95BA67B8F}" type="datetimeFigureOut">
              <a:rPr lang="fr-FR" smtClean="0"/>
              <a:t>30/07/2022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57004-41CE-516B-2AA9-6A4E93418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9D94E-A497-4199-3667-5108CC776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1718-3790-486C-8C7E-72C5D28A31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7962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65375-45B0-F6BB-4EB0-2091FB809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2BE9B-D1D2-4480-B386-8F225EE79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636F1-C9E3-DB40-190E-C02C97C5A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58AF-8441-446A-9905-92E95BA67B8F}" type="datetimeFigureOut">
              <a:rPr lang="fr-FR" smtClean="0"/>
              <a:t>30/07/2022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92C9F-2FFD-6AE6-8E58-86F446927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577F3-73D8-6A79-AECE-B54870520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1718-3790-486C-8C7E-72C5D28A31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9895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83866-7302-1FDC-5CD2-C9F94F475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347A9-09A0-C10B-CD0D-9ED9A111B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49E27-5A09-87F3-4789-231F85B6F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C9855-E3C6-B195-7C73-0839B04D1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58AF-8441-446A-9905-92E95BA67B8F}" type="datetimeFigureOut">
              <a:rPr lang="fr-FR" smtClean="0"/>
              <a:t>30/07/2022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2CD92-C628-B8DF-068F-ACB7B5E40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65F0C-ECEB-6D8A-0E6A-BC8AD2008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1718-3790-486C-8C7E-72C5D28A31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105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85605-CABD-FC24-36AB-EFEFE4099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E82FA-704D-DECC-AEC9-9C4B1DF4D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4BF738-4E29-A837-DD0A-A7474C608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841F2C-BA39-D7AE-1983-1FCAD462C8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553C6A-0299-2665-62F5-178B460509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51A1CE-6020-81DB-5F1C-95995772E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58AF-8441-446A-9905-92E95BA67B8F}" type="datetimeFigureOut">
              <a:rPr lang="fr-FR" smtClean="0"/>
              <a:t>30/07/2022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EB9C75-CCCD-8DD5-3B9F-6A4595E64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08249F-B197-C3B9-1D5B-6D9E33C7C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1718-3790-486C-8C7E-72C5D28A31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38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44D9D-4BE8-AC70-F7E4-F1B466614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4EAB71-BDD2-38CF-B4AE-AA9EF06DE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58AF-8441-446A-9905-92E95BA67B8F}" type="datetimeFigureOut">
              <a:rPr lang="fr-FR" smtClean="0"/>
              <a:t>30/07/2022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D800D8-7729-E016-CCB6-8AD06B2B7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FA6D3-2888-EACA-4764-48DEC20DC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1718-3790-486C-8C7E-72C5D28A31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343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F95182-C9E7-D86E-6BA3-8EEEB0AFE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58AF-8441-446A-9905-92E95BA67B8F}" type="datetimeFigureOut">
              <a:rPr lang="fr-FR" smtClean="0"/>
              <a:t>30/07/2022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708B6C-8388-7BED-776D-99C74591D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4F785-02DB-BA57-2170-25CA78850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1718-3790-486C-8C7E-72C5D28A31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9616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0FBEF-4006-8780-F240-FC8839D52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DB71A-1A28-DAC5-1F2D-6FFF0BEE4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C3A575-612C-DA9C-CE48-B5A6FB9DE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4E9D5-200A-1552-BE7B-44B921116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58AF-8441-446A-9905-92E95BA67B8F}" type="datetimeFigureOut">
              <a:rPr lang="fr-FR" smtClean="0"/>
              <a:t>30/07/2022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91877-DB4A-A1F4-714C-30DD2618A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4186D-0EA1-D210-049D-8405468A1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1718-3790-486C-8C7E-72C5D28A31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75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D841D-A403-E0AC-BEC7-DB14EB3B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397F14-9432-CA79-621F-C52575DD3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7FB3C-3CAD-3903-094A-B828DA9D0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6F138-96F7-7D41-9EDE-D53FD91AF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58AF-8441-446A-9905-92E95BA67B8F}" type="datetimeFigureOut">
              <a:rPr lang="fr-FR" smtClean="0"/>
              <a:t>30/07/2022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2B6DB-590B-D52C-7838-56D9ABAB8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3EA7E-DC0A-C9D9-F542-EB8287116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1718-3790-486C-8C7E-72C5D28A31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7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3118E5-4BB3-B1A0-95C8-001285D7A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52366-463B-0EA0-25B1-DF3A71EC6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B9392-6CD1-3F6B-17AF-F80D0D2154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258AF-8441-446A-9905-92E95BA67B8F}" type="datetimeFigureOut">
              <a:rPr lang="fr-FR" smtClean="0"/>
              <a:t>30/07/2022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BCA2F-38B5-8B68-1365-FF95D7962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F54C7-85C2-2EC8-6A67-50922C48D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11718-3790-486C-8C7E-72C5D28A31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784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jpeg"/><Relationship Id="rId4" Type="http://schemas.openxmlformats.org/officeDocument/2006/relationships/image" Target="../media/image49.jpe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B8CA6-74F5-DC56-DF26-C9D642BD04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Basic Data-Structures</a:t>
            </a:r>
            <a:br>
              <a:rPr lang="fr-FR" dirty="0"/>
            </a:br>
            <a:r>
              <a:rPr lang="fr-FR" dirty="0"/>
              <a:t>&amp; </a:t>
            </a:r>
            <a:r>
              <a:rPr lang="fr-FR" dirty="0" err="1"/>
              <a:t>Algorithms</a:t>
            </a:r>
            <a:r>
              <a:rPr lang="fr-FR" dirty="0"/>
              <a:t> </a:t>
            </a:r>
            <a:r>
              <a:rPr lang="fr-FR" dirty="0" err="1"/>
              <a:t>Complexity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1B0B4-2FCB-8616-BC3B-46367FE40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5366"/>
            <a:ext cx="9144000" cy="712433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This document:</a:t>
            </a:r>
          </a:p>
          <a:p>
            <a:r>
              <a:rPr lang="fr-FR" dirty="0"/>
              <a:t>https://github.com/Arnaud-Nauwynck/presentations/blob/main/java/Basic-Data-Structures.pdf</a:t>
            </a:r>
          </a:p>
        </p:txBody>
      </p:sp>
    </p:spTree>
    <p:extLst>
      <p:ext uri="{BB962C8B-B14F-4D97-AF65-F5344CB8AC3E}">
        <p14:creationId xmlns:p14="http://schemas.microsoft.com/office/powerpoint/2010/main" val="3675875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Loop … </a:t>
            </a:r>
            <a:r>
              <a:rPr lang="fr-FR" dirty="0" err="1"/>
              <a:t>add</a:t>
            </a:r>
            <a:r>
              <a:rPr lang="fr-FR" dirty="0"/>
              <a:t>(</a:t>
            </a:r>
            <a:r>
              <a:rPr lang="fr-FR" dirty="0" err="1"/>
              <a:t>element</a:t>
            </a:r>
            <a:r>
              <a:rPr lang="fr-FR" dirty="0"/>
              <a:t>)</a:t>
            </a:r>
            <a:br>
              <a:rPr lang="fr-FR" dirty="0"/>
            </a:br>
            <a:r>
              <a:rPr lang="fr-FR" dirty="0"/>
              <a:t>=&gt; How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waste</a:t>
            </a:r>
            <a:r>
              <a:rPr lang="fr-FR" dirty="0"/>
              <a:t> copies / times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8E2722-F84F-0DF8-D0B9-63D2B26ED337}"/>
              </a:ext>
            </a:extLst>
          </p:cNvPr>
          <p:cNvSpPr txBox="1"/>
          <p:nvPr/>
        </p:nvSpPr>
        <p:spPr>
          <a:xfrm>
            <a:off x="875695" y="2980267"/>
            <a:ext cx="3556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Grow</a:t>
            </a:r>
            <a:r>
              <a:rPr lang="fr-FR" sz="2400" dirty="0"/>
              <a:t> </a:t>
            </a:r>
            <a:r>
              <a:rPr lang="fr-FR" sz="2400" dirty="0" err="1"/>
              <a:t>capacity</a:t>
            </a:r>
            <a:r>
              <a:rPr lang="fr-FR" sz="2400" dirty="0"/>
              <a:t> </a:t>
            </a:r>
            <a:r>
              <a:rPr lang="fr-FR" sz="2400" dirty="0" err="1"/>
              <a:t>occcured</a:t>
            </a:r>
            <a:r>
              <a:rPr lang="fr-FR" sz="2400" dirty="0"/>
              <a:t> at: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C7441-2407-02A7-1295-96285ED7AFB8}"/>
              </a:ext>
            </a:extLst>
          </p:cNvPr>
          <p:cNvSpPr txBox="1"/>
          <p:nvPr/>
        </p:nvSpPr>
        <p:spPr>
          <a:xfrm>
            <a:off x="633791" y="4022876"/>
            <a:ext cx="105064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Count            : 1      2                  3                   4       5     6                        28                 29</a:t>
            </a:r>
          </a:p>
          <a:p>
            <a:r>
              <a:rPr lang="fr-FR" sz="2400" dirty="0" err="1"/>
              <a:t>Capacity</a:t>
            </a:r>
            <a:r>
              <a:rPr lang="fr-FR" sz="2400" dirty="0"/>
              <a:t>       : 10   15                 22                 33    49   73      ….       540217         810325</a:t>
            </a:r>
          </a:p>
          <a:p>
            <a:r>
              <a:rPr lang="fr-FR" sz="2400" dirty="0"/>
              <a:t>Total Copies:  10   10+15= 25  25+22=47    80   129  202             1620647     	2430972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16DA03-C7B0-A25C-9437-461BD1476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81" y="1369638"/>
            <a:ext cx="8760254" cy="2653237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ED2E6FA9-2A74-5FDE-EC8E-BD991F453C07}"/>
              </a:ext>
            </a:extLst>
          </p:cNvPr>
          <p:cNvSpPr/>
          <p:nvPr/>
        </p:nvSpPr>
        <p:spPr>
          <a:xfrm flipV="1">
            <a:off x="10145485" y="5197154"/>
            <a:ext cx="498324" cy="4692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AB927C-AC63-FAEF-AAF6-49EBC02031E1}"/>
              </a:ext>
            </a:extLst>
          </p:cNvPr>
          <p:cNvSpPr txBox="1"/>
          <p:nvPr/>
        </p:nvSpPr>
        <p:spPr>
          <a:xfrm>
            <a:off x="9142853" y="5892800"/>
            <a:ext cx="27022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Total : 2.4 Million copies</a:t>
            </a:r>
          </a:p>
          <a:p>
            <a:r>
              <a:rPr lang="fr-FR" sz="2000" dirty="0"/>
              <a:t>To </a:t>
            </a:r>
            <a:r>
              <a:rPr lang="fr-FR" sz="2000" dirty="0" err="1"/>
              <a:t>add</a:t>
            </a:r>
            <a:r>
              <a:rPr lang="fr-FR" sz="2000" dirty="0"/>
              <a:t> 1 Million values</a:t>
            </a:r>
          </a:p>
        </p:txBody>
      </p:sp>
    </p:spTree>
    <p:extLst>
      <p:ext uri="{BB962C8B-B14F-4D97-AF65-F5344CB8AC3E}">
        <p14:creationId xmlns:p14="http://schemas.microsoft.com/office/powerpoint/2010/main" val="1817282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/>
          <a:lstStyle/>
          <a:p>
            <a:pPr algn="ctr"/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Cost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51B368-F06D-F716-53B5-F2095960B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346" y="2723849"/>
            <a:ext cx="9731454" cy="16546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9B1912-4697-3C6D-F14A-3EE36D2A9111}"/>
              </a:ext>
            </a:extLst>
          </p:cNvPr>
          <p:cNvSpPr txBox="1"/>
          <p:nvPr/>
        </p:nvSpPr>
        <p:spPr>
          <a:xfrm>
            <a:off x="3672114" y="4775200"/>
            <a:ext cx="594072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Total copies =  O(N)  ….   2.4 * N  for 1M</a:t>
            </a:r>
          </a:p>
          <a:p>
            <a:endParaRPr lang="fr-FR" sz="2800" dirty="0"/>
          </a:p>
          <a:p>
            <a:r>
              <a:rPr lang="fr-FR" sz="2800" dirty="0" err="1"/>
              <a:t>Number</a:t>
            </a:r>
            <a:r>
              <a:rPr lang="fr-FR" sz="2800" dirty="0"/>
              <a:t> of </a:t>
            </a:r>
            <a:r>
              <a:rPr lang="fr-FR" sz="2800" dirty="0" err="1"/>
              <a:t>reallocations</a:t>
            </a:r>
            <a:r>
              <a:rPr lang="fr-FR" sz="2800" dirty="0"/>
              <a:t>:   O(log N)</a:t>
            </a:r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245030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/>
          <a:lstStyle/>
          <a:p>
            <a:pPr algn="ctr"/>
            <a:r>
              <a:rPr lang="fr-FR" dirty="0" err="1"/>
              <a:t>LinkedList</a:t>
            </a:r>
            <a:r>
              <a:rPr lang="fr-FR" dirty="0"/>
              <a:t> … </a:t>
            </a:r>
            <a:r>
              <a:rPr lang="fr-FR" dirty="0" err="1"/>
              <a:t>even</a:t>
            </a:r>
            <a:r>
              <a:rPr lang="fr-FR" dirty="0"/>
              <a:t> </a:t>
            </a:r>
            <a:r>
              <a:rPr lang="fr-FR" dirty="0" err="1"/>
              <a:t>worse</a:t>
            </a:r>
            <a:r>
              <a:rPr lang="fr-FR" dirty="0"/>
              <a:t> !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25136A-96F2-B014-9702-BA99B7D06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074" y="1993295"/>
            <a:ext cx="9064527" cy="106184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3913DB0-98D7-A0C6-BA3A-539E457E1DB4}"/>
              </a:ext>
            </a:extLst>
          </p:cNvPr>
          <p:cNvSpPr/>
          <p:nvPr/>
        </p:nvSpPr>
        <p:spPr>
          <a:xfrm>
            <a:off x="1966404" y="3573261"/>
            <a:ext cx="1384916" cy="1100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7AECE1-4F8A-6BF6-A996-15D23A2075AF}"/>
              </a:ext>
            </a:extLst>
          </p:cNvPr>
          <p:cNvSpPr txBox="1"/>
          <p:nvPr/>
        </p:nvSpPr>
        <p:spPr>
          <a:xfrm>
            <a:off x="2161713" y="3573262"/>
            <a:ext cx="1106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LinkedList</a:t>
            </a:r>
            <a:endParaRPr lang="fr-FR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D50CD4-EA02-AB2C-60E8-A89B68621967}"/>
              </a:ext>
            </a:extLst>
          </p:cNvPr>
          <p:cNvCxnSpPr/>
          <p:nvPr/>
        </p:nvCxnSpPr>
        <p:spPr>
          <a:xfrm>
            <a:off x="3293616" y="4073373"/>
            <a:ext cx="12339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CD142F8-DDA1-1C6D-02D0-FC04FDCBC8B7}"/>
              </a:ext>
            </a:extLst>
          </p:cNvPr>
          <p:cNvSpPr txBox="1"/>
          <p:nvPr/>
        </p:nvSpPr>
        <p:spPr>
          <a:xfrm>
            <a:off x="1966404" y="3853195"/>
            <a:ext cx="54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first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135BB2-558B-F749-6AA6-F52721416509}"/>
              </a:ext>
            </a:extLst>
          </p:cNvPr>
          <p:cNvSpPr txBox="1"/>
          <p:nvPr/>
        </p:nvSpPr>
        <p:spPr>
          <a:xfrm>
            <a:off x="1998956" y="4214986"/>
            <a:ext cx="512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last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6A2F20-374D-54D2-BC11-63EDB9ABCE5B}"/>
              </a:ext>
            </a:extLst>
          </p:cNvPr>
          <p:cNvCxnSpPr>
            <a:cxnSpLocks/>
          </p:cNvCxnSpPr>
          <p:nvPr/>
        </p:nvCxnSpPr>
        <p:spPr>
          <a:xfrm>
            <a:off x="1959425" y="3883817"/>
            <a:ext cx="13918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A13584D-80CE-6C7F-364D-13177B5E5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051" y="5167235"/>
            <a:ext cx="2727463" cy="11169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9976917-BD41-66D1-B083-C714C0C278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6155" y="5598838"/>
            <a:ext cx="2781700" cy="822588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8AADEF-320A-67F0-4B7A-B034D394DA16}"/>
              </a:ext>
            </a:extLst>
          </p:cNvPr>
          <p:cNvCxnSpPr>
            <a:cxnSpLocks/>
          </p:cNvCxnSpPr>
          <p:nvPr/>
        </p:nvCxnSpPr>
        <p:spPr>
          <a:xfrm>
            <a:off x="3267721" y="4325257"/>
            <a:ext cx="6495555" cy="586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A523C96-5FF4-D257-8E00-3B3985C2E25D}"/>
              </a:ext>
            </a:extLst>
          </p:cNvPr>
          <p:cNvSpPr/>
          <p:nvPr/>
        </p:nvSpPr>
        <p:spPr>
          <a:xfrm>
            <a:off x="4613946" y="3610554"/>
            <a:ext cx="993406" cy="611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0E98DF-9C81-D685-13E5-1BE50B817DD6}"/>
              </a:ext>
            </a:extLst>
          </p:cNvPr>
          <p:cNvSpPr txBox="1"/>
          <p:nvPr/>
        </p:nvSpPr>
        <p:spPr>
          <a:xfrm>
            <a:off x="4809255" y="3610554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D278BF-CE47-80A8-FE2C-C8D91AC40A1F}"/>
              </a:ext>
            </a:extLst>
          </p:cNvPr>
          <p:cNvSpPr txBox="1"/>
          <p:nvPr/>
        </p:nvSpPr>
        <p:spPr>
          <a:xfrm>
            <a:off x="4613946" y="3890487"/>
            <a:ext cx="611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item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85C2B8A-E7F7-2B0A-0870-E86E97684699}"/>
              </a:ext>
            </a:extLst>
          </p:cNvPr>
          <p:cNvCxnSpPr>
            <a:cxnSpLocks/>
            <a:endCxn id="20" idx="3"/>
          </p:cNvCxnSpPr>
          <p:nvPr/>
        </p:nvCxnSpPr>
        <p:spPr>
          <a:xfrm flipV="1">
            <a:off x="4606967" y="3916541"/>
            <a:ext cx="1000385" cy="45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7B41AEF-7EF6-6B70-C9ED-F788F8B01961}"/>
              </a:ext>
            </a:extLst>
          </p:cNvPr>
          <p:cNvCxnSpPr>
            <a:cxnSpLocks/>
          </p:cNvCxnSpPr>
          <p:nvPr/>
        </p:nvCxnSpPr>
        <p:spPr>
          <a:xfrm>
            <a:off x="5673386" y="3979886"/>
            <a:ext cx="7225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A16B95E-1430-9A6C-16E2-61ACD3312071}"/>
              </a:ext>
            </a:extLst>
          </p:cNvPr>
          <p:cNvCxnSpPr>
            <a:cxnSpLocks/>
          </p:cNvCxnSpPr>
          <p:nvPr/>
        </p:nvCxnSpPr>
        <p:spPr>
          <a:xfrm flipH="1" flipV="1">
            <a:off x="5673386" y="4073373"/>
            <a:ext cx="722576" cy="92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A96F4F0-1098-CDC2-9C42-4684B8ABA692}"/>
              </a:ext>
            </a:extLst>
          </p:cNvPr>
          <p:cNvSpPr/>
          <p:nvPr/>
        </p:nvSpPr>
        <p:spPr>
          <a:xfrm>
            <a:off x="6469582" y="3610553"/>
            <a:ext cx="993406" cy="611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C361F3-65D9-799D-2687-334C00C70611}"/>
              </a:ext>
            </a:extLst>
          </p:cNvPr>
          <p:cNvSpPr txBox="1"/>
          <p:nvPr/>
        </p:nvSpPr>
        <p:spPr>
          <a:xfrm>
            <a:off x="6664891" y="3610553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Node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659A58-8134-CF30-7BC8-99B85F1335E5}"/>
              </a:ext>
            </a:extLst>
          </p:cNvPr>
          <p:cNvSpPr txBox="1"/>
          <p:nvPr/>
        </p:nvSpPr>
        <p:spPr>
          <a:xfrm>
            <a:off x="6469582" y="3890486"/>
            <a:ext cx="611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item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581B41C-265B-C6CC-8725-C6373A913D31}"/>
              </a:ext>
            </a:extLst>
          </p:cNvPr>
          <p:cNvCxnSpPr>
            <a:cxnSpLocks/>
            <a:endCxn id="31" idx="3"/>
          </p:cNvCxnSpPr>
          <p:nvPr/>
        </p:nvCxnSpPr>
        <p:spPr>
          <a:xfrm flipV="1">
            <a:off x="6462603" y="3916540"/>
            <a:ext cx="1000385" cy="45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75335BC4-3AFC-A6C8-4F50-0741319AE8ED}"/>
              </a:ext>
            </a:extLst>
          </p:cNvPr>
          <p:cNvSpPr/>
          <p:nvPr/>
        </p:nvSpPr>
        <p:spPr>
          <a:xfrm>
            <a:off x="9834978" y="3626401"/>
            <a:ext cx="993406" cy="611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7C88793-2838-9008-C363-E10A92782D95}"/>
              </a:ext>
            </a:extLst>
          </p:cNvPr>
          <p:cNvSpPr txBox="1"/>
          <p:nvPr/>
        </p:nvSpPr>
        <p:spPr>
          <a:xfrm>
            <a:off x="10030287" y="3626401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Node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503CC5-FC51-63AE-36D0-C88ABEB09629}"/>
              </a:ext>
            </a:extLst>
          </p:cNvPr>
          <p:cNvSpPr txBox="1"/>
          <p:nvPr/>
        </p:nvSpPr>
        <p:spPr>
          <a:xfrm>
            <a:off x="9834978" y="3906334"/>
            <a:ext cx="611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item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82B3B11-2728-1B16-2206-796AB68F19C7}"/>
              </a:ext>
            </a:extLst>
          </p:cNvPr>
          <p:cNvCxnSpPr>
            <a:cxnSpLocks/>
            <a:endCxn id="39" idx="3"/>
          </p:cNvCxnSpPr>
          <p:nvPr/>
        </p:nvCxnSpPr>
        <p:spPr>
          <a:xfrm flipV="1">
            <a:off x="9827999" y="3932388"/>
            <a:ext cx="1000385" cy="45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53B3CE2-7556-23D7-D36B-BD530A97CC04}"/>
              </a:ext>
            </a:extLst>
          </p:cNvPr>
          <p:cNvCxnSpPr>
            <a:cxnSpLocks/>
          </p:cNvCxnSpPr>
          <p:nvPr/>
        </p:nvCxnSpPr>
        <p:spPr>
          <a:xfrm>
            <a:off x="9085834" y="4029842"/>
            <a:ext cx="7225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F7AFD66-2373-CAC8-9B1D-1AD37D279ED1}"/>
              </a:ext>
            </a:extLst>
          </p:cNvPr>
          <p:cNvCxnSpPr>
            <a:cxnSpLocks/>
          </p:cNvCxnSpPr>
          <p:nvPr/>
        </p:nvCxnSpPr>
        <p:spPr>
          <a:xfrm flipH="1" flipV="1">
            <a:off x="9085834" y="4123329"/>
            <a:ext cx="722576" cy="92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80C2A18-11A3-CE2B-85FE-39B229204A6D}"/>
              </a:ext>
            </a:extLst>
          </p:cNvPr>
          <p:cNvCxnSpPr>
            <a:cxnSpLocks/>
          </p:cNvCxnSpPr>
          <p:nvPr/>
        </p:nvCxnSpPr>
        <p:spPr>
          <a:xfrm>
            <a:off x="7550694" y="4006429"/>
            <a:ext cx="7225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8BE3016-22A9-E9BF-8945-649C6A8C5ED2}"/>
              </a:ext>
            </a:extLst>
          </p:cNvPr>
          <p:cNvCxnSpPr>
            <a:cxnSpLocks/>
          </p:cNvCxnSpPr>
          <p:nvPr/>
        </p:nvCxnSpPr>
        <p:spPr>
          <a:xfrm flipH="1" flipV="1">
            <a:off x="7550694" y="4099916"/>
            <a:ext cx="722576" cy="92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72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Problem</a:t>
            </a:r>
            <a:r>
              <a:rPr lang="fr-FR" dirty="0"/>
              <a:t> … « RAM » </a:t>
            </a:r>
            <a:r>
              <a:rPr lang="fr-FR" dirty="0" err="1"/>
              <a:t>Random</a:t>
            </a:r>
            <a:r>
              <a:rPr lang="fr-FR" dirty="0"/>
              <a:t> Access Memory</a:t>
            </a:r>
            <a:br>
              <a:rPr lang="fr-FR" dirty="0"/>
            </a:br>
            <a:r>
              <a:rPr lang="fr-FR" dirty="0"/>
              <a:t>… cache L1, L2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E1BF22-9990-5D5A-0001-746479917D90}"/>
              </a:ext>
            </a:extLst>
          </p:cNvPr>
          <p:cNvSpPr txBox="1"/>
          <p:nvPr/>
        </p:nvSpPr>
        <p:spPr>
          <a:xfrm>
            <a:off x="2772228" y="2360990"/>
            <a:ext cx="723005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Typical</a:t>
            </a:r>
            <a:r>
              <a:rPr lang="fr-FR" sz="2400" dirty="0"/>
              <a:t> </a:t>
            </a:r>
            <a:r>
              <a:rPr lang="fr-FR" sz="2400" dirty="0" err="1"/>
              <a:t>access</a:t>
            </a:r>
            <a:r>
              <a:rPr lang="fr-FR" sz="2400" dirty="0"/>
              <a:t> time :    </a:t>
            </a:r>
          </a:p>
          <a:p>
            <a:endParaRPr lang="fr-FR" sz="2400" dirty="0"/>
          </a:p>
          <a:p>
            <a:r>
              <a:rPr lang="fr-FR" sz="2400" dirty="0"/>
              <a:t>RAM </a:t>
            </a:r>
            <a:r>
              <a:rPr lang="fr-FR" sz="2400" dirty="0" err="1"/>
              <a:t>is</a:t>
            </a:r>
            <a:r>
              <a:rPr lang="fr-FR" sz="2400" dirty="0"/>
              <a:t>  ~100 </a:t>
            </a:r>
            <a:r>
              <a:rPr lang="fr-FR" sz="2400" dirty="0" err="1"/>
              <a:t>nanos</a:t>
            </a:r>
            <a:r>
              <a:rPr lang="fr-FR" sz="2400" dirty="0"/>
              <a:t>   … 1000 x SLOWER   </a:t>
            </a:r>
            <a:r>
              <a:rPr lang="fr-FR" sz="2400" dirty="0" err="1"/>
              <a:t>than</a:t>
            </a:r>
            <a:r>
              <a:rPr lang="fr-FR" sz="2400" dirty="0"/>
              <a:t>   L1</a:t>
            </a:r>
          </a:p>
          <a:p>
            <a:endParaRPr lang="fr-FR" sz="2400" dirty="0"/>
          </a:p>
          <a:p>
            <a:r>
              <a:rPr lang="fr-FR" sz="2400" dirty="0"/>
              <a:t>But </a:t>
            </a:r>
            <a:r>
              <a:rPr lang="fr-FR" sz="2400" dirty="0" err="1"/>
              <a:t>Typical</a:t>
            </a:r>
            <a:r>
              <a:rPr lang="fr-FR" sz="2400" dirty="0"/>
              <a:t> </a:t>
            </a:r>
            <a:r>
              <a:rPr lang="fr-FR" sz="2400" dirty="0" err="1"/>
              <a:t>capacity</a:t>
            </a:r>
            <a:r>
              <a:rPr lang="fr-FR" sz="2400" dirty="0"/>
              <a:t> :</a:t>
            </a:r>
          </a:p>
          <a:p>
            <a:endParaRPr lang="fr-FR" sz="2400" dirty="0"/>
          </a:p>
          <a:p>
            <a:r>
              <a:rPr lang="fr-FR" sz="2400" dirty="0"/>
              <a:t>L1 </a:t>
            </a:r>
            <a:r>
              <a:rPr lang="fr-FR" sz="2400" dirty="0" err="1"/>
              <a:t>is</a:t>
            </a:r>
            <a:r>
              <a:rPr lang="fr-FR" sz="2400" dirty="0"/>
              <a:t>  ~15 Ko   …  1M x SMALLER </a:t>
            </a:r>
            <a:r>
              <a:rPr lang="fr-FR" sz="2400" dirty="0" err="1"/>
              <a:t>than</a:t>
            </a:r>
            <a:r>
              <a:rPr lang="fr-FR" sz="2400" dirty="0"/>
              <a:t> Ram  ( ~100 Go)</a:t>
            </a:r>
          </a:p>
          <a:p>
            <a:endParaRPr lang="fr-FR" sz="2400" dirty="0"/>
          </a:p>
          <a:p>
            <a:r>
              <a:rPr lang="fr-FR" sz="2400" dirty="0" err="1"/>
              <a:t>Algorithm</a:t>
            </a:r>
            <a:r>
              <a:rPr lang="fr-FR" sz="2400" dirty="0"/>
              <a:t> </a:t>
            </a:r>
            <a:r>
              <a:rPr lang="fr-FR" sz="2400" dirty="0" err="1"/>
              <a:t>cost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driven</a:t>
            </a:r>
            <a:r>
              <a:rPr lang="fr-FR" sz="2400" dirty="0"/>
              <a:t> by  </a:t>
            </a:r>
            <a:r>
              <a:rPr lang="fr-FR" sz="2400" b="1" dirty="0"/>
              <a:t>Cache misses +  Look </a:t>
            </a:r>
            <a:r>
              <a:rPr lang="fr-FR" sz="2400" b="1" dirty="0" err="1"/>
              <a:t>Aheads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1550505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/>
          <a:lstStyle/>
          <a:p>
            <a:pPr algn="ctr"/>
            <a:r>
              <a:rPr lang="fr-FR" dirty="0" err="1"/>
              <a:t>ArrayList.indexOf</a:t>
            </a:r>
            <a:r>
              <a:rPr lang="fr-FR" dirty="0"/>
              <a:t>(</a:t>
            </a:r>
            <a:r>
              <a:rPr lang="fr-FR" dirty="0" err="1"/>
              <a:t>element</a:t>
            </a:r>
            <a:r>
              <a:rPr lang="fr-FR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59394E-E8A4-AD8F-B150-E74F84E54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742" y="2104042"/>
            <a:ext cx="6257877" cy="26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693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/>
          <a:lstStyle/>
          <a:p>
            <a:pPr algn="ctr"/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Cost</a:t>
            </a:r>
            <a:r>
              <a:rPr lang="fr-FR" dirty="0"/>
              <a:t>  </a:t>
            </a:r>
            <a:r>
              <a:rPr lang="fr-FR" dirty="0" err="1"/>
              <a:t>indexOf</a:t>
            </a:r>
            <a:r>
              <a:rPr lang="fr-FR" dirty="0"/>
              <a:t>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4713AA-926E-E645-923B-6141C7F43201}"/>
              </a:ext>
            </a:extLst>
          </p:cNvPr>
          <p:cNvSpPr txBox="1"/>
          <p:nvPr/>
        </p:nvSpPr>
        <p:spPr>
          <a:xfrm>
            <a:off x="1146629" y="2264229"/>
            <a:ext cx="9109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Positive </a:t>
            </a:r>
            <a:r>
              <a:rPr lang="fr-FR" sz="2400" dirty="0" err="1"/>
              <a:t>find</a:t>
            </a:r>
            <a:r>
              <a:rPr lang="fr-FR" sz="2400" dirty="0"/>
              <a:t> =&gt;  … return break </a:t>
            </a:r>
            <a:r>
              <a:rPr lang="fr-FR" sz="2400" dirty="0" err="1"/>
              <a:t>loop</a:t>
            </a:r>
            <a:r>
              <a:rPr lang="fr-FR" sz="2400" dirty="0"/>
              <a:t>     </a:t>
            </a:r>
            <a:r>
              <a:rPr lang="fr-FR" sz="2400" dirty="0" err="1"/>
              <a:t>maybe</a:t>
            </a:r>
            <a:r>
              <a:rPr lang="fr-FR" sz="2400" dirty="0"/>
              <a:t> at position 1, or 2, … or 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BFB956-9BA2-351A-0411-23494036F38A}"/>
              </a:ext>
            </a:extLst>
          </p:cNvPr>
          <p:cNvSpPr txBox="1"/>
          <p:nvPr/>
        </p:nvSpPr>
        <p:spPr>
          <a:xfrm>
            <a:off x="3095933" y="3087944"/>
            <a:ext cx="1659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1+2+3+ …  + 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C261860-DADB-811B-FECB-C1A966266978}"/>
              </a:ext>
            </a:extLst>
          </p:cNvPr>
          <p:cNvCxnSpPr>
            <a:cxnSpLocks/>
          </p:cNvCxnSpPr>
          <p:nvPr/>
        </p:nvCxnSpPr>
        <p:spPr>
          <a:xfrm flipV="1">
            <a:off x="3106057" y="3422817"/>
            <a:ext cx="1649305" cy="618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49420E4-191E-F95B-215D-C3B19E07C670}"/>
              </a:ext>
            </a:extLst>
          </p:cNvPr>
          <p:cNvSpPr txBox="1"/>
          <p:nvPr/>
        </p:nvSpPr>
        <p:spPr>
          <a:xfrm>
            <a:off x="3797904" y="3360569"/>
            <a:ext cx="6386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D88AC4-0D13-A159-D989-93187A496690}"/>
              </a:ext>
            </a:extLst>
          </p:cNvPr>
          <p:cNvSpPr txBox="1"/>
          <p:nvPr/>
        </p:nvSpPr>
        <p:spPr>
          <a:xfrm>
            <a:off x="4978400" y="3238151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=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026AE8-C277-F7D9-B942-8521B73C75CF}"/>
              </a:ext>
            </a:extLst>
          </p:cNvPr>
          <p:cNvSpPr txBox="1"/>
          <p:nvPr/>
        </p:nvSpPr>
        <p:spPr>
          <a:xfrm>
            <a:off x="5331183" y="3094127"/>
            <a:ext cx="1173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(N+1) * 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8EFE4A6-22DB-166A-EBFD-B2C3DD8EC197}"/>
              </a:ext>
            </a:extLst>
          </p:cNvPr>
          <p:cNvCxnSpPr>
            <a:cxnSpLocks/>
          </p:cNvCxnSpPr>
          <p:nvPr/>
        </p:nvCxnSpPr>
        <p:spPr>
          <a:xfrm flipV="1">
            <a:off x="5341307" y="3429000"/>
            <a:ext cx="1153230" cy="618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C52C95E-A3FC-A6C4-D491-77069A323386}"/>
              </a:ext>
            </a:extLst>
          </p:cNvPr>
          <p:cNvSpPr txBox="1"/>
          <p:nvPr/>
        </p:nvSpPr>
        <p:spPr>
          <a:xfrm>
            <a:off x="5762799" y="3360569"/>
            <a:ext cx="6386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2 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96DD28-7E4D-192C-DC31-81A17FACA8D3}"/>
              </a:ext>
            </a:extLst>
          </p:cNvPr>
          <p:cNvSpPr txBox="1"/>
          <p:nvPr/>
        </p:nvSpPr>
        <p:spPr>
          <a:xfrm>
            <a:off x="6727741" y="3229806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=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73D2FA-7859-9345-ACC3-3FC34F9F226C}"/>
              </a:ext>
            </a:extLst>
          </p:cNvPr>
          <p:cNvSpPr txBox="1"/>
          <p:nvPr/>
        </p:nvSpPr>
        <p:spPr>
          <a:xfrm>
            <a:off x="1146629" y="4155141"/>
            <a:ext cx="4563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Negative</a:t>
            </a:r>
            <a:r>
              <a:rPr lang="fr-FR" sz="2400" dirty="0"/>
              <a:t> </a:t>
            </a:r>
            <a:r>
              <a:rPr lang="fr-FR" sz="2400" dirty="0" err="1"/>
              <a:t>find</a:t>
            </a:r>
            <a:r>
              <a:rPr lang="fr-FR" sz="2400" dirty="0"/>
              <a:t> =&gt;  … </a:t>
            </a:r>
            <a:r>
              <a:rPr lang="fr-FR" sz="2400" dirty="0" err="1"/>
              <a:t>always</a:t>
            </a:r>
            <a:r>
              <a:rPr lang="fr-FR" sz="2400" dirty="0"/>
              <a:t> full scan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45576D-01F4-F465-92D9-31A1D224BD1F}"/>
              </a:ext>
            </a:extLst>
          </p:cNvPr>
          <p:cNvSpPr txBox="1"/>
          <p:nvPr/>
        </p:nvSpPr>
        <p:spPr>
          <a:xfrm>
            <a:off x="6727741" y="4115762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=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A2657C-54F6-DDAB-FE8D-69AC516AFE35}"/>
              </a:ext>
            </a:extLst>
          </p:cNvPr>
          <p:cNvSpPr txBox="1"/>
          <p:nvPr/>
        </p:nvSpPr>
        <p:spPr>
          <a:xfrm>
            <a:off x="7080723" y="4124107"/>
            <a:ext cx="9491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/>
              <a:t>N</a:t>
            </a:r>
            <a:endParaRPr lang="fr-F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DFCB2D-A492-320C-F385-111223EC1A67}"/>
              </a:ext>
            </a:extLst>
          </p:cNvPr>
          <p:cNvSpPr txBox="1"/>
          <p:nvPr/>
        </p:nvSpPr>
        <p:spPr>
          <a:xfrm>
            <a:off x="7155500" y="308049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N+1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77D584-0730-F4C8-9514-3291B299635E}"/>
              </a:ext>
            </a:extLst>
          </p:cNvPr>
          <p:cNvCxnSpPr>
            <a:cxnSpLocks/>
          </p:cNvCxnSpPr>
          <p:nvPr/>
        </p:nvCxnSpPr>
        <p:spPr>
          <a:xfrm flipV="1">
            <a:off x="7165624" y="3414472"/>
            <a:ext cx="562070" cy="7077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7FA33BF-AB7B-0B02-7962-FC9F94DC00AD}"/>
              </a:ext>
            </a:extLst>
          </p:cNvPr>
          <p:cNvSpPr txBox="1"/>
          <p:nvPr/>
        </p:nvSpPr>
        <p:spPr>
          <a:xfrm>
            <a:off x="7286716" y="3372718"/>
            <a:ext cx="395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905529-8B41-6941-AFA3-9A9424EA8CD1}"/>
              </a:ext>
            </a:extLst>
          </p:cNvPr>
          <p:cNvSpPr txBox="1"/>
          <p:nvPr/>
        </p:nvSpPr>
        <p:spPr>
          <a:xfrm>
            <a:off x="8234083" y="3175903"/>
            <a:ext cx="25296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  = </a:t>
            </a:r>
            <a:r>
              <a:rPr lang="fr-FR" sz="2000" dirty="0" err="1"/>
              <a:t>half</a:t>
            </a:r>
            <a:r>
              <a:rPr lang="fr-FR" sz="2000" dirty="0"/>
              <a:t> scan in </a:t>
            </a:r>
            <a:r>
              <a:rPr lang="fr-FR" sz="2000" dirty="0" err="1"/>
              <a:t>average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51786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ArrayList.remove</a:t>
            </a:r>
            <a:r>
              <a:rPr lang="fr-FR" dirty="0"/>
              <a:t>(</a:t>
            </a:r>
            <a:r>
              <a:rPr lang="fr-FR" dirty="0" err="1"/>
              <a:t>element</a:t>
            </a:r>
            <a:r>
              <a:rPr lang="fr-FR" dirty="0"/>
              <a:t>)</a:t>
            </a:r>
            <a:br>
              <a:rPr lang="fr-FR" dirty="0"/>
            </a:br>
            <a:r>
              <a:rPr lang="fr-FR" dirty="0"/>
              <a:t> =  </a:t>
            </a:r>
            <a:r>
              <a:rPr lang="fr-FR" dirty="0" err="1"/>
              <a:t>indexOf</a:t>
            </a:r>
            <a:r>
              <a:rPr lang="fr-FR" dirty="0"/>
              <a:t> + </a:t>
            </a:r>
            <a:r>
              <a:rPr lang="fr-FR" dirty="0" err="1"/>
              <a:t>fastRemove</a:t>
            </a:r>
            <a:r>
              <a:rPr lang="fr-FR" dirty="0"/>
              <a:t> by index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35F8BB-112D-64B8-D67D-20D5077EA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14" y="1476174"/>
            <a:ext cx="6153683" cy="31130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57032E7-30D6-24E6-D4C8-2D397644A646}"/>
              </a:ext>
            </a:extLst>
          </p:cNvPr>
          <p:cNvSpPr/>
          <p:nvPr/>
        </p:nvSpPr>
        <p:spPr>
          <a:xfrm>
            <a:off x="6444832" y="4564200"/>
            <a:ext cx="197410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E438E9-A08E-38DD-608E-9AB08DDA996F}"/>
              </a:ext>
            </a:extLst>
          </p:cNvPr>
          <p:cNvSpPr/>
          <p:nvPr/>
        </p:nvSpPr>
        <p:spPr>
          <a:xfrm>
            <a:off x="2566970" y="4240459"/>
            <a:ext cx="1384916" cy="1100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3EC853-DE33-96FA-9AC5-89E63E028437}"/>
              </a:ext>
            </a:extLst>
          </p:cNvPr>
          <p:cNvSpPr txBox="1"/>
          <p:nvPr/>
        </p:nvSpPr>
        <p:spPr>
          <a:xfrm>
            <a:off x="2762279" y="4240460"/>
            <a:ext cx="99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ArrayList</a:t>
            </a:r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250FBE-3149-B470-F6D8-FE8CE5F563CB}"/>
              </a:ext>
            </a:extLst>
          </p:cNvPr>
          <p:cNvSpPr txBox="1"/>
          <p:nvPr/>
        </p:nvSpPr>
        <p:spPr>
          <a:xfrm>
            <a:off x="2566970" y="4520393"/>
            <a:ext cx="140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elementData</a:t>
            </a:r>
            <a:endParaRPr lang="fr-F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D7C83-1E45-2C8A-6267-94BA218B82A8}"/>
              </a:ext>
            </a:extLst>
          </p:cNvPr>
          <p:cNvSpPr txBox="1"/>
          <p:nvPr/>
        </p:nvSpPr>
        <p:spPr>
          <a:xfrm>
            <a:off x="2599522" y="4882184"/>
            <a:ext cx="52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size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DDDCB5-502E-45B2-407F-A42A7F2FCDE9}"/>
              </a:ext>
            </a:extLst>
          </p:cNvPr>
          <p:cNvCxnSpPr>
            <a:cxnSpLocks/>
          </p:cNvCxnSpPr>
          <p:nvPr/>
        </p:nvCxnSpPr>
        <p:spPr>
          <a:xfrm>
            <a:off x="2559991" y="4551015"/>
            <a:ext cx="13918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C114B93-E310-DE5F-EB44-B9FF9C91009F}"/>
              </a:ext>
            </a:extLst>
          </p:cNvPr>
          <p:cNvSpPr/>
          <p:nvPr/>
        </p:nvSpPr>
        <p:spPr>
          <a:xfrm rot="16200000">
            <a:off x="2641658" y="5366543"/>
            <a:ext cx="675828" cy="362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35FC6D2-9F88-A0B9-580B-F7200AB3DDE2}"/>
              </a:ext>
            </a:extLst>
          </p:cNvPr>
          <p:cNvSpPr/>
          <p:nvPr/>
        </p:nvSpPr>
        <p:spPr>
          <a:xfrm rot="7974502">
            <a:off x="8748842" y="4025799"/>
            <a:ext cx="590792" cy="362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3473F3-F9FE-5281-AD73-F398722CF5D5}"/>
              </a:ext>
            </a:extLst>
          </p:cNvPr>
          <p:cNvSpPr txBox="1"/>
          <p:nvPr/>
        </p:nvSpPr>
        <p:spPr>
          <a:xfrm>
            <a:off x="2599522" y="6037558"/>
            <a:ext cx="686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Size--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C58DCA-FF29-E50E-B337-1D8A2C774062}"/>
              </a:ext>
            </a:extLst>
          </p:cNvPr>
          <p:cNvSpPr txBox="1"/>
          <p:nvPr/>
        </p:nvSpPr>
        <p:spPr>
          <a:xfrm>
            <a:off x="8759001" y="3574647"/>
            <a:ext cx="1796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data[--size] = </a:t>
            </a:r>
            <a:r>
              <a:rPr lang="fr-FR" dirty="0" err="1"/>
              <a:t>null</a:t>
            </a:r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170D55-B9E6-67B5-F26C-A7E97F04F87D}"/>
              </a:ext>
            </a:extLst>
          </p:cNvPr>
          <p:cNvSpPr/>
          <p:nvPr/>
        </p:nvSpPr>
        <p:spPr>
          <a:xfrm>
            <a:off x="4622284" y="4520492"/>
            <a:ext cx="5813567" cy="4468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59020F-DCD8-041D-4240-45B948AC5011}"/>
              </a:ext>
            </a:extLst>
          </p:cNvPr>
          <p:cNvSpPr txBox="1"/>
          <p:nvPr/>
        </p:nvSpPr>
        <p:spPr>
          <a:xfrm>
            <a:off x="4622284" y="4547111"/>
            <a:ext cx="490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[0]  [1]..  [index-1]  [index]    …    [size-1]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748B88-278F-6BB3-C67C-7D211974E392}"/>
              </a:ext>
            </a:extLst>
          </p:cNvPr>
          <p:cNvSpPr/>
          <p:nvPr/>
        </p:nvSpPr>
        <p:spPr>
          <a:xfrm>
            <a:off x="8553462" y="4554358"/>
            <a:ext cx="56121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DD2D793-D45E-9792-BE75-77E519522AFD}"/>
              </a:ext>
            </a:extLst>
          </p:cNvPr>
          <p:cNvCxnSpPr>
            <a:cxnSpLocks/>
          </p:cNvCxnSpPr>
          <p:nvPr/>
        </p:nvCxnSpPr>
        <p:spPr>
          <a:xfrm>
            <a:off x="4029635" y="4734261"/>
            <a:ext cx="53068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8952F94-5486-D593-1CDE-C000AB5DEDAD}"/>
              </a:ext>
            </a:extLst>
          </p:cNvPr>
          <p:cNvSpPr txBox="1"/>
          <p:nvPr/>
        </p:nvSpPr>
        <p:spPr>
          <a:xfrm>
            <a:off x="8489083" y="4559248"/>
            <a:ext cx="701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[size]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4A23DA-CB31-BC27-D578-C3E9D433A027}"/>
              </a:ext>
            </a:extLst>
          </p:cNvPr>
          <p:cNvSpPr/>
          <p:nvPr/>
        </p:nvSpPr>
        <p:spPr>
          <a:xfrm>
            <a:off x="9184829" y="4527740"/>
            <a:ext cx="1251022" cy="44684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C2B13E-EE05-4750-C3E1-C24D96744BA0}"/>
              </a:ext>
            </a:extLst>
          </p:cNvPr>
          <p:cNvSpPr txBox="1"/>
          <p:nvPr/>
        </p:nvSpPr>
        <p:spPr>
          <a:xfrm>
            <a:off x="6909741" y="3643570"/>
            <a:ext cx="1445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arrayCopy</a:t>
            </a:r>
            <a:r>
              <a:rPr lang="fr-FR" dirty="0"/>
              <a:t>(…)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DD838C9-1169-7133-36D1-F8C8BB603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329" y="1953445"/>
            <a:ext cx="5570703" cy="1493649"/>
          </a:xfrm>
          <a:prstGeom prst="rect">
            <a:avLst/>
          </a:prstGeom>
        </p:spPr>
      </p:pic>
      <p:sp>
        <p:nvSpPr>
          <p:cNvPr id="32" name="Arrow: Right 31">
            <a:extLst>
              <a:ext uri="{FF2B5EF4-FFF2-40B4-BE49-F238E27FC236}">
                <a16:creationId xmlns:a16="http://schemas.microsoft.com/office/drawing/2014/main" id="{36D829BA-FD69-3F31-008D-BEC8E70AF7D3}"/>
              </a:ext>
            </a:extLst>
          </p:cNvPr>
          <p:cNvSpPr/>
          <p:nvPr/>
        </p:nvSpPr>
        <p:spPr>
          <a:xfrm rot="10800000">
            <a:off x="6600948" y="4164882"/>
            <a:ext cx="255168" cy="362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7E33F4AD-44CB-F12B-543D-B9D59622E7AE}"/>
              </a:ext>
            </a:extLst>
          </p:cNvPr>
          <p:cNvSpPr/>
          <p:nvPr/>
        </p:nvSpPr>
        <p:spPr>
          <a:xfrm rot="10800000">
            <a:off x="7010521" y="4164882"/>
            <a:ext cx="255168" cy="362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F687304B-BB8E-7016-259F-7D926E71E2B2}"/>
              </a:ext>
            </a:extLst>
          </p:cNvPr>
          <p:cNvSpPr/>
          <p:nvPr/>
        </p:nvSpPr>
        <p:spPr>
          <a:xfrm rot="10800000">
            <a:off x="7404152" y="4158184"/>
            <a:ext cx="255168" cy="362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7A024C7-DB67-9672-5C1C-85F259927BD3}"/>
              </a:ext>
            </a:extLst>
          </p:cNvPr>
          <p:cNvSpPr/>
          <p:nvPr/>
        </p:nvSpPr>
        <p:spPr>
          <a:xfrm rot="10800000">
            <a:off x="8295713" y="4130943"/>
            <a:ext cx="255168" cy="362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9DB953-441B-FF93-F9EA-BA85F2DCE3F3}"/>
              </a:ext>
            </a:extLst>
          </p:cNvPr>
          <p:cNvSpPr txBox="1"/>
          <p:nvPr/>
        </p:nvSpPr>
        <p:spPr>
          <a:xfrm>
            <a:off x="4784493" y="5620483"/>
            <a:ext cx="58097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Average</a:t>
            </a:r>
            <a:r>
              <a:rPr lang="fr-FR" sz="2800" dirty="0"/>
              <a:t> : O(size/2  +  size / 2)    =  O(N)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C262FD3-B26D-97DF-694A-858504F59AAA}"/>
              </a:ext>
            </a:extLst>
          </p:cNvPr>
          <p:cNvSpPr txBox="1"/>
          <p:nvPr/>
        </p:nvSpPr>
        <p:spPr>
          <a:xfrm>
            <a:off x="6677995" y="6186291"/>
            <a:ext cx="796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search</a:t>
            </a:r>
            <a:endParaRPr lang="fr-FR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5DC1449-021F-EC1F-129A-41DB9AC0FC9F}"/>
              </a:ext>
            </a:extLst>
          </p:cNvPr>
          <p:cNvSpPr txBox="1"/>
          <p:nvPr/>
        </p:nvSpPr>
        <p:spPr>
          <a:xfrm>
            <a:off x="8101014" y="6186291"/>
            <a:ext cx="89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remove</a:t>
            </a:r>
            <a:endParaRPr lang="fr-FR" dirty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25F3CD77-CDBF-57B5-0D6A-52850B1B41AA}"/>
              </a:ext>
            </a:extLst>
          </p:cNvPr>
          <p:cNvSpPr/>
          <p:nvPr/>
        </p:nvSpPr>
        <p:spPr>
          <a:xfrm rot="10800000" flipH="1">
            <a:off x="4784493" y="3809434"/>
            <a:ext cx="218305" cy="362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11F0ABCB-6EF3-83CD-A951-E661B846EC84}"/>
              </a:ext>
            </a:extLst>
          </p:cNvPr>
          <p:cNvSpPr/>
          <p:nvPr/>
        </p:nvSpPr>
        <p:spPr>
          <a:xfrm rot="10800000" flipH="1">
            <a:off x="5188101" y="3809435"/>
            <a:ext cx="218305" cy="362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878E7B00-5A6B-4201-0BB6-E740CC1B6DB2}"/>
              </a:ext>
            </a:extLst>
          </p:cNvPr>
          <p:cNvSpPr/>
          <p:nvPr/>
        </p:nvSpPr>
        <p:spPr>
          <a:xfrm rot="10800000" flipH="1">
            <a:off x="6080163" y="3811532"/>
            <a:ext cx="218305" cy="362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1250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/>
          <a:lstStyle/>
          <a:p>
            <a:pPr algn="ctr"/>
            <a:r>
              <a:rPr lang="fr-FR" dirty="0" err="1"/>
              <a:t>ArrayList.remove</a:t>
            </a:r>
            <a:r>
              <a:rPr lang="fr-FR" dirty="0"/>
              <a:t>(index)</a:t>
            </a:r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DDA82E0A-EA1B-6981-7C43-705547F9B1ED}"/>
              </a:ext>
            </a:extLst>
          </p:cNvPr>
          <p:cNvSpPr/>
          <p:nvPr/>
        </p:nvSpPr>
        <p:spPr>
          <a:xfrm>
            <a:off x="4764742" y="4778187"/>
            <a:ext cx="4388222" cy="1532965"/>
          </a:xfrm>
          <a:prstGeom prst="wedgeEllipseCallout">
            <a:avLst>
              <a:gd name="adj1" fmla="val -56411"/>
              <a:gd name="adj2" fmla="val -4566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59AAF7-0D9C-C750-42B1-0B46C32A7BB8}"/>
              </a:ext>
            </a:extLst>
          </p:cNvPr>
          <p:cNvSpPr txBox="1"/>
          <p:nvPr/>
        </p:nvSpPr>
        <p:spPr>
          <a:xfrm>
            <a:off x="5296637" y="5127811"/>
            <a:ext cx="35829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OK… O(1)</a:t>
            </a:r>
          </a:p>
          <a:p>
            <a:r>
              <a:rPr lang="fr-FR" dirty="0"/>
              <a:t>Always </a:t>
            </a:r>
            <a:r>
              <a:rPr lang="fr-FR" dirty="0" err="1"/>
              <a:t>prefer</a:t>
            </a:r>
            <a:r>
              <a:rPr lang="fr-FR" dirty="0"/>
              <a:t> </a:t>
            </a:r>
            <a:r>
              <a:rPr lang="fr-FR" dirty="0" err="1"/>
              <a:t>treating</a:t>
            </a:r>
            <a:r>
              <a:rPr lang="fr-FR" dirty="0"/>
              <a:t> « </a:t>
            </a:r>
            <a:r>
              <a:rPr lang="fr-FR" dirty="0" err="1"/>
              <a:t>removing</a:t>
            </a:r>
            <a:r>
              <a:rPr lang="fr-FR" dirty="0"/>
              <a:t> » </a:t>
            </a:r>
          </a:p>
          <a:p>
            <a:r>
              <a:rPr lang="fr-FR" dirty="0" err="1"/>
              <a:t>elements</a:t>
            </a:r>
            <a:r>
              <a:rPr lang="fr-FR" dirty="0"/>
              <a:t> at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E947D6-90F7-3F57-AA9B-FD38D202FFAD}"/>
              </a:ext>
            </a:extLst>
          </p:cNvPr>
          <p:cNvSpPr txBox="1"/>
          <p:nvPr/>
        </p:nvSpPr>
        <p:spPr>
          <a:xfrm>
            <a:off x="2057710" y="2036204"/>
            <a:ext cx="2206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list.remove</a:t>
            </a:r>
            <a:r>
              <a:rPr lang="fr-FR" sz="2800" dirty="0"/>
              <a:t>(0)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CF52F4-AA05-DAEE-257A-77258532D462}"/>
              </a:ext>
            </a:extLst>
          </p:cNvPr>
          <p:cNvSpPr txBox="1"/>
          <p:nvPr/>
        </p:nvSpPr>
        <p:spPr>
          <a:xfrm>
            <a:off x="2057710" y="3954651"/>
            <a:ext cx="3662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list.remove</a:t>
            </a:r>
            <a:r>
              <a:rPr lang="fr-FR" sz="2800" dirty="0"/>
              <a:t>(</a:t>
            </a:r>
            <a:r>
              <a:rPr lang="fr-FR" sz="2800" dirty="0" err="1"/>
              <a:t>list.size</a:t>
            </a:r>
            <a:r>
              <a:rPr lang="fr-FR" sz="2800" dirty="0"/>
              <a:t>()- 1)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27BE7CF6-51D6-BD3A-1F5A-E2CE6A3C9038}"/>
              </a:ext>
            </a:extLst>
          </p:cNvPr>
          <p:cNvSpPr/>
          <p:nvPr/>
        </p:nvSpPr>
        <p:spPr>
          <a:xfrm>
            <a:off x="4764741" y="2314981"/>
            <a:ext cx="4388222" cy="1317812"/>
          </a:xfrm>
          <a:prstGeom prst="wedgeEllipseCallout">
            <a:avLst>
              <a:gd name="adj1" fmla="val -56411"/>
              <a:gd name="adj2" fmla="val -4566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73AA6F-390D-E24E-A891-3E256EF5490F}"/>
              </a:ext>
            </a:extLst>
          </p:cNvPr>
          <p:cNvSpPr txBox="1"/>
          <p:nvPr/>
        </p:nvSpPr>
        <p:spPr>
          <a:xfrm>
            <a:off x="5175164" y="2559424"/>
            <a:ext cx="35833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WORSE CASE !!!   O(N)</a:t>
            </a:r>
          </a:p>
          <a:p>
            <a:r>
              <a:rPr lang="fr-FR" sz="2400" dirty="0"/>
              <a:t>Need </a:t>
            </a:r>
            <a:r>
              <a:rPr lang="fr-FR" sz="2400" dirty="0" err="1"/>
              <a:t>shifting</a:t>
            </a:r>
            <a:r>
              <a:rPr lang="fr-FR" sz="2400" dirty="0"/>
              <a:t> ALL </a:t>
            </a:r>
            <a:r>
              <a:rPr lang="fr-FR" sz="2400" dirty="0" err="1"/>
              <a:t>elements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727462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141" y="2774404"/>
            <a:ext cx="10515600" cy="1130762"/>
          </a:xfrm>
        </p:spPr>
        <p:txBody>
          <a:bodyPr/>
          <a:lstStyle/>
          <a:p>
            <a:pPr algn="ctr"/>
            <a:r>
              <a:rPr lang="fr-FR" dirty="0" err="1"/>
              <a:t>HashMap</a:t>
            </a:r>
            <a:r>
              <a:rPr lang="fr-FR" dirty="0"/>
              <a:t>&lt;K,V&gt;</a:t>
            </a:r>
          </a:p>
        </p:txBody>
      </p:sp>
    </p:spTree>
    <p:extLst>
      <p:ext uri="{BB962C8B-B14F-4D97-AF65-F5344CB8AC3E}">
        <p14:creationId xmlns:p14="http://schemas.microsoft.com/office/powerpoint/2010/main" val="3771489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/>
          <a:lstStyle/>
          <a:p>
            <a:pPr algn="ctr"/>
            <a:r>
              <a:rPr lang="fr-FR" dirty="0" err="1"/>
              <a:t>HashMap</a:t>
            </a:r>
            <a:r>
              <a:rPr lang="fr-FR" dirty="0"/>
              <a:t>&lt;K,V&gt;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C07E65-752E-EE01-68AF-176FC759E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88" y="1447628"/>
            <a:ext cx="5906012" cy="39627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22807C-0D71-965A-D02F-FBC41B892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27959"/>
            <a:ext cx="5810754" cy="17222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132689-0592-9AA2-D3B7-069FBFC36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096019"/>
            <a:ext cx="4953429" cy="6287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E2309C-907E-9234-C47F-EE1B1C9EE127}"/>
              </a:ext>
            </a:extLst>
          </p:cNvPr>
          <p:cNvSpPr txBox="1"/>
          <p:nvPr/>
        </p:nvSpPr>
        <p:spPr>
          <a:xfrm>
            <a:off x="6826624" y="4365812"/>
            <a:ext cx="4163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… </a:t>
            </a:r>
            <a:r>
              <a:rPr lang="fr-FR" sz="3200" dirty="0" err="1"/>
              <a:t>LinkedHashMap</a:t>
            </a:r>
            <a:r>
              <a:rPr lang="fr-FR" sz="3200" dirty="0"/>
              <a:t>&lt;K,V&gt;</a:t>
            </a:r>
          </a:p>
        </p:txBody>
      </p:sp>
    </p:spTree>
    <p:extLst>
      <p:ext uri="{BB962C8B-B14F-4D97-AF65-F5344CB8AC3E}">
        <p14:creationId xmlns:p14="http://schemas.microsoft.com/office/powerpoint/2010/main" val="474500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6CC92-09C9-F86E-51B7-426F1FF0D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F8EF2-BAC6-C987-B357-9214E766E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err="1"/>
              <a:t>ArrayList</a:t>
            </a:r>
            <a:endParaRPr lang="fr-FR" dirty="0"/>
          </a:p>
          <a:p>
            <a:pPr lvl="1"/>
            <a:r>
              <a:rPr lang="fr-FR" dirty="0" err="1"/>
              <a:t>add</a:t>
            </a:r>
            <a:r>
              <a:rPr lang="fr-FR" dirty="0"/>
              <a:t> / </a:t>
            </a:r>
            <a:r>
              <a:rPr lang="fr-FR" dirty="0" err="1"/>
              <a:t>indexOf</a:t>
            </a:r>
            <a:r>
              <a:rPr lang="fr-FR" dirty="0"/>
              <a:t> / </a:t>
            </a:r>
            <a:r>
              <a:rPr lang="fr-FR" dirty="0" err="1"/>
              <a:t>remove</a:t>
            </a:r>
            <a:r>
              <a:rPr lang="fr-FR" dirty="0"/>
              <a:t> </a:t>
            </a:r>
          </a:p>
          <a:p>
            <a:pPr lvl="1"/>
            <a:r>
              <a:rPr lang="fr-FR" dirty="0" err="1"/>
              <a:t>resize</a:t>
            </a:r>
            <a:r>
              <a:rPr lang="fr-FR" dirty="0"/>
              <a:t> </a:t>
            </a:r>
          </a:p>
          <a:p>
            <a:r>
              <a:rPr lang="fr-FR" dirty="0" err="1"/>
              <a:t>LinkedList</a:t>
            </a:r>
            <a:endParaRPr lang="fr-FR" dirty="0"/>
          </a:p>
          <a:p>
            <a:r>
              <a:rPr lang="fr-FR" dirty="0" err="1"/>
              <a:t>Arrays.sort</a:t>
            </a:r>
            <a:r>
              <a:rPr lang="fr-FR" dirty="0"/>
              <a:t>, Tim Sort</a:t>
            </a:r>
          </a:p>
          <a:p>
            <a:r>
              <a:rPr lang="fr-FR" dirty="0" err="1"/>
              <a:t>HashMap</a:t>
            </a:r>
            <a:endParaRPr lang="fr-FR" dirty="0"/>
          </a:p>
          <a:p>
            <a:pPr lvl="1"/>
            <a:r>
              <a:rPr lang="fr-FR" dirty="0" err="1"/>
              <a:t>hashCode</a:t>
            </a:r>
            <a:r>
              <a:rPr lang="fr-FR" dirty="0"/>
              <a:t>, modulo or power 2, collisions</a:t>
            </a:r>
          </a:p>
          <a:p>
            <a:pPr lvl="1"/>
            <a:r>
              <a:rPr lang="fr-FR" dirty="0" err="1"/>
              <a:t>resize</a:t>
            </a:r>
            <a:endParaRPr lang="fr-FR" dirty="0"/>
          </a:p>
          <a:p>
            <a:pPr lvl="1"/>
            <a:r>
              <a:rPr lang="fr-FR" dirty="0"/>
              <a:t>Put, </a:t>
            </a:r>
            <a:r>
              <a:rPr lang="fr-FR" dirty="0" err="1"/>
              <a:t>get</a:t>
            </a:r>
            <a:r>
              <a:rPr lang="fr-FR" dirty="0"/>
              <a:t>, </a:t>
            </a:r>
            <a:r>
              <a:rPr lang="fr-FR" dirty="0" err="1"/>
              <a:t>remove</a:t>
            </a:r>
            <a:r>
              <a:rPr lang="fr-FR" dirty="0"/>
              <a:t>, </a:t>
            </a:r>
            <a:r>
              <a:rPr lang="fr-FR" dirty="0" err="1"/>
              <a:t>iterate</a:t>
            </a:r>
            <a:endParaRPr lang="fr-FR" dirty="0"/>
          </a:p>
          <a:p>
            <a:r>
              <a:rPr lang="fr-FR" dirty="0" err="1"/>
              <a:t>TreeMap</a:t>
            </a:r>
            <a:endParaRPr lang="fr-FR" dirty="0"/>
          </a:p>
          <a:p>
            <a:pPr lvl="1"/>
            <a:r>
              <a:rPr lang="fr-FR" dirty="0" err="1"/>
              <a:t>balanced</a:t>
            </a:r>
            <a:r>
              <a:rPr lang="fr-FR" dirty="0"/>
              <a:t> </a:t>
            </a:r>
            <a:r>
              <a:rPr lang="fr-FR" dirty="0" err="1"/>
              <a:t>tree</a:t>
            </a:r>
            <a:r>
              <a:rPr lang="fr-FR" dirty="0"/>
              <a:t>, </a:t>
            </a:r>
            <a:r>
              <a:rPr lang="fr-FR" dirty="0" err="1"/>
              <a:t>red</a:t>
            </a:r>
            <a:r>
              <a:rPr lang="fr-FR" dirty="0"/>
              <a:t>-black </a:t>
            </a:r>
            <a:r>
              <a:rPr lang="fr-FR" dirty="0" err="1"/>
              <a:t>tree</a:t>
            </a:r>
            <a:endParaRPr lang="fr-FR" dirty="0"/>
          </a:p>
          <a:p>
            <a:pPr lvl="1"/>
            <a:r>
              <a:rPr lang="fr-FR" dirty="0"/>
              <a:t>Put, </a:t>
            </a:r>
            <a:r>
              <a:rPr lang="fr-FR" dirty="0" err="1"/>
              <a:t>get</a:t>
            </a:r>
            <a:r>
              <a:rPr lang="fr-FR" dirty="0"/>
              <a:t>, </a:t>
            </a:r>
            <a:r>
              <a:rPr lang="fr-FR" dirty="0" err="1"/>
              <a:t>remove</a:t>
            </a:r>
            <a:r>
              <a:rPr lang="fr-FR" dirty="0"/>
              <a:t>, </a:t>
            </a:r>
            <a:r>
              <a:rPr lang="fr-FR" dirty="0" err="1"/>
              <a:t>iterate</a:t>
            </a:r>
            <a:endParaRPr lang="fr-FR" dirty="0"/>
          </a:p>
          <a:p>
            <a:r>
              <a:rPr lang="fr-FR" dirty="0" err="1"/>
              <a:t>PriorityQueue</a:t>
            </a:r>
            <a:endParaRPr lang="fr-FR" dirty="0"/>
          </a:p>
          <a:p>
            <a:pPr lvl="1"/>
            <a:r>
              <a:rPr lang="fr-FR" dirty="0" err="1"/>
              <a:t>Offer</a:t>
            </a:r>
            <a:r>
              <a:rPr lang="fr-FR" dirty="0"/>
              <a:t>, </a:t>
            </a:r>
            <a:r>
              <a:rPr lang="fr-FR" dirty="0" err="1"/>
              <a:t>poll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AF3D9C-9ED3-CF7E-D79D-4C304C56690C}"/>
              </a:ext>
            </a:extLst>
          </p:cNvPr>
          <p:cNvSpPr txBox="1"/>
          <p:nvPr/>
        </p:nvSpPr>
        <p:spPr>
          <a:xfrm>
            <a:off x="6160416" y="2630079"/>
            <a:ext cx="610135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All </a:t>
            </a:r>
            <a:r>
              <a:rPr lang="fr-FR" sz="2800" dirty="0" err="1"/>
              <a:t>with</a:t>
            </a:r>
            <a:r>
              <a:rPr lang="fr-FR" sz="2800" dirty="0"/>
              <a:t> </a:t>
            </a:r>
            <a:br>
              <a:rPr lang="fr-FR" sz="2800" dirty="0"/>
            </a:br>
            <a:r>
              <a:rPr lang="fr-FR" sz="2800" dirty="0" err="1"/>
              <a:t>Schemas</a:t>
            </a:r>
            <a:endParaRPr lang="fr-FR" sz="2800" dirty="0"/>
          </a:p>
          <a:p>
            <a:r>
              <a:rPr lang="fr-FR" sz="2800" dirty="0"/>
              <a:t>+ </a:t>
            </a:r>
            <a:r>
              <a:rPr lang="fr-FR" sz="2800" dirty="0" err="1"/>
              <a:t>Algorithms</a:t>
            </a:r>
            <a:endParaRPr lang="fr-FR" sz="2800" dirty="0"/>
          </a:p>
          <a:p>
            <a:r>
              <a:rPr lang="fr-FR" sz="2800" dirty="0"/>
              <a:t>+ Associated </a:t>
            </a:r>
            <a:r>
              <a:rPr lang="fr-FR" sz="2800" dirty="0" err="1"/>
              <a:t>Complexity</a:t>
            </a:r>
            <a:endParaRPr lang="fr-FR" sz="2800" dirty="0"/>
          </a:p>
          <a:p>
            <a:r>
              <a:rPr lang="fr-FR" sz="2800" dirty="0"/>
              <a:t>  O(1), O(log N), O(N), O(N log N), O(n2)..</a:t>
            </a:r>
          </a:p>
        </p:txBody>
      </p:sp>
    </p:spTree>
    <p:extLst>
      <p:ext uri="{BB962C8B-B14F-4D97-AF65-F5344CB8AC3E}">
        <p14:creationId xmlns:p14="http://schemas.microsoft.com/office/powerpoint/2010/main" val="1795413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hashCode</a:t>
            </a:r>
            <a:r>
              <a:rPr lang="fr-FR" dirty="0"/>
              <a:t>()</a:t>
            </a:r>
            <a:br>
              <a:rPr lang="fr-FR" dirty="0"/>
            </a:br>
            <a:r>
              <a:rPr lang="fr-FR" dirty="0"/>
              <a:t>injective </a:t>
            </a:r>
            <a:r>
              <a:rPr lang="fr-FR" dirty="0" err="1"/>
              <a:t>function</a:t>
            </a:r>
            <a:r>
              <a:rPr lang="fr-FR" dirty="0"/>
              <a:t> for Key -&gt; </a:t>
            </a:r>
            <a:r>
              <a:rPr lang="fr-FR" dirty="0" err="1"/>
              <a:t>int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5BC2E6-2E6C-4B2B-7846-4E55EA71F242}"/>
              </a:ext>
            </a:extLst>
          </p:cNvPr>
          <p:cNvSpPr txBox="1"/>
          <p:nvPr/>
        </p:nvSpPr>
        <p:spPr>
          <a:xfrm>
            <a:off x="4707570" y="1986470"/>
            <a:ext cx="778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field1</a:t>
            </a:r>
          </a:p>
          <a:p>
            <a:r>
              <a:rPr lang="fr-FR" dirty="0"/>
              <a:t>field2</a:t>
            </a:r>
          </a:p>
          <a:p>
            <a:r>
              <a:rPr lang="fr-FR" dirty="0"/>
              <a:t>..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BD5793AD-C763-4688-EC01-0595C09C85BC}"/>
              </a:ext>
            </a:extLst>
          </p:cNvPr>
          <p:cNvSpPr/>
          <p:nvPr/>
        </p:nvSpPr>
        <p:spPr>
          <a:xfrm>
            <a:off x="5647041" y="2028627"/>
            <a:ext cx="234166" cy="815419"/>
          </a:xfrm>
          <a:prstGeom prst="righ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311FDD-7B55-0963-9D69-451A03D4A0E2}"/>
              </a:ext>
            </a:extLst>
          </p:cNvPr>
          <p:cNvSpPr/>
          <p:nvPr/>
        </p:nvSpPr>
        <p:spPr>
          <a:xfrm>
            <a:off x="4641581" y="1682478"/>
            <a:ext cx="878691" cy="12297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E92DF8E-D265-00A7-E765-5A8C629180E5}"/>
              </a:ext>
            </a:extLst>
          </p:cNvPr>
          <p:cNvCxnSpPr>
            <a:cxnSpLocks/>
          </p:cNvCxnSpPr>
          <p:nvPr/>
        </p:nvCxnSpPr>
        <p:spPr>
          <a:xfrm>
            <a:off x="4641581" y="2003970"/>
            <a:ext cx="87869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F7EB9A-BFC5-779D-6434-34DE4AB0EA40}"/>
              </a:ext>
            </a:extLst>
          </p:cNvPr>
          <p:cNvSpPr txBox="1"/>
          <p:nvPr/>
        </p:nvSpPr>
        <p:spPr>
          <a:xfrm>
            <a:off x="7609721" y="1861503"/>
            <a:ext cx="35680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Mix all bits information</a:t>
            </a:r>
          </a:p>
          <a:p>
            <a:r>
              <a:rPr lang="fr-FR" dirty="0"/>
              <a:t>Example </a:t>
            </a:r>
            <a:r>
              <a:rPr lang="fr-FR" dirty="0" err="1"/>
              <a:t>using</a:t>
            </a:r>
            <a:r>
              <a:rPr lang="fr-FR" dirty="0"/>
              <a:t> « ^ » (</a:t>
            </a:r>
            <a:r>
              <a:rPr lang="fr-FR" dirty="0" err="1"/>
              <a:t>xor</a:t>
            </a:r>
            <a:r>
              <a:rPr lang="fr-FR" dirty="0"/>
              <a:t>) :  </a:t>
            </a:r>
          </a:p>
          <a:p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x,int</a:t>
            </a:r>
            <a:r>
              <a:rPr lang="fr-FR" dirty="0"/>
              <a:t> y =&gt; x ^ y</a:t>
            </a:r>
          </a:p>
          <a:p>
            <a:r>
              <a:rPr lang="fr-FR" dirty="0"/>
              <a:t>long value =&gt; (value ^ (value&gt;&gt;&gt;32))</a:t>
            </a:r>
          </a:p>
          <a:p>
            <a:r>
              <a:rPr lang="fr-FR" dirty="0"/>
              <a:t>Example </a:t>
            </a:r>
            <a:r>
              <a:rPr lang="fr-FR" dirty="0" err="1"/>
              <a:t>using</a:t>
            </a:r>
            <a:r>
              <a:rPr lang="fr-FR" dirty="0"/>
              <a:t> prime:  x*31+y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9CAAA0-CB24-4A7D-BE5F-C4508C92BC13}"/>
              </a:ext>
            </a:extLst>
          </p:cNvPr>
          <p:cNvSpPr txBox="1"/>
          <p:nvPr/>
        </p:nvSpPr>
        <p:spPr>
          <a:xfrm>
            <a:off x="4641581" y="1639544"/>
            <a:ext cx="51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Key</a:t>
            </a: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3AA0B2A5-EAF9-AFF4-CF6D-8D3F4C32A667}"/>
              </a:ext>
            </a:extLst>
          </p:cNvPr>
          <p:cNvSpPr/>
          <p:nvPr/>
        </p:nvSpPr>
        <p:spPr>
          <a:xfrm rot="18784052">
            <a:off x="6146277" y="2016922"/>
            <a:ext cx="108659" cy="4019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045F37D4-795F-AAE1-74B9-CF449BF036BD}"/>
              </a:ext>
            </a:extLst>
          </p:cNvPr>
          <p:cNvSpPr/>
          <p:nvPr/>
        </p:nvSpPr>
        <p:spPr>
          <a:xfrm rot="13818919">
            <a:off x="6123780" y="2459830"/>
            <a:ext cx="108659" cy="4019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DB23E34A-82FB-37D7-ACAF-EA8242B35F0A}"/>
              </a:ext>
            </a:extLst>
          </p:cNvPr>
          <p:cNvSpPr/>
          <p:nvPr/>
        </p:nvSpPr>
        <p:spPr>
          <a:xfrm rot="16200000">
            <a:off x="6112163" y="2235354"/>
            <a:ext cx="108659" cy="4019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7629B4-F988-6118-2336-8CBE5A771F62}"/>
              </a:ext>
            </a:extLst>
          </p:cNvPr>
          <p:cNvSpPr txBox="1"/>
          <p:nvPr/>
        </p:nvSpPr>
        <p:spPr>
          <a:xfrm>
            <a:off x="6435697" y="2251664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int</a:t>
            </a:r>
            <a:endParaRPr lang="fr-F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4EDDC1-4D7D-0BDC-05E5-8C8EEE054CC7}"/>
              </a:ext>
            </a:extLst>
          </p:cNvPr>
          <p:cNvSpPr txBox="1"/>
          <p:nvPr/>
        </p:nvSpPr>
        <p:spPr>
          <a:xfrm>
            <a:off x="1144901" y="3217166"/>
            <a:ext cx="2776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Expected</a:t>
            </a:r>
            <a:r>
              <a:rPr lang="fr-FR" sz="2400" dirty="0"/>
              <a:t> </a:t>
            </a:r>
            <a:r>
              <a:rPr lang="fr-FR" sz="2400" dirty="0" err="1"/>
              <a:t>properties</a:t>
            </a:r>
            <a:r>
              <a:rPr lang="fr-FR" sz="2400" dirty="0"/>
              <a:t>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8784AB-5870-47C8-D51E-2788FCFD915D}"/>
              </a:ext>
            </a:extLst>
          </p:cNvPr>
          <p:cNvSpPr txBox="1"/>
          <p:nvPr/>
        </p:nvSpPr>
        <p:spPr>
          <a:xfrm>
            <a:off x="1565965" y="3925748"/>
            <a:ext cx="9724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1/ </a:t>
            </a:r>
            <a:r>
              <a:rPr lang="fr-FR" sz="2400" dirty="0" err="1"/>
              <a:t>repeatable</a:t>
            </a:r>
            <a:r>
              <a:rPr lang="fr-FR" sz="2400" dirty="0"/>
              <a:t>  (</a:t>
            </a:r>
            <a:r>
              <a:rPr lang="fr-FR" sz="2400" dirty="0" err="1"/>
              <a:t>same</a:t>
            </a:r>
            <a:r>
              <a:rPr lang="fr-FR" sz="2400" dirty="0"/>
              <a:t> </a:t>
            </a:r>
            <a:r>
              <a:rPr lang="fr-FR" sz="2400" dirty="0" err="1"/>
              <a:t>object</a:t>
            </a:r>
            <a:r>
              <a:rPr lang="fr-FR" sz="2400" dirty="0"/>
              <a:t> =&gt; </a:t>
            </a:r>
            <a:r>
              <a:rPr lang="fr-FR" sz="2400" dirty="0" err="1"/>
              <a:t>same</a:t>
            </a:r>
            <a:r>
              <a:rPr lang="fr-FR" sz="2400" dirty="0"/>
              <a:t> </a:t>
            </a:r>
            <a:r>
              <a:rPr lang="fr-FR" sz="2400" dirty="0" err="1"/>
              <a:t>result</a:t>
            </a:r>
            <a:r>
              <a:rPr lang="fr-FR" sz="2400" dirty="0"/>
              <a:t> .. No time or </a:t>
            </a:r>
            <a:r>
              <a:rPr lang="fr-FR" sz="2400" dirty="0" err="1"/>
              <a:t>address</a:t>
            </a:r>
            <a:r>
              <a:rPr lang="fr-FR" sz="2400" dirty="0"/>
              <a:t> </a:t>
            </a:r>
            <a:r>
              <a:rPr lang="fr-FR" sz="2400" dirty="0" err="1"/>
              <a:t>dependent</a:t>
            </a:r>
            <a:r>
              <a:rPr lang="fr-FR" sz="2400" dirty="0"/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6046EF-94C4-DAFF-F355-49EA8AFD0D37}"/>
              </a:ext>
            </a:extLst>
          </p:cNvPr>
          <p:cNvSpPr txBox="1"/>
          <p:nvPr/>
        </p:nvSpPr>
        <p:spPr>
          <a:xfrm>
            <a:off x="1565965" y="4530085"/>
            <a:ext cx="6008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2/ </a:t>
            </a:r>
            <a:r>
              <a:rPr lang="fr-FR" sz="2400" dirty="0" err="1"/>
              <a:t>when</a:t>
            </a:r>
            <a:r>
              <a:rPr lang="fr-FR" sz="2400" dirty="0"/>
              <a:t> key1.equals(key2) =&gt;  </a:t>
            </a:r>
            <a:r>
              <a:rPr lang="fr-FR" sz="2400" dirty="0" err="1"/>
              <a:t>same</a:t>
            </a:r>
            <a:r>
              <a:rPr lang="fr-FR" sz="2400" dirty="0"/>
              <a:t> </a:t>
            </a:r>
            <a:r>
              <a:rPr lang="fr-FR" sz="2400" dirty="0" err="1"/>
              <a:t>hashCode</a:t>
            </a:r>
            <a:endParaRPr lang="fr-FR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34F60C-D44A-F4A3-7BAC-693CCA0D2D3E}"/>
              </a:ext>
            </a:extLst>
          </p:cNvPr>
          <p:cNvSpPr txBox="1"/>
          <p:nvPr/>
        </p:nvSpPr>
        <p:spPr>
          <a:xfrm>
            <a:off x="1565965" y="5108047"/>
            <a:ext cx="10159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3/ </a:t>
            </a:r>
            <a:r>
              <a:rPr lang="fr-FR" sz="2400" dirty="0" err="1"/>
              <a:t>when</a:t>
            </a:r>
            <a:r>
              <a:rPr lang="fr-FR" sz="2400" dirty="0"/>
              <a:t> </a:t>
            </a:r>
            <a:r>
              <a:rPr lang="fr-FR" sz="2400" dirty="0" err="1"/>
              <a:t>different</a:t>
            </a:r>
            <a:r>
              <a:rPr lang="fr-FR" sz="2400" dirty="0"/>
              <a:t> key =&gt; </a:t>
            </a:r>
            <a:r>
              <a:rPr lang="fr-FR" sz="2400" dirty="0" err="1"/>
              <a:t>expect</a:t>
            </a:r>
            <a:r>
              <a:rPr lang="fr-FR" sz="2400" dirty="0"/>
              <a:t> BUT NOT </a:t>
            </a:r>
            <a:r>
              <a:rPr lang="fr-FR" sz="2400" dirty="0" err="1"/>
              <a:t>mandatory</a:t>
            </a:r>
            <a:r>
              <a:rPr lang="fr-FR" sz="2400" dirty="0"/>
              <a:t> to have </a:t>
            </a:r>
            <a:r>
              <a:rPr lang="fr-FR" sz="2400" dirty="0" err="1"/>
              <a:t>different</a:t>
            </a:r>
            <a:r>
              <a:rPr lang="fr-FR" sz="2400" dirty="0"/>
              <a:t> </a:t>
            </a:r>
            <a:r>
              <a:rPr lang="fr-FR" sz="2400" dirty="0" err="1"/>
              <a:t>hashCode</a:t>
            </a:r>
            <a:endParaRPr lang="fr-FR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E974ECA-7A05-51B5-666C-DCACE7271A6D}"/>
              </a:ext>
            </a:extLst>
          </p:cNvPr>
          <p:cNvSpPr txBox="1"/>
          <p:nvPr/>
        </p:nvSpPr>
        <p:spPr>
          <a:xfrm>
            <a:off x="1561131" y="5722520"/>
            <a:ext cx="8755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4/ use all bits information on key   (no </a:t>
            </a:r>
            <a:r>
              <a:rPr lang="fr-FR" sz="2400" dirty="0" err="1"/>
              <a:t>naive</a:t>
            </a:r>
            <a:r>
              <a:rPr lang="fr-FR" sz="2400" dirty="0"/>
              <a:t> return 123, </a:t>
            </a:r>
            <a:r>
              <a:rPr lang="fr-FR" sz="2400" dirty="0" err="1"/>
              <a:t>even</a:t>
            </a:r>
            <a:r>
              <a:rPr lang="fr-FR" sz="2400" dirty="0"/>
              <a:t> if </a:t>
            </a:r>
            <a:r>
              <a:rPr lang="fr-FR" sz="2400" dirty="0" err="1"/>
              <a:t>legal</a:t>
            </a:r>
            <a:r>
              <a:rPr lang="fr-FR" sz="2400" dirty="0"/>
              <a:t>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239792-D639-FAF0-242C-463ADFBF8E67}"/>
              </a:ext>
            </a:extLst>
          </p:cNvPr>
          <p:cNvSpPr txBox="1"/>
          <p:nvPr/>
        </p:nvSpPr>
        <p:spPr>
          <a:xfrm>
            <a:off x="1561130" y="6333647"/>
            <a:ext cx="8344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5/ </a:t>
            </a:r>
            <a:r>
              <a:rPr lang="fr-FR" sz="2400" dirty="0" err="1"/>
              <a:t>try</a:t>
            </a:r>
            <a:r>
              <a:rPr lang="fr-FR" sz="2400" dirty="0"/>
              <a:t> to </a:t>
            </a:r>
            <a:r>
              <a:rPr lang="fr-FR" sz="2400" dirty="0" err="1"/>
              <a:t>reach</a:t>
            </a:r>
            <a:r>
              <a:rPr lang="fr-FR" sz="2400" dirty="0"/>
              <a:t> all possible values of « </a:t>
            </a:r>
            <a:r>
              <a:rPr lang="fr-FR" sz="2400" dirty="0" err="1"/>
              <a:t>int</a:t>
            </a:r>
            <a:r>
              <a:rPr lang="fr-FR" sz="2400" dirty="0"/>
              <a:t> » range: [-2^31… +2^31]</a:t>
            </a:r>
          </a:p>
        </p:txBody>
      </p:sp>
    </p:spTree>
    <p:extLst>
      <p:ext uri="{BB962C8B-B14F-4D97-AF65-F5344CB8AC3E}">
        <p14:creationId xmlns:p14="http://schemas.microsoft.com/office/powerpoint/2010/main" val="3219476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Hashing</a:t>
            </a:r>
            <a:r>
              <a:rPr lang="fr-FR" dirty="0"/>
              <a:t> </a:t>
            </a:r>
            <a:r>
              <a:rPr lang="fr-FR" dirty="0" err="1"/>
              <a:t>Function</a:t>
            </a:r>
            <a:r>
              <a:rPr lang="fr-FR" dirty="0"/>
              <a:t>, </a:t>
            </a:r>
            <a:br>
              <a:rPr lang="fr-FR" dirty="0"/>
            </a:br>
            <a:r>
              <a:rPr lang="fr-FR" dirty="0" err="1"/>
              <a:t>then</a:t>
            </a:r>
            <a:r>
              <a:rPr lang="fr-FR" dirty="0"/>
              <a:t> Modulo « % » or </a:t>
            </a:r>
            <a:r>
              <a:rPr lang="fr-FR" dirty="0" err="1"/>
              <a:t>Bitwise</a:t>
            </a:r>
            <a:r>
              <a:rPr lang="fr-FR" dirty="0"/>
              <a:t> « &amp; »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5DFBA9-74FF-DFCC-D823-28548437B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295" y="3973744"/>
            <a:ext cx="7304623" cy="12630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441F6E-6342-E41A-321F-8E034F203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727" y="1945578"/>
            <a:ext cx="9003366" cy="158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436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1638A-9B4D-8A21-FF84-93CCAB56D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.. </a:t>
            </a:r>
            <a:r>
              <a:rPr lang="fr-FR" dirty="0" err="1"/>
              <a:t>Mostly</a:t>
            </a:r>
            <a:r>
              <a:rPr lang="fr-FR" dirty="0"/>
              <a:t> </a:t>
            </a:r>
            <a:r>
              <a:rPr lang="fr-FR" dirty="0" err="1"/>
              <a:t>equivalent</a:t>
            </a:r>
            <a:r>
              <a:rPr lang="fr-FR" dirty="0"/>
              <a:t> to « modulo 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C9835F-7879-0D4F-5A25-114B5C302284}"/>
              </a:ext>
            </a:extLst>
          </p:cNvPr>
          <p:cNvSpPr txBox="1"/>
          <p:nvPr/>
        </p:nvSpPr>
        <p:spPr>
          <a:xfrm>
            <a:off x="4295518" y="5010065"/>
            <a:ext cx="2566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index = hash2 % 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C331E4-1594-2FDB-A6FA-42B1E54437EA}"/>
              </a:ext>
            </a:extLst>
          </p:cNvPr>
          <p:cNvSpPr txBox="1"/>
          <p:nvPr/>
        </p:nvSpPr>
        <p:spPr>
          <a:xfrm>
            <a:off x="4192019" y="1965123"/>
            <a:ext cx="32309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/>
              <a:t>hash = </a:t>
            </a:r>
            <a:r>
              <a:rPr lang="fr-FR" sz="2400" b="1" dirty="0" err="1"/>
              <a:t>Key.hashCode</a:t>
            </a:r>
            <a:r>
              <a:rPr lang="fr-FR" sz="2400" b="1" dirty="0"/>
              <a:t>()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4065FDB0-8058-3A68-8DD4-CE292B985FCD}"/>
              </a:ext>
            </a:extLst>
          </p:cNvPr>
          <p:cNvSpPr/>
          <p:nvPr/>
        </p:nvSpPr>
        <p:spPr>
          <a:xfrm>
            <a:off x="5403273" y="2675995"/>
            <a:ext cx="440086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B17E88-D2B0-086A-CEC7-2618B0C3A177}"/>
              </a:ext>
            </a:extLst>
          </p:cNvPr>
          <p:cNvSpPr txBox="1"/>
          <p:nvPr/>
        </p:nvSpPr>
        <p:spPr>
          <a:xfrm>
            <a:off x="7144054" y="2329606"/>
            <a:ext cx="4993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… « </a:t>
            </a:r>
            <a:r>
              <a:rPr lang="fr-FR" sz="2800" b="1" dirty="0" err="1"/>
              <a:t>int</a:t>
            </a:r>
            <a:r>
              <a:rPr lang="fr-FR" sz="2800" b="1" dirty="0"/>
              <a:t> » in range [-2^31, +2^31]</a:t>
            </a:r>
            <a:endParaRPr lang="fr-FR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8A208D-4932-3C13-503D-DFE097EAE7E3}"/>
              </a:ext>
            </a:extLst>
          </p:cNvPr>
          <p:cNvSpPr txBox="1"/>
          <p:nvPr/>
        </p:nvSpPr>
        <p:spPr>
          <a:xfrm>
            <a:off x="7144054" y="5525518"/>
            <a:ext cx="4879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… in range [ 0,  size-1 ]</a:t>
            </a:r>
          </a:p>
          <a:p>
            <a:r>
              <a:rPr lang="fr-FR" sz="2400" dirty="0"/>
              <a:t>  OK to </a:t>
            </a:r>
            <a:r>
              <a:rPr lang="fr-FR" sz="2400" dirty="0" err="1"/>
              <a:t>lookup</a:t>
            </a:r>
            <a:r>
              <a:rPr lang="fr-FR" sz="2400" dirty="0"/>
              <a:t> in </a:t>
            </a:r>
            <a:r>
              <a:rPr lang="fr-FR" sz="2400" dirty="0" err="1"/>
              <a:t>array</a:t>
            </a:r>
            <a:r>
              <a:rPr lang="fr-FR" sz="2400" dirty="0"/>
              <a:t> « table[size] »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B97CBBAD-BD68-F1A5-B618-198C6FC23E88}"/>
              </a:ext>
            </a:extLst>
          </p:cNvPr>
          <p:cNvSpPr/>
          <p:nvPr/>
        </p:nvSpPr>
        <p:spPr>
          <a:xfrm>
            <a:off x="5403273" y="4412836"/>
            <a:ext cx="440086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10BB8B-28B1-5C30-7ADE-B4334B54D63D}"/>
              </a:ext>
            </a:extLst>
          </p:cNvPr>
          <p:cNvSpPr txBox="1"/>
          <p:nvPr/>
        </p:nvSpPr>
        <p:spPr>
          <a:xfrm>
            <a:off x="3955880" y="3617442"/>
            <a:ext cx="3467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/>
              <a:t>hash2 = </a:t>
            </a:r>
            <a:r>
              <a:rPr lang="fr-FR" sz="2400" b="1" dirty="0" err="1"/>
              <a:t>Math.abs</a:t>
            </a:r>
            <a:r>
              <a:rPr lang="fr-FR" sz="2400" b="1" dirty="0"/>
              <a:t>(hash)</a:t>
            </a:r>
            <a:endParaRPr lang="fr-FR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90D0C6-7CF1-E3EF-8D3D-28B82A4F9B6D}"/>
              </a:ext>
            </a:extLst>
          </p:cNvPr>
          <p:cNvSpPr txBox="1"/>
          <p:nvPr/>
        </p:nvSpPr>
        <p:spPr>
          <a:xfrm>
            <a:off x="7466785" y="5104993"/>
            <a:ext cx="4239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Randomly</a:t>
            </a:r>
            <a:r>
              <a:rPr lang="fr-FR" sz="2000" dirty="0"/>
              <a:t> </a:t>
            </a:r>
            <a:r>
              <a:rPr lang="fr-FR" sz="2000" dirty="0" err="1"/>
              <a:t>distributed</a:t>
            </a:r>
            <a:r>
              <a:rPr lang="fr-FR" sz="2000" dirty="0"/>
              <a:t> </a:t>
            </a:r>
            <a:r>
              <a:rPr lang="fr-FR" sz="2000" dirty="0" err="1"/>
              <a:t>when</a:t>
            </a:r>
            <a:r>
              <a:rPr lang="fr-FR" sz="2000" dirty="0"/>
              <a:t> M </a:t>
            </a:r>
            <a:r>
              <a:rPr lang="fr-FR" sz="2000" dirty="0" err="1"/>
              <a:t>is</a:t>
            </a:r>
            <a:r>
              <a:rPr lang="fr-FR" sz="2000" dirty="0"/>
              <a:t> Prime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E0FE93-D54E-8171-BCF8-4EBED222CDA5}"/>
              </a:ext>
            </a:extLst>
          </p:cNvPr>
          <p:cNvSpPr txBox="1"/>
          <p:nvPr/>
        </p:nvSpPr>
        <p:spPr>
          <a:xfrm>
            <a:off x="7144054" y="3827790"/>
            <a:ext cx="4180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… in [0, +2^31]  .. </a:t>
            </a:r>
            <a:r>
              <a:rPr lang="fr-FR" sz="2800" dirty="0" err="1"/>
              <a:t>Lost</a:t>
            </a:r>
            <a:r>
              <a:rPr lang="fr-FR" sz="2800" dirty="0"/>
              <a:t> 1 bit</a:t>
            </a:r>
          </a:p>
        </p:txBody>
      </p:sp>
    </p:spTree>
    <p:extLst>
      <p:ext uri="{BB962C8B-B14F-4D97-AF65-F5344CB8AC3E}">
        <p14:creationId xmlns:p14="http://schemas.microsoft.com/office/powerpoint/2010/main" val="3178778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F2740-AF35-40C5-E4CF-44E6AF0A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Jdk</a:t>
            </a:r>
            <a:r>
              <a:rPr lang="fr-FR" dirty="0"/>
              <a:t> .. Use </a:t>
            </a:r>
            <a:r>
              <a:rPr lang="fr-FR" dirty="0" err="1"/>
              <a:t>capacity</a:t>
            </a:r>
            <a:r>
              <a:rPr lang="fr-FR" dirty="0"/>
              <a:t>=2^power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4C74C4-7EAA-3A65-DA9A-5E83996DEA2D}"/>
              </a:ext>
            </a:extLst>
          </p:cNvPr>
          <p:cNvSpPr txBox="1"/>
          <p:nvPr/>
        </p:nvSpPr>
        <p:spPr>
          <a:xfrm>
            <a:off x="1263192" y="3728757"/>
            <a:ext cx="5304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Hash to index   ..  </a:t>
            </a:r>
            <a:r>
              <a:rPr lang="fr-FR" sz="2400" dirty="0" err="1"/>
              <a:t>using</a:t>
            </a:r>
            <a:r>
              <a:rPr lang="fr-FR" sz="2400" dirty="0"/>
              <a:t>    « </a:t>
            </a:r>
            <a:r>
              <a:rPr lang="fr-FR" sz="2400" b="1" dirty="0"/>
              <a:t>hash &amp; (n-1) </a:t>
            </a:r>
            <a:r>
              <a:rPr lang="fr-FR" sz="2400" dirty="0"/>
              <a:t>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281E9D-B60B-4809-3B12-3A5605801342}"/>
              </a:ext>
            </a:extLst>
          </p:cNvPr>
          <p:cNvSpPr txBox="1"/>
          <p:nvPr/>
        </p:nvSpPr>
        <p:spPr>
          <a:xfrm>
            <a:off x="1263192" y="5060756"/>
            <a:ext cx="57873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Resize</a:t>
            </a:r>
            <a:r>
              <a:rPr lang="fr-FR" sz="2400" dirty="0"/>
              <a:t>: </a:t>
            </a:r>
            <a:r>
              <a:rPr lang="fr-FR" sz="2400" dirty="0" err="1"/>
              <a:t>capacity</a:t>
            </a:r>
            <a:r>
              <a:rPr lang="fr-FR" sz="2400" dirty="0"/>
              <a:t> *2  .. </a:t>
            </a:r>
            <a:r>
              <a:rPr lang="fr-FR" sz="2400" dirty="0" err="1"/>
              <a:t>using</a:t>
            </a:r>
            <a:r>
              <a:rPr lang="fr-FR" sz="2400" dirty="0"/>
              <a:t>  « </a:t>
            </a:r>
            <a:r>
              <a:rPr lang="fr-FR" sz="2400" b="1" dirty="0" err="1"/>
              <a:t>capacity</a:t>
            </a:r>
            <a:r>
              <a:rPr lang="fr-FR" sz="2400" b="1" dirty="0"/>
              <a:t> &lt;&lt; 1</a:t>
            </a:r>
            <a:r>
              <a:rPr lang="fr-FR" sz="2400" dirty="0"/>
              <a:t> »</a:t>
            </a:r>
          </a:p>
          <a:p>
            <a:r>
              <a:rPr lang="fr-FR" sz="2400" dirty="0"/>
              <a:t>(</a:t>
            </a:r>
            <a:r>
              <a:rPr lang="fr-FR" sz="2400" dirty="0" err="1"/>
              <a:t>jdk</a:t>
            </a:r>
            <a:r>
              <a:rPr lang="fr-FR" sz="2400" dirty="0"/>
              <a:t> : no </a:t>
            </a:r>
            <a:r>
              <a:rPr lang="fr-FR" sz="2400" dirty="0" err="1"/>
              <a:t>decrease</a:t>
            </a:r>
            <a:r>
              <a:rPr lang="fr-FR" sz="2400" dirty="0"/>
              <a:t> </a:t>
            </a:r>
            <a:r>
              <a:rPr lang="fr-FR" sz="2400" dirty="0" err="1"/>
              <a:t>capacity</a:t>
            </a:r>
            <a:r>
              <a:rPr lang="fr-FR" sz="2400" dirty="0"/>
              <a:t> 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290882-CF46-C670-19A7-F1E7486A0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192" y="1970643"/>
            <a:ext cx="7118622" cy="10520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3D767B-76F5-B8E9-A0F6-477966DC18B2}"/>
              </a:ext>
            </a:extLst>
          </p:cNvPr>
          <p:cNvSpPr txBox="1"/>
          <p:nvPr/>
        </p:nvSpPr>
        <p:spPr>
          <a:xfrm>
            <a:off x="1263192" y="5891753"/>
            <a:ext cx="7198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Re-hash </a:t>
            </a:r>
            <a:r>
              <a:rPr lang="fr-FR" sz="2400" dirty="0" err="1"/>
              <a:t>after</a:t>
            </a:r>
            <a:r>
              <a:rPr lang="fr-FR" sz="2400" dirty="0"/>
              <a:t> </a:t>
            </a:r>
            <a:r>
              <a:rPr lang="fr-FR" sz="2400" dirty="0" err="1"/>
              <a:t>resize</a:t>
            </a:r>
            <a:r>
              <a:rPr lang="fr-FR" sz="2400" dirty="0"/>
              <a:t> =&gt; index change to index or index*2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498C45-4893-E6F4-BA95-59351C3A25A7}"/>
              </a:ext>
            </a:extLst>
          </p:cNvPr>
          <p:cNvSpPr txBox="1"/>
          <p:nvPr/>
        </p:nvSpPr>
        <p:spPr>
          <a:xfrm>
            <a:off x="7404754" y="3302642"/>
            <a:ext cx="37673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Example:                             (in base 2)</a:t>
            </a:r>
          </a:p>
          <a:p>
            <a:r>
              <a:rPr lang="fr-FR" dirty="0"/>
              <a:t>N    =32  = (1 &lt;&lt; 5) =   0 0 0 1 0 0 0 0 0</a:t>
            </a:r>
          </a:p>
          <a:p>
            <a:r>
              <a:rPr lang="fr-FR" dirty="0"/>
              <a:t>n-1 = 31 =                     0 0 0 0 1 1 1 1 1</a:t>
            </a:r>
          </a:p>
          <a:p>
            <a:r>
              <a:rPr lang="fr-FR" dirty="0"/>
              <a:t>Hash =                            y </a:t>
            </a:r>
            <a:r>
              <a:rPr lang="fr-FR" dirty="0" err="1"/>
              <a:t>y</a:t>
            </a:r>
            <a:r>
              <a:rPr lang="fr-FR" dirty="0"/>
              <a:t> </a:t>
            </a:r>
            <a:r>
              <a:rPr lang="fr-FR" dirty="0" err="1"/>
              <a:t>y</a:t>
            </a:r>
            <a:r>
              <a:rPr lang="fr-FR" dirty="0"/>
              <a:t> </a:t>
            </a:r>
            <a:r>
              <a:rPr lang="fr-FR" dirty="0" err="1"/>
              <a:t>y</a:t>
            </a:r>
            <a:r>
              <a:rPr lang="fr-FR" dirty="0"/>
              <a:t> x x </a:t>
            </a:r>
            <a:r>
              <a:rPr lang="fr-FR" dirty="0" err="1"/>
              <a:t>x</a:t>
            </a:r>
            <a:r>
              <a:rPr lang="fr-FR" dirty="0"/>
              <a:t> </a:t>
            </a:r>
            <a:r>
              <a:rPr lang="fr-FR" dirty="0" err="1"/>
              <a:t>x</a:t>
            </a:r>
            <a:r>
              <a:rPr lang="fr-FR" dirty="0"/>
              <a:t> </a:t>
            </a:r>
            <a:r>
              <a:rPr lang="fr-FR" dirty="0" err="1"/>
              <a:t>x</a:t>
            </a:r>
            <a:endParaRPr lang="fr-FR" dirty="0"/>
          </a:p>
          <a:p>
            <a:r>
              <a:rPr lang="fr-FR" dirty="0"/>
              <a:t>Hash&amp;(n-1)=                  0 0 0 0 x </a:t>
            </a:r>
            <a:r>
              <a:rPr lang="fr-FR" dirty="0" err="1"/>
              <a:t>x</a:t>
            </a:r>
            <a:r>
              <a:rPr lang="fr-FR" dirty="0"/>
              <a:t> </a:t>
            </a:r>
            <a:r>
              <a:rPr lang="fr-FR" dirty="0" err="1"/>
              <a:t>x</a:t>
            </a:r>
            <a:r>
              <a:rPr lang="fr-FR" dirty="0"/>
              <a:t> </a:t>
            </a:r>
            <a:r>
              <a:rPr lang="fr-FR" dirty="0" err="1"/>
              <a:t>x</a:t>
            </a:r>
            <a:r>
              <a:rPr lang="fr-FR" dirty="0"/>
              <a:t> </a:t>
            </a:r>
            <a:r>
              <a:rPr lang="fr-FR" dirty="0" err="1"/>
              <a:t>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2500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hashCode</a:t>
            </a:r>
            <a:r>
              <a:rPr lang="fr-FR" dirty="0"/>
              <a:t>()</a:t>
            </a:r>
            <a:br>
              <a:rPr lang="fr-FR" dirty="0"/>
            </a:br>
            <a:r>
              <a:rPr lang="fr-FR" dirty="0"/>
              <a:t>… </a:t>
            </a:r>
            <a:r>
              <a:rPr lang="fr-FR" dirty="0" err="1"/>
              <a:t>lookup</a:t>
            </a:r>
            <a:r>
              <a:rPr lang="fr-FR" dirty="0"/>
              <a:t> index for </a:t>
            </a:r>
            <a:r>
              <a:rPr lang="fr-FR" dirty="0" err="1"/>
              <a:t>finding</a:t>
            </a:r>
            <a:r>
              <a:rPr lang="fr-FR" dirty="0"/>
              <a:t> value by key if </a:t>
            </a:r>
            <a:r>
              <a:rPr lang="fr-FR" dirty="0" err="1"/>
              <a:t>present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8510A8-D63A-97B0-A9B5-4BE2CB88D172}"/>
              </a:ext>
            </a:extLst>
          </p:cNvPr>
          <p:cNvSpPr/>
          <p:nvPr/>
        </p:nvSpPr>
        <p:spPr>
          <a:xfrm>
            <a:off x="1262871" y="2050512"/>
            <a:ext cx="1384916" cy="1100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3FA44D-CB8B-19E5-7D46-01E62FB85690}"/>
              </a:ext>
            </a:extLst>
          </p:cNvPr>
          <p:cNvSpPr txBox="1"/>
          <p:nvPr/>
        </p:nvSpPr>
        <p:spPr>
          <a:xfrm>
            <a:off x="1458180" y="2050513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HashMap</a:t>
            </a:r>
            <a:endParaRPr lang="fr-FR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92E595-B5E6-CE5A-C813-387ABF4FD818}"/>
              </a:ext>
            </a:extLst>
          </p:cNvPr>
          <p:cNvCxnSpPr/>
          <p:nvPr/>
        </p:nvCxnSpPr>
        <p:spPr>
          <a:xfrm>
            <a:off x="2590083" y="2550624"/>
            <a:ext cx="12339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23B0829-4385-D48C-5579-2326A2E2A235}"/>
              </a:ext>
            </a:extLst>
          </p:cNvPr>
          <p:cNvSpPr/>
          <p:nvPr/>
        </p:nvSpPr>
        <p:spPr>
          <a:xfrm>
            <a:off x="3824079" y="2327202"/>
            <a:ext cx="5078026" cy="4468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39B885-20D6-05FA-4C7F-9F9F7AE30BED}"/>
              </a:ext>
            </a:extLst>
          </p:cNvPr>
          <p:cNvSpPr txBox="1"/>
          <p:nvPr/>
        </p:nvSpPr>
        <p:spPr>
          <a:xfrm>
            <a:off x="1262871" y="2330446"/>
            <a:ext cx="659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800FC7-E2CE-3147-0F26-0219A8F9BBE2}"/>
              </a:ext>
            </a:extLst>
          </p:cNvPr>
          <p:cNvSpPr txBox="1"/>
          <p:nvPr/>
        </p:nvSpPr>
        <p:spPr>
          <a:xfrm>
            <a:off x="1295423" y="2692237"/>
            <a:ext cx="52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size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44E7D1-4E4F-0D69-6EEC-107B16A9AFB7}"/>
              </a:ext>
            </a:extLst>
          </p:cNvPr>
          <p:cNvSpPr txBox="1"/>
          <p:nvPr/>
        </p:nvSpPr>
        <p:spPr>
          <a:xfrm>
            <a:off x="3853954" y="2371923"/>
            <a:ext cx="504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[0]   [1]   [2]     …        [index]              …        [length-1]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34834D2-4507-F0E1-9BCE-D7782A396E0F}"/>
              </a:ext>
            </a:extLst>
          </p:cNvPr>
          <p:cNvCxnSpPr>
            <a:cxnSpLocks/>
          </p:cNvCxnSpPr>
          <p:nvPr/>
        </p:nvCxnSpPr>
        <p:spPr>
          <a:xfrm>
            <a:off x="1255892" y="2361068"/>
            <a:ext cx="13918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Arrow: Down 18">
            <a:extLst>
              <a:ext uri="{FF2B5EF4-FFF2-40B4-BE49-F238E27FC236}">
                <a16:creationId xmlns:a16="http://schemas.microsoft.com/office/drawing/2014/main" id="{806B219A-9F6D-013C-8EA3-F62E11C07C9D}"/>
              </a:ext>
            </a:extLst>
          </p:cNvPr>
          <p:cNvSpPr/>
          <p:nvPr/>
        </p:nvSpPr>
        <p:spPr>
          <a:xfrm>
            <a:off x="5968046" y="1849535"/>
            <a:ext cx="346409" cy="4019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4FB65F-41F7-935B-7213-B6B11A63ACD9}"/>
              </a:ext>
            </a:extLst>
          </p:cNvPr>
          <p:cNvSpPr txBox="1"/>
          <p:nvPr/>
        </p:nvSpPr>
        <p:spPr>
          <a:xfrm>
            <a:off x="4272864" y="1313751"/>
            <a:ext cx="4385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index = abs(</a:t>
            </a:r>
            <a:r>
              <a:rPr lang="fr-FR" sz="2400" b="1" dirty="0" err="1"/>
              <a:t>key.hashCode</a:t>
            </a:r>
            <a:r>
              <a:rPr lang="fr-FR" sz="2400" b="1" dirty="0"/>
              <a:t>()) % M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65004D33-21C7-A9A5-422C-C647F9187F7A}"/>
              </a:ext>
            </a:extLst>
          </p:cNvPr>
          <p:cNvSpPr/>
          <p:nvPr/>
        </p:nvSpPr>
        <p:spPr>
          <a:xfrm rot="3693714">
            <a:off x="7072763" y="3047569"/>
            <a:ext cx="157795" cy="8327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C1632AF-B449-C029-BA32-CE1AC9F4CFA5}"/>
              </a:ext>
            </a:extLst>
          </p:cNvPr>
          <p:cNvCxnSpPr>
            <a:cxnSpLocks/>
          </p:cNvCxnSpPr>
          <p:nvPr/>
        </p:nvCxnSpPr>
        <p:spPr>
          <a:xfrm>
            <a:off x="6171030" y="2719743"/>
            <a:ext cx="0" cy="431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09E3EF4-C632-C15D-0E14-A532C1AFEC1B}"/>
              </a:ext>
            </a:extLst>
          </p:cNvPr>
          <p:cNvSpPr/>
          <p:nvPr/>
        </p:nvSpPr>
        <p:spPr>
          <a:xfrm>
            <a:off x="5430132" y="3226215"/>
            <a:ext cx="1481796" cy="1574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B113B7-AB3F-04A7-DE48-05B08B9F1FE0}"/>
              </a:ext>
            </a:extLst>
          </p:cNvPr>
          <p:cNvSpPr txBox="1"/>
          <p:nvPr/>
        </p:nvSpPr>
        <p:spPr>
          <a:xfrm>
            <a:off x="5625441" y="3226216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Node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DF1326-1EB2-EDDD-6E5B-3B31CA14D329}"/>
              </a:ext>
            </a:extLst>
          </p:cNvPr>
          <p:cNvSpPr txBox="1"/>
          <p:nvPr/>
        </p:nvSpPr>
        <p:spPr>
          <a:xfrm>
            <a:off x="5430132" y="3506149"/>
            <a:ext cx="686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hash</a:t>
            </a:r>
          </a:p>
          <a:p>
            <a:r>
              <a:rPr lang="fr-FR" dirty="0"/>
              <a:t>Key</a:t>
            </a:r>
          </a:p>
          <a:p>
            <a:r>
              <a:rPr lang="fr-FR" dirty="0"/>
              <a:t>value</a:t>
            </a:r>
          </a:p>
          <a:p>
            <a:r>
              <a:rPr lang="fr-FR" dirty="0" err="1"/>
              <a:t>next</a:t>
            </a:r>
            <a:endParaRPr lang="fr-FR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18BB5F8-3DC8-474A-1C53-72A09B0A8F9D}"/>
              </a:ext>
            </a:extLst>
          </p:cNvPr>
          <p:cNvCxnSpPr>
            <a:cxnSpLocks/>
          </p:cNvCxnSpPr>
          <p:nvPr/>
        </p:nvCxnSpPr>
        <p:spPr>
          <a:xfrm>
            <a:off x="5423153" y="3536771"/>
            <a:ext cx="14887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981B0B1-BB70-CD32-B56F-C9871C3410D7}"/>
              </a:ext>
            </a:extLst>
          </p:cNvPr>
          <p:cNvCxnSpPr>
            <a:cxnSpLocks/>
            <a:endCxn id="48" idx="1"/>
          </p:cNvCxnSpPr>
          <p:nvPr/>
        </p:nvCxnSpPr>
        <p:spPr>
          <a:xfrm flipV="1">
            <a:off x="6440002" y="3679353"/>
            <a:ext cx="1219158" cy="3026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6402A48-86AA-4613-5D26-B951139A4768}"/>
              </a:ext>
            </a:extLst>
          </p:cNvPr>
          <p:cNvSpPr txBox="1"/>
          <p:nvPr/>
        </p:nvSpPr>
        <p:spPr>
          <a:xfrm>
            <a:off x="7543359" y="3039665"/>
            <a:ext cx="2088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hashCode</a:t>
            </a:r>
            <a:endParaRPr lang="fr-FR" dirty="0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F09A1E2E-0207-E0FF-DB4C-53770AB276EA}"/>
              </a:ext>
            </a:extLst>
          </p:cNvPr>
          <p:cNvSpPr/>
          <p:nvPr/>
        </p:nvSpPr>
        <p:spPr>
          <a:xfrm rot="5400000">
            <a:off x="8752047" y="3514909"/>
            <a:ext cx="346409" cy="4019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6E63114-EE54-1F01-3A21-60DFC1AA6818}"/>
              </a:ext>
            </a:extLst>
          </p:cNvPr>
          <p:cNvSpPr/>
          <p:nvPr/>
        </p:nvSpPr>
        <p:spPr>
          <a:xfrm>
            <a:off x="7659161" y="3537621"/>
            <a:ext cx="792674" cy="3514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CA1F5A3-2C82-7C41-59A4-A5BF96E2D12F}"/>
              </a:ext>
            </a:extLst>
          </p:cNvPr>
          <p:cNvSpPr txBox="1"/>
          <p:nvPr/>
        </p:nvSpPr>
        <p:spPr>
          <a:xfrm>
            <a:off x="7659160" y="3494687"/>
            <a:ext cx="63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Key1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C9CB821-4C60-DCBC-DCBF-756EC073DA86}"/>
              </a:ext>
            </a:extLst>
          </p:cNvPr>
          <p:cNvSpPr txBox="1"/>
          <p:nvPr/>
        </p:nvSpPr>
        <p:spPr>
          <a:xfrm>
            <a:off x="8902105" y="3890388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</a:t>
            </a:r>
            <a:r>
              <a:rPr lang="fr-FR" dirty="0" err="1"/>
              <a:t>key.equals</a:t>
            </a:r>
            <a:r>
              <a:rPr lang="fr-FR" dirty="0"/>
              <a:t>(key1)</a:t>
            </a:r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71C69029-8A22-FFAA-AB9E-5FBE1AC9489E}"/>
              </a:ext>
            </a:extLst>
          </p:cNvPr>
          <p:cNvSpPr/>
          <p:nvPr/>
        </p:nvSpPr>
        <p:spPr>
          <a:xfrm rot="4091663">
            <a:off x="5141368" y="2433808"/>
            <a:ext cx="143870" cy="13171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DFABFCE-0E6C-EA83-5BFC-B4F4321A5F7E}"/>
              </a:ext>
            </a:extLst>
          </p:cNvPr>
          <p:cNvSpPr txBox="1"/>
          <p:nvPr/>
        </p:nvSpPr>
        <p:spPr>
          <a:xfrm>
            <a:off x="2842516" y="3106997"/>
            <a:ext cx="1987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FAST return </a:t>
            </a:r>
            <a:r>
              <a:rPr lang="fr-FR" dirty="0" err="1"/>
              <a:t>null</a:t>
            </a:r>
            <a:endParaRPr lang="fr-FR" dirty="0"/>
          </a:p>
          <a:p>
            <a:r>
              <a:rPr lang="fr-FR" dirty="0"/>
              <a:t>If no Node for hash</a:t>
            </a:r>
          </a:p>
        </p:txBody>
      </p:sp>
      <p:sp>
        <p:nvSpPr>
          <p:cNvPr id="58" name="Arrow: Down 57">
            <a:extLst>
              <a:ext uri="{FF2B5EF4-FFF2-40B4-BE49-F238E27FC236}">
                <a16:creationId xmlns:a16="http://schemas.microsoft.com/office/drawing/2014/main" id="{AC14DFA4-10B1-7CA0-EAEA-6A044032F8A0}"/>
              </a:ext>
            </a:extLst>
          </p:cNvPr>
          <p:cNvSpPr/>
          <p:nvPr/>
        </p:nvSpPr>
        <p:spPr>
          <a:xfrm rot="5400000">
            <a:off x="6050213" y="3527724"/>
            <a:ext cx="143739" cy="29424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F0633B1F-304D-D42E-8ACC-A0055C05FD7E}"/>
              </a:ext>
            </a:extLst>
          </p:cNvPr>
          <p:cNvSpPr/>
          <p:nvPr/>
        </p:nvSpPr>
        <p:spPr>
          <a:xfrm>
            <a:off x="4760809" y="5169380"/>
            <a:ext cx="233109" cy="4015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9F0B2DC-7FC3-572E-B3AB-B9F2E2AFC38C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6440002" y="4292576"/>
            <a:ext cx="1212179" cy="3312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F28AFE0-62EB-13E1-2BDD-976DF077C448}"/>
              </a:ext>
            </a:extLst>
          </p:cNvPr>
          <p:cNvSpPr/>
          <p:nvPr/>
        </p:nvSpPr>
        <p:spPr>
          <a:xfrm>
            <a:off x="5423153" y="5260374"/>
            <a:ext cx="1481796" cy="1574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84A4719-5BEA-1366-58B6-B9137F0FB400}"/>
              </a:ext>
            </a:extLst>
          </p:cNvPr>
          <p:cNvSpPr txBox="1"/>
          <p:nvPr/>
        </p:nvSpPr>
        <p:spPr>
          <a:xfrm>
            <a:off x="5631359" y="5226210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Node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2773BF3-BCF3-B380-536B-C9B0494006BE}"/>
              </a:ext>
            </a:extLst>
          </p:cNvPr>
          <p:cNvSpPr txBox="1"/>
          <p:nvPr/>
        </p:nvSpPr>
        <p:spPr>
          <a:xfrm>
            <a:off x="5423153" y="5540308"/>
            <a:ext cx="686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hash</a:t>
            </a:r>
          </a:p>
          <a:p>
            <a:r>
              <a:rPr lang="fr-FR" dirty="0"/>
              <a:t>Key</a:t>
            </a:r>
          </a:p>
          <a:p>
            <a:r>
              <a:rPr lang="fr-FR" dirty="0"/>
              <a:t>value</a:t>
            </a:r>
          </a:p>
          <a:p>
            <a:r>
              <a:rPr lang="fr-FR" dirty="0" err="1"/>
              <a:t>next</a:t>
            </a:r>
            <a:endParaRPr lang="fr-FR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26CF2BD-10FC-BFC5-CC41-CD1561CE3CEE}"/>
              </a:ext>
            </a:extLst>
          </p:cNvPr>
          <p:cNvCxnSpPr>
            <a:cxnSpLocks/>
          </p:cNvCxnSpPr>
          <p:nvPr/>
        </p:nvCxnSpPr>
        <p:spPr>
          <a:xfrm>
            <a:off x="5416174" y="5570930"/>
            <a:ext cx="14887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F29DC990-99F6-45DA-B0F4-FB906CEBFAB8}"/>
              </a:ext>
            </a:extLst>
          </p:cNvPr>
          <p:cNvSpPr/>
          <p:nvPr/>
        </p:nvSpPr>
        <p:spPr>
          <a:xfrm>
            <a:off x="7652181" y="4438273"/>
            <a:ext cx="878691" cy="3710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90C252F-C043-6457-8EDC-8AAAECEB4685}"/>
              </a:ext>
            </a:extLst>
          </p:cNvPr>
          <p:cNvSpPr txBox="1"/>
          <p:nvPr/>
        </p:nvSpPr>
        <p:spPr>
          <a:xfrm>
            <a:off x="7701091" y="4434096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Value1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DB5C795-95C0-BF65-37E2-0D9BB14BB395}"/>
              </a:ext>
            </a:extLst>
          </p:cNvPr>
          <p:cNvSpPr txBox="1"/>
          <p:nvPr/>
        </p:nvSpPr>
        <p:spPr>
          <a:xfrm>
            <a:off x="1918404" y="4742396"/>
            <a:ext cx="2701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Return value1 if </a:t>
            </a:r>
            <a:r>
              <a:rPr lang="fr-FR" dirty="0" err="1"/>
              <a:t>equals</a:t>
            </a:r>
            <a:r>
              <a:rPr lang="fr-FR" dirty="0"/>
              <a:t> key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29B0009-6F72-3573-F890-DFE9D9BB0894}"/>
              </a:ext>
            </a:extLst>
          </p:cNvPr>
          <p:cNvCxnSpPr>
            <a:cxnSpLocks/>
          </p:cNvCxnSpPr>
          <p:nvPr/>
        </p:nvCxnSpPr>
        <p:spPr>
          <a:xfrm>
            <a:off x="6004968" y="4547960"/>
            <a:ext cx="162572" cy="7046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A749C2F-F1A3-302C-4CBF-B0F8CEA0B09A}"/>
              </a:ext>
            </a:extLst>
          </p:cNvPr>
          <p:cNvCxnSpPr>
            <a:cxnSpLocks/>
            <a:endCxn id="90" idx="1"/>
          </p:cNvCxnSpPr>
          <p:nvPr/>
        </p:nvCxnSpPr>
        <p:spPr>
          <a:xfrm flipV="1">
            <a:off x="6440002" y="5677849"/>
            <a:ext cx="1219158" cy="3058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D7C3096C-192F-C897-9925-FF14E573DEBB}"/>
              </a:ext>
            </a:extLst>
          </p:cNvPr>
          <p:cNvSpPr/>
          <p:nvPr/>
        </p:nvSpPr>
        <p:spPr>
          <a:xfrm>
            <a:off x="7659161" y="5536117"/>
            <a:ext cx="792674" cy="3514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E608243-7417-B70A-8159-95613D6FDFFA}"/>
              </a:ext>
            </a:extLst>
          </p:cNvPr>
          <p:cNvSpPr txBox="1"/>
          <p:nvPr/>
        </p:nvSpPr>
        <p:spPr>
          <a:xfrm>
            <a:off x="7659160" y="5493183"/>
            <a:ext cx="63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Key2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622C425-26C3-5963-2A09-2C7B98B3B0F5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6440002" y="6291072"/>
            <a:ext cx="1212179" cy="3312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E75ECAEF-804B-D306-1D44-1214336D783B}"/>
              </a:ext>
            </a:extLst>
          </p:cNvPr>
          <p:cNvSpPr/>
          <p:nvPr/>
        </p:nvSpPr>
        <p:spPr>
          <a:xfrm>
            <a:off x="7652181" y="6436769"/>
            <a:ext cx="878691" cy="3710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047B572-1DC3-BA60-4C2F-CAC752C419AF}"/>
              </a:ext>
            </a:extLst>
          </p:cNvPr>
          <p:cNvSpPr txBox="1"/>
          <p:nvPr/>
        </p:nvSpPr>
        <p:spPr>
          <a:xfrm>
            <a:off x="7701091" y="6432592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Value2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D73CDA2-069B-319E-D31F-D978302463F2}"/>
              </a:ext>
            </a:extLst>
          </p:cNvPr>
          <p:cNvSpPr txBox="1"/>
          <p:nvPr/>
        </p:nvSpPr>
        <p:spPr>
          <a:xfrm>
            <a:off x="1918403" y="5162289"/>
            <a:ext cx="27287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Else</a:t>
            </a:r>
            <a:r>
              <a:rPr lang="fr-FR" dirty="0"/>
              <a:t> if has </a:t>
            </a:r>
            <a:r>
              <a:rPr lang="fr-FR" dirty="0" err="1"/>
              <a:t>next</a:t>
            </a:r>
            <a:r>
              <a:rPr lang="fr-FR" dirty="0"/>
              <a:t> « collision »</a:t>
            </a:r>
          </a:p>
          <a:p>
            <a:r>
              <a:rPr lang="fr-FR" dirty="0"/>
              <a:t>(</a:t>
            </a:r>
            <a:r>
              <a:rPr lang="fr-FR" dirty="0" err="1"/>
              <a:t>same</a:t>
            </a:r>
            <a:r>
              <a:rPr lang="fr-FR" dirty="0"/>
              <a:t> hash)</a:t>
            </a:r>
          </a:p>
          <a:p>
            <a:r>
              <a:rPr lang="fr-FR" dirty="0"/>
              <a:t>… </a:t>
            </a:r>
            <a:r>
              <a:rPr lang="fr-FR" dirty="0" err="1"/>
              <a:t>loop</a:t>
            </a:r>
            <a:r>
              <a:rPr lang="fr-FR" dirty="0"/>
              <a:t> </a:t>
            </a:r>
            <a:r>
              <a:rPr lang="fr-FR" dirty="0" err="1"/>
              <a:t>linked</a:t>
            </a:r>
            <a:r>
              <a:rPr lang="fr-FR" dirty="0"/>
              <a:t> </a:t>
            </a:r>
            <a:r>
              <a:rPr lang="fr-FR" dirty="0" err="1"/>
              <a:t>list</a:t>
            </a:r>
            <a:endParaRPr lang="fr-FR" dirty="0"/>
          </a:p>
        </p:txBody>
      </p:sp>
      <p:sp>
        <p:nvSpPr>
          <p:cNvPr id="97" name="Arrow: Down 96">
            <a:extLst>
              <a:ext uri="{FF2B5EF4-FFF2-40B4-BE49-F238E27FC236}">
                <a16:creationId xmlns:a16="http://schemas.microsoft.com/office/drawing/2014/main" id="{0562C9EB-6E6C-5D9E-DF16-05182467AB50}"/>
              </a:ext>
            </a:extLst>
          </p:cNvPr>
          <p:cNvSpPr/>
          <p:nvPr/>
        </p:nvSpPr>
        <p:spPr>
          <a:xfrm>
            <a:off x="4772455" y="5883438"/>
            <a:ext cx="233109" cy="4015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Arrow: Down 98">
            <a:extLst>
              <a:ext uri="{FF2B5EF4-FFF2-40B4-BE49-F238E27FC236}">
                <a16:creationId xmlns:a16="http://schemas.microsoft.com/office/drawing/2014/main" id="{F8CF58DF-A5BA-247F-6142-E6AC9708851A}"/>
              </a:ext>
            </a:extLst>
          </p:cNvPr>
          <p:cNvSpPr/>
          <p:nvPr/>
        </p:nvSpPr>
        <p:spPr>
          <a:xfrm rot="5400000">
            <a:off x="4839832" y="5453462"/>
            <a:ext cx="173153" cy="5642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Arrow: Down 99">
            <a:extLst>
              <a:ext uri="{FF2B5EF4-FFF2-40B4-BE49-F238E27FC236}">
                <a16:creationId xmlns:a16="http://schemas.microsoft.com/office/drawing/2014/main" id="{79CB9282-A41B-9CCD-3E5A-51D9B20A0DDB}"/>
              </a:ext>
            </a:extLst>
          </p:cNvPr>
          <p:cNvSpPr/>
          <p:nvPr/>
        </p:nvSpPr>
        <p:spPr>
          <a:xfrm rot="5400000">
            <a:off x="4837609" y="6111060"/>
            <a:ext cx="173153" cy="5642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Arrow: Down 100">
            <a:extLst>
              <a:ext uri="{FF2B5EF4-FFF2-40B4-BE49-F238E27FC236}">
                <a16:creationId xmlns:a16="http://schemas.microsoft.com/office/drawing/2014/main" id="{841FB314-6FA1-D1E1-E6B4-681507584331}"/>
              </a:ext>
            </a:extLst>
          </p:cNvPr>
          <p:cNvSpPr/>
          <p:nvPr/>
        </p:nvSpPr>
        <p:spPr>
          <a:xfrm rot="5400000">
            <a:off x="8752047" y="5474180"/>
            <a:ext cx="346409" cy="4019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011D10D-26D5-937A-B5F5-5D93D455A5D9}"/>
              </a:ext>
            </a:extLst>
          </p:cNvPr>
          <p:cNvSpPr txBox="1"/>
          <p:nvPr/>
        </p:nvSpPr>
        <p:spPr>
          <a:xfrm>
            <a:off x="8902105" y="5849659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</a:t>
            </a:r>
            <a:r>
              <a:rPr lang="fr-FR" dirty="0" err="1"/>
              <a:t>key.equals</a:t>
            </a:r>
            <a:r>
              <a:rPr lang="fr-FR" dirty="0"/>
              <a:t>(key2)</a:t>
            </a:r>
          </a:p>
        </p:txBody>
      </p:sp>
    </p:spTree>
    <p:extLst>
      <p:ext uri="{BB962C8B-B14F-4D97-AF65-F5344CB8AC3E}">
        <p14:creationId xmlns:p14="http://schemas.microsoft.com/office/powerpoint/2010/main" val="14697991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F2740-AF35-40C5-E4CF-44E6AF0A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Strategy</a:t>
            </a:r>
            <a:r>
              <a:rPr lang="fr-FR" dirty="0"/>
              <a:t> to </a:t>
            </a:r>
            <a:r>
              <a:rPr lang="fr-FR" dirty="0" err="1"/>
              <a:t>Reduce</a:t>
            </a:r>
            <a:r>
              <a:rPr lang="fr-FR" dirty="0"/>
              <a:t> Collisions Occurrences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F85C67-5142-6523-E85F-33DE4F7663C1}"/>
              </a:ext>
            </a:extLst>
          </p:cNvPr>
          <p:cNvSpPr txBox="1"/>
          <p:nvPr/>
        </p:nvSpPr>
        <p:spPr>
          <a:xfrm>
            <a:off x="1263192" y="2483963"/>
            <a:ext cx="10564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1/  use « GOOD » </a:t>
            </a:r>
            <a:r>
              <a:rPr lang="fr-FR" sz="2400" dirty="0" err="1"/>
              <a:t>hashCode</a:t>
            </a:r>
            <a:r>
              <a:rPr lang="fr-FR" sz="2400" dirty="0"/>
              <a:t>() </a:t>
            </a:r>
            <a:r>
              <a:rPr lang="fr-FR" sz="2400" dirty="0" err="1"/>
              <a:t>function</a:t>
            </a:r>
            <a:r>
              <a:rPr lang="fr-FR" sz="2400" dirty="0"/>
              <a:t>  …. </a:t>
            </a:r>
            <a:r>
              <a:rPr lang="fr-FR" sz="2400" dirty="0" err="1"/>
              <a:t>With</a:t>
            </a:r>
            <a:r>
              <a:rPr lang="fr-FR" sz="2400" dirty="0"/>
              <a:t> </a:t>
            </a:r>
            <a:r>
              <a:rPr lang="fr-FR" sz="2400" dirty="0" err="1"/>
              <a:t>hopefully</a:t>
            </a:r>
            <a:r>
              <a:rPr lang="fr-FR" sz="2400" dirty="0"/>
              <a:t> </a:t>
            </a:r>
            <a:r>
              <a:rPr lang="fr-FR" sz="2400" dirty="0" err="1"/>
              <a:t>equally</a:t>
            </a:r>
            <a:r>
              <a:rPr lang="fr-FR" sz="2400" dirty="0"/>
              <a:t> </a:t>
            </a:r>
            <a:r>
              <a:rPr lang="fr-FR" sz="2400" dirty="0" err="1"/>
              <a:t>distributed</a:t>
            </a:r>
            <a:r>
              <a:rPr lang="fr-FR" sz="2400" dirty="0"/>
              <a:t> values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4C74C4-7EAA-3A65-DA9A-5E83996DEA2D}"/>
              </a:ext>
            </a:extLst>
          </p:cNvPr>
          <p:cNvSpPr txBox="1"/>
          <p:nvPr/>
        </p:nvSpPr>
        <p:spPr>
          <a:xfrm>
            <a:off x="1263192" y="4686108"/>
            <a:ext cx="75825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3/  if </a:t>
            </a:r>
            <a:r>
              <a:rPr lang="fr-FR" sz="2400" dirty="0" err="1"/>
              <a:t>using</a:t>
            </a:r>
            <a:r>
              <a:rPr lang="fr-FR" sz="2400" dirty="0"/>
              <a:t> « </a:t>
            </a:r>
            <a:r>
              <a:rPr lang="fr-FR" sz="2400" dirty="0" err="1"/>
              <a:t>hashCode</a:t>
            </a:r>
            <a:r>
              <a:rPr lang="fr-FR" sz="2400" dirty="0"/>
              <a:t> % M »  … </a:t>
            </a:r>
            <a:r>
              <a:rPr lang="fr-FR" sz="2400" dirty="0" err="1"/>
              <a:t>prefer</a:t>
            </a:r>
            <a:r>
              <a:rPr lang="fr-FR" sz="2400" dirty="0"/>
              <a:t> M as Prime </a:t>
            </a:r>
            <a:r>
              <a:rPr lang="fr-FR" sz="2400" dirty="0" err="1"/>
              <a:t>number</a:t>
            </a:r>
            <a:br>
              <a:rPr lang="fr-FR" sz="2400" dirty="0"/>
            </a:br>
            <a:r>
              <a:rPr lang="fr-FR" sz="2400" dirty="0"/>
              <a:t>      ( NOT the </a:t>
            </a:r>
            <a:r>
              <a:rPr lang="fr-FR" sz="2400" dirty="0" err="1"/>
              <a:t>implementation</a:t>
            </a:r>
            <a:r>
              <a:rPr lang="fr-FR" sz="2400" dirty="0"/>
              <a:t> of </a:t>
            </a:r>
            <a:r>
              <a:rPr lang="fr-FR" sz="2400" dirty="0" err="1"/>
              <a:t>jdk</a:t>
            </a:r>
            <a:r>
              <a:rPr lang="fr-FR" sz="2400" dirty="0"/>
              <a:t> 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281E9D-B60B-4809-3B12-3A5605801342}"/>
              </a:ext>
            </a:extLst>
          </p:cNvPr>
          <p:cNvSpPr txBox="1"/>
          <p:nvPr/>
        </p:nvSpPr>
        <p:spPr>
          <a:xfrm>
            <a:off x="1263192" y="3496874"/>
            <a:ext cx="8984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2/  use « BIG » M </a:t>
            </a:r>
            <a:r>
              <a:rPr lang="fr-FR" sz="2400" dirty="0" err="1"/>
              <a:t>allocated</a:t>
            </a:r>
            <a:r>
              <a:rPr lang="fr-FR" sz="2400" dirty="0"/>
              <a:t> tables </a:t>
            </a:r>
            <a:r>
              <a:rPr lang="fr-FR" sz="2400" dirty="0" err="1"/>
              <a:t>length</a:t>
            </a:r>
            <a:r>
              <a:rPr lang="fr-FR" sz="2400" dirty="0"/>
              <a:t>   (</a:t>
            </a:r>
            <a:r>
              <a:rPr lang="fr-FR" sz="2400" dirty="0" err="1"/>
              <a:t>example</a:t>
            </a:r>
            <a:r>
              <a:rPr lang="fr-FR" sz="2400" dirty="0"/>
              <a:t>:  M &gt; 2 * N ) </a:t>
            </a:r>
            <a:br>
              <a:rPr lang="fr-FR" sz="2400" dirty="0"/>
            </a:br>
            <a:r>
              <a:rPr lang="fr-FR" sz="2400" dirty="0"/>
              <a:t>       …  </a:t>
            </a:r>
            <a:r>
              <a:rPr lang="fr-FR" sz="2400" dirty="0" err="1"/>
              <a:t>wasting</a:t>
            </a:r>
            <a:r>
              <a:rPr lang="fr-FR" sz="2400" dirty="0"/>
              <a:t> memory, but </a:t>
            </a:r>
            <a:r>
              <a:rPr lang="fr-FR" sz="2400" dirty="0" err="1"/>
              <a:t>improving</a:t>
            </a:r>
            <a:r>
              <a:rPr lang="fr-FR" sz="2400" dirty="0"/>
              <a:t> </a:t>
            </a:r>
            <a:r>
              <a:rPr lang="fr-FR" sz="2400" dirty="0" err="1"/>
              <a:t>selectivity</a:t>
            </a:r>
            <a:r>
              <a:rPr lang="fr-FR" sz="2400" dirty="0"/>
              <a:t> (</a:t>
            </a:r>
            <a:r>
              <a:rPr lang="fr-FR" sz="2400" dirty="0" err="1"/>
              <a:t>avoid</a:t>
            </a:r>
            <a:r>
              <a:rPr lang="fr-FR" sz="2400" dirty="0"/>
              <a:t> %M collisions)</a:t>
            </a:r>
          </a:p>
        </p:txBody>
      </p:sp>
    </p:spTree>
    <p:extLst>
      <p:ext uri="{BB962C8B-B14F-4D97-AF65-F5344CB8AC3E}">
        <p14:creationId xmlns:p14="http://schemas.microsoft.com/office/powerpoint/2010/main" val="4155528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882" y="134298"/>
            <a:ext cx="11528612" cy="1130762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Same</a:t>
            </a:r>
            <a:r>
              <a:rPr lang="fr-FR" dirty="0"/>
              <a:t> « </a:t>
            </a:r>
            <a:r>
              <a:rPr lang="fr-FR" dirty="0" err="1"/>
              <a:t>hashCode</a:t>
            </a:r>
            <a:r>
              <a:rPr lang="fr-FR" dirty="0"/>
              <a:t>()%M » : collisions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569E57-622F-7485-D489-4D3BB32F084B}"/>
              </a:ext>
            </a:extLst>
          </p:cNvPr>
          <p:cNvSpPr/>
          <p:nvPr/>
        </p:nvSpPr>
        <p:spPr>
          <a:xfrm>
            <a:off x="1527133" y="1956833"/>
            <a:ext cx="1384916" cy="1100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A151C7-F95F-0A25-BEB8-64E937DDB248}"/>
              </a:ext>
            </a:extLst>
          </p:cNvPr>
          <p:cNvSpPr txBox="1"/>
          <p:nvPr/>
        </p:nvSpPr>
        <p:spPr>
          <a:xfrm>
            <a:off x="1722442" y="1956834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HashMap</a:t>
            </a:r>
            <a:endParaRPr lang="fr-F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A2EE776-2BCD-0E53-7805-D35A91FE8B4C}"/>
              </a:ext>
            </a:extLst>
          </p:cNvPr>
          <p:cNvCxnSpPr/>
          <p:nvPr/>
        </p:nvCxnSpPr>
        <p:spPr>
          <a:xfrm>
            <a:off x="2854345" y="2456945"/>
            <a:ext cx="12339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A12FB16-53F4-7E7F-ACC9-0DC76BAA784A}"/>
              </a:ext>
            </a:extLst>
          </p:cNvPr>
          <p:cNvSpPr/>
          <p:nvPr/>
        </p:nvSpPr>
        <p:spPr>
          <a:xfrm>
            <a:off x="4088341" y="2233523"/>
            <a:ext cx="5078026" cy="4468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3847C2-CAE2-0F91-CEE7-A77BB912A202}"/>
              </a:ext>
            </a:extLst>
          </p:cNvPr>
          <p:cNvSpPr txBox="1"/>
          <p:nvPr/>
        </p:nvSpPr>
        <p:spPr>
          <a:xfrm>
            <a:off x="1527133" y="2236767"/>
            <a:ext cx="659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885F46-F003-70D2-4CF5-DDEAAAE5AB76}"/>
              </a:ext>
            </a:extLst>
          </p:cNvPr>
          <p:cNvSpPr txBox="1"/>
          <p:nvPr/>
        </p:nvSpPr>
        <p:spPr>
          <a:xfrm>
            <a:off x="1559685" y="2598558"/>
            <a:ext cx="52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size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E45CAA-6057-30B8-83AA-F793FD31249B}"/>
              </a:ext>
            </a:extLst>
          </p:cNvPr>
          <p:cNvSpPr txBox="1"/>
          <p:nvPr/>
        </p:nvSpPr>
        <p:spPr>
          <a:xfrm>
            <a:off x="4118217" y="2278244"/>
            <a:ext cx="504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[0]   [1]    …  [index]  …                                    [length-1]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778330-7F1A-1A69-DF1A-B51A77F38676}"/>
              </a:ext>
            </a:extLst>
          </p:cNvPr>
          <p:cNvCxnSpPr>
            <a:cxnSpLocks/>
          </p:cNvCxnSpPr>
          <p:nvPr/>
        </p:nvCxnSpPr>
        <p:spPr>
          <a:xfrm flipH="1">
            <a:off x="2614284" y="2910259"/>
            <a:ext cx="1739797" cy="4098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570295-CC36-1462-CF15-16CFDC95DCD4}"/>
              </a:ext>
            </a:extLst>
          </p:cNvPr>
          <p:cNvCxnSpPr>
            <a:cxnSpLocks/>
          </p:cNvCxnSpPr>
          <p:nvPr/>
        </p:nvCxnSpPr>
        <p:spPr>
          <a:xfrm>
            <a:off x="1520154" y="2267389"/>
            <a:ext cx="13918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BD3DFCE-D4F2-CB43-B617-F48D784C7E38}"/>
              </a:ext>
            </a:extLst>
          </p:cNvPr>
          <p:cNvCxnSpPr>
            <a:cxnSpLocks/>
          </p:cNvCxnSpPr>
          <p:nvPr/>
        </p:nvCxnSpPr>
        <p:spPr>
          <a:xfrm flipH="1">
            <a:off x="6313108" y="2780573"/>
            <a:ext cx="648005" cy="4656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30744F3-00B1-0591-D916-1D5ECEC54164}"/>
              </a:ext>
            </a:extLst>
          </p:cNvPr>
          <p:cNvCxnSpPr>
            <a:cxnSpLocks/>
          </p:cNvCxnSpPr>
          <p:nvPr/>
        </p:nvCxnSpPr>
        <p:spPr>
          <a:xfrm>
            <a:off x="7791183" y="2780573"/>
            <a:ext cx="330841" cy="4251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BAB0961-C716-4FB1-13B2-A8F728D86EE3}"/>
              </a:ext>
            </a:extLst>
          </p:cNvPr>
          <p:cNvSpPr/>
          <p:nvPr/>
        </p:nvSpPr>
        <p:spPr>
          <a:xfrm>
            <a:off x="3871143" y="3238477"/>
            <a:ext cx="1481796" cy="960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EAC86D-57D7-4CF0-4B81-E112E645B385}"/>
              </a:ext>
            </a:extLst>
          </p:cNvPr>
          <p:cNvSpPr txBox="1"/>
          <p:nvPr/>
        </p:nvSpPr>
        <p:spPr>
          <a:xfrm>
            <a:off x="4066452" y="3238477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Node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DF2C13-C4A3-1281-9B0F-026AACEB1B34}"/>
              </a:ext>
            </a:extLst>
          </p:cNvPr>
          <p:cNvSpPr txBox="1"/>
          <p:nvPr/>
        </p:nvSpPr>
        <p:spPr>
          <a:xfrm>
            <a:off x="3871143" y="3518410"/>
            <a:ext cx="1566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hash,key,value</a:t>
            </a:r>
            <a:endParaRPr lang="fr-FR" dirty="0"/>
          </a:p>
          <a:p>
            <a:r>
              <a:rPr lang="fr-FR" dirty="0" err="1"/>
              <a:t>next</a:t>
            </a:r>
            <a:endParaRPr lang="fr-FR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BA48EC6-8BC1-A110-03AD-9DDAF98DAFFC}"/>
              </a:ext>
            </a:extLst>
          </p:cNvPr>
          <p:cNvCxnSpPr>
            <a:cxnSpLocks/>
          </p:cNvCxnSpPr>
          <p:nvPr/>
        </p:nvCxnSpPr>
        <p:spPr>
          <a:xfrm>
            <a:off x="3864164" y="3549032"/>
            <a:ext cx="14887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7B85DB3-5079-F5FE-D373-76DC2AA58079}"/>
              </a:ext>
            </a:extLst>
          </p:cNvPr>
          <p:cNvSpPr/>
          <p:nvPr/>
        </p:nvSpPr>
        <p:spPr>
          <a:xfrm>
            <a:off x="5554282" y="3246226"/>
            <a:ext cx="1481796" cy="960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594FC75-E2EC-E0AF-9DDF-F55EE05BB6FC}"/>
              </a:ext>
            </a:extLst>
          </p:cNvPr>
          <p:cNvSpPr txBox="1"/>
          <p:nvPr/>
        </p:nvSpPr>
        <p:spPr>
          <a:xfrm>
            <a:off x="5749591" y="3246226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99809E-5C98-D780-A1AE-F82041BFE31B}"/>
              </a:ext>
            </a:extLst>
          </p:cNvPr>
          <p:cNvSpPr txBox="1"/>
          <p:nvPr/>
        </p:nvSpPr>
        <p:spPr>
          <a:xfrm>
            <a:off x="5554282" y="3526159"/>
            <a:ext cx="1566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hash,key,value</a:t>
            </a:r>
            <a:endParaRPr lang="fr-FR" dirty="0"/>
          </a:p>
          <a:p>
            <a:r>
              <a:rPr lang="fr-FR" dirty="0" err="1"/>
              <a:t>next</a:t>
            </a:r>
            <a:endParaRPr lang="fr-FR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CD2E512-5F73-4C5E-332D-3E9989F47C6A}"/>
              </a:ext>
            </a:extLst>
          </p:cNvPr>
          <p:cNvCxnSpPr>
            <a:cxnSpLocks/>
          </p:cNvCxnSpPr>
          <p:nvPr/>
        </p:nvCxnSpPr>
        <p:spPr>
          <a:xfrm>
            <a:off x="5547303" y="3556781"/>
            <a:ext cx="14887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70531A05-F7D6-20F2-CDD0-3128A25E06E7}"/>
              </a:ext>
            </a:extLst>
          </p:cNvPr>
          <p:cNvSpPr/>
          <p:nvPr/>
        </p:nvSpPr>
        <p:spPr>
          <a:xfrm>
            <a:off x="7402578" y="3243962"/>
            <a:ext cx="1481796" cy="960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534B2E2-1717-C6F5-1784-25E233934E59}"/>
              </a:ext>
            </a:extLst>
          </p:cNvPr>
          <p:cNvSpPr txBox="1"/>
          <p:nvPr/>
        </p:nvSpPr>
        <p:spPr>
          <a:xfrm>
            <a:off x="7597887" y="3243962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Node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E9E0EC2-EC41-9720-FF5F-279A90CFDCBC}"/>
              </a:ext>
            </a:extLst>
          </p:cNvPr>
          <p:cNvSpPr txBox="1"/>
          <p:nvPr/>
        </p:nvSpPr>
        <p:spPr>
          <a:xfrm>
            <a:off x="7402578" y="3523895"/>
            <a:ext cx="1566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hash,key,value</a:t>
            </a:r>
            <a:endParaRPr lang="fr-FR" dirty="0"/>
          </a:p>
          <a:p>
            <a:r>
              <a:rPr lang="fr-FR" dirty="0" err="1"/>
              <a:t>next</a:t>
            </a:r>
            <a:endParaRPr lang="fr-FR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6AFD0EB-334E-B7F4-8ECC-385F9058D3A8}"/>
              </a:ext>
            </a:extLst>
          </p:cNvPr>
          <p:cNvCxnSpPr>
            <a:cxnSpLocks/>
          </p:cNvCxnSpPr>
          <p:nvPr/>
        </p:nvCxnSpPr>
        <p:spPr>
          <a:xfrm>
            <a:off x="7395599" y="3554517"/>
            <a:ext cx="14887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ACAF5BE-858E-37F1-F60D-816155ECB077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8143476" y="4204372"/>
            <a:ext cx="0" cy="3346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776B7027-358F-CD91-381D-326F14FDBF52}"/>
              </a:ext>
            </a:extLst>
          </p:cNvPr>
          <p:cNvSpPr/>
          <p:nvPr/>
        </p:nvSpPr>
        <p:spPr>
          <a:xfrm>
            <a:off x="7402578" y="4538998"/>
            <a:ext cx="1481796" cy="960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995B604-B12E-E6B6-6573-39BE2768FB2C}"/>
              </a:ext>
            </a:extLst>
          </p:cNvPr>
          <p:cNvSpPr txBox="1"/>
          <p:nvPr/>
        </p:nvSpPr>
        <p:spPr>
          <a:xfrm>
            <a:off x="7597887" y="4538998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Node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E86D3B1-2B15-BDEA-34AF-015323D48B61}"/>
              </a:ext>
            </a:extLst>
          </p:cNvPr>
          <p:cNvSpPr txBox="1"/>
          <p:nvPr/>
        </p:nvSpPr>
        <p:spPr>
          <a:xfrm>
            <a:off x="7402578" y="4818931"/>
            <a:ext cx="1566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hash,key,value</a:t>
            </a:r>
            <a:endParaRPr lang="fr-FR" dirty="0"/>
          </a:p>
          <a:p>
            <a:r>
              <a:rPr lang="fr-FR" dirty="0" err="1"/>
              <a:t>next</a:t>
            </a:r>
            <a:endParaRPr lang="fr-FR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EBD1AE5-C54B-2C73-68B8-CF0955DBFD65}"/>
              </a:ext>
            </a:extLst>
          </p:cNvPr>
          <p:cNvCxnSpPr>
            <a:cxnSpLocks/>
          </p:cNvCxnSpPr>
          <p:nvPr/>
        </p:nvCxnSpPr>
        <p:spPr>
          <a:xfrm>
            <a:off x="7395599" y="4849553"/>
            <a:ext cx="14887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6344836-B592-59F6-1859-C909F3AD8786}"/>
              </a:ext>
            </a:extLst>
          </p:cNvPr>
          <p:cNvCxnSpPr>
            <a:cxnSpLocks/>
          </p:cNvCxnSpPr>
          <p:nvPr/>
        </p:nvCxnSpPr>
        <p:spPr>
          <a:xfrm>
            <a:off x="8160508" y="5499408"/>
            <a:ext cx="0" cy="1678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9E95C53-9D23-EC73-85D0-AD51C9F309D9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8624047" y="2790536"/>
            <a:ext cx="1122066" cy="5468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9A337AF-F3C0-C8F4-FDF6-4900DF797649}"/>
              </a:ext>
            </a:extLst>
          </p:cNvPr>
          <p:cNvSpPr txBox="1"/>
          <p:nvPr/>
        </p:nvSpPr>
        <p:spPr>
          <a:xfrm>
            <a:off x="9649408" y="5973454"/>
            <a:ext cx="2198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Too</a:t>
            </a:r>
            <a:r>
              <a:rPr lang="fr-FR" dirty="0"/>
              <a:t> </a:t>
            </a:r>
            <a:r>
              <a:rPr lang="fr-FR" dirty="0" err="1"/>
              <a:t>many</a:t>
            </a:r>
            <a:r>
              <a:rPr lang="fr-FR" dirty="0"/>
              <a:t> collisions !!</a:t>
            </a:r>
          </a:p>
          <a:p>
            <a:r>
              <a:rPr lang="fr-FR" dirty="0"/>
              <a:t>Cf </a:t>
            </a:r>
            <a:r>
              <a:rPr lang="fr-FR" dirty="0" err="1"/>
              <a:t>next</a:t>
            </a:r>
            <a:r>
              <a:rPr lang="fr-FR" dirty="0"/>
              <a:t> ( </a:t>
            </a:r>
            <a:r>
              <a:rPr lang="fr-FR" dirty="0" err="1"/>
              <a:t>Tree</a:t>
            </a:r>
            <a:r>
              <a:rPr lang="fr-FR" dirty="0"/>
              <a:t> )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A2D1CE0-F96C-BE15-1E55-5ACB3D1CFB03}"/>
              </a:ext>
            </a:extLst>
          </p:cNvPr>
          <p:cNvSpPr/>
          <p:nvPr/>
        </p:nvSpPr>
        <p:spPr>
          <a:xfrm>
            <a:off x="9512174" y="3337404"/>
            <a:ext cx="467877" cy="211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FD83DE2-5785-8800-B024-30037A5CD3C0}"/>
              </a:ext>
            </a:extLst>
          </p:cNvPr>
          <p:cNvSpPr/>
          <p:nvPr/>
        </p:nvSpPr>
        <p:spPr>
          <a:xfrm>
            <a:off x="9512174" y="3588902"/>
            <a:ext cx="467877" cy="211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159949A-5594-7209-E182-4FAA1C0A7DA7}"/>
              </a:ext>
            </a:extLst>
          </p:cNvPr>
          <p:cNvSpPr/>
          <p:nvPr/>
        </p:nvSpPr>
        <p:spPr>
          <a:xfrm>
            <a:off x="9512174" y="3840400"/>
            <a:ext cx="467877" cy="211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37DEC10-8A32-8CA8-5058-2F4C92F92035}"/>
              </a:ext>
            </a:extLst>
          </p:cNvPr>
          <p:cNvSpPr/>
          <p:nvPr/>
        </p:nvSpPr>
        <p:spPr>
          <a:xfrm>
            <a:off x="9512806" y="4092181"/>
            <a:ext cx="467877" cy="211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B02A457-DF67-612E-7BB8-6A43EA20E3D7}"/>
              </a:ext>
            </a:extLst>
          </p:cNvPr>
          <p:cNvSpPr/>
          <p:nvPr/>
        </p:nvSpPr>
        <p:spPr>
          <a:xfrm>
            <a:off x="9512806" y="4343679"/>
            <a:ext cx="467877" cy="211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2982F1B-B72F-E2C7-57C3-74554A084F20}"/>
              </a:ext>
            </a:extLst>
          </p:cNvPr>
          <p:cNvSpPr/>
          <p:nvPr/>
        </p:nvSpPr>
        <p:spPr>
          <a:xfrm>
            <a:off x="9512806" y="4595177"/>
            <a:ext cx="467877" cy="211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626454B-9956-AC20-8E4C-317D25F027EF}"/>
              </a:ext>
            </a:extLst>
          </p:cNvPr>
          <p:cNvSpPr/>
          <p:nvPr/>
        </p:nvSpPr>
        <p:spPr>
          <a:xfrm>
            <a:off x="9512174" y="4846675"/>
            <a:ext cx="467877" cy="211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21FCFBB-94DF-06ED-15AE-295D805B8411}"/>
              </a:ext>
            </a:extLst>
          </p:cNvPr>
          <p:cNvSpPr/>
          <p:nvPr/>
        </p:nvSpPr>
        <p:spPr>
          <a:xfrm>
            <a:off x="9512174" y="5098173"/>
            <a:ext cx="467877" cy="211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631F377-490C-517F-6607-0A986134FCF5}"/>
              </a:ext>
            </a:extLst>
          </p:cNvPr>
          <p:cNvSpPr/>
          <p:nvPr/>
        </p:nvSpPr>
        <p:spPr>
          <a:xfrm>
            <a:off x="10976301" y="3818410"/>
            <a:ext cx="315187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AE68E055-450D-06FD-0F98-F4B3FECB6AF0}"/>
              </a:ext>
            </a:extLst>
          </p:cNvPr>
          <p:cNvSpPr/>
          <p:nvPr/>
        </p:nvSpPr>
        <p:spPr>
          <a:xfrm>
            <a:off x="10086650" y="4137613"/>
            <a:ext cx="197408" cy="284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9729B5A-94FD-3374-4E85-97F037FAB945}"/>
              </a:ext>
            </a:extLst>
          </p:cNvPr>
          <p:cNvSpPr/>
          <p:nvPr/>
        </p:nvSpPr>
        <p:spPr>
          <a:xfrm>
            <a:off x="10598865" y="4158671"/>
            <a:ext cx="315187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514EA3E-473F-4CF8-554A-66E04BA0D24C}"/>
              </a:ext>
            </a:extLst>
          </p:cNvPr>
          <p:cNvSpPr/>
          <p:nvPr/>
        </p:nvSpPr>
        <p:spPr>
          <a:xfrm>
            <a:off x="11445825" y="4162561"/>
            <a:ext cx="315187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35F2EDC-B642-86BA-DCE7-ABAA3F58F0EE}"/>
              </a:ext>
            </a:extLst>
          </p:cNvPr>
          <p:cNvCxnSpPr>
            <a:cxnSpLocks/>
          </p:cNvCxnSpPr>
          <p:nvPr/>
        </p:nvCxnSpPr>
        <p:spPr>
          <a:xfrm>
            <a:off x="11216077" y="3968226"/>
            <a:ext cx="290049" cy="189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B50EFEE-5857-E240-E25A-08919D91BA39}"/>
              </a:ext>
            </a:extLst>
          </p:cNvPr>
          <p:cNvCxnSpPr>
            <a:cxnSpLocks/>
          </p:cNvCxnSpPr>
          <p:nvPr/>
        </p:nvCxnSpPr>
        <p:spPr>
          <a:xfrm flipH="1">
            <a:off x="10822663" y="3968226"/>
            <a:ext cx="229048" cy="172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Arrow: Down 88">
            <a:extLst>
              <a:ext uri="{FF2B5EF4-FFF2-40B4-BE49-F238E27FC236}">
                <a16:creationId xmlns:a16="http://schemas.microsoft.com/office/drawing/2014/main" id="{0CC736E1-F55A-A20F-9779-77486398D0EF}"/>
              </a:ext>
            </a:extLst>
          </p:cNvPr>
          <p:cNvSpPr/>
          <p:nvPr/>
        </p:nvSpPr>
        <p:spPr>
          <a:xfrm>
            <a:off x="6096000" y="1797424"/>
            <a:ext cx="346409" cy="4019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51F5938-F65A-0DA3-75AD-33D2E5D7817B}"/>
              </a:ext>
            </a:extLst>
          </p:cNvPr>
          <p:cNvSpPr txBox="1"/>
          <p:nvPr/>
        </p:nvSpPr>
        <p:spPr>
          <a:xfrm>
            <a:off x="4588486" y="1349995"/>
            <a:ext cx="3776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index = </a:t>
            </a:r>
            <a:r>
              <a:rPr lang="fr-FR" sz="2400" b="1" dirty="0" err="1"/>
              <a:t>Key.hashCode</a:t>
            </a:r>
            <a:r>
              <a:rPr lang="fr-FR" sz="2400" b="1" dirty="0"/>
              <a:t>() % M</a:t>
            </a:r>
          </a:p>
        </p:txBody>
      </p:sp>
      <p:sp>
        <p:nvSpPr>
          <p:cNvPr id="91" name="Left Brace 90">
            <a:extLst>
              <a:ext uri="{FF2B5EF4-FFF2-40B4-BE49-F238E27FC236}">
                <a16:creationId xmlns:a16="http://schemas.microsoft.com/office/drawing/2014/main" id="{CAF0392E-145B-BCAA-490B-82152A6580F9}"/>
              </a:ext>
            </a:extLst>
          </p:cNvPr>
          <p:cNvSpPr/>
          <p:nvPr/>
        </p:nvSpPr>
        <p:spPr>
          <a:xfrm rot="5400000" flipH="1">
            <a:off x="10494483" y="4604954"/>
            <a:ext cx="211628" cy="2336252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Left Brace 92">
            <a:extLst>
              <a:ext uri="{FF2B5EF4-FFF2-40B4-BE49-F238E27FC236}">
                <a16:creationId xmlns:a16="http://schemas.microsoft.com/office/drawing/2014/main" id="{BF8FB41B-7E3F-8856-3DBF-73C065774322}"/>
              </a:ext>
            </a:extLst>
          </p:cNvPr>
          <p:cNvSpPr/>
          <p:nvPr/>
        </p:nvSpPr>
        <p:spPr>
          <a:xfrm rot="5400000" flipH="1">
            <a:off x="8087298" y="4799826"/>
            <a:ext cx="211443" cy="1946693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34207C0-6817-8463-A639-01A3F6510C16}"/>
              </a:ext>
            </a:extLst>
          </p:cNvPr>
          <p:cNvSpPr txBox="1"/>
          <p:nvPr/>
        </p:nvSpPr>
        <p:spPr>
          <a:xfrm>
            <a:off x="7219673" y="5813613"/>
            <a:ext cx="22252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Collision : </a:t>
            </a:r>
          </a:p>
          <a:p>
            <a:r>
              <a:rPr lang="fr-FR" dirty="0"/>
              <a:t>2 </a:t>
            </a:r>
            <a:r>
              <a:rPr lang="fr-FR" dirty="0" err="1"/>
              <a:t>different</a:t>
            </a:r>
            <a:r>
              <a:rPr lang="fr-FR" dirty="0"/>
              <a:t> keys </a:t>
            </a:r>
          </a:p>
          <a:p>
            <a:r>
              <a:rPr lang="fr-FR" dirty="0"/>
              <a:t>   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hash%M</a:t>
            </a:r>
            <a:endParaRPr lang="fr-FR" dirty="0"/>
          </a:p>
        </p:txBody>
      </p:sp>
      <p:sp>
        <p:nvSpPr>
          <p:cNvPr id="96" name="Left Brace 95">
            <a:extLst>
              <a:ext uri="{FF2B5EF4-FFF2-40B4-BE49-F238E27FC236}">
                <a16:creationId xmlns:a16="http://schemas.microsoft.com/office/drawing/2014/main" id="{5C3EB6E7-0A69-69D0-9B6C-27D20762FE3D}"/>
              </a:ext>
            </a:extLst>
          </p:cNvPr>
          <p:cNvSpPr/>
          <p:nvPr/>
        </p:nvSpPr>
        <p:spPr>
          <a:xfrm rot="5400000" flipH="1">
            <a:off x="5379777" y="4599492"/>
            <a:ext cx="211628" cy="2336252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AC4C177-C200-092E-E2A2-BAFD84E31D4A}"/>
              </a:ext>
            </a:extLst>
          </p:cNvPr>
          <p:cNvSpPr txBox="1"/>
          <p:nvPr/>
        </p:nvSpPr>
        <p:spPr>
          <a:xfrm>
            <a:off x="4357352" y="5830650"/>
            <a:ext cx="1990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Key </a:t>
            </a:r>
            <a:r>
              <a:rPr lang="fr-FR" dirty="0" err="1"/>
              <a:t>uniquely</a:t>
            </a:r>
            <a:r>
              <a:rPr lang="fr-FR" dirty="0"/>
              <a:t> </a:t>
            </a:r>
            <a:r>
              <a:rPr lang="fr-FR" dirty="0" err="1"/>
              <a:t>found</a:t>
            </a:r>
            <a:endParaRPr lang="fr-FR" dirty="0"/>
          </a:p>
          <a:p>
            <a:r>
              <a:rPr lang="fr-FR" dirty="0"/>
              <a:t>(no collision)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0406A3B-5E40-A521-198B-0C86DD002564}"/>
              </a:ext>
            </a:extLst>
          </p:cNvPr>
          <p:cNvCxnSpPr>
            <a:cxnSpLocks/>
          </p:cNvCxnSpPr>
          <p:nvPr/>
        </p:nvCxnSpPr>
        <p:spPr>
          <a:xfrm flipH="1">
            <a:off x="4936277" y="2752939"/>
            <a:ext cx="400835" cy="4437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257F4D3-8489-069A-6FAB-6B1943BA0D65}"/>
              </a:ext>
            </a:extLst>
          </p:cNvPr>
          <p:cNvCxnSpPr>
            <a:cxnSpLocks/>
          </p:cNvCxnSpPr>
          <p:nvPr/>
        </p:nvCxnSpPr>
        <p:spPr>
          <a:xfrm flipH="1">
            <a:off x="2797534" y="2946041"/>
            <a:ext cx="1739797" cy="4098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C6BB91A-AA5C-8FB9-59C0-FE59F3B06C7C}"/>
              </a:ext>
            </a:extLst>
          </p:cNvPr>
          <p:cNvCxnSpPr>
            <a:cxnSpLocks/>
          </p:cNvCxnSpPr>
          <p:nvPr/>
        </p:nvCxnSpPr>
        <p:spPr>
          <a:xfrm flipH="1">
            <a:off x="2997102" y="2976663"/>
            <a:ext cx="1739797" cy="4098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C60E002-DB23-59F9-5D3B-315252ED0133}"/>
              </a:ext>
            </a:extLst>
          </p:cNvPr>
          <p:cNvCxnSpPr>
            <a:cxnSpLocks/>
          </p:cNvCxnSpPr>
          <p:nvPr/>
        </p:nvCxnSpPr>
        <p:spPr>
          <a:xfrm flipH="1">
            <a:off x="3295781" y="2992100"/>
            <a:ext cx="1739797" cy="4098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Left Brace 106">
            <a:extLst>
              <a:ext uri="{FF2B5EF4-FFF2-40B4-BE49-F238E27FC236}">
                <a16:creationId xmlns:a16="http://schemas.microsoft.com/office/drawing/2014/main" id="{A32554F3-FDC5-3D01-6D64-8603D29392A0}"/>
              </a:ext>
            </a:extLst>
          </p:cNvPr>
          <p:cNvSpPr/>
          <p:nvPr/>
        </p:nvSpPr>
        <p:spPr>
          <a:xfrm rot="5400000" flipH="1">
            <a:off x="2467555" y="4592623"/>
            <a:ext cx="211628" cy="2336252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F6F35FC-61ED-3F9A-56EC-76C9C508C150}"/>
              </a:ext>
            </a:extLst>
          </p:cNvPr>
          <p:cNvSpPr txBox="1"/>
          <p:nvPr/>
        </p:nvSpPr>
        <p:spPr>
          <a:xfrm>
            <a:off x="1672882" y="5844491"/>
            <a:ext cx="1498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Empty</a:t>
            </a:r>
            <a:r>
              <a:rPr lang="fr-FR" dirty="0"/>
              <a:t> slot</a:t>
            </a:r>
          </a:p>
          <a:p>
            <a:r>
              <a:rPr lang="fr-FR" dirty="0"/>
              <a:t>Key not </a:t>
            </a:r>
            <a:r>
              <a:rPr lang="fr-FR" dirty="0" err="1"/>
              <a:t>found</a:t>
            </a:r>
            <a:endParaRPr lang="fr-FR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C98F204-97A5-3C96-956B-27F893B509DA}"/>
              </a:ext>
            </a:extLst>
          </p:cNvPr>
          <p:cNvSpPr/>
          <p:nvPr/>
        </p:nvSpPr>
        <p:spPr>
          <a:xfrm>
            <a:off x="11247823" y="4466429"/>
            <a:ext cx="326762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3070420-FE78-4D75-BA55-C54C26B1F8FD}"/>
              </a:ext>
            </a:extLst>
          </p:cNvPr>
          <p:cNvSpPr/>
          <p:nvPr/>
        </p:nvSpPr>
        <p:spPr>
          <a:xfrm>
            <a:off x="11632701" y="4466429"/>
            <a:ext cx="326762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4BC188F-6B27-1613-A43B-0AD74FAF53E3}"/>
              </a:ext>
            </a:extLst>
          </p:cNvPr>
          <p:cNvCxnSpPr>
            <a:cxnSpLocks/>
            <a:stCxn id="74" idx="2"/>
            <a:endCxn id="110" idx="0"/>
          </p:cNvCxnSpPr>
          <p:nvPr/>
        </p:nvCxnSpPr>
        <p:spPr>
          <a:xfrm flipH="1">
            <a:off x="11411204" y="4307699"/>
            <a:ext cx="192215" cy="158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68111ED-F39E-9590-74B1-677FA2810012}"/>
              </a:ext>
            </a:extLst>
          </p:cNvPr>
          <p:cNvCxnSpPr>
            <a:cxnSpLocks/>
            <a:stCxn id="74" idx="2"/>
            <a:endCxn id="111" idx="0"/>
          </p:cNvCxnSpPr>
          <p:nvPr/>
        </p:nvCxnSpPr>
        <p:spPr>
          <a:xfrm>
            <a:off x="11603419" y="4307699"/>
            <a:ext cx="192663" cy="158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EDDA7447-D11B-C2B5-0815-619D32F8581A}"/>
              </a:ext>
            </a:extLst>
          </p:cNvPr>
          <p:cNvSpPr/>
          <p:nvPr/>
        </p:nvSpPr>
        <p:spPr>
          <a:xfrm>
            <a:off x="10405908" y="4466429"/>
            <a:ext cx="326762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6E438D4-FE7F-66A0-35A3-3BE3FD9DD71D}"/>
              </a:ext>
            </a:extLst>
          </p:cNvPr>
          <p:cNvSpPr/>
          <p:nvPr/>
        </p:nvSpPr>
        <p:spPr>
          <a:xfrm>
            <a:off x="10790786" y="4466429"/>
            <a:ext cx="326762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AB58F27-6124-350E-32D1-9F450F629292}"/>
              </a:ext>
            </a:extLst>
          </p:cNvPr>
          <p:cNvCxnSpPr>
            <a:cxnSpLocks/>
            <a:endCxn id="86" idx="0"/>
          </p:cNvCxnSpPr>
          <p:nvPr/>
        </p:nvCxnSpPr>
        <p:spPr>
          <a:xfrm flipH="1">
            <a:off x="10569289" y="4300984"/>
            <a:ext cx="190690" cy="165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7230505-AEFF-0C01-B5A5-38C905768DC7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10759979" y="4300984"/>
            <a:ext cx="194188" cy="165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E1C11E8-3BCD-9747-2FB2-72AE9260F764}"/>
              </a:ext>
            </a:extLst>
          </p:cNvPr>
          <p:cNvCxnSpPr>
            <a:cxnSpLocks/>
          </p:cNvCxnSpPr>
          <p:nvPr/>
        </p:nvCxnSpPr>
        <p:spPr>
          <a:xfrm>
            <a:off x="6278540" y="4198887"/>
            <a:ext cx="0" cy="3346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22ADA26-B0B0-E22B-FD63-FDD9E8AE44C1}"/>
              </a:ext>
            </a:extLst>
          </p:cNvPr>
          <p:cNvCxnSpPr>
            <a:cxnSpLocks/>
          </p:cNvCxnSpPr>
          <p:nvPr/>
        </p:nvCxnSpPr>
        <p:spPr>
          <a:xfrm>
            <a:off x="4588486" y="4206636"/>
            <a:ext cx="0" cy="3346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384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40743-FBB5-66DF-6C00-AB3EE89ED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LinkedList</a:t>
            </a:r>
            <a:r>
              <a:rPr lang="fr-FR" dirty="0"/>
              <a:t> to </a:t>
            </a:r>
            <a:r>
              <a:rPr lang="fr-FR" dirty="0" err="1"/>
              <a:t>Tree</a:t>
            </a:r>
            <a:r>
              <a:rPr lang="fr-FR" dirty="0"/>
              <a:t> … &gt;= 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3B615E-FDC4-2E9E-3803-2BBD39A47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987" y="2311354"/>
            <a:ext cx="7534688" cy="223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026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/>
          <a:lstStyle/>
          <a:p>
            <a:pPr algn="ctr"/>
            <a:r>
              <a:rPr lang="fr-FR" dirty="0" err="1"/>
              <a:t>HashMap.get</a:t>
            </a:r>
            <a:r>
              <a:rPr lang="fr-FR" dirty="0"/>
              <a:t>(key)   … O(1)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E1C5FF-D7F9-76BA-0790-3C5700FDA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256" y="1235899"/>
            <a:ext cx="7347559" cy="5487803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74F2471C-ED22-CAEE-BB24-5F2698BE936F}"/>
              </a:ext>
            </a:extLst>
          </p:cNvPr>
          <p:cNvSpPr/>
          <p:nvPr/>
        </p:nvSpPr>
        <p:spPr>
          <a:xfrm rot="16200000">
            <a:off x="2800247" y="3876531"/>
            <a:ext cx="346409" cy="4019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51D1B4-6988-8FBE-6995-11A0673B90AD}"/>
              </a:ext>
            </a:extLst>
          </p:cNvPr>
          <p:cNvSpPr txBox="1"/>
          <p:nvPr/>
        </p:nvSpPr>
        <p:spPr>
          <a:xfrm>
            <a:off x="693361" y="3671215"/>
            <a:ext cx="1865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Fast </a:t>
            </a:r>
            <a:r>
              <a:rPr lang="fr-FR" dirty="0" err="1"/>
              <a:t>path</a:t>
            </a:r>
            <a:endParaRPr lang="fr-FR" dirty="0"/>
          </a:p>
          <a:p>
            <a:r>
              <a:rPr lang="fr-FR" dirty="0"/>
              <a:t>O(1) …no collision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8CAF04-5D4F-A6D0-4871-A7B98D8C3D64}"/>
              </a:ext>
            </a:extLst>
          </p:cNvPr>
          <p:cNvSpPr txBox="1"/>
          <p:nvPr/>
        </p:nvSpPr>
        <p:spPr>
          <a:xfrm>
            <a:off x="635498" y="5183377"/>
            <a:ext cx="2403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medium </a:t>
            </a:r>
            <a:r>
              <a:rPr lang="fr-FR" dirty="0" err="1"/>
              <a:t>path</a:t>
            </a:r>
            <a:endParaRPr lang="fr-FR" dirty="0"/>
          </a:p>
          <a:p>
            <a:r>
              <a:rPr lang="fr-FR" dirty="0"/>
              <a:t>O(8/2) …few collision(s)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B2B1E2EC-00C7-3ED1-7B7E-2B333409611E}"/>
              </a:ext>
            </a:extLst>
          </p:cNvPr>
          <p:cNvSpPr/>
          <p:nvPr/>
        </p:nvSpPr>
        <p:spPr>
          <a:xfrm rot="16200000">
            <a:off x="3091520" y="5191282"/>
            <a:ext cx="346409" cy="4019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8C2D7F6E-F778-DD7C-CD1D-50E86192559A}"/>
              </a:ext>
            </a:extLst>
          </p:cNvPr>
          <p:cNvSpPr/>
          <p:nvPr/>
        </p:nvSpPr>
        <p:spPr>
          <a:xfrm rot="16200000">
            <a:off x="2965389" y="4538856"/>
            <a:ext cx="346409" cy="4019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69C8A1-4118-45B6-F52C-DABA6D1A48EB}"/>
              </a:ext>
            </a:extLst>
          </p:cNvPr>
          <p:cNvSpPr txBox="1"/>
          <p:nvPr/>
        </p:nvSpPr>
        <p:spPr>
          <a:xfrm>
            <a:off x="635498" y="4416666"/>
            <a:ext cx="1606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many</a:t>
            </a:r>
            <a:r>
              <a:rPr lang="fr-FR" dirty="0"/>
              <a:t> collisions</a:t>
            </a:r>
          </a:p>
          <a:p>
            <a:r>
              <a:rPr lang="fr-FR" dirty="0"/>
              <a:t>   O(log(C)) …</a:t>
            </a:r>
          </a:p>
        </p:txBody>
      </p:sp>
    </p:spTree>
    <p:extLst>
      <p:ext uri="{BB962C8B-B14F-4D97-AF65-F5344CB8AC3E}">
        <p14:creationId xmlns:p14="http://schemas.microsoft.com/office/powerpoint/2010/main" val="29662266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/>
          <a:lstStyle/>
          <a:p>
            <a:pPr algn="ctr"/>
            <a:r>
              <a:rPr lang="fr-FR" dirty="0" err="1"/>
              <a:t>HashMap.put</a:t>
            </a:r>
            <a:r>
              <a:rPr lang="fr-FR" dirty="0"/>
              <a:t>() …  </a:t>
            </a:r>
            <a:r>
              <a:rPr lang="fr-FR" dirty="0" err="1"/>
              <a:t>may</a:t>
            </a:r>
            <a:r>
              <a:rPr lang="fr-FR" dirty="0"/>
              <a:t> </a:t>
            </a:r>
            <a:r>
              <a:rPr lang="fr-FR" dirty="0" err="1"/>
              <a:t>resize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CDC59B-454C-8184-94B1-D7CE628A4D6B}"/>
              </a:ext>
            </a:extLst>
          </p:cNvPr>
          <p:cNvSpPr txBox="1"/>
          <p:nvPr/>
        </p:nvSpPr>
        <p:spPr>
          <a:xfrm>
            <a:off x="1453012" y="1342046"/>
            <a:ext cx="938635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Hash size « M » </a:t>
            </a:r>
            <a:r>
              <a:rPr lang="fr-FR" sz="2800" dirty="0" err="1"/>
              <a:t>should</a:t>
            </a:r>
            <a:r>
              <a:rPr lang="fr-FR" sz="2800" dirty="0"/>
              <a:t> </a:t>
            </a:r>
            <a:r>
              <a:rPr lang="fr-FR" sz="2800" dirty="0" err="1"/>
              <a:t>be</a:t>
            </a:r>
            <a:r>
              <a:rPr lang="fr-FR" sz="2800" dirty="0"/>
              <a:t> </a:t>
            </a:r>
            <a:r>
              <a:rPr lang="fr-FR" sz="2800" dirty="0" err="1"/>
              <a:t>adapted</a:t>
            </a:r>
            <a:r>
              <a:rPr lang="fr-FR" sz="2800" dirty="0"/>
              <a:t> to </a:t>
            </a:r>
            <a:r>
              <a:rPr lang="fr-FR" sz="2800" dirty="0" err="1"/>
              <a:t>number</a:t>
            </a:r>
            <a:r>
              <a:rPr lang="fr-FR" sz="2800" dirty="0"/>
              <a:t> of </a:t>
            </a:r>
            <a:r>
              <a:rPr lang="fr-FR" sz="2800" dirty="0" err="1"/>
              <a:t>element</a:t>
            </a:r>
            <a:r>
              <a:rPr lang="fr-FR" sz="2800" dirty="0"/>
              <a:t> « N »</a:t>
            </a:r>
          </a:p>
          <a:p>
            <a:r>
              <a:rPr lang="fr-FR" sz="2800" dirty="0" err="1"/>
              <a:t>greater</a:t>
            </a:r>
            <a:r>
              <a:rPr lang="fr-FR" sz="2800" dirty="0"/>
              <a:t> (but not </a:t>
            </a:r>
            <a:r>
              <a:rPr lang="fr-FR" sz="2800" dirty="0" err="1"/>
              <a:t>too</a:t>
            </a:r>
            <a:r>
              <a:rPr lang="fr-FR" sz="2800" dirty="0"/>
              <a:t> </a:t>
            </a:r>
            <a:r>
              <a:rPr lang="fr-FR" sz="2800" dirty="0" err="1"/>
              <a:t>much</a:t>
            </a:r>
            <a:r>
              <a:rPr lang="fr-FR" sz="2800" dirty="0"/>
              <a:t>)</a:t>
            </a:r>
          </a:p>
          <a:p>
            <a:endParaRPr lang="fr-FR" sz="2800" dirty="0"/>
          </a:p>
          <a:p>
            <a:r>
              <a:rPr lang="fr-FR" sz="2800" dirty="0"/>
              <a:t>.. </a:t>
            </a:r>
            <a:r>
              <a:rPr lang="fr-FR" sz="2800" dirty="0" err="1"/>
              <a:t>Sometime</a:t>
            </a:r>
            <a:r>
              <a:rPr lang="fr-FR" sz="2800" dirty="0"/>
              <a:t> re-copy all !    … </a:t>
            </a:r>
            <a:r>
              <a:rPr lang="fr-FR" sz="2800" dirty="0" err="1"/>
              <a:t>reduce</a:t>
            </a:r>
            <a:r>
              <a:rPr lang="fr-FR" sz="2800" dirty="0"/>
              <a:t> collisions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27602-6535-EC7F-8CB9-49B53E2464FC}"/>
              </a:ext>
            </a:extLst>
          </p:cNvPr>
          <p:cNvSpPr/>
          <p:nvPr/>
        </p:nvSpPr>
        <p:spPr>
          <a:xfrm>
            <a:off x="2042522" y="4619814"/>
            <a:ext cx="1384916" cy="1100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C74B6F-DACF-B2C4-A4FF-F05BDC93C336}"/>
              </a:ext>
            </a:extLst>
          </p:cNvPr>
          <p:cNvSpPr txBox="1"/>
          <p:nvPr/>
        </p:nvSpPr>
        <p:spPr>
          <a:xfrm>
            <a:off x="2237831" y="4619815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HashMap</a:t>
            </a:r>
            <a:endParaRPr lang="fr-FR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CCED5AF-49C0-82BB-D15F-2C4C9D122864}"/>
              </a:ext>
            </a:extLst>
          </p:cNvPr>
          <p:cNvCxnSpPr/>
          <p:nvPr/>
        </p:nvCxnSpPr>
        <p:spPr>
          <a:xfrm>
            <a:off x="3369734" y="5119926"/>
            <a:ext cx="1233996" cy="0"/>
          </a:xfrm>
          <a:prstGeom prst="straightConnector1">
            <a:avLst/>
          </a:prstGeom>
          <a:ln w="190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8836507-BDDE-6BAB-E626-507CDEBBAB75}"/>
              </a:ext>
            </a:extLst>
          </p:cNvPr>
          <p:cNvSpPr/>
          <p:nvPr/>
        </p:nvSpPr>
        <p:spPr>
          <a:xfrm>
            <a:off x="4603730" y="4896504"/>
            <a:ext cx="3653476" cy="4468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A18EDF-935B-2DBD-D6BD-FD0B798BCF5E}"/>
              </a:ext>
            </a:extLst>
          </p:cNvPr>
          <p:cNvSpPr txBox="1"/>
          <p:nvPr/>
        </p:nvSpPr>
        <p:spPr>
          <a:xfrm>
            <a:off x="2042522" y="4899748"/>
            <a:ext cx="659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91FBE6-1809-6CCE-CF5B-37DDA99491C6}"/>
              </a:ext>
            </a:extLst>
          </p:cNvPr>
          <p:cNvSpPr txBox="1"/>
          <p:nvPr/>
        </p:nvSpPr>
        <p:spPr>
          <a:xfrm>
            <a:off x="2075074" y="5261539"/>
            <a:ext cx="52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size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8F8C1-AF32-36C7-8F72-394CD4DD6B4E}"/>
              </a:ext>
            </a:extLst>
          </p:cNvPr>
          <p:cNvCxnSpPr>
            <a:cxnSpLocks/>
          </p:cNvCxnSpPr>
          <p:nvPr/>
        </p:nvCxnSpPr>
        <p:spPr>
          <a:xfrm>
            <a:off x="2035543" y="4930370"/>
            <a:ext cx="13918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FC2ECF0-BB97-ACF9-4977-9A0FD3B9EBB2}"/>
              </a:ext>
            </a:extLst>
          </p:cNvPr>
          <p:cNvSpPr/>
          <p:nvPr/>
        </p:nvSpPr>
        <p:spPr>
          <a:xfrm>
            <a:off x="4603729" y="5924511"/>
            <a:ext cx="7316721" cy="4468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DFDCE63-B580-EF2F-8017-BC6E1A7C5585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369734" y="5288236"/>
            <a:ext cx="1233995" cy="859697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43553BC-1E95-6897-07B0-AFE3D4E6F4A8}"/>
              </a:ext>
            </a:extLst>
          </p:cNvPr>
          <p:cNvCxnSpPr>
            <a:cxnSpLocks/>
          </p:cNvCxnSpPr>
          <p:nvPr/>
        </p:nvCxnSpPr>
        <p:spPr>
          <a:xfrm>
            <a:off x="5375374" y="3652992"/>
            <a:ext cx="1233996" cy="859697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8C10AAF-7FCC-058E-C81A-1907239A1B2A}"/>
              </a:ext>
            </a:extLst>
          </p:cNvPr>
          <p:cNvCxnSpPr>
            <a:cxnSpLocks/>
          </p:cNvCxnSpPr>
          <p:nvPr/>
        </p:nvCxnSpPr>
        <p:spPr>
          <a:xfrm>
            <a:off x="6365780" y="3643234"/>
            <a:ext cx="3156135" cy="96549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D464EF8-E1C3-8874-E861-BE76B2DE741D}"/>
              </a:ext>
            </a:extLst>
          </p:cNvPr>
          <p:cNvCxnSpPr>
            <a:cxnSpLocks/>
          </p:cNvCxnSpPr>
          <p:nvPr/>
        </p:nvCxnSpPr>
        <p:spPr>
          <a:xfrm>
            <a:off x="8582143" y="3680933"/>
            <a:ext cx="3156135" cy="96549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CF05033-99FA-CABD-5FB4-0DE8606D2909}"/>
              </a:ext>
            </a:extLst>
          </p:cNvPr>
          <p:cNvCxnSpPr>
            <a:cxnSpLocks/>
          </p:cNvCxnSpPr>
          <p:nvPr/>
        </p:nvCxnSpPr>
        <p:spPr>
          <a:xfrm>
            <a:off x="9598153" y="3638938"/>
            <a:ext cx="400157" cy="93059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EA709D-46A4-350E-892E-A55C1A88EB1F}"/>
              </a:ext>
            </a:extLst>
          </p:cNvPr>
          <p:cNvCxnSpPr>
            <a:cxnSpLocks/>
          </p:cNvCxnSpPr>
          <p:nvPr/>
        </p:nvCxnSpPr>
        <p:spPr>
          <a:xfrm flipH="1">
            <a:off x="6980680" y="3640516"/>
            <a:ext cx="1073215" cy="867994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AF8F5B2-1B7B-FD46-9C66-8D122EC58ACA}"/>
              </a:ext>
            </a:extLst>
          </p:cNvPr>
          <p:cNvCxnSpPr>
            <a:cxnSpLocks/>
          </p:cNvCxnSpPr>
          <p:nvPr/>
        </p:nvCxnSpPr>
        <p:spPr>
          <a:xfrm flipH="1">
            <a:off x="5414360" y="3670236"/>
            <a:ext cx="2953596" cy="859377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8EEE32A-94AE-405E-765E-7973EA856B40}"/>
              </a:ext>
            </a:extLst>
          </p:cNvPr>
          <p:cNvCxnSpPr>
            <a:cxnSpLocks/>
          </p:cNvCxnSpPr>
          <p:nvPr/>
        </p:nvCxnSpPr>
        <p:spPr>
          <a:xfrm>
            <a:off x="5363720" y="3674384"/>
            <a:ext cx="2141551" cy="841023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993B8AC-553C-162C-501D-1043AAB0595A}"/>
              </a:ext>
            </a:extLst>
          </p:cNvPr>
          <p:cNvCxnSpPr>
            <a:cxnSpLocks/>
          </p:cNvCxnSpPr>
          <p:nvPr/>
        </p:nvCxnSpPr>
        <p:spPr>
          <a:xfrm>
            <a:off x="5382345" y="3680933"/>
            <a:ext cx="3017626" cy="863406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0F3503E-F251-93A5-7EF6-F9763A54DE2A}"/>
              </a:ext>
            </a:extLst>
          </p:cNvPr>
          <p:cNvCxnSpPr>
            <a:cxnSpLocks/>
          </p:cNvCxnSpPr>
          <p:nvPr/>
        </p:nvCxnSpPr>
        <p:spPr>
          <a:xfrm flipH="1">
            <a:off x="6066592" y="3661668"/>
            <a:ext cx="2279081" cy="853391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346450A-1E48-C449-7FDC-9C7DA3E57DB8}"/>
              </a:ext>
            </a:extLst>
          </p:cNvPr>
          <p:cNvCxnSpPr>
            <a:cxnSpLocks/>
          </p:cNvCxnSpPr>
          <p:nvPr/>
        </p:nvCxnSpPr>
        <p:spPr>
          <a:xfrm>
            <a:off x="8323390" y="3664342"/>
            <a:ext cx="2275833" cy="90297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E7D474B-1BFB-599E-F105-A93A93E4B591}"/>
              </a:ext>
            </a:extLst>
          </p:cNvPr>
          <p:cNvCxnSpPr>
            <a:cxnSpLocks/>
          </p:cNvCxnSpPr>
          <p:nvPr/>
        </p:nvCxnSpPr>
        <p:spPr>
          <a:xfrm>
            <a:off x="9610265" y="3652992"/>
            <a:ext cx="2310185" cy="955732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A9FEEBC-2E2D-127B-98C0-E04DA1E2C27F}"/>
              </a:ext>
            </a:extLst>
          </p:cNvPr>
          <p:cNvCxnSpPr>
            <a:cxnSpLocks/>
          </p:cNvCxnSpPr>
          <p:nvPr/>
        </p:nvCxnSpPr>
        <p:spPr>
          <a:xfrm flipH="1">
            <a:off x="8667144" y="3648113"/>
            <a:ext cx="923597" cy="88150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83782ED-9C8D-3042-A836-3193063E2418}"/>
              </a:ext>
            </a:extLst>
          </p:cNvPr>
          <p:cNvCxnSpPr>
            <a:cxnSpLocks/>
          </p:cNvCxnSpPr>
          <p:nvPr/>
        </p:nvCxnSpPr>
        <p:spPr>
          <a:xfrm>
            <a:off x="4910731" y="5119926"/>
            <a:ext cx="0" cy="1068771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7420CEA-7FD6-1B97-EF1D-C72CFC56693D}"/>
              </a:ext>
            </a:extLst>
          </p:cNvPr>
          <p:cNvCxnSpPr>
            <a:cxnSpLocks/>
          </p:cNvCxnSpPr>
          <p:nvPr/>
        </p:nvCxnSpPr>
        <p:spPr>
          <a:xfrm>
            <a:off x="5228100" y="5119926"/>
            <a:ext cx="0" cy="1068771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F9F986-3EF4-0639-9CA6-FE017EE85155}"/>
              </a:ext>
            </a:extLst>
          </p:cNvPr>
          <p:cNvCxnSpPr>
            <a:cxnSpLocks/>
          </p:cNvCxnSpPr>
          <p:nvPr/>
        </p:nvCxnSpPr>
        <p:spPr>
          <a:xfrm>
            <a:off x="5568176" y="5119926"/>
            <a:ext cx="3007708" cy="993356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9A0DE49-1038-DB58-C3AD-753102A89163}"/>
              </a:ext>
            </a:extLst>
          </p:cNvPr>
          <p:cNvCxnSpPr>
            <a:cxnSpLocks/>
          </p:cNvCxnSpPr>
          <p:nvPr/>
        </p:nvCxnSpPr>
        <p:spPr>
          <a:xfrm>
            <a:off x="6096000" y="5131492"/>
            <a:ext cx="3007708" cy="993356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ED9C3AC-C602-BFE4-6241-CBC50C04DCFE}"/>
              </a:ext>
            </a:extLst>
          </p:cNvPr>
          <p:cNvCxnSpPr>
            <a:cxnSpLocks/>
          </p:cNvCxnSpPr>
          <p:nvPr/>
        </p:nvCxnSpPr>
        <p:spPr>
          <a:xfrm>
            <a:off x="6865855" y="5143011"/>
            <a:ext cx="3007708" cy="993356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434C17C-428C-2422-8550-DDE88BC394B0}"/>
              </a:ext>
            </a:extLst>
          </p:cNvPr>
          <p:cNvCxnSpPr>
            <a:cxnSpLocks/>
          </p:cNvCxnSpPr>
          <p:nvPr/>
        </p:nvCxnSpPr>
        <p:spPr>
          <a:xfrm flipH="1">
            <a:off x="6865855" y="5134500"/>
            <a:ext cx="11315" cy="978782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4B09AC8-978A-101C-3571-D2F9B4397C79}"/>
              </a:ext>
            </a:extLst>
          </p:cNvPr>
          <p:cNvSpPr txBox="1"/>
          <p:nvPr/>
        </p:nvSpPr>
        <p:spPr>
          <a:xfrm>
            <a:off x="453722" y="3764371"/>
            <a:ext cx="3152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General </a:t>
            </a:r>
            <a:r>
              <a:rPr lang="fr-FR" dirty="0" err="1"/>
              <a:t>rehash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%M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633CF8-BFDC-D7AB-96C2-9D7E1F712B1B}"/>
              </a:ext>
            </a:extLst>
          </p:cNvPr>
          <p:cNvSpPr txBox="1"/>
          <p:nvPr/>
        </p:nvSpPr>
        <p:spPr>
          <a:xfrm>
            <a:off x="404768" y="5576412"/>
            <a:ext cx="1775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FAST </a:t>
            </a:r>
            <a:r>
              <a:rPr lang="fr-FR" dirty="0" err="1"/>
              <a:t>rehash</a:t>
            </a:r>
            <a:endParaRPr lang="fr-FR" dirty="0"/>
          </a:p>
          <a:p>
            <a:r>
              <a:rPr lang="fr-FR" dirty="0" err="1"/>
              <a:t>Using</a:t>
            </a:r>
            <a:r>
              <a:rPr lang="fr-FR" dirty="0"/>
              <a:t> power of 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5618B78-AD4B-73BB-D00C-B72452F75BB2}"/>
              </a:ext>
            </a:extLst>
          </p:cNvPr>
          <p:cNvCxnSpPr>
            <a:cxnSpLocks/>
          </p:cNvCxnSpPr>
          <p:nvPr/>
        </p:nvCxnSpPr>
        <p:spPr>
          <a:xfrm>
            <a:off x="7989215" y="5224712"/>
            <a:ext cx="3709449" cy="908647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5849D09-0A73-855B-F3B4-3E7C5DBDBF6A}"/>
              </a:ext>
            </a:extLst>
          </p:cNvPr>
          <p:cNvCxnSpPr>
            <a:cxnSpLocks/>
          </p:cNvCxnSpPr>
          <p:nvPr/>
        </p:nvCxnSpPr>
        <p:spPr>
          <a:xfrm>
            <a:off x="7599854" y="5170229"/>
            <a:ext cx="0" cy="1018468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1AE3068-A4A8-EBE8-A9BC-5C5A661193C1}"/>
              </a:ext>
            </a:extLst>
          </p:cNvPr>
          <p:cNvSpPr txBox="1"/>
          <p:nvPr/>
        </p:nvSpPr>
        <p:spPr>
          <a:xfrm>
            <a:off x="1433401" y="6467535"/>
            <a:ext cx="6271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 err="1"/>
              <a:t>Rehash</a:t>
            </a:r>
            <a:r>
              <a:rPr lang="fr-FR" sz="1800" dirty="0"/>
              <a:t> </a:t>
            </a:r>
            <a:r>
              <a:rPr lang="fr-FR" sz="1800" dirty="0" err="1"/>
              <a:t>is</a:t>
            </a:r>
            <a:r>
              <a:rPr lang="fr-FR" sz="1800" dirty="0"/>
              <a:t> FAST … (not </a:t>
            </a:r>
            <a:r>
              <a:rPr lang="fr-FR" sz="1800" dirty="0" err="1"/>
              <a:t>recomputed</a:t>
            </a:r>
            <a:r>
              <a:rPr lang="fr-FR" sz="1800" dirty="0"/>
              <a:t>, and index </a:t>
            </a:r>
            <a:r>
              <a:rPr lang="fr-FR" sz="1800" dirty="0" err="1"/>
              <a:t>unchanged</a:t>
            </a:r>
            <a:r>
              <a:rPr lang="fr-FR" sz="1800" dirty="0"/>
              <a:t> OR *2)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2817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3619"/>
            <a:ext cx="10515600" cy="1130762"/>
          </a:xfrm>
        </p:spPr>
        <p:txBody>
          <a:bodyPr/>
          <a:lstStyle/>
          <a:p>
            <a:pPr algn="ctr"/>
            <a:r>
              <a:rPr lang="fr-FR" dirty="0" err="1"/>
              <a:t>ArrayList</a:t>
            </a:r>
            <a:r>
              <a:rPr lang="fr-FR" dirty="0"/>
              <a:t>&lt;T&gt;</a:t>
            </a:r>
          </a:p>
        </p:txBody>
      </p:sp>
    </p:spTree>
    <p:extLst>
      <p:ext uri="{BB962C8B-B14F-4D97-AF65-F5344CB8AC3E}">
        <p14:creationId xmlns:p14="http://schemas.microsoft.com/office/powerpoint/2010/main" val="650604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8585C-8FC4-D9C6-018E-81E7368F4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664"/>
            <a:ext cx="10515600" cy="850933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HashMap.resize</a:t>
            </a:r>
            <a:r>
              <a:rPr lang="fr-FR" dirty="0"/>
              <a:t>(): ?&gt;</a:t>
            </a:r>
            <a:r>
              <a:rPr lang="fr-FR" dirty="0" err="1"/>
              <a:t>threshold</a:t>
            </a:r>
            <a:r>
              <a:rPr lang="fr-FR" dirty="0"/>
              <a:t> and </a:t>
            </a:r>
            <a:r>
              <a:rPr lang="fr-FR" dirty="0" err="1"/>
              <a:t>capacity</a:t>
            </a:r>
            <a:r>
              <a:rPr lang="fr-FR" dirty="0"/>
              <a:t>*2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1FDEC7-11E6-CE2A-3F57-33A25F1B2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870" y="1793758"/>
            <a:ext cx="5399238" cy="4656223"/>
          </a:xfrm>
          <a:prstGeom prst="rect">
            <a:avLst/>
          </a:prstGeom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39E160D5-F268-F9E3-8DBE-DF09A42ECC23}"/>
              </a:ext>
            </a:extLst>
          </p:cNvPr>
          <p:cNvSpPr/>
          <p:nvPr/>
        </p:nvSpPr>
        <p:spPr>
          <a:xfrm>
            <a:off x="2988297" y="1753386"/>
            <a:ext cx="2672500" cy="466626"/>
          </a:xfrm>
          <a:prstGeom prst="wedgeEllipseCallout">
            <a:avLst>
              <a:gd name="adj1" fmla="val -69541"/>
              <a:gd name="adj2" fmla="val 1401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25F6E6-0015-AC8D-FAEF-47C56D493488}"/>
              </a:ext>
            </a:extLst>
          </p:cNvPr>
          <p:cNvSpPr txBox="1"/>
          <p:nvPr/>
        </p:nvSpPr>
        <p:spPr>
          <a:xfrm>
            <a:off x="3176833" y="1793758"/>
            <a:ext cx="2199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May </a:t>
            </a:r>
            <a:r>
              <a:rPr lang="fr-FR" dirty="0" err="1"/>
              <a:t>resize</a:t>
            </a:r>
            <a:r>
              <a:rPr lang="fr-FR" dirty="0"/>
              <a:t> </a:t>
            </a:r>
            <a:r>
              <a:rPr lang="fr-FR" dirty="0" err="1"/>
              <a:t>after</a:t>
            </a:r>
            <a:r>
              <a:rPr lang="fr-FR" dirty="0"/>
              <a:t> put()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92F44724-7087-B4D3-9429-BE510FF7F183}"/>
              </a:ext>
            </a:extLst>
          </p:cNvPr>
          <p:cNvSpPr/>
          <p:nvPr/>
        </p:nvSpPr>
        <p:spPr>
          <a:xfrm>
            <a:off x="4635256" y="3715733"/>
            <a:ext cx="3107703" cy="466626"/>
          </a:xfrm>
          <a:prstGeom prst="wedgeEllipseCallout">
            <a:avLst>
              <a:gd name="adj1" fmla="val -64536"/>
              <a:gd name="adj2" fmla="val 6856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ABF382-7515-695C-BB6C-68FEED194DC6}"/>
              </a:ext>
            </a:extLst>
          </p:cNvPr>
          <p:cNvSpPr txBox="1"/>
          <p:nvPr/>
        </p:nvSpPr>
        <p:spPr>
          <a:xfrm>
            <a:off x="4823793" y="3756105"/>
            <a:ext cx="2483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capacity</a:t>
            </a:r>
            <a:r>
              <a:rPr lang="fr-FR" dirty="0"/>
              <a:t>*2,  </a:t>
            </a:r>
            <a:r>
              <a:rPr lang="fr-FR" dirty="0" err="1"/>
              <a:t>threshold</a:t>
            </a:r>
            <a:r>
              <a:rPr lang="fr-FR" dirty="0"/>
              <a:t>*2</a:t>
            </a:r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CF2544A4-928D-40B8-435D-1970F2BEFB6F}"/>
              </a:ext>
            </a:extLst>
          </p:cNvPr>
          <p:cNvSpPr/>
          <p:nvPr/>
        </p:nvSpPr>
        <p:spPr>
          <a:xfrm>
            <a:off x="6234670" y="4759445"/>
            <a:ext cx="3107703" cy="1344889"/>
          </a:xfrm>
          <a:prstGeom prst="wedgeEllipseCallout">
            <a:avLst>
              <a:gd name="adj1" fmla="val -63626"/>
              <a:gd name="adj2" fmla="val 1529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851F43-E6B5-99C7-6C91-12F2291998FD}"/>
              </a:ext>
            </a:extLst>
          </p:cNvPr>
          <p:cNvSpPr txBox="1"/>
          <p:nvPr/>
        </p:nvSpPr>
        <p:spPr>
          <a:xfrm>
            <a:off x="6588177" y="4959594"/>
            <a:ext cx="2051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Init :   </a:t>
            </a:r>
            <a:r>
              <a:rPr lang="fr-FR" dirty="0" err="1"/>
              <a:t>capacity</a:t>
            </a:r>
            <a:r>
              <a:rPr lang="fr-FR" dirty="0"/>
              <a:t>=16,  </a:t>
            </a:r>
          </a:p>
          <a:p>
            <a:r>
              <a:rPr lang="fr-FR" dirty="0"/>
              <a:t> </a:t>
            </a:r>
            <a:r>
              <a:rPr lang="fr-FR" dirty="0" err="1"/>
              <a:t>loadFactor</a:t>
            </a:r>
            <a:r>
              <a:rPr lang="fr-FR" dirty="0"/>
              <a:t>=0.75</a:t>
            </a:r>
          </a:p>
          <a:p>
            <a:r>
              <a:rPr lang="fr-FR" dirty="0"/>
              <a:t>..</a:t>
            </a:r>
            <a:r>
              <a:rPr lang="fr-FR" dirty="0" err="1"/>
              <a:t>threshold</a:t>
            </a:r>
            <a:r>
              <a:rPr lang="fr-FR" dirty="0"/>
              <a:t>=12</a:t>
            </a:r>
          </a:p>
        </p:txBody>
      </p:sp>
    </p:spTree>
    <p:extLst>
      <p:ext uri="{BB962C8B-B14F-4D97-AF65-F5344CB8AC3E}">
        <p14:creationId xmlns:p14="http://schemas.microsoft.com/office/powerpoint/2010/main" val="12799368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8F6C0-2DFF-C24E-3BCB-6F4344F23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584" y="365125"/>
            <a:ext cx="11378152" cy="832079"/>
          </a:xfrm>
        </p:spPr>
        <p:txBody>
          <a:bodyPr>
            <a:normAutofit fontScale="90000"/>
          </a:bodyPr>
          <a:lstStyle/>
          <a:p>
            <a:r>
              <a:rPr lang="fr-FR" dirty="0"/>
              <a:t>Loop put(</a:t>
            </a:r>
            <a:r>
              <a:rPr lang="fr-FR" dirty="0" err="1"/>
              <a:t>k,v</a:t>
            </a:r>
            <a:r>
              <a:rPr lang="fr-FR" dirty="0"/>
              <a:t>)   … how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resize</a:t>
            </a:r>
            <a:r>
              <a:rPr lang="fr-FR" dirty="0"/>
              <a:t>() + total Re-</a:t>
            </a:r>
            <a:r>
              <a:rPr lang="fr-FR" dirty="0" err="1"/>
              <a:t>hashes</a:t>
            </a:r>
            <a:r>
              <a:rPr lang="fr-FR" dirty="0"/>
              <a:t>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A43DD6-9083-C568-4640-188F5F795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709" y="3024097"/>
            <a:ext cx="2374075" cy="27556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F5073B-88F2-388F-4F71-1531725946F5}"/>
              </a:ext>
            </a:extLst>
          </p:cNvPr>
          <p:cNvSpPr txBox="1"/>
          <p:nvPr/>
        </p:nvSpPr>
        <p:spPr>
          <a:xfrm>
            <a:off x="3615179" y="5830478"/>
            <a:ext cx="5478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Put 1 Million values =&gt; 16 </a:t>
            </a:r>
            <a:r>
              <a:rPr lang="fr-FR" dirty="0" err="1"/>
              <a:t>resizes</a:t>
            </a:r>
            <a:r>
              <a:rPr lang="fr-FR" dirty="0"/>
              <a:t> … 700k total </a:t>
            </a:r>
            <a:r>
              <a:rPr lang="fr-FR" dirty="0" err="1"/>
              <a:t>rehashes</a:t>
            </a:r>
            <a:r>
              <a:rPr lang="fr-FR" dirty="0"/>
              <a:t>  </a:t>
            </a:r>
          </a:p>
          <a:p>
            <a:r>
              <a:rPr lang="fr-FR" dirty="0"/>
              <a:t>           ~ 0.8 N  …  O(N)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939FC0-8F6D-ECF8-B618-CE219BFB3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758" y="1874052"/>
            <a:ext cx="6163733" cy="345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9710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141" y="2774404"/>
            <a:ext cx="10515600" cy="1130762"/>
          </a:xfrm>
        </p:spPr>
        <p:txBody>
          <a:bodyPr/>
          <a:lstStyle/>
          <a:p>
            <a:pPr algn="ctr"/>
            <a:r>
              <a:rPr lang="fr-FR" dirty="0" err="1"/>
              <a:t>TreeMap</a:t>
            </a:r>
            <a:r>
              <a:rPr lang="fr-FR" dirty="0"/>
              <a:t>&lt;K,V&gt;</a:t>
            </a:r>
          </a:p>
        </p:txBody>
      </p:sp>
    </p:spTree>
    <p:extLst>
      <p:ext uri="{BB962C8B-B14F-4D97-AF65-F5344CB8AC3E}">
        <p14:creationId xmlns:p14="http://schemas.microsoft.com/office/powerpoint/2010/main" val="13231127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/>
          <a:lstStyle/>
          <a:p>
            <a:pPr algn="ctr"/>
            <a:r>
              <a:rPr lang="fr-FR" dirty="0" err="1"/>
              <a:t>TreeMap</a:t>
            </a:r>
            <a:r>
              <a:rPr lang="fr-FR" dirty="0"/>
              <a:t>&lt;K,V&gt;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6766FA-642C-E52F-E542-ED3C64C7B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575" y="1177619"/>
            <a:ext cx="4618120" cy="13526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39E05D-C2E0-9DCB-73F7-5A2665BFA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595" y="1031370"/>
            <a:ext cx="6210838" cy="264817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A07AB81-8D7B-0EE9-B9E2-4BEE646F9D80}"/>
              </a:ext>
            </a:extLst>
          </p:cNvPr>
          <p:cNvSpPr/>
          <p:nvPr/>
        </p:nvSpPr>
        <p:spPr>
          <a:xfrm>
            <a:off x="1321026" y="3056749"/>
            <a:ext cx="1384916" cy="1100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C7D2B1-FE33-318F-3B70-C8AB53EBB332}"/>
              </a:ext>
            </a:extLst>
          </p:cNvPr>
          <p:cNvSpPr txBox="1"/>
          <p:nvPr/>
        </p:nvSpPr>
        <p:spPr>
          <a:xfrm>
            <a:off x="1516335" y="3056750"/>
            <a:ext cx="102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TreeMap</a:t>
            </a:r>
            <a:endParaRPr lang="fr-F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3A58BE-B222-ECEC-429B-6CF09DAEB591}"/>
              </a:ext>
            </a:extLst>
          </p:cNvPr>
          <p:cNvSpPr txBox="1"/>
          <p:nvPr/>
        </p:nvSpPr>
        <p:spPr>
          <a:xfrm>
            <a:off x="1321026" y="3336683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1E1348-6EBB-D8A9-E666-8F9E2E76D025}"/>
              </a:ext>
            </a:extLst>
          </p:cNvPr>
          <p:cNvSpPr txBox="1"/>
          <p:nvPr/>
        </p:nvSpPr>
        <p:spPr>
          <a:xfrm>
            <a:off x="1353578" y="3698474"/>
            <a:ext cx="52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size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3DF228-B007-2871-2C57-09DD9EC2D30A}"/>
              </a:ext>
            </a:extLst>
          </p:cNvPr>
          <p:cNvCxnSpPr>
            <a:cxnSpLocks/>
          </p:cNvCxnSpPr>
          <p:nvPr/>
        </p:nvCxnSpPr>
        <p:spPr>
          <a:xfrm>
            <a:off x="1314047" y="3367305"/>
            <a:ext cx="13918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4C38E85-DC61-DF74-0CE7-8FD2C03010B3}"/>
              </a:ext>
            </a:extLst>
          </p:cNvPr>
          <p:cNvSpPr/>
          <p:nvPr/>
        </p:nvSpPr>
        <p:spPr>
          <a:xfrm>
            <a:off x="3924197" y="3367305"/>
            <a:ext cx="1481796" cy="960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121496-E47F-B5AA-547E-13CE88D07C8C}"/>
              </a:ext>
            </a:extLst>
          </p:cNvPr>
          <p:cNvSpPr txBox="1"/>
          <p:nvPr/>
        </p:nvSpPr>
        <p:spPr>
          <a:xfrm>
            <a:off x="3924197" y="3647238"/>
            <a:ext cx="1042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key,value</a:t>
            </a:r>
            <a:endParaRPr lang="fr-FR" dirty="0"/>
          </a:p>
          <a:p>
            <a:r>
              <a:rPr lang="fr-FR" dirty="0" err="1"/>
              <a:t>color</a:t>
            </a:r>
            <a:endParaRPr lang="fr-FR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3D29348-C5FA-A8F0-4DA5-8FE7265D2DF8}"/>
              </a:ext>
            </a:extLst>
          </p:cNvPr>
          <p:cNvCxnSpPr>
            <a:cxnSpLocks/>
          </p:cNvCxnSpPr>
          <p:nvPr/>
        </p:nvCxnSpPr>
        <p:spPr>
          <a:xfrm>
            <a:off x="3917218" y="3677860"/>
            <a:ext cx="14887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718820-9436-C5F4-9D47-4C48C8B87061}"/>
              </a:ext>
            </a:extLst>
          </p:cNvPr>
          <p:cNvCxnSpPr>
            <a:cxnSpLocks/>
          </p:cNvCxnSpPr>
          <p:nvPr/>
        </p:nvCxnSpPr>
        <p:spPr>
          <a:xfrm>
            <a:off x="2268886" y="3535056"/>
            <a:ext cx="16136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194211F-F0F6-3A10-C1F6-A6461E17D8B4}"/>
              </a:ext>
            </a:extLst>
          </p:cNvPr>
          <p:cNvSpPr txBox="1"/>
          <p:nvPr/>
        </p:nvSpPr>
        <p:spPr>
          <a:xfrm>
            <a:off x="3953362" y="3322606"/>
            <a:ext cx="679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Entry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825D616-E746-63B1-357C-D178F3575B6D}"/>
              </a:ext>
            </a:extLst>
          </p:cNvPr>
          <p:cNvCxnSpPr>
            <a:cxnSpLocks/>
          </p:cNvCxnSpPr>
          <p:nvPr/>
        </p:nvCxnSpPr>
        <p:spPr>
          <a:xfrm flipH="1" flipV="1">
            <a:off x="4439975" y="3056749"/>
            <a:ext cx="6351" cy="2799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06E91A1-6CF1-DBAD-ECC7-AE356620D1A7}"/>
              </a:ext>
            </a:extLst>
          </p:cNvPr>
          <p:cNvCxnSpPr>
            <a:cxnSpLocks/>
          </p:cNvCxnSpPr>
          <p:nvPr/>
        </p:nvCxnSpPr>
        <p:spPr>
          <a:xfrm flipV="1">
            <a:off x="3569783" y="4488873"/>
            <a:ext cx="0" cy="4558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F5004C0-2EA6-A9A0-479B-6C7CAD697F28}"/>
              </a:ext>
            </a:extLst>
          </p:cNvPr>
          <p:cNvCxnSpPr>
            <a:cxnSpLocks/>
          </p:cNvCxnSpPr>
          <p:nvPr/>
        </p:nvCxnSpPr>
        <p:spPr>
          <a:xfrm flipH="1">
            <a:off x="3760287" y="4338665"/>
            <a:ext cx="807808" cy="6006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342FE7F-351C-8B57-1E4E-A63B4A525C2B}"/>
              </a:ext>
            </a:extLst>
          </p:cNvPr>
          <p:cNvCxnSpPr>
            <a:cxnSpLocks/>
          </p:cNvCxnSpPr>
          <p:nvPr/>
        </p:nvCxnSpPr>
        <p:spPr>
          <a:xfrm>
            <a:off x="4757815" y="4332330"/>
            <a:ext cx="875521" cy="6006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01DE0A7-19FC-E889-155F-A97F9B130A66}"/>
              </a:ext>
            </a:extLst>
          </p:cNvPr>
          <p:cNvCxnSpPr>
            <a:cxnSpLocks/>
          </p:cNvCxnSpPr>
          <p:nvPr/>
        </p:nvCxnSpPr>
        <p:spPr>
          <a:xfrm flipV="1">
            <a:off x="5795348" y="4567282"/>
            <a:ext cx="0" cy="3411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8CB5B34-AC78-DCFA-CDE6-7D16862EAED9}"/>
              </a:ext>
            </a:extLst>
          </p:cNvPr>
          <p:cNvSpPr/>
          <p:nvPr/>
        </p:nvSpPr>
        <p:spPr>
          <a:xfrm>
            <a:off x="2803349" y="4937203"/>
            <a:ext cx="1481796" cy="960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8297169-AB33-7F6B-74E7-4E10709EB386}"/>
              </a:ext>
            </a:extLst>
          </p:cNvPr>
          <p:cNvSpPr txBox="1"/>
          <p:nvPr/>
        </p:nvSpPr>
        <p:spPr>
          <a:xfrm>
            <a:off x="2803349" y="5217136"/>
            <a:ext cx="1042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key,value</a:t>
            </a:r>
            <a:endParaRPr lang="fr-FR" dirty="0"/>
          </a:p>
          <a:p>
            <a:r>
              <a:rPr lang="fr-FR" dirty="0" err="1"/>
              <a:t>color</a:t>
            </a:r>
            <a:endParaRPr lang="fr-FR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49AE241-0990-8E29-9355-11EA9BC5F4F0}"/>
              </a:ext>
            </a:extLst>
          </p:cNvPr>
          <p:cNvCxnSpPr>
            <a:cxnSpLocks/>
          </p:cNvCxnSpPr>
          <p:nvPr/>
        </p:nvCxnSpPr>
        <p:spPr>
          <a:xfrm>
            <a:off x="2796370" y="5247758"/>
            <a:ext cx="14887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62E1AB1-2733-5687-802D-AE56B2B78CCF}"/>
              </a:ext>
            </a:extLst>
          </p:cNvPr>
          <p:cNvSpPr txBox="1"/>
          <p:nvPr/>
        </p:nvSpPr>
        <p:spPr>
          <a:xfrm>
            <a:off x="2832514" y="4892504"/>
            <a:ext cx="679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Entry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386764F-C866-5A3A-6ABF-72AC046998D5}"/>
              </a:ext>
            </a:extLst>
          </p:cNvPr>
          <p:cNvSpPr/>
          <p:nvPr/>
        </p:nvSpPr>
        <p:spPr>
          <a:xfrm>
            <a:off x="5112168" y="4942138"/>
            <a:ext cx="1481796" cy="960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9946024-800E-D185-E13F-28F02567668A}"/>
              </a:ext>
            </a:extLst>
          </p:cNvPr>
          <p:cNvSpPr txBox="1"/>
          <p:nvPr/>
        </p:nvSpPr>
        <p:spPr>
          <a:xfrm>
            <a:off x="5112168" y="5222071"/>
            <a:ext cx="1042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key,value</a:t>
            </a:r>
            <a:endParaRPr lang="fr-FR" dirty="0"/>
          </a:p>
          <a:p>
            <a:r>
              <a:rPr lang="fr-FR" dirty="0" err="1"/>
              <a:t>color</a:t>
            </a:r>
            <a:endParaRPr lang="fr-FR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5CFF55A-E305-F533-BAA6-01E61749D237}"/>
              </a:ext>
            </a:extLst>
          </p:cNvPr>
          <p:cNvCxnSpPr>
            <a:cxnSpLocks/>
          </p:cNvCxnSpPr>
          <p:nvPr/>
        </p:nvCxnSpPr>
        <p:spPr>
          <a:xfrm>
            <a:off x="5105189" y="5252693"/>
            <a:ext cx="14887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7660CE5-0640-1A19-81F3-04BCE8BDC507}"/>
              </a:ext>
            </a:extLst>
          </p:cNvPr>
          <p:cNvSpPr txBox="1"/>
          <p:nvPr/>
        </p:nvSpPr>
        <p:spPr>
          <a:xfrm>
            <a:off x="5141333" y="4897439"/>
            <a:ext cx="679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Entry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A5A749E-462F-D77F-60C6-4564E2D85D0F}"/>
              </a:ext>
            </a:extLst>
          </p:cNvPr>
          <p:cNvCxnSpPr>
            <a:cxnSpLocks/>
          </p:cNvCxnSpPr>
          <p:nvPr/>
        </p:nvCxnSpPr>
        <p:spPr>
          <a:xfrm flipH="1">
            <a:off x="2573277" y="5893881"/>
            <a:ext cx="807808" cy="6006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1A66D7B-7C79-38E1-C0BC-43564CAFC7BB}"/>
              </a:ext>
            </a:extLst>
          </p:cNvPr>
          <p:cNvCxnSpPr>
            <a:cxnSpLocks/>
          </p:cNvCxnSpPr>
          <p:nvPr/>
        </p:nvCxnSpPr>
        <p:spPr>
          <a:xfrm>
            <a:off x="3570805" y="5892436"/>
            <a:ext cx="875521" cy="6006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2AF5654-BB5D-38D7-F124-B14B027D1FDB}"/>
              </a:ext>
            </a:extLst>
          </p:cNvPr>
          <p:cNvCxnSpPr>
            <a:cxnSpLocks/>
          </p:cNvCxnSpPr>
          <p:nvPr/>
        </p:nvCxnSpPr>
        <p:spPr>
          <a:xfrm flipH="1">
            <a:off x="4966534" y="5912818"/>
            <a:ext cx="807808" cy="6006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1CE6CAF-60EF-632B-BEBD-797F4A975AF6}"/>
              </a:ext>
            </a:extLst>
          </p:cNvPr>
          <p:cNvCxnSpPr>
            <a:cxnSpLocks/>
          </p:cNvCxnSpPr>
          <p:nvPr/>
        </p:nvCxnSpPr>
        <p:spPr>
          <a:xfrm>
            <a:off x="5964062" y="5906483"/>
            <a:ext cx="875521" cy="6006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2360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9806A6C4-1B6C-29CD-BA6E-3BAB24E5F2D1}"/>
              </a:ext>
            </a:extLst>
          </p:cNvPr>
          <p:cNvSpPr/>
          <p:nvPr/>
        </p:nvSpPr>
        <p:spPr>
          <a:xfrm>
            <a:off x="3679115" y="1801999"/>
            <a:ext cx="2033812" cy="1062464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84C84982-8C22-E720-0881-D8840C591EC3}"/>
              </a:ext>
            </a:extLst>
          </p:cNvPr>
          <p:cNvSpPr/>
          <p:nvPr/>
        </p:nvSpPr>
        <p:spPr>
          <a:xfrm>
            <a:off x="2811053" y="2953557"/>
            <a:ext cx="1821179" cy="1690741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/>
          <a:lstStyle/>
          <a:p>
            <a:pPr algn="ctr"/>
            <a:r>
              <a:rPr lang="fr-FR" dirty="0" err="1"/>
              <a:t>Balanced</a:t>
            </a:r>
            <a:r>
              <a:rPr lang="fr-FR" dirty="0"/>
              <a:t> / Un-</a:t>
            </a:r>
            <a:r>
              <a:rPr lang="fr-FR" dirty="0" err="1"/>
              <a:t>balanced</a:t>
            </a:r>
            <a:r>
              <a:rPr lang="fr-FR" dirty="0"/>
              <a:t> </a:t>
            </a:r>
            <a:r>
              <a:rPr lang="fr-FR" dirty="0" err="1"/>
              <a:t>Trees</a:t>
            </a:r>
            <a:endParaRPr lang="fr-FR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D948338D-C771-B0FB-52DC-7FF1C7C72A8C}"/>
              </a:ext>
            </a:extLst>
          </p:cNvPr>
          <p:cNvSpPr/>
          <p:nvPr/>
        </p:nvSpPr>
        <p:spPr>
          <a:xfrm rot="18901628">
            <a:off x="8041211" y="1139055"/>
            <a:ext cx="1538372" cy="3638622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B1CC8A5-BB97-BE93-967D-1D3870B1FD8B}"/>
              </a:ext>
            </a:extLst>
          </p:cNvPr>
          <p:cNvSpPr/>
          <p:nvPr/>
        </p:nvSpPr>
        <p:spPr>
          <a:xfrm>
            <a:off x="4570021" y="1675999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B9129E-68F2-7C61-7CB2-36C93CEAAD98}"/>
              </a:ext>
            </a:extLst>
          </p:cNvPr>
          <p:cNvSpPr/>
          <p:nvPr/>
        </p:nvSpPr>
        <p:spPr>
          <a:xfrm>
            <a:off x="3595643" y="2772690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DE97D9C-2A82-7CAB-79A5-AF57C5244E55}"/>
              </a:ext>
            </a:extLst>
          </p:cNvPr>
          <p:cNvSpPr/>
          <p:nvPr/>
        </p:nvSpPr>
        <p:spPr>
          <a:xfrm>
            <a:off x="3154088" y="3651310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DB31496-2A98-A317-7709-4713CD2ECCDD}"/>
              </a:ext>
            </a:extLst>
          </p:cNvPr>
          <p:cNvSpPr/>
          <p:nvPr/>
        </p:nvSpPr>
        <p:spPr>
          <a:xfrm>
            <a:off x="4008037" y="3605451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514FBDC-01AE-ACAA-A5FC-6D2F9D0AC350}"/>
              </a:ext>
            </a:extLst>
          </p:cNvPr>
          <p:cNvSpPr/>
          <p:nvPr/>
        </p:nvSpPr>
        <p:spPr>
          <a:xfrm>
            <a:off x="4827590" y="2953557"/>
            <a:ext cx="1821179" cy="1690741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F762FA4-B5C2-0018-4CCC-981944A48DB6}"/>
              </a:ext>
            </a:extLst>
          </p:cNvPr>
          <p:cNvSpPr/>
          <p:nvPr/>
        </p:nvSpPr>
        <p:spPr>
          <a:xfrm>
            <a:off x="5612180" y="2772690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EACF11E-73B2-3160-8F10-602FD3F3079B}"/>
              </a:ext>
            </a:extLst>
          </p:cNvPr>
          <p:cNvSpPr/>
          <p:nvPr/>
        </p:nvSpPr>
        <p:spPr>
          <a:xfrm>
            <a:off x="5170625" y="3651310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B4EA652-639E-1AEE-5EFC-87A2B27AC2D0}"/>
              </a:ext>
            </a:extLst>
          </p:cNvPr>
          <p:cNvSpPr/>
          <p:nvPr/>
        </p:nvSpPr>
        <p:spPr>
          <a:xfrm>
            <a:off x="6024574" y="3605451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93AB82-B31D-3524-0D91-E5F50F5CF1A6}"/>
              </a:ext>
            </a:extLst>
          </p:cNvPr>
          <p:cNvSpPr txBox="1"/>
          <p:nvPr/>
        </p:nvSpPr>
        <p:spPr>
          <a:xfrm>
            <a:off x="2501678" y="5353473"/>
            <a:ext cx="447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Weight</a:t>
            </a:r>
            <a:r>
              <a:rPr lang="fr-FR" dirty="0"/>
              <a:t> </a:t>
            </a:r>
            <a:r>
              <a:rPr lang="fr-FR" dirty="0" err="1"/>
              <a:t>Left</a:t>
            </a:r>
            <a:r>
              <a:rPr lang="fr-FR" dirty="0"/>
              <a:t> </a:t>
            </a:r>
            <a:r>
              <a:rPr lang="fr-FR" dirty="0" err="1"/>
              <a:t>SubTree</a:t>
            </a:r>
            <a:r>
              <a:rPr lang="fr-FR" dirty="0"/>
              <a:t> ~= </a:t>
            </a:r>
            <a:r>
              <a:rPr lang="fr-FR" dirty="0" err="1"/>
              <a:t>Weight</a:t>
            </a:r>
            <a:r>
              <a:rPr lang="fr-FR" dirty="0"/>
              <a:t> Right </a:t>
            </a:r>
            <a:r>
              <a:rPr lang="fr-FR" dirty="0" err="1"/>
              <a:t>Sub</a:t>
            </a:r>
            <a:r>
              <a:rPr lang="fr-FR" dirty="0"/>
              <a:t> </a:t>
            </a:r>
            <a:r>
              <a:rPr lang="fr-FR" dirty="0" err="1"/>
              <a:t>Tree</a:t>
            </a:r>
            <a:endParaRPr lang="fr-F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0544F4-92E4-031F-52DB-435E7527C984}"/>
              </a:ext>
            </a:extLst>
          </p:cNvPr>
          <p:cNvSpPr txBox="1"/>
          <p:nvPr/>
        </p:nvSpPr>
        <p:spPr>
          <a:xfrm>
            <a:off x="713057" y="4173510"/>
            <a:ext cx="21579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leaf</a:t>
            </a:r>
            <a:r>
              <a:rPr lang="fr-FR" dirty="0"/>
              <a:t> </a:t>
            </a:r>
            <a:r>
              <a:rPr lang="fr-FR" dirty="0" err="1"/>
              <a:t>levels</a:t>
            </a:r>
            <a:r>
              <a:rPr lang="fr-FR" dirty="0"/>
              <a:t> </a:t>
            </a:r>
          </a:p>
          <a:p>
            <a:r>
              <a:rPr lang="fr-FR" dirty="0" err="1"/>
              <a:t>may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empty</a:t>
            </a:r>
            <a:endParaRPr lang="fr-FR" dirty="0"/>
          </a:p>
          <a:p>
            <a:r>
              <a:rPr lang="fr-FR" dirty="0"/>
              <a:t>(not multiple of 2^N)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1DC75E8-5A0D-578F-8E57-9015C0AFE0AF}"/>
              </a:ext>
            </a:extLst>
          </p:cNvPr>
          <p:cNvSpPr/>
          <p:nvPr/>
        </p:nvSpPr>
        <p:spPr>
          <a:xfrm>
            <a:off x="7415370" y="1585045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44536F37-59FB-53C5-76A6-9290CD8ABDF2}"/>
              </a:ext>
            </a:extLst>
          </p:cNvPr>
          <p:cNvSpPr/>
          <p:nvPr/>
        </p:nvSpPr>
        <p:spPr>
          <a:xfrm rot="18901628">
            <a:off x="8584497" y="2059939"/>
            <a:ext cx="1208878" cy="2344432"/>
          </a:xfrm>
          <a:prstGeom prst="triangle">
            <a:avLst>
              <a:gd name="adj" fmla="val 60583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A9271BD-7053-704D-0EAB-31E88DAC7820}"/>
              </a:ext>
            </a:extLst>
          </p:cNvPr>
          <p:cNvSpPr/>
          <p:nvPr/>
        </p:nvSpPr>
        <p:spPr>
          <a:xfrm>
            <a:off x="8314737" y="2132432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0ECA174-A63C-E199-2EA4-0B1A2E58ECA1}"/>
              </a:ext>
            </a:extLst>
          </p:cNvPr>
          <p:cNvSpPr/>
          <p:nvPr/>
        </p:nvSpPr>
        <p:spPr>
          <a:xfrm>
            <a:off x="9015441" y="2631097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A7D43C9-1558-AF47-2E9D-E1E7436DEFD9}"/>
              </a:ext>
            </a:extLst>
          </p:cNvPr>
          <p:cNvSpPr/>
          <p:nvPr/>
        </p:nvSpPr>
        <p:spPr>
          <a:xfrm>
            <a:off x="9761751" y="3123213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08886BF-E546-8141-BD8F-8ED894F76469}"/>
              </a:ext>
            </a:extLst>
          </p:cNvPr>
          <p:cNvCxnSpPr>
            <a:cxnSpLocks/>
          </p:cNvCxnSpPr>
          <p:nvPr/>
        </p:nvCxnSpPr>
        <p:spPr>
          <a:xfrm flipH="1">
            <a:off x="7198372" y="1837045"/>
            <a:ext cx="217482" cy="2953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964FFB9-2C3E-79A8-7BEB-EFDB0F7EEF37}"/>
              </a:ext>
            </a:extLst>
          </p:cNvPr>
          <p:cNvSpPr txBox="1"/>
          <p:nvPr/>
        </p:nvSpPr>
        <p:spPr>
          <a:xfrm>
            <a:off x="6772992" y="213243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null</a:t>
            </a:r>
            <a:endParaRPr lang="fr-FR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AE5F1F1-E87E-EFB5-2119-550739369859}"/>
              </a:ext>
            </a:extLst>
          </p:cNvPr>
          <p:cNvCxnSpPr>
            <a:cxnSpLocks/>
          </p:cNvCxnSpPr>
          <p:nvPr/>
        </p:nvCxnSpPr>
        <p:spPr>
          <a:xfrm flipH="1">
            <a:off x="8022564" y="2452984"/>
            <a:ext cx="283712" cy="3565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698CF5D-4B56-A3F9-4B78-A7F8593CE310}"/>
              </a:ext>
            </a:extLst>
          </p:cNvPr>
          <p:cNvSpPr txBox="1"/>
          <p:nvPr/>
        </p:nvSpPr>
        <p:spPr>
          <a:xfrm>
            <a:off x="7602774" y="281746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null</a:t>
            </a:r>
            <a:endParaRPr lang="fr-FR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BA51D0A-F947-7932-AF2E-AD2FD794DF86}"/>
              </a:ext>
            </a:extLst>
          </p:cNvPr>
          <p:cNvSpPr/>
          <p:nvPr/>
        </p:nvSpPr>
        <p:spPr>
          <a:xfrm>
            <a:off x="2756927" y="4468746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377D0E8-52D9-93FA-CFB9-C793AEC9B2A3}"/>
              </a:ext>
            </a:extLst>
          </p:cNvPr>
          <p:cNvSpPr/>
          <p:nvPr/>
        </p:nvSpPr>
        <p:spPr>
          <a:xfrm>
            <a:off x="3399914" y="4503350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A8CC498-A49C-7507-7E63-ECF8E5C37B0F}"/>
              </a:ext>
            </a:extLst>
          </p:cNvPr>
          <p:cNvSpPr/>
          <p:nvPr/>
        </p:nvSpPr>
        <p:spPr>
          <a:xfrm>
            <a:off x="5486180" y="4503350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401F6AA-903C-9A21-CB24-B4C13B5E4992}"/>
              </a:ext>
            </a:extLst>
          </p:cNvPr>
          <p:cNvCxnSpPr>
            <a:cxnSpLocks/>
          </p:cNvCxnSpPr>
          <p:nvPr/>
        </p:nvCxnSpPr>
        <p:spPr>
          <a:xfrm>
            <a:off x="3317892" y="3922549"/>
            <a:ext cx="208022" cy="5032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1367C67-4B6A-2D72-43AF-43FA738AA306}"/>
              </a:ext>
            </a:extLst>
          </p:cNvPr>
          <p:cNvCxnSpPr>
            <a:cxnSpLocks/>
          </p:cNvCxnSpPr>
          <p:nvPr/>
        </p:nvCxnSpPr>
        <p:spPr>
          <a:xfrm>
            <a:off x="5360604" y="3929882"/>
            <a:ext cx="224064" cy="5388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E45FB31-AA13-6A0E-6D89-9C90C51B6E27}"/>
              </a:ext>
            </a:extLst>
          </p:cNvPr>
          <p:cNvCxnSpPr>
            <a:cxnSpLocks/>
          </p:cNvCxnSpPr>
          <p:nvPr/>
        </p:nvCxnSpPr>
        <p:spPr>
          <a:xfrm flipH="1">
            <a:off x="5904443" y="3857451"/>
            <a:ext cx="181170" cy="246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DD6B54F-7B8F-FB0D-EF09-CA2CE0726721}"/>
              </a:ext>
            </a:extLst>
          </p:cNvPr>
          <p:cNvSpPr txBox="1"/>
          <p:nvPr/>
        </p:nvSpPr>
        <p:spPr>
          <a:xfrm>
            <a:off x="5665213" y="399895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null</a:t>
            </a:r>
            <a:endParaRPr lang="fr-FR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F6813B-BD8A-A03A-E01C-4606EF2B65BA}"/>
              </a:ext>
            </a:extLst>
          </p:cNvPr>
          <p:cNvSpPr txBox="1"/>
          <p:nvPr/>
        </p:nvSpPr>
        <p:spPr>
          <a:xfrm>
            <a:off x="6199334" y="401464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null</a:t>
            </a:r>
            <a:endParaRPr lang="fr-FR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1336954-D4E0-1B7F-B3D1-123706367544}"/>
              </a:ext>
            </a:extLst>
          </p:cNvPr>
          <p:cNvSpPr txBox="1"/>
          <p:nvPr/>
        </p:nvSpPr>
        <p:spPr>
          <a:xfrm>
            <a:off x="3598780" y="3974145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null</a:t>
            </a:r>
            <a:endParaRPr lang="fr-FR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F053CF2-EAD5-6921-7D23-15576BA2C6B2}"/>
              </a:ext>
            </a:extLst>
          </p:cNvPr>
          <p:cNvSpPr txBox="1"/>
          <p:nvPr/>
        </p:nvSpPr>
        <p:spPr>
          <a:xfrm>
            <a:off x="4132339" y="398082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null</a:t>
            </a:r>
            <a:endParaRPr lang="fr-FR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02B7CC5-F2BE-A3E3-F517-5140BB0126FD}"/>
              </a:ext>
            </a:extLst>
          </p:cNvPr>
          <p:cNvCxnSpPr>
            <a:cxnSpLocks/>
          </p:cNvCxnSpPr>
          <p:nvPr/>
        </p:nvCxnSpPr>
        <p:spPr>
          <a:xfrm flipH="1">
            <a:off x="3861731" y="3832805"/>
            <a:ext cx="181170" cy="246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DE64E32-AEEF-B397-C21F-EF297B5FBFE4}"/>
              </a:ext>
            </a:extLst>
          </p:cNvPr>
          <p:cNvCxnSpPr>
            <a:cxnSpLocks/>
          </p:cNvCxnSpPr>
          <p:nvPr/>
        </p:nvCxnSpPr>
        <p:spPr>
          <a:xfrm>
            <a:off x="4160533" y="3848979"/>
            <a:ext cx="130953" cy="2421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DC2D8EC-A954-A766-6F20-CA5E04523F8E}"/>
              </a:ext>
            </a:extLst>
          </p:cNvPr>
          <p:cNvCxnSpPr>
            <a:cxnSpLocks/>
          </p:cNvCxnSpPr>
          <p:nvPr/>
        </p:nvCxnSpPr>
        <p:spPr>
          <a:xfrm>
            <a:off x="6190718" y="3885729"/>
            <a:ext cx="130953" cy="2421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B12B1B4-C356-FD23-1036-8B45D57B68A4}"/>
              </a:ext>
            </a:extLst>
          </p:cNvPr>
          <p:cNvCxnSpPr>
            <a:cxnSpLocks/>
          </p:cNvCxnSpPr>
          <p:nvPr/>
        </p:nvCxnSpPr>
        <p:spPr>
          <a:xfrm flipH="1">
            <a:off x="5123828" y="3913386"/>
            <a:ext cx="131846" cy="2656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BC6ECEE-4E5F-D113-9BE2-6AC6D9110A48}"/>
              </a:ext>
            </a:extLst>
          </p:cNvPr>
          <p:cNvSpPr txBox="1"/>
          <p:nvPr/>
        </p:nvSpPr>
        <p:spPr>
          <a:xfrm>
            <a:off x="4835274" y="405489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null</a:t>
            </a:r>
            <a:endParaRPr lang="fr-FR" dirty="0"/>
          </a:p>
        </p:txBody>
      </p:sp>
      <p:sp>
        <p:nvSpPr>
          <p:cNvPr id="60" name="Arrow: Up-Down 59">
            <a:extLst>
              <a:ext uri="{FF2B5EF4-FFF2-40B4-BE49-F238E27FC236}">
                <a16:creationId xmlns:a16="http://schemas.microsoft.com/office/drawing/2014/main" id="{E5E759F0-4AD8-039A-FFB5-86F62D4F35DC}"/>
              </a:ext>
            </a:extLst>
          </p:cNvPr>
          <p:cNvSpPr/>
          <p:nvPr/>
        </p:nvSpPr>
        <p:spPr>
          <a:xfrm>
            <a:off x="151118" y="1549888"/>
            <a:ext cx="234712" cy="3072407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5B34B4A-2075-36A4-4999-1DB0A7A13728}"/>
              </a:ext>
            </a:extLst>
          </p:cNvPr>
          <p:cNvSpPr txBox="1"/>
          <p:nvPr/>
        </p:nvSpPr>
        <p:spPr>
          <a:xfrm>
            <a:off x="165368" y="771380"/>
            <a:ext cx="15081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tree</a:t>
            </a:r>
            <a:r>
              <a:rPr lang="fr-FR" sz="2400" dirty="0"/>
              <a:t> </a:t>
            </a:r>
            <a:r>
              <a:rPr lang="fr-FR" sz="2400" dirty="0" err="1"/>
              <a:t>depth</a:t>
            </a:r>
            <a:endParaRPr lang="fr-FR" sz="2400" dirty="0"/>
          </a:p>
          <a:p>
            <a:r>
              <a:rPr lang="fr-FR" sz="2400" dirty="0"/>
              <a:t>= O(log N)</a:t>
            </a:r>
          </a:p>
        </p:txBody>
      </p:sp>
      <p:sp>
        <p:nvSpPr>
          <p:cNvPr id="62" name="Arrow: Up-Down 61">
            <a:extLst>
              <a:ext uri="{FF2B5EF4-FFF2-40B4-BE49-F238E27FC236}">
                <a16:creationId xmlns:a16="http://schemas.microsoft.com/office/drawing/2014/main" id="{1A8B4BAC-8613-33E0-AE8D-351DFABA0B9D}"/>
              </a:ext>
            </a:extLst>
          </p:cNvPr>
          <p:cNvSpPr/>
          <p:nvPr/>
        </p:nvSpPr>
        <p:spPr>
          <a:xfrm>
            <a:off x="11671845" y="1549888"/>
            <a:ext cx="206408" cy="4866214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5A3650E-5A74-7B14-6F64-AF8E34892B07}"/>
              </a:ext>
            </a:extLst>
          </p:cNvPr>
          <p:cNvSpPr/>
          <p:nvPr/>
        </p:nvSpPr>
        <p:spPr>
          <a:xfrm>
            <a:off x="10388389" y="3559505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B19DFC2-35CE-4A6F-92CD-840060A4A12E}"/>
              </a:ext>
            </a:extLst>
          </p:cNvPr>
          <p:cNvSpPr/>
          <p:nvPr/>
        </p:nvSpPr>
        <p:spPr>
          <a:xfrm>
            <a:off x="9891204" y="4166244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E41FA4F-A944-3121-8171-8E64ED29461C}"/>
              </a:ext>
            </a:extLst>
          </p:cNvPr>
          <p:cNvSpPr/>
          <p:nvPr/>
        </p:nvSpPr>
        <p:spPr>
          <a:xfrm>
            <a:off x="10501021" y="4893989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4533317-1783-190B-AA77-577DBFB71D19}"/>
              </a:ext>
            </a:extLst>
          </p:cNvPr>
          <p:cNvSpPr txBox="1"/>
          <p:nvPr/>
        </p:nvSpPr>
        <p:spPr>
          <a:xfrm>
            <a:off x="10429057" y="877492"/>
            <a:ext cx="15081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tree</a:t>
            </a:r>
            <a:r>
              <a:rPr lang="fr-FR" sz="2400" dirty="0"/>
              <a:t> </a:t>
            </a:r>
            <a:r>
              <a:rPr lang="fr-FR" sz="2400" dirty="0" err="1"/>
              <a:t>depth</a:t>
            </a:r>
            <a:endParaRPr lang="fr-FR" sz="2400" dirty="0"/>
          </a:p>
          <a:p>
            <a:r>
              <a:rPr lang="fr-FR" sz="2400" dirty="0"/>
              <a:t>= O( N)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8982DF8-C12E-8015-8607-F9B95E5F66DA}"/>
              </a:ext>
            </a:extLst>
          </p:cNvPr>
          <p:cNvSpPr/>
          <p:nvPr/>
        </p:nvSpPr>
        <p:spPr>
          <a:xfrm>
            <a:off x="11147287" y="5538139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36249BC-979E-117A-DA1D-D208EB0ABAAF}"/>
              </a:ext>
            </a:extLst>
          </p:cNvPr>
          <p:cNvSpPr/>
          <p:nvPr/>
        </p:nvSpPr>
        <p:spPr>
          <a:xfrm>
            <a:off x="10727854" y="6314241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Left Brace 69">
            <a:extLst>
              <a:ext uri="{FF2B5EF4-FFF2-40B4-BE49-F238E27FC236}">
                <a16:creationId xmlns:a16="http://schemas.microsoft.com/office/drawing/2014/main" id="{6A756977-B680-7D79-AC7B-EA0893CB8C46}"/>
              </a:ext>
            </a:extLst>
          </p:cNvPr>
          <p:cNvSpPr/>
          <p:nvPr/>
        </p:nvSpPr>
        <p:spPr>
          <a:xfrm>
            <a:off x="2307492" y="4127876"/>
            <a:ext cx="207480" cy="627474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Left Brace 70">
            <a:extLst>
              <a:ext uri="{FF2B5EF4-FFF2-40B4-BE49-F238E27FC236}">
                <a16:creationId xmlns:a16="http://schemas.microsoft.com/office/drawing/2014/main" id="{7BF9FC58-55E2-2A03-9B92-F69D09B396D2}"/>
              </a:ext>
            </a:extLst>
          </p:cNvPr>
          <p:cNvSpPr/>
          <p:nvPr/>
        </p:nvSpPr>
        <p:spPr>
          <a:xfrm>
            <a:off x="2333738" y="1554092"/>
            <a:ext cx="178523" cy="2415960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55D0070-DF85-3CD1-801B-942A162AFBAF}"/>
              </a:ext>
            </a:extLst>
          </p:cNvPr>
          <p:cNvSpPr txBox="1"/>
          <p:nvPr/>
        </p:nvSpPr>
        <p:spPr>
          <a:xfrm>
            <a:off x="965420" y="2326531"/>
            <a:ext cx="14216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intermediate</a:t>
            </a:r>
            <a:endParaRPr lang="fr-FR" dirty="0"/>
          </a:p>
          <a:p>
            <a:r>
              <a:rPr lang="fr-FR" dirty="0" err="1"/>
              <a:t>levels</a:t>
            </a:r>
            <a:r>
              <a:rPr lang="fr-FR" dirty="0"/>
              <a:t>:</a:t>
            </a:r>
          </a:p>
          <a:p>
            <a:r>
              <a:rPr lang="fr-FR" dirty="0" err="1"/>
              <a:t>Hopefully</a:t>
            </a:r>
            <a:r>
              <a:rPr lang="fr-FR" dirty="0"/>
              <a:t> </a:t>
            </a:r>
          </a:p>
          <a:p>
            <a:r>
              <a:rPr lang="fr-FR" dirty="0" err="1"/>
              <a:t>Entierly</a:t>
            </a:r>
            <a:r>
              <a:rPr lang="fr-FR" dirty="0"/>
              <a:t> </a:t>
            </a:r>
            <a:r>
              <a:rPr lang="fr-FR" dirty="0" err="1"/>
              <a:t>filled</a:t>
            </a:r>
            <a:endParaRPr lang="fr-FR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28B5B9A-3EF5-C822-9913-77B1C05EDBAF}"/>
              </a:ext>
            </a:extLst>
          </p:cNvPr>
          <p:cNvSpPr txBox="1"/>
          <p:nvPr/>
        </p:nvSpPr>
        <p:spPr>
          <a:xfrm>
            <a:off x="2625844" y="5980274"/>
            <a:ext cx="2735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All </a:t>
            </a:r>
            <a:r>
              <a:rPr lang="fr-FR" dirty="0" err="1"/>
              <a:t>path</a:t>
            </a:r>
            <a:r>
              <a:rPr lang="fr-FR" dirty="0"/>
              <a:t> = depth-1 or </a:t>
            </a:r>
            <a:r>
              <a:rPr lang="fr-FR" dirty="0" err="1"/>
              <a:t>depth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19113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/>
          <a:lstStyle/>
          <a:p>
            <a:pPr algn="ctr"/>
            <a:r>
              <a:rPr lang="fr-FR" dirty="0" err="1"/>
              <a:t>TreeMap.get</a:t>
            </a:r>
            <a:r>
              <a:rPr lang="fr-FR" dirty="0"/>
              <a:t>(key)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6149A7-DFB7-C30F-4727-C5DE743D8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171" y="1646890"/>
            <a:ext cx="6172735" cy="3886537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62D78666-5754-16A7-0147-0DC48F074FE5}"/>
              </a:ext>
            </a:extLst>
          </p:cNvPr>
          <p:cNvSpPr/>
          <p:nvPr/>
        </p:nvSpPr>
        <p:spPr>
          <a:xfrm rot="19135948">
            <a:off x="8674576" y="2435140"/>
            <a:ext cx="293390" cy="8214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B3417F29-5253-11BF-FA2A-D9E0CC8B7B30}"/>
              </a:ext>
            </a:extLst>
          </p:cNvPr>
          <p:cNvSpPr/>
          <p:nvPr/>
        </p:nvSpPr>
        <p:spPr>
          <a:xfrm rot="19135948">
            <a:off x="9424689" y="3274919"/>
            <a:ext cx="293390" cy="8214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7BDA0E7C-F515-4E87-1793-995154DBFA8D}"/>
              </a:ext>
            </a:extLst>
          </p:cNvPr>
          <p:cNvSpPr/>
          <p:nvPr/>
        </p:nvSpPr>
        <p:spPr>
          <a:xfrm rot="2118871">
            <a:off x="9424690" y="4127692"/>
            <a:ext cx="293390" cy="8214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4038D45A-8B4C-ACEC-B6DD-4C1A87F6B36C}"/>
              </a:ext>
            </a:extLst>
          </p:cNvPr>
          <p:cNvSpPr/>
          <p:nvPr/>
        </p:nvSpPr>
        <p:spPr>
          <a:xfrm rot="19023474">
            <a:off x="9493962" y="4958345"/>
            <a:ext cx="293390" cy="8214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69F619-5E38-8AE0-76B5-03A9BD878C4E}"/>
              </a:ext>
            </a:extLst>
          </p:cNvPr>
          <p:cNvSpPr txBox="1"/>
          <p:nvPr/>
        </p:nvSpPr>
        <p:spPr>
          <a:xfrm>
            <a:off x="8126922" y="1906257"/>
            <a:ext cx="1349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Level</a:t>
            </a:r>
            <a:r>
              <a:rPr lang="fr-FR" dirty="0"/>
              <a:t> 0: root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E6B757-A4F3-376E-4A6D-6A91E0F479FC}"/>
              </a:ext>
            </a:extLst>
          </p:cNvPr>
          <p:cNvSpPr txBox="1"/>
          <p:nvPr/>
        </p:nvSpPr>
        <p:spPr>
          <a:xfrm>
            <a:off x="8703915" y="2269594"/>
            <a:ext cx="2545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Compare </a:t>
            </a:r>
            <a:r>
              <a:rPr lang="fr-FR" dirty="0" err="1"/>
              <a:t>rootKey</a:t>
            </a:r>
            <a:r>
              <a:rPr lang="fr-FR" dirty="0"/>
              <a:t> &lt;-&gt; key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E6C02-206B-3324-9B7F-B47363E454D5}"/>
              </a:ext>
            </a:extLst>
          </p:cNvPr>
          <p:cNvSpPr txBox="1"/>
          <p:nvPr/>
        </p:nvSpPr>
        <p:spPr>
          <a:xfrm>
            <a:off x="9286923" y="2943828"/>
            <a:ext cx="1665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Compare : &gt; 0</a:t>
            </a:r>
            <a:br>
              <a:rPr lang="fr-FR" dirty="0"/>
            </a:br>
            <a:r>
              <a:rPr lang="fr-FR" dirty="0"/>
              <a:t>         =&gt; go right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6690C2-7A81-10CA-C8EF-112AC65DB36C}"/>
              </a:ext>
            </a:extLst>
          </p:cNvPr>
          <p:cNvSpPr txBox="1"/>
          <p:nvPr/>
        </p:nvSpPr>
        <p:spPr>
          <a:xfrm>
            <a:off x="9845179" y="3956149"/>
            <a:ext cx="1540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Compare &lt; 0</a:t>
            </a:r>
            <a:br>
              <a:rPr lang="fr-FR" dirty="0"/>
            </a:br>
            <a:r>
              <a:rPr lang="fr-FR" dirty="0"/>
              <a:t>         =&gt; go </a:t>
            </a:r>
            <a:r>
              <a:rPr lang="fr-FR" dirty="0" err="1"/>
              <a:t>left</a:t>
            </a:r>
            <a:endParaRPr lang="fr-F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647E4E-1068-2AB7-D852-ABBCF2F768F9}"/>
              </a:ext>
            </a:extLst>
          </p:cNvPr>
          <p:cNvSpPr txBox="1"/>
          <p:nvPr/>
        </p:nvSpPr>
        <p:spPr>
          <a:xfrm>
            <a:off x="9951822" y="5273372"/>
            <a:ext cx="18632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Compare = 0</a:t>
            </a:r>
          </a:p>
          <a:p>
            <a:r>
              <a:rPr lang="fr-FR" dirty="0"/>
              <a:t>   =&gt; </a:t>
            </a:r>
            <a:r>
              <a:rPr lang="fr-FR" dirty="0" err="1"/>
              <a:t>found</a:t>
            </a:r>
            <a:endParaRPr lang="fr-FR" dirty="0"/>
          </a:p>
          <a:p>
            <a:r>
              <a:rPr lang="fr-FR" dirty="0"/>
              <a:t>OR no more </a:t>
            </a:r>
            <a:r>
              <a:rPr lang="fr-FR" dirty="0" err="1"/>
              <a:t>child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   =&gt; stop</a:t>
            </a:r>
          </a:p>
        </p:txBody>
      </p:sp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6BD31DC8-EF3F-2B23-5CAE-FF8EAAEE0309}"/>
              </a:ext>
            </a:extLst>
          </p:cNvPr>
          <p:cNvSpPr/>
          <p:nvPr/>
        </p:nvSpPr>
        <p:spPr>
          <a:xfrm>
            <a:off x="7813965" y="2638926"/>
            <a:ext cx="234712" cy="3072407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B541B0-1CF8-A15E-2BA7-466395E29AFE}"/>
              </a:ext>
            </a:extLst>
          </p:cNvPr>
          <p:cNvSpPr txBox="1"/>
          <p:nvPr/>
        </p:nvSpPr>
        <p:spPr>
          <a:xfrm>
            <a:off x="5555554" y="3956149"/>
            <a:ext cx="21346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Max </a:t>
            </a:r>
            <a:r>
              <a:rPr lang="fr-FR" sz="2400" dirty="0" err="1"/>
              <a:t>operations</a:t>
            </a:r>
            <a:endParaRPr lang="fr-FR" sz="2400" dirty="0"/>
          </a:p>
          <a:p>
            <a:r>
              <a:rPr lang="fr-FR" sz="2400" dirty="0"/>
              <a:t>= </a:t>
            </a:r>
            <a:r>
              <a:rPr lang="fr-FR" sz="2400" dirty="0" err="1"/>
              <a:t>tree</a:t>
            </a:r>
            <a:r>
              <a:rPr lang="fr-FR" sz="2400" dirty="0"/>
              <a:t> </a:t>
            </a:r>
            <a:r>
              <a:rPr lang="fr-FR" sz="2400" dirty="0" err="1"/>
              <a:t>depth</a:t>
            </a:r>
            <a:endParaRPr lang="fr-FR" sz="2400" dirty="0"/>
          </a:p>
          <a:p>
            <a:r>
              <a:rPr lang="fr-FR" sz="2400" dirty="0"/>
              <a:t>= O(log N)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7BAC1A-4676-941C-B1E6-3BE11222B60D}"/>
              </a:ext>
            </a:extLst>
          </p:cNvPr>
          <p:cNvSpPr txBox="1"/>
          <p:nvPr/>
        </p:nvSpPr>
        <p:spPr>
          <a:xfrm>
            <a:off x="5537545" y="5533427"/>
            <a:ext cx="1587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N=2^depth</a:t>
            </a:r>
          </a:p>
        </p:txBody>
      </p:sp>
    </p:spTree>
    <p:extLst>
      <p:ext uri="{BB962C8B-B14F-4D97-AF65-F5344CB8AC3E}">
        <p14:creationId xmlns:p14="http://schemas.microsoft.com/office/powerpoint/2010/main" val="4736734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/>
          <a:lstStyle/>
          <a:p>
            <a:pPr algn="ctr"/>
            <a:r>
              <a:rPr lang="fr-FR" dirty="0"/>
              <a:t>Red-Black Rules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FC79BE-0EA4-52BE-5D27-5935D737C053}"/>
              </a:ext>
            </a:extLst>
          </p:cNvPr>
          <p:cNvSpPr txBox="1"/>
          <p:nvPr/>
        </p:nvSpPr>
        <p:spPr>
          <a:xfrm>
            <a:off x="557441" y="1731003"/>
            <a:ext cx="988334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 Every node is either red or black.</a:t>
            </a:r>
          </a:p>
          <a:p>
            <a:endParaRPr lang="en-US" sz="2800" dirty="0"/>
          </a:p>
          <a:p>
            <a:r>
              <a:rPr lang="en-US" sz="2800" dirty="0"/>
              <a:t>2 All NIL nodes (figure 1) are considered black.</a:t>
            </a:r>
          </a:p>
          <a:p>
            <a:endParaRPr lang="en-US" sz="2800" dirty="0"/>
          </a:p>
          <a:p>
            <a:r>
              <a:rPr lang="en-US" sz="2800" dirty="0"/>
              <a:t>3 A red node does not have a red child.</a:t>
            </a:r>
          </a:p>
          <a:p>
            <a:endParaRPr lang="en-US" sz="2800" dirty="0"/>
          </a:p>
          <a:p>
            <a:r>
              <a:rPr lang="en-US" sz="2800" dirty="0"/>
              <a:t>4 Every path from a given node to any of its descendant NIL nodes </a:t>
            </a:r>
            <a:br>
              <a:rPr lang="en-US" sz="2800" dirty="0"/>
            </a:br>
            <a:r>
              <a:rPr lang="en-US" sz="2800" dirty="0"/>
              <a:t>   goes through the same number of black nodes.</a:t>
            </a:r>
            <a:endParaRPr lang="fr-FR" sz="28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846117D-74B0-7A14-6B16-865C7C589D05}"/>
              </a:ext>
            </a:extLst>
          </p:cNvPr>
          <p:cNvSpPr/>
          <p:nvPr/>
        </p:nvSpPr>
        <p:spPr>
          <a:xfrm>
            <a:off x="8589469" y="1964499"/>
            <a:ext cx="252000" cy="252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0D1FFC0-E6C3-4ECD-383D-83667A205590}"/>
              </a:ext>
            </a:extLst>
          </p:cNvPr>
          <p:cNvSpPr/>
          <p:nvPr/>
        </p:nvSpPr>
        <p:spPr>
          <a:xfrm>
            <a:off x="9656898" y="1948590"/>
            <a:ext cx="252000" cy="25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B65AD99-91B9-E5EF-21A8-2204CEA853B6}"/>
              </a:ext>
            </a:extLst>
          </p:cNvPr>
          <p:cNvSpPr/>
          <p:nvPr/>
        </p:nvSpPr>
        <p:spPr>
          <a:xfrm>
            <a:off x="8371722" y="3436491"/>
            <a:ext cx="252000" cy="25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F3BD15A-585B-3821-F6B3-A223B91C26AB}"/>
              </a:ext>
            </a:extLst>
          </p:cNvPr>
          <p:cNvSpPr/>
          <p:nvPr/>
        </p:nvSpPr>
        <p:spPr>
          <a:xfrm>
            <a:off x="8164370" y="3902434"/>
            <a:ext cx="252000" cy="252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39C723F-AE2E-EF8E-9DC4-86C7C1267BF3}"/>
              </a:ext>
            </a:extLst>
          </p:cNvPr>
          <p:cNvSpPr/>
          <p:nvPr/>
        </p:nvSpPr>
        <p:spPr>
          <a:xfrm>
            <a:off x="9674541" y="3902434"/>
            <a:ext cx="252000" cy="25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EE26321-9515-A010-575E-2279197D4489}"/>
              </a:ext>
            </a:extLst>
          </p:cNvPr>
          <p:cNvSpPr/>
          <p:nvPr/>
        </p:nvSpPr>
        <p:spPr>
          <a:xfrm>
            <a:off x="10188788" y="3902434"/>
            <a:ext cx="252000" cy="25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E0A1735-C5CA-2172-CE47-E8B3CA7A49D5}"/>
              </a:ext>
            </a:extLst>
          </p:cNvPr>
          <p:cNvSpPr/>
          <p:nvPr/>
        </p:nvSpPr>
        <p:spPr>
          <a:xfrm>
            <a:off x="8636876" y="3902434"/>
            <a:ext cx="252000" cy="25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A53840-7395-1C5A-D9F5-11EB22377BB3}"/>
              </a:ext>
            </a:extLst>
          </p:cNvPr>
          <p:cNvCxnSpPr>
            <a:cxnSpLocks/>
          </p:cNvCxnSpPr>
          <p:nvPr/>
        </p:nvCxnSpPr>
        <p:spPr>
          <a:xfrm flipH="1">
            <a:off x="8323811" y="3562491"/>
            <a:ext cx="173911" cy="3399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5E3D74-C978-1E69-2F86-2664877C9A87}"/>
              </a:ext>
            </a:extLst>
          </p:cNvPr>
          <p:cNvCxnSpPr>
            <a:cxnSpLocks/>
          </p:cNvCxnSpPr>
          <p:nvPr/>
        </p:nvCxnSpPr>
        <p:spPr>
          <a:xfrm>
            <a:off x="8493290" y="3585817"/>
            <a:ext cx="225371" cy="316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AFFFDD1-2BCB-634B-777B-3F15187F0DDE}"/>
              </a:ext>
            </a:extLst>
          </p:cNvPr>
          <p:cNvCxnSpPr>
            <a:cxnSpLocks/>
          </p:cNvCxnSpPr>
          <p:nvPr/>
        </p:nvCxnSpPr>
        <p:spPr>
          <a:xfrm flipH="1">
            <a:off x="9862160" y="3561368"/>
            <a:ext cx="173911" cy="3399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94AC10D-34AD-2423-26AB-291A53BE855F}"/>
              </a:ext>
            </a:extLst>
          </p:cNvPr>
          <p:cNvCxnSpPr>
            <a:cxnSpLocks/>
          </p:cNvCxnSpPr>
          <p:nvPr/>
        </p:nvCxnSpPr>
        <p:spPr>
          <a:xfrm>
            <a:off x="10035225" y="3584694"/>
            <a:ext cx="225371" cy="316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0A5605C-B8EA-8E46-7892-7955455A913A}"/>
              </a:ext>
            </a:extLst>
          </p:cNvPr>
          <p:cNvSpPr/>
          <p:nvPr/>
        </p:nvSpPr>
        <p:spPr>
          <a:xfrm>
            <a:off x="9910071" y="3436491"/>
            <a:ext cx="252000" cy="252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9007184-BC18-C8A1-56BA-0C424D9F35C7}"/>
              </a:ext>
            </a:extLst>
          </p:cNvPr>
          <p:cNvCxnSpPr>
            <a:cxnSpLocks/>
          </p:cNvCxnSpPr>
          <p:nvPr/>
        </p:nvCxnSpPr>
        <p:spPr>
          <a:xfrm flipH="1">
            <a:off x="8767622" y="2549705"/>
            <a:ext cx="173911" cy="3399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A4FDCF1-B8B0-DFFA-80EC-E15BB11BD89C}"/>
              </a:ext>
            </a:extLst>
          </p:cNvPr>
          <p:cNvSpPr txBox="1"/>
          <p:nvPr/>
        </p:nvSpPr>
        <p:spPr>
          <a:xfrm>
            <a:off x="8407980" y="285321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black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340501-0F4F-6C8E-FEAC-325ECE08CBFA}"/>
              </a:ext>
            </a:extLst>
          </p:cNvPr>
          <p:cNvSpPr txBox="1"/>
          <p:nvPr/>
        </p:nvSpPr>
        <p:spPr>
          <a:xfrm>
            <a:off x="670560" y="5827483"/>
            <a:ext cx="95664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=&gt; the path from the root to the farthest leaf is no more than twice as long </a:t>
            </a:r>
            <a:br>
              <a:rPr lang="en-US" sz="2400" dirty="0"/>
            </a:br>
            <a:r>
              <a:rPr lang="en-US" sz="2400" dirty="0"/>
              <a:t>     as the path from the root to the nearest leaf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4418F68-5FB9-1315-4988-12311316922B}"/>
              </a:ext>
            </a:extLst>
          </p:cNvPr>
          <p:cNvSpPr/>
          <p:nvPr/>
        </p:nvSpPr>
        <p:spPr>
          <a:xfrm>
            <a:off x="11000656" y="4418476"/>
            <a:ext cx="252000" cy="25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43CCF8-B4E5-F4C3-4C0E-7BFC5CFCCC4B}"/>
              </a:ext>
            </a:extLst>
          </p:cNvPr>
          <p:cNvCxnSpPr>
            <a:cxnSpLocks/>
          </p:cNvCxnSpPr>
          <p:nvPr/>
        </p:nvCxnSpPr>
        <p:spPr>
          <a:xfrm>
            <a:off x="11139970" y="4544476"/>
            <a:ext cx="225371" cy="316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4ED6E621-77EF-2035-70CD-9F2E0B75143F}"/>
              </a:ext>
            </a:extLst>
          </p:cNvPr>
          <p:cNvSpPr/>
          <p:nvPr/>
        </p:nvSpPr>
        <p:spPr>
          <a:xfrm>
            <a:off x="11282509" y="4846164"/>
            <a:ext cx="252000" cy="25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A80E054-9B85-E676-3017-35B6D139D49C}"/>
              </a:ext>
            </a:extLst>
          </p:cNvPr>
          <p:cNvCxnSpPr>
            <a:cxnSpLocks/>
          </p:cNvCxnSpPr>
          <p:nvPr/>
        </p:nvCxnSpPr>
        <p:spPr>
          <a:xfrm>
            <a:off x="11421823" y="4972164"/>
            <a:ext cx="225371" cy="316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924204A-3D18-BF65-7A93-E91EB9B4556C}"/>
              </a:ext>
            </a:extLst>
          </p:cNvPr>
          <p:cNvSpPr/>
          <p:nvPr/>
        </p:nvSpPr>
        <p:spPr>
          <a:xfrm>
            <a:off x="11292475" y="5445673"/>
            <a:ext cx="252000" cy="25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74CFF4C-27E4-A4AC-FC91-B22C40DBD80D}"/>
              </a:ext>
            </a:extLst>
          </p:cNvPr>
          <p:cNvCxnSpPr>
            <a:cxnSpLocks/>
          </p:cNvCxnSpPr>
          <p:nvPr/>
        </p:nvCxnSpPr>
        <p:spPr>
          <a:xfrm>
            <a:off x="11377783" y="5636290"/>
            <a:ext cx="225371" cy="316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889E1043-D714-9BB7-36A5-9B824E578E34}"/>
              </a:ext>
            </a:extLst>
          </p:cNvPr>
          <p:cNvSpPr/>
          <p:nvPr/>
        </p:nvSpPr>
        <p:spPr>
          <a:xfrm>
            <a:off x="11763677" y="6215863"/>
            <a:ext cx="252000" cy="25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2D0ADC7-707C-EC00-E62D-3BC424EAF614}"/>
              </a:ext>
            </a:extLst>
          </p:cNvPr>
          <p:cNvCxnSpPr>
            <a:cxnSpLocks/>
          </p:cNvCxnSpPr>
          <p:nvPr/>
        </p:nvCxnSpPr>
        <p:spPr>
          <a:xfrm>
            <a:off x="11902991" y="6341863"/>
            <a:ext cx="225371" cy="316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C59BB50-A9D6-BCB7-7563-C2EE02C8E6D1}"/>
              </a:ext>
            </a:extLst>
          </p:cNvPr>
          <p:cNvCxnSpPr>
            <a:cxnSpLocks/>
          </p:cNvCxnSpPr>
          <p:nvPr/>
        </p:nvCxnSpPr>
        <p:spPr>
          <a:xfrm flipH="1">
            <a:off x="11432907" y="5274042"/>
            <a:ext cx="216726" cy="2861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1016625-9ABC-6FFA-54D9-B22F511A0F99}"/>
              </a:ext>
            </a:extLst>
          </p:cNvPr>
          <p:cNvCxnSpPr>
            <a:cxnSpLocks/>
          </p:cNvCxnSpPr>
          <p:nvPr/>
        </p:nvCxnSpPr>
        <p:spPr>
          <a:xfrm>
            <a:off x="11603154" y="5953071"/>
            <a:ext cx="225371" cy="316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81D1BC7-6E4D-4FE8-AE07-F21BDCEEEF5A}"/>
              </a:ext>
            </a:extLst>
          </p:cNvPr>
          <p:cNvSpPr txBox="1"/>
          <p:nvPr/>
        </p:nvSpPr>
        <p:spPr>
          <a:xfrm>
            <a:off x="10190011" y="6569123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n1 black = n2 back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E4D0011-2049-C7AB-90DB-6D2CFBA3D3DD}"/>
              </a:ext>
            </a:extLst>
          </p:cNvPr>
          <p:cNvSpPr/>
          <p:nvPr/>
        </p:nvSpPr>
        <p:spPr>
          <a:xfrm>
            <a:off x="10450802" y="5155391"/>
            <a:ext cx="252000" cy="25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0B4A6B8-420D-888C-862B-4F2548FF75B2}"/>
              </a:ext>
            </a:extLst>
          </p:cNvPr>
          <p:cNvCxnSpPr>
            <a:cxnSpLocks/>
          </p:cNvCxnSpPr>
          <p:nvPr/>
        </p:nvCxnSpPr>
        <p:spPr>
          <a:xfrm flipH="1">
            <a:off x="10860102" y="4592129"/>
            <a:ext cx="216726" cy="2861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01CD328-DFE8-8067-2D67-45BE7960DA5E}"/>
              </a:ext>
            </a:extLst>
          </p:cNvPr>
          <p:cNvSpPr/>
          <p:nvPr/>
        </p:nvSpPr>
        <p:spPr>
          <a:xfrm>
            <a:off x="10680207" y="5570593"/>
            <a:ext cx="252000" cy="25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5F4A81B-0974-5F2C-CF20-D5E9A57A7D85}"/>
              </a:ext>
            </a:extLst>
          </p:cNvPr>
          <p:cNvCxnSpPr>
            <a:cxnSpLocks/>
          </p:cNvCxnSpPr>
          <p:nvPr/>
        </p:nvCxnSpPr>
        <p:spPr>
          <a:xfrm>
            <a:off x="10540636" y="5331816"/>
            <a:ext cx="225371" cy="316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8E24C46-D75E-43A0-FE70-41E38AD8B84B}"/>
              </a:ext>
            </a:extLst>
          </p:cNvPr>
          <p:cNvCxnSpPr>
            <a:cxnSpLocks/>
          </p:cNvCxnSpPr>
          <p:nvPr/>
        </p:nvCxnSpPr>
        <p:spPr>
          <a:xfrm flipH="1">
            <a:off x="10608257" y="4928888"/>
            <a:ext cx="216726" cy="2861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523211FC-95B6-EF7D-0B6D-43B5F48610B9}"/>
              </a:ext>
            </a:extLst>
          </p:cNvPr>
          <p:cNvSpPr/>
          <p:nvPr/>
        </p:nvSpPr>
        <p:spPr>
          <a:xfrm>
            <a:off x="10966730" y="5964534"/>
            <a:ext cx="252000" cy="25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A52D3FF-E9EE-457C-E1FB-FBE4B29CCC12}"/>
              </a:ext>
            </a:extLst>
          </p:cNvPr>
          <p:cNvCxnSpPr>
            <a:cxnSpLocks/>
          </p:cNvCxnSpPr>
          <p:nvPr/>
        </p:nvCxnSpPr>
        <p:spPr>
          <a:xfrm>
            <a:off x="11106044" y="6090534"/>
            <a:ext cx="225371" cy="316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CD440CC-F8D6-56CC-CD5E-C4459F27FEDE}"/>
              </a:ext>
            </a:extLst>
          </p:cNvPr>
          <p:cNvCxnSpPr>
            <a:cxnSpLocks/>
          </p:cNvCxnSpPr>
          <p:nvPr/>
        </p:nvCxnSpPr>
        <p:spPr>
          <a:xfrm>
            <a:off x="10806207" y="5701742"/>
            <a:ext cx="225371" cy="316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7B1783D-FF9C-422D-26F8-892A2A24F8F8}"/>
              </a:ext>
            </a:extLst>
          </p:cNvPr>
          <p:cNvCxnSpPr>
            <a:cxnSpLocks/>
          </p:cNvCxnSpPr>
          <p:nvPr/>
        </p:nvCxnSpPr>
        <p:spPr>
          <a:xfrm>
            <a:off x="9515128" y="2519453"/>
            <a:ext cx="260257" cy="3581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BA910D3-BD1A-A158-FA78-BABA392CA1F4}"/>
              </a:ext>
            </a:extLst>
          </p:cNvPr>
          <p:cNvSpPr txBox="1"/>
          <p:nvPr/>
        </p:nvSpPr>
        <p:spPr>
          <a:xfrm>
            <a:off x="9415743" y="284118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black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AEFFD5-97D2-6941-1AD5-80418C013A4E}"/>
              </a:ext>
            </a:extLst>
          </p:cNvPr>
          <p:cNvSpPr txBox="1"/>
          <p:nvPr/>
        </p:nvSpPr>
        <p:spPr>
          <a:xfrm>
            <a:off x="9102785" y="185490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3097032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5BF811B-80B1-5C96-903E-4494201CE687}"/>
              </a:ext>
            </a:extLst>
          </p:cNvPr>
          <p:cNvCxnSpPr>
            <a:cxnSpLocks/>
          </p:cNvCxnSpPr>
          <p:nvPr/>
        </p:nvCxnSpPr>
        <p:spPr>
          <a:xfrm flipH="1">
            <a:off x="3180991" y="2856699"/>
            <a:ext cx="412904" cy="7736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2DEC3F1-0516-6D94-60C2-271F1F24D233}"/>
              </a:ext>
            </a:extLst>
          </p:cNvPr>
          <p:cNvCxnSpPr>
            <a:cxnSpLocks/>
          </p:cNvCxnSpPr>
          <p:nvPr/>
        </p:nvCxnSpPr>
        <p:spPr>
          <a:xfrm>
            <a:off x="3593896" y="2841649"/>
            <a:ext cx="441555" cy="8457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C93074-A782-7AE3-9C5F-1D12FA31F8F7}"/>
              </a:ext>
            </a:extLst>
          </p:cNvPr>
          <p:cNvCxnSpPr>
            <a:cxnSpLocks/>
          </p:cNvCxnSpPr>
          <p:nvPr/>
        </p:nvCxnSpPr>
        <p:spPr>
          <a:xfrm flipH="1">
            <a:off x="2673864" y="3784656"/>
            <a:ext cx="404286" cy="8253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3E897B-0287-23A7-8206-1CF5A2E8DA1B}"/>
              </a:ext>
            </a:extLst>
          </p:cNvPr>
          <p:cNvCxnSpPr>
            <a:cxnSpLocks/>
          </p:cNvCxnSpPr>
          <p:nvPr/>
        </p:nvCxnSpPr>
        <p:spPr>
          <a:xfrm>
            <a:off x="3083641" y="3792591"/>
            <a:ext cx="441555" cy="8457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/>
          <a:lstStyle/>
          <a:p>
            <a:pPr algn="ctr"/>
            <a:r>
              <a:rPr lang="fr-FR" dirty="0"/>
              <a:t>Rotations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6AE93E1-071D-0074-46CF-781BA55A11E1}"/>
              </a:ext>
            </a:extLst>
          </p:cNvPr>
          <p:cNvSpPr/>
          <p:nvPr/>
        </p:nvSpPr>
        <p:spPr>
          <a:xfrm>
            <a:off x="3467896" y="2715649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A9DE623-D3C5-F417-829F-C0BEFB9451C5}"/>
              </a:ext>
            </a:extLst>
          </p:cNvPr>
          <p:cNvSpPr/>
          <p:nvPr/>
        </p:nvSpPr>
        <p:spPr>
          <a:xfrm>
            <a:off x="2957641" y="3666591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9BF2D15F-113B-2217-6C7A-CB8D932315BD}"/>
              </a:ext>
            </a:extLst>
          </p:cNvPr>
          <p:cNvSpPr/>
          <p:nvPr/>
        </p:nvSpPr>
        <p:spPr>
          <a:xfrm>
            <a:off x="3171271" y="4764315"/>
            <a:ext cx="707850" cy="845724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19910CA1-C20B-0B91-44A3-72C3A2C4E1D9}"/>
              </a:ext>
            </a:extLst>
          </p:cNvPr>
          <p:cNvSpPr/>
          <p:nvPr/>
        </p:nvSpPr>
        <p:spPr>
          <a:xfrm>
            <a:off x="2332555" y="4764315"/>
            <a:ext cx="707850" cy="845724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3B08E501-C077-85CB-8B53-378FE2B1523A}"/>
              </a:ext>
            </a:extLst>
          </p:cNvPr>
          <p:cNvSpPr/>
          <p:nvPr/>
        </p:nvSpPr>
        <p:spPr>
          <a:xfrm>
            <a:off x="3745973" y="3774479"/>
            <a:ext cx="707850" cy="845724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3B2D69A-6FD1-E7D3-5379-4F23A274F5A4}"/>
              </a:ext>
            </a:extLst>
          </p:cNvPr>
          <p:cNvSpPr/>
          <p:nvPr/>
        </p:nvSpPr>
        <p:spPr>
          <a:xfrm rot="16200000">
            <a:off x="2716516" y="2984640"/>
            <a:ext cx="720890" cy="340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Arrow: Curved Left 21">
            <a:extLst>
              <a:ext uri="{FF2B5EF4-FFF2-40B4-BE49-F238E27FC236}">
                <a16:creationId xmlns:a16="http://schemas.microsoft.com/office/drawing/2014/main" id="{C03D191A-E092-469E-2B7B-D37FBF6D5290}"/>
              </a:ext>
            </a:extLst>
          </p:cNvPr>
          <p:cNvSpPr/>
          <p:nvPr/>
        </p:nvSpPr>
        <p:spPr>
          <a:xfrm rot="14608602">
            <a:off x="2956462" y="1709722"/>
            <a:ext cx="353653" cy="96427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D061F8-9EF0-47B8-EA2C-344AFE852252}"/>
              </a:ext>
            </a:extLst>
          </p:cNvPr>
          <p:cNvSpPr txBox="1"/>
          <p:nvPr/>
        </p:nvSpPr>
        <p:spPr>
          <a:xfrm>
            <a:off x="2479532" y="518717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BD7EB0-6578-B566-F540-71833C7CB2BE}"/>
              </a:ext>
            </a:extLst>
          </p:cNvPr>
          <p:cNvSpPr txBox="1"/>
          <p:nvPr/>
        </p:nvSpPr>
        <p:spPr>
          <a:xfrm>
            <a:off x="3318247" y="5206725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4B6814-D504-90B7-C0FB-DC156C8FB860}"/>
              </a:ext>
            </a:extLst>
          </p:cNvPr>
          <p:cNvSpPr txBox="1"/>
          <p:nvPr/>
        </p:nvSpPr>
        <p:spPr>
          <a:xfrm>
            <a:off x="3892677" y="421545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61E0F8-F031-B79D-08E2-84A886D15A94}"/>
              </a:ext>
            </a:extLst>
          </p:cNvPr>
          <p:cNvSpPr txBox="1"/>
          <p:nvPr/>
        </p:nvSpPr>
        <p:spPr>
          <a:xfrm>
            <a:off x="2534127" y="356950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8902EE-29BE-CE2F-68E2-8830BD24F09C}"/>
              </a:ext>
            </a:extLst>
          </p:cNvPr>
          <p:cNvSpPr txBox="1"/>
          <p:nvPr/>
        </p:nvSpPr>
        <p:spPr>
          <a:xfrm>
            <a:off x="3745973" y="258195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n1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762D0860-4428-E430-6138-A63659C35894}"/>
              </a:ext>
            </a:extLst>
          </p:cNvPr>
          <p:cNvSpPr/>
          <p:nvPr/>
        </p:nvSpPr>
        <p:spPr>
          <a:xfrm>
            <a:off x="5784039" y="2827370"/>
            <a:ext cx="1086197" cy="64594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45675D-9D29-9AB8-8BFB-D821BCFDFFB9}"/>
              </a:ext>
            </a:extLst>
          </p:cNvPr>
          <p:cNvSpPr txBox="1"/>
          <p:nvPr/>
        </p:nvSpPr>
        <p:spPr>
          <a:xfrm>
            <a:off x="5394860" y="1990254"/>
            <a:ext cx="17742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Left</a:t>
            </a:r>
            <a:r>
              <a:rPr lang="fr-FR" sz="2400" dirty="0"/>
              <a:t> to Right </a:t>
            </a:r>
            <a:br>
              <a:rPr lang="fr-FR" sz="2400" dirty="0"/>
            </a:br>
            <a:r>
              <a:rPr lang="fr-FR" sz="2400" dirty="0"/>
              <a:t>Rotation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0C19D53-6A93-5F9B-4E67-3E65AB76D60F}"/>
              </a:ext>
            </a:extLst>
          </p:cNvPr>
          <p:cNvCxnSpPr>
            <a:cxnSpLocks/>
          </p:cNvCxnSpPr>
          <p:nvPr/>
        </p:nvCxnSpPr>
        <p:spPr>
          <a:xfrm flipH="1">
            <a:off x="8847726" y="3832628"/>
            <a:ext cx="412904" cy="7736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FC33535-A1D5-749D-061F-C45C6F9C0268}"/>
              </a:ext>
            </a:extLst>
          </p:cNvPr>
          <p:cNvCxnSpPr>
            <a:cxnSpLocks/>
          </p:cNvCxnSpPr>
          <p:nvPr/>
        </p:nvCxnSpPr>
        <p:spPr>
          <a:xfrm>
            <a:off x="9243178" y="3816658"/>
            <a:ext cx="441555" cy="8457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9FAE8BE-26F3-1A51-8433-D192414F3A8A}"/>
              </a:ext>
            </a:extLst>
          </p:cNvPr>
          <p:cNvCxnSpPr>
            <a:cxnSpLocks/>
          </p:cNvCxnSpPr>
          <p:nvPr/>
        </p:nvCxnSpPr>
        <p:spPr>
          <a:xfrm flipH="1">
            <a:off x="8328588" y="2761429"/>
            <a:ext cx="404286" cy="8253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2F79170-9ECF-64DE-5642-DB2E91C2D658}"/>
              </a:ext>
            </a:extLst>
          </p:cNvPr>
          <p:cNvCxnSpPr>
            <a:cxnSpLocks/>
          </p:cNvCxnSpPr>
          <p:nvPr/>
        </p:nvCxnSpPr>
        <p:spPr>
          <a:xfrm>
            <a:off x="8738365" y="2769364"/>
            <a:ext cx="441555" cy="8457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3C170C7E-38BB-8057-63AF-383C8CE09058}"/>
              </a:ext>
            </a:extLst>
          </p:cNvPr>
          <p:cNvSpPr/>
          <p:nvPr/>
        </p:nvSpPr>
        <p:spPr>
          <a:xfrm>
            <a:off x="9117178" y="3690658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113645D-069F-6D99-81EA-484D6750A297}"/>
              </a:ext>
            </a:extLst>
          </p:cNvPr>
          <p:cNvSpPr/>
          <p:nvPr/>
        </p:nvSpPr>
        <p:spPr>
          <a:xfrm>
            <a:off x="8612365" y="2643364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B064BC09-4142-345F-36AF-68B15C6562F3}"/>
              </a:ext>
            </a:extLst>
          </p:cNvPr>
          <p:cNvSpPr/>
          <p:nvPr/>
        </p:nvSpPr>
        <p:spPr>
          <a:xfrm>
            <a:off x="8460780" y="4736416"/>
            <a:ext cx="707850" cy="845724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68F9A095-A2FC-EF47-392F-6B3449BD0469}"/>
              </a:ext>
            </a:extLst>
          </p:cNvPr>
          <p:cNvSpPr/>
          <p:nvPr/>
        </p:nvSpPr>
        <p:spPr>
          <a:xfrm>
            <a:off x="7942150" y="3729402"/>
            <a:ext cx="707850" cy="845724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2C90377E-4B21-2D56-F4B9-C1B2957E00E7}"/>
              </a:ext>
            </a:extLst>
          </p:cNvPr>
          <p:cNvSpPr/>
          <p:nvPr/>
        </p:nvSpPr>
        <p:spPr>
          <a:xfrm>
            <a:off x="9331824" y="4735164"/>
            <a:ext cx="707850" cy="845724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E8D12B30-37C5-A11C-1FDB-7D150BE0B0A5}"/>
              </a:ext>
            </a:extLst>
          </p:cNvPr>
          <p:cNvSpPr/>
          <p:nvPr/>
        </p:nvSpPr>
        <p:spPr>
          <a:xfrm rot="16200000">
            <a:off x="8961546" y="3038340"/>
            <a:ext cx="694451" cy="3268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56CDA0B-6596-A1FF-891F-5B08D386EC70}"/>
              </a:ext>
            </a:extLst>
          </p:cNvPr>
          <p:cNvSpPr txBox="1"/>
          <p:nvPr/>
        </p:nvSpPr>
        <p:spPr>
          <a:xfrm>
            <a:off x="8089127" y="415226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0047DF-CDCF-17EF-83E1-BDA75D2C39FD}"/>
              </a:ext>
            </a:extLst>
          </p:cNvPr>
          <p:cNvSpPr txBox="1"/>
          <p:nvPr/>
        </p:nvSpPr>
        <p:spPr>
          <a:xfrm>
            <a:off x="8607756" y="517882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3D3C5B7-44DE-AA61-1057-37502D42F77E}"/>
              </a:ext>
            </a:extLst>
          </p:cNvPr>
          <p:cNvSpPr txBox="1"/>
          <p:nvPr/>
        </p:nvSpPr>
        <p:spPr>
          <a:xfrm>
            <a:off x="9478528" y="517613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1FDFDF-215A-7540-CF1F-B60658F7683E}"/>
              </a:ext>
            </a:extLst>
          </p:cNvPr>
          <p:cNvSpPr txBox="1"/>
          <p:nvPr/>
        </p:nvSpPr>
        <p:spPr>
          <a:xfrm>
            <a:off x="8188851" y="254628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5ADC057-23A2-A81B-96BF-F08C3AF43822}"/>
              </a:ext>
            </a:extLst>
          </p:cNvPr>
          <p:cNvSpPr txBox="1"/>
          <p:nvPr/>
        </p:nvSpPr>
        <p:spPr>
          <a:xfrm>
            <a:off x="9395255" y="355695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n1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18922600-84D0-26B0-B4AD-652EB1F31BC5}"/>
              </a:ext>
            </a:extLst>
          </p:cNvPr>
          <p:cNvSpPr/>
          <p:nvPr/>
        </p:nvSpPr>
        <p:spPr>
          <a:xfrm flipH="1">
            <a:off x="5784039" y="4271774"/>
            <a:ext cx="1086198" cy="64594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363D933-1A4C-0589-215E-375B4B620429}"/>
              </a:ext>
            </a:extLst>
          </p:cNvPr>
          <p:cNvSpPr txBox="1"/>
          <p:nvPr/>
        </p:nvSpPr>
        <p:spPr>
          <a:xfrm>
            <a:off x="5551523" y="4960611"/>
            <a:ext cx="1705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Right to </a:t>
            </a:r>
            <a:r>
              <a:rPr lang="fr-FR" sz="2400" dirty="0" err="1"/>
              <a:t>Left</a:t>
            </a:r>
            <a:br>
              <a:rPr lang="fr-FR" sz="2400" dirty="0"/>
            </a:br>
            <a:r>
              <a:rPr lang="fr-FR" sz="2400" dirty="0"/>
              <a:t>Rotation</a:t>
            </a:r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01AA2E5D-4B52-5B4B-0814-FE910AC4D414}"/>
              </a:ext>
            </a:extLst>
          </p:cNvPr>
          <p:cNvSpPr/>
          <p:nvPr/>
        </p:nvSpPr>
        <p:spPr>
          <a:xfrm rot="20021838">
            <a:off x="8575149" y="3702007"/>
            <a:ext cx="177338" cy="758545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D229D37F-61E5-BBC2-C925-9BF24ADAC7FB}"/>
              </a:ext>
            </a:extLst>
          </p:cNvPr>
          <p:cNvSpPr/>
          <p:nvPr/>
        </p:nvSpPr>
        <p:spPr>
          <a:xfrm rot="16200000" flipH="1">
            <a:off x="8372408" y="3236209"/>
            <a:ext cx="720889" cy="3268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Arrow: Curved Left 49">
            <a:extLst>
              <a:ext uri="{FF2B5EF4-FFF2-40B4-BE49-F238E27FC236}">
                <a16:creationId xmlns:a16="http://schemas.microsoft.com/office/drawing/2014/main" id="{379B8A91-8B8F-0FC4-FC07-048ABB0EBA37}"/>
              </a:ext>
            </a:extLst>
          </p:cNvPr>
          <p:cNvSpPr/>
          <p:nvPr/>
        </p:nvSpPr>
        <p:spPr>
          <a:xfrm rot="18241142" flipV="1">
            <a:off x="8920069" y="1746001"/>
            <a:ext cx="353653" cy="90064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23039275-2234-E5EC-356F-F644DF2BD1DD}"/>
              </a:ext>
            </a:extLst>
          </p:cNvPr>
          <p:cNvSpPr/>
          <p:nvPr/>
        </p:nvSpPr>
        <p:spPr>
          <a:xfrm rot="16200000" flipH="1">
            <a:off x="3244648" y="3324538"/>
            <a:ext cx="720889" cy="3268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ight Brace 51">
            <a:extLst>
              <a:ext uri="{FF2B5EF4-FFF2-40B4-BE49-F238E27FC236}">
                <a16:creationId xmlns:a16="http://schemas.microsoft.com/office/drawing/2014/main" id="{582871C7-D1A0-036B-2476-4FA621B6552F}"/>
              </a:ext>
            </a:extLst>
          </p:cNvPr>
          <p:cNvSpPr/>
          <p:nvPr/>
        </p:nvSpPr>
        <p:spPr>
          <a:xfrm rot="12319653">
            <a:off x="3583693" y="3783089"/>
            <a:ext cx="177338" cy="758545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68118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55" y="134298"/>
            <a:ext cx="11676610" cy="113076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TreeMap.put</a:t>
            </a:r>
            <a:r>
              <a:rPr lang="fr-FR" dirty="0"/>
              <a:t>(key, value)  .. [1/2] </a:t>
            </a:r>
            <a:r>
              <a:rPr lang="fr-FR" dirty="0" err="1"/>
              <a:t>find</a:t>
            </a:r>
            <a:r>
              <a:rPr lang="fr-FR" dirty="0"/>
              <a:t> down insert point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52FB7D-4401-B85E-0908-2609B43ED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096" y="2200024"/>
            <a:ext cx="5437341" cy="45723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7DB646-A822-2E95-3A46-72B5BF389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702" y="1178306"/>
            <a:ext cx="5982218" cy="5334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4F7DF8-A91E-BB7D-C165-9DEF80CC7CDF}"/>
              </a:ext>
            </a:extLst>
          </p:cNvPr>
          <p:cNvSpPr txBox="1"/>
          <p:nvPr/>
        </p:nvSpPr>
        <p:spPr>
          <a:xfrm>
            <a:off x="2948247" y="1771222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…..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288D63FD-A02D-4837-7DCF-07516F0C692E}"/>
              </a:ext>
            </a:extLst>
          </p:cNvPr>
          <p:cNvSpPr/>
          <p:nvPr/>
        </p:nvSpPr>
        <p:spPr>
          <a:xfrm rot="19135948">
            <a:off x="8674576" y="2435140"/>
            <a:ext cx="293390" cy="8214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E6A49146-A553-6201-7CAC-F3C0DE55E918}"/>
              </a:ext>
            </a:extLst>
          </p:cNvPr>
          <p:cNvSpPr/>
          <p:nvPr/>
        </p:nvSpPr>
        <p:spPr>
          <a:xfrm rot="19135948">
            <a:off x="9424689" y="3274919"/>
            <a:ext cx="293390" cy="8214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0488C662-EE15-90D3-7008-753785722849}"/>
              </a:ext>
            </a:extLst>
          </p:cNvPr>
          <p:cNvSpPr/>
          <p:nvPr/>
        </p:nvSpPr>
        <p:spPr>
          <a:xfrm rot="2118871">
            <a:off x="9424690" y="4127692"/>
            <a:ext cx="293390" cy="8214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CA16694-2E8A-F4C7-264E-7472279FA318}"/>
              </a:ext>
            </a:extLst>
          </p:cNvPr>
          <p:cNvSpPr/>
          <p:nvPr/>
        </p:nvSpPr>
        <p:spPr>
          <a:xfrm rot="19023474">
            <a:off x="9493962" y="4958345"/>
            <a:ext cx="293390" cy="8214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E5E82-D1BF-B2CF-CB79-454E28D76D44}"/>
              </a:ext>
            </a:extLst>
          </p:cNvPr>
          <p:cNvSpPr txBox="1"/>
          <p:nvPr/>
        </p:nvSpPr>
        <p:spPr>
          <a:xfrm>
            <a:off x="8126922" y="1906257"/>
            <a:ext cx="1349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Level</a:t>
            </a:r>
            <a:r>
              <a:rPr lang="fr-FR" dirty="0"/>
              <a:t> 0: root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E6B65F-5BA2-C518-ABDA-9AE9B0B155A5}"/>
              </a:ext>
            </a:extLst>
          </p:cNvPr>
          <p:cNvSpPr txBox="1"/>
          <p:nvPr/>
        </p:nvSpPr>
        <p:spPr>
          <a:xfrm>
            <a:off x="8703915" y="2269594"/>
            <a:ext cx="2545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Compare </a:t>
            </a:r>
            <a:r>
              <a:rPr lang="fr-FR" dirty="0" err="1"/>
              <a:t>rootKey</a:t>
            </a:r>
            <a:r>
              <a:rPr lang="fr-FR" dirty="0"/>
              <a:t> &lt;-&gt; key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499386-94D6-1B18-A1B1-BB412ECBD133}"/>
              </a:ext>
            </a:extLst>
          </p:cNvPr>
          <p:cNvSpPr txBox="1"/>
          <p:nvPr/>
        </p:nvSpPr>
        <p:spPr>
          <a:xfrm>
            <a:off x="9286923" y="2943828"/>
            <a:ext cx="1665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Compare : &gt; 0</a:t>
            </a:r>
            <a:br>
              <a:rPr lang="fr-FR" dirty="0"/>
            </a:br>
            <a:r>
              <a:rPr lang="fr-FR" dirty="0"/>
              <a:t>         =&gt; go right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DF5AC7-F131-E4F2-1300-CEED7B75B840}"/>
              </a:ext>
            </a:extLst>
          </p:cNvPr>
          <p:cNvSpPr txBox="1"/>
          <p:nvPr/>
        </p:nvSpPr>
        <p:spPr>
          <a:xfrm>
            <a:off x="9845179" y="3956149"/>
            <a:ext cx="1540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Compare &lt; 0</a:t>
            </a:r>
            <a:br>
              <a:rPr lang="fr-FR" dirty="0"/>
            </a:br>
            <a:r>
              <a:rPr lang="fr-FR" dirty="0"/>
              <a:t>         =&gt; go </a:t>
            </a:r>
            <a:r>
              <a:rPr lang="fr-FR" dirty="0" err="1"/>
              <a:t>left</a:t>
            </a:r>
            <a:endParaRPr lang="fr-F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1FFB1E-3865-4520-5AF5-0DE2F9B176C7}"/>
              </a:ext>
            </a:extLst>
          </p:cNvPr>
          <p:cNvSpPr txBox="1"/>
          <p:nvPr/>
        </p:nvSpPr>
        <p:spPr>
          <a:xfrm>
            <a:off x="9951822" y="5273372"/>
            <a:ext cx="20525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Compare = 0</a:t>
            </a:r>
          </a:p>
          <a:p>
            <a:r>
              <a:rPr lang="fr-FR" dirty="0"/>
              <a:t>   =&gt; </a:t>
            </a:r>
            <a:r>
              <a:rPr lang="fr-FR" dirty="0" err="1"/>
              <a:t>setValue</a:t>
            </a:r>
            <a:r>
              <a:rPr lang="fr-FR" dirty="0"/>
              <a:t> .. END</a:t>
            </a:r>
          </a:p>
          <a:p>
            <a:r>
              <a:rPr lang="fr-FR" dirty="0"/>
              <a:t>OR no more </a:t>
            </a:r>
            <a:r>
              <a:rPr lang="fr-FR" dirty="0" err="1"/>
              <a:t>child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   =&gt; insert + fix</a:t>
            </a:r>
          </a:p>
        </p:txBody>
      </p:sp>
    </p:spTree>
    <p:extLst>
      <p:ext uri="{BB962C8B-B14F-4D97-AF65-F5344CB8AC3E}">
        <p14:creationId xmlns:p14="http://schemas.microsoft.com/office/powerpoint/2010/main" val="22964742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93" y="134298"/>
            <a:ext cx="11626733" cy="1130762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TreeMap.put</a:t>
            </a:r>
            <a:r>
              <a:rPr lang="fr-FR" dirty="0"/>
              <a:t>(key, value)  .. [2/2] fix up </a:t>
            </a:r>
            <a:r>
              <a:rPr lang="fr-FR" dirty="0" err="1"/>
              <a:t>color+rotate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907FC1-2F64-8149-7CC4-01766C9DB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731" y="1177454"/>
            <a:ext cx="3746269" cy="5497199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6FF839F5-3899-ED0F-5E16-74DB3CBBC06B}"/>
              </a:ext>
            </a:extLst>
          </p:cNvPr>
          <p:cNvSpPr/>
          <p:nvPr/>
        </p:nvSpPr>
        <p:spPr>
          <a:xfrm rot="12759227">
            <a:off x="9424690" y="4127692"/>
            <a:ext cx="293390" cy="8214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C06DB059-117E-3834-433E-5FABE0D1B46A}"/>
              </a:ext>
            </a:extLst>
          </p:cNvPr>
          <p:cNvSpPr/>
          <p:nvPr/>
        </p:nvSpPr>
        <p:spPr>
          <a:xfrm rot="8153906">
            <a:off x="9493962" y="4958345"/>
            <a:ext cx="293390" cy="8214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3E83A3-7B53-7195-5626-AB52FBD44914}"/>
              </a:ext>
            </a:extLst>
          </p:cNvPr>
          <p:cNvSpPr txBox="1"/>
          <p:nvPr/>
        </p:nvSpPr>
        <p:spPr>
          <a:xfrm>
            <a:off x="9845179" y="3956149"/>
            <a:ext cx="1683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Maybe</a:t>
            </a:r>
            <a:r>
              <a:rPr lang="fr-FR" dirty="0"/>
              <a:t> fix </a:t>
            </a:r>
            <a:r>
              <a:rPr lang="fr-FR" dirty="0" err="1"/>
              <a:t>color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+ </a:t>
            </a:r>
            <a:r>
              <a:rPr lang="fr-FR" dirty="0" err="1"/>
              <a:t>maybe</a:t>
            </a:r>
            <a:r>
              <a:rPr lang="fr-FR" dirty="0"/>
              <a:t> </a:t>
            </a:r>
            <a:r>
              <a:rPr lang="fr-FR" dirty="0" err="1"/>
              <a:t>rotate</a:t>
            </a:r>
            <a:endParaRPr lang="fr-F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23C380-8D8E-8FAB-CBC0-50B6097EE449}"/>
              </a:ext>
            </a:extLst>
          </p:cNvPr>
          <p:cNvSpPr txBox="1"/>
          <p:nvPr/>
        </p:nvSpPr>
        <p:spPr>
          <a:xfrm>
            <a:off x="9951822" y="5273372"/>
            <a:ext cx="1683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Maybe</a:t>
            </a:r>
            <a:r>
              <a:rPr lang="fr-FR" dirty="0"/>
              <a:t> fix </a:t>
            </a:r>
            <a:r>
              <a:rPr lang="fr-FR" dirty="0" err="1"/>
              <a:t>color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+ </a:t>
            </a:r>
            <a:r>
              <a:rPr lang="fr-FR" dirty="0" err="1"/>
              <a:t>maybe</a:t>
            </a:r>
            <a:r>
              <a:rPr lang="fr-FR" dirty="0"/>
              <a:t> </a:t>
            </a:r>
            <a:r>
              <a:rPr lang="fr-FR" dirty="0" err="1"/>
              <a:t>rotate</a:t>
            </a:r>
            <a:endParaRPr lang="fr-F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9A5E71-203D-D701-AB7E-A23B8832BF9F}"/>
              </a:ext>
            </a:extLst>
          </p:cNvPr>
          <p:cNvSpPr txBox="1"/>
          <p:nvPr/>
        </p:nvSpPr>
        <p:spPr>
          <a:xfrm>
            <a:off x="9003346" y="2835987"/>
            <a:ext cx="3012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Finished</a:t>
            </a:r>
            <a:r>
              <a:rPr lang="fr-FR" dirty="0"/>
              <a:t> on black parent </a:t>
            </a:r>
            <a:r>
              <a:rPr lang="fr-FR" dirty="0" err="1"/>
              <a:t>node</a:t>
            </a:r>
            <a:endParaRPr lang="fr-FR" dirty="0"/>
          </a:p>
          <a:p>
            <a:r>
              <a:rPr lang="fr-FR" dirty="0"/>
              <a:t>( or root)</a:t>
            </a:r>
          </a:p>
        </p:txBody>
      </p:sp>
    </p:spTree>
    <p:extLst>
      <p:ext uri="{BB962C8B-B14F-4D97-AF65-F5344CB8AC3E}">
        <p14:creationId xmlns:p14="http://schemas.microsoft.com/office/powerpoint/2010/main" val="3497713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0478B60-5FE3-74A1-8725-2D64AD4FEC6B}"/>
              </a:ext>
            </a:extLst>
          </p:cNvPr>
          <p:cNvSpPr/>
          <p:nvPr/>
        </p:nvSpPr>
        <p:spPr>
          <a:xfrm>
            <a:off x="1966404" y="3573261"/>
            <a:ext cx="1384916" cy="1100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/>
          <a:lstStyle/>
          <a:p>
            <a:pPr algn="ctr"/>
            <a:r>
              <a:rPr lang="fr-FR" dirty="0" err="1"/>
              <a:t>ArrayList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C344E3-9870-6A35-DF66-E4CC9BAD0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931" y="1636025"/>
            <a:ext cx="8028366" cy="12955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C88452-56AD-30F3-EF37-475B90E75127}"/>
              </a:ext>
            </a:extLst>
          </p:cNvPr>
          <p:cNvSpPr txBox="1"/>
          <p:nvPr/>
        </p:nvSpPr>
        <p:spPr>
          <a:xfrm>
            <a:off x="2161713" y="3573262"/>
            <a:ext cx="99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ArrayList</a:t>
            </a:r>
            <a:endParaRPr lang="fr-FR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2C4F4A-AF92-C4E7-6DE3-35F2E3A25138}"/>
              </a:ext>
            </a:extLst>
          </p:cNvPr>
          <p:cNvCxnSpPr/>
          <p:nvPr/>
        </p:nvCxnSpPr>
        <p:spPr>
          <a:xfrm>
            <a:off x="3293616" y="4073373"/>
            <a:ext cx="12339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5E77811-4FD8-2E07-AE68-650F35E4C5C3}"/>
              </a:ext>
            </a:extLst>
          </p:cNvPr>
          <p:cNvSpPr/>
          <p:nvPr/>
        </p:nvSpPr>
        <p:spPr>
          <a:xfrm>
            <a:off x="4527612" y="3849951"/>
            <a:ext cx="5078026" cy="4468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2CD24B-E1F4-A02B-AE30-12DEE44D8AAE}"/>
              </a:ext>
            </a:extLst>
          </p:cNvPr>
          <p:cNvSpPr txBox="1"/>
          <p:nvPr/>
        </p:nvSpPr>
        <p:spPr>
          <a:xfrm>
            <a:off x="1966404" y="3853195"/>
            <a:ext cx="140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elementData</a:t>
            </a:r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5B03D8-9889-E0E8-A916-41F5DCF027C7}"/>
              </a:ext>
            </a:extLst>
          </p:cNvPr>
          <p:cNvSpPr txBox="1"/>
          <p:nvPr/>
        </p:nvSpPr>
        <p:spPr>
          <a:xfrm>
            <a:off x="1998956" y="4214986"/>
            <a:ext cx="52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size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7D6F86-5AC5-CF5C-8533-411EB8C2D891}"/>
              </a:ext>
            </a:extLst>
          </p:cNvPr>
          <p:cNvSpPr txBox="1"/>
          <p:nvPr/>
        </p:nvSpPr>
        <p:spPr>
          <a:xfrm>
            <a:off x="9102572" y="2782669"/>
            <a:ext cx="1251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data.length</a:t>
            </a:r>
            <a:endParaRPr lang="fr-FR" dirty="0"/>
          </a:p>
          <a:p>
            <a:r>
              <a:rPr lang="fr-FR" dirty="0"/>
              <a:t>( &gt; size)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4DFAA0-4AF1-149A-10A3-3850D968FFBC}"/>
              </a:ext>
            </a:extLst>
          </p:cNvPr>
          <p:cNvSpPr txBox="1"/>
          <p:nvPr/>
        </p:nvSpPr>
        <p:spPr>
          <a:xfrm>
            <a:off x="7980895" y="4449146"/>
            <a:ext cx="171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Free count = </a:t>
            </a:r>
          </a:p>
          <a:p>
            <a:r>
              <a:rPr lang="fr-FR" dirty="0" err="1"/>
              <a:t>data.length</a:t>
            </a:r>
            <a:r>
              <a:rPr lang="fr-FR" dirty="0"/>
              <a:t>- size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2799CC-6C1D-ACF0-2B6D-0533E71B7293}"/>
              </a:ext>
            </a:extLst>
          </p:cNvPr>
          <p:cNvSpPr/>
          <p:nvPr/>
        </p:nvSpPr>
        <p:spPr>
          <a:xfrm>
            <a:off x="7886064" y="3849951"/>
            <a:ext cx="1719574" cy="44684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4AFF5C-C6B7-0A95-D95B-17AE77AF528E}"/>
              </a:ext>
            </a:extLst>
          </p:cNvPr>
          <p:cNvSpPr txBox="1"/>
          <p:nvPr/>
        </p:nvSpPr>
        <p:spPr>
          <a:xfrm>
            <a:off x="4557487" y="3894672"/>
            <a:ext cx="337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[0]  [1]  [2]  [3]             …      [size-1]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B7B23FB-74B3-C904-B552-69A4AB6249E3}"/>
              </a:ext>
            </a:extLst>
          </p:cNvPr>
          <p:cNvCxnSpPr>
            <a:cxnSpLocks/>
          </p:cNvCxnSpPr>
          <p:nvPr/>
        </p:nvCxnSpPr>
        <p:spPr>
          <a:xfrm>
            <a:off x="4775200" y="4222527"/>
            <a:ext cx="1804610" cy="13219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1D26229-9931-BDEF-D92F-806BE7215141}"/>
              </a:ext>
            </a:extLst>
          </p:cNvPr>
          <p:cNvCxnSpPr>
            <a:cxnSpLocks/>
          </p:cNvCxnSpPr>
          <p:nvPr/>
        </p:nvCxnSpPr>
        <p:spPr>
          <a:xfrm>
            <a:off x="5147733" y="4222527"/>
            <a:ext cx="624115" cy="13219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867E694-8191-07D2-14EA-482CD0B0764F}"/>
              </a:ext>
            </a:extLst>
          </p:cNvPr>
          <p:cNvCxnSpPr>
            <a:cxnSpLocks/>
          </p:cNvCxnSpPr>
          <p:nvPr/>
        </p:nvCxnSpPr>
        <p:spPr>
          <a:xfrm>
            <a:off x="5489665" y="4222527"/>
            <a:ext cx="2276701" cy="13219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397995A-2DF8-3564-8B1B-A4D76B853728}"/>
              </a:ext>
            </a:extLst>
          </p:cNvPr>
          <p:cNvCxnSpPr>
            <a:cxnSpLocks/>
          </p:cNvCxnSpPr>
          <p:nvPr/>
        </p:nvCxnSpPr>
        <p:spPr>
          <a:xfrm flipH="1">
            <a:off x="4673362" y="4222527"/>
            <a:ext cx="2124456" cy="13219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48736D3-23DC-E3BB-4F92-D0C561CB7F5C}"/>
              </a:ext>
            </a:extLst>
          </p:cNvPr>
          <p:cNvCxnSpPr>
            <a:cxnSpLocks/>
          </p:cNvCxnSpPr>
          <p:nvPr/>
        </p:nvCxnSpPr>
        <p:spPr>
          <a:xfrm flipH="1">
            <a:off x="7012347" y="4256394"/>
            <a:ext cx="470035" cy="12880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197EC49-9F13-4B02-B219-0780A056D0DB}"/>
              </a:ext>
            </a:extLst>
          </p:cNvPr>
          <p:cNvCxnSpPr>
            <a:cxnSpLocks/>
          </p:cNvCxnSpPr>
          <p:nvPr/>
        </p:nvCxnSpPr>
        <p:spPr>
          <a:xfrm>
            <a:off x="1959425" y="3883817"/>
            <a:ext cx="13918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602D26E-C304-E743-9D9E-724B5F8D6BAD}"/>
              </a:ext>
            </a:extLst>
          </p:cNvPr>
          <p:cNvSpPr txBox="1"/>
          <p:nvPr/>
        </p:nvSpPr>
        <p:spPr>
          <a:xfrm>
            <a:off x="6096000" y="5611055"/>
            <a:ext cx="1081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element0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F384FD-2C92-E1E0-0034-C581380C68BD}"/>
              </a:ext>
            </a:extLst>
          </p:cNvPr>
          <p:cNvSpPr txBox="1"/>
          <p:nvPr/>
        </p:nvSpPr>
        <p:spPr>
          <a:xfrm>
            <a:off x="5121710" y="5862319"/>
            <a:ext cx="1081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element1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369B0D-FB9F-9D1A-BB4C-90A904DC7A8F}"/>
              </a:ext>
            </a:extLst>
          </p:cNvPr>
          <p:cNvSpPr txBox="1"/>
          <p:nvPr/>
        </p:nvSpPr>
        <p:spPr>
          <a:xfrm>
            <a:off x="7439977" y="6046985"/>
            <a:ext cx="1081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element2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ED05EE9-6ECA-DB96-1CE3-220AB04EDF09}"/>
              </a:ext>
            </a:extLst>
          </p:cNvPr>
          <p:cNvSpPr txBox="1"/>
          <p:nvPr/>
        </p:nvSpPr>
        <p:spPr>
          <a:xfrm>
            <a:off x="3986103" y="5544641"/>
            <a:ext cx="10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elementI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39299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/>
          <a:lstStyle/>
          <a:p>
            <a:pPr algn="ctr"/>
            <a:r>
              <a:rPr lang="fr-FR" dirty="0"/>
              <a:t>Time </a:t>
            </a:r>
            <a:r>
              <a:rPr lang="fr-FR" dirty="0" err="1"/>
              <a:t>cost</a:t>
            </a:r>
            <a:r>
              <a:rPr lang="fr-FR" dirty="0"/>
              <a:t> … O(log 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A7F747-72DB-8849-A228-E33DF2534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99" y="1548499"/>
            <a:ext cx="8223303" cy="9895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3018FD-A642-8B9F-4F0F-F113D068BB12}"/>
              </a:ext>
            </a:extLst>
          </p:cNvPr>
          <p:cNvSpPr txBox="1"/>
          <p:nvPr/>
        </p:nvSpPr>
        <p:spPr>
          <a:xfrm>
            <a:off x="3642364" y="3240578"/>
            <a:ext cx="272420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.</a:t>
            </a:r>
            <a:r>
              <a:rPr lang="fr-FR" sz="2800" dirty="0" err="1"/>
              <a:t>get</a:t>
            </a:r>
            <a:r>
              <a:rPr lang="fr-FR" sz="2800" dirty="0"/>
              <a:t>(key)</a:t>
            </a:r>
            <a:br>
              <a:rPr lang="fr-FR" sz="2800" dirty="0"/>
            </a:br>
            <a:r>
              <a:rPr lang="fr-FR" sz="2800" dirty="0"/>
              <a:t>.</a:t>
            </a:r>
            <a:r>
              <a:rPr lang="fr-FR" sz="2800" dirty="0" err="1"/>
              <a:t>containsKey</a:t>
            </a:r>
            <a:r>
              <a:rPr lang="fr-FR" sz="2800" dirty="0"/>
              <a:t>(key)</a:t>
            </a:r>
          </a:p>
          <a:p>
            <a:endParaRPr lang="fr-FR" sz="2800" dirty="0"/>
          </a:p>
          <a:p>
            <a:r>
              <a:rPr lang="fr-FR" sz="2800" dirty="0"/>
              <a:t>.put(key, value)</a:t>
            </a:r>
          </a:p>
          <a:p>
            <a:r>
              <a:rPr lang="fr-FR" sz="2800" dirty="0"/>
              <a:t>.</a:t>
            </a:r>
            <a:r>
              <a:rPr lang="fr-FR" sz="2800" dirty="0" err="1"/>
              <a:t>remove</a:t>
            </a:r>
            <a:r>
              <a:rPr lang="fr-FR" sz="2800" dirty="0"/>
              <a:t>(key)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124DE235-5390-C4FA-08FC-D4C4A83A5B4F}"/>
              </a:ext>
            </a:extLst>
          </p:cNvPr>
          <p:cNvSpPr/>
          <p:nvPr/>
        </p:nvSpPr>
        <p:spPr>
          <a:xfrm>
            <a:off x="7089941" y="3334862"/>
            <a:ext cx="177338" cy="758545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8DCBF2D3-B8FA-E2C5-9247-4108FBFE10BD}"/>
              </a:ext>
            </a:extLst>
          </p:cNvPr>
          <p:cNvSpPr/>
          <p:nvPr/>
        </p:nvSpPr>
        <p:spPr>
          <a:xfrm>
            <a:off x="7089941" y="4645502"/>
            <a:ext cx="177338" cy="758545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94F533-F182-BD4A-A189-168BB6599C3B}"/>
              </a:ext>
            </a:extLst>
          </p:cNvPr>
          <p:cNvSpPr txBox="1"/>
          <p:nvPr/>
        </p:nvSpPr>
        <p:spPr>
          <a:xfrm>
            <a:off x="7708668" y="3513513"/>
            <a:ext cx="112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Read-</a:t>
            </a:r>
            <a:r>
              <a:rPr lang="fr-FR" dirty="0" err="1"/>
              <a:t>only</a:t>
            </a:r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78B584-0A51-3BA2-61C1-FA49D04036A9}"/>
              </a:ext>
            </a:extLst>
          </p:cNvPr>
          <p:cNvSpPr txBox="1"/>
          <p:nvPr/>
        </p:nvSpPr>
        <p:spPr>
          <a:xfrm>
            <a:off x="7708667" y="4751747"/>
            <a:ext cx="30830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Unitary</a:t>
            </a:r>
            <a:r>
              <a:rPr lang="fr-FR" dirty="0"/>
              <a:t> </a:t>
            </a:r>
            <a:r>
              <a:rPr lang="fr-FR" dirty="0" err="1"/>
              <a:t>write</a:t>
            </a:r>
            <a:endParaRPr lang="fr-FR" dirty="0"/>
          </a:p>
          <a:p>
            <a:r>
              <a:rPr lang="fr-FR" dirty="0"/>
              <a:t>Idempotent</a:t>
            </a:r>
          </a:p>
          <a:p>
            <a:r>
              <a:rPr lang="fr-FR" dirty="0"/>
              <a:t>(not </a:t>
            </a:r>
            <a:r>
              <a:rPr lang="fr-FR" dirty="0" err="1"/>
              <a:t>atomic</a:t>
            </a:r>
            <a:r>
              <a:rPr lang="fr-FR" dirty="0"/>
              <a:t>, </a:t>
            </a:r>
            <a:r>
              <a:rPr lang="fr-FR" dirty="0" err="1"/>
              <a:t>need</a:t>
            </a:r>
            <a:r>
              <a:rPr lang="fr-FR" dirty="0"/>
              <a:t> </a:t>
            </a:r>
            <a:r>
              <a:rPr lang="fr-FR" dirty="0" err="1"/>
              <a:t>synchronize</a:t>
            </a:r>
            <a:r>
              <a:rPr lang="fr-FR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9F785E-A903-BC6A-13CB-96E4641A44FF}"/>
              </a:ext>
            </a:extLst>
          </p:cNvPr>
          <p:cNvSpPr txBox="1"/>
          <p:nvPr/>
        </p:nvSpPr>
        <p:spPr>
          <a:xfrm>
            <a:off x="6895977" y="5983905"/>
            <a:ext cx="4299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.put() and .</a:t>
            </a:r>
            <a:r>
              <a:rPr lang="fr-FR" dirty="0" err="1"/>
              <a:t>remove</a:t>
            </a:r>
            <a:r>
              <a:rPr lang="fr-FR" dirty="0"/>
              <a:t>() </a:t>
            </a:r>
            <a:r>
              <a:rPr lang="fr-FR" dirty="0" err="1"/>
              <a:t>slightly</a:t>
            </a:r>
            <a:r>
              <a:rPr lang="fr-FR" dirty="0"/>
              <a:t> </a:t>
            </a:r>
            <a:r>
              <a:rPr lang="fr-FR" dirty="0" err="1"/>
              <a:t>slower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get</a:t>
            </a:r>
            <a:endParaRPr lang="fr-FR" dirty="0"/>
          </a:p>
          <a:p>
            <a:r>
              <a:rPr lang="fr-FR" dirty="0"/>
              <a:t>: </a:t>
            </a:r>
            <a:r>
              <a:rPr lang="fr-FR" dirty="0" err="1"/>
              <a:t>need</a:t>
            </a:r>
            <a:r>
              <a:rPr lang="fr-FR" dirty="0"/>
              <a:t> </a:t>
            </a:r>
            <a:r>
              <a:rPr lang="fr-FR" dirty="0" err="1"/>
              <a:t>fixup</a:t>
            </a:r>
            <a:r>
              <a:rPr lang="fr-FR" dirty="0"/>
              <a:t> .. But </a:t>
            </a:r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very</a:t>
            </a:r>
            <a:r>
              <a:rPr lang="fr-FR" dirty="0"/>
              <a:t> fast</a:t>
            </a:r>
          </a:p>
        </p:txBody>
      </p:sp>
    </p:spTree>
    <p:extLst>
      <p:ext uri="{BB962C8B-B14F-4D97-AF65-F5344CB8AC3E}">
        <p14:creationId xmlns:p14="http://schemas.microsoft.com/office/powerpoint/2010/main" val="7454348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TreeMap.iterator</a:t>
            </a:r>
            <a:r>
              <a:rPr lang="fr-FR" dirty="0"/>
              <a:t> / </a:t>
            </a:r>
            <a:r>
              <a:rPr lang="fr-FR" dirty="0" err="1"/>
              <a:t>subMap</a:t>
            </a:r>
            <a:r>
              <a:rPr lang="fr-FR" dirty="0"/>
              <a:t> / </a:t>
            </a:r>
            <a:r>
              <a:rPr lang="fr-FR" dirty="0" err="1"/>
              <a:t>headMap</a:t>
            </a:r>
            <a:r>
              <a:rPr lang="fr-FR" dirty="0"/>
              <a:t> / </a:t>
            </a:r>
            <a:r>
              <a:rPr lang="fr-FR" dirty="0" err="1"/>
              <a:t>tailMap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E181DB-46AC-D208-B644-5A140ABE6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169" y="2290791"/>
            <a:ext cx="3924640" cy="25338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C7E170-01D3-1DE9-63DD-E78CDFA41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347" y="2290791"/>
            <a:ext cx="4046571" cy="25148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E1E6DE-A91D-FBBF-753D-133727F594F5}"/>
              </a:ext>
            </a:extLst>
          </p:cNvPr>
          <p:cNvSpPr txBox="1"/>
          <p:nvPr/>
        </p:nvSpPr>
        <p:spPr>
          <a:xfrm>
            <a:off x="2698812" y="5117976"/>
            <a:ext cx="77550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Unitary</a:t>
            </a:r>
            <a:r>
              <a:rPr lang="fr-FR" sz="2400" dirty="0"/>
              <a:t> </a:t>
            </a:r>
            <a:r>
              <a:rPr lang="fr-FR" sz="2400" dirty="0" err="1"/>
              <a:t>successor</a:t>
            </a:r>
            <a:r>
              <a:rPr lang="fr-FR" sz="2400" dirty="0"/>
              <a:t>() and </a:t>
            </a:r>
            <a:r>
              <a:rPr lang="fr-FR" sz="2400" dirty="0" err="1"/>
              <a:t>predecessor</a:t>
            </a:r>
            <a:r>
              <a:rPr lang="fr-FR" sz="2400" dirty="0"/>
              <a:t>()   run in O(log N)</a:t>
            </a:r>
          </a:p>
          <a:p>
            <a:endParaRPr lang="fr-FR" sz="2400" dirty="0"/>
          </a:p>
          <a:p>
            <a:r>
              <a:rPr lang="fr-FR" sz="2400" dirty="0"/>
              <a:t>… scanning all </a:t>
            </a:r>
            <a:r>
              <a:rPr lang="fr-FR" sz="2400" dirty="0" err="1"/>
              <a:t>TreeMap</a:t>
            </a:r>
            <a:r>
              <a:rPr lang="fr-FR" sz="2400" dirty="0"/>
              <a:t> runs in O(N log N)</a:t>
            </a:r>
          </a:p>
          <a:p>
            <a:r>
              <a:rPr lang="fr-FR" sz="2400" dirty="0"/>
              <a:t>not optimal </a:t>
            </a:r>
            <a:r>
              <a:rPr lang="fr-FR" sz="2400" dirty="0" err="1"/>
              <a:t>compared</a:t>
            </a:r>
            <a:r>
              <a:rPr lang="fr-FR" sz="2400" dirty="0"/>
              <a:t> to </a:t>
            </a:r>
            <a:r>
              <a:rPr lang="fr-FR" sz="2400" dirty="0" err="1"/>
              <a:t>Arrays.sort</a:t>
            </a:r>
            <a:r>
              <a:rPr lang="fr-FR" sz="2400" dirty="0"/>
              <a:t>() + scanning in </a:t>
            </a:r>
            <a:r>
              <a:rPr lang="fr-FR" sz="2400" dirty="0" err="1"/>
              <a:t>ArrayList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9160561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141" y="2774404"/>
            <a:ext cx="10515600" cy="1130762"/>
          </a:xfrm>
        </p:spPr>
        <p:txBody>
          <a:bodyPr/>
          <a:lstStyle/>
          <a:p>
            <a:pPr algn="ctr"/>
            <a:r>
              <a:rPr lang="fr-FR" dirty="0" err="1"/>
              <a:t>Arrays.sort</a:t>
            </a:r>
            <a:r>
              <a:rPr lang="fr-F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147078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/>
          <a:lstStyle/>
          <a:p>
            <a:pPr algn="ctr"/>
            <a:r>
              <a:rPr lang="fr-FR" dirty="0" err="1"/>
              <a:t>Arrays.sort</a:t>
            </a:r>
            <a:r>
              <a:rPr lang="fr-FR" dirty="0"/>
              <a:t>()  … O( N log N 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34E467-B3C2-52A5-321E-92A3DCF9F1EA}"/>
              </a:ext>
            </a:extLst>
          </p:cNvPr>
          <p:cNvSpPr txBox="1"/>
          <p:nvPr/>
        </p:nvSpPr>
        <p:spPr>
          <a:xfrm>
            <a:off x="1189607" y="1673440"/>
            <a:ext cx="9350124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algorithms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Buble</a:t>
            </a:r>
            <a:r>
              <a:rPr lang="fr-FR" dirty="0"/>
              <a:t> Sort  (..</a:t>
            </a:r>
            <a:r>
              <a:rPr lang="fr-FR" dirty="0" err="1"/>
              <a:t>bad</a:t>
            </a:r>
            <a:r>
              <a:rPr lang="fr-FR" dirty="0"/>
              <a:t> O(N^2))  / Insert Sort / Quick Sort / Merge Sort  … not </a:t>
            </a:r>
            <a:r>
              <a:rPr lang="fr-FR" dirty="0" err="1"/>
              <a:t>used</a:t>
            </a:r>
            <a:r>
              <a:rPr lang="fr-FR" dirty="0"/>
              <a:t> in java</a:t>
            </a:r>
          </a:p>
          <a:p>
            <a:endParaRPr lang="fr-FR" dirty="0"/>
          </a:p>
          <a:p>
            <a:r>
              <a:rPr lang="fr-FR" dirty="0" err="1"/>
              <a:t>ParallelSort</a:t>
            </a:r>
            <a:r>
              <a:rPr lang="fr-FR" dirty="0"/>
              <a:t> .. =&gt;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common</a:t>
            </a:r>
            <a:r>
              <a:rPr lang="fr-FR" dirty="0"/>
              <a:t> </a:t>
            </a:r>
            <a:r>
              <a:rPr lang="fr-FR" dirty="0" err="1"/>
              <a:t>ForkJoinPool</a:t>
            </a:r>
            <a:r>
              <a:rPr lang="fr-FR" dirty="0"/>
              <a:t> + Dual Pivot Quick Sort</a:t>
            </a:r>
          </a:p>
          <a:p>
            <a:endParaRPr lang="fr-FR" dirty="0"/>
          </a:p>
          <a:p>
            <a:r>
              <a:rPr lang="fr-FR" b="1" dirty="0"/>
              <a:t>Dual Pivot Quick Sort </a:t>
            </a:r>
            <a:r>
              <a:rPr lang="fr-FR" dirty="0"/>
              <a:t>  (</a:t>
            </a:r>
            <a:r>
              <a:rPr lang="fr-FR" dirty="0" err="1"/>
              <a:t>called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Arrays.sort</a:t>
            </a:r>
            <a:r>
              <a:rPr lang="fr-FR" dirty="0"/>
              <a:t>()  … on primitive types)</a:t>
            </a:r>
          </a:p>
          <a:p>
            <a:endParaRPr lang="fr-FR" dirty="0"/>
          </a:p>
          <a:p>
            <a:r>
              <a:rPr lang="fr-FR" sz="2800" b="1" dirty="0"/>
              <a:t>Tim Sort  </a:t>
            </a:r>
            <a:r>
              <a:rPr lang="fr-FR" sz="2800" dirty="0"/>
              <a:t>… default in </a:t>
            </a:r>
            <a:r>
              <a:rPr lang="fr-FR" sz="2800" dirty="0" err="1"/>
              <a:t>ArrayList</a:t>
            </a:r>
            <a:r>
              <a:rPr lang="fr-FR" sz="2800" dirty="0"/>
              <a:t>  and  </a:t>
            </a:r>
            <a:r>
              <a:rPr lang="fr-FR" sz="2800" dirty="0" err="1"/>
              <a:t>Arrays.sort</a:t>
            </a:r>
            <a:r>
              <a:rPr lang="fr-FR" sz="2800" dirty="0"/>
              <a:t>(.. </a:t>
            </a:r>
            <a:r>
              <a:rPr lang="fr-FR" sz="2800" dirty="0" err="1"/>
              <a:t>Comparator</a:t>
            </a:r>
            <a:r>
              <a:rPr lang="fr-FR" sz="2800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5BBA9E-6C38-33B6-F83F-15569CEEA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611" y="4693439"/>
            <a:ext cx="4160881" cy="1714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1FAABD-175C-A93B-6D92-B617591CA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455" y="4688278"/>
            <a:ext cx="3638865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3262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A88F3-3B0C-6E96-CF01-034FCD35F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3" y="76601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Tim </a:t>
            </a:r>
            <a:r>
              <a:rPr lang="fr-FR" dirty="0" err="1"/>
              <a:t>Peter’s</a:t>
            </a:r>
            <a:r>
              <a:rPr lang="fr-FR" dirty="0"/>
              <a:t> Sort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484CA7-94A5-1E31-B20B-DE4D5AA67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611" y="2498139"/>
            <a:ext cx="6158024" cy="236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8355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141" y="2774404"/>
            <a:ext cx="10515600" cy="1130762"/>
          </a:xfrm>
        </p:spPr>
        <p:txBody>
          <a:bodyPr/>
          <a:lstStyle/>
          <a:p>
            <a:pPr algn="ctr"/>
            <a:r>
              <a:rPr lang="fr-FR" dirty="0" err="1"/>
              <a:t>PriorityQueue</a:t>
            </a:r>
            <a:r>
              <a:rPr lang="fr-FR" dirty="0"/>
              <a:t>&lt;T&gt;</a:t>
            </a:r>
          </a:p>
        </p:txBody>
      </p:sp>
    </p:spTree>
    <p:extLst>
      <p:ext uri="{BB962C8B-B14F-4D97-AF65-F5344CB8AC3E}">
        <p14:creationId xmlns:p14="http://schemas.microsoft.com/office/powerpoint/2010/main" val="20514773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PriorityQueue</a:t>
            </a:r>
            <a:r>
              <a:rPr lang="fr-FR" dirty="0"/>
              <a:t> </a:t>
            </a:r>
            <a:r>
              <a:rPr lang="fr-FR" dirty="0" err="1"/>
              <a:t>Property</a:t>
            </a:r>
            <a:r>
              <a:rPr lang="fr-FR" dirty="0"/>
              <a:t>:</a:t>
            </a:r>
            <a:br>
              <a:rPr lang="fr-FR" dirty="0"/>
            </a:br>
            <a:r>
              <a:rPr lang="fr-FR" dirty="0"/>
              <a:t>for all </a:t>
            </a:r>
            <a:r>
              <a:rPr lang="fr-FR" dirty="0" err="1"/>
              <a:t>node</a:t>
            </a:r>
            <a:r>
              <a:rPr lang="fr-FR" dirty="0"/>
              <a:t>,  parent value &lt;= </a:t>
            </a:r>
            <a:r>
              <a:rPr lang="fr-FR" dirty="0" err="1"/>
              <a:t>child</a:t>
            </a:r>
            <a:r>
              <a:rPr lang="fr-FR" dirty="0"/>
              <a:t> value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B0004-2CCC-1A2A-EE99-CD6EB2FAC721}"/>
              </a:ext>
            </a:extLst>
          </p:cNvPr>
          <p:cNvSpPr txBox="1"/>
          <p:nvPr/>
        </p:nvSpPr>
        <p:spPr>
          <a:xfrm>
            <a:off x="1515355" y="2236306"/>
            <a:ext cx="9242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Compared</a:t>
            </a:r>
            <a:r>
              <a:rPr lang="fr-FR" sz="2400" dirty="0"/>
              <a:t> to </a:t>
            </a:r>
            <a:r>
              <a:rPr lang="fr-FR" sz="2400" dirty="0" err="1"/>
              <a:t>TreeMap</a:t>
            </a:r>
            <a:r>
              <a:rPr lang="fr-FR" sz="2400" dirty="0"/>
              <a:t>  … no </a:t>
            </a:r>
            <a:r>
              <a:rPr lang="fr-FR" sz="2400" dirty="0" err="1"/>
              <a:t>constraint</a:t>
            </a:r>
            <a:r>
              <a:rPr lang="fr-FR" sz="2400" dirty="0"/>
              <a:t> </a:t>
            </a:r>
            <a:r>
              <a:rPr lang="fr-FR" sz="2400" dirty="0" err="1"/>
              <a:t>between</a:t>
            </a:r>
            <a:r>
              <a:rPr lang="fr-FR" sz="2400" dirty="0"/>
              <a:t> </a:t>
            </a:r>
            <a:r>
              <a:rPr lang="fr-FR" sz="2400" dirty="0" err="1"/>
              <a:t>left</a:t>
            </a:r>
            <a:r>
              <a:rPr lang="fr-FR" sz="2400" dirty="0"/>
              <a:t> </a:t>
            </a:r>
            <a:r>
              <a:rPr lang="fr-FR" sz="2400" dirty="0" err="1"/>
              <a:t>child</a:t>
            </a:r>
            <a:r>
              <a:rPr lang="fr-FR" sz="2400" dirty="0"/>
              <a:t> and right </a:t>
            </a:r>
            <a:r>
              <a:rPr lang="fr-FR" sz="2400" dirty="0" err="1"/>
              <a:t>child</a:t>
            </a:r>
            <a:endParaRPr lang="fr-FR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D102B3-D137-9078-268B-D1657F8183FC}"/>
              </a:ext>
            </a:extLst>
          </p:cNvPr>
          <p:cNvSpPr/>
          <p:nvPr/>
        </p:nvSpPr>
        <p:spPr>
          <a:xfrm>
            <a:off x="6136556" y="4376074"/>
            <a:ext cx="887501" cy="363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046B2D-0EFF-FA4F-6091-0DC60463C164}"/>
              </a:ext>
            </a:extLst>
          </p:cNvPr>
          <p:cNvSpPr/>
          <p:nvPr/>
        </p:nvSpPr>
        <p:spPr>
          <a:xfrm>
            <a:off x="4823861" y="5216091"/>
            <a:ext cx="887501" cy="363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7B5DC2-1FEF-1324-2CCB-AD5735CAA652}"/>
              </a:ext>
            </a:extLst>
          </p:cNvPr>
          <p:cNvSpPr/>
          <p:nvPr/>
        </p:nvSpPr>
        <p:spPr>
          <a:xfrm>
            <a:off x="7372441" y="5210977"/>
            <a:ext cx="887501" cy="363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DBC4C0-5A18-B57A-B5AD-D4FCD1C01035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580307" y="4739571"/>
            <a:ext cx="1235885" cy="471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EE5E4B-71A8-5612-B313-8BC10989317A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5267612" y="4739571"/>
            <a:ext cx="1312695" cy="476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097AC20-182B-649F-506F-97A1990B52A0}"/>
              </a:ext>
            </a:extLst>
          </p:cNvPr>
          <p:cNvSpPr/>
          <p:nvPr/>
        </p:nvSpPr>
        <p:spPr>
          <a:xfrm>
            <a:off x="7991577" y="5963599"/>
            <a:ext cx="920094" cy="363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818A88-BB10-31ED-681E-9FAA6902A0FC}"/>
              </a:ext>
            </a:extLst>
          </p:cNvPr>
          <p:cNvSpPr/>
          <p:nvPr/>
        </p:nvSpPr>
        <p:spPr>
          <a:xfrm>
            <a:off x="6852306" y="5990734"/>
            <a:ext cx="920094" cy="363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915DE55-0CDE-D9B3-A517-3B7B2D98B2D0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7816192" y="5574474"/>
            <a:ext cx="635432" cy="389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E6E2DF2-957D-88E6-164C-1919B01B705E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7312353" y="5574474"/>
            <a:ext cx="503839" cy="416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56A317C-4E5A-9404-4E6B-949F4951F271}"/>
              </a:ext>
            </a:extLst>
          </p:cNvPr>
          <p:cNvSpPr/>
          <p:nvPr/>
        </p:nvSpPr>
        <p:spPr>
          <a:xfrm>
            <a:off x="4173786" y="5982453"/>
            <a:ext cx="920094" cy="363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91CB9E-7DA4-8077-062F-5BAEBDFC7A40}"/>
              </a:ext>
            </a:extLst>
          </p:cNvPr>
          <p:cNvSpPr/>
          <p:nvPr/>
        </p:nvSpPr>
        <p:spPr>
          <a:xfrm>
            <a:off x="5331492" y="5990734"/>
            <a:ext cx="920094" cy="363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FF268B-0EE4-0D5F-7C7B-7A96788851A3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flipH="1">
            <a:off x="4633833" y="5579588"/>
            <a:ext cx="633779" cy="402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FA1651D-6A42-6CE3-6867-BFE490286D13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>
            <a:off x="5267612" y="5579588"/>
            <a:ext cx="523927" cy="411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75B7A0B-C5D2-1695-B17C-7AE3294780E2}"/>
              </a:ext>
            </a:extLst>
          </p:cNvPr>
          <p:cNvSpPr txBox="1"/>
          <p:nvPr/>
        </p:nvSpPr>
        <p:spPr>
          <a:xfrm>
            <a:off x="1490352" y="3023592"/>
            <a:ext cx="41917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Root </a:t>
            </a:r>
            <a:r>
              <a:rPr lang="fr-FR" sz="2400" b="1" dirty="0" err="1"/>
              <a:t>contains</a:t>
            </a:r>
            <a:r>
              <a:rPr lang="fr-FR" sz="2400" b="1" dirty="0"/>
              <a:t> the min value</a:t>
            </a:r>
          </a:p>
          <a:p>
            <a:endParaRPr lang="fr-FR" sz="2400" b="1" dirty="0"/>
          </a:p>
          <a:p>
            <a:r>
              <a:rPr lang="fr-FR" sz="2400" dirty="0"/>
              <a:t>… all </a:t>
            </a:r>
            <a:r>
              <a:rPr lang="fr-FR" sz="2400" dirty="0" err="1"/>
              <a:t>others</a:t>
            </a:r>
            <a:r>
              <a:rPr lang="fr-FR" sz="2400" dirty="0"/>
              <a:t> looks « </a:t>
            </a:r>
            <a:r>
              <a:rPr lang="fr-FR" sz="2400" dirty="0" err="1"/>
              <a:t>unordered</a:t>
            </a:r>
            <a:r>
              <a:rPr lang="fr-FR" sz="2400" dirty="0"/>
              <a:t> »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CF31AC-87B3-4722-C3AD-F21677568066}"/>
              </a:ext>
            </a:extLst>
          </p:cNvPr>
          <p:cNvSpPr txBox="1"/>
          <p:nvPr/>
        </p:nvSpPr>
        <p:spPr>
          <a:xfrm>
            <a:off x="791852" y="4972639"/>
            <a:ext cx="1439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Example for </a:t>
            </a:r>
            <a:br>
              <a:rPr lang="fr-FR" dirty="0"/>
            </a:br>
            <a:r>
              <a:rPr lang="fr-FR" dirty="0"/>
              <a:t>1, 2, 3, 4, 5, 6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A8A94B-1AB5-25A3-D3CC-53F943AE061A}"/>
              </a:ext>
            </a:extLst>
          </p:cNvPr>
          <p:cNvSpPr txBox="1"/>
          <p:nvPr/>
        </p:nvSpPr>
        <p:spPr>
          <a:xfrm>
            <a:off x="6429463" y="43731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E0599C-67CB-D3B7-690C-717244FA855F}"/>
              </a:ext>
            </a:extLst>
          </p:cNvPr>
          <p:cNvSpPr txBox="1"/>
          <p:nvPr/>
        </p:nvSpPr>
        <p:spPr>
          <a:xfrm>
            <a:off x="7665348" y="52187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42BD1B-6411-6C4F-6375-AEDBFF7960AE}"/>
              </a:ext>
            </a:extLst>
          </p:cNvPr>
          <p:cNvSpPr txBox="1"/>
          <p:nvPr/>
        </p:nvSpPr>
        <p:spPr>
          <a:xfrm>
            <a:off x="7161511" y="59635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629597-E0CE-97B6-9685-63C78F7FDAB7}"/>
              </a:ext>
            </a:extLst>
          </p:cNvPr>
          <p:cNvSpPr txBox="1"/>
          <p:nvPr/>
        </p:nvSpPr>
        <p:spPr>
          <a:xfrm>
            <a:off x="8318799" y="59606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0E836D-57C2-C21D-31BE-D24AE94E0A39}"/>
              </a:ext>
            </a:extLst>
          </p:cNvPr>
          <p:cNvSpPr txBox="1"/>
          <p:nvPr/>
        </p:nvSpPr>
        <p:spPr>
          <a:xfrm>
            <a:off x="5118095" y="52019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09FD426-E7E4-09A2-2E91-DC312EF750DA}"/>
              </a:ext>
            </a:extLst>
          </p:cNvPr>
          <p:cNvSpPr txBox="1"/>
          <p:nvPr/>
        </p:nvSpPr>
        <p:spPr>
          <a:xfrm>
            <a:off x="4486379" y="59795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9940917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PriorityQueue</a:t>
            </a:r>
            <a:r>
              <a:rPr lang="fr-FR" dirty="0"/>
              <a:t> … </a:t>
            </a:r>
            <a:r>
              <a:rPr lang="fr-FR" dirty="0" err="1"/>
              <a:t>Balanced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</a:t>
            </a:r>
            <a:r>
              <a:rPr lang="fr-FR" dirty="0" err="1"/>
              <a:t>Heap</a:t>
            </a:r>
            <a:r>
              <a:rPr lang="fr-FR" dirty="0"/>
              <a:t> as </a:t>
            </a:r>
            <a:r>
              <a:rPr lang="fr-FR" dirty="0" err="1"/>
              <a:t>Array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1F2415-8CE1-223E-51AF-C31A4FD77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335" y="1996904"/>
            <a:ext cx="8270813" cy="297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0150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/>
          <a:lstStyle/>
          <a:p>
            <a:pPr algn="ctr"/>
            <a:r>
              <a:rPr lang="fr-FR" dirty="0" err="1"/>
              <a:t>Tree</a:t>
            </a:r>
            <a:r>
              <a:rPr lang="fr-FR" dirty="0"/>
              <a:t> as </a:t>
            </a:r>
            <a:r>
              <a:rPr lang="fr-FR" dirty="0" err="1"/>
              <a:t>Array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EDE2EF-28F6-836E-7D68-0B5903AC9B94}"/>
              </a:ext>
            </a:extLst>
          </p:cNvPr>
          <p:cNvSpPr/>
          <p:nvPr/>
        </p:nvSpPr>
        <p:spPr>
          <a:xfrm>
            <a:off x="3933641" y="2308156"/>
            <a:ext cx="467877" cy="211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[0]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D4DEBF-5DA4-158E-D02D-D01E0AFAA3F0}"/>
              </a:ext>
            </a:extLst>
          </p:cNvPr>
          <p:cNvSpPr/>
          <p:nvPr/>
        </p:nvSpPr>
        <p:spPr>
          <a:xfrm>
            <a:off x="3933641" y="2559654"/>
            <a:ext cx="467877" cy="211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02400B-7DF5-17EF-8D03-70621DCBC27A}"/>
              </a:ext>
            </a:extLst>
          </p:cNvPr>
          <p:cNvSpPr/>
          <p:nvPr/>
        </p:nvSpPr>
        <p:spPr>
          <a:xfrm>
            <a:off x="3933641" y="2811152"/>
            <a:ext cx="467877" cy="211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06D584-505A-F540-EC72-1EC08A81E837}"/>
              </a:ext>
            </a:extLst>
          </p:cNvPr>
          <p:cNvSpPr/>
          <p:nvPr/>
        </p:nvSpPr>
        <p:spPr>
          <a:xfrm>
            <a:off x="3934273" y="3062933"/>
            <a:ext cx="467877" cy="211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4754DE-0F4B-1E61-3556-033B1BE59D2A}"/>
              </a:ext>
            </a:extLst>
          </p:cNvPr>
          <p:cNvSpPr/>
          <p:nvPr/>
        </p:nvSpPr>
        <p:spPr>
          <a:xfrm>
            <a:off x="3934273" y="3314431"/>
            <a:ext cx="467877" cy="211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1B3975-671A-7890-1D3A-E4D154BEC8AE}"/>
              </a:ext>
            </a:extLst>
          </p:cNvPr>
          <p:cNvSpPr/>
          <p:nvPr/>
        </p:nvSpPr>
        <p:spPr>
          <a:xfrm>
            <a:off x="3934273" y="3565929"/>
            <a:ext cx="467877" cy="211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A614F8-75C2-CC1E-B5AA-EF57FE99E667}"/>
              </a:ext>
            </a:extLst>
          </p:cNvPr>
          <p:cNvSpPr/>
          <p:nvPr/>
        </p:nvSpPr>
        <p:spPr>
          <a:xfrm>
            <a:off x="3933641" y="3817427"/>
            <a:ext cx="467877" cy="211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7B71A0-B5AB-4DF7-930D-13EC7DBD0C62}"/>
              </a:ext>
            </a:extLst>
          </p:cNvPr>
          <p:cNvSpPr/>
          <p:nvPr/>
        </p:nvSpPr>
        <p:spPr>
          <a:xfrm>
            <a:off x="3933641" y="4068925"/>
            <a:ext cx="467877" cy="211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45BD65-8D2B-F32B-3643-A596EA265A35}"/>
              </a:ext>
            </a:extLst>
          </p:cNvPr>
          <p:cNvSpPr/>
          <p:nvPr/>
        </p:nvSpPr>
        <p:spPr>
          <a:xfrm>
            <a:off x="8415919" y="2846154"/>
            <a:ext cx="315187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7A9193-EEF2-2DB9-48E6-DB7C26C14274}"/>
              </a:ext>
            </a:extLst>
          </p:cNvPr>
          <p:cNvSpPr/>
          <p:nvPr/>
        </p:nvSpPr>
        <p:spPr>
          <a:xfrm>
            <a:off x="8038483" y="3186415"/>
            <a:ext cx="315187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ACEF44-C502-1C2C-7228-A7BCDE0C7C97}"/>
              </a:ext>
            </a:extLst>
          </p:cNvPr>
          <p:cNvSpPr/>
          <p:nvPr/>
        </p:nvSpPr>
        <p:spPr>
          <a:xfrm>
            <a:off x="8885443" y="3190305"/>
            <a:ext cx="315187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8DD2E45-C7EC-02BB-12D4-C24C7582CCDA}"/>
              </a:ext>
            </a:extLst>
          </p:cNvPr>
          <p:cNvCxnSpPr>
            <a:cxnSpLocks/>
          </p:cNvCxnSpPr>
          <p:nvPr/>
        </p:nvCxnSpPr>
        <p:spPr>
          <a:xfrm>
            <a:off x="8655695" y="2995970"/>
            <a:ext cx="290049" cy="189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8331FC7-9B31-4C95-07BA-1193C697D8F0}"/>
              </a:ext>
            </a:extLst>
          </p:cNvPr>
          <p:cNvCxnSpPr>
            <a:cxnSpLocks/>
          </p:cNvCxnSpPr>
          <p:nvPr/>
        </p:nvCxnSpPr>
        <p:spPr>
          <a:xfrm flipH="1">
            <a:off x="8262281" y="2995970"/>
            <a:ext cx="229048" cy="172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9ED4D66-C07E-3412-6E9A-E5514941312B}"/>
              </a:ext>
            </a:extLst>
          </p:cNvPr>
          <p:cNvSpPr/>
          <p:nvPr/>
        </p:nvSpPr>
        <p:spPr>
          <a:xfrm>
            <a:off x="8687441" y="3494173"/>
            <a:ext cx="326762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9FB730-20CA-F7F2-B2DA-269CD0E63059}"/>
              </a:ext>
            </a:extLst>
          </p:cNvPr>
          <p:cNvSpPr/>
          <p:nvPr/>
        </p:nvSpPr>
        <p:spPr>
          <a:xfrm>
            <a:off x="9072319" y="3494173"/>
            <a:ext cx="326762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E47D46-E36B-DDA1-03EC-6B4A8B42EC1A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flipH="1">
            <a:off x="8850822" y="3335443"/>
            <a:ext cx="192215" cy="158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3890F75-EB7D-4675-0F86-041541DDAC87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9043037" y="3335443"/>
            <a:ext cx="192663" cy="158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813ED1A-4FF9-1A4B-697C-966ADEBE80A2}"/>
              </a:ext>
            </a:extLst>
          </p:cNvPr>
          <p:cNvSpPr/>
          <p:nvPr/>
        </p:nvSpPr>
        <p:spPr>
          <a:xfrm>
            <a:off x="7845526" y="3494173"/>
            <a:ext cx="326762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41730A-7A42-5326-0353-36B4B56FCC92}"/>
              </a:ext>
            </a:extLst>
          </p:cNvPr>
          <p:cNvSpPr/>
          <p:nvPr/>
        </p:nvSpPr>
        <p:spPr>
          <a:xfrm>
            <a:off x="8230404" y="3494173"/>
            <a:ext cx="326762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BC3AC34-BB1F-0A03-3214-BB606481AE87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8008907" y="3328728"/>
            <a:ext cx="190690" cy="165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8D1FF-774B-6E69-4A6E-264D575F1E63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8199597" y="3328728"/>
            <a:ext cx="194188" cy="165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row: Up-Down 24">
            <a:extLst>
              <a:ext uri="{FF2B5EF4-FFF2-40B4-BE49-F238E27FC236}">
                <a16:creationId xmlns:a16="http://schemas.microsoft.com/office/drawing/2014/main" id="{6CF70CAC-831D-24C3-C8E6-527A26CC72AE}"/>
              </a:ext>
            </a:extLst>
          </p:cNvPr>
          <p:cNvSpPr/>
          <p:nvPr/>
        </p:nvSpPr>
        <p:spPr>
          <a:xfrm rot="5400000">
            <a:off x="6717209" y="2991292"/>
            <a:ext cx="329327" cy="64801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511461-EBF7-2A24-4F24-507923B32524}"/>
              </a:ext>
            </a:extLst>
          </p:cNvPr>
          <p:cNvSpPr txBox="1"/>
          <p:nvPr/>
        </p:nvSpPr>
        <p:spPr>
          <a:xfrm>
            <a:off x="2911447" y="2190322"/>
            <a:ext cx="93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Root [0]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45987600-A871-0EDC-4AD3-589E1F828CE2}"/>
              </a:ext>
            </a:extLst>
          </p:cNvPr>
          <p:cNvSpPr/>
          <p:nvPr/>
        </p:nvSpPr>
        <p:spPr>
          <a:xfrm>
            <a:off x="4495151" y="2374988"/>
            <a:ext cx="403644" cy="346247"/>
          </a:xfrm>
          <a:prstGeom prst="arc">
            <a:avLst>
              <a:gd name="adj1" fmla="val 16200000"/>
              <a:gd name="adj2" fmla="val 4741675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7FB13B7F-9F16-9398-189D-30F93D825DF9}"/>
              </a:ext>
            </a:extLst>
          </p:cNvPr>
          <p:cNvSpPr/>
          <p:nvPr/>
        </p:nvSpPr>
        <p:spPr>
          <a:xfrm>
            <a:off x="5018803" y="2657769"/>
            <a:ext cx="401133" cy="568351"/>
          </a:xfrm>
          <a:prstGeom prst="arc">
            <a:avLst>
              <a:gd name="adj1" fmla="val 16200000"/>
              <a:gd name="adj2" fmla="val 4668068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68ED26-53BC-3DD2-4A5D-209618746FDB}"/>
              </a:ext>
            </a:extLst>
          </p:cNvPr>
          <p:cNvSpPr txBox="1"/>
          <p:nvPr/>
        </p:nvSpPr>
        <p:spPr>
          <a:xfrm>
            <a:off x="1419867" y="2464331"/>
            <a:ext cx="2466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Root </a:t>
            </a:r>
            <a:r>
              <a:rPr lang="fr-FR" dirty="0" err="1"/>
              <a:t>Left</a:t>
            </a:r>
            <a:r>
              <a:rPr lang="fr-FR" dirty="0"/>
              <a:t> </a:t>
            </a:r>
            <a:r>
              <a:rPr lang="fr-FR" dirty="0" err="1"/>
              <a:t>child</a:t>
            </a:r>
            <a:r>
              <a:rPr lang="fr-FR" dirty="0"/>
              <a:t>=0*2+1=1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5E1C6B-CC5E-5411-12B8-B8A9E558D3CD}"/>
              </a:ext>
            </a:extLst>
          </p:cNvPr>
          <p:cNvSpPr txBox="1"/>
          <p:nvPr/>
        </p:nvSpPr>
        <p:spPr>
          <a:xfrm>
            <a:off x="1426621" y="2721235"/>
            <a:ext cx="2591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Root Right </a:t>
            </a:r>
            <a:r>
              <a:rPr lang="fr-FR" dirty="0" err="1"/>
              <a:t>child</a:t>
            </a:r>
            <a:r>
              <a:rPr lang="fr-FR" dirty="0"/>
              <a:t>=0*2+2=2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52C8A030-6ACB-4828-0AA9-4D44D9CA3E61}"/>
              </a:ext>
            </a:extLst>
          </p:cNvPr>
          <p:cNvSpPr/>
          <p:nvPr/>
        </p:nvSpPr>
        <p:spPr>
          <a:xfrm>
            <a:off x="4673777" y="2391819"/>
            <a:ext cx="372358" cy="568350"/>
          </a:xfrm>
          <a:prstGeom prst="arc">
            <a:avLst>
              <a:gd name="adj1" fmla="val 16200000"/>
              <a:gd name="adj2" fmla="val 4741675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7873DC1F-1177-BFB3-1170-B75638EBD38B}"/>
              </a:ext>
            </a:extLst>
          </p:cNvPr>
          <p:cNvSpPr/>
          <p:nvPr/>
        </p:nvSpPr>
        <p:spPr>
          <a:xfrm>
            <a:off x="5176410" y="2665860"/>
            <a:ext cx="401133" cy="799194"/>
          </a:xfrm>
          <a:prstGeom prst="arc">
            <a:avLst>
              <a:gd name="adj1" fmla="val 16200000"/>
              <a:gd name="adj2" fmla="val 527000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329713-167D-6E80-3C34-56205E646BF8}"/>
              </a:ext>
            </a:extLst>
          </p:cNvPr>
          <p:cNvSpPr txBox="1"/>
          <p:nvPr/>
        </p:nvSpPr>
        <p:spPr>
          <a:xfrm>
            <a:off x="4022659" y="22343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499129-D70C-4574-E817-D12F41F00F39}"/>
              </a:ext>
            </a:extLst>
          </p:cNvPr>
          <p:cNvSpPr txBox="1"/>
          <p:nvPr/>
        </p:nvSpPr>
        <p:spPr>
          <a:xfrm>
            <a:off x="4024847" y="24887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C44C6C-A524-FD74-E5F4-2D1892E7BD14}"/>
              </a:ext>
            </a:extLst>
          </p:cNvPr>
          <p:cNvSpPr txBox="1"/>
          <p:nvPr/>
        </p:nvSpPr>
        <p:spPr>
          <a:xfrm>
            <a:off x="4027035" y="27404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06430F-ABFE-FEC5-3C89-EE397C743BFF}"/>
              </a:ext>
            </a:extLst>
          </p:cNvPr>
          <p:cNvSpPr txBox="1"/>
          <p:nvPr/>
        </p:nvSpPr>
        <p:spPr>
          <a:xfrm>
            <a:off x="4573883" y="3000499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2*1+1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EF1196-2520-A40D-53D2-A0E86232D310}"/>
              </a:ext>
            </a:extLst>
          </p:cNvPr>
          <p:cNvSpPr txBox="1"/>
          <p:nvPr/>
        </p:nvSpPr>
        <p:spPr>
          <a:xfrm>
            <a:off x="4585324" y="3239433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2*1+2</a:t>
            </a:r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46ACCE34-C450-6B6A-BF7A-55F5D0ED3624}"/>
              </a:ext>
            </a:extLst>
          </p:cNvPr>
          <p:cNvSpPr/>
          <p:nvPr/>
        </p:nvSpPr>
        <p:spPr>
          <a:xfrm>
            <a:off x="5530614" y="2905901"/>
            <a:ext cx="401133" cy="799194"/>
          </a:xfrm>
          <a:prstGeom prst="arc">
            <a:avLst>
              <a:gd name="adj1" fmla="val 16200000"/>
              <a:gd name="adj2" fmla="val 479654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D1C9771-0E58-F9ED-0E87-9FB4738BAFB9}"/>
              </a:ext>
            </a:extLst>
          </p:cNvPr>
          <p:cNvSpPr/>
          <p:nvPr/>
        </p:nvSpPr>
        <p:spPr>
          <a:xfrm>
            <a:off x="5753773" y="2916965"/>
            <a:ext cx="401133" cy="1151959"/>
          </a:xfrm>
          <a:prstGeom prst="arc">
            <a:avLst>
              <a:gd name="adj1" fmla="val 16200000"/>
              <a:gd name="adj2" fmla="val 5243067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70C2AB-C9B1-76A5-4D81-1BF5EAE428DA}"/>
              </a:ext>
            </a:extLst>
          </p:cNvPr>
          <p:cNvSpPr txBox="1"/>
          <p:nvPr/>
        </p:nvSpPr>
        <p:spPr>
          <a:xfrm>
            <a:off x="4033670" y="29775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5DE1F4-34D9-7996-8B55-305B46D8E69D}"/>
              </a:ext>
            </a:extLst>
          </p:cNvPr>
          <p:cNvSpPr txBox="1"/>
          <p:nvPr/>
        </p:nvSpPr>
        <p:spPr>
          <a:xfrm>
            <a:off x="4035858" y="3231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5D9D25A-0E93-324C-5F1C-40A884227F66}"/>
              </a:ext>
            </a:extLst>
          </p:cNvPr>
          <p:cNvSpPr txBox="1"/>
          <p:nvPr/>
        </p:nvSpPr>
        <p:spPr>
          <a:xfrm>
            <a:off x="4038046" y="34835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32F45A-57B4-5DB4-9292-73B5FBE33C8C}"/>
              </a:ext>
            </a:extLst>
          </p:cNvPr>
          <p:cNvSpPr txBox="1"/>
          <p:nvPr/>
        </p:nvSpPr>
        <p:spPr>
          <a:xfrm>
            <a:off x="5000647" y="3500988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2*2+1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7A2487F-637D-AA40-BE96-733354014373}"/>
              </a:ext>
            </a:extLst>
          </p:cNvPr>
          <p:cNvSpPr txBox="1"/>
          <p:nvPr/>
        </p:nvSpPr>
        <p:spPr>
          <a:xfrm>
            <a:off x="5012088" y="3739922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2*2+2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3F1FB9-C592-D492-D139-B6AAB6EBE4A9}"/>
              </a:ext>
            </a:extLst>
          </p:cNvPr>
          <p:cNvSpPr txBox="1"/>
          <p:nvPr/>
        </p:nvSpPr>
        <p:spPr>
          <a:xfrm>
            <a:off x="4034035" y="37399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8A1CD55-EAEE-B20C-DF30-C5B80DCA1666}"/>
              </a:ext>
            </a:extLst>
          </p:cNvPr>
          <p:cNvSpPr txBox="1"/>
          <p:nvPr/>
        </p:nvSpPr>
        <p:spPr>
          <a:xfrm>
            <a:off x="2663072" y="5387419"/>
            <a:ext cx="2616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« i *2 »   :   i &lt;&lt;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9CF1565-FFA1-4BF0-0F45-802FDCF1FC31}"/>
              </a:ext>
            </a:extLst>
          </p:cNvPr>
          <p:cNvSpPr txBox="1"/>
          <p:nvPr/>
        </p:nvSpPr>
        <p:spPr>
          <a:xfrm>
            <a:off x="2671902" y="5983178"/>
            <a:ext cx="2755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« i /2 »   :   i &gt;&gt;&gt; 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D4249B1-1211-4A69-0515-4D9983567E7A}"/>
              </a:ext>
            </a:extLst>
          </p:cNvPr>
          <p:cNvSpPr txBox="1"/>
          <p:nvPr/>
        </p:nvSpPr>
        <p:spPr>
          <a:xfrm>
            <a:off x="1501619" y="4945548"/>
            <a:ext cx="2303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Fast </a:t>
            </a:r>
            <a:r>
              <a:rPr lang="fr-FR" dirty="0" err="1"/>
              <a:t>arithmetic</a:t>
            </a:r>
            <a:r>
              <a:rPr lang="fr-FR" dirty="0"/>
              <a:t> base 2: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A3807EA-AD6B-9C01-D7DF-E79498FDA415}"/>
              </a:ext>
            </a:extLst>
          </p:cNvPr>
          <p:cNvSpPr/>
          <p:nvPr/>
        </p:nvSpPr>
        <p:spPr>
          <a:xfrm>
            <a:off x="3933640" y="4325744"/>
            <a:ext cx="467877" cy="211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1659679-8A08-0E68-0130-3AD8DCE68839}"/>
              </a:ext>
            </a:extLst>
          </p:cNvPr>
          <p:cNvSpPr/>
          <p:nvPr/>
        </p:nvSpPr>
        <p:spPr>
          <a:xfrm>
            <a:off x="7642054" y="3801931"/>
            <a:ext cx="326762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B856255-CACD-8DEE-9DFF-89A980A423F9}"/>
              </a:ext>
            </a:extLst>
          </p:cNvPr>
          <p:cNvSpPr/>
          <p:nvPr/>
        </p:nvSpPr>
        <p:spPr>
          <a:xfrm>
            <a:off x="8026932" y="3801931"/>
            <a:ext cx="326762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59BD7F3-D73B-3C5F-F74B-B83FCED853CA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7805435" y="3643201"/>
            <a:ext cx="192215" cy="158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C25BFA6-8171-E51B-A862-B717F5729417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7997650" y="3643201"/>
            <a:ext cx="192663" cy="158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0299683-7835-50A9-A6F4-B8E8D82FA9AE}"/>
              </a:ext>
            </a:extLst>
          </p:cNvPr>
          <p:cNvSpPr txBox="1"/>
          <p:nvPr/>
        </p:nvSpPr>
        <p:spPr>
          <a:xfrm>
            <a:off x="4033670" y="39900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3E7B524-A3AC-DB99-61A6-A6E3F8B0894C}"/>
              </a:ext>
            </a:extLst>
          </p:cNvPr>
          <p:cNvSpPr txBox="1"/>
          <p:nvPr/>
        </p:nvSpPr>
        <p:spPr>
          <a:xfrm>
            <a:off x="4033670" y="42464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428DD00D-7A97-4166-0D75-6F2CD9B272B3}"/>
              </a:ext>
            </a:extLst>
          </p:cNvPr>
          <p:cNvSpPr/>
          <p:nvPr/>
        </p:nvSpPr>
        <p:spPr>
          <a:xfrm rot="18715100" flipV="1">
            <a:off x="8464268" y="3943228"/>
            <a:ext cx="267290" cy="43979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AF545E3-CDED-D7F6-6AE5-A1BE88116642}"/>
              </a:ext>
            </a:extLst>
          </p:cNvPr>
          <p:cNvSpPr txBox="1"/>
          <p:nvPr/>
        </p:nvSpPr>
        <p:spPr>
          <a:xfrm>
            <a:off x="8800719" y="4359405"/>
            <a:ext cx="1989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Last insertion point</a:t>
            </a:r>
          </a:p>
        </p:txBody>
      </p:sp>
      <p:sp>
        <p:nvSpPr>
          <p:cNvPr id="59" name="Arrow: Down 58">
            <a:extLst>
              <a:ext uri="{FF2B5EF4-FFF2-40B4-BE49-F238E27FC236}">
                <a16:creationId xmlns:a16="http://schemas.microsoft.com/office/drawing/2014/main" id="{C4A3BF0F-0B18-5D9C-D278-D3D472FE2674}"/>
              </a:ext>
            </a:extLst>
          </p:cNvPr>
          <p:cNvSpPr/>
          <p:nvPr/>
        </p:nvSpPr>
        <p:spPr>
          <a:xfrm rot="18715100" flipV="1">
            <a:off x="4509765" y="4479298"/>
            <a:ext cx="267290" cy="43979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2881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/>
          <a:lstStyle/>
          <a:p>
            <a:pPr algn="ctr"/>
            <a:r>
              <a:rPr lang="fr-FR" dirty="0" err="1"/>
              <a:t>PriorityQueue.peek</a:t>
            </a:r>
            <a:r>
              <a:rPr lang="fr-FR" dirty="0"/>
              <a:t>()  … O(1)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9F96D-8210-4C78-70E6-11268156D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869" y="3228561"/>
            <a:ext cx="5523399" cy="7872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A66104-B369-CA2F-DE89-1B94BDFE45C2}"/>
              </a:ext>
            </a:extLst>
          </p:cNvPr>
          <p:cNvSpPr txBox="1"/>
          <p:nvPr/>
        </p:nvSpPr>
        <p:spPr>
          <a:xfrm>
            <a:off x="1173637" y="1814660"/>
            <a:ext cx="75966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peek</a:t>
            </a:r>
            <a:r>
              <a:rPr lang="fr-FR" sz="2400" dirty="0"/>
              <a:t>() :  return but do not consume (no </a:t>
            </a:r>
            <a:r>
              <a:rPr lang="fr-FR" sz="2400" dirty="0" err="1"/>
              <a:t>remove</a:t>
            </a:r>
            <a:r>
              <a:rPr lang="fr-FR" sz="2400" dirty="0"/>
              <a:t>)  min value</a:t>
            </a:r>
          </a:p>
          <a:p>
            <a:r>
              <a:rPr lang="fr-FR" sz="2400" dirty="0"/>
              <a:t>… </a:t>
            </a:r>
            <a:r>
              <a:rPr lang="fr-FR" sz="2400" dirty="0" err="1"/>
              <a:t>simply</a:t>
            </a:r>
            <a:r>
              <a:rPr lang="fr-FR" sz="2400" dirty="0"/>
              <a:t> look at root !</a:t>
            </a:r>
          </a:p>
        </p:txBody>
      </p:sp>
    </p:spTree>
    <p:extLst>
      <p:ext uri="{BB962C8B-B14F-4D97-AF65-F5344CB8AC3E}">
        <p14:creationId xmlns:p14="http://schemas.microsoft.com/office/powerpoint/2010/main" val="590043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510654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ArrayList.add</a:t>
            </a:r>
            <a:r>
              <a:rPr lang="fr-FR" dirty="0"/>
              <a:t>(</a:t>
            </a:r>
            <a:r>
              <a:rPr lang="fr-FR" dirty="0" err="1"/>
              <a:t>element</a:t>
            </a:r>
            <a:r>
              <a:rPr lang="fr-FR" dirty="0"/>
              <a:t>)</a:t>
            </a:r>
            <a:br>
              <a:rPr lang="fr-FR" dirty="0"/>
            </a:br>
            <a:r>
              <a:rPr lang="fr-FR" dirty="0"/>
              <a:t>If Fast case : </a:t>
            </a:r>
            <a:r>
              <a:rPr lang="fr-FR" dirty="0" err="1"/>
              <a:t>enough</a:t>
            </a:r>
            <a:r>
              <a:rPr lang="fr-FR" dirty="0"/>
              <a:t> </a:t>
            </a:r>
            <a:r>
              <a:rPr lang="fr-FR" dirty="0" err="1"/>
              <a:t>allocated</a:t>
            </a:r>
            <a:r>
              <a:rPr lang="fr-FR" dirty="0"/>
              <a:t> </a:t>
            </a:r>
            <a:r>
              <a:rPr lang="fr-FR" dirty="0" err="1"/>
              <a:t>length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F852F2-2A8A-827A-98F9-0107239FAD7A}"/>
              </a:ext>
            </a:extLst>
          </p:cNvPr>
          <p:cNvSpPr/>
          <p:nvPr/>
        </p:nvSpPr>
        <p:spPr>
          <a:xfrm>
            <a:off x="1630158" y="2820938"/>
            <a:ext cx="1384916" cy="1100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A15DB-3F40-1953-9141-DE04E2966A3B}"/>
              </a:ext>
            </a:extLst>
          </p:cNvPr>
          <p:cNvSpPr txBox="1"/>
          <p:nvPr/>
        </p:nvSpPr>
        <p:spPr>
          <a:xfrm>
            <a:off x="1825467" y="2820939"/>
            <a:ext cx="99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ArrayList</a:t>
            </a:r>
            <a:endParaRPr lang="fr-F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5D9A547-EFEA-7B98-F9E7-A43B268F7DA5}"/>
              </a:ext>
            </a:extLst>
          </p:cNvPr>
          <p:cNvCxnSpPr/>
          <p:nvPr/>
        </p:nvCxnSpPr>
        <p:spPr>
          <a:xfrm>
            <a:off x="2957370" y="3321050"/>
            <a:ext cx="12339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262D119-7296-C780-1E9C-C8E5DE3797D7}"/>
              </a:ext>
            </a:extLst>
          </p:cNvPr>
          <p:cNvSpPr/>
          <p:nvPr/>
        </p:nvSpPr>
        <p:spPr>
          <a:xfrm>
            <a:off x="4191366" y="3097628"/>
            <a:ext cx="5078026" cy="4468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F55C95-82D5-1DAB-8F50-7C09D3350DDB}"/>
              </a:ext>
            </a:extLst>
          </p:cNvPr>
          <p:cNvSpPr txBox="1"/>
          <p:nvPr/>
        </p:nvSpPr>
        <p:spPr>
          <a:xfrm>
            <a:off x="1630158" y="3100872"/>
            <a:ext cx="140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elementData</a:t>
            </a:r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0B0805-F163-927A-620A-458769502213}"/>
              </a:ext>
            </a:extLst>
          </p:cNvPr>
          <p:cNvSpPr txBox="1"/>
          <p:nvPr/>
        </p:nvSpPr>
        <p:spPr>
          <a:xfrm>
            <a:off x="1662710" y="3462663"/>
            <a:ext cx="52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size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2D03BD-2028-E1FF-791F-D93B0AF57579}"/>
              </a:ext>
            </a:extLst>
          </p:cNvPr>
          <p:cNvSpPr txBox="1"/>
          <p:nvPr/>
        </p:nvSpPr>
        <p:spPr>
          <a:xfrm>
            <a:off x="8186056" y="3687147"/>
            <a:ext cx="171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Free count = </a:t>
            </a:r>
          </a:p>
          <a:p>
            <a:r>
              <a:rPr lang="fr-FR" dirty="0" err="1"/>
              <a:t>data.length</a:t>
            </a:r>
            <a:r>
              <a:rPr lang="fr-FR" dirty="0"/>
              <a:t>- size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40DB66-341E-6107-6A0F-9E60A1FB69E6}"/>
              </a:ext>
            </a:extLst>
          </p:cNvPr>
          <p:cNvSpPr/>
          <p:nvPr/>
        </p:nvSpPr>
        <p:spPr>
          <a:xfrm>
            <a:off x="8186056" y="3097628"/>
            <a:ext cx="1083335" cy="44684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AE7F44-04EA-9F85-B93C-4AD4BA76198E}"/>
              </a:ext>
            </a:extLst>
          </p:cNvPr>
          <p:cNvSpPr txBox="1"/>
          <p:nvPr/>
        </p:nvSpPr>
        <p:spPr>
          <a:xfrm>
            <a:off x="4221241" y="3142349"/>
            <a:ext cx="337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[0]  [1]  [2]  [3]             …    [size-1]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FE04C5-4C06-DB9B-D498-22FB6CB085AB}"/>
              </a:ext>
            </a:extLst>
          </p:cNvPr>
          <p:cNvCxnSpPr>
            <a:cxnSpLocks/>
          </p:cNvCxnSpPr>
          <p:nvPr/>
        </p:nvCxnSpPr>
        <p:spPr>
          <a:xfrm>
            <a:off x="1623179" y="3131494"/>
            <a:ext cx="13918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0072156-910F-4263-FF58-93CCBB46E06C}"/>
              </a:ext>
            </a:extLst>
          </p:cNvPr>
          <p:cNvSpPr/>
          <p:nvPr/>
        </p:nvSpPr>
        <p:spPr>
          <a:xfrm rot="16200000">
            <a:off x="1704846" y="3947022"/>
            <a:ext cx="675828" cy="362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97E7A9-ED26-C8DA-CD93-B3512925D476}"/>
              </a:ext>
            </a:extLst>
          </p:cNvPr>
          <p:cNvSpPr/>
          <p:nvPr/>
        </p:nvSpPr>
        <p:spPr>
          <a:xfrm>
            <a:off x="7552267" y="3131494"/>
            <a:ext cx="56121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B59939D-9E8E-7CA2-6090-27D5CD16035D}"/>
              </a:ext>
            </a:extLst>
          </p:cNvPr>
          <p:cNvSpPr/>
          <p:nvPr/>
        </p:nvSpPr>
        <p:spPr>
          <a:xfrm rot="5400000">
            <a:off x="7494962" y="2457485"/>
            <a:ext cx="675828" cy="362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E540B2-0214-58F0-CD9B-925633C47EE0}"/>
              </a:ext>
            </a:extLst>
          </p:cNvPr>
          <p:cNvSpPr txBox="1"/>
          <p:nvPr/>
        </p:nvSpPr>
        <p:spPr>
          <a:xfrm>
            <a:off x="1662710" y="4618037"/>
            <a:ext cx="77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size++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833538-588F-1450-5A6D-8D20F55DF3F1}"/>
              </a:ext>
            </a:extLst>
          </p:cNvPr>
          <p:cNvSpPr txBox="1"/>
          <p:nvPr/>
        </p:nvSpPr>
        <p:spPr>
          <a:xfrm>
            <a:off x="6671392" y="1920813"/>
            <a:ext cx="2884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elementData</a:t>
            </a:r>
            <a:r>
              <a:rPr lang="fr-FR" dirty="0"/>
              <a:t>[size] = </a:t>
            </a:r>
            <a:r>
              <a:rPr lang="fr-FR" dirty="0" err="1"/>
              <a:t>element</a:t>
            </a:r>
            <a:endParaRPr lang="fr-FR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6414C1C-263B-3DF9-B010-B178FCE6DD7C}"/>
              </a:ext>
            </a:extLst>
          </p:cNvPr>
          <p:cNvCxnSpPr>
            <a:cxnSpLocks/>
          </p:cNvCxnSpPr>
          <p:nvPr/>
        </p:nvCxnSpPr>
        <p:spPr>
          <a:xfrm flipH="1">
            <a:off x="6434667" y="3665272"/>
            <a:ext cx="1398209" cy="10470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6C2E685-798D-A1D1-EEC8-9E42716139DA}"/>
              </a:ext>
            </a:extLst>
          </p:cNvPr>
          <p:cNvSpPr txBox="1"/>
          <p:nvPr/>
        </p:nvSpPr>
        <p:spPr>
          <a:xfrm>
            <a:off x="5916340" y="4698176"/>
            <a:ext cx="9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element</a:t>
            </a:r>
            <a:endParaRPr lang="fr-F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329F9F-130E-C478-5CFC-1331E4F0CDA1}"/>
              </a:ext>
            </a:extLst>
          </p:cNvPr>
          <p:cNvSpPr txBox="1"/>
          <p:nvPr/>
        </p:nvSpPr>
        <p:spPr>
          <a:xfrm>
            <a:off x="7487888" y="3136384"/>
            <a:ext cx="701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[size]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788F04-8BFC-A02E-8ADF-884BB371B31B}"/>
              </a:ext>
            </a:extLst>
          </p:cNvPr>
          <p:cNvSpPr txBox="1"/>
          <p:nvPr/>
        </p:nvSpPr>
        <p:spPr>
          <a:xfrm>
            <a:off x="934755" y="5407914"/>
            <a:ext cx="10927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Complexity</a:t>
            </a:r>
            <a:r>
              <a:rPr lang="fr-FR" sz="2800" dirty="0"/>
              <a:t> =  O(1)    …  1 </a:t>
            </a:r>
            <a:r>
              <a:rPr lang="fr-FR" sz="2800" dirty="0" err="1"/>
              <a:t>logical</a:t>
            </a:r>
            <a:r>
              <a:rPr lang="fr-FR" sz="2800" dirty="0"/>
              <a:t> </a:t>
            </a:r>
            <a:r>
              <a:rPr lang="fr-FR" sz="2800" dirty="0" err="1"/>
              <a:t>operation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8428087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/>
          <a:lstStyle/>
          <a:p>
            <a:pPr algn="ctr"/>
            <a:r>
              <a:rPr lang="fr-FR" dirty="0" err="1"/>
              <a:t>PriorityQueue.poll</a:t>
            </a:r>
            <a:r>
              <a:rPr lang="fr-FR" dirty="0"/>
              <a:t>()  … O(log 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5253F4-6656-B224-846C-C1D03B277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36" y="1925543"/>
            <a:ext cx="1969941" cy="1790855"/>
          </a:xfrm>
          <a:prstGeom prst="rect">
            <a:avLst/>
          </a:prstGeom>
        </p:spPr>
      </p:pic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53E15C8-5982-93E6-475C-BE782F108F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8190904"/>
              </p:ext>
            </p:extLst>
          </p:nvPr>
        </p:nvGraphicFramePr>
        <p:xfrm>
          <a:off x="2294364" y="3239368"/>
          <a:ext cx="4473575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4473000" imgH="1733400" progId="PBrush">
                  <p:embed/>
                </p:oleObj>
              </mc:Choice>
              <mc:Fallback>
                <p:oleObj name="Bitmap Image" r:id="rId3" imgW="4473000" imgH="17334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94364" y="3239368"/>
                        <a:ext cx="4473575" cy="1733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7BF5FE3-C51D-68D2-073C-39BBBB57E0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5773" y="4333854"/>
            <a:ext cx="4172312" cy="235097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6666CF2-C8FF-83DC-C97A-CF7C2620A1EB}"/>
              </a:ext>
            </a:extLst>
          </p:cNvPr>
          <p:cNvSpPr/>
          <p:nvPr/>
        </p:nvSpPr>
        <p:spPr>
          <a:xfrm>
            <a:off x="8517948" y="2018481"/>
            <a:ext cx="315187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0BFD42-06D1-FA3C-1715-7F35D97D59A9}"/>
              </a:ext>
            </a:extLst>
          </p:cNvPr>
          <p:cNvSpPr/>
          <p:nvPr/>
        </p:nvSpPr>
        <p:spPr>
          <a:xfrm>
            <a:off x="8140512" y="2358742"/>
            <a:ext cx="315187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94FD3F-2152-61E6-8F14-AFC07D3A8F43}"/>
              </a:ext>
            </a:extLst>
          </p:cNvPr>
          <p:cNvSpPr/>
          <p:nvPr/>
        </p:nvSpPr>
        <p:spPr>
          <a:xfrm>
            <a:off x="8987472" y="2362632"/>
            <a:ext cx="315187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145496-8AB7-CEDD-8421-D7B2D379C982}"/>
              </a:ext>
            </a:extLst>
          </p:cNvPr>
          <p:cNvCxnSpPr>
            <a:cxnSpLocks/>
          </p:cNvCxnSpPr>
          <p:nvPr/>
        </p:nvCxnSpPr>
        <p:spPr>
          <a:xfrm>
            <a:off x="8757724" y="2168297"/>
            <a:ext cx="290049" cy="189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7A7DD09-9A3E-8993-DBCA-F3A00E9AF3CF}"/>
              </a:ext>
            </a:extLst>
          </p:cNvPr>
          <p:cNvCxnSpPr>
            <a:cxnSpLocks/>
          </p:cNvCxnSpPr>
          <p:nvPr/>
        </p:nvCxnSpPr>
        <p:spPr>
          <a:xfrm flipH="1">
            <a:off x="8364310" y="2168297"/>
            <a:ext cx="229048" cy="172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DCAC415-49C7-DD88-CBAE-1323837CE523}"/>
              </a:ext>
            </a:extLst>
          </p:cNvPr>
          <p:cNvSpPr/>
          <p:nvPr/>
        </p:nvSpPr>
        <p:spPr>
          <a:xfrm>
            <a:off x="8789470" y="2666500"/>
            <a:ext cx="326762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43875C-0AB9-32AA-F6AB-0A1B69EA26DD}"/>
              </a:ext>
            </a:extLst>
          </p:cNvPr>
          <p:cNvSpPr/>
          <p:nvPr/>
        </p:nvSpPr>
        <p:spPr>
          <a:xfrm>
            <a:off x="9174348" y="2666500"/>
            <a:ext cx="326762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1D445C-0DD1-A98F-1EFF-BC362A747B8A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flipH="1">
            <a:off x="8952851" y="2507770"/>
            <a:ext cx="192215" cy="158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D3F1EBC-6EA8-B65D-FA67-DB32E52210CC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9145066" y="2507770"/>
            <a:ext cx="192663" cy="158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1C4403B-C3E8-209B-E076-D119FD526D74}"/>
              </a:ext>
            </a:extLst>
          </p:cNvPr>
          <p:cNvSpPr/>
          <p:nvPr/>
        </p:nvSpPr>
        <p:spPr>
          <a:xfrm>
            <a:off x="7947555" y="2666500"/>
            <a:ext cx="326762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3C1E01-B457-2C9F-A741-33E702D77F5E}"/>
              </a:ext>
            </a:extLst>
          </p:cNvPr>
          <p:cNvSpPr/>
          <p:nvPr/>
        </p:nvSpPr>
        <p:spPr>
          <a:xfrm>
            <a:off x="8332433" y="2666500"/>
            <a:ext cx="326762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87E9F4C-DC72-C0A3-E3B3-1A7ECA738581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8110936" y="2501055"/>
            <a:ext cx="190690" cy="165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EADF596-366D-031E-F22A-B758244FBEC0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301626" y="2501055"/>
            <a:ext cx="194188" cy="165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17550A0-C81E-0431-BF89-BAC02423A410}"/>
              </a:ext>
            </a:extLst>
          </p:cNvPr>
          <p:cNvSpPr/>
          <p:nvPr/>
        </p:nvSpPr>
        <p:spPr>
          <a:xfrm>
            <a:off x="7744083" y="2974258"/>
            <a:ext cx="326762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881E1B-F05A-D388-6B3A-95C74C45CCF7}"/>
              </a:ext>
            </a:extLst>
          </p:cNvPr>
          <p:cNvSpPr/>
          <p:nvPr/>
        </p:nvSpPr>
        <p:spPr>
          <a:xfrm>
            <a:off x="8128961" y="2974258"/>
            <a:ext cx="326762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3311E84-976D-209D-FFC5-1B5428FD7A57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7907464" y="2815528"/>
            <a:ext cx="192215" cy="158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1FDBEFA-E670-7ECE-1351-CBD1D5FD7AB9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8099679" y="2815528"/>
            <a:ext cx="192663" cy="158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row: Down 24">
            <a:extLst>
              <a:ext uri="{FF2B5EF4-FFF2-40B4-BE49-F238E27FC236}">
                <a16:creationId xmlns:a16="http://schemas.microsoft.com/office/drawing/2014/main" id="{34A920DB-13D0-5097-9929-911B62251F09}"/>
              </a:ext>
            </a:extLst>
          </p:cNvPr>
          <p:cNvSpPr/>
          <p:nvPr/>
        </p:nvSpPr>
        <p:spPr>
          <a:xfrm rot="18715100" flipV="1">
            <a:off x="8566297" y="3115555"/>
            <a:ext cx="267290" cy="43979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70AC2E-0D8A-3105-3B2B-4DDA1A95FE1C}"/>
              </a:ext>
            </a:extLst>
          </p:cNvPr>
          <p:cNvSpPr txBox="1"/>
          <p:nvPr/>
        </p:nvSpPr>
        <p:spPr>
          <a:xfrm>
            <a:off x="8905877" y="3400032"/>
            <a:ext cx="1390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remove</a:t>
            </a:r>
            <a:r>
              <a:rPr lang="fr-FR" dirty="0"/>
              <a:t> last, </a:t>
            </a:r>
          </a:p>
          <a:p>
            <a:r>
              <a:rPr lang="fr-FR" dirty="0"/>
              <a:t>put at root</a:t>
            </a: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D6C3A28E-E76D-7377-7D5E-437D5D23BD53}"/>
              </a:ext>
            </a:extLst>
          </p:cNvPr>
          <p:cNvSpPr/>
          <p:nvPr/>
        </p:nvSpPr>
        <p:spPr>
          <a:xfrm rot="5400000">
            <a:off x="6919274" y="1706230"/>
            <a:ext cx="229048" cy="7305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DCB337-621E-E601-B173-7A182F3F9C08}"/>
              </a:ext>
            </a:extLst>
          </p:cNvPr>
          <p:cNvSpPr txBox="1"/>
          <p:nvPr/>
        </p:nvSpPr>
        <p:spPr>
          <a:xfrm>
            <a:off x="6622329" y="1647777"/>
            <a:ext cx="976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Poll</a:t>
            </a:r>
            <a:r>
              <a:rPr lang="fr-FR" dirty="0"/>
              <a:t> root</a:t>
            </a:r>
          </a:p>
        </p:txBody>
      </p:sp>
      <p:sp>
        <p:nvSpPr>
          <p:cNvPr id="29" name="Cross 28">
            <a:extLst>
              <a:ext uri="{FF2B5EF4-FFF2-40B4-BE49-F238E27FC236}">
                <a16:creationId xmlns:a16="http://schemas.microsoft.com/office/drawing/2014/main" id="{0969D31B-4F6A-93FD-1EAB-D1D3AAD52E14}"/>
              </a:ext>
            </a:extLst>
          </p:cNvPr>
          <p:cNvSpPr/>
          <p:nvPr/>
        </p:nvSpPr>
        <p:spPr>
          <a:xfrm rot="18886104">
            <a:off x="8126019" y="2837760"/>
            <a:ext cx="462474" cy="464933"/>
          </a:xfrm>
          <a:prstGeom prst="plus">
            <a:avLst>
              <a:gd name="adj" fmla="val 446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Arrow: Curved Left 29">
            <a:extLst>
              <a:ext uri="{FF2B5EF4-FFF2-40B4-BE49-F238E27FC236}">
                <a16:creationId xmlns:a16="http://schemas.microsoft.com/office/drawing/2014/main" id="{2ABC7B83-2040-B88A-9B1C-D27BA9FA0F1D}"/>
              </a:ext>
            </a:extLst>
          </p:cNvPr>
          <p:cNvSpPr/>
          <p:nvPr/>
        </p:nvSpPr>
        <p:spPr>
          <a:xfrm rot="11754427">
            <a:off x="7789693" y="1961834"/>
            <a:ext cx="406363" cy="101302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2EEDC80D-E034-FE41-4F0B-33B6003D86A2}"/>
              </a:ext>
            </a:extLst>
          </p:cNvPr>
          <p:cNvSpPr/>
          <p:nvPr/>
        </p:nvSpPr>
        <p:spPr>
          <a:xfrm rot="18458411">
            <a:off x="8851674" y="2064642"/>
            <a:ext cx="210869" cy="4342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D95CE0C9-BF46-1C64-2446-398A9A6A9E8A}"/>
              </a:ext>
            </a:extLst>
          </p:cNvPr>
          <p:cNvSpPr/>
          <p:nvPr/>
        </p:nvSpPr>
        <p:spPr>
          <a:xfrm rot="2897237">
            <a:off x="8910299" y="2412468"/>
            <a:ext cx="210869" cy="4342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AD3951-E2D3-D1E0-F0AC-67EFFB7A1D37}"/>
              </a:ext>
            </a:extLst>
          </p:cNvPr>
          <p:cNvSpPr txBox="1"/>
          <p:nvPr/>
        </p:nvSpPr>
        <p:spPr>
          <a:xfrm>
            <a:off x="9694251" y="1853454"/>
            <a:ext cx="23910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Fix </a:t>
            </a:r>
            <a:r>
              <a:rPr lang="fr-FR" dirty="0" err="1"/>
              <a:t>order</a:t>
            </a:r>
            <a:endParaRPr lang="fr-FR" dirty="0"/>
          </a:p>
          <a:p>
            <a:r>
              <a:rPr lang="fr-FR" dirty="0"/>
              <a:t>Down </a:t>
            </a:r>
            <a:r>
              <a:rPr lang="fr-FR" dirty="0" err="1"/>
              <a:t>until</a:t>
            </a:r>
            <a:r>
              <a:rPr lang="fr-FR" dirty="0"/>
              <a:t> ok</a:t>
            </a:r>
          </a:p>
          <a:p>
            <a:r>
              <a:rPr lang="fr-FR" dirty="0"/>
              <a:t>Compare to </a:t>
            </a:r>
            <a:r>
              <a:rPr lang="fr-FR" dirty="0" err="1"/>
              <a:t>child</a:t>
            </a:r>
            <a:r>
              <a:rPr lang="fr-FR" dirty="0"/>
              <a:t> right, </a:t>
            </a:r>
          </a:p>
          <a:p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child</a:t>
            </a:r>
            <a:r>
              <a:rPr lang="fr-FR" dirty="0"/>
              <a:t> </a:t>
            </a:r>
            <a:r>
              <a:rPr lang="fr-FR" dirty="0" err="1"/>
              <a:t>left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9008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PriorityQueue.add</a:t>
            </a:r>
            <a:r>
              <a:rPr lang="fr-FR" dirty="0"/>
              <a:t>(v) / .</a:t>
            </a:r>
            <a:r>
              <a:rPr lang="fr-FR" dirty="0" err="1"/>
              <a:t>offer</a:t>
            </a:r>
            <a:r>
              <a:rPr lang="fr-FR" dirty="0"/>
              <a:t>(v)  … O(log 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EC68AB-02EB-A8D3-D2C9-43A8C690F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59" y="1951546"/>
            <a:ext cx="4000847" cy="22290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B9DC7E-DBB3-8708-E968-02443AED2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683" y="3674314"/>
            <a:ext cx="4000847" cy="177180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CEF3A52-9A90-BD52-3C5D-225B4C23E49A}"/>
              </a:ext>
            </a:extLst>
          </p:cNvPr>
          <p:cNvSpPr/>
          <p:nvPr/>
        </p:nvSpPr>
        <p:spPr>
          <a:xfrm>
            <a:off x="8517948" y="2018481"/>
            <a:ext cx="315187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973E4B-B826-21E4-58E4-FAA4E05F608F}"/>
              </a:ext>
            </a:extLst>
          </p:cNvPr>
          <p:cNvSpPr/>
          <p:nvPr/>
        </p:nvSpPr>
        <p:spPr>
          <a:xfrm>
            <a:off x="8140512" y="2358742"/>
            <a:ext cx="315187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E49DD8-6B11-4433-C9B8-6D2CB7F22030}"/>
              </a:ext>
            </a:extLst>
          </p:cNvPr>
          <p:cNvSpPr/>
          <p:nvPr/>
        </p:nvSpPr>
        <p:spPr>
          <a:xfrm>
            <a:off x="8987472" y="2362632"/>
            <a:ext cx="315187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2E0E5C-4662-E4EC-24A2-D826E9ED216B}"/>
              </a:ext>
            </a:extLst>
          </p:cNvPr>
          <p:cNvCxnSpPr>
            <a:cxnSpLocks/>
          </p:cNvCxnSpPr>
          <p:nvPr/>
        </p:nvCxnSpPr>
        <p:spPr>
          <a:xfrm>
            <a:off x="8757724" y="2168297"/>
            <a:ext cx="290049" cy="189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ED660D-2DC9-66C7-E8B2-1F1BC5845937}"/>
              </a:ext>
            </a:extLst>
          </p:cNvPr>
          <p:cNvCxnSpPr>
            <a:cxnSpLocks/>
          </p:cNvCxnSpPr>
          <p:nvPr/>
        </p:nvCxnSpPr>
        <p:spPr>
          <a:xfrm flipH="1">
            <a:off x="8364310" y="2168297"/>
            <a:ext cx="229048" cy="172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9C75004-CB4C-8849-BE54-542F2FE67D1E}"/>
              </a:ext>
            </a:extLst>
          </p:cNvPr>
          <p:cNvSpPr/>
          <p:nvPr/>
        </p:nvSpPr>
        <p:spPr>
          <a:xfrm>
            <a:off x="8789470" y="2666500"/>
            <a:ext cx="326762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E688C9-4A8F-0B55-7B65-D935B616CA76}"/>
              </a:ext>
            </a:extLst>
          </p:cNvPr>
          <p:cNvSpPr/>
          <p:nvPr/>
        </p:nvSpPr>
        <p:spPr>
          <a:xfrm>
            <a:off x="9174348" y="2666500"/>
            <a:ext cx="326762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E2DA52-6B46-D4A5-C394-83642DA9D9B7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flipH="1">
            <a:off x="8952851" y="2507770"/>
            <a:ext cx="192215" cy="158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633874-AAE4-5095-7E59-D222CABB82DF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9145066" y="2507770"/>
            <a:ext cx="192663" cy="158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5B52101-90A4-1623-EBDB-AEC95342814B}"/>
              </a:ext>
            </a:extLst>
          </p:cNvPr>
          <p:cNvSpPr/>
          <p:nvPr/>
        </p:nvSpPr>
        <p:spPr>
          <a:xfrm>
            <a:off x="7947555" y="2666500"/>
            <a:ext cx="326762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C47B86-4437-6D97-8854-9C9B297EBA14}"/>
              </a:ext>
            </a:extLst>
          </p:cNvPr>
          <p:cNvSpPr/>
          <p:nvPr/>
        </p:nvSpPr>
        <p:spPr>
          <a:xfrm>
            <a:off x="8332433" y="2666500"/>
            <a:ext cx="326762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FE0F5F-48D0-092E-0149-E9398153C37D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8110936" y="2501055"/>
            <a:ext cx="190690" cy="165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9ECB8F-EC49-DA0E-C0E9-ED439F57280B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301626" y="2501055"/>
            <a:ext cx="194188" cy="165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5108691-AABF-CB3D-6DCC-07AD27D19177}"/>
              </a:ext>
            </a:extLst>
          </p:cNvPr>
          <p:cNvSpPr/>
          <p:nvPr/>
        </p:nvSpPr>
        <p:spPr>
          <a:xfrm>
            <a:off x="7744083" y="2974258"/>
            <a:ext cx="326762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EED553-F5EF-1983-996E-E59B17E306F6}"/>
              </a:ext>
            </a:extLst>
          </p:cNvPr>
          <p:cNvSpPr/>
          <p:nvPr/>
        </p:nvSpPr>
        <p:spPr>
          <a:xfrm>
            <a:off x="8128961" y="2974258"/>
            <a:ext cx="326762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A69C25C-8253-8B93-B3A7-564880D5484D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7907464" y="2815528"/>
            <a:ext cx="192215" cy="158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CB268C4-464A-03BF-538F-B234465E3DED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8099679" y="2815528"/>
            <a:ext cx="192663" cy="158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row: Down 23">
            <a:extLst>
              <a:ext uri="{FF2B5EF4-FFF2-40B4-BE49-F238E27FC236}">
                <a16:creationId xmlns:a16="http://schemas.microsoft.com/office/drawing/2014/main" id="{3C89D8B8-B75A-9DA7-300E-A6F232432A50}"/>
              </a:ext>
            </a:extLst>
          </p:cNvPr>
          <p:cNvSpPr/>
          <p:nvPr/>
        </p:nvSpPr>
        <p:spPr>
          <a:xfrm rot="18715100" flipV="1">
            <a:off x="8566297" y="3115555"/>
            <a:ext cx="267290" cy="43979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0067A8-2B2C-03EB-E2B1-086071C63475}"/>
              </a:ext>
            </a:extLst>
          </p:cNvPr>
          <p:cNvSpPr txBox="1"/>
          <p:nvPr/>
        </p:nvSpPr>
        <p:spPr>
          <a:xfrm>
            <a:off x="8905877" y="3400032"/>
            <a:ext cx="1102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insert last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D7E8DFE8-D21F-ADFA-3921-2BCA11601B1A}"/>
              </a:ext>
            </a:extLst>
          </p:cNvPr>
          <p:cNvSpPr/>
          <p:nvPr/>
        </p:nvSpPr>
        <p:spPr>
          <a:xfrm rot="13419619">
            <a:off x="8079432" y="2386388"/>
            <a:ext cx="229973" cy="3335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AB9536B1-246F-661B-F828-9D7542A1E013}"/>
              </a:ext>
            </a:extLst>
          </p:cNvPr>
          <p:cNvSpPr/>
          <p:nvPr/>
        </p:nvSpPr>
        <p:spPr>
          <a:xfrm rot="8077005">
            <a:off x="8068393" y="2700594"/>
            <a:ext cx="254656" cy="385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99B66B-66F8-3B90-A13F-203E53E6F731}"/>
              </a:ext>
            </a:extLst>
          </p:cNvPr>
          <p:cNvSpPr txBox="1"/>
          <p:nvPr/>
        </p:nvSpPr>
        <p:spPr>
          <a:xfrm>
            <a:off x="6365211" y="2002059"/>
            <a:ext cx="1927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Loop Swap parent </a:t>
            </a:r>
          </a:p>
          <a:p>
            <a:r>
              <a:rPr lang="fr-FR" dirty="0" err="1"/>
              <a:t>until</a:t>
            </a:r>
            <a:r>
              <a:rPr lang="fr-FR" dirty="0"/>
              <a:t> </a:t>
            </a:r>
            <a:r>
              <a:rPr lang="fr-FR" dirty="0" err="1"/>
              <a:t>lower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3885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val 57">
            <a:extLst>
              <a:ext uri="{FF2B5EF4-FFF2-40B4-BE49-F238E27FC236}">
                <a16:creationId xmlns:a16="http://schemas.microsoft.com/office/drawing/2014/main" id="{F27A0BBD-342E-7890-8A3D-6547E1349F78}"/>
              </a:ext>
            </a:extLst>
          </p:cNvPr>
          <p:cNvSpPr/>
          <p:nvPr/>
        </p:nvSpPr>
        <p:spPr>
          <a:xfrm>
            <a:off x="1925922" y="1563688"/>
            <a:ext cx="3625710" cy="334399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9CF7CE3-BCED-CBD8-0FA2-8549302FC565}"/>
              </a:ext>
            </a:extLst>
          </p:cNvPr>
          <p:cNvCxnSpPr>
            <a:cxnSpLocks/>
          </p:cNvCxnSpPr>
          <p:nvPr/>
        </p:nvCxnSpPr>
        <p:spPr>
          <a:xfrm>
            <a:off x="3407300" y="3943079"/>
            <a:ext cx="797055" cy="7397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Typical</a:t>
            </a:r>
            <a:r>
              <a:rPr lang="fr-FR" dirty="0"/>
              <a:t> </a:t>
            </a:r>
            <a:r>
              <a:rPr lang="fr-FR" dirty="0" err="1"/>
              <a:t>PriorityQueue</a:t>
            </a:r>
            <a:r>
              <a:rPr lang="fr-FR" dirty="0"/>
              <a:t> Usages</a:t>
            </a:r>
            <a:br>
              <a:rPr lang="fr-FR" dirty="0"/>
            </a:br>
            <a:r>
              <a:rPr lang="fr-FR" dirty="0"/>
              <a:t>… </a:t>
            </a:r>
            <a:r>
              <a:rPr lang="fr-FR" dirty="0" err="1"/>
              <a:t>Shortest</a:t>
            </a:r>
            <a:r>
              <a:rPr lang="fr-FR" dirty="0"/>
              <a:t> Path </a:t>
            </a:r>
            <a:r>
              <a:rPr lang="fr-FR" dirty="0" err="1"/>
              <a:t>Finding</a:t>
            </a:r>
            <a:endParaRPr lang="fr-FR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D6BBAA-0D87-499D-BE75-C21D521B7E78}"/>
              </a:ext>
            </a:extLst>
          </p:cNvPr>
          <p:cNvCxnSpPr>
            <a:cxnSpLocks/>
          </p:cNvCxnSpPr>
          <p:nvPr/>
        </p:nvCxnSpPr>
        <p:spPr>
          <a:xfrm flipV="1">
            <a:off x="4903510" y="3657619"/>
            <a:ext cx="972222" cy="3904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89370D3-1D70-579C-7612-2040B94011D4}"/>
              </a:ext>
            </a:extLst>
          </p:cNvPr>
          <p:cNvCxnSpPr>
            <a:cxnSpLocks/>
          </p:cNvCxnSpPr>
          <p:nvPr/>
        </p:nvCxnSpPr>
        <p:spPr>
          <a:xfrm>
            <a:off x="3887318" y="3840956"/>
            <a:ext cx="1014953" cy="2042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FF4F4F-CB96-65AD-4924-A82FA732F0BD}"/>
              </a:ext>
            </a:extLst>
          </p:cNvPr>
          <p:cNvCxnSpPr>
            <a:cxnSpLocks/>
          </p:cNvCxnSpPr>
          <p:nvPr/>
        </p:nvCxnSpPr>
        <p:spPr>
          <a:xfrm flipV="1">
            <a:off x="3886079" y="3654781"/>
            <a:ext cx="1989653" cy="1861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9E7A81B7-7152-AE7D-C1D3-6D7087F68B88}"/>
              </a:ext>
            </a:extLst>
          </p:cNvPr>
          <p:cNvSpPr/>
          <p:nvPr/>
        </p:nvSpPr>
        <p:spPr>
          <a:xfrm>
            <a:off x="3509914" y="3126027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027108C-8223-CE5D-9A2B-588929CD6BAA}"/>
              </a:ext>
            </a:extLst>
          </p:cNvPr>
          <p:cNvCxnSpPr>
            <a:cxnSpLocks/>
          </p:cNvCxnSpPr>
          <p:nvPr/>
        </p:nvCxnSpPr>
        <p:spPr>
          <a:xfrm>
            <a:off x="4909934" y="4045203"/>
            <a:ext cx="1284074" cy="4514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316145C-E8E0-EAB2-4D51-82114FE4BEC9}"/>
              </a:ext>
            </a:extLst>
          </p:cNvPr>
          <p:cNvCxnSpPr>
            <a:cxnSpLocks/>
          </p:cNvCxnSpPr>
          <p:nvPr/>
        </p:nvCxnSpPr>
        <p:spPr>
          <a:xfrm>
            <a:off x="5340869" y="2936219"/>
            <a:ext cx="534863" cy="721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C46CD1A-A9A4-A350-3144-F7D7357ADC3A}"/>
              </a:ext>
            </a:extLst>
          </p:cNvPr>
          <p:cNvCxnSpPr>
            <a:cxnSpLocks/>
          </p:cNvCxnSpPr>
          <p:nvPr/>
        </p:nvCxnSpPr>
        <p:spPr>
          <a:xfrm>
            <a:off x="4882786" y="2223233"/>
            <a:ext cx="502135" cy="7599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D03C537-23AE-8AFA-EC40-D7D63442D6C5}"/>
              </a:ext>
            </a:extLst>
          </p:cNvPr>
          <p:cNvCxnSpPr>
            <a:cxnSpLocks/>
          </p:cNvCxnSpPr>
          <p:nvPr/>
        </p:nvCxnSpPr>
        <p:spPr>
          <a:xfrm flipV="1">
            <a:off x="4711424" y="2939057"/>
            <a:ext cx="631495" cy="2966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2A9EF45-741E-F691-D644-B20B43447955}"/>
              </a:ext>
            </a:extLst>
          </p:cNvPr>
          <p:cNvCxnSpPr>
            <a:cxnSpLocks/>
          </p:cNvCxnSpPr>
          <p:nvPr/>
        </p:nvCxnSpPr>
        <p:spPr>
          <a:xfrm flipV="1">
            <a:off x="4901032" y="2936219"/>
            <a:ext cx="441887" cy="11089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38A002C-50B2-140F-FCCF-09FECC07246B}"/>
              </a:ext>
            </a:extLst>
          </p:cNvPr>
          <p:cNvCxnSpPr>
            <a:cxnSpLocks/>
          </p:cNvCxnSpPr>
          <p:nvPr/>
        </p:nvCxnSpPr>
        <p:spPr>
          <a:xfrm flipV="1">
            <a:off x="4202873" y="4052581"/>
            <a:ext cx="697230" cy="6404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343E593-28A5-8309-5861-D32D5CBCF486}"/>
              </a:ext>
            </a:extLst>
          </p:cNvPr>
          <p:cNvCxnSpPr>
            <a:cxnSpLocks/>
          </p:cNvCxnSpPr>
          <p:nvPr/>
        </p:nvCxnSpPr>
        <p:spPr>
          <a:xfrm flipV="1">
            <a:off x="4199466" y="4513173"/>
            <a:ext cx="1993060" cy="1872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86FEA8B-C832-328F-9D4B-97A3DFC27D5F}"/>
              </a:ext>
            </a:extLst>
          </p:cNvPr>
          <p:cNvCxnSpPr>
            <a:cxnSpLocks/>
          </p:cNvCxnSpPr>
          <p:nvPr/>
        </p:nvCxnSpPr>
        <p:spPr>
          <a:xfrm>
            <a:off x="4206326" y="2123723"/>
            <a:ext cx="671683" cy="94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942A247-6297-DEB6-8518-A4EA50763034}"/>
              </a:ext>
            </a:extLst>
          </p:cNvPr>
          <p:cNvCxnSpPr>
            <a:cxnSpLocks/>
          </p:cNvCxnSpPr>
          <p:nvPr/>
        </p:nvCxnSpPr>
        <p:spPr>
          <a:xfrm>
            <a:off x="4458099" y="2658122"/>
            <a:ext cx="884820" cy="278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30DAFAC-99C6-5876-485B-3B97971E9B0D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565532" y="3531619"/>
            <a:ext cx="247644" cy="4244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7D31C6B-1E81-E88C-5857-3D1E93C8337F}"/>
              </a:ext>
            </a:extLst>
          </p:cNvPr>
          <p:cNvCxnSpPr>
            <a:cxnSpLocks/>
          </p:cNvCxnSpPr>
          <p:nvPr/>
        </p:nvCxnSpPr>
        <p:spPr>
          <a:xfrm flipV="1">
            <a:off x="4141882" y="2234496"/>
            <a:ext cx="736127" cy="6326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217F6B7-8B24-DDAF-8B9F-0B869C6A4227}"/>
              </a:ext>
            </a:extLst>
          </p:cNvPr>
          <p:cNvSpPr txBox="1"/>
          <p:nvPr/>
        </p:nvSpPr>
        <p:spPr>
          <a:xfrm>
            <a:off x="2058079" y="2941361"/>
            <a:ext cx="1454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Starting</a:t>
            </a:r>
            <a:r>
              <a:rPr lang="fr-FR" dirty="0"/>
              <a:t> Point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5ED9451-873C-8658-69E1-503DE39F3CF6}"/>
              </a:ext>
            </a:extLst>
          </p:cNvPr>
          <p:cNvSpPr txBox="1"/>
          <p:nvPr/>
        </p:nvSpPr>
        <p:spPr>
          <a:xfrm>
            <a:off x="8124781" y="2813057"/>
            <a:ext cx="180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Destination Point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709F43A-C725-5067-54F9-5017D6BB9BE1}"/>
              </a:ext>
            </a:extLst>
          </p:cNvPr>
          <p:cNvSpPr/>
          <p:nvPr/>
        </p:nvSpPr>
        <p:spPr>
          <a:xfrm>
            <a:off x="6066526" y="4430780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A2EE63C-388D-002A-B709-378E563AFFC2}"/>
              </a:ext>
            </a:extLst>
          </p:cNvPr>
          <p:cNvSpPr/>
          <p:nvPr/>
        </p:nvSpPr>
        <p:spPr>
          <a:xfrm>
            <a:off x="6168119" y="2884429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57A0260-A838-DCC0-801B-34CCE2BE8D98}"/>
              </a:ext>
            </a:extLst>
          </p:cNvPr>
          <p:cNvSpPr/>
          <p:nvPr/>
        </p:nvSpPr>
        <p:spPr>
          <a:xfrm>
            <a:off x="6066526" y="2231554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9" name="Right Brace 58">
            <a:extLst>
              <a:ext uri="{FF2B5EF4-FFF2-40B4-BE49-F238E27FC236}">
                <a16:creationId xmlns:a16="http://schemas.microsoft.com/office/drawing/2014/main" id="{549616DD-1BBB-9A99-D118-52FE75A32139}"/>
              </a:ext>
            </a:extLst>
          </p:cNvPr>
          <p:cNvSpPr/>
          <p:nvPr/>
        </p:nvSpPr>
        <p:spPr>
          <a:xfrm rot="5400000">
            <a:off x="3103518" y="3523207"/>
            <a:ext cx="222046" cy="4166647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B80F5528-1F3D-D501-ED0D-7FDEE7C1AD03}"/>
              </a:ext>
            </a:extLst>
          </p:cNvPr>
          <p:cNvSpPr/>
          <p:nvPr/>
        </p:nvSpPr>
        <p:spPr>
          <a:xfrm rot="2608345">
            <a:off x="3528358" y="4252751"/>
            <a:ext cx="612332" cy="1698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498AB0DF-40B2-1683-C2E3-03A74CE174EB}"/>
              </a:ext>
            </a:extLst>
          </p:cNvPr>
          <p:cNvSpPr/>
          <p:nvPr/>
        </p:nvSpPr>
        <p:spPr>
          <a:xfrm rot="686618">
            <a:off x="4091798" y="3859905"/>
            <a:ext cx="662136" cy="1924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56DB961-A4F3-EAA7-FD53-479FFFEBC04B}"/>
              </a:ext>
            </a:extLst>
          </p:cNvPr>
          <p:cNvCxnSpPr>
            <a:cxnSpLocks/>
          </p:cNvCxnSpPr>
          <p:nvPr/>
        </p:nvCxnSpPr>
        <p:spPr>
          <a:xfrm flipV="1">
            <a:off x="4878009" y="2048429"/>
            <a:ext cx="829230" cy="177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0362EA8-8D10-63FC-7639-B9EBEF79CE44}"/>
              </a:ext>
            </a:extLst>
          </p:cNvPr>
          <p:cNvCxnSpPr>
            <a:cxnSpLocks/>
            <a:stCxn id="26" idx="7"/>
          </p:cNvCxnSpPr>
          <p:nvPr/>
        </p:nvCxnSpPr>
        <p:spPr>
          <a:xfrm flipV="1">
            <a:off x="5432014" y="2200829"/>
            <a:ext cx="427625" cy="649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1978126-3F70-1D9F-E73D-11EEE7884638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5340869" y="2939057"/>
            <a:ext cx="827250" cy="713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EA2C8D6-CE5F-0490-6834-CCAEEBB13FB0}"/>
              </a:ext>
            </a:extLst>
          </p:cNvPr>
          <p:cNvSpPr txBox="1"/>
          <p:nvPr/>
        </p:nvSpPr>
        <p:spPr>
          <a:xfrm>
            <a:off x="1053760" y="5800372"/>
            <a:ext cx="41093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Shortest</a:t>
            </a:r>
            <a:r>
              <a:rPr lang="fr-FR" dirty="0"/>
              <a:t> Distances </a:t>
            </a:r>
            <a:r>
              <a:rPr lang="fr-FR" dirty="0" err="1"/>
              <a:t>already</a:t>
            </a:r>
            <a:r>
              <a:rPr lang="fr-FR" dirty="0"/>
              <a:t> </a:t>
            </a:r>
            <a:r>
              <a:rPr lang="fr-FR" dirty="0" err="1"/>
              <a:t>analyzed</a:t>
            </a:r>
            <a:endParaRPr lang="fr-FR" dirty="0"/>
          </a:p>
          <a:p>
            <a:r>
              <a:rPr lang="fr-FR" dirty="0"/>
              <a:t>All points have </a:t>
            </a:r>
            <a:r>
              <a:rPr lang="fr-FR" dirty="0" err="1"/>
              <a:t>their</a:t>
            </a:r>
            <a:r>
              <a:rPr lang="fr-FR" dirty="0"/>
              <a:t> « </a:t>
            </a:r>
            <a:r>
              <a:rPr lang="fr-FR" dirty="0" err="1"/>
              <a:t>shortest</a:t>
            </a:r>
            <a:r>
              <a:rPr lang="fr-FR" dirty="0"/>
              <a:t> distance » </a:t>
            </a:r>
          </a:p>
          <a:p>
            <a:r>
              <a:rPr lang="fr-FR" dirty="0"/>
              <a:t>and « </a:t>
            </a:r>
            <a:r>
              <a:rPr lang="fr-FR" dirty="0" err="1"/>
              <a:t>shortest</a:t>
            </a:r>
            <a:r>
              <a:rPr lang="fr-FR" dirty="0"/>
              <a:t> </a:t>
            </a:r>
            <a:r>
              <a:rPr lang="fr-FR" dirty="0" err="1"/>
              <a:t>predecessor</a:t>
            </a:r>
            <a:r>
              <a:rPr lang="fr-FR" dirty="0"/>
              <a:t> direction»</a:t>
            </a:r>
          </a:p>
        </p:txBody>
      </p:sp>
      <p:sp>
        <p:nvSpPr>
          <p:cNvPr id="90" name="Right Brace 89">
            <a:extLst>
              <a:ext uri="{FF2B5EF4-FFF2-40B4-BE49-F238E27FC236}">
                <a16:creationId xmlns:a16="http://schemas.microsoft.com/office/drawing/2014/main" id="{A3E1AF45-2C94-DC4B-0ABC-E6267BC6A20A}"/>
              </a:ext>
            </a:extLst>
          </p:cNvPr>
          <p:cNvSpPr/>
          <p:nvPr/>
        </p:nvSpPr>
        <p:spPr>
          <a:xfrm rot="5400000">
            <a:off x="9348880" y="3372921"/>
            <a:ext cx="251204" cy="4467218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9F7637F-288E-9367-9163-94218A6BBC4A}"/>
              </a:ext>
            </a:extLst>
          </p:cNvPr>
          <p:cNvSpPr txBox="1"/>
          <p:nvPr/>
        </p:nvSpPr>
        <p:spPr>
          <a:xfrm>
            <a:off x="7757227" y="5725222"/>
            <a:ext cx="427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Points not </a:t>
            </a:r>
            <a:r>
              <a:rPr lang="fr-FR" dirty="0" err="1"/>
              <a:t>yet</a:t>
            </a:r>
            <a:r>
              <a:rPr lang="fr-FR" dirty="0"/>
              <a:t> </a:t>
            </a:r>
            <a:r>
              <a:rPr lang="fr-FR" dirty="0" err="1"/>
              <a:t>reachable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analyzed</a:t>
            </a:r>
            <a:r>
              <a:rPr lang="fr-FR" dirty="0"/>
              <a:t> part</a:t>
            </a:r>
          </a:p>
        </p:txBody>
      </p:sp>
      <p:sp>
        <p:nvSpPr>
          <p:cNvPr id="92" name="Right Brace 91">
            <a:extLst>
              <a:ext uri="{FF2B5EF4-FFF2-40B4-BE49-F238E27FC236}">
                <a16:creationId xmlns:a16="http://schemas.microsoft.com/office/drawing/2014/main" id="{5AB8F1A1-FB8E-7C3F-1956-781224622A67}"/>
              </a:ext>
            </a:extLst>
          </p:cNvPr>
          <p:cNvSpPr/>
          <p:nvPr/>
        </p:nvSpPr>
        <p:spPr>
          <a:xfrm rot="5400000">
            <a:off x="6147404" y="4242236"/>
            <a:ext cx="187201" cy="1554502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EFC3E56-021D-2655-4A39-F3D99C0A0E07}"/>
              </a:ext>
            </a:extLst>
          </p:cNvPr>
          <p:cNvSpPr txBox="1"/>
          <p:nvPr/>
        </p:nvSpPr>
        <p:spPr>
          <a:xfrm>
            <a:off x="5644214" y="5077970"/>
            <a:ext cx="1772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Current</a:t>
            </a:r>
            <a:r>
              <a:rPr lang="fr-FR" dirty="0"/>
              <a:t> </a:t>
            </a:r>
            <a:r>
              <a:rPr lang="fr-FR" dirty="0" err="1"/>
              <a:t>shortest</a:t>
            </a:r>
            <a:r>
              <a:rPr lang="fr-FR" dirty="0"/>
              <a:t> </a:t>
            </a:r>
          </a:p>
          <a:p>
            <a:r>
              <a:rPr lang="fr-FR" dirty="0" err="1"/>
              <a:t>Neighboors</a:t>
            </a:r>
            <a:endParaRPr lang="fr-FR" dirty="0"/>
          </a:p>
          <a:p>
            <a:r>
              <a:rPr lang="fr-FR" dirty="0"/>
              <a:t> to </a:t>
            </a:r>
            <a:r>
              <a:rPr lang="fr-FR" dirty="0" err="1"/>
              <a:t>consider</a:t>
            </a:r>
            <a:endParaRPr lang="fr-FR" dirty="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7F43004-447E-4E3D-DBCA-C65F1E34EC06}"/>
              </a:ext>
            </a:extLst>
          </p:cNvPr>
          <p:cNvCxnSpPr>
            <a:cxnSpLocks/>
          </p:cNvCxnSpPr>
          <p:nvPr/>
        </p:nvCxnSpPr>
        <p:spPr>
          <a:xfrm flipV="1">
            <a:off x="7479169" y="3262452"/>
            <a:ext cx="347849" cy="2822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48A84EA-4D88-1F8D-6253-2D7B68516C50}"/>
              </a:ext>
            </a:extLst>
          </p:cNvPr>
          <p:cNvCxnSpPr>
            <a:cxnSpLocks/>
          </p:cNvCxnSpPr>
          <p:nvPr/>
        </p:nvCxnSpPr>
        <p:spPr>
          <a:xfrm>
            <a:off x="7416952" y="3021026"/>
            <a:ext cx="476202" cy="1952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00FE20E-DD00-AE01-6338-CA9E02D4F387}"/>
              </a:ext>
            </a:extLst>
          </p:cNvPr>
          <p:cNvCxnSpPr>
            <a:cxnSpLocks/>
          </p:cNvCxnSpPr>
          <p:nvPr/>
        </p:nvCxnSpPr>
        <p:spPr>
          <a:xfrm flipH="1" flipV="1">
            <a:off x="7653093" y="2658604"/>
            <a:ext cx="218708" cy="5497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5E79971-3326-8DF0-114C-E07A738D9F6E}"/>
              </a:ext>
            </a:extLst>
          </p:cNvPr>
          <p:cNvCxnSpPr>
            <a:cxnSpLocks/>
          </p:cNvCxnSpPr>
          <p:nvPr/>
        </p:nvCxnSpPr>
        <p:spPr>
          <a:xfrm flipV="1">
            <a:off x="4367892" y="2923900"/>
            <a:ext cx="963400" cy="432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681F4A2-FE7F-30A6-3DD7-F0BE5ADAAFBF}"/>
              </a:ext>
            </a:extLst>
          </p:cNvPr>
          <p:cNvCxnSpPr>
            <a:cxnSpLocks/>
          </p:cNvCxnSpPr>
          <p:nvPr/>
        </p:nvCxnSpPr>
        <p:spPr>
          <a:xfrm flipV="1">
            <a:off x="3973896" y="2217935"/>
            <a:ext cx="915160" cy="3194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FED40495-C785-C0F3-C9EF-C5F751D910E2}"/>
              </a:ext>
            </a:extLst>
          </p:cNvPr>
          <p:cNvSpPr/>
          <p:nvPr/>
        </p:nvSpPr>
        <p:spPr>
          <a:xfrm rot="20391272">
            <a:off x="4093623" y="2283606"/>
            <a:ext cx="662136" cy="1924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C61CF632-4CB2-A650-7A69-996BF7741747}"/>
              </a:ext>
            </a:extLst>
          </p:cNvPr>
          <p:cNvSpPr/>
          <p:nvPr/>
        </p:nvSpPr>
        <p:spPr>
          <a:xfrm rot="21422960">
            <a:off x="4622717" y="2867682"/>
            <a:ext cx="554847" cy="16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900028E-897A-30D2-5497-C40A9C5798E9}"/>
              </a:ext>
            </a:extLst>
          </p:cNvPr>
          <p:cNvCxnSpPr>
            <a:cxnSpLocks/>
          </p:cNvCxnSpPr>
          <p:nvPr/>
        </p:nvCxnSpPr>
        <p:spPr>
          <a:xfrm flipV="1">
            <a:off x="4869378" y="1651153"/>
            <a:ext cx="304461" cy="5903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17D5C510-4B20-992C-6AB8-67D9672D5F7F}"/>
              </a:ext>
            </a:extLst>
          </p:cNvPr>
          <p:cNvSpPr/>
          <p:nvPr/>
        </p:nvSpPr>
        <p:spPr>
          <a:xfrm>
            <a:off x="5216919" y="2813057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FAA8DC-5A49-9686-722D-B4042DF353A4}"/>
              </a:ext>
            </a:extLst>
          </p:cNvPr>
          <p:cNvSpPr/>
          <p:nvPr/>
        </p:nvSpPr>
        <p:spPr>
          <a:xfrm>
            <a:off x="4752573" y="2100071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C7F2A5D-6CD4-57D5-62DB-6B64D187BE78}"/>
              </a:ext>
            </a:extLst>
          </p:cNvPr>
          <p:cNvSpPr/>
          <p:nvPr/>
        </p:nvSpPr>
        <p:spPr>
          <a:xfrm>
            <a:off x="4076873" y="4566996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1E4B3C1-1901-C6E5-B3BA-8F5A9A1BBAF8}"/>
              </a:ext>
            </a:extLst>
          </p:cNvPr>
          <p:cNvSpPr/>
          <p:nvPr/>
        </p:nvSpPr>
        <p:spPr>
          <a:xfrm>
            <a:off x="4776271" y="3919203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757CCB5-5C5E-04E3-CB10-0FBB6AC088AE}"/>
              </a:ext>
            </a:extLst>
          </p:cNvPr>
          <p:cNvSpPr/>
          <p:nvPr/>
        </p:nvSpPr>
        <p:spPr>
          <a:xfrm>
            <a:off x="5749732" y="3531619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29A9237-F9BE-54C1-9D98-2C377E773336}"/>
              </a:ext>
            </a:extLst>
          </p:cNvPr>
          <p:cNvSpPr/>
          <p:nvPr/>
        </p:nvSpPr>
        <p:spPr>
          <a:xfrm>
            <a:off x="7767154" y="3090252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6061324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Shortest</a:t>
            </a:r>
            <a:r>
              <a:rPr lang="fr-FR" dirty="0"/>
              <a:t> Path </a:t>
            </a:r>
            <a:r>
              <a:rPr lang="fr-FR" dirty="0" err="1"/>
              <a:t>Finding</a:t>
            </a:r>
            <a:r>
              <a:rPr lang="fr-FR" dirty="0"/>
              <a:t> </a:t>
            </a:r>
            <a:r>
              <a:rPr lang="fr-FR" dirty="0" err="1"/>
              <a:t>Algorithms</a:t>
            </a:r>
            <a:br>
              <a:rPr lang="fr-FR" dirty="0"/>
            </a:br>
            <a:r>
              <a:rPr lang="fr-FR" dirty="0"/>
              <a:t>Bellman-Ford, Dijkstra, 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AAF248-4357-AF04-4158-AC0D8DC36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343" y="2043390"/>
            <a:ext cx="4342354" cy="2580457"/>
          </a:xfrm>
          <a:prstGeom prst="rect">
            <a:avLst/>
          </a:prstGeom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6ADC665C-23B5-C173-47FC-3C86F36ECDD4}"/>
              </a:ext>
            </a:extLst>
          </p:cNvPr>
          <p:cNvSpPr/>
          <p:nvPr/>
        </p:nvSpPr>
        <p:spPr>
          <a:xfrm>
            <a:off x="4741682" y="2535811"/>
            <a:ext cx="5443980" cy="1216057"/>
          </a:xfrm>
          <a:prstGeom prst="wedgeEllipseCallout">
            <a:avLst>
              <a:gd name="adj1" fmla="val -59155"/>
              <a:gd name="adj2" fmla="val 2040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C7927-1298-08D1-B01B-E9A04F6BB7EC}"/>
              </a:ext>
            </a:extLst>
          </p:cNvPr>
          <p:cNvSpPr txBox="1"/>
          <p:nvPr/>
        </p:nvSpPr>
        <p:spPr>
          <a:xfrm>
            <a:off x="5476973" y="2587658"/>
            <a:ext cx="42795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Q </a:t>
            </a:r>
            <a:r>
              <a:rPr lang="fr-FR" dirty="0" err="1"/>
              <a:t>is</a:t>
            </a:r>
            <a:r>
              <a:rPr lang="fr-FR" dirty="0"/>
              <a:t> « queue »</a:t>
            </a:r>
          </a:p>
          <a:p>
            <a:r>
              <a:rPr lang="fr-FR" dirty="0"/>
              <a:t>Works </a:t>
            </a:r>
            <a:r>
              <a:rPr lang="fr-FR" dirty="0" err="1"/>
              <a:t>with</a:t>
            </a:r>
            <a:r>
              <a:rPr lang="fr-FR" dirty="0"/>
              <a:t> FIFO queue</a:t>
            </a:r>
          </a:p>
          <a:p>
            <a:r>
              <a:rPr lang="fr-FR" dirty="0"/>
              <a:t>… but optimal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PriorityQueue</a:t>
            </a:r>
            <a:r>
              <a:rPr lang="fr-FR" dirty="0"/>
              <a:t>  (Dijkstra)</a:t>
            </a:r>
          </a:p>
        </p:txBody>
      </p:sp>
    </p:spTree>
    <p:extLst>
      <p:ext uri="{BB962C8B-B14F-4D97-AF65-F5344CB8AC3E}">
        <p14:creationId xmlns:p14="http://schemas.microsoft.com/office/powerpoint/2010/main" val="36896651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EC62C-E15F-413F-63EB-36A802610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Libraries</a:t>
            </a:r>
            <a:r>
              <a:rPr lang="fr-FR" dirty="0"/>
              <a:t> for Collection &amp; </a:t>
            </a:r>
            <a:r>
              <a:rPr lang="fr-FR" dirty="0" err="1"/>
              <a:t>Algorithms</a:t>
            </a:r>
            <a:br>
              <a:rPr lang="fr-FR" dirty="0"/>
            </a:br>
            <a:r>
              <a:rPr lang="fr-FR" dirty="0"/>
              <a:t>big </a:t>
            </a:r>
            <a:r>
              <a:rPr lang="fr-FR" dirty="0" err="1"/>
              <a:t>ecosystem</a:t>
            </a:r>
            <a:r>
              <a:rPr lang="fr-FR" dirty="0"/>
              <a:t>, but </a:t>
            </a:r>
            <a:r>
              <a:rPr lang="fr-FR" dirty="0" err="1"/>
              <a:t>jdk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often</a:t>
            </a:r>
            <a:r>
              <a:rPr lang="fr-FR" dirty="0"/>
              <a:t> </a:t>
            </a:r>
            <a:r>
              <a:rPr lang="fr-FR" dirty="0" err="1"/>
              <a:t>enough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D28D6-9569-B0A1-391C-B3BC8B32AEBD}"/>
              </a:ext>
            </a:extLst>
          </p:cNvPr>
          <p:cNvSpPr txBox="1"/>
          <p:nvPr/>
        </p:nvSpPr>
        <p:spPr>
          <a:xfrm>
            <a:off x="1866507" y="2606511"/>
            <a:ext cx="780803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Libraries</a:t>
            </a:r>
            <a:r>
              <a:rPr lang="fr-FR" dirty="0"/>
              <a:t> of </a:t>
            </a:r>
            <a:r>
              <a:rPr lang="fr-FR" dirty="0" err="1"/>
              <a:t>Interrest</a:t>
            </a:r>
            <a:r>
              <a:rPr lang="fr-FR" dirty="0"/>
              <a:t> :   </a:t>
            </a:r>
          </a:p>
          <a:p>
            <a:endParaRPr lang="fr-FR" dirty="0"/>
          </a:p>
          <a:p>
            <a:r>
              <a:rPr lang="fr-FR" dirty="0" err="1"/>
              <a:t>Guava</a:t>
            </a:r>
            <a:r>
              <a:rPr lang="fr-FR" dirty="0"/>
              <a:t>   (for Immutable Types )</a:t>
            </a:r>
          </a:p>
          <a:p>
            <a:endParaRPr lang="fr-FR" dirty="0"/>
          </a:p>
          <a:p>
            <a:r>
              <a:rPr lang="fr-FR" dirty="0" err="1"/>
              <a:t>Specialized</a:t>
            </a:r>
            <a:r>
              <a:rPr lang="fr-FR" dirty="0"/>
              <a:t> data structures for native types  « </a:t>
            </a:r>
            <a:r>
              <a:rPr lang="fr-FR" dirty="0" err="1"/>
              <a:t>ListInt</a:t>
            </a:r>
            <a:r>
              <a:rPr lang="fr-FR" dirty="0"/>
              <a:t> » </a:t>
            </a:r>
            <a:r>
              <a:rPr lang="fr-FR" dirty="0" err="1"/>
              <a:t>instead</a:t>
            </a:r>
            <a:r>
              <a:rPr lang="fr-FR" dirty="0"/>
              <a:t> of « List&lt;Integer&gt; »</a:t>
            </a:r>
          </a:p>
          <a:p>
            <a:endParaRPr lang="fr-FR" dirty="0"/>
          </a:p>
          <a:p>
            <a:r>
              <a:rPr lang="fr-FR" dirty="0" err="1"/>
              <a:t>Specialized</a:t>
            </a:r>
            <a:r>
              <a:rPr lang="fr-FR" dirty="0"/>
              <a:t> « Off-</a:t>
            </a:r>
            <a:r>
              <a:rPr lang="fr-FR" dirty="0" err="1"/>
              <a:t>Heap</a:t>
            </a:r>
            <a:r>
              <a:rPr lang="fr-FR" dirty="0"/>
              <a:t> Memory » collections … for </a:t>
            </a:r>
            <a:r>
              <a:rPr lang="fr-FR" dirty="0" err="1"/>
              <a:t>huge</a:t>
            </a:r>
            <a:r>
              <a:rPr lang="fr-FR" dirty="0"/>
              <a:t> in-memory collections, </a:t>
            </a:r>
            <a:br>
              <a:rPr lang="fr-FR" dirty="0"/>
            </a:br>
            <a:r>
              <a:rPr lang="fr-FR" dirty="0"/>
              <a:t>     but no GC </a:t>
            </a:r>
            <a:r>
              <a:rPr lang="fr-FR" dirty="0" err="1"/>
              <a:t>problems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big </a:t>
            </a:r>
            <a:r>
              <a:rPr lang="fr-FR" dirty="0" err="1"/>
              <a:t>jvm</a:t>
            </a:r>
            <a:r>
              <a:rPr lang="fr-FR" dirty="0"/>
              <a:t> </a:t>
            </a:r>
            <a:r>
              <a:rPr lang="fr-FR" dirty="0" err="1"/>
              <a:t>heap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Disitributed</a:t>
            </a:r>
            <a:r>
              <a:rPr lang="fr-FR" dirty="0"/>
              <a:t> collection … Spark </a:t>
            </a:r>
            <a:r>
              <a:rPr lang="fr-FR" dirty="0" err="1"/>
              <a:t>Datasets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Specialized</a:t>
            </a:r>
            <a:r>
              <a:rPr lang="fr-FR" dirty="0"/>
              <a:t> persistent collections  (</a:t>
            </a:r>
            <a:r>
              <a:rPr lang="fr-FR" dirty="0" err="1"/>
              <a:t>save</a:t>
            </a:r>
            <a:r>
              <a:rPr lang="fr-FR" dirty="0"/>
              <a:t> to File ~</a:t>
            </a:r>
            <a:r>
              <a:rPr lang="fr-FR" dirty="0" err="1"/>
              <a:t>Database</a:t>
            </a:r>
            <a:r>
              <a:rPr lang="fr-FR" dirty="0"/>
              <a:t> ) </a:t>
            </a:r>
          </a:p>
        </p:txBody>
      </p:sp>
    </p:spTree>
    <p:extLst>
      <p:ext uri="{BB962C8B-B14F-4D97-AF65-F5344CB8AC3E}">
        <p14:creationId xmlns:p14="http://schemas.microsoft.com/office/powerpoint/2010/main" val="26200566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53A85-7187-CF33-28C6-76E8BA0AE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More Links: </a:t>
            </a:r>
            <a:br>
              <a:rPr lang="fr-FR" dirty="0"/>
            </a:br>
            <a:r>
              <a:rPr lang="fr-FR" dirty="0"/>
              <a:t>Books, Google, </a:t>
            </a:r>
            <a:r>
              <a:rPr lang="fr-FR" dirty="0" err="1"/>
              <a:t>SourceCode</a:t>
            </a:r>
            <a:r>
              <a:rPr lang="fr-FR" dirty="0"/>
              <a:t>, </a:t>
            </a:r>
            <a:r>
              <a:rPr lang="fr-FR" dirty="0" err="1"/>
              <a:t>StackOverflow</a:t>
            </a:r>
            <a:r>
              <a:rPr lang="fr-FR" dirty="0"/>
              <a:t>, … </a:t>
            </a:r>
          </a:p>
        </p:txBody>
      </p:sp>
      <p:pic>
        <p:nvPicPr>
          <p:cNvPr id="1026" name="Picture 2" descr="best book to learn Algorithms">
            <a:extLst>
              <a:ext uri="{FF2B5EF4-FFF2-40B4-BE49-F238E27FC236}">
                <a16:creationId xmlns:a16="http://schemas.microsoft.com/office/drawing/2014/main" id="{2E7F91E3-BAD5-21EF-C079-1B8174AE5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478" y="2144597"/>
            <a:ext cx="2359118" cy="292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est algorihtm book for programmers">
            <a:extLst>
              <a:ext uri="{FF2B5EF4-FFF2-40B4-BE49-F238E27FC236}">
                <a16:creationId xmlns:a16="http://schemas.microsoft.com/office/drawing/2014/main" id="{6F9E6301-7F3A-7030-9B3E-5AE689FBC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02" y="2144597"/>
            <a:ext cx="2243580" cy="292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est book to learn Algorithms Design">
            <a:extLst>
              <a:ext uri="{FF2B5EF4-FFF2-40B4-BE49-F238E27FC236}">
                <a16:creationId xmlns:a16="http://schemas.microsoft.com/office/drawing/2014/main" id="{6E6BD339-603D-6C17-5887-57C051925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75875"/>
            <a:ext cx="2017286" cy="289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D336763-F934-9DAA-0F5B-FD3B8DA76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690" y="2119092"/>
            <a:ext cx="3525454" cy="295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3326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749" y="2820937"/>
            <a:ext cx="10515600" cy="1130762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1585963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C4464-09A6-D42C-EDD9-FB015345B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Big O Notation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4E0BE4-4313-B9B7-C3BD-B7A8E0CFE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981" y="2857034"/>
            <a:ext cx="10276461" cy="39436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A32DA1-AFCA-B147-BA34-8E09CE7581F8}"/>
              </a:ext>
            </a:extLst>
          </p:cNvPr>
          <p:cNvSpPr txBox="1"/>
          <p:nvPr/>
        </p:nvSpPr>
        <p:spPr>
          <a:xfrm>
            <a:off x="1772239" y="1786378"/>
            <a:ext cx="97720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f(x)  </a:t>
            </a:r>
            <a:r>
              <a:rPr lang="fr-FR" sz="3200" dirty="0" err="1"/>
              <a:t>is</a:t>
            </a:r>
            <a:r>
              <a:rPr lang="fr-FR" sz="3200" dirty="0"/>
              <a:t>  O(g(x))   </a:t>
            </a:r>
            <a:r>
              <a:rPr lang="fr-FR" sz="3200" dirty="0" err="1"/>
              <a:t>means</a:t>
            </a:r>
            <a:r>
              <a:rPr lang="fr-FR" sz="3200" dirty="0"/>
              <a:t>:   f(x) &lt; M g(x)    for x &gt; x0 and M&gt;0</a:t>
            </a:r>
          </a:p>
        </p:txBody>
      </p:sp>
    </p:spTree>
    <p:extLst>
      <p:ext uri="{BB962C8B-B14F-4D97-AF65-F5344CB8AC3E}">
        <p14:creationId xmlns:p14="http://schemas.microsoft.com/office/powerpoint/2010/main" val="2346067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7F8ED98-0E64-6483-F76C-89526F253EA8}"/>
              </a:ext>
            </a:extLst>
          </p:cNvPr>
          <p:cNvSpPr/>
          <p:nvPr/>
        </p:nvSpPr>
        <p:spPr>
          <a:xfrm>
            <a:off x="4258167" y="3913010"/>
            <a:ext cx="316199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510654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ArrayList.add</a:t>
            </a:r>
            <a:r>
              <a:rPr lang="fr-FR" dirty="0"/>
              <a:t>(</a:t>
            </a:r>
            <a:r>
              <a:rPr lang="fr-FR" dirty="0" err="1"/>
              <a:t>element</a:t>
            </a:r>
            <a:r>
              <a:rPr lang="fr-FR" dirty="0"/>
              <a:t>)</a:t>
            </a:r>
            <a:br>
              <a:rPr lang="fr-FR" dirty="0"/>
            </a:br>
            <a:r>
              <a:rPr lang="fr-FR" dirty="0"/>
              <a:t>If Slow case : NOT </a:t>
            </a:r>
            <a:r>
              <a:rPr lang="fr-FR" dirty="0" err="1"/>
              <a:t>enough</a:t>
            </a:r>
            <a:r>
              <a:rPr lang="fr-FR" dirty="0"/>
              <a:t> </a:t>
            </a:r>
            <a:r>
              <a:rPr lang="fr-FR" dirty="0" err="1"/>
              <a:t>allocated</a:t>
            </a:r>
            <a:r>
              <a:rPr lang="fr-FR" dirty="0"/>
              <a:t> </a:t>
            </a:r>
            <a:r>
              <a:rPr lang="fr-FR" dirty="0" err="1"/>
              <a:t>length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F852F2-2A8A-827A-98F9-0107239FAD7A}"/>
              </a:ext>
            </a:extLst>
          </p:cNvPr>
          <p:cNvSpPr/>
          <p:nvPr/>
        </p:nvSpPr>
        <p:spPr>
          <a:xfrm>
            <a:off x="1630158" y="2811262"/>
            <a:ext cx="1384916" cy="1100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A15DB-3F40-1953-9141-DE04E2966A3B}"/>
              </a:ext>
            </a:extLst>
          </p:cNvPr>
          <p:cNvSpPr txBox="1"/>
          <p:nvPr/>
        </p:nvSpPr>
        <p:spPr>
          <a:xfrm>
            <a:off x="1825467" y="2811263"/>
            <a:ext cx="99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ArrayList</a:t>
            </a:r>
            <a:endParaRPr lang="fr-F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5D9A547-EFEA-7B98-F9E7-A43B268F7DA5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3030862" y="2413006"/>
            <a:ext cx="1133051" cy="862856"/>
          </a:xfrm>
          <a:prstGeom prst="straightConnector1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262D119-7296-C780-1E9C-C8E5DE3797D7}"/>
              </a:ext>
            </a:extLst>
          </p:cNvPr>
          <p:cNvSpPr/>
          <p:nvPr/>
        </p:nvSpPr>
        <p:spPr>
          <a:xfrm>
            <a:off x="4163913" y="2189584"/>
            <a:ext cx="3220596" cy="4468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F55C95-82D5-1DAB-8F50-7C09D3350DDB}"/>
              </a:ext>
            </a:extLst>
          </p:cNvPr>
          <p:cNvSpPr txBox="1"/>
          <p:nvPr/>
        </p:nvSpPr>
        <p:spPr>
          <a:xfrm>
            <a:off x="1630158" y="3091196"/>
            <a:ext cx="140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elementData</a:t>
            </a:r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0B0805-F163-927A-620A-458769502213}"/>
              </a:ext>
            </a:extLst>
          </p:cNvPr>
          <p:cNvSpPr txBox="1"/>
          <p:nvPr/>
        </p:nvSpPr>
        <p:spPr>
          <a:xfrm>
            <a:off x="1662710" y="3452987"/>
            <a:ext cx="52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size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AE7F44-04EA-9F85-B93C-4AD4BA76198E}"/>
              </a:ext>
            </a:extLst>
          </p:cNvPr>
          <p:cNvSpPr txBox="1"/>
          <p:nvPr/>
        </p:nvSpPr>
        <p:spPr>
          <a:xfrm>
            <a:off x="4193788" y="2234305"/>
            <a:ext cx="337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[0]  [1]  [2]  [3]             …    [size-1]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FE04C5-4C06-DB9B-D498-22FB6CB085AB}"/>
              </a:ext>
            </a:extLst>
          </p:cNvPr>
          <p:cNvCxnSpPr>
            <a:cxnSpLocks/>
          </p:cNvCxnSpPr>
          <p:nvPr/>
        </p:nvCxnSpPr>
        <p:spPr>
          <a:xfrm>
            <a:off x="1623179" y="3121818"/>
            <a:ext cx="13918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0072156-910F-4263-FF58-93CCBB46E06C}"/>
              </a:ext>
            </a:extLst>
          </p:cNvPr>
          <p:cNvSpPr/>
          <p:nvPr/>
        </p:nvSpPr>
        <p:spPr>
          <a:xfrm rot="16200000">
            <a:off x="1704846" y="3937346"/>
            <a:ext cx="675828" cy="362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B59939D-9E8E-7CA2-6090-27D5CD16035D}"/>
              </a:ext>
            </a:extLst>
          </p:cNvPr>
          <p:cNvSpPr/>
          <p:nvPr/>
        </p:nvSpPr>
        <p:spPr>
          <a:xfrm rot="7974502">
            <a:off x="7750069" y="3374609"/>
            <a:ext cx="590792" cy="362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E540B2-0214-58F0-CD9B-925633C47EE0}"/>
              </a:ext>
            </a:extLst>
          </p:cNvPr>
          <p:cNvSpPr txBox="1"/>
          <p:nvPr/>
        </p:nvSpPr>
        <p:spPr>
          <a:xfrm>
            <a:off x="1662710" y="4608361"/>
            <a:ext cx="77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size++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833538-588F-1450-5A6D-8D20F55DF3F1}"/>
              </a:ext>
            </a:extLst>
          </p:cNvPr>
          <p:cNvSpPr txBox="1"/>
          <p:nvPr/>
        </p:nvSpPr>
        <p:spPr>
          <a:xfrm>
            <a:off x="7944005" y="2829238"/>
            <a:ext cx="2508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newData</a:t>
            </a:r>
            <a:r>
              <a:rPr lang="fr-FR" dirty="0"/>
              <a:t>[size] = </a:t>
            </a:r>
            <a:r>
              <a:rPr lang="fr-FR" dirty="0" err="1"/>
              <a:t>element</a:t>
            </a:r>
            <a:endParaRPr lang="fr-F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C2E685-798D-A1D1-EEC8-9E42716139DA}"/>
              </a:ext>
            </a:extLst>
          </p:cNvPr>
          <p:cNvSpPr txBox="1"/>
          <p:nvPr/>
        </p:nvSpPr>
        <p:spPr>
          <a:xfrm>
            <a:off x="6733978" y="5059471"/>
            <a:ext cx="9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element</a:t>
            </a:r>
            <a:endParaRPr lang="fr-F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788F04-8BFC-A02E-8ADF-884BB371B31B}"/>
              </a:ext>
            </a:extLst>
          </p:cNvPr>
          <p:cNvSpPr txBox="1"/>
          <p:nvPr/>
        </p:nvSpPr>
        <p:spPr>
          <a:xfrm>
            <a:off x="1494972" y="5698597"/>
            <a:ext cx="10309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Complexity</a:t>
            </a:r>
            <a:r>
              <a:rPr lang="fr-FR" sz="2800" dirty="0"/>
              <a:t> =  O(size)    …  </a:t>
            </a:r>
            <a:r>
              <a:rPr lang="fr-FR" sz="2800" dirty="0" err="1"/>
              <a:t>need</a:t>
            </a:r>
            <a:r>
              <a:rPr lang="fr-FR" sz="2800" dirty="0"/>
              <a:t> copy all </a:t>
            </a:r>
            <a:r>
              <a:rPr lang="fr-FR" sz="2800" dirty="0" err="1"/>
              <a:t>existing</a:t>
            </a:r>
            <a:r>
              <a:rPr lang="fr-FR" sz="2800" dirty="0"/>
              <a:t> </a:t>
            </a:r>
            <a:r>
              <a:rPr lang="fr-FR" sz="2800" dirty="0" err="1"/>
              <a:t>element</a:t>
            </a:r>
            <a:r>
              <a:rPr lang="fr-FR" sz="2800" dirty="0"/>
              <a:t> pointers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93B472-1E0E-B8D5-1C34-CDCF545F174F}"/>
              </a:ext>
            </a:extLst>
          </p:cNvPr>
          <p:cNvSpPr/>
          <p:nvPr/>
        </p:nvSpPr>
        <p:spPr>
          <a:xfrm>
            <a:off x="4193788" y="3869302"/>
            <a:ext cx="6904802" cy="4468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8D4BA5-A517-4225-1F8C-64CEB859F131}"/>
              </a:ext>
            </a:extLst>
          </p:cNvPr>
          <p:cNvSpPr txBox="1"/>
          <p:nvPr/>
        </p:nvSpPr>
        <p:spPr>
          <a:xfrm>
            <a:off x="8512630" y="4424223"/>
            <a:ext cx="2141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New Free count = </a:t>
            </a:r>
          </a:p>
          <a:p>
            <a:r>
              <a:rPr lang="fr-FR" dirty="0" err="1"/>
              <a:t>newData.length</a:t>
            </a:r>
            <a:r>
              <a:rPr lang="fr-FR" dirty="0"/>
              <a:t>- size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F5874A-015F-C762-2ED3-A21C0E435F2B}"/>
              </a:ext>
            </a:extLst>
          </p:cNvPr>
          <p:cNvSpPr txBox="1"/>
          <p:nvPr/>
        </p:nvSpPr>
        <p:spPr>
          <a:xfrm>
            <a:off x="4223663" y="3914023"/>
            <a:ext cx="337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[0]  [1]  [2]  [3]             …    [size-1]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2405234-B776-DFD4-ED3F-22DC04859602}"/>
              </a:ext>
            </a:extLst>
          </p:cNvPr>
          <p:cNvSpPr/>
          <p:nvPr/>
        </p:nvSpPr>
        <p:spPr>
          <a:xfrm>
            <a:off x="7554689" y="3903168"/>
            <a:ext cx="56121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1CFAAF7-C73D-710F-E1F3-32A245C566DA}"/>
              </a:ext>
            </a:extLst>
          </p:cNvPr>
          <p:cNvCxnSpPr>
            <a:cxnSpLocks/>
          </p:cNvCxnSpPr>
          <p:nvPr/>
        </p:nvCxnSpPr>
        <p:spPr>
          <a:xfrm flipH="1">
            <a:off x="7257143" y="4436946"/>
            <a:ext cx="578155" cy="620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8097988-846B-64CE-BA5D-27006FB6C398}"/>
              </a:ext>
            </a:extLst>
          </p:cNvPr>
          <p:cNvSpPr txBox="1"/>
          <p:nvPr/>
        </p:nvSpPr>
        <p:spPr>
          <a:xfrm>
            <a:off x="7490310" y="3908058"/>
            <a:ext cx="701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[size]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6D823764-81F1-A057-41C7-3C89665B7288}"/>
              </a:ext>
            </a:extLst>
          </p:cNvPr>
          <p:cNvSpPr/>
          <p:nvPr/>
        </p:nvSpPr>
        <p:spPr>
          <a:xfrm rot="5400000">
            <a:off x="5713073" y="3116758"/>
            <a:ext cx="482725" cy="871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B1D90BE-A5EF-75A4-8CAD-DAA4470BC07F}"/>
              </a:ext>
            </a:extLst>
          </p:cNvPr>
          <p:cNvSpPr/>
          <p:nvPr/>
        </p:nvSpPr>
        <p:spPr>
          <a:xfrm>
            <a:off x="8186056" y="3876550"/>
            <a:ext cx="2912534" cy="44684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8EF8194-CE4D-90CF-3E93-0491E77AFF8A}"/>
              </a:ext>
            </a:extLst>
          </p:cNvPr>
          <p:cNvSpPr txBox="1"/>
          <p:nvPr/>
        </p:nvSpPr>
        <p:spPr>
          <a:xfrm>
            <a:off x="4942527" y="2706309"/>
            <a:ext cx="2756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arrayCopy</a:t>
            </a:r>
            <a:r>
              <a:rPr lang="fr-FR" dirty="0"/>
              <a:t>(</a:t>
            </a:r>
            <a:r>
              <a:rPr lang="fr-FR" dirty="0" err="1"/>
              <a:t>elementData</a:t>
            </a:r>
            <a:r>
              <a:rPr lang="fr-FR" dirty="0"/>
              <a:t>, 0, </a:t>
            </a:r>
          </a:p>
          <a:p>
            <a:r>
              <a:rPr lang="fr-FR" dirty="0"/>
              <a:t>                   </a:t>
            </a:r>
            <a:r>
              <a:rPr lang="fr-FR" dirty="0" err="1"/>
              <a:t>newData</a:t>
            </a:r>
            <a:r>
              <a:rPr lang="fr-FR" dirty="0"/>
              <a:t>, 0, size)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31E33661-72DD-BA7E-D658-95D987BACD79}"/>
              </a:ext>
            </a:extLst>
          </p:cNvPr>
          <p:cNvSpPr/>
          <p:nvPr/>
        </p:nvSpPr>
        <p:spPr>
          <a:xfrm rot="3375941">
            <a:off x="3746012" y="3354007"/>
            <a:ext cx="563078" cy="362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43D960-06A3-968C-4EF4-D35C1EC5B047}"/>
              </a:ext>
            </a:extLst>
          </p:cNvPr>
          <p:cNvSpPr txBox="1"/>
          <p:nvPr/>
        </p:nvSpPr>
        <p:spPr>
          <a:xfrm>
            <a:off x="3338460" y="2901266"/>
            <a:ext cx="1680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new T[</a:t>
            </a:r>
            <a:r>
              <a:rPr lang="fr-FR" dirty="0" err="1"/>
              <a:t>newSize</a:t>
            </a:r>
            <a:r>
              <a:rPr lang="fr-FR" dirty="0"/>
              <a:t>]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0A75F0A-2F4E-1759-2664-718A1B103ED8}"/>
              </a:ext>
            </a:extLst>
          </p:cNvPr>
          <p:cNvCxnSpPr>
            <a:cxnSpLocks/>
            <a:stCxn id="7" idx="3"/>
            <a:endCxn id="24" idx="1"/>
          </p:cNvCxnSpPr>
          <p:nvPr/>
        </p:nvCxnSpPr>
        <p:spPr>
          <a:xfrm>
            <a:off x="3030862" y="3275862"/>
            <a:ext cx="1162926" cy="816862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3B2780E4-B388-C560-104E-3D669DFDE566}"/>
              </a:ext>
            </a:extLst>
          </p:cNvPr>
          <p:cNvSpPr/>
          <p:nvPr/>
        </p:nvSpPr>
        <p:spPr>
          <a:xfrm rot="14967190">
            <a:off x="2388509" y="3735328"/>
            <a:ext cx="874218" cy="362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F1F42BA-BB15-3D68-A0AF-6815CBD4ABAE}"/>
              </a:ext>
            </a:extLst>
          </p:cNvPr>
          <p:cNvSpPr txBox="1"/>
          <p:nvPr/>
        </p:nvSpPr>
        <p:spPr>
          <a:xfrm>
            <a:off x="2509844" y="4336137"/>
            <a:ext cx="2353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elementData</a:t>
            </a:r>
            <a:r>
              <a:rPr lang="fr-FR" dirty="0"/>
              <a:t>=</a:t>
            </a:r>
            <a:r>
              <a:rPr lang="fr-FR" dirty="0" err="1"/>
              <a:t>newData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0976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/>
          <a:lstStyle/>
          <a:p>
            <a:pPr algn="ctr"/>
            <a:r>
              <a:rPr lang="fr-FR" dirty="0"/>
              <a:t>How </a:t>
            </a:r>
            <a:r>
              <a:rPr lang="fr-FR" dirty="0" err="1"/>
              <a:t>much</a:t>
            </a:r>
            <a:r>
              <a:rPr lang="fr-FR" dirty="0"/>
              <a:t> to </a:t>
            </a:r>
            <a:r>
              <a:rPr lang="fr-FR" dirty="0" err="1"/>
              <a:t>allocate</a:t>
            </a:r>
            <a:r>
              <a:rPr lang="fr-FR" dirty="0"/>
              <a:t> in </a:t>
            </a:r>
            <a:r>
              <a:rPr lang="fr-FR" dirty="0" err="1"/>
              <a:t>advance</a:t>
            </a:r>
            <a:r>
              <a:rPr lang="fr-FR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54D7EC-D98D-BCAD-1C56-0259D41799B1}"/>
              </a:ext>
            </a:extLst>
          </p:cNvPr>
          <p:cNvSpPr txBox="1"/>
          <p:nvPr/>
        </p:nvSpPr>
        <p:spPr>
          <a:xfrm>
            <a:off x="2419047" y="3396332"/>
            <a:ext cx="6494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+1    +2   +3   …   +size/2   +…    ???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3A77D3-7B11-DF7E-92E7-2F170952D53D}"/>
              </a:ext>
            </a:extLst>
          </p:cNvPr>
          <p:cNvSpPr txBox="1"/>
          <p:nvPr/>
        </p:nvSpPr>
        <p:spPr>
          <a:xfrm>
            <a:off x="1628022" y="4695369"/>
            <a:ext cx="38292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Bad </a:t>
            </a:r>
            <a:r>
              <a:rPr lang="fr-FR" sz="2400" dirty="0" err="1"/>
              <a:t>compromize</a:t>
            </a:r>
            <a:r>
              <a:rPr lang="fr-FR" sz="2400" dirty="0"/>
              <a:t>:</a:t>
            </a:r>
          </a:p>
          <a:p>
            <a:r>
              <a:rPr lang="fr-FR" sz="2400" dirty="0"/>
              <a:t>Need copy </a:t>
            </a:r>
            <a:r>
              <a:rPr lang="fr-FR" sz="2400" dirty="0" err="1"/>
              <a:t>every</a:t>
            </a:r>
            <a:r>
              <a:rPr lang="fr-FR" sz="2400" dirty="0"/>
              <a:t> time </a:t>
            </a:r>
            <a:r>
              <a:rPr lang="fr-FR" sz="2400" dirty="0" err="1"/>
              <a:t>adding</a:t>
            </a:r>
            <a:endParaRPr lang="fr-FR" sz="2400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C24B382-71B0-0435-FE1C-11804518E8FC}"/>
              </a:ext>
            </a:extLst>
          </p:cNvPr>
          <p:cNvSpPr/>
          <p:nvPr/>
        </p:nvSpPr>
        <p:spPr>
          <a:xfrm>
            <a:off x="8863390" y="4168016"/>
            <a:ext cx="1267581" cy="466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C87C847-4C84-08C1-E39B-96F663EA2F60}"/>
              </a:ext>
            </a:extLst>
          </p:cNvPr>
          <p:cNvSpPr/>
          <p:nvPr/>
        </p:nvSpPr>
        <p:spPr>
          <a:xfrm rot="10800000">
            <a:off x="2610152" y="4168016"/>
            <a:ext cx="1267581" cy="466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6B0FA6-F3B5-67BB-C5C6-E55D66006030}"/>
              </a:ext>
            </a:extLst>
          </p:cNvPr>
          <p:cNvSpPr txBox="1"/>
          <p:nvPr/>
        </p:nvSpPr>
        <p:spPr>
          <a:xfrm>
            <a:off x="7229423" y="4695368"/>
            <a:ext cx="48926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Bad </a:t>
            </a:r>
            <a:r>
              <a:rPr lang="fr-FR" sz="2400" dirty="0" err="1"/>
              <a:t>compromize</a:t>
            </a:r>
            <a:r>
              <a:rPr lang="fr-FR" sz="2400" dirty="0"/>
              <a:t>:</a:t>
            </a:r>
          </a:p>
          <a:p>
            <a:r>
              <a:rPr lang="fr-FR" sz="2400" dirty="0"/>
              <a:t>Lot of </a:t>
            </a:r>
            <a:r>
              <a:rPr lang="fr-FR" sz="2400" dirty="0" err="1"/>
              <a:t>wasted</a:t>
            </a:r>
            <a:r>
              <a:rPr lang="fr-FR" sz="2400" dirty="0"/>
              <a:t> memory if no more </a:t>
            </a:r>
            <a:r>
              <a:rPr lang="fr-FR" sz="2400" dirty="0" err="1"/>
              <a:t>add</a:t>
            </a:r>
            <a:endParaRPr lang="fr-FR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460E63-4CB1-481E-EF04-7AABDDCF2F25}"/>
              </a:ext>
            </a:extLst>
          </p:cNvPr>
          <p:cNvSpPr txBox="1"/>
          <p:nvPr/>
        </p:nvSpPr>
        <p:spPr>
          <a:xfrm>
            <a:off x="2080380" y="5796038"/>
            <a:ext cx="3096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Memory </a:t>
            </a:r>
            <a:r>
              <a:rPr lang="fr-FR" sz="2800" dirty="0" err="1"/>
              <a:t>preference</a:t>
            </a:r>
            <a:endParaRPr lang="fr-FR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B31D8B-7EC0-63E5-6462-F91E64A52698}"/>
              </a:ext>
            </a:extLst>
          </p:cNvPr>
          <p:cNvSpPr txBox="1"/>
          <p:nvPr/>
        </p:nvSpPr>
        <p:spPr>
          <a:xfrm>
            <a:off x="7506304" y="5796038"/>
            <a:ext cx="3185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Compute</a:t>
            </a:r>
            <a:r>
              <a:rPr lang="fr-FR" sz="2800" dirty="0"/>
              <a:t> </a:t>
            </a:r>
            <a:r>
              <a:rPr lang="fr-FR" sz="2800" dirty="0" err="1"/>
              <a:t>preference</a:t>
            </a:r>
            <a:endParaRPr lang="fr-FR" sz="2800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3CA13AFA-87C5-2CAD-11D7-FACDB09F7FA0}"/>
              </a:ext>
            </a:extLst>
          </p:cNvPr>
          <p:cNvSpPr/>
          <p:nvPr/>
        </p:nvSpPr>
        <p:spPr>
          <a:xfrm>
            <a:off x="5854096" y="2762982"/>
            <a:ext cx="575733" cy="7047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15276F-CE23-139B-C1FF-7A8458C620C2}"/>
              </a:ext>
            </a:extLst>
          </p:cNvPr>
          <p:cNvSpPr txBox="1"/>
          <p:nvPr/>
        </p:nvSpPr>
        <p:spPr>
          <a:xfrm>
            <a:off x="4971894" y="2329901"/>
            <a:ext cx="1474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compromize</a:t>
            </a:r>
            <a:endParaRPr lang="fr-FR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3B5B54-72DC-3CAA-7E79-741B28D34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208" y="1236283"/>
            <a:ext cx="5753599" cy="23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720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/>
          <a:lstStyle/>
          <a:p>
            <a:pPr algn="ctr"/>
            <a:r>
              <a:rPr lang="fr-FR" dirty="0" err="1"/>
              <a:t>ArrayList</a:t>
            </a:r>
            <a:r>
              <a:rPr lang="fr-FR" dirty="0"/>
              <a:t>  </a:t>
            </a:r>
            <a:r>
              <a:rPr lang="fr-FR" dirty="0" err="1"/>
              <a:t>initialCapacity</a:t>
            </a:r>
            <a:r>
              <a:rPr lang="fr-FR" dirty="0"/>
              <a:t> : 0 .. </a:t>
            </a:r>
            <a:r>
              <a:rPr lang="fr-FR" dirty="0" err="1"/>
              <a:t>then</a:t>
            </a:r>
            <a:r>
              <a:rPr lang="fr-FR" dirty="0"/>
              <a:t> 10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F877B2-2E39-029C-F7F5-D36A1702B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391" y="1602704"/>
            <a:ext cx="6285323" cy="6825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E53373-E409-CA25-4C18-83EE3C262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773" y="3332045"/>
            <a:ext cx="8318728" cy="15116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6173AE-4AC1-79A3-EDA8-BE48C9F11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905" y="2456486"/>
            <a:ext cx="6315685" cy="7618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6DE892-0D00-7952-DD65-D81EDC6C99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021" y="5018999"/>
            <a:ext cx="7674659" cy="1088604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A8221B3E-5780-91E7-3D00-6AA1577D5C63}"/>
              </a:ext>
            </a:extLst>
          </p:cNvPr>
          <p:cNvSpPr/>
          <p:nvPr/>
        </p:nvSpPr>
        <p:spPr>
          <a:xfrm>
            <a:off x="7305525" y="5507407"/>
            <a:ext cx="4644571" cy="1136952"/>
          </a:xfrm>
          <a:prstGeom prst="wedgeEllipseCallout">
            <a:avLst>
              <a:gd name="adj1" fmla="val -88422"/>
              <a:gd name="adj2" fmla="val -5409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1FF2BD-E090-87AE-1346-F4076EF39289}"/>
              </a:ext>
            </a:extLst>
          </p:cNvPr>
          <p:cNvSpPr txBox="1"/>
          <p:nvPr/>
        </p:nvSpPr>
        <p:spPr>
          <a:xfrm>
            <a:off x="7974094" y="5876770"/>
            <a:ext cx="3288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Use explicit if </a:t>
            </a:r>
            <a:r>
              <a:rPr lang="fr-FR" sz="2400" dirty="0" err="1"/>
              <a:t>known</a:t>
            </a:r>
            <a:r>
              <a:rPr lang="fr-FR" sz="2400" dirty="0"/>
              <a:t> size</a:t>
            </a:r>
          </a:p>
        </p:txBody>
      </p:sp>
    </p:spTree>
    <p:extLst>
      <p:ext uri="{BB962C8B-B14F-4D97-AF65-F5344CB8AC3E}">
        <p14:creationId xmlns:p14="http://schemas.microsoft.com/office/powerpoint/2010/main" val="266304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2768</TotalTime>
  <Words>2502</Words>
  <Application>Microsoft Office PowerPoint</Application>
  <PresentationFormat>Widescreen</PresentationFormat>
  <Paragraphs>467</Paragraphs>
  <Slides>56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Calibri</vt:lpstr>
      <vt:lpstr>Calibri Light</vt:lpstr>
      <vt:lpstr>Office Theme</vt:lpstr>
      <vt:lpstr>Bitmap Image</vt:lpstr>
      <vt:lpstr>Basic Data-Structures &amp; Algorithms Complexity</vt:lpstr>
      <vt:lpstr>Outline</vt:lpstr>
      <vt:lpstr>ArrayList&lt;T&gt;</vt:lpstr>
      <vt:lpstr>ArrayList</vt:lpstr>
      <vt:lpstr>ArrayList.add(element) If Fast case : enough allocated length</vt:lpstr>
      <vt:lpstr>Big O Notation</vt:lpstr>
      <vt:lpstr>ArrayList.add(element) If Slow case : NOT enough allocated length</vt:lpstr>
      <vt:lpstr>How much to allocate in advance?</vt:lpstr>
      <vt:lpstr>ArrayList  initialCapacity : 0 .. then 10</vt:lpstr>
      <vt:lpstr>Loop … add(element) =&gt; How many waste copies / times ?</vt:lpstr>
      <vt:lpstr>Average Cost</vt:lpstr>
      <vt:lpstr>LinkedList … even worse ! </vt:lpstr>
      <vt:lpstr>Problem … « RAM » Random Access Memory … cache L1, L2</vt:lpstr>
      <vt:lpstr>ArrayList.indexOf(element)</vt:lpstr>
      <vt:lpstr>Average Cost  indexOf()</vt:lpstr>
      <vt:lpstr>ArrayList.remove(element)  =  indexOf + fastRemove by index</vt:lpstr>
      <vt:lpstr>ArrayList.remove(index)</vt:lpstr>
      <vt:lpstr>HashMap&lt;K,V&gt;</vt:lpstr>
      <vt:lpstr>HashMap&lt;K,V&gt;</vt:lpstr>
      <vt:lpstr>hashCode() injective function for Key -&gt; int</vt:lpstr>
      <vt:lpstr>Hashing Function,  then Modulo « % » or Bitwise « &amp; »</vt:lpstr>
      <vt:lpstr>.. Mostly equivalent to « modulo »</vt:lpstr>
      <vt:lpstr>Jdk .. Use capacity=2^power</vt:lpstr>
      <vt:lpstr>hashCode() … lookup index for finding value by key if present</vt:lpstr>
      <vt:lpstr>Strategy to Reduce Collisions Occurrences</vt:lpstr>
      <vt:lpstr>Same « hashCode()%M » : collisions</vt:lpstr>
      <vt:lpstr>LinkedList to Tree … &gt;= 8</vt:lpstr>
      <vt:lpstr>HashMap.get(key)   … O(1)</vt:lpstr>
      <vt:lpstr>HashMap.put() …  may resize</vt:lpstr>
      <vt:lpstr>HashMap.resize(): ?&gt;threshold and capacity*2</vt:lpstr>
      <vt:lpstr>Loop put(k,v)   … how many resize() + total Re-hashes?</vt:lpstr>
      <vt:lpstr>TreeMap&lt;K,V&gt;</vt:lpstr>
      <vt:lpstr>TreeMap&lt;K,V&gt;</vt:lpstr>
      <vt:lpstr>Balanced / Un-balanced Trees</vt:lpstr>
      <vt:lpstr>TreeMap.get(key)</vt:lpstr>
      <vt:lpstr>Red-Black Rules</vt:lpstr>
      <vt:lpstr>Rotations</vt:lpstr>
      <vt:lpstr>TreeMap.put(key, value)  .. [1/2] find down insert point</vt:lpstr>
      <vt:lpstr>TreeMap.put(key, value)  .. [2/2] fix up color+rotate</vt:lpstr>
      <vt:lpstr>Time cost … O(log N)</vt:lpstr>
      <vt:lpstr>TreeMap.iterator / subMap / headMap / tailMap</vt:lpstr>
      <vt:lpstr>Arrays.sort()</vt:lpstr>
      <vt:lpstr>Arrays.sort()  … O( N log N )</vt:lpstr>
      <vt:lpstr>Tim Peter’s Sort</vt:lpstr>
      <vt:lpstr>PriorityQueue&lt;T&gt;</vt:lpstr>
      <vt:lpstr>PriorityQueue Property: for all node,  parent value &lt;= child value</vt:lpstr>
      <vt:lpstr>PriorityQueue … Balanced Binary Heap as Array</vt:lpstr>
      <vt:lpstr>Tree as Array</vt:lpstr>
      <vt:lpstr>PriorityQueue.peek()  … O(1)</vt:lpstr>
      <vt:lpstr>PriorityQueue.poll()  … O(log N)</vt:lpstr>
      <vt:lpstr>PriorityQueue.add(v) / .offer(v)  … O(log N)</vt:lpstr>
      <vt:lpstr>Typical PriorityQueue Usages … Shortest Path Finding</vt:lpstr>
      <vt:lpstr>Shortest Path Finding Algorithms Bellman-Ford, Dijkstra, ..</vt:lpstr>
      <vt:lpstr>Libraries for Collection &amp; Algorithms big ecosystem, but jdk is often enough</vt:lpstr>
      <vt:lpstr>More Links:  Books, Google, SourceCode, StackOverflow, … 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Data-Structures &amp; Algorithms Complexity</dc:title>
  <dc:creator>arnaud.nauwynck@gmail.com</dc:creator>
  <cp:lastModifiedBy>arnaud.nauwynck@gmail.com</cp:lastModifiedBy>
  <cp:revision>57</cp:revision>
  <dcterms:created xsi:type="dcterms:W3CDTF">2022-07-29T15:23:02Z</dcterms:created>
  <dcterms:modified xsi:type="dcterms:W3CDTF">2022-07-31T13:32:33Z</dcterms:modified>
</cp:coreProperties>
</file>