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82" r:id="rId3"/>
    <p:sldId id="291" r:id="rId4"/>
    <p:sldId id="292" r:id="rId5"/>
    <p:sldId id="257" r:id="rId6"/>
    <p:sldId id="258" r:id="rId7"/>
    <p:sldId id="299" r:id="rId8"/>
    <p:sldId id="301" r:id="rId9"/>
    <p:sldId id="298" r:id="rId10"/>
    <p:sldId id="295" r:id="rId11"/>
    <p:sldId id="300" r:id="rId12"/>
    <p:sldId id="302" r:id="rId13"/>
    <p:sldId id="303" r:id="rId14"/>
    <p:sldId id="297" r:id="rId15"/>
    <p:sldId id="304" r:id="rId16"/>
    <p:sldId id="259" r:id="rId17"/>
    <p:sldId id="305" r:id="rId18"/>
    <p:sldId id="296" r:id="rId19"/>
    <p:sldId id="310" r:id="rId20"/>
    <p:sldId id="283" r:id="rId21"/>
    <p:sldId id="309" r:id="rId22"/>
    <p:sldId id="260" r:id="rId23"/>
    <p:sldId id="284" r:id="rId24"/>
    <p:sldId id="285" r:id="rId25"/>
    <p:sldId id="261" r:id="rId26"/>
    <p:sldId id="262" r:id="rId27"/>
    <p:sldId id="263" r:id="rId28"/>
    <p:sldId id="290" r:id="rId29"/>
    <p:sldId id="286" r:id="rId30"/>
    <p:sldId id="287" r:id="rId31"/>
    <p:sldId id="264" r:id="rId32"/>
    <p:sldId id="288" r:id="rId33"/>
    <p:sldId id="289" r:id="rId34"/>
    <p:sldId id="265" r:id="rId35"/>
    <p:sldId id="266" r:id="rId36"/>
    <p:sldId id="267" r:id="rId37"/>
    <p:sldId id="269" r:id="rId38"/>
    <p:sldId id="270" r:id="rId39"/>
    <p:sldId id="271" r:id="rId40"/>
    <p:sldId id="272" r:id="rId41"/>
    <p:sldId id="274" r:id="rId42"/>
    <p:sldId id="273" r:id="rId43"/>
    <p:sldId id="293" r:id="rId44"/>
    <p:sldId id="294" r:id="rId45"/>
    <p:sldId id="275" r:id="rId46"/>
    <p:sldId id="306" r:id="rId47"/>
    <p:sldId id="307" r:id="rId48"/>
    <p:sldId id="308" r:id="rId49"/>
    <p:sldId id="276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2649" autoAdjust="0"/>
  </p:normalViewPr>
  <p:slideViewPr>
    <p:cSldViewPr snapToGrid="0">
      <p:cViewPr varScale="1">
        <p:scale>
          <a:sx n="80" d="100"/>
          <a:sy n="80" d="100"/>
        </p:scale>
        <p:origin x="78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7BF1-60D9-48A5-9817-6A11986DA37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014B-80DD-47AF-8436-82F697191C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9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014B-80DD-47AF-8436-82F697191C9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2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014B-80DD-47AF-8436-82F697191C9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69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014B-80DD-47AF-8436-82F697191C9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86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014B-80DD-47AF-8436-82F697191C9B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76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95F0-50E9-0865-E0C3-93DA8221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024-70FE-14CF-8D0B-992A66DE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25CF-9EC8-9CF0-20AC-900C22C9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A30F-0CB8-328E-E6D8-4D66FB66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0532-63B7-8C44-247E-75DF7BF7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9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402F-D6CB-B968-D37A-E1052B6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ECAF-2BC2-47AB-84BA-73BEFC9F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98D6-3CDB-7E52-D2AA-F95BDC51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909D-73DE-CCE2-161D-3ED7C8B1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BDE-587A-90EA-DAE0-6AE2D8F2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A33BC-21FB-C787-338F-1E4460DAE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7FF3B-37B9-44BC-D1B5-70AF7662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B67C-B268-5962-B92F-6D8047E0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6EAB-B64E-C54B-3A83-A2695475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6B89-BE2C-C59B-BD93-1F031E59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0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E74-91CB-15BD-C4BD-4BF734B5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1CD-6710-6576-DFCE-3A625E7B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E61A-0205-140A-61BD-F6E694D5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03BF-E2C6-8EEF-A3CB-2788C7E0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D791-64CD-023D-8C5A-60B0C9B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D493-B513-52E3-AB61-83D9D434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7834-658E-D29F-67C1-648BAB2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1E48-1069-88A8-AC90-9A9D29C8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C45B-590D-E139-C359-CF67C979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7C08-BA73-BD19-5599-9B137BB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DB88-279B-35D5-216B-FDEBC5C1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7583-CB5C-C8CA-34D7-046FA5D5B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097BC-4AFD-509E-01B3-E77C9963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2D70-35B1-3A05-0AEE-ECE04854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491F-128C-BBA0-7F7F-09E0A165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F8AD-33C8-D434-92ED-CCEA955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5D3E-7192-7AB3-3CAE-B9845928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1DA3-CA26-357E-C40C-EC63CDDC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0324-5AD4-1E37-31DB-51417C91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0FF15-A755-157C-CE3A-EDD0E6488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D694C-EB65-D196-58B2-B843D64A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8F90-A835-B4CB-BB05-EC8B0163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293B3-BC76-1D38-C0D0-35AC0536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5CB43-4681-92E1-296D-2A48F5FD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0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EE50-A198-E5BA-3834-0E139CC0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2D9FF-0F8F-A541-E787-2553C01E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72493-2E5E-7E1D-7059-948CA90D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75E4C-B2BC-6356-4AF4-82BC52A9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1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975C1-FD54-5D6D-A4D5-036DC55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523B1-51F9-C731-6EC4-352B5A7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0B1E-7042-F957-1726-FBF47062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38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6126-5F56-7EF9-322F-4907E917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0281-55D5-C368-6C02-9C58DC23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4D835-1BEC-6A40-193D-BFD57AF0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9C9C-3A55-33A6-A482-287EA7E2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7D8A-C19D-DFE8-310C-5DCBC1D3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7989-27C1-048E-E283-CF73DBDD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0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CFA3-3FF9-2ABE-AF6A-74B11B90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D2B6E-73AB-C0A1-EE76-1E02E85FC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D109-8AF5-C297-309C-DADFD6271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05F47-E728-3241-7480-4FA2213B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F04C7-57AE-B3FA-DAA0-59DDD15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DE8F0-1A5E-B9BB-C103-C98C5D9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5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60E45-8D0E-9CDC-ED98-EC1FB35B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A5E2-DAF3-6C52-B199-F5D346F3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F0E4-2322-7169-3D10-32949A3A3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2DCE-E221-4766-83FC-BB84860A875C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A280-2E49-64CD-D77E-FB33896EE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7629-65A6-4553-2129-DA43CF17D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EA4F-3B28-4ABD-C9B6-1BC71875C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95300"/>
            <a:ext cx="9986963" cy="3014663"/>
          </a:xfrm>
        </p:spPr>
        <p:txBody>
          <a:bodyPr>
            <a:normAutofit fontScale="90000"/>
          </a:bodyPr>
          <a:lstStyle/>
          <a:p>
            <a:r>
              <a:rPr lang="fr-FR" dirty="0"/>
              <a:t>Java Langage &amp; JRE</a:t>
            </a:r>
            <a:br>
              <a:rPr lang="fr-FR" dirty="0"/>
            </a:br>
            <a:r>
              <a:rPr lang="fr-FR" dirty="0" err="1"/>
              <a:t>Internal</a:t>
            </a:r>
            <a:r>
              <a:rPr lang="fr-FR" dirty="0"/>
              <a:t> Basics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Compile – (Link -) Runtime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AD680-4AA7-571A-351B-A8A77C56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5176"/>
            <a:ext cx="9144000" cy="56595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This document:</a:t>
            </a:r>
          </a:p>
          <a:p>
            <a:r>
              <a:rPr lang="fr-FR" dirty="0"/>
              <a:t>https://github.com/Arnaud-Nauwynck/presentations/blob/main/java/Java-Langage-JRE-Internal-Basics.pdf</a:t>
            </a:r>
          </a:p>
        </p:txBody>
      </p:sp>
    </p:spTree>
    <p:extLst>
      <p:ext uri="{BB962C8B-B14F-4D97-AF65-F5344CB8AC3E}">
        <p14:creationId xmlns:p14="http://schemas.microsoft.com/office/powerpoint/2010/main" val="322121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82CD-15BB-DE72-FDB8-364AE170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Grammar</a:t>
            </a:r>
            <a:r>
              <a:rPr lang="fr-FR" dirty="0"/>
              <a:t>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7008F-CB58-73AE-3014-130A84153D7A}"/>
              </a:ext>
            </a:extLst>
          </p:cNvPr>
          <p:cNvSpPr txBox="1"/>
          <p:nvPr/>
        </p:nvSpPr>
        <p:spPr>
          <a:xfrm>
            <a:off x="2005012" y="3290888"/>
            <a:ext cx="446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LitteralNumberExpr</a:t>
            </a:r>
            <a:r>
              <a:rPr lang="fr-FR" sz="2400" dirty="0"/>
              <a:t> ::=  &lt;</a:t>
            </a:r>
            <a:r>
              <a:rPr lang="fr-FR" sz="2400" dirty="0" err="1"/>
              <a:t>number</a:t>
            </a:r>
            <a:r>
              <a:rPr lang="fr-FR" sz="2400" dirty="0"/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972EB-29FF-705B-60E0-B69965811E7A}"/>
              </a:ext>
            </a:extLst>
          </p:cNvPr>
          <p:cNvSpPr txBox="1"/>
          <p:nvPr/>
        </p:nvSpPr>
        <p:spPr>
          <a:xfrm>
            <a:off x="2005011" y="4490231"/>
            <a:ext cx="527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ParenthesisExpr</a:t>
            </a:r>
            <a:r>
              <a:rPr lang="fr-FR" sz="2400" dirty="0"/>
              <a:t> ::=  « ( » Expression « ) 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EE333-87EF-4C71-1BE6-67784BD745AE}"/>
              </a:ext>
            </a:extLst>
          </p:cNvPr>
          <p:cNvSpPr txBox="1"/>
          <p:nvPr/>
        </p:nvSpPr>
        <p:spPr>
          <a:xfrm>
            <a:off x="2005011" y="1813560"/>
            <a:ext cx="8835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Expression ::=  </a:t>
            </a:r>
            <a:r>
              <a:rPr lang="fr-FR" sz="2400" dirty="0" err="1"/>
              <a:t>LitteralNumberExpr</a:t>
            </a:r>
            <a:r>
              <a:rPr lang="fr-FR" sz="2400" dirty="0"/>
              <a:t> | </a:t>
            </a:r>
            <a:r>
              <a:rPr lang="fr-FR" sz="2400" dirty="0" err="1"/>
              <a:t>VariableExpr</a:t>
            </a:r>
            <a:r>
              <a:rPr lang="fr-FR" sz="2400" dirty="0"/>
              <a:t> | </a:t>
            </a:r>
            <a:r>
              <a:rPr lang="fr-FR" sz="2400" dirty="0" err="1"/>
              <a:t>ParenthesisExpr</a:t>
            </a:r>
            <a:r>
              <a:rPr lang="fr-FR" sz="2400" dirty="0"/>
              <a:t> | </a:t>
            </a:r>
            <a:br>
              <a:rPr lang="fr-FR" sz="2400" dirty="0"/>
            </a:br>
            <a:r>
              <a:rPr lang="fr-FR" sz="2400" dirty="0"/>
              <a:t>                                 </a:t>
            </a:r>
            <a:r>
              <a:rPr lang="fr-FR" sz="2400" dirty="0" err="1"/>
              <a:t>UnaryOpExpr</a:t>
            </a:r>
            <a:r>
              <a:rPr lang="fr-FR" sz="2400" dirty="0"/>
              <a:t> | </a:t>
            </a:r>
            <a:r>
              <a:rPr lang="fr-FR" sz="2400" dirty="0" err="1"/>
              <a:t>BinaryOp</a:t>
            </a:r>
            <a:r>
              <a:rPr lang="fr-FR" sz="2400" dirty="0"/>
              <a:t> | </a:t>
            </a:r>
            <a:r>
              <a:rPr lang="fr-FR" sz="2400" dirty="0" err="1"/>
              <a:t>FunctionCallExpr</a:t>
            </a:r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D6D55-5403-56F7-9E18-C5408D1919B8}"/>
              </a:ext>
            </a:extLst>
          </p:cNvPr>
          <p:cNvSpPr txBox="1"/>
          <p:nvPr/>
        </p:nvSpPr>
        <p:spPr>
          <a:xfrm>
            <a:off x="2005011" y="5120297"/>
            <a:ext cx="520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UnaryOpExpr</a:t>
            </a:r>
            <a:r>
              <a:rPr lang="fr-FR" sz="2400" dirty="0"/>
              <a:t> ::=  </a:t>
            </a:r>
            <a:r>
              <a:rPr lang="fr-FR" sz="2400" dirty="0" err="1"/>
              <a:t>unoperator</a:t>
            </a:r>
            <a:r>
              <a:rPr lang="fr-FR" sz="2400" dirty="0"/>
              <a:t>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EB2B4-A4BB-34AE-3456-9BBB2F027053}"/>
              </a:ext>
            </a:extLst>
          </p:cNvPr>
          <p:cNvSpPr txBox="1"/>
          <p:nvPr/>
        </p:nvSpPr>
        <p:spPr>
          <a:xfrm>
            <a:off x="2005011" y="5818062"/>
            <a:ext cx="720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BinaryOpExpr</a:t>
            </a:r>
            <a:r>
              <a:rPr lang="fr-FR" sz="2400" dirty="0"/>
              <a:t> ::=  Expression  </a:t>
            </a:r>
            <a:r>
              <a:rPr lang="fr-FR" sz="2400" dirty="0" err="1"/>
              <a:t>binayOperator</a:t>
            </a:r>
            <a:r>
              <a:rPr lang="fr-FR" sz="2400" dirty="0"/>
              <a:t>  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84958-3754-EDCF-0876-3C2A7DB46EE4}"/>
              </a:ext>
            </a:extLst>
          </p:cNvPr>
          <p:cNvSpPr txBox="1"/>
          <p:nvPr/>
        </p:nvSpPr>
        <p:spPr>
          <a:xfrm>
            <a:off x="5608305" y="6279727"/>
            <a:ext cx="286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+, -, *, /, %, &amp;, |, ^, &amp;&amp; ..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05F56-314B-5E92-6A62-E3A0AEBB87E7}"/>
              </a:ext>
            </a:extLst>
          </p:cNvPr>
          <p:cNvSpPr txBox="1"/>
          <p:nvPr/>
        </p:nvSpPr>
        <p:spPr>
          <a:xfrm>
            <a:off x="4476750" y="5448730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+, -, !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90437-E5F6-D7CE-653A-424DC3F7FCEF}"/>
              </a:ext>
            </a:extLst>
          </p:cNvPr>
          <p:cNvSpPr txBox="1"/>
          <p:nvPr/>
        </p:nvSpPr>
        <p:spPr>
          <a:xfrm>
            <a:off x="2005011" y="3860166"/>
            <a:ext cx="329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VariableExpr</a:t>
            </a:r>
            <a:r>
              <a:rPr lang="fr-FR" sz="2400" dirty="0"/>
              <a:t> ::=  &lt;</a:t>
            </a:r>
            <a:r>
              <a:rPr lang="fr-FR" sz="2400" dirty="0" err="1"/>
              <a:t>name</a:t>
            </a:r>
            <a:r>
              <a:rPr lang="fr-F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99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7A3-6F36-9038-6AA7-3BF3907E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Grammar</a:t>
            </a:r>
            <a:r>
              <a:rPr lang="fr-FR" dirty="0"/>
              <a:t> Rule </a:t>
            </a:r>
            <a:r>
              <a:rPr lang="fr-FR" dirty="0" err="1"/>
              <a:t>Parsed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AA873-DD40-4BBA-C0F0-5EA1363D12A1}"/>
              </a:ext>
            </a:extLst>
          </p:cNvPr>
          <p:cNvSpPr txBox="1"/>
          <p:nvPr/>
        </p:nvSpPr>
        <p:spPr>
          <a:xfrm>
            <a:off x="3495675" y="2206109"/>
            <a:ext cx="5043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/>
              <a:t>« (    1    +    x   )   *   3.1 »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83A9B04-4785-B832-7DC8-E5D065A752CE}"/>
              </a:ext>
            </a:extLst>
          </p:cNvPr>
          <p:cNvSpPr/>
          <p:nvPr/>
        </p:nvSpPr>
        <p:spPr>
          <a:xfrm rot="16200000">
            <a:off x="4498183" y="2826598"/>
            <a:ext cx="194310" cy="52483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037C93C-644F-EE56-2B8D-0457A741521B}"/>
              </a:ext>
            </a:extLst>
          </p:cNvPr>
          <p:cNvSpPr/>
          <p:nvPr/>
        </p:nvSpPr>
        <p:spPr>
          <a:xfrm rot="16200000">
            <a:off x="5746908" y="2826599"/>
            <a:ext cx="194310" cy="52483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73CCE85-ECCA-9D72-C564-35D3C5CBE489}"/>
              </a:ext>
            </a:extLst>
          </p:cNvPr>
          <p:cNvSpPr/>
          <p:nvPr/>
        </p:nvSpPr>
        <p:spPr>
          <a:xfrm rot="16200000">
            <a:off x="5200118" y="3137029"/>
            <a:ext cx="194310" cy="189166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1B25180-383B-970E-903A-675811DBD1A7}"/>
              </a:ext>
            </a:extLst>
          </p:cNvPr>
          <p:cNvSpPr/>
          <p:nvPr/>
        </p:nvSpPr>
        <p:spPr>
          <a:xfrm rot="16200000">
            <a:off x="5122542" y="3498772"/>
            <a:ext cx="194310" cy="2514596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1F819-3088-6311-D510-D5E7375EF3EE}"/>
              </a:ext>
            </a:extLst>
          </p:cNvPr>
          <p:cNvCxnSpPr/>
          <p:nvPr/>
        </p:nvCxnSpPr>
        <p:spPr>
          <a:xfrm>
            <a:off x="3962400" y="2905125"/>
            <a:ext cx="0" cy="1571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0C5011-15A5-52D0-4D46-A653E7D96428}"/>
              </a:ext>
            </a:extLst>
          </p:cNvPr>
          <p:cNvCxnSpPr/>
          <p:nvPr/>
        </p:nvCxnSpPr>
        <p:spPr>
          <a:xfrm>
            <a:off x="6477000" y="2905125"/>
            <a:ext cx="0" cy="1571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5D7FA11D-B626-1ADD-A0CD-5F98D8F676BC}"/>
              </a:ext>
            </a:extLst>
          </p:cNvPr>
          <p:cNvSpPr/>
          <p:nvPr/>
        </p:nvSpPr>
        <p:spPr>
          <a:xfrm rot="16200000">
            <a:off x="5825012" y="3572946"/>
            <a:ext cx="194311" cy="391953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30B62-EE9E-7041-7097-C79F2AD523F8}"/>
              </a:ext>
            </a:extLst>
          </p:cNvPr>
          <p:cNvSpPr txBox="1"/>
          <p:nvPr/>
        </p:nvSpPr>
        <p:spPr>
          <a:xfrm>
            <a:off x="7179995" y="3259573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Literal</a:t>
            </a:r>
            <a:br>
              <a:rPr lang="fr-FR" dirty="0"/>
            </a:br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3C05A-4A38-AB9E-8DD2-088C38EEEA3E}"/>
              </a:ext>
            </a:extLst>
          </p:cNvPr>
          <p:cNvSpPr txBox="1"/>
          <p:nvPr/>
        </p:nvSpPr>
        <p:spPr>
          <a:xfrm>
            <a:off x="5460471" y="327499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13C4A-37CF-8AA3-E56F-B439F813E94A}"/>
              </a:ext>
            </a:extLst>
          </p:cNvPr>
          <p:cNvSpPr txBox="1"/>
          <p:nvPr/>
        </p:nvSpPr>
        <p:spPr>
          <a:xfrm>
            <a:off x="5490318" y="5722443"/>
            <a:ext cx="110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Binary</a:t>
            </a:r>
            <a:r>
              <a:rPr lang="fr-FR" dirty="0"/>
              <a:t> 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D7D69-BED6-99D5-F51F-C401F7E9D914}"/>
              </a:ext>
            </a:extLst>
          </p:cNvPr>
          <p:cNvSpPr txBox="1"/>
          <p:nvPr/>
        </p:nvSpPr>
        <p:spPr>
          <a:xfrm>
            <a:off x="4679841" y="4884061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Parenthesis</a:t>
            </a:r>
            <a:r>
              <a:rPr lang="fr-FR" dirty="0"/>
              <a:t> Expression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D7A85AB-6D67-E702-2510-432D991029BE}"/>
              </a:ext>
            </a:extLst>
          </p:cNvPr>
          <p:cNvSpPr/>
          <p:nvPr/>
        </p:nvSpPr>
        <p:spPr>
          <a:xfrm rot="16200000">
            <a:off x="7441410" y="2826599"/>
            <a:ext cx="194310" cy="52483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84E2ED-76BD-95D4-A5CF-7B9E675CDDC8}"/>
              </a:ext>
            </a:extLst>
          </p:cNvPr>
          <p:cNvSpPr txBox="1"/>
          <p:nvPr/>
        </p:nvSpPr>
        <p:spPr>
          <a:xfrm>
            <a:off x="4367210" y="3298239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Literal</a:t>
            </a:r>
            <a:br>
              <a:rPr lang="fr-FR" dirty="0"/>
            </a:br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FFC8E-0BBE-41E6-51F9-3C5AAAED51F4}"/>
              </a:ext>
            </a:extLst>
          </p:cNvPr>
          <p:cNvSpPr txBox="1"/>
          <p:nvPr/>
        </p:nvSpPr>
        <p:spPr>
          <a:xfrm>
            <a:off x="4759562" y="4129058"/>
            <a:ext cx="110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Binary</a:t>
            </a:r>
            <a:r>
              <a:rPr lang="fr-FR" dirty="0"/>
              <a:t> Op</a:t>
            </a:r>
          </a:p>
        </p:txBody>
      </p:sp>
    </p:spTree>
    <p:extLst>
      <p:ext uri="{BB962C8B-B14F-4D97-AF65-F5344CB8AC3E}">
        <p14:creationId xmlns:p14="http://schemas.microsoft.com/office/powerpoint/2010/main" val="251137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11B5CC-392E-478A-1DF2-2B17CD54C9EC}"/>
              </a:ext>
            </a:extLst>
          </p:cNvPr>
          <p:cNvSpPr/>
          <p:nvPr/>
        </p:nvSpPr>
        <p:spPr>
          <a:xfrm>
            <a:off x="8348661" y="1930785"/>
            <a:ext cx="2619377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0B42C-677F-244F-6C24-DE3E798E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21"/>
            <a:ext cx="10515600" cy="817238"/>
          </a:xfrm>
        </p:spPr>
        <p:txBody>
          <a:bodyPr/>
          <a:lstStyle/>
          <a:p>
            <a:pPr algn="ctr"/>
            <a:r>
              <a:rPr lang="fr-FR" dirty="0" err="1"/>
              <a:t>Tree</a:t>
            </a:r>
            <a:r>
              <a:rPr lang="fr-FR" dirty="0"/>
              <a:t> (in-memory)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44088-51F9-410C-9783-F8D399640EB3}"/>
              </a:ext>
            </a:extLst>
          </p:cNvPr>
          <p:cNvSpPr txBox="1"/>
          <p:nvPr/>
        </p:nvSpPr>
        <p:spPr>
          <a:xfrm>
            <a:off x="8343895" y="1931859"/>
            <a:ext cx="268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BinaryOpExpression</a:t>
            </a:r>
            <a:endParaRPr lang="fr-FR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63424-8B63-F590-5612-9964A3A4A61B}"/>
              </a:ext>
            </a:extLst>
          </p:cNvPr>
          <p:cNvCxnSpPr>
            <a:cxnSpLocks/>
          </p:cNvCxnSpPr>
          <p:nvPr/>
        </p:nvCxnSpPr>
        <p:spPr>
          <a:xfrm flipH="1">
            <a:off x="8314845" y="2495532"/>
            <a:ext cx="505300" cy="7808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931A61-14A2-21BA-1D0D-553725869746}"/>
              </a:ext>
            </a:extLst>
          </p:cNvPr>
          <p:cNvSpPr txBox="1"/>
          <p:nvPr/>
        </p:nvSpPr>
        <p:spPr>
          <a:xfrm>
            <a:off x="8213865" y="2437356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left</a:t>
            </a:r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71E2E-08E5-AA44-B96C-D045ACD2AC6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0370296" y="2472489"/>
            <a:ext cx="609226" cy="8342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F90763-9FAD-46DE-5E0A-B59838CB4C70}"/>
              </a:ext>
            </a:extLst>
          </p:cNvPr>
          <p:cNvSpPr txBox="1"/>
          <p:nvPr/>
        </p:nvSpPr>
        <p:spPr>
          <a:xfrm>
            <a:off x="10489145" y="243246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right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22F54F-4077-E7EA-E887-2928A7B3BC6C}"/>
              </a:ext>
            </a:extLst>
          </p:cNvPr>
          <p:cNvCxnSpPr>
            <a:cxnSpLocks/>
          </p:cNvCxnSpPr>
          <p:nvPr/>
        </p:nvCxnSpPr>
        <p:spPr>
          <a:xfrm>
            <a:off x="7791450" y="1771624"/>
            <a:ext cx="547202" cy="2855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F4C10C-D578-F171-FAAD-777FF2BF8203}"/>
              </a:ext>
            </a:extLst>
          </p:cNvPr>
          <p:cNvSpPr txBox="1"/>
          <p:nvPr/>
        </p:nvSpPr>
        <p:spPr>
          <a:xfrm>
            <a:off x="6315075" y="1388244"/>
            <a:ext cx="309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Expression </a:t>
            </a:r>
            <a:r>
              <a:rPr lang="fr-FR" dirty="0" err="1"/>
              <a:t>parsedExpression</a:t>
            </a:r>
            <a:r>
              <a:rPr lang="fr-FR" dirty="0"/>
              <a:t> =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5BAF9F-D6F8-E3DD-295C-DE8B15119675}"/>
              </a:ext>
            </a:extLst>
          </p:cNvPr>
          <p:cNvCxnSpPr>
            <a:cxnSpLocks/>
          </p:cNvCxnSpPr>
          <p:nvPr/>
        </p:nvCxnSpPr>
        <p:spPr>
          <a:xfrm flipH="1">
            <a:off x="9556004" y="2495532"/>
            <a:ext cx="6366" cy="22686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3AE907-E7FA-59AB-0E31-E7A74B1D4B26}"/>
              </a:ext>
            </a:extLst>
          </p:cNvPr>
          <p:cNvSpPr txBox="1"/>
          <p:nvPr/>
        </p:nvSpPr>
        <p:spPr>
          <a:xfrm>
            <a:off x="9127133" y="27013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Op: ‘*’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EDE73-D7B3-AD71-C174-048088D08D7A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073237" y="3867129"/>
            <a:ext cx="702440" cy="89039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95114F-6011-BC70-A1BD-B3D203B32E3F}"/>
              </a:ext>
            </a:extLst>
          </p:cNvPr>
          <p:cNvSpPr txBox="1"/>
          <p:nvPr/>
        </p:nvSpPr>
        <p:spPr>
          <a:xfrm>
            <a:off x="7171046" y="3802661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left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A37FA2-38F3-41D6-592A-E0923E57E3FE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833548" y="3809196"/>
            <a:ext cx="824801" cy="9493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EB2FDF-E2E1-5157-2094-F9C356D5DE29}"/>
              </a:ext>
            </a:extLst>
          </p:cNvPr>
          <p:cNvSpPr txBox="1"/>
          <p:nvPr/>
        </p:nvSpPr>
        <p:spPr>
          <a:xfrm>
            <a:off x="8967600" y="378921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right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662D2C-4DB4-FBC2-4670-CE54D87380A7}"/>
              </a:ext>
            </a:extLst>
          </p:cNvPr>
          <p:cNvCxnSpPr>
            <a:cxnSpLocks/>
          </p:cNvCxnSpPr>
          <p:nvPr/>
        </p:nvCxnSpPr>
        <p:spPr>
          <a:xfrm>
            <a:off x="8218865" y="3812122"/>
            <a:ext cx="0" cy="26247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9B9E01E-3C58-070F-C4E5-266915508A35}"/>
              </a:ext>
            </a:extLst>
          </p:cNvPr>
          <p:cNvSpPr txBox="1"/>
          <p:nvPr/>
        </p:nvSpPr>
        <p:spPr>
          <a:xfrm>
            <a:off x="7835231" y="39639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Op: ‘+’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665E8-30EA-C8D3-D07E-D22E3C4E1C22}"/>
              </a:ext>
            </a:extLst>
          </p:cNvPr>
          <p:cNvSpPr/>
          <p:nvPr/>
        </p:nvSpPr>
        <p:spPr>
          <a:xfrm>
            <a:off x="7038972" y="3286066"/>
            <a:ext cx="2619377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4390AE-97C3-2136-6B39-332A0A81C11B}"/>
              </a:ext>
            </a:extLst>
          </p:cNvPr>
          <p:cNvSpPr txBox="1"/>
          <p:nvPr/>
        </p:nvSpPr>
        <p:spPr>
          <a:xfrm>
            <a:off x="7034206" y="3287140"/>
            <a:ext cx="268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BinaryOpExpression</a:t>
            </a:r>
            <a:endParaRPr lang="fr-FR" sz="24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499AFB2-CFD6-7BD6-4545-F7004AB8F90B}"/>
              </a:ext>
            </a:extLst>
          </p:cNvPr>
          <p:cNvSpPr/>
          <p:nvPr/>
        </p:nvSpPr>
        <p:spPr>
          <a:xfrm>
            <a:off x="5087339" y="1993289"/>
            <a:ext cx="860786" cy="285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372F47-2B74-A658-F759-127B251AD823}"/>
              </a:ext>
            </a:extLst>
          </p:cNvPr>
          <p:cNvSpPr/>
          <p:nvPr/>
        </p:nvSpPr>
        <p:spPr>
          <a:xfrm>
            <a:off x="5930509" y="4756446"/>
            <a:ext cx="2290221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357228-0E71-AF0D-7D71-95BE22EFD28C}"/>
              </a:ext>
            </a:extLst>
          </p:cNvPr>
          <p:cNvSpPr txBox="1"/>
          <p:nvPr/>
        </p:nvSpPr>
        <p:spPr>
          <a:xfrm>
            <a:off x="5925743" y="4757520"/>
            <a:ext cx="229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LiteralExpression</a:t>
            </a:r>
            <a:endParaRPr lang="fr-FR" sz="2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8DFEEE-E82E-9C9B-24F0-8EC8F08B8667}"/>
              </a:ext>
            </a:extLst>
          </p:cNvPr>
          <p:cNvCxnSpPr>
            <a:cxnSpLocks/>
          </p:cNvCxnSpPr>
          <p:nvPr/>
        </p:nvCxnSpPr>
        <p:spPr>
          <a:xfrm>
            <a:off x="7053345" y="5260021"/>
            <a:ext cx="0" cy="26247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10B622-DD9B-5DA7-13A8-54638061CA07}"/>
              </a:ext>
            </a:extLst>
          </p:cNvPr>
          <p:cNvSpPr txBox="1"/>
          <p:nvPr/>
        </p:nvSpPr>
        <p:spPr>
          <a:xfrm>
            <a:off x="6669711" y="5411825"/>
            <a:ext cx="122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value: </a:t>
            </a:r>
            <a:r>
              <a:rPr lang="fr-FR" dirty="0" err="1"/>
              <a:t>int</a:t>
            </a:r>
            <a:r>
              <a:rPr lang="fr-FR" dirty="0"/>
              <a:t>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233395-3647-F1F4-BA6A-22DE9928831E}"/>
              </a:ext>
            </a:extLst>
          </p:cNvPr>
          <p:cNvSpPr/>
          <p:nvPr/>
        </p:nvSpPr>
        <p:spPr>
          <a:xfrm>
            <a:off x="8333747" y="4756446"/>
            <a:ext cx="2338880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3CF44E-4A63-13A1-9D24-CAB7AE7599A2}"/>
              </a:ext>
            </a:extLst>
          </p:cNvPr>
          <p:cNvSpPr txBox="1"/>
          <p:nvPr/>
        </p:nvSpPr>
        <p:spPr>
          <a:xfrm>
            <a:off x="8302947" y="4758496"/>
            <a:ext cx="271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NamedExpression</a:t>
            </a:r>
            <a:endParaRPr lang="fr-FR" sz="2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C11A8B-9DE1-876D-17DF-67192F55F6BC}"/>
              </a:ext>
            </a:extLst>
          </p:cNvPr>
          <p:cNvCxnSpPr>
            <a:cxnSpLocks/>
          </p:cNvCxnSpPr>
          <p:nvPr/>
        </p:nvCxnSpPr>
        <p:spPr>
          <a:xfrm>
            <a:off x="9456583" y="5260021"/>
            <a:ext cx="0" cy="26247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28531-2FF7-F87A-3702-29489A10FA00}"/>
              </a:ext>
            </a:extLst>
          </p:cNvPr>
          <p:cNvSpPr txBox="1"/>
          <p:nvPr/>
        </p:nvSpPr>
        <p:spPr>
          <a:xfrm>
            <a:off x="9072949" y="541182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name</a:t>
            </a:r>
            <a:r>
              <a:rPr lang="fr-FR" dirty="0"/>
              <a:t>: « x »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A02353-4CA3-AC35-0B22-AFD85FF9F34F}"/>
              </a:ext>
            </a:extLst>
          </p:cNvPr>
          <p:cNvSpPr/>
          <p:nvPr/>
        </p:nvSpPr>
        <p:spPr>
          <a:xfrm>
            <a:off x="9836794" y="3305621"/>
            <a:ext cx="2290221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95118-B553-642E-583E-D8808B0AD47E}"/>
              </a:ext>
            </a:extLst>
          </p:cNvPr>
          <p:cNvSpPr txBox="1"/>
          <p:nvPr/>
        </p:nvSpPr>
        <p:spPr>
          <a:xfrm>
            <a:off x="9832028" y="3306695"/>
            <a:ext cx="229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LiteralExpression</a:t>
            </a:r>
            <a:endParaRPr lang="fr-FR" sz="2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03490F-F2E2-D261-7C9F-603FB149EA00}"/>
              </a:ext>
            </a:extLst>
          </p:cNvPr>
          <p:cNvCxnSpPr>
            <a:cxnSpLocks/>
          </p:cNvCxnSpPr>
          <p:nvPr/>
        </p:nvCxnSpPr>
        <p:spPr>
          <a:xfrm>
            <a:off x="10959630" y="3809196"/>
            <a:ext cx="0" cy="26247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304E6F-828B-5CE9-5059-305F26068D56}"/>
              </a:ext>
            </a:extLst>
          </p:cNvPr>
          <p:cNvSpPr txBox="1"/>
          <p:nvPr/>
        </p:nvSpPr>
        <p:spPr>
          <a:xfrm>
            <a:off x="10325111" y="3997898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value: double 3.1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964A8-DD31-B5D1-70C1-72149AF584B2}"/>
              </a:ext>
            </a:extLst>
          </p:cNvPr>
          <p:cNvSpPr txBox="1"/>
          <p:nvPr/>
        </p:nvSpPr>
        <p:spPr>
          <a:xfrm>
            <a:off x="379837" y="5630347"/>
            <a:ext cx="5043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/>
              <a:t>« (    1    +    x   )   *   3.1 »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FEAA435-C79D-0B1A-4747-2DB69E6DE750}"/>
              </a:ext>
            </a:extLst>
          </p:cNvPr>
          <p:cNvSpPr/>
          <p:nvPr/>
        </p:nvSpPr>
        <p:spPr>
          <a:xfrm rot="16200000" flipH="1">
            <a:off x="1346698" y="5138477"/>
            <a:ext cx="227624" cy="498046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7B03C0B-EC46-89BE-11A6-745BF6BA477A}"/>
              </a:ext>
            </a:extLst>
          </p:cNvPr>
          <p:cNvSpPr/>
          <p:nvPr/>
        </p:nvSpPr>
        <p:spPr>
          <a:xfrm rot="16200000" flipH="1">
            <a:off x="2619712" y="5128842"/>
            <a:ext cx="231409" cy="52483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F72ECA7-95EB-F070-9017-4D20CEDE99A0}"/>
              </a:ext>
            </a:extLst>
          </p:cNvPr>
          <p:cNvSpPr/>
          <p:nvPr/>
        </p:nvSpPr>
        <p:spPr>
          <a:xfrm rot="16200000" flipH="1">
            <a:off x="1939066" y="3090068"/>
            <a:ext cx="222707" cy="189166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9811DB0-E671-54CC-F52E-26E13050A972}"/>
              </a:ext>
            </a:extLst>
          </p:cNvPr>
          <p:cNvSpPr/>
          <p:nvPr/>
        </p:nvSpPr>
        <p:spPr>
          <a:xfrm rot="16200000" flipH="1">
            <a:off x="1915028" y="1730736"/>
            <a:ext cx="250493" cy="231257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2335DC-D320-2807-46C0-88C9F4BC5704}"/>
              </a:ext>
            </a:extLst>
          </p:cNvPr>
          <p:cNvCxnSpPr/>
          <p:nvPr/>
        </p:nvCxnSpPr>
        <p:spPr>
          <a:xfrm>
            <a:off x="-2707058" y="1766003"/>
            <a:ext cx="0" cy="1571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6A64CD52-2D84-9F7B-EF69-8CD71C98E010}"/>
              </a:ext>
            </a:extLst>
          </p:cNvPr>
          <p:cNvSpPr/>
          <p:nvPr/>
        </p:nvSpPr>
        <p:spPr>
          <a:xfrm rot="16200000" flipH="1">
            <a:off x="2391105" y="-54955"/>
            <a:ext cx="254872" cy="427740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23E94-5251-5D51-E30A-43634A5BFA9B}"/>
              </a:ext>
            </a:extLst>
          </p:cNvPr>
          <p:cNvSpPr txBox="1"/>
          <p:nvPr/>
        </p:nvSpPr>
        <p:spPr>
          <a:xfrm>
            <a:off x="4037421" y="3281796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Literal</a:t>
            </a:r>
            <a:br>
              <a:rPr lang="fr-FR" dirty="0"/>
            </a:br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58DCF-EAFB-F763-69B4-EB88A05C5D15}"/>
              </a:ext>
            </a:extLst>
          </p:cNvPr>
          <p:cNvSpPr txBox="1"/>
          <p:nvPr/>
        </p:nvSpPr>
        <p:spPr>
          <a:xfrm>
            <a:off x="2474316" y="466415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9D462-E115-8B69-32DA-E5B956A421A6}"/>
              </a:ext>
            </a:extLst>
          </p:cNvPr>
          <p:cNvSpPr txBox="1"/>
          <p:nvPr/>
        </p:nvSpPr>
        <p:spPr>
          <a:xfrm>
            <a:off x="1771338" y="1452720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Binary</a:t>
            </a:r>
            <a:r>
              <a:rPr lang="fr-FR" dirty="0"/>
              <a:t> Op  ..’*’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92832-8126-C702-89AE-CDA8E30DA4BA}"/>
              </a:ext>
            </a:extLst>
          </p:cNvPr>
          <p:cNvSpPr txBox="1"/>
          <p:nvPr/>
        </p:nvSpPr>
        <p:spPr>
          <a:xfrm>
            <a:off x="822996" y="2473589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Parenthesis</a:t>
            </a:r>
            <a:r>
              <a:rPr lang="fr-FR" dirty="0"/>
              <a:t> Expression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1267918-2BD3-8962-AE48-2CB270111209}"/>
              </a:ext>
            </a:extLst>
          </p:cNvPr>
          <p:cNvSpPr/>
          <p:nvPr/>
        </p:nvSpPr>
        <p:spPr>
          <a:xfrm rot="16200000" flipH="1">
            <a:off x="4357064" y="3772045"/>
            <a:ext cx="254756" cy="51977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623F9-20C9-DDEA-87FB-57343169E4CC}"/>
              </a:ext>
            </a:extLst>
          </p:cNvPr>
          <p:cNvSpPr txBox="1"/>
          <p:nvPr/>
        </p:nvSpPr>
        <p:spPr>
          <a:xfrm>
            <a:off x="1054341" y="4570463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Literal</a:t>
            </a:r>
            <a:br>
              <a:rPr lang="fr-FR" dirty="0"/>
            </a:br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6D99A-96E2-DAFF-8F16-45955EE957F1}"/>
              </a:ext>
            </a:extLst>
          </p:cNvPr>
          <p:cNvSpPr txBox="1"/>
          <p:nvPr/>
        </p:nvSpPr>
        <p:spPr>
          <a:xfrm>
            <a:off x="1238601" y="3385087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Binary</a:t>
            </a:r>
            <a:r>
              <a:rPr lang="fr-FR" dirty="0"/>
              <a:t> Op .. ‘+’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1F9C41DD-3F5D-1BA5-5B18-6C1D2560B19D}"/>
              </a:ext>
            </a:extLst>
          </p:cNvPr>
          <p:cNvSpPr/>
          <p:nvPr/>
        </p:nvSpPr>
        <p:spPr>
          <a:xfrm>
            <a:off x="3304432" y="2572648"/>
            <a:ext cx="245478" cy="25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&quot;Not Allowed&quot; Symbol 77">
            <a:extLst>
              <a:ext uri="{FF2B5EF4-FFF2-40B4-BE49-F238E27FC236}">
                <a16:creationId xmlns:a16="http://schemas.microsoft.com/office/drawing/2014/main" id="{BDFB5A5C-A4FD-46DE-F2BA-EE7B95CC19A9}"/>
              </a:ext>
            </a:extLst>
          </p:cNvPr>
          <p:cNvSpPr/>
          <p:nvPr/>
        </p:nvSpPr>
        <p:spPr>
          <a:xfrm>
            <a:off x="3643872" y="2465550"/>
            <a:ext cx="320075" cy="3105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E81436-3A56-E4E4-0647-C839ECC806CC}"/>
              </a:ext>
            </a:extLst>
          </p:cNvPr>
          <p:cNvCxnSpPr>
            <a:cxnSpLocks/>
          </p:cNvCxnSpPr>
          <p:nvPr/>
        </p:nvCxnSpPr>
        <p:spPr>
          <a:xfrm>
            <a:off x="883986" y="3070632"/>
            <a:ext cx="0" cy="25597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E45865-F3C0-123F-0626-C6EAFD00DF6B}"/>
              </a:ext>
            </a:extLst>
          </p:cNvPr>
          <p:cNvCxnSpPr>
            <a:cxnSpLocks/>
          </p:cNvCxnSpPr>
          <p:nvPr/>
        </p:nvCxnSpPr>
        <p:spPr>
          <a:xfrm>
            <a:off x="3218430" y="3118671"/>
            <a:ext cx="0" cy="25597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9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7DC5-140D-073C-B5F6-F9DB6E14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Concrete</a:t>
            </a:r>
            <a:r>
              <a:rPr lang="fr-FR" dirty="0"/>
              <a:t> -&gt; Abstract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lost</a:t>
            </a:r>
            <a:r>
              <a:rPr lang="fr-FR" dirty="0"/>
              <a:t> </a:t>
            </a:r>
            <a:r>
              <a:rPr lang="fr-FR" dirty="0" err="1"/>
              <a:t>parenthesis</a:t>
            </a:r>
            <a:r>
              <a:rPr lang="fr-FR" dirty="0"/>
              <a:t>, « ; », indentation, comment…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F0AE6-AB81-619E-36A7-80B580C6FE3D}"/>
              </a:ext>
            </a:extLst>
          </p:cNvPr>
          <p:cNvSpPr txBox="1"/>
          <p:nvPr/>
        </p:nvSpPr>
        <p:spPr>
          <a:xfrm>
            <a:off x="4082803" y="469262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9EC9E3-B67B-D459-DD11-BE5F1A06888C}"/>
              </a:ext>
            </a:extLst>
          </p:cNvPr>
          <p:cNvCxnSpPr>
            <a:cxnSpLocks/>
          </p:cNvCxnSpPr>
          <p:nvPr/>
        </p:nvCxnSpPr>
        <p:spPr>
          <a:xfrm>
            <a:off x="4316210" y="4908333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B5C98A-C15A-4434-2EE4-75B2F2D07CF5}"/>
              </a:ext>
            </a:extLst>
          </p:cNvPr>
          <p:cNvCxnSpPr>
            <a:cxnSpLocks/>
          </p:cNvCxnSpPr>
          <p:nvPr/>
        </p:nvCxnSpPr>
        <p:spPr>
          <a:xfrm>
            <a:off x="4006033" y="5293910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AEF693-9397-141F-C0F9-4A150976D273}"/>
              </a:ext>
            </a:extLst>
          </p:cNvPr>
          <p:cNvCxnSpPr>
            <a:cxnSpLocks/>
          </p:cNvCxnSpPr>
          <p:nvPr/>
        </p:nvCxnSpPr>
        <p:spPr>
          <a:xfrm flipH="1">
            <a:off x="3933986" y="4908333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A89220-CC67-F51B-4835-F3861151745A}"/>
              </a:ext>
            </a:extLst>
          </p:cNvPr>
          <p:cNvCxnSpPr>
            <a:cxnSpLocks/>
          </p:cNvCxnSpPr>
          <p:nvPr/>
        </p:nvCxnSpPr>
        <p:spPr>
          <a:xfrm flipH="1">
            <a:off x="3685828" y="5299903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D07DCD-4966-A65A-8EC8-C218F0A8F20D}"/>
              </a:ext>
            </a:extLst>
          </p:cNvPr>
          <p:cNvSpPr txBox="1"/>
          <p:nvPr/>
        </p:nvSpPr>
        <p:spPr>
          <a:xfrm>
            <a:off x="3785350" y="506196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5BEAF-46CB-1681-CA32-BF4FB535ADBA}"/>
              </a:ext>
            </a:extLst>
          </p:cNvPr>
          <p:cNvSpPr txBox="1"/>
          <p:nvPr/>
        </p:nvSpPr>
        <p:spPr>
          <a:xfrm>
            <a:off x="3443163" y="5550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F04CC-5D98-F256-E72E-69867D889A24}"/>
              </a:ext>
            </a:extLst>
          </p:cNvPr>
          <p:cNvSpPr txBox="1"/>
          <p:nvPr/>
        </p:nvSpPr>
        <p:spPr>
          <a:xfrm>
            <a:off x="4082803" y="5534443"/>
            <a:ext cx="87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7BFDF3-C850-0EFE-FEAD-258D54E56B69}"/>
              </a:ext>
            </a:extLst>
          </p:cNvPr>
          <p:cNvSpPr txBox="1"/>
          <p:nvPr/>
        </p:nvSpPr>
        <p:spPr>
          <a:xfrm>
            <a:off x="4430929" y="5175829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21E16-9831-AA6A-44ED-1A4CDE48AC41}"/>
              </a:ext>
            </a:extLst>
          </p:cNvPr>
          <p:cNvSpPr txBox="1"/>
          <p:nvPr/>
        </p:nvSpPr>
        <p:spPr>
          <a:xfrm>
            <a:off x="404813" y="2147527"/>
            <a:ext cx="6007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AST </a:t>
            </a:r>
            <a:r>
              <a:rPr lang="fr-FR" sz="2400" dirty="0" err="1"/>
              <a:t>is</a:t>
            </a:r>
            <a:r>
              <a:rPr lang="fr-FR" sz="2400" dirty="0"/>
              <a:t> NOT </a:t>
            </a:r>
            <a:r>
              <a:rPr lang="fr-FR" sz="2400" dirty="0" err="1"/>
              <a:t>ambiguous</a:t>
            </a:r>
            <a:r>
              <a:rPr lang="fr-FR" sz="2400" dirty="0"/>
              <a:t>, no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parenthesis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( </a:t>
            </a:r>
            <a:r>
              <a:rPr lang="fr-FR" sz="2400" dirty="0" err="1"/>
              <a:t>parser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handling </a:t>
            </a:r>
            <a:r>
              <a:rPr lang="fr-FR" sz="2400" dirty="0" err="1"/>
              <a:t>operator</a:t>
            </a:r>
            <a:r>
              <a:rPr lang="fr-FR" sz="2400" dirty="0"/>
              <a:t> </a:t>
            </a:r>
            <a:r>
              <a:rPr lang="fr-FR" sz="2400" dirty="0" err="1"/>
              <a:t>precendence</a:t>
            </a:r>
            <a:r>
              <a:rPr lang="fr-FR" sz="2400" dirty="0"/>
              <a:t>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5659A-38C3-CD5A-6663-3722D3D66012}"/>
              </a:ext>
            </a:extLst>
          </p:cNvPr>
          <p:cNvSpPr txBox="1"/>
          <p:nvPr/>
        </p:nvSpPr>
        <p:spPr>
          <a:xfrm>
            <a:off x="7932739" y="504447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ED0283-CF44-B1BF-EA22-2C9A2FC6E5C9}"/>
              </a:ext>
            </a:extLst>
          </p:cNvPr>
          <p:cNvCxnSpPr>
            <a:cxnSpLocks/>
          </p:cNvCxnSpPr>
          <p:nvPr/>
        </p:nvCxnSpPr>
        <p:spPr>
          <a:xfrm>
            <a:off x="8166146" y="5260180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7F62A5-E8EB-9DA8-7693-66775F6C57C6}"/>
              </a:ext>
            </a:extLst>
          </p:cNvPr>
          <p:cNvCxnSpPr>
            <a:cxnSpLocks/>
          </p:cNvCxnSpPr>
          <p:nvPr/>
        </p:nvCxnSpPr>
        <p:spPr>
          <a:xfrm>
            <a:off x="7805413" y="4805565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E21584-379B-95E6-5600-9FA0EA34E8E3}"/>
              </a:ext>
            </a:extLst>
          </p:cNvPr>
          <p:cNvCxnSpPr>
            <a:cxnSpLocks/>
          </p:cNvCxnSpPr>
          <p:nvPr/>
        </p:nvCxnSpPr>
        <p:spPr>
          <a:xfrm flipH="1">
            <a:off x="7773214" y="5259986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82E81-FC9B-4117-BD91-0F7557D919F2}"/>
              </a:ext>
            </a:extLst>
          </p:cNvPr>
          <p:cNvCxnSpPr>
            <a:cxnSpLocks/>
          </p:cNvCxnSpPr>
          <p:nvPr/>
        </p:nvCxnSpPr>
        <p:spPr>
          <a:xfrm flipH="1">
            <a:off x="7485208" y="4811558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0365AD-F090-9BED-1E63-45FE3AE1C48D}"/>
              </a:ext>
            </a:extLst>
          </p:cNvPr>
          <p:cNvSpPr txBox="1"/>
          <p:nvPr/>
        </p:nvSpPr>
        <p:spPr>
          <a:xfrm>
            <a:off x="7584730" y="457361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0A427-77CE-5D1C-DB1D-31638EF0EEEA}"/>
              </a:ext>
            </a:extLst>
          </p:cNvPr>
          <p:cNvSpPr txBox="1"/>
          <p:nvPr/>
        </p:nvSpPr>
        <p:spPr>
          <a:xfrm>
            <a:off x="7242543" y="50619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09053-1387-7D34-9A4E-B641B3D57A69}"/>
              </a:ext>
            </a:extLst>
          </p:cNvPr>
          <p:cNvSpPr txBox="1"/>
          <p:nvPr/>
        </p:nvSpPr>
        <p:spPr>
          <a:xfrm>
            <a:off x="7564663" y="5550306"/>
            <a:ext cx="4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93E4B-7232-A257-B816-9CFDA63C6F0C}"/>
              </a:ext>
            </a:extLst>
          </p:cNvPr>
          <p:cNvSpPr txBox="1"/>
          <p:nvPr/>
        </p:nvSpPr>
        <p:spPr>
          <a:xfrm>
            <a:off x="8280865" y="5527676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3DF53-382D-CEEC-90C2-B62A416507EA}"/>
              </a:ext>
            </a:extLst>
          </p:cNvPr>
          <p:cNvSpPr txBox="1"/>
          <p:nvPr/>
        </p:nvSpPr>
        <p:spPr>
          <a:xfrm>
            <a:off x="3497716" y="3881942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(1 + 2) *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9F0B06-0C38-DB3B-5E05-405500A1BC07}"/>
              </a:ext>
            </a:extLst>
          </p:cNvPr>
          <p:cNvSpPr txBox="1"/>
          <p:nvPr/>
        </p:nvSpPr>
        <p:spPr>
          <a:xfrm>
            <a:off x="6195888" y="3891825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 + (2 * 3)  =  1 + 2 * 3</a:t>
            </a:r>
          </a:p>
        </p:txBody>
      </p:sp>
    </p:spTree>
    <p:extLst>
      <p:ext uri="{BB962C8B-B14F-4D97-AF65-F5344CB8AC3E}">
        <p14:creationId xmlns:p14="http://schemas.microsoft.com/office/powerpoint/2010/main" val="4185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5F31-2AAA-47C0-6549-4130096F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Expression classes</a:t>
            </a:r>
            <a:br>
              <a:rPr lang="fr-FR" dirty="0"/>
            </a:br>
            <a:r>
              <a:rPr lang="fr-FR" dirty="0"/>
              <a:t>Abstract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(AST)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35C36-9ED8-E6E6-E266-C188F3F88483}"/>
              </a:ext>
            </a:extLst>
          </p:cNvPr>
          <p:cNvSpPr/>
          <p:nvPr/>
        </p:nvSpPr>
        <p:spPr>
          <a:xfrm>
            <a:off x="6737141" y="3729569"/>
            <a:ext cx="2619377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B22A8-25E1-BD75-E7B9-41B1760AE690}"/>
              </a:ext>
            </a:extLst>
          </p:cNvPr>
          <p:cNvSpPr txBox="1"/>
          <p:nvPr/>
        </p:nvSpPr>
        <p:spPr>
          <a:xfrm>
            <a:off x="6737141" y="3730642"/>
            <a:ext cx="264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UnaryOpExpression</a:t>
            </a:r>
            <a:endParaRPr lang="fr-FR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E7D15-C38F-E61B-9C2B-0E4F5C30C844}"/>
              </a:ext>
            </a:extLst>
          </p:cNvPr>
          <p:cNvSpPr/>
          <p:nvPr/>
        </p:nvSpPr>
        <p:spPr>
          <a:xfrm>
            <a:off x="5042143" y="2078910"/>
            <a:ext cx="2780740" cy="634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F9A28-0CE2-55AC-65D9-A0B207711905}"/>
              </a:ext>
            </a:extLst>
          </p:cNvPr>
          <p:cNvSpPr txBox="1"/>
          <p:nvPr/>
        </p:nvSpPr>
        <p:spPr>
          <a:xfrm>
            <a:off x="5046132" y="2109659"/>
            <a:ext cx="278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(abstract)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E3533-6ACD-11F8-F707-40BC15010565}"/>
              </a:ext>
            </a:extLst>
          </p:cNvPr>
          <p:cNvSpPr/>
          <p:nvPr/>
        </p:nvSpPr>
        <p:spPr>
          <a:xfrm>
            <a:off x="987077" y="3729569"/>
            <a:ext cx="2352471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86772-1808-0AF0-7A36-01DFF9166521}"/>
              </a:ext>
            </a:extLst>
          </p:cNvPr>
          <p:cNvSpPr txBox="1"/>
          <p:nvPr/>
        </p:nvSpPr>
        <p:spPr>
          <a:xfrm>
            <a:off x="982311" y="3730643"/>
            <a:ext cx="229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LiteralExpression</a:t>
            </a:r>
            <a:endParaRPr lang="fr-F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1D2E9-2D78-8491-BA07-9BED336A743F}"/>
              </a:ext>
            </a:extLst>
          </p:cNvPr>
          <p:cNvSpPr/>
          <p:nvPr/>
        </p:nvSpPr>
        <p:spPr>
          <a:xfrm>
            <a:off x="3503335" y="3733352"/>
            <a:ext cx="2465114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6593E-5109-59E6-349C-BBD288B2E180}"/>
              </a:ext>
            </a:extLst>
          </p:cNvPr>
          <p:cNvSpPr txBox="1"/>
          <p:nvPr/>
        </p:nvSpPr>
        <p:spPr>
          <a:xfrm>
            <a:off x="3498568" y="3734426"/>
            <a:ext cx="242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NamedExpression</a:t>
            </a:r>
            <a:endParaRPr lang="fr-F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4EE2B-DFC3-0856-F2C0-DB1D00F64048}"/>
              </a:ext>
            </a:extLst>
          </p:cNvPr>
          <p:cNvSpPr/>
          <p:nvPr/>
        </p:nvSpPr>
        <p:spPr>
          <a:xfrm>
            <a:off x="8118130" y="4454559"/>
            <a:ext cx="2619377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E675-7F4A-BBCA-4AF8-26BC3ADACFEB}"/>
              </a:ext>
            </a:extLst>
          </p:cNvPr>
          <p:cNvSpPr txBox="1"/>
          <p:nvPr/>
        </p:nvSpPr>
        <p:spPr>
          <a:xfrm>
            <a:off x="8113364" y="4455633"/>
            <a:ext cx="268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BinaryOpExpression</a:t>
            </a:r>
            <a:endParaRPr lang="fr-FR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57ADD-091C-6AC6-DEA9-F05750795327}"/>
              </a:ext>
            </a:extLst>
          </p:cNvPr>
          <p:cNvSpPr/>
          <p:nvPr/>
        </p:nvSpPr>
        <p:spPr>
          <a:xfrm>
            <a:off x="9493923" y="5221849"/>
            <a:ext cx="2619377" cy="49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65BA8F-A171-CB74-F060-D70514CA5CFE}"/>
              </a:ext>
            </a:extLst>
          </p:cNvPr>
          <p:cNvSpPr txBox="1"/>
          <p:nvPr/>
        </p:nvSpPr>
        <p:spPr>
          <a:xfrm>
            <a:off x="9489157" y="5222923"/>
            <a:ext cx="2613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FunctionExpression</a:t>
            </a:r>
            <a:endParaRPr lang="fr-FR" sz="2400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E8AEB2B-32B8-98C1-B024-EBF9493A06B6}"/>
              </a:ext>
            </a:extLst>
          </p:cNvPr>
          <p:cNvSpPr/>
          <p:nvPr/>
        </p:nvSpPr>
        <p:spPr>
          <a:xfrm rot="16200000">
            <a:off x="9136611" y="3854534"/>
            <a:ext cx="332824" cy="499938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D35393C-4AF0-9887-5C5E-62CD9A622321}"/>
              </a:ext>
            </a:extLst>
          </p:cNvPr>
          <p:cNvSpPr/>
          <p:nvPr/>
        </p:nvSpPr>
        <p:spPr>
          <a:xfrm rot="16200000">
            <a:off x="3218272" y="3951855"/>
            <a:ext cx="332824" cy="4804746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3903E-2B52-C7DE-5D84-ED870C7709C5}"/>
              </a:ext>
            </a:extLst>
          </p:cNvPr>
          <p:cNvSpPr txBox="1"/>
          <p:nvPr/>
        </p:nvSpPr>
        <p:spPr>
          <a:xfrm>
            <a:off x="1764195" y="6440556"/>
            <a:ext cx="381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Terminal classes  (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E3884-A9A0-2F7C-1429-48E857BCFD81}"/>
              </a:ext>
            </a:extLst>
          </p:cNvPr>
          <p:cNvSpPr txBox="1"/>
          <p:nvPr/>
        </p:nvSpPr>
        <p:spPr>
          <a:xfrm>
            <a:off x="6537952" y="6458272"/>
            <a:ext cx="565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intermediate</a:t>
            </a:r>
            <a:r>
              <a:rPr lang="fr-FR" dirty="0"/>
              <a:t> Composite classes  (</a:t>
            </a:r>
            <a:r>
              <a:rPr lang="fr-FR" dirty="0" err="1"/>
              <a:t>recursive</a:t>
            </a:r>
            <a:r>
              <a:rPr lang="fr-FR" dirty="0"/>
              <a:t> </a:t>
            </a:r>
            <a:r>
              <a:rPr lang="fr-FR" dirty="0" err="1"/>
              <a:t>grammar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AB2CA5-F1DF-FBB7-0D57-54A25325640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432513" y="2713517"/>
            <a:ext cx="0" cy="530699"/>
          </a:xfrm>
          <a:prstGeom prst="straightConnector1">
            <a:avLst/>
          </a:prstGeom>
          <a:ln w="222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0B3E6E-C34B-C67C-B2F6-0A7A3497B660}"/>
              </a:ext>
            </a:extLst>
          </p:cNvPr>
          <p:cNvCxnSpPr>
            <a:cxnSpLocks/>
          </p:cNvCxnSpPr>
          <p:nvPr/>
        </p:nvCxnSpPr>
        <p:spPr>
          <a:xfrm>
            <a:off x="2168108" y="3274943"/>
            <a:ext cx="0" cy="464081"/>
          </a:xfrm>
          <a:prstGeom prst="straightConnector1">
            <a:avLst/>
          </a:prstGeom>
          <a:ln w="222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8215D2-B16B-EF63-7781-95DE03DA3E4A}"/>
              </a:ext>
            </a:extLst>
          </p:cNvPr>
          <p:cNvCxnSpPr>
            <a:cxnSpLocks/>
          </p:cNvCxnSpPr>
          <p:nvPr/>
        </p:nvCxnSpPr>
        <p:spPr>
          <a:xfrm>
            <a:off x="4636325" y="3274943"/>
            <a:ext cx="0" cy="464081"/>
          </a:xfrm>
          <a:prstGeom prst="straightConnector1">
            <a:avLst/>
          </a:prstGeom>
          <a:ln w="222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05F2F-9821-6F29-5E1A-3EC7BF234092}"/>
              </a:ext>
            </a:extLst>
          </p:cNvPr>
          <p:cNvCxnSpPr>
            <a:cxnSpLocks/>
          </p:cNvCxnSpPr>
          <p:nvPr/>
        </p:nvCxnSpPr>
        <p:spPr>
          <a:xfrm>
            <a:off x="8113364" y="3274943"/>
            <a:ext cx="0" cy="464081"/>
          </a:xfrm>
          <a:prstGeom prst="straightConnector1">
            <a:avLst/>
          </a:prstGeom>
          <a:ln w="222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64B51E-4891-75D6-DED4-C25D711B9527}"/>
              </a:ext>
            </a:extLst>
          </p:cNvPr>
          <p:cNvCxnSpPr>
            <a:cxnSpLocks/>
          </p:cNvCxnSpPr>
          <p:nvPr/>
        </p:nvCxnSpPr>
        <p:spPr>
          <a:xfrm>
            <a:off x="9442102" y="3265418"/>
            <a:ext cx="0" cy="1189608"/>
          </a:xfrm>
          <a:prstGeom prst="straightConnector1">
            <a:avLst/>
          </a:prstGeom>
          <a:ln w="222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A28EA-847A-74E9-F7C3-C1D39CAC35C4}"/>
              </a:ext>
            </a:extLst>
          </p:cNvPr>
          <p:cNvCxnSpPr>
            <a:cxnSpLocks/>
          </p:cNvCxnSpPr>
          <p:nvPr/>
        </p:nvCxnSpPr>
        <p:spPr>
          <a:xfrm>
            <a:off x="10935513" y="3269564"/>
            <a:ext cx="0" cy="1950594"/>
          </a:xfrm>
          <a:prstGeom prst="straightConnector1">
            <a:avLst/>
          </a:prstGeom>
          <a:ln w="222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90147-E7CE-4CA7-4582-230A23D5B7E2}"/>
              </a:ext>
            </a:extLst>
          </p:cNvPr>
          <p:cNvCxnSpPr>
            <a:cxnSpLocks/>
          </p:cNvCxnSpPr>
          <p:nvPr/>
        </p:nvCxnSpPr>
        <p:spPr>
          <a:xfrm flipH="1">
            <a:off x="2163312" y="3260691"/>
            <a:ext cx="8772201" cy="16475"/>
          </a:xfrm>
          <a:prstGeom prst="straightConnector1">
            <a:avLst/>
          </a:prstGeom>
          <a:ln w="22225"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56112A-E72C-EA6D-DBD8-57B75DF5D840}"/>
              </a:ext>
            </a:extLst>
          </p:cNvPr>
          <p:cNvCxnSpPr>
            <a:cxnSpLocks/>
          </p:cNvCxnSpPr>
          <p:nvPr/>
        </p:nvCxnSpPr>
        <p:spPr>
          <a:xfrm flipH="1" flipV="1">
            <a:off x="8644857" y="2771201"/>
            <a:ext cx="442408" cy="963013"/>
          </a:xfrm>
          <a:prstGeom prst="straightConnector1">
            <a:avLst/>
          </a:prstGeom>
          <a:ln w="22225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E2D4A-1AD7-942E-C3EF-2C03AAA9BCD2}"/>
              </a:ext>
            </a:extLst>
          </p:cNvPr>
          <p:cNvCxnSpPr>
            <a:cxnSpLocks/>
          </p:cNvCxnSpPr>
          <p:nvPr/>
        </p:nvCxnSpPr>
        <p:spPr>
          <a:xfrm flipH="1" flipV="1">
            <a:off x="9484183" y="2735359"/>
            <a:ext cx="809376" cy="1718593"/>
          </a:xfrm>
          <a:prstGeom prst="straightConnector1">
            <a:avLst/>
          </a:prstGeom>
          <a:ln w="22225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6B3389-23A6-30E5-9366-A6CD4971BE43}"/>
              </a:ext>
            </a:extLst>
          </p:cNvPr>
          <p:cNvCxnSpPr>
            <a:cxnSpLocks/>
          </p:cNvCxnSpPr>
          <p:nvPr/>
        </p:nvCxnSpPr>
        <p:spPr>
          <a:xfrm flipH="1" flipV="1">
            <a:off x="9621797" y="2595560"/>
            <a:ext cx="882565" cy="1867319"/>
          </a:xfrm>
          <a:prstGeom prst="straightConnector1">
            <a:avLst/>
          </a:prstGeom>
          <a:ln w="22225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C90EDD-F4AD-B280-8B86-38B63BCCD28C}"/>
              </a:ext>
            </a:extLst>
          </p:cNvPr>
          <p:cNvCxnSpPr>
            <a:cxnSpLocks/>
          </p:cNvCxnSpPr>
          <p:nvPr/>
        </p:nvCxnSpPr>
        <p:spPr>
          <a:xfrm flipH="1" flipV="1">
            <a:off x="7834171" y="2638949"/>
            <a:ext cx="813493" cy="153060"/>
          </a:xfrm>
          <a:prstGeom prst="straightConnector1">
            <a:avLst/>
          </a:prstGeom>
          <a:ln w="22225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161A32-305C-4663-6A4B-732146B16517}"/>
              </a:ext>
            </a:extLst>
          </p:cNvPr>
          <p:cNvCxnSpPr>
            <a:cxnSpLocks/>
          </p:cNvCxnSpPr>
          <p:nvPr/>
        </p:nvCxnSpPr>
        <p:spPr>
          <a:xfrm flipH="1" flipV="1">
            <a:off x="7835627" y="2420425"/>
            <a:ext cx="1648557" cy="326042"/>
          </a:xfrm>
          <a:prstGeom prst="straightConnector1">
            <a:avLst/>
          </a:prstGeom>
          <a:ln w="22225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AD2AAF-B309-30CF-4518-EEF1A7EE033E}"/>
              </a:ext>
            </a:extLst>
          </p:cNvPr>
          <p:cNvCxnSpPr>
            <a:cxnSpLocks/>
          </p:cNvCxnSpPr>
          <p:nvPr/>
        </p:nvCxnSpPr>
        <p:spPr>
          <a:xfrm flipH="1" flipV="1">
            <a:off x="7823385" y="2272778"/>
            <a:ext cx="1798412" cy="372497"/>
          </a:xfrm>
          <a:prstGeom prst="straightConnector1">
            <a:avLst/>
          </a:prstGeom>
          <a:ln w="22225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D0FDEE-D579-9BEA-DDF0-B6BC056553E4}"/>
              </a:ext>
            </a:extLst>
          </p:cNvPr>
          <p:cNvCxnSpPr>
            <a:cxnSpLocks/>
          </p:cNvCxnSpPr>
          <p:nvPr/>
        </p:nvCxnSpPr>
        <p:spPr>
          <a:xfrm flipH="1" flipV="1">
            <a:off x="7827649" y="2149239"/>
            <a:ext cx="2932371" cy="622476"/>
          </a:xfrm>
          <a:prstGeom prst="straightConnector1">
            <a:avLst/>
          </a:prstGeom>
          <a:ln w="22225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E8C4A7-70D9-7387-FE6B-B909424FED81}"/>
              </a:ext>
            </a:extLst>
          </p:cNvPr>
          <p:cNvCxnSpPr>
            <a:cxnSpLocks/>
          </p:cNvCxnSpPr>
          <p:nvPr/>
        </p:nvCxnSpPr>
        <p:spPr>
          <a:xfrm flipH="1" flipV="1">
            <a:off x="10760020" y="2772923"/>
            <a:ext cx="1267616" cy="2452614"/>
          </a:xfrm>
          <a:prstGeom prst="straightConnector1">
            <a:avLst/>
          </a:prstGeom>
          <a:ln w="22225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9C6954D-2840-337C-A09B-067B56906F53}"/>
              </a:ext>
            </a:extLst>
          </p:cNvPr>
          <p:cNvSpPr txBox="1"/>
          <p:nvPr/>
        </p:nvSpPr>
        <p:spPr>
          <a:xfrm>
            <a:off x="9547995" y="4061157"/>
            <a:ext cx="66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0C9D0B-09C3-292A-8306-BEE692EFE3BE}"/>
              </a:ext>
            </a:extLst>
          </p:cNvPr>
          <p:cNvSpPr txBox="1"/>
          <p:nvPr/>
        </p:nvSpPr>
        <p:spPr>
          <a:xfrm>
            <a:off x="10142219" y="3965258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right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1586EA-0120-837C-2CDA-400B415CEA60}"/>
              </a:ext>
            </a:extLst>
          </p:cNvPr>
          <p:cNvSpPr txBox="1"/>
          <p:nvPr/>
        </p:nvSpPr>
        <p:spPr>
          <a:xfrm>
            <a:off x="10958061" y="4852860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params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A2CF34-BAF4-3B8E-CC01-DDA65488F092}"/>
              </a:ext>
            </a:extLst>
          </p:cNvPr>
          <p:cNvSpPr txBox="1"/>
          <p:nvPr/>
        </p:nvSpPr>
        <p:spPr>
          <a:xfrm>
            <a:off x="8731214" y="3373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878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25"/>
            <a:ext cx="10515600" cy="99864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.. Not </a:t>
            </a:r>
            <a:r>
              <a:rPr lang="fr-FR" dirty="0" err="1"/>
              <a:t>only</a:t>
            </a:r>
            <a:r>
              <a:rPr lang="fr-FR" dirty="0"/>
              <a:t> Expressions</a:t>
            </a:r>
            <a:br>
              <a:rPr lang="fr-FR" dirty="0"/>
            </a:b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Procedural</a:t>
            </a:r>
            <a:r>
              <a:rPr lang="fr-FR" dirty="0"/>
              <a:t> (</a:t>
            </a:r>
            <a:r>
              <a:rPr lang="fr-FR" dirty="0" err="1"/>
              <a:t>Statement</a:t>
            </a:r>
            <a:r>
              <a:rPr lang="fr-FR" dirty="0"/>
              <a:t>) + </a:t>
            </a:r>
            <a:r>
              <a:rPr lang="fr-FR" dirty="0" err="1"/>
              <a:t>Declarations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22ADC-5040-11B9-109F-35592AA0F1B1}"/>
              </a:ext>
            </a:extLst>
          </p:cNvPr>
          <p:cNvSpPr/>
          <p:nvPr/>
        </p:nvSpPr>
        <p:spPr>
          <a:xfrm>
            <a:off x="1955412" y="3609726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9C22D-3B20-2CD4-D3BA-74D99061C755}"/>
              </a:ext>
            </a:extLst>
          </p:cNvPr>
          <p:cNvSpPr txBox="1"/>
          <p:nvPr/>
        </p:nvSpPr>
        <p:spPr>
          <a:xfrm>
            <a:off x="2193188" y="3595532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2E1FDE-BD87-FACC-9000-BC07BAB0BE25}"/>
              </a:ext>
            </a:extLst>
          </p:cNvPr>
          <p:cNvSpPr/>
          <p:nvPr/>
        </p:nvSpPr>
        <p:spPr>
          <a:xfrm>
            <a:off x="5198027" y="2275256"/>
            <a:ext cx="147142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0FDDDF-8923-440C-FFD3-9B2AA7D25769}"/>
              </a:ext>
            </a:extLst>
          </p:cNvPr>
          <p:cNvSpPr txBox="1"/>
          <p:nvPr/>
        </p:nvSpPr>
        <p:spPr>
          <a:xfrm>
            <a:off x="5182011" y="2262375"/>
            <a:ext cx="14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AbstractNode</a:t>
            </a:r>
            <a:endParaRPr lang="fr-FR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AFD627-D3E8-7952-5A19-571F711C09D4}"/>
              </a:ext>
            </a:extLst>
          </p:cNvPr>
          <p:cNvCxnSpPr>
            <a:cxnSpLocks/>
          </p:cNvCxnSpPr>
          <p:nvPr/>
        </p:nvCxnSpPr>
        <p:spPr>
          <a:xfrm flipH="1" flipV="1">
            <a:off x="2790947" y="3225648"/>
            <a:ext cx="6688390" cy="721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C4DAD5-0E0B-57CA-8F3E-2DFC8B9AC0F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790947" y="3208078"/>
            <a:ext cx="0" cy="40164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7F0A6B9-1CE2-0C0C-838D-6D494CAEE612}"/>
              </a:ext>
            </a:extLst>
          </p:cNvPr>
          <p:cNvSpPr/>
          <p:nvPr/>
        </p:nvSpPr>
        <p:spPr>
          <a:xfrm>
            <a:off x="5087766" y="3608471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FA2317-2FE8-5EF3-ABD9-8648900A8265}"/>
              </a:ext>
            </a:extLst>
          </p:cNvPr>
          <p:cNvSpPr txBox="1"/>
          <p:nvPr/>
        </p:nvSpPr>
        <p:spPr>
          <a:xfrm>
            <a:off x="5354061" y="3608746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Statement</a:t>
            </a:r>
            <a:endParaRPr lang="fr-FR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2C780-8480-C994-4CE0-7A0F62426D3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923301" y="3225648"/>
            <a:ext cx="0" cy="3828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222A9B-C2FC-4392-2D15-5FDC08A2F80B}"/>
              </a:ext>
            </a:extLst>
          </p:cNvPr>
          <p:cNvSpPr/>
          <p:nvPr/>
        </p:nvSpPr>
        <p:spPr>
          <a:xfrm>
            <a:off x="8763685" y="3596780"/>
            <a:ext cx="147290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E806A54-28D7-0309-B693-44EB7E56B0D5}"/>
              </a:ext>
            </a:extLst>
          </p:cNvPr>
          <p:cNvSpPr txBox="1"/>
          <p:nvPr/>
        </p:nvSpPr>
        <p:spPr>
          <a:xfrm>
            <a:off x="8943246" y="3615689"/>
            <a:ext cx="140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Expression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CE0A708-6EA3-C89B-7596-D7FFF2AEDAC1}"/>
              </a:ext>
            </a:extLst>
          </p:cNvPr>
          <p:cNvCxnSpPr>
            <a:cxnSpLocks/>
          </p:cNvCxnSpPr>
          <p:nvPr/>
        </p:nvCxnSpPr>
        <p:spPr>
          <a:xfrm flipV="1">
            <a:off x="9479337" y="3213957"/>
            <a:ext cx="0" cy="3828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AA0482B-B2F0-201C-D5C6-E65BB805DB76}"/>
              </a:ext>
            </a:extLst>
          </p:cNvPr>
          <p:cNvCxnSpPr>
            <a:cxnSpLocks/>
          </p:cNvCxnSpPr>
          <p:nvPr/>
        </p:nvCxnSpPr>
        <p:spPr>
          <a:xfrm flipV="1">
            <a:off x="5917725" y="2657475"/>
            <a:ext cx="0" cy="54240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570ADA-27E4-2C24-15A7-4273F92A2B6D}"/>
              </a:ext>
            </a:extLst>
          </p:cNvPr>
          <p:cNvSpPr txBox="1"/>
          <p:nvPr/>
        </p:nvSpPr>
        <p:spPr>
          <a:xfrm>
            <a:off x="8845126" y="4383932"/>
            <a:ext cx="193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For values, </a:t>
            </a:r>
            <a:br>
              <a:rPr lang="fr-FR" sz="2400" dirty="0"/>
            </a:br>
            <a:r>
              <a:rPr lang="fr-FR" sz="2400" dirty="0"/>
              <a:t>and </a:t>
            </a:r>
            <a:r>
              <a:rPr lang="fr-FR" sz="2400" dirty="0" err="1"/>
              <a:t>operators</a:t>
            </a:r>
            <a:endParaRPr lang="fr-FR" sz="2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A31BB5-8E62-2C00-FC90-7A2B3C80D32F}"/>
              </a:ext>
            </a:extLst>
          </p:cNvPr>
          <p:cNvSpPr txBox="1"/>
          <p:nvPr/>
        </p:nvSpPr>
        <p:spPr>
          <a:xfrm>
            <a:off x="5035800" y="4387027"/>
            <a:ext cx="33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For </a:t>
            </a:r>
            <a:r>
              <a:rPr lang="fr-FR" sz="2400" dirty="0" err="1"/>
              <a:t>procedural</a:t>
            </a:r>
            <a:r>
              <a:rPr lang="fr-FR" sz="2400" dirty="0"/>
              <a:t> parts</a:t>
            </a:r>
          </a:p>
          <a:p>
            <a:r>
              <a:rPr lang="fr-FR" sz="2400" dirty="0"/>
              <a:t>« if », « for », « switch »..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F3B76D-B79D-F085-AE76-5A242C924A8F}"/>
              </a:ext>
            </a:extLst>
          </p:cNvPr>
          <p:cNvSpPr txBox="1"/>
          <p:nvPr/>
        </p:nvSpPr>
        <p:spPr>
          <a:xfrm>
            <a:off x="1168125" y="4408259"/>
            <a:ext cx="336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For program structure</a:t>
            </a:r>
          </a:p>
          <a:p>
            <a:r>
              <a:rPr lang="fr-FR" sz="2400" dirty="0"/>
              <a:t>package, class, </a:t>
            </a:r>
            <a:r>
              <a:rPr lang="fr-FR" sz="2400" dirty="0" err="1"/>
              <a:t>method</a:t>
            </a:r>
            <a:r>
              <a:rPr lang="fr-FR" sz="2400" dirty="0"/>
              <a:t>, ..</a:t>
            </a:r>
          </a:p>
        </p:txBody>
      </p:sp>
    </p:spTree>
    <p:extLst>
      <p:ext uri="{BB962C8B-B14F-4D97-AF65-F5344CB8AC3E}">
        <p14:creationId xmlns:p14="http://schemas.microsoft.com/office/powerpoint/2010/main" val="261903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Abstract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06808-77DE-C654-6DBE-B9EDDF1433F1}"/>
              </a:ext>
            </a:extLst>
          </p:cNvPr>
          <p:cNvSpPr/>
          <p:nvPr/>
        </p:nvSpPr>
        <p:spPr>
          <a:xfrm>
            <a:off x="146144" y="3421618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FDA22-D042-11ED-162C-0254758D64D4}"/>
              </a:ext>
            </a:extLst>
          </p:cNvPr>
          <p:cNvSpPr txBox="1"/>
          <p:nvPr/>
        </p:nvSpPr>
        <p:spPr>
          <a:xfrm>
            <a:off x="94178" y="3421618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CompilationUnit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6336B-1069-F5E8-055D-4F19CE66853A}"/>
              </a:ext>
            </a:extLst>
          </p:cNvPr>
          <p:cNvSpPr/>
          <p:nvPr/>
        </p:nvSpPr>
        <p:spPr>
          <a:xfrm>
            <a:off x="359091" y="4316117"/>
            <a:ext cx="15996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9D27A-EDCC-8B44-06D0-A97EE950C9C1}"/>
              </a:ext>
            </a:extLst>
          </p:cNvPr>
          <p:cNvSpPr txBox="1"/>
          <p:nvPr/>
        </p:nvSpPr>
        <p:spPr>
          <a:xfrm>
            <a:off x="307125" y="4316117"/>
            <a:ext cx="172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ClassDeclaration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84DBA-2557-3AB5-FD49-29613790D6B3}"/>
              </a:ext>
            </a:extLst>
          </p:cNvPr>
          <p:cNvSpPr/>
          <p:nvPr/>
        </p:nvSpPr>
        <p:spPr>
          <a:xfrm>
            <a:off x="803094" y="5330850"/>
            <a:ext cx="18738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119B3-7104-103D-8750-E65C331A4B06}"/>
              </a:ext>
            </a:extLst>
          </p:cNvPr>
          <p:cNvSpPr txBox="1"/>
          <p:nvPr/>
        </p:nvSpPr>
        <p:spPr>
          <a:xfrm>
            <a:off x="751128" y="5330850"/>
            <a:ext cx="20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MethodDeclaration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3837E-BC13-DD79-70BC-9B8C65132F57}"/>
              </a:ext>
            </a:extLst>
          </p:cNvPr>
          <p:cNvSpPr/>
          <p:nvPr/>
        </p:nvSpPr>
        <p:spPr>
          <a:xfrm>
            <a:off x="803094" y="5950764"/>
            <a:ext cx="18738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3076F-4AC5-150D-919F-78254D0D3945}"/>
              </a:ext>
            </a:extLst>
          </p:cNvPr>
          <p:cNvSpPr txBox="1"/>
          <p:nvPr/>
        </p:nvSpPr>
        <p:spPr>
          <a:xfrm>
            <a:off x="751128" y="5950764"/>
            <a:ext cx="20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FieldDeclaration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22ADC-5040-11B9-109F-35592AA0F1B1}"/>
              </a:ext>
            </a:extLst>
          </p:cNvPr>
          <p:cNvSpPr/>
          <p:nvPr/>
        </p:nvSpPr>
        <p:spPr>
          <a:xfrm>
            <a:off x="878594" y="2583121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9C22D-3B20-2CD4-D3BA-74D99061C755}"/>
              </a:ext>
            </a:extLst>
          </p:cNvPr>
          <p:cNvSpPr txBox="1"/>
          <p:nvPr/>
        </p:nvSpPr>
        <p:spPr>
          <a:xfrm>
            <a:off x="826628" y="2583121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DeclarationNode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2E1FDE-BD87-FACC-9000-BC07BAB0BE25}"/>
              </a:ext>
            </a:extLst>
          </p:cNvPr>
          <p:cNvSpPr/>
          <p:nvPr/>
        </p:nvSpPr>
        <p:spPr>
          <a:xfrm>
            <a:off x="5232614" y="1609666"/>
            <a:ext cx="147142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0FDDDF-8923-440C-FFD3-9B2AA7D25769}"/>
              </a:ext>
            </a:extLst>
          </p:cNvPr>
          <p:cNvSpPr txBox="1"/>
          <p:nvPr/>
        </p:nvSpPr>
        <p:spPr>
          <a:xfrm>
            <a:off x="5180648" y="1609666"/>
            <a:ext cx="14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AbstractNode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C26F98-BF00-589E-B88E-8E5A22478DA0}"/>
              </a:ext>
            </a:extLst>
          </p:cNvPr>
          <p:cNvCxnSpPr>
            <a:cxnSpLocks/>
          </p:cNvCxnSpPr>
          <p:nvPr/>
        </p:nvCxnSpPr>
        <p:spPr>
          <a:xfrm flipV="1">
            <a:off x="1669790" y="2952453"/>
            <a:ext cx="0" cy="2315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7ACCF5-65CF-9700-4151-FADFDB21B19A}"/>
              </a:ext>
            </a:extLst>
          </p:cNvPr>
          <p:cNvCxnSpPr>
            <a:cxnSpLocks/>
          </p:cNvCxnSpPr>
          <p:nvPr/>
        </p:nvCxnSpPr>
        <p:spPr>
          <a:xfrm flipV="1">
            <a:off x="951133" y="3183964"/>
            <a:ext cx="0" cy="245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870DCB-B8E9-61AF-2852-95657D4B91C5}"/>
              </a:ext>
            </a:extLst>
          </p:cNvPr>
          <p:cNvCxnSpPr>
            <a:cxnSpLocks/>
          </p:cNvCxnSpPr>
          <p:nvPr/>
        </p:nvCxnSpPr>
        <p:spPr>
          <a:xfrm flipV="1">
            <a:off x="1296332" y="3183964"/>
            <a:ext cx="0" cy="2315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5E6034-F5E2-80EE-4092-8C43B499AE2F}"/>
              </a:ext>
            </a:extLst>
          </p:cNvPr>
          <p:cNvCxnSpPr>
            <a:cxnSpLocks/>
          </p:cNvCxnSpPr>
          <p:nvPr/>
        </p:nvCxnSpPr>
        <p:spPr>
          <a:xfrm flipV="1">
            <a:off x="1294543" y="3806644"/>
            <a:ext cx="0" cy="5094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5FA431-1B44-44A3-A0DC-E998707CD777}"/>
              </a:ext>
            </a:extLst>
          </p:cNvPr>
          <p:cNvCxnSpPr>
            <a:cxnSpLocks/>
          </p:cNvCxnSpPr>
          <p:nvPr/>
        </p:nvCxnSpPr>
        <p:spPr>
          <a:xfrm flipH="1">
            <a:off x="951133" y="3183964"/>
            <a:ext cx="13212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960E2F-6322-A719-CA2A-C5B2B4653778}"/>
              </a:ext>
            </a:extLst>
          </p:cNvPr>
          <p:cNvCxnSpPr>
            <a:cxnSpLocks/>
          </p:cNvCxnSpPr>
          <p:nvPr/>
        </p:nvCxnSpPr>
        <p:spPr>
          <a:xfrm flipV="1">
            <a:off x="2098576" y="3183964"/>
            <a:ext cx="32530" cy="21396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773A2D-CF05-C879-51C2-92DB61039498}"/>
              </a:ext>
            </a:extLst>
          </p:cNvPr>
          <p:cNvCxnSpPr>
            <a:cxnSpLocks/>
          </p:cNvCxnSpPr>
          <p:nvPr/>
        </p:nvCxnSpPr>
        <p:spPr>
          <a:xfrm flipV="1">
            <a:off x="2241586" y="5700182"/>
            <a:ext cx="0" cy="23602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1EA202-3518-9D86-5AC5-E75DB3756C36}"/>
              </a:ext>
            </a:extLst>
          </p:cNvPr>
          <p:cNvCxnSpPr>
            <a:cxnSpLocks/>
          </p:cNvCxnSpPr>
          <p:nvPr/>
        </p:nvCxnSpPr>
        <p:spPr>
          <a:xfrm flipV="1">
            <a:off x="5952312" y="1973283"/>
            <a:ext cx="0" cy="2315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AFD627-D3E8-7952-5A19-571F711C09D4}"/>
              </a:ext>
            </a:extLst>
          </p:cNvPr>
          <p:cNvCxnSpPr>
            <a:cxnSpLocks/>
          </p:cNvCxnSpPr>
          <p:nvPr/>
        </p:nvCxnSpPr>
        <p:spPr>
          <a:xfrm flipH="1" flipV="1">
            <a:off x="1711421" y="2200298"/>
            <a:ext cx="8982354" cy="349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C4DAD5-0E0B-57CA-8F3E-2DFC8B9AC0F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14129" y="2200298"/>
            <a:ext cx="0" cy="3828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80CE3D-FB8F-CBD5-497A-A093A0C60A53}"/>
              </a:ext>
            </a:extLst>
          </p:cNvPr>
          <p:cNvSpPr/>
          <p:nvPr/>
        </p:nvSpPr>
        <p:spPr>
          <a:xfrm>
            <a:off x="2965044" y="4336055"/>
            <a:ext cx="139297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DCEA4C-156C-9C6B-5B0C-7F7813AD3F51}"/>
              </a:ext>
            </a:extLst>
          </p:cNvPr>
          <p:cNvSpPr txBox="1"/>
          <p:nvPr/>
        </p:nvSpPr>
        <p:spPr>
          <a:xfrm>
            <a:off x="2925453" y="4331704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ClassSymbol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24289E-E07B-3F91-2317-575AD77E873D}"/>
              </a:ext>
            </a:extLst>
          </p:cNvPr>
          <p:cNvSpPr/>
          <p:nvPr/>
        </p:nvSpPr>
        <p:spPr>
          <a:xfrm>
            <a:off x="3241495" y="5335201"/>
            <a:ext cx="15996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198231-0D6D-74EB-7B91-8E1E74A8C334}"/>
              </a:ext>
            </a:extLst>
          </p:cNvPr>
          <p:cNvSpPr txBox="1"/>
          <p:nvPr/>
        </p:nvSpPr>
        <p:spPr>
          <a:xfrm>
            <a:off x="3172839" y="5344654"/>
            <a:ext cx="17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MethodSymbol</a:t>
            </a:r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6D2C49-C69B-114D-3B86-912C7BCA1E39}"/>
              </a:ext>
            </a:extLst>
          </p:cNvPr>
          <p:cNvSpPr/>
          <p:nvPr/>
        </p:nvSpPr>
        <p:spPr>
          <a:xfrm>
            <a:off x="3236733" y="5955115"/>
            <a:ext cx="139297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09B601-3A45-28EF-2C63-92D7174C8893}"/>
              </a:ext>
            </a:extLst>
          </p:cNvPr>
          <p:cNvSpPr txBox="1"/>
          <p:nvPr/>
        </p:nvSpPr>
        <p:spPr>
          <a:xfrm>
            <a:off x="3210401" y="5936210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FieldSymbol</a:t>
            </a:r>
            <a:endParaRPr lang="fr-FR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C20471-0093-240E-7355-58028BFD887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910064" y="4500783"/>
            <a:ext cx="1015389" cy="15587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E2B36-8F6E-9AB2-49E9-E6E77679F91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665140" y="5529320"/>
            <a:ext cx="507699" cy="7831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761D-E5FA-9CCD-7B5E-A783A3C7014B}"/>
              </a:ext>
            </a:extLst>
          </p:cNvPr>
          <p:cNvCxnSpPr>
            <a:cxnSpLocks/>
          </p:cNvCxnSpPr>
          <p:nvPr/>
        </p:nvCxnSpPr>
        <p:spPr>
          <a:xfrm flipV="1">
            <a:off x="2696932" y="6135430"/>
            <a:ext cx="507698" cy="7831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ED0090F-D611-462B-09EB-534BE0772266}"/>
              </a:ext>
            </a:extLst>
          </p:cNvPr>
          <p:cNvSpPr/>
          <p:nvPr/>
        </p:nvSpPr>
        <p:spPr>
          <a:xfrm>
            <a:off x="4991189" y="3437312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1ED9D5-3997-3BE0-25E9-6C5C85B5AD44}"/>
              </a:ext>
            </a:extLst>
          </p:cNvPr>
          <p:cNvSpPr txBox="1"/>
          <p:nvPr/>
        </p:nvSpPr>
        <p:spPr>
          <a:xfrm>
            <a:off x="4939223" y="3437312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BlockStmt</a:t>
            </a:r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CAB164-E383-1438-B585-F1D9ED953632}"/>
              </a:ext>
            </a:extLst>
          </p:cNvPr>
          <p:cNvSpPr/>
          <p:nvPr/>
        </p:nvSpPr>
        <p:spPr>
          <a:xfrm>
            <a:off x="5375070" y="3928272"/>
            <a:ext cx="142082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155C8D-EEB8-F259-A7AC-AEBFB364DC34}"/>
              </a:ext>
            </a:extLst>
          </p:cNvPr>
          <p:cNvSpPr txBox="1"/>
          <p:nvPr/>
        </p:nvSpPr>
        <p:spPr>
          <a:xfrm>
            <a:off x="5375074" y="3928272"/>
            <a:ext cx="150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IfStmt</a:t>
            </a:r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F0A6B9-1CE2-0C0C-838D-6D494CAEE612}"/>
              </a:ext>
            </a:extLst>
          </p:cNvPr>
          <p:cNvSpPr/>
          <p:nvPr/>
        </p:nvSpPr>
        <p:spPr>
          <a:xfrm>
            <a:off x="5723639" y="2598815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FA2317-2FE8-5EF3-ABD9-8648900A8265}"/>
              </a:ext>
            </a:extLst>
          </p:cNvPr>
          <p:cNvSpPr txBox="1"/>
          <p:nvPr/>
        </p:nvSpPr>
        <p:spPr>
          <a:xfrm>
            <a:off x="5671673" y="2598815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StatementNode</a:t>
            </a:r>
            <a:endParaRPr lang="fr-FR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3BD4556-3B95-1176-5D6C-BAA666B6E7BD}"/>
              </a:ext>
            </a:extLst>
          </p:cNvPr>
          <p:cNvCxnSpPr>
            <a:cxnSpLocks/>
          </p:cNvCxnSpPr>
          <p:nvPr/>
        </p:nvCxnSpPr>
        <p:spPr>
          <a:xfrm flipV="1">
            <a:off x="6514835" y="2968147"/>
            <a:ext cx="0" cy="2315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D21BD7-AB15-ED43-9259-5D7D462EE453}"/>
              </a:ext>
            </a:extLst>
          </p:cNvPr>
          <p:cNvCxnSpPr>
            <a:cxnSpLocks/>
          </p:cNvCxnSpPr>
          <p:nvPr/>
        </p:nvCxnSpPr>
        <p:spPr>
          <a:xfrm flipV="1">
            <a:off x="5796178" y="3199658"/>
            <a:ext cx="0" cy="245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AF2AE0-CE49-8210-23A2-FC8699CA0581}"/>
              </a:ext>
            </a:extLst>
          </p:cNvPr>
          <p:cNvCxnSpPr>
            <a:cxnSpLocks/>
          </p:cNvCxnSpPr>
          <p:nvPr/>
        </p:nvCxnSpPr>
        <p:spPr>
          <a:xfrm flipV="1">
            <a:off x="6730239" y="3199658"/>
            <a:ext cx="0" cy="72861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32DB98-B065-9F07-29B0-F096A41100EB}"/>
              </a:ext>
            </a:extLst>
          </p:cNvPr>
          <p:cNvCxnSpPr>
            <a:cxnSpLocks/>
          </p:cNvCxnSpPr>
          <p:nvPr/>
        </p:nvCxnSpPr>
        <p:spPr>
          <a:xfrm flipH="1">
            <a:off x="5796178" y="3199658"/>
            <a:ext cx="231828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2C780-8480-C994-4CE0-7A0F62426D3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59174" y="2215992"/>
            <a:ext cx="0" cy="3828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9E62ABB-E215-36E8-207B-6283F9AB0282}"/>
              </a:ext>
            </a:extLst>
          </p:cNvPr>
          <p:cNvSpPr/>
          <p:nvPr/>
        </p:nvSpPr>
        <p:spPr>
          <a:xfrm>
            <a:off x="5375074" y="4397437"/>
            <a:ext cx="1420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DB792C-6BC6-7D04-A933-D331833C1EC2}"/>
              </a:ext>
            </a:extLst>
          </p:cNvPr>
          <p:cNvSpPr txBox="1"/>
          <p:nvPr/>
        </p:nvSpPr>
        <p:spPr>
          <a:xfrm>
            <a:off x="5340253" y="4397437"/>
            <a:ext cx="1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ForStmt</a:t>
            </a:r>
            <a:endParaRPr lang="fr-FR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1D1BB-E5F8-65D7-E095-3081437865B1}"/>
              </a:ext>
            </a:extLst>
          </p:cNvPr>
          <p:cNvCxnSpPr>
            <a:cxnSpLocks/>
          </p:cNvCxnSpPr>
          <p:nvPr/>
        </p:nvCxnSpPr>
        <p:spPr>
          <a:xfrm flipV="1">
            <a:off x="6860160" y="2975854"/>
            <a:ext cx="192824" cy="1096773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C4D37E-6381-324E-0527-7EC4F85B67F1}"/>
              </a:ext>
            </a:extLst>
          </p:cNvPr>
          <p:cNvCxnSpPr>
            <a:cxnSpLocks/>
          </p:cNvCxnSpPr>
          <p:nvPr/>
        </p:nvCxnSpPr>
        <p:spPr>
          <a:xfrm flipV="1">
            <a:off x="6904123" y="2975313"/>
            <a:ext cx="213124" cy="1177849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8E1D66-02AB-11DD-88DA-4729FC931C30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6939891" y="2975855"/>
            <a:ext cx="280760" cy="1606248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76BB04-DE7D-E18D-8198-068843ED9A2D}"/>
              </a:ext>
            </a:extLst>
          </p:cNvPr>
          <p:cNvCxnSpPr>
            <a:cxnSpLocks/>
          </p:cNvCxnSpPr>
          <p:nvPr/>
        </p:nvCxnSpPr>
        <p:spPr>
          <a:xfrm flipH="1" flipV="1">
            <a:off x="6787594" y="4070306"/>
            <a:ext cx="83597" cy="28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3EB0CD-D97C-389B-333F-0CBDE83F9F7B}"/>
              </a:ext>
            </a:extLst>
          </p:cNvPr>
          <p:cNvCxnSpPr>
            <a:cxnSpLocks/>
          </p:cNvCxnSpPr>
          <p:nvPr/>
        </p:nvCxnSpPr>
        <p:spPr>
          <a:xfrm>
            <a:off x="6793150" y="4240888"/>
            <a:ext cx="1823172" cy="0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C74835B-9035-6F43-3F80-F05B0C2F5EF8}"/>
              </a:ext>
            </a:extLst>
          </p:cNvPr>
          <p:cNvCxnSpPr>
            <a:cxnSpLocks/>
          </p:cNvCxnSpPr>
          <p:nvPr/>
        </p:nvCxnSpPr>
        <p:spPr>
          <a:xfrm>
            <a:off x="6787594" y="4153162"/>
            <a:ext cx="1206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7DA700-5A75-FED7-9532-742ED8951A7E}"/>
              </a:ext>
            </a:extLst>
          </p:cNvPr>
          <p:cNvCxnSpPr>
            <a:cxnSpLocks/>
          </p:cNvCxnSpPr>
          <p:nvPr/>
        </p:nvCxnSpPr>
        <p:spPr>
          <a:xfrm flipV="1">
            <a:off x="5925973" y="2975313"/>
            <a:ext cx="99494" cy="453687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B33C9AE-A091-CD5B-BB5A-677B8CC3F25A}"/>
              </a:ext>
            </a:extLst>
          </p:cNvPr>
          <p:cNvSpPr/>
          <p:nvPr/>
        </p:nvSpPr>
        <p:spPr>
          <a:xfrm>
            <a:off x="5379411" y="4854495"/>
            <a:ext cx="1420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627A75-3785-B124-D007-23CD45CA22F6}"/>
              </a:ext>
            </a:extLst>
          </p:cNvPr>
          <p:cNvSpPr txBox="1"/>
          <p:nvPr/>
        </p:nvSpPr>
        <p:spPr>
          <a:xfrm>
            <a:off x="5344590" y="4854495"/>
            <a:ext cx="1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SwitchStmt</a:t>
            </a:r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D88D955-4159-B59B-CA71-ABDCEFFAD847}"/>
              </a:ext>
            </a:extLst>
          </p:cNvPr>
          <p:cNvSpPr/>
          <p:nvPr/>
        </p:nvSpPr>
        <p:spPr>
          <a:xfrm>
            <a:off x="7309477" y="3437312"/>
            <a:ext cx="15766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07C9326-9D61-F304-04D4-E0469AC70A6F}"/>
              </a:ext>
            </a:extLst>
          </p:cNvPr>
          <p:cNvSpPr txBox="1"/>
          <p:nvPr/>
        </p:nvSpPr>
        <p:spPr>
          <a:xfrm>
            <a:off x="7257511" y="3437312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ExpressionStmt</a:t>
            </a:r>
            <a:endParaRPr lang="fr-FR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DB9BBA1-9F09-5CA1-D912-3A4706C1DC82}"/>
              </a:ext>
            </a:extLst>
          </p:cNvPr>
          <p:cNvCxnSpPr>
            <a:cxnSpLocks/>
          </p:cNvCxnSpPr>
          <p:nvPr/>
        </p:nvCxnSpPr>
        <p:spPr>
          <a:xfrm flipV="1">
            <a:off x="8114466" y="3199658"/>
            <a:ext cx="0" cy="245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0DD8A2E-A3A7-0481-F619-3339A60A91D3}"/>
              </a:ext>
            </a:extLst>
          </p:cNvPr>
          <p:cNvCxnSpPr>
            <a:cxnSpLocks/>
            <a:endCxn id="90" idx="3"/>
          </p:cNvCxnSpPr>
          <p:nvPr/>
        </p:nvCxnSpPr>
        <p:spPr>
          <a:xfrm>
            <a:off x="6798133" y="4575345"/>
            <a:ext cx="141758" cy="675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94321B6-6EBE-A3C4-C7CC-8974080F7115}"/>
              </a:ext>
            </a:extLst>
          </p:cNvPr>
          <p:cNvSpPr txBox="1"/>
          <p:nvPr/>
        </p:nvSpPr>
        <p:spPr>
          <a:xfrm>
            <a:off x="5831525" y="51728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205ADF-D53A-9786-8DBC-2936136EFC3E}"/>
              </a:ext>
            </a:extLst>
          </p:cNvPr>
          <p:cNvCxnSpPr>
            <a:cxnSpLocks/>
          </p:cNvCxnSpPr>
          <p:nvPr/>
        </p:nvCxnSpPr>
        <p:spPr>
          <a:xfrm flipV="1">
            <a:off x="2465313" y="3686285"/>
            <a:ext cx="563637" cy="1637375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AAAD8D9-CF94-FCF0-A99C-C10B39005308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3028950" y="3621978"/>
            <a:ext cx="1910273" cy="64307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1A3867A-2399-C8AD-55D7-2D6A1A147406}"/>
              </a:ext>
            </a:extLst>
          </p:cNvPr>
          <p:cNvSpPr/>
          <p:nvPr/>
        </p:nvSpPr>
        <p:spPr>
          <a:xfrm>
            <a:off x="9361253" y="5352485"/>
            <a:ext cx="11117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72DB13-6E86-2BCA-31DF-620628334973}"/>
              </a:ext>
            </a:extLst>
          </p:cNvPr>
          <p:cNvSpPr txBox="1"/>
          <p:nvPr/>
        </p:nvSpPr>
        <p:spPr>
          <a:xfrm>
            <a:off x="9309287" y="53524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ApplyExpr</a:t>
            </a:r>
            <a:endParaRPr lang="fr-FR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14574A3-D644-A59B-2B66-AE5D715906AF}"/>
              </a:ext>
            </a:extLst>
          </p:cNvPr>
          <p:cNvSpPr/>
          <p:nvPr/>
        </p:nvSpPr>
        <p:spPr>
          <a:xfrm>
            <a:off x="9986456" y="3444694"/>
            <a:ext cx="142082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144E90-27D4-FE97-EC59-A2E33B02A9A2}"/>
              </a:ext>
            </a:extLst>
          </p:cNvPr>
          <p:cNvSpPr txBox="1"/>
          <p:nvPr/>
        </p:nvSpPr>
        <p:spPr>
          <a:xfrm>
            <a:off x="9986460" y="3444694"/>
            <a:ext cx="150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UnaryOpExpr</a:t>
            </a:r>
            <a:endParaRPr lang="fr-FR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222A9B-C2FC-4392-2D15-5FDC08A2F80B}"/>
              </a:ext>
            </a:extLst>
          </p:cNvPr>
          <p:cNvSpPr/>
          <p:nvPr/>
        </p:nvSpPr>
        <p:spPr>
          <a:xfrm>
            <a:off x="10177032" y="2598815"/>
            <a:ext cx="105442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E806A54-28D7-0309-B693-44EB7E56B0D5}"/>
              </a:ext>
            </a:extLst>
          </p:cNvPr>
          <p:cNvSpPr txBox="1"/>
          <p:nvPr/>
        </p:nvSpPr>
        <p:spPr>
          <a:xfrm>
            <a:off x="10133845" y="260598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ExprNode</a:t>
            </a:r>
            <a:endParaRPr lang="fr-FR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F439D72-E29D-0C2F-0E4E-9E515F3A055D}"/>
              </a:ext>
            </a:extLst>
          </p:cNvPr>
          <p:cNvCxnSpPr>
            <a:cxnSpLocks/>
          </p:cNvCxnSpPr>
          <p:nvPr/>
        </p:nvCxnSpPr>
        <p:spPr>
          <a:xfrm flipV="1">
            <a:off x="10693775" y="2969870"/>
            <a:ext cx="0" cy="2133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C90F18-2BF2-C748-4286-6B8051ADFE5B}"/>
              </a:ext>
            </a:extLst>
          </p:cNvPr>
          <p:cNvSpPr/>
          <p:nvPr/>
        </p:nvSpPr>
        <p:spPr>
          <a:xfrm>
            <a:off x="9986460" y="3913859"/>
            <a:ext cx="1420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9D6270-8709-8E75-8E46-7AAB6BA254AE}"/>
              </a:ext>
            </a:extLst>
          </p:cNvPr>
          <p:cNvSpPr txBox="1"/>
          <p:nvPr/>
        </p:nvSpPr>
        <p:spPr>
          <a:xfrm>
            <a:off x="9951639" y="3913859"/>
            <a:ext cx="1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BinaryOpExpr</a:t>
            </a:r>
            <a:endParaRPr lang="fr-FR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5C988E-8E27-796E-C713-4ED24AA30BF9}"/>
              </a:ext>
            </a:extLst>
          </p:cNvPr>
          <p:cNvCxnSpPr>
            <a:cxnSpLocks/>
          </p:cNvCxnSpPr>
          <p:nvPr/>
        </p:nvCxnSpPr>
        <p:spPr>
          <a:xfrm flipH="1" flipV="1">
            <a:off x="11348518" y="2760112"/>
            <a:ext cx="135064" cy="828938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629BFCD-FE03-FC5F-F6D3-8D4493F09A93}"/>
              </a:ext>
            </a:extLst>
          </p:cNvPr>
          <p:cNvCxnSpPr>
            <a:cxnSpLocks/>
          </p:cNvCxnSpPr>
          <p:nvPr/>
        </p:nvCxnSpPr>
        <p:spPr>
          <a:xfrm flipH="1" flipV="1">
            <a:off x="11446373" y="2760112"/>
            <a:ext cx="230960" cy="1222059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0523CA2-0A99-D062-ABEC-A58C105298F2}"/>
              </a:ext>
            </a:extLst>
          </p:cNvPr>
          <p:cNvCxnSpPr>
            <a:cxnSpLocks/>
          </p:cNvCxnSpPr>
          <p:nvPr/>
        </p:nvCxnSpPr>
        <p:spPr>
          <a:xfrm flipH="1" flipV="1">
            <a:off x="11535575" y="2760112"/>
            <a:ext cx="260840" cy="1338413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58CBC13-ADD1-596D-2C9E-92081B14A9BC}"/>
              </a:ext>
            </a:extLst>
          </p:cNvPr>
          <p:cNvCxnSpPr>
            <a:cxnSpLocks/>
          </p:cNvCxnSpPr>
          <p:nvPr/>
        </p:nvCxnSpPr>
        <p:spPr>
          <a:xfrm flipH="1" flipV="1">
            <a:off x="11398980" y="3586728"/>
            <a:ext cx="83597" cy="28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19B0955-22EB-E9FD-7EF1-F9C1D7146CE4}"/>
              </a:ext>
            </a:extLst>
          </p:cNvPr>
          <p:cNvCxnSpPr>
            <a:cxnSpLocks/>
          </p:cNvCxnSpPr>
          <p:nvPr/>
        </p:nvCxnSpPr>
        <p:spPr>
          <a:xfrm>
            <a:off x="11398980" y="3985270"/>
            <a:ext cx="27835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4025EC-EDF6-8B8C-DFC0-C5C11099423E}"/>
              </a:ext>
            </a:extLst>
          </p:cNvPr>
          <p:cNvSpPr/>
          <p:nvPr/>
        </p:nvSpPr>
        <p:spPr>
          <a:xfrm>
            <a:off x="10021277" y="4370917"/>
            <a:ext cx="1420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B4497B4-B382-91E6-2B59-A21310D6B62A}"/>
              </a:ext>
            </a:extLst>
          </p:cNvPr>
          <p:cNvSpPr txBox="1"/>
          <p:nvPr/>
        </p:nvSpPr>
        <p:spPr>
          <a:xfrm>
            <a:off x="9986456" y="4370917"/>
            <a:ext cx="1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TernaryOpExpr</a:t>
            </a:r>
            <a:endParaRPr lang="fr-FR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88C44D5-9DBB-45E1-E34F-6889F7CCF8E2}"/>
              </a:ext>
            </a:extLst>
          </p:cNvPr>
          <p:cNvCxnSpPr>
            <a:cxnSpLocks/>
          </p:cNvCxnSpPr>
          <p:nvPr/>
        </p:nvCxnSpPr>
        <p:spPr>
          <a:xfrm>
            <a:off x="11409519" y="4091767"/>
            <a:ext cx="390595" cy="36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6F8E3A0-C33F-319C-EC91-B4BDE5B28CDC}"/>
              </a:ext>
            </a:extLst>
          </p:cNvPr>
          <p:cNvCxnSpPr>
            <a:cxnSpLocks/>
          </p:cNvCxnSpPr>
          <p:nvPr/>
        </p:nvCxnSpPr>
        <p:spPr>
          <a:xfrm>
            <a:off x="6787594" y="4698388"/>
            <a:ext cx="1844777" cy="5343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CE0A708-6EA3-C89B-7596-D7FFF2AEDAC1}"/>
              </a:ext>
            </a:extLst>
          </p:cNvPr>
          <p:cNvCxnSpPr>
            <a:cxnSpLocks/>
          </p:cNvCxnSpPr>
          <p:nvPr/>
        </p:nvCxnSpPr>
        <p:spPr>
          <a:xfrm flipV="1">
            <a:off x="10693775" y="2215992"/>
            <a:ext cx="0" cy="3828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D8CBD00-0395-D970-8008-1FDFD0463714}"/>
              </a:ext>
            </a:extLst>
          </p:cNvPr>
          <p:cNvCxnSpPr>
            <a:cxnSpLocks/>
          </p:cNvCxnSpPr>
          <p:nvPr/>
        </p:nvCxnSpPr>
        <p:spPr>
          <a:xfrm flipH="1" flipV="1">
            <a:off x="9671713" y="3182851"/>
            <a:ext cx="2128401" cy="1680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B300C20-E594-BAA0-745A-ED1E327732AB}"/>
              </a:ext>
            </a:extLst>
          </p:cNvPr>
          <p:cNvCxnSpPr>
            <a:cxnSpLocks/>
          </p:cNvCxnSpPr>
          <p:nvPr/>
        </p:nvCxnSpPr>
        <p:spPr>
          <a:xfrm flipV="1">
            <a:off x="10824403" y="3206824"/>
            <a:ext cx="0" cy="22217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42CE7D-CB19-9423-9D13-D945A78F25AD}"/>
              </a:ext>
            </a:extLst>
          </p:cNvPr>
          <p:cNvSpPr/>
          <p:nvPr/>
        </p:nvSpPr>
        <p:spPr>
          <a:xfrm>
            <a:off x="9307789" y="5973896"/>
            <a:ext cx="11117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A8FCC13-0D1D-904E-1E4E-952E4F01F77B}"/>
              </a:ext>
            </a:extLst>
          </p:cNvPr>
          <p:cNvSpPr txBox="1"/>
          <p:nvPr/>
        </p:nvSpPr>
        <p:spPr>
          <a:xfrm>
            <a:off x="9255823" y="59738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FieldAccess</a:t>
            </a:r>
            <a:endParaRPr lang="fr-FR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E60B2D6-A424-A57E-2CAA-038D56EE9768}"/>
              </a:ext>
            </a:extLst>
          </p:cNvPr>
          <p:cNvCxnSpPr>
            <a:cxnSpLocks/>
          </p:cNvCxnSpPr>
          <p:nvPr/>
        </p:nvCxnSpPr>
        <p:spPr>
          <a:xfrm flipV="1">
            <a:off x="2247197" y="3171040"/>
            <a:ext cx="32530" cy="21396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E0E360E-241A-1C4D-85F3-B533FAABCDCB}"/>
              </a:ext>
            </a:extLst>
          </p:cNvPr>
          <p:cNvCxnSpPr>
            <a:cxnSpLocks/>
          </p:cNvCxnSpPr>
          <p:nvPr/>
        </p:nvCxnSpPr>
        <p:spPr>
          <a:xfrm flipV="1">
            <a:off x="9674343" y="3177201"/>
            <a:ext cx="0" cy="21335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EE9BF-865F-A9F3-3646-316C90199677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9875308" y="3199658"/>
            <a:ext cx="9999" cy="215282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BFCBA6E-662A-E95C-A60E-8CF91F4D9EA5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4841133" y="5529320"/>
            <a:ext cx="4468154" cy="7831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1BB7348-4BDA-D1A1-BF30-D7B8DA3EA3EE}"/>
              </a:ext>
            </a:extLst>
          </p:cNvPr>
          <p:cNvCxnSpPr>
            <a:cxnSpLocks/>
            <a:stCxn id="177" idx="1"/>
            <a:endCxn id="66" idx="3"/>
          </p:cNvCxnSpPr>
          <p:nvPr/>
        </p:nvCxnSpPr>
        <p:spPr>
          <a:xfrm flipH="1" flipV="1">
            <a:off x="4642960" y="6120876"/>
            <a:ext cx="4612863" cy="37686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2F58A3B-7A1D-7005-8CFC-3C1026924867}"/>
              </a:ext>
            </a:extLst>
          </p:cNvPr>
          <p:cNvSpPr/>
          <p:nvPr/>
        </p:nvSpPr>
        <p:spPr>
          <a:xfrm>
            <a:off x="7303945" y="4845533"/>
            <a:ext cx="177971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104A713-6B87-AD7F-44C7-9FA62C76265B}"/>
              </a:ext>
            </a:extLst>
          </p:cNvPr>
          <p:cNvSpPr txBox="1"/>
          <p:nvPr/>
        </p:nvSpPr>
        <p:spPr>
          <a:xfrm>
            <a:off x="7252348" y="4827819"/>
            <a:ext cx="184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LocalVarDeclStmt</a:t>
            </a:r>
            <a:endParaRPr lang="fr-FR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6399A11-9CD7-B20E-4495-E0766E4DE008}"/>
              </a:ext>
            </a:extLst>
          </p:cNvPr>
          <p:cNvCxnSpPr>
            <a:cxnSpLocks/>
            <a:stCxn id="177" idx="0"/>
            <a:endCxn id="146" idx="2"/>
          </p:cNvCxnSpPr>
          <p:nvPr/>
        </p:nvCxnSpPr>
        <p:spPr>
          <a:xfrm flipH="1" flipV="1">
            <a:off x="9875308" y="5721817"/>
            <a:ext cx="9053" cy="25207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6DB3492-EC2D-03BC-1031-21BEF269EA7A}"/>
              </a:ext>
            </a:extLst>
          </p:cNvPr>
          <p:cNvCxnSpPr>
            <a:cxnSpLocks/>
          </p:cNvCxnSpPr>
          <p:nvPr/>
        </p:nvCxnSpPr>
        <p:spPr>
          <a:xfrm flipV="1">
            <a:off x="10564856" y="5223827"/>
            <a:ext cx="86950" cy="324485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3F5FCFE-93D9-E245-91E1-86E607A0EF57}"/>
              </a:ext>
            </a:extLst>
          </p:cNvPr>
          <p:cNvCxnSpPr>
            <a:cxnSpLocks/>
          </p:cNvCxnSpPr>
          <p:nvPr/>
        </p:nvCxnSpPr>
        <p:spPr>
          <a:xfrm flipH="1" flipV="1">
            <a:off x="10480254" y="5545990"/>
            <a:ext cx="83597" cy="28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E687886-5394-58F1-E26A-67281F82DB41}"/>
              </a:ext>
            </a:extLst>
          </p:cNvPr>
          <p:cNvCxnSpPr>
            <a:cxnSpLocks/>
          </p:cNvCxnSpPr>
          <p:nvPr/>
        </p:nvCxnSpPr>
        <p:spPr>
          <a:xfrm flipV="1">
            <a:off x="10531035" y="5834077"/>
            <a:ext cx="86950" cy="324485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B3795C5-5605-85F5-F599-84C72EA0E368}"/>
              </a:ext>
            </a:extLst>
          </p:cNvPr>
          <p:cNvCxnSpPr>
            <a:cxnSpLocks/>
          </p:cNvCxnSpPr>
          <p:nvPr/>
        </p:nvCxnSpPr>
        <p:spPr>
          <a:xfrm flipH="1" flipV="1">
            <a:off x="10446433" y="6156240"/>
            <a:ext cx="83597" cy="28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2E453A6-DB48-3ADD-88D1-33027B0D98D8}"/>
              </a:ext>
            </a:extLst>
          </p:cNvPr>
          <p:cNvCxnSpPr>
            <a:cxnSpLocks/>
          </p:cNvCxnSpPr>
          <p:nvPr/>
        </p:nvCxnSpPr>
        <p:spPr>
          <a:xfrm flipV="1">
            <a:off x="8621387" y="2806766"/>
            <a:ext cx="1105300" cy="1454299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9D1E5B-FF45-4D8F-DC43-36A75260BCD7}"/>
              </a:ext>
            </a:extLst>
          </p:cNvPr>
          <p:cNvCxnSpPr>
            <a:cxnSpLocks/>
          </p:cNvCxnSpPr>
          <p:nvPr/>
        </p:nvCxnSpPr>
        <p:spPr>
          <a:xfrm flipV="1">
            <a:off x="8618456" y="2925122"/>
            <a:ext cx="1137770" cy="1760327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7595801-2CA4-068C-0C27-0ADB05831F4B}"/>
              </a:ext>
            </a:extLst>
          </p:cNvPr>
          <p:cNvCxnSpPr>
            <a:cxnSpLocks/>
          </p:cNvCxnSpPr>
          <p:nvPr/>
        </p:nvCxnSpPr>
        <p:spPr>
          <a:xfrm flipV="1">
            <a:off x="8881154" y="2680212"/>
            <a:ext cx="832637" cy="955566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2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480-1FBD-3691-4140-B0B41AF8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Correspondance </a:t>
            </a:r>
            <a:br>
              <a:rPr lang="fr-FR" dirty="0"/>
            </a:br>
            <a:r>
              <a:rPr lang="fr-FR" dirty="0" err="1"/>
              <a:t>Grammar</a:t>
            </a:r>
            <a:r>
              <a:rPr lang="fr-FR" dirty="0"/>
              <a:t> Rule &lt;-&gt; AST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C8AE4-5539-5F87-65C9-7E0B5E9D12EB}"/>
              </a:ext>
            </a:extLst>
          </p:cNvPr>
          <p:cNvSpPr txBox="1"/>
          <p:nvPr/>
        </p:nvSpPr>
        <p:spPr>
          <a:xfrm>
            <a:off x="2825051" y="2567643"/>
            <a:ext cx="6890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 </a:t>
            </a:r>
            <a:r>
              <a:rPr lang="fr-FR" sz="2800" dirty="0" err="1"/>
              <a:t>grammar</a:t>
            </a:r>
            <a:r>
              <a:rPr lang="fr-FR" sz="2800" dirty="0"/>
              <a:t> Rule ~ 1 AST </a:t>
            </a:r>
            <a:r>
              <a:rPr lang="fr-FR" sz="2800" dirty="0" err="1"/>
              <a:t>sub</a:t>
            </a:r>
            <a:r>
              <a:rPr lang="fr-FR" sz="2800" dirty="0"/>
              <a:t>-class</a:t>
            </a:r>
          </a:p>
          <a:p>
            <a:r>
              <a:rPr lang="fr-FR" sz="2800" dirty="0"/>
              <a:t>Parse 1 </a:t>
            </a:r>
            <a:r>
              <a:rPr lang="fr-FR" sz="2800" dirty="0" err="1"/>
              <a:t>grammar</a:t>
            </a:r>
            <a:r>
              <a:rPr lang="fr-FR" sz="2800" dirty="0"/>
              <a:t> </a:t>
            </a:r>
            <a:r>
              <a:rPr lang="fr-FR" sz="2800" dirty="0" err="1"/>
              <a:t>rule</a:t>
            </a:r>
            <a:r>
              <a:rPr lang="fr-FR" sz="2800" dirty="0"/>
              <a:t>  =&gt;  </a:t>
            </a:r>
            <a:r>
              <a:rPr lang="fr-FR" sz="2800" dirty="0" err="1"/>
              <a:t>build</a:t>
            </a:r>
            <a:r>
              <a:rPr lang="fr-FR" sz="2800" dirty="0"/>
              <a:t> 1 AST </a:t>
            </a:r>
            <a:r>
              <a:rPr lang="fr-FR" sz="2800" dirty="0" err="1"/>
              <a:t>sub</a:t>
            </a:r>
            <a:r>
              <a:rPr lang="fr-FR" sz="2800" dirty="0"/>
              <a:t> </a:t>
            </a:r>
            <a:r>
              <a:rPr lang="fr-FR" sz="2800" dirty="0" err="1"/>
              <a:t>tree</a:t>
            </a:r>
            <a:endParaRPr lang="fr-F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6473-3953-4775-69A0-9350560F06E8}"/>
              </a:ext>
            </a:extLst>
          </p:cNvPr>
          <p:cNvSpPr txBox="1"/>
          <p:nvPr/>
        </p:nvSpPr>
        <p:spPr>
          <a:xfrm>
            <a:off x="2312914" y="3745519"/>
            <a:ext cx="8440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Example</a:t>
            </a:r>
          </a:p>
          <a:p>
            <a:r>
              <a:rPr lang="fr-FR" sz="2400" dirty="0"/>
              <a:t>Rule XYZ::= &lt;expr1&gt; </a:t>
            </a:r>
            <a:r>
              <a:rPr lang="fr-FR" sz="2400" dirty="0" err="1"/>
              <a:t>token</a:t>
            </a:r>
            <a:r>
              <a:rPr lang="fr-FR" sz="2400" dirty="0"/>
              <a:t> &lt;expr2&gt; ..  </a:t>
            </a:r>
            <a:r>
              <a:rPr lang="fr-FR" sz="2400" dirty="0" err="1"/>
              <a:t>token</a:t>
            </a:r>
            <a:r>
              <a:rPr lang="fr-FR" sz="2400" dirty="0"/>
              <a:t> &lt;</a:t>
            </a:r>
            <a:r>
              <a:rPr lang="fr-FR" sz="2400" dirty="0" err="1"/>
              <a:t>exprN</a:t>
            </a:r>
            <a:r>
              <a:rPr lang="fr-FR" sz="2400" dirty="0"/>
              <a:t>&gt;</a:t>
            </a:r>
            <a:br>
              <a:rPr lang="fr-FR" sz="2400" dirty="0"/>
            </a:br>
            <a:r>
              <a:rPr lang="fr-FR" sz="2400" dirty="0"/>
              <a:t>        // =&gt; trigger AST </a:t>
            </a:r>
            <a:r>
              <a:rPr lang="fr-FR" sz="2400" dirty="0" err="1"/>
              <a:t>builder</a:t>
            </a:r>
            <a:r>
              <a:rPr lang="fr-FR" sz="2400" dirty="0"/>
              <a:t> code:</a:t>
            </a:r>
          </a:p>
          <a:p>
            <a:r>
              <a:rPr lang="fr-FR" sz="2400" dirty="0"/>
              <a:t>        {  return new </a:t>
            </a:r>
            <a:r>
              <a:rPr lang="fr-FR" sz="2400" dirty="0" err="1"/>
              <a:t>AstXYZ</a:t>
            </a:r>
            <a:r>
              <a:rPr lang="fr-FR" sz="2400" dirty="0"/>
              <a:t> (expr1, expr2, .. </a:t>
            </a:r>
            <a:r>
              <a:rPr lang="fr-FR" sz="2400" dirty="0" err="1"/>
              <a:t>exprN</a:t>
            </a:r>
            <a:r>
              <a:rPr lang="fr-FR" sz="2400" dirty="0"/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96565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0CBA-C61B-01B6-0702-2A8E4ED5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53D48-9830-A1C3-67F5-36E5AED0F32B}"/>
              </a:ext>
            </a:extLst>
          </p:cNvPr>
          <p:cNvSpPr txBox="1"/>
          <p:nvPr/>
        </p:nvSpPr>
        <p:spPr>
          <a:xfrm>
            <a:off x="272875" y="3105226"/>
            <a:ext cx="3528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Using</a:t>
            </a:r>
            <a:r>
              <a:rPr lang="fr-FR" sz="2800" dirty="0"/>
              <a:t> Code </a:t>
            </a:r>
            <a:r>
              <a:rPr lang="fr-FR" sz="2800" dirty="0" err="1"/>
              <a:t>Generated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Grammar</a:t>
            </a:r>
            <a:r>
              <a:rPr lang="fr-FR" sz="2800" dirty="0"/>
              <a:t> Rule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E9FC551-3EAE-0A6E-D537-6B998EFF6144}"/>
              </a:ext>
            </a:extLst>
          </p:cNvPr>
          <p:cNvSpPr/>
          <p:nvPr/>
        </p:nvSpPr>
        <p:spPr>
          <a:xfrm rot="18470014">
            <a:off x="3867162" y="2826750"/>
            <a:ext cx="919162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47766A-0043-3F39-87D0-D3788250C7A0}"/>
              </a:ext>
            </a:extLst>
          </p:cNvPr>
          <p:cNvSpPr/>
          <p:nvPr/>
        </p:nvSpPr>
        <p:spPr>
          <a:xfrm rot="3250689">
            <a:off x="3913208" y="4047712"/>
            <a:ext cx="919162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DBB46-9C1A-7A13-491F-3759C60B7366}"/>
              </a:ext>
            </a:extLst>
          </p:cNvPr>
          <p:cNvSpPr txBox="1"/>
          <p:nvPr/>
        </p:nvSpPr>
        <p:spPr>
          <a:xfrm>
            <a:off x="3724955" y="3286125"/>
            <a:ext cx="2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6B118-C083-3080-8501-1DA2D4338B54}"/>
              </a:ext>
            </a:extLst>
          </p:cNvPr>
          <p:cNvSpPr txBox="1"/>
          <p:nvPr/>
        </p:nvSpPr>
        <p:spPr>
          <a:xfrm>
            <a:off x="4928531" y="1915098"/>
            <a:ext cx="3128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Example </a:t>
            </a:r>
            <a:r>
              <a:rPr lang="fr-FR" sz="2400" dirty="0" err="1"/>
              <a:t>tools</a:t>
            </a:r>
            <a:r>
              <a:rPr lang="fr-FR" sz="2400" dirty="0"/>
              <a:t>:   </a:t>
            </a:r>
          </a:p>
          <a:p>
            <a:r>
              <a:rPr lang="fr-FR" sz="2400" dirty="0"/>
              <a:t>« </a:t>
            </a:r>
            <a:r>
              <a:rPr lang="fr-FR" sz="2400" dirty="0" err="1"/>
              <a:t>lex</a:t>
            </a:r>
            <a:r>
              <a:rPr lang="fr-FR" sz="2400" dirty="0"/>
              <a:t> &amp; </a:t>
            </a:r>
            <a:r>
              <a:rPr lang="fr-FR" sz="2400" dirty="0" err="1"/>
              <a:t>yacc</a:t>
            </a:r>
            <a:r>
              <a:rPr lang="fr-FR" sz="2400" dirty="0"/>
              <a:t> »  (</a:t>
            </a:r>
            <a:r>
              <a:rPr lang="fr-FR" sz="2400" dirty="0" err="1"/>
              <a:t>origin</a:t>
            </a:r>
            <a:r>
              <a:rPr lang="fr-FR" sz="2400" dirty="0"/>
              <a:t> C)</a:t>
            </a:r>
          </a:p>
          <a:p>
            <a:r>
              <a:rPr lang="fr-FR" sz="2400" dirty="0"/>
              <a:t>« </a:t>
            </a:r>
            <a:r>
              <a:rPr lang="fr-FR" sz="2400" dirty="0" err="1"/>
              <a:t>Antlr</a:t>
            </a:r>
            <a:r>
              <a:rPr lang="fr-FR" sz="2400" dirty="0"/>
              <a:t> », « </a:t>
            </a:r>
            <a:r>
              <a:rPr lang="fr-FR" sz="2400" dirty="0" err="1"/>
              <a:t>JavaCC</a:t>
            </a:r>
            <a:r>
              <a:rPr lang="fr-FR" sz="2400" dirty="0"/>
              <a:t> », 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91B0A-FD44-6628-9794-0B52EBC1B9C2}"/>
              </a:ext>
            </a:extLst>
          </p:cNvPr>
          <p:cNvSpPr txBox="1"/>
          <p:nvPr/>
        </p:nvSpPr>
        <p:spPr>
          <a:xfrm>
            <a:off x="4961869" y="3934398"/>
            <a:ext cx="2894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Using</a:t>
            </a:r>
            <a:r>
              <a:rPr lang="fr-FR" sz="2400" dirty="0"/>
              <a:t> « hand-</a:t>
            </a:r>
            <a:r>
              <a:rPr lang="fr-FR" sz="2400" dirty="0" err="1"/>
              <a:t>coded</a:t>
            </a:r>
            <a:r>
              <a:rPr lang="fr-FR" sz="2400" dirty="0"/>
              <a:t> »</a:t>
            </a:r>
          </a:p>
          <a:p>
            <a:r>
              <a:rPr lang="fr-FR" sz="2400" dirty="0" err="1"/>
              <a:t>Recursive</a:t>
            </a:r>
            <a:r>
              <a:rPr lang="fr-FR" sz="2400" dirty="0"/>
              <a:t> </a:t>
            </a:r>
            <a:r>
              <a:rPr lang="fr-FR" sz="2400" dirty="0" err="1"/>
              <a:t>parser</a:t>
            </a:r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example</a:t>
            </a:r>
            <a:r>
              <a:rPr lang="fr-FR" sz="2400" dirty="0"/>
              <a:t> « </a:t>
            </a:r>
            <a:r>
              <a:rPr lang="fr-FR" sz="2400" dirty="0" err="1"/>
              <a:t>javac</a:t>
            </a:r>
            <a:r>
              <a:rPr lang="fr-FR" sz="24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09654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69A2-781F-41F3-C11C-1DE83E27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Detailed</a:t>
            </a:r>
            <a:r>
              <a:rPr lang="fr-FR" dirty="0"/>
              <a:t> JDK </a:t>
            </a:r>
            <a:r>
              <a:rPr lang="fr-FR" dirty="0" err="1"/>
              <a:t>extract</a:t>
            </a:r>
            <a:r>
              <a:rPr lang="fr-FR" dirty="0"/>
              <a:t>.. JavacParser.java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D50B7-AE1C-3F9B-CB81-65D29B44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54" y="2243937"/>
            <a:ext cx="6313717" cy="3494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46A49-5970-B824-7A8C-F4957B6DBA0E}"/>
              </a:ext>
            </a:extLst>
          </p:cNvPr>
          <p:cNvSpPr txBox="1"/>
          <p:nvPr/>
        </p:nvSpPr>
        <p:spPr>
          <a:xfrm>
            <a:off x="8496300" y="4414838"/>
            <a:ext cx="2993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// &lt;=Rule for</a:t>
            </a:r>
          </a:p>
          <a:p>
            <a:r>
              <a:rPr lang="fr-FR" b="1" dirty="0"/>
              <a:t>for( init ; </a:t>
            </a:r>
            <a:r>
              <a:rPr lang="fr-FR" b="1" dirty="0" err="1"/>
              <a:t>cond</a:t>
            </a:r>
            <a:r>
              <a:rPr lang="fr-FR" b="1" dirty="0"/>
              <a:t> ; update ) </a:t>
            </a:r>
            <a:r>
              <a:rPr lang="fr-FR" b="1" dirty="0" err="1"/>
              <a:t>stmt</a:t>
            </a:r>
            <a:endParaRPr lang="fr-F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121D0-B882-5CCA-BE28-DCBF5BB38B68}"/>
              </a:ext>
            </a:extLst>
          </p:cNvPr>
          <p:cNvSpPr txBox="1"/>
          <p:nvPr/>
        </p:nvSpPr>
        <p:spPr>
          <a:xfrm>
            <a:off x="8496300" y="2890838"/>
            <a:ext cx="3101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// &lt;=Rule for</a:t>
            </a:r>
          </a:p>
          <a:p>
            <a:r>
              <a:rPr lang="fr-FR" b="1" dirty="0"/>
              <a:t>for( Type var : collection ) </a:t>
            </a:r>
            <a:r>
              <a:rPr lang="fr-FR" b="1" dirty="0" err="1"/>
              <a:t>stmt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8522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8D28-172A-63E3-DDB4-A78B55A6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C42A-1662-94B1-9F57-B3D76441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Overview</a:t>
            </a:r>
            <a:r>
              <a:rPr lang="fr-FR" dirty="0"/>
              <a:t> compile – runtime </a:t>
            </a:r>
            <a:r>
              <a:rPr lang="fr-FR" dirty="0" err="1"/>
              <a:t>chain</a:t>
            </a:r>
            <a:endParaRPr lang="fr-FR" dirty="0"/>
          </a:p>
          <a:p>
            <a:r>
              <a:rPr lang="fr-FR" dirty="0"/>
              <a:t>Compiler basics: </a:t>
            </a:r>
            <a:r>
              <a:rPr lang="fr-FR" dirty="0" err="1"/>
              <a:t>grammar</a:t>
            </a:r>
            <a:r>
              <a:rPr lang="fr-FR" dirty="0"/>
              <a:t>, </a:t>
            </a:r>
            <a:r>
              <a:rPr lang="fr-FR" dirty="0" err="1"/>
              <a:t>parser</a:t>
            </a:r>
            <a:r>
              <a:rPr lang="fr-FR" dirty="0"/>
              <a:t> to AST</a:t>
            </a:r>
          </a:p>
          <a:p>
            <a:pPr lvl="1"/>
            <a:r>
              <a:rPr lang="fr-FR" dirty="0" err="1"/>
              <a:t>Declaration</a:t>
            </a:r>
            <a:r>
              <a:rPr lang="fr-FR" dirty="0"/>
              <a:t>-</a:t>
            </a:r>
            <a:r>
              <a:rPr lang="fr-FR" dirty="0" err="1"/>
              <a:t>Statement</a:t>
            </a:r>
            <a:r>
              <a:rPr lang="fr-FR" dirty="0"/>
              <a:t>-Expression</a:t>
            </a:r>
          </a:p>
          <a:p>
            <a:pPr lvl="1"/>
            <a:r>
              <a:rPr lang="fr-FR" dirty="0" err="1"/>
              <a:t>Bytecode</a:t>
            </a:r>
            <a:r>
              <a:rPr lang="fr-FR" dirty="0"/>
              <a:t>, stack</a:t>
            </a:r>
          </a:p>
          <a:p>
            <a:r>
              <a:rPr lang="fr-FR" dirty="0"/>
              <a:t>Langage Class Symbol </a:t>
            </a:r>
            <a:r>
              <a:rPr lang="fr-FR" dirty="0" err="1"/>
              <a:t>resolution</a:t>
            </a:r>
            <a:endParaRPr lang="fr-FR" dirty="0"/>
          </a:p>
          <a:p>
            <a:pPr lvl="1"/>
            <a:r>
              <a:rPr lang="fr-FR" dirty="0" err="1"/>
              <a:t>Class.forName</a:t>
            </a:r>
            <a:r>
              <a:rPr lang="fr-FR" dirty="0"/>
              <a:t>() / </a:t>
            </a:r>
            <a:r>
              <a:rPr lang="fr-FR" dirty="0" err="1"/>
              <a:t>ClassLoader</a:t>
            </a:r>
            <a:endParaRPr lang="fr-FR" dirty="0"/>
          </a:p>
          <a:p>
            <a:pPr lvl="1"/>
            <a:r>
              <a:rPr lang="fr-FR" dirty="0"/>
              <a:t>First </a:t>
            </a:r>
            <a:r>
              <a:rPr lang="fr-FR" dirty="0" err="1"/>
              <a:t>reference</a:t>
            </a:r>
            <a:r>
              <a:rPr lang="fr-FR" dirty="0"/>
              <a:t>, Hot swap code</a:t>
            </a:r>
          </a:p>
          <a:p>
            <a:r>
              <a:rPr lang="fr-FR" dirty="0"/>
              <a:t>Method Symbol </a:t>
            </a:r>
            <a:r>
              <a:rPr lang="fr-FR" dirty="0" err="1"/>
              <a:t>resolution</a:t>
            </a:r>
            <a:r>
              <a:rPr lang="fr-FR" dirty="0"/>
              <a:t> + call</a:t>
            </a:r>
          </a:p>
          <a:p>
            <a:pPr lvl="1"/>
            <a:r>
              <a:rPr lang="fr-FR" dirty="0" err="1"/>
              <a:t>Invokestatic</a:t>
            </a:r>
            <a:r>
              <a:rPr lang="fr-FR" dirty="0"/>
              <a:t>, </a:t>
            </a:r>
            <a:r>
              <a:rPr lang="fr-FR" dirty="0" err="1"/>
              <a:t>invokespecial</a:t>
            </a:r>
            <a:endParaRPr lang="fr-FR" dirty="0"/>
          </a:p>
          <a:p>
            <a:pPr lvl="1"/>
            <a:r>
              <a:rPr lang="fr-FR" dirty="0" err="1"/>
              <a:t>Invokevirtual</a:t>
            </a:r>
            <a:endParaRPr lang="fr-FR" dirty="0"/>
          </a:p>
          <a:p>
            <a:pPr lvl="1"/>
            <a:r>
              <a:rPr lang="fr-FR" dirty="0" err="1"/>
              <a:t>Invokeinterface</a:t>
            </a:r>
            <a:endParaRPr lang="fr-FR" dirty="0"/>
          </a:p>
          <a:p>
            <a:pPr lvl="1"/>
            <a:r>
              <a:rPr lang="fr-FR" dirty="0" err="1"/>
              <a:t>invokedynamic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37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Full AST « Hello World »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B4563D0-92FD-36DB-7048-1D2F00465388}"/>
              </a:ext>
            </a:extLst>
          </p:cNvPr>
          <p:cNvSpPr/>
          <p:nvPr/>
        </p:nvSpPr>
        <p:spPr>
          <a:xfrm>
            <a:off x="3413256" y="1554193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ACEA0-0904-6405-4EDB-2B5058803419}"/>
              </a:ext>
            </a:extLst>
          </p:cNvPr>
          <p:cNvSpPr txBox="1"/>
          <p:nvPr/>
        </p:nvSpPr>
        <p:spPr>
          <a:xfrm>
            <a:off x="5492138" y="150088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AST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26146-0851-CFA2-5908-C7E24C3AB430}"/>
              </a:ext>
            </a:extLst>
          </p:cNvPr>
          <p:cNvSpPr txBox="1"/>
          <p:nvPr/>
        </p:nvSpPr>
        <p:spPr>
          <a:xfrm>
            <a:off x="3282716" y="1184861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88FA5B0-13B8-30BE-6B9A-28EEFFDC6EB2}"/>
              </a:ext>
            </a:extLst>
          </p:cNvPr>
          <p:cNvSpPr/>
          <p:nvPr/>
        </p:nvSpPr>
        <p:spPr>
          <a:xfrm>
            <a:off x="5057134" y="1563939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EB801-D3E1-6EA8-E960-F84A5DCF5C34}"/>
              </a:ext>
            </a:extLst>
          </p:cNvPr>
          <p:cNvSpPr txBox="1"/>
          <p:nvPr/>
        </p:nvSpPr>
        <p:spPr>
          <a:xfrm>
            <a:off x="3888628" y="1470724"/>
            <a:ext cx="131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Grammar</a:t>
            </a:r>
            <a:br>
              <a:rPr lang="fr-FR" dirty="0"/>
            </a:br>
            <a:r>
              <a:rPr lang="fr-FR" dirty="0" err="1"/>
              <a:t>rules</a:t>
            </a:r>
            <a:endParaRPr lang="fr-FR" dirty="0"/>
          </a:p>
          <a:p>
            <a:r>
              <a:rPr lang="fr-FR" dirty="0"/>
              <a:t>shift-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646FC-D1CE-C757-6FA8-06CB58097583}"/>
              </a:ext>
            </a:extLst>
          </p:cNvPr>
          <p:cNvSpPr/>
          <p:nvPr/>
        </p:nvSpPr>
        <p:spPr>
          <a:xfrm>
            <a:off x="5544104" y="2268846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69149-F917-2798-7867-FABD47E5F3C0}"/>
              </a:ext>
            </a:extLst>
          </p:cNvPr>
          <p:cNvSpPr txBox="1"/>
          <p:nvPr/>
        </p:nvSpPr>
        <p:spPr>
          <a:xfrm>
            <a:off x="5492138" y="2268846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CompilationUnit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B3C260-157E-BE2B-4A70-2885736C7376}"/>
              </a:ext>
            </a:extLst>
          </p:cNvPr>
          <p:cNvSpPr/>
          <p:nvPr/>
        </p:nvSpPr>
        <p:spPr>
          <a:xfrm>
            <a:off x="5878496" y="2759806"/>
            <a:ext cx="15996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CF022-01C1-7689-67DC-85587C8FB71A}"/>
              </a:ext>
            </a:extLst>
          </p:cNvPr>
          <p:cNvSpPr txBox="1"/>
          <p:nvPr/>
        </p:nvSpPr>
        <p:spPr>
          <a:xfrm>
            <a:off x="5826530" y="2759806"/>
            <a:ext cx="172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ClassDeclaration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11E43-EC40-8419-FC27-F5347EDB51B0}"/>
              </a:ext>
            </a:extLst>
          </p:cNvPr>
          <p:cNvCxnSpPr>
            <a:endCxn id="18" idx="1"/>
          </p:cNvCxnSpPr>
          <p:nvPr/>
        </p:nvCxnSpPr>
        <p:spPr>
          <a:xfrm>
            <a:off x="5650637" y="263817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3D138-3D4D-6B5E-87AA-DBFF2B2D5833}"/>
              </a:ext>
            </a:extLst>
          </p:cNvPr>
          <p:cNvCxnSpPr/>
          <p:nvPr/>
        </p:nvCxnSpPr>
        <p:spPr>
          <a:xfrm>
            <a:off x="5994737" y="312913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4F80C-8450-420D-AA75-F948E366D109}"/>
              </a:ext>
            </a:extLst>
          </p:cNvPr>
          <p:cNvSpPr/>
          <p:nvPr/>
        </p:nvSpPr>
        <p:spPr>
          <a:xfrm>
            <a:off x="6222596" y="3292426"/>
            <a:ext cx="18738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B302B-8BCA-5B26-7378-54B476A4B461}"/>
              </a:ext>
            </a:extLst>
          </p:cNvPr>
          <p:cNvSpPr txBox="1"/>
          <p:nvPr/>
        </p:nvSpPr>
        <p:spPr>
          <a:xfrm>
            <a:off x="6170630" y="3292426"/>
            <a:ext cx="20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MethodDeclaration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6203EF-77AB-B34C-9C7B-4E0A7B5EE171}"/>
              </a:ext>
            </a:extLst>
          </p:cNvPr>
          <p:cNvCxnSpPr/>
          <p:nvPr/>
        </p:nvCxnSpPr>
        <p:spPr>
          <a:xfrm>
            <a:off x="6339688" y="3674247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590F6-0396-39AE-1B1A-AB55C2A4720B}"/>
              </a:ext>
            </a:extLst>
          </p:cNvPr>
          <p:cNvSpPr/>
          <p:nvPr/>
        </p:nvSpPr>
        <p:spPr>
          <a:xfrm>
            <a:off x="6567548" y="3795875"/>
            <a:ext cx="15821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884B4A-446F-3ECB-405A-B59FB556C644}"/>
              </a:ext>
            </a:extLst>
          </p:cNvPr>
          <p:cNvSpPr txBox="1"/>
          <p:nvPr/>
        </p:nvSpPr>
        <p:spPr>
          <a:xfrm>
            <a:off x="6515581" y="3795875"/>
            <a:ext cx="17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StatementBlock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69403-515E-D964-57B2-32CFDB55614B}"/>
              </a:ext>
            </a:extLst>
          </p:cNvPr>
          <p:cNvSpPr txBox="1"/>
          <p:nvPr/>
        </p:nvSpPr>
        <p:spPr>
          <a:xfrm>
            <a:off x="3626062" y="272517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class « Main »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09F35-AB64-FABE-2D71-CEC892679ECE}"/>
              </a:ext>
            </a:extLst>
          </p:cNvPr>
          <p:cNvSpPr txBox="1"/>
          <p:nvPr/>
        </p:nvSpPr>
        <p:spPr>
          <a:xfrm>
            <a:off x="3851369" y="3112266"/>
            <a:ext cx="237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« main(String[] args) »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6C084-C10A-3185-78C9-DA1467947908}"/>
              </a:ext>
            </a:extLst>
          </p:cNvPr>
          <p:cNvSpPr txBox="1"/>
          <p:nvPr/>
        </p:nvSpPr>
        <p:spPr>
          <a:xfrm>
            <a:off x="5057134" y="381855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{.. ; .. ; }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3DAA03-ED5B-5CC3-43DB-28340FB270C6}"/>
              </a:ext>
            </a:extLst>
          </p:cNvPr>
          <p:cNvCxnSpPr/>
          <p:nvPr/>
        </p:nvCxnSpPr>
        <p:spPr>
          <a:xfrm>
            <a:off x="6696275" y="4187890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075AAFA-1375-5BD4-63E0-CD84D2286F59}"/>
              </a:ext>
            </a:extLst>
          </p:cNvPr>
          <p:cNvSpPr/>
          <p:nvPr/>
        </p:nvSpPr>
        <p:spPr>
          <a:xfrm>
            <a:off x="6924134" y="4309518"/>
            <a:ext cx="2077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E8E2C-FDAE-4AD4-574B-AF703FAD436E}"/>
              </a:ext>
            </a:extLst>
          </p:cNvPr>
          <p:cNvSpPr txBox="1"/>
          <p:nvPr/>
        </p:nvSpPr>
        <p:spPr>
          <a:xfrm>
            <a:off x="6872168" y="4309518"/>
            <a:ext cx="222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ExpressionStatement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2E3B3-5BEE-1AD1-43E8-8739DA1AD7CC}"/>
              </a:ext>
            </a:extLst>
          </p:cNvPr>
          <p:cNvCxnSpPr/>
          <p:nvPr/>
        </p:nvCxnSpPr>
        <p:spPr>
          <a:xfrm>
            <a:off x="7039281" y="473090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83E11C3-2A0A-326E-B58C-05BCD89E1A38}"/>
              </a:ext>
            </a:extLst>
          </p:cNvPr>
          <p:cNvSpPr/>
          <p:nvPr/>
        </p:nvSpPr>
        <p:spPr>
          <a:xfrm>
            <a:off x="7267140" y="4802952"/>
            <a:ext cx="108230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EEDFE-5A67-9645-F787-F6BA1CA49F6A}"/>
              </a:ext>
            </a:extLst>
          </p:cNvPr>
          <p:cNvSpPr txBox="1"/>
          <p:nvPr/>
        </p:nvSpPr>
        <p:spPr>
          <a:xfrm>
            <a:off x="7215174" y="4802952"/>
            <a:ext cx="11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ApplyExpr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0080FC-7D75-268D-89E3-4A2593117361}"/>
              </a:ext>
            </a:extLst>
          </p:cNvPr>
          <p:cNvCxnSpPr>
            <a:cxnSpLocks/>
          </p:cNvCxnSpPr>
          <p:nvPr/>
        </p:nvCxnSpPr>
        <p:spPr>
          <a:xfrm flipH="1">
            <a:off x="6170630" y="5172687"/>
            <a:ext cx="1255007" cy="3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278891-F430-5568-E7E9-6682485DFEC0}"/>
              </a:ext>
            </a:extLst>
          </p:cNvPr>
          <p:cNvCxnSpPr>
            <a:cxnSpLocks/>
          </p:cNvCxnSpPr>
          <p:nvPr/>
        </p:nvCxnSpPr>
        <p:spPr>
          <a:xfrm>
            <a:off x="7708063" y="5172687"/>
            <a:ext cx="570365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147792-B876-DEA0-2468-4C488E58885F}"/>
              </a:ext>
            </a:extLst>
          </p:cNvPr>
          <p:cNvSpPr txBox="1"/>
          <p:nvPr/>
        </p:nvSpPr>
        <p:spPr>
          <a:xfrm>
            <a:off x="4970220" y="5058166"/>
            <a:ext cx="19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lhs</a:t>
            </a:r>
            <a:r>
              <a:rPr lang="fr-FR" dirty="0"/>
              <a:t>: « </a:t>
            </a:r>
            <a:r>
              <a:rPr lang="fr-FR" dirty="0" err="1"/>
              <a:t>System.out</a:t>
            </a:r>
            <a:r>
              <a:rPr lang="fr-FR" dirty="0"/>
              <a:t> 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1C9EC3-4EE1-D015-3A3E-AF47EFF60DC2}"/>
              </a:ext>
            </a:extLst>
          </p:cNvPr>
          <p:cNvSpPr txBox="1"/>
          <p:nvPr/>
        </p:nvSpPr>
        <p:spPr>
          <a:xfrm>
            <a:off x="8278428" y="5139530"/>
            <a:ext cx="260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params: [« Hello world» ]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C06A4-EDCD-3FB6-9446-3BDF0352563C}"/>
              </a:ext>
            </a:extLst>
          </p:cNvPr>
          <p:cNvCxnSpPr>
            <a:cxnSpLocks/>
          </p:cNvCxnSpPr>
          <p:nvPr/>
        </p:nvCxnSpPr>
        <p:spPr>
          <a:xfrm>
            <a:off x="7540869" y="5178601"/>
            <a:ext cx="8346" cy="2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AA1FF-DEA7-4D2B-4992-9DC3ECBD2422}"/>
              </a:ext>
            </a:extLst>
          </p:cNvPr>
          <p:cNvSpPr/>
          <p:nvPr/>
        </p:nvSpPr>
        <p:spPr>
          <a:xfrm>
            <a:off x="8591393" y="5517299"/>
            <a:ext cx="12894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134CD-03CA-C547-3434-057603D1E84B}"/>
              </a:ext>
            </a:extLst>
          </p:cNvPr>
          <p:cNvSpPr txBox="1"/>
          <p:nvPr/>
        </p:nvSpPr>
        <p:spPr>
          <a:xfrm>
            <a:off x="8591393" y="5517299"/>
            <a:ext cx="14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StringLiteral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87313-EF4E-F48D-0584-A9204B60D2B5}"/>
              </a:ext>
            </a:extLst>
          </p:cNvPr>
          <p:cNvSpPr/>
          <p:nvPr/>
        </p:nvSpPr>
        <p:spPr>
          <a:xfrm>
            <a:off x="6872168" y="5517299"/>
            <a:ext cx="15296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B03449-5E49-3051-143B-98874883B81D}"/>
              </a:ext>
            </a:extLst>
          </p:cNvPr>
          <p:cNvSpPr txBox="1"/>
          <p:nvPr/>
        </p:nvSpPr>
        <p:spPr>
          <a:xfrm>
            <a:off x="6822213" y="5517299"/>
            <a:ext cx="16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MethodSymbol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368511-0E44-1B3D-B892-1CE54785EEA2}"/>
              </a:ext>
            </a:extLst>
          </p:cNvPr>
          <p:cNvSpPr/>
          <p:nvPr/>
        </p:nvSpPr>
        <p:spPr>
          <a:xfrm>
            <a:off x="4612127" y="6073192"/>
            <a:ext cx="12654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0D817B-1C08-CFEA-08C7-7A0475E93192}"/>
              </a:ext>
            </a:extLst>
          </p:cNvPr>
          <p:cNvSpPr txBox="1"/>
          <p:nvPr/>
        </p:nvSpPr>
        <p:spPr>
          <a:xfrm>
            <a:off x="4562172" y="6073192"/>
            <a:ext cx="13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ClassSymbol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6FA076-9482-2E94-B0D2-69F8AF74C7E4}"/>
              </a:ext>
            </a:extLst>
          </p:cNvPr>
          <p:cNvSpPr/>
          <p:nvPr/>
        </p:nvSpPr>
        <p:spPr>
          <a:xfrm>
            <a:off x="5986797" y="6079107"/>
            <a:ext cx="128034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80D1CD-6446-3C34-CB94-1C0C252D5F36}"/>
              </a:ext>
            </a:extLst>
          </p:cNvPr>
          <p:cNvSpPr txBox="1"/>
          <p:nvPr/>
        </p:nvSpPr>
        <p:spPr>
          <a:xfrm>
            <a:off x="5963475" y="6079107"/>
            <a:ext cx="13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FieldSymbol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4C70E1-4175-4E76-6720-0150A770BE54}"/>
              </a:ext>
            </a:extLst>
          </p:cNvPr>
          <p:cNvSpPr/>
          <p:nvPr/>
        </p:nvSpPr>
        <p:spPr>
          <a:xfrm>
            <a:off x="5248604" y="5523658"/>
            <a:ext cx="122096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2E507-FDF7-85EB-A610-BC6738E8FB43}"/>
              </a:ext>
            </a:extLst>
          </p:cNvPr>
          <p:cNvSpPr txBox="1"/>
          <p:nvPr/>
        </p:nvSpPr>
        <p:spPr>
          <a:xfrm>
            <a:off x="5198649" y="5523658"/>
            <a:ext cx="1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FieldAccess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BC037F-7D28-ADB9-D842-3DD80C719D71}"/>
              </a:ext>
            </a:extLst>
          </p:cNvPr>
          <p:cNvSpPr txBox="1"/>
          <p:nvPr/>
        </p:nvSpPr>
        <p:spPr>
          <a:xfrm>
            <a:off x="4629670" y="549105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. »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9066DC-F7C0-8990-7AAD-D20217201904}"/>
              </a:ext>
            </a:extLst>
          </p:cNvPr>
          <p:cNvSpPr txBox="1"/>
          <p:nvPr/>
        </p:nvSpPr>
        <p:spPr>
          <a:xfrm>
            <a:off x="4009038" y="6382136"/>
            <a:ext cx="207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java.lang.System</a:t>
            </a:r>
            <a:r>
              <a:rPr lang="fr-FR" dirty="0"/>
              <a:t> »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6EBF58-2A25-8AE7-2B03-FA7934C3319F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308832" y="5892990"/>
            <a:ext cx="569664" cy="17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583353-438F-4767-1BA7-6998FE75E486}"/>
              </a:ext>
            </a:extLst>
          </p:cNvPr>
          <p:cNvCxnSpPr>
            <a:cxnSpLocks/>
          </p:cNvCxnSpPr>
          <p:nvPr/>
        </p:nvCxnSpPr>
        <p:spPr>
          <a:xfrm>
            <a:off x="5872097" y="5890425"/>
            <a:ext cx="570365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A83A2DA-85D6-00E6-0300-7F0B4C6F2723}"/>
              </a:ext>
            </a:extLst>
          </p:cNvPr>
          <p:cNvSpPr txBox="1"/>
          <p:nvPr/>
        </p:nvSpPr>
        <p:spPr>
          <a:xfrm>
            <a:off x="6207788" y="638213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out»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AE9097-C2A3-C5D2-1119-65BA08225375}"/>
              </a:ext>
            </a:extLst>
          </p:cNvPr>
          <p:cNvSpPr txBox="1"/>
          <p:nvPr/>
        </p:nvSpPr>
        <p:spPr>
          <a:xfrm>
            <a:off x="6967698" y="5818033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println</a:t>
            </a:r>
            <a:r>
              <a:rPr lang="fr-FR" dirty="0"/>
              <a:t>(String)»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2D1FE7-BB21-FB65-4B95-B4674F5F0933}"/>
              </a:ext>
            </a:extLst>
          </p:cNvPr>
          <p:cNvSpPr txBox="1"/>
          <p:nvPr/>
        </p:nvSpPr>
        <p:spPr>
          <a:xfrm>
            <a:off x="8896074" y="5833850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«Hello world»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9BF0B3-8AFA-BAB5-9BD6-41E82DCC42AB}"/>
              </a:ext>
            </a:extLst>
          </p:cNvPr>
          <p:cNvSpPr txBox="1"/>
          <p:nvPr/>
        </p:nvSpPr>
        <p:spPr>
          <a:xfrm>
            <a:off x="4815901" y="120880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95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737B-9DA0-B039-2A1C-1B1ADE66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AST to </a:t>
            </a:r>
            <a:r>
              <a:rPr lang="fr-FR" dirty="0" err="1"/>
              <a:t>Text</a:t>
            </a:r>
            <a:r>
              <a:rPr lang="fr-FR" dirty="0"/>
              <a:t> … Pretty.java</a:t>
            </a:r>
            <a:br>
              <a:rPr lang="fr-FR" dirty="0"/>
            </a:b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code to </a:t>
            </a:r>
            <a:r>
              <a:rPr lang="fr-FR" dirty="0" err="1"/>
              <a:t>understand</a:t>
            </a:r>
            <a:r>
              <a:rPr lang="fr-FR" dirty="0"/>
              <a:t> 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3A9FC-0248-C878-F76F-C03EFADD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76" y="1413988"/>
            <a:ext cx="8095587" cy="54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0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0B5DD-06F1-7C28-AD1C-237DD25F983F}"/>
              </a:ext>
            </a:extLst>
          </p:cNvPr>
          <p:cNvSpPr txBox="1"/>
          <p:nvPr/>
        </p:nvSpPr>
        <p:spPr>
          <a:xfrm>
            <a:off x="2438400" y="3220720"/>
            <a:ext cx="7810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Something </a:t>
            </a:r>
            <a:r>
              <a:rPr lang="fr-FR" sz="2800" dirty="0" err="1"/>
              <a:t>that</a:t>
            </a:r>
            <a:r>
              <a:rPr lang="fr-FR" sz="2800" dirty="0"/>
              <a:t>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prefixed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access</a:t>
            </a:r>
            <a:r>
              <a:rPr lang="fr-FR" sz="2800" dirty="0"/>
              <a:t> modifier</a:t>
            </a:r>
          </a:p>
          <a:p>
            <a:r>
              <a:rPr lang="fr-FR" sz="2800" dirty="0"/>
              <a:t>« </a:t>
            </a:r>
            <a:r>
              <a:rPr lang="fr-FR" sz="2800" dirty="0" err="1"/>
              <a:t>public|protected|private</a:t>
            </a:r>
            <a:r>
              <a:rPr lang="fr-FR" sz="2800" dirty="0"/>
              <a:t> »   « </a:t>
            </a:r>
            <a:r>
              <a:rPr lang="fr-FR" sz="2800" dirty="0" err="1"/>
              <a:t>static</a:t>
            </a:r>
            <a:r>
              <a:rPr lang="fr-FR" sz="2800" dirty="0"/>
              <a:t> »  « final »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EF35A-3A27-BBC0-9CE1-CBCD3F9AE681}"/>
              </a:ext>
            </a:extLst>
          </p:cNvPr>
          <p:cNvSpPr txBox="1"/>
          <p:nvPr/>
        </p:nvSpPr>
        <p:spPr>
          <a:xfrm>
            <a:off x="2514600" y="4810760"/>
            <a:ext cx="8325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declaration</a:t>
            </a:r>
            <a:r>
              <a:rPr lang="fr-FR" sz="2400" dirty="0"/>
              <a:t> </a:t>
            </a:r>
            <a:r>
              <a:rPr lang="fr-FR" sz="2400" dirty="0" err="1"/>
              <a:t>produces</a:t>
            </a:r>
            <a:r>
              <a:rPr lang="fr-FR" sz="2400" dirty="0"/>
              <a:t> a « </a:t>
            </a:r>
            <a:r>
              <a:rPr lang="fr-FR" sz="2400" dirty="0" err="1"/>
              <a:t>symbol</a:t>
            </a:r>
            <a:r>
              <a:rPr lang="fr-FR" sz="2400" dirty="0"/>
              <a:t> », </a:t>
            </a:r>
            <a:r>
              <a:rPr lang="fr-FR" sz="2400" dirty="0" err="1"/>
              <a:t>that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imported</a:t>
            </a:r>
            <a:r>
              <a:rPr lang="fr-FR" sz="2400" dirty="0"/>
              <a:t> / </a:t>
            </a:r>
            <a:r>
              <a:rPr lang="fr-FR" sz="2400" dirty="0" err="1"/>
              <a:t>used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6977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Statement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0B5DD-06F1-7C28-AD1C-237DD25F983F}"/>
              </a:ext>
            </a:extLst>
          </p:cNvPr>
          <p:cNvSpPr txBox="1"/>
          <p:nvPr/>
        </p:nvSpPr>
        <p:spPr>
          <a:xfrm>
            <a:off x="2438400" y="3220720"/>
            <a:ext cx="5833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Something </a:t>
            </a:r>
            <a:r>
              <a:rPr lang="fr-FR" sz="2800" dirty="0" err="1"/>
              <a:t>that</a:t>
            </a:r>
            <a:r>
              <a:rPr lang="fr-FR" sz="2800" dirty="0"/>
              <a:t>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suffixed</a:t>
            </a:r>
            <a:r>
              <a:rPr lang="fr-FR" sz="2800" dirty="0"/>
              <a:t> by « ; »</a:t>
            </a:r>
          </a:p>
          <a:p>
            <a:r>
              <a:rPr lang="fr-FR" sz="2800" dirty="0"/>
              <a:t>or </a:t>
            </a:r>
            <a:r>
              <a:rPr lang="fr-FR" sz="2800" dirty="0" err="1"/>
              <a:t>wrapped</a:t>
            </a:r>
            <a:r>
              <a:rPr lang="fr-FR" sz="2800" dirty="0"/>
              <a:t> in « { ; ; }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E40AF-87F0-84CA-2DC1-5A99FB95C7F9}"/>
              </a:ext>
            </a:extLst>
          </p:cNvPr>
          <p:cNvSpPr txBox="1"/>
          <p:nvPr/>
        </p:nvSpPr>
        <p:spPr>
          <a:xfrm>
            <a:off x="2514600" y="4810760"/>
            <a:ext cx="3223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statement</a:t>
            </a:r>
            <a:r>
              <a:rPr lang="fr-FR" sz="2400" dirty="0"/>
              <a:t> has no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634DA-713C-E78D-FC39-D70970C4E080}"/>
              </a:ext>
            </a:extLst>
          </p:cNvPr>
          <p:cNvSpPr txBox="1"/>
          <p:nvPr/>
        </p:nvSpPr>
        <p:spPr>
          <a:xfrm>
            <a:off x="2600325" y="5786438"/>
            <a:ext cx="762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 push/pop values on stack … </a:t>
            </a:r>
            <a:r>
              <a:rPr lang="fr-FR" sz="2400" dirty="0" err="1"/>
              <a:t>statement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expressions</a:t>
            </a:r>
          </a:p>
        </p:txBody>
      </p:sp>
    </p:spTree>
    <p:extLst>
      <p:ext uri="{BB962C8B-B14F-4D97-AF65-F5344CB8AC3E}">
        <p14:creationId xmlns:p14="http://schemas.microsoft.com/office/powerpoint/2010/main" val="44939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0B5DD-06F1-7C28-AD1C-237DD25F983F}"/>
              </a:ext>
            </a:extLst>
          </p:cNvPr>
          <p:cNvSpPr txBox="1"/>
          <p:nvPr/>
        </p:nvSpPr>
        <p:spPr>
          <a:xfrm>
            <a:off x="2405063" y="2192020"/>
            <a:ext cx="6616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Something </a:t>
            </a:r>
            <a:r>
              <a:rPr lang="fr-FR" sz="2800" dirty="0" err="1"/>
              <a:t>that</a:t>
            </a:r>
            <a:r>
              <a:rPr lang="fr-FR" sz="2800" dirty="0"/>
              <a:t>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wrapped</a:t>
            </a:r>
            <a:r>
              <a:rPr lang="fr-FR" sz="2800" dirty="0"/>
              <a:t> by « (  ..  ) 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E40AF-87F0-84CA-2DC1-5A99FB95C7F9}"/>
              </a:ext>
            </a:extLst>
          </p:cNvPr>
          <p:cNvSpPr txBox="1"/>
          <p:nvPr/>
        </p:nvSpPr>
        <p:spPr>
          <a:xfrm>
            <a:off x="2447925" y="3134360"/>
            <a:ext cx="4577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statement</a:t>
            </a:r>
            <a:r>
              <a:rPr lang="fr-FR" sz="2400" dirty="0"/>
              <a:t> has a type  </a:t>
            </a:r>
            <a:r>
              <a:rPr lang="fr-FR" sz="2400" dirty="0" err="1"/>
              <a:t>amoung</a:t>
            </a:r>
            <a:endParaRPr lang="fr-FR" sz="2400" dirty="0"/>
          </a:p>
          <a:p>
            <a:r>
              <a:rPr lang="fr-FR" sz="2400" dirty="0"/>
              <a:t>- Primitive type </a:t>
            </a:r>
          </a:p>
          <a:p>
            <a:r>
              <a:rPr lang="fr-FR" sz="2400" dirty="0"/>
              <a:t>- Pointer to class/</a:t>
            </a:r>
            <a:r>
              <a:rPr lang="fr-FR" sz="2400" dirty="0" err="1"/>
              <a:t>enum</a:t>
            </a:r>
            <a:r>
              <a:rPr lang="fr-FR" sz="2400" dirty="0"/>
              <a:t>/interface/..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Array</a:t>
            </a:r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991D3-9B4F-A35C-2AA4-B87A18BC825B}"/>
              </a:ext>
            </a:extLst>
          </p:cNvPr>
          <p:cNvSpPr txBox="1"/>
          <p:nvPr/>
        </p:nvSpPr>
        <p:spPr>
          <a:xfrm>
            <a:off x="2481263" y="5329238"/>
            <a:ext cx="7073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Evaluating</a:t>
            </a:r>
            <a:r>
              <a:rPr lang="fr-FR" sz="2400" dirty="0"/>
              <a:t> an expression =&gt; pop arguments </a:t>
            </a:r>
            <a:br>
              <a:rPr lang="fr-FR" sz="2400" dirty="0"/>
            </a:br>
            <a:r>
              <a:rPr lang="fr-FR" sz="2400" dirty="0"/>
              <a:t>                                                  + </a:t>
            </a:r>
            <a:r>
              <a:rPr lang="fr-FR" sz="2400" dirty="0" err="1"/>
              <a:t>eval</a:t>
            </a:r>
            <a:br>
              <a:rPr lang="fr-FR" sz="2400" dirty="0"/>
            </a:br>
            <a:r>
              <a:rPr lang="fr-FR" sz="2400" dirty="0"/>
              <a:t>                                                  + push </a:t>
            </a:r>
            <a:r>
              <a:rPr lang="fr-FR" sz="2400" dirty="0" err="1"/>
              <a:t>result</a:t>
            </a:r>
            <a:r>
              <a:rPr lang="fr-FR" sz="2400" dirty="0"/>
              <a:t> value on stack</a:t>
            </a:r>
          </a:p>
        </p:txBody>
      </p:sp>
    </p:spTree>
    <p:extLst>
      <p:ext uri="{BB962C8B-B14F-4D97-AF65-F5344CB8AC3E}">
        <p14:creationId xmlns:p14="http://schemas.microsoft.com/office/powerpoint/2010/main" val="3727912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Declaration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DF6E3-5B8C-6759-8203-B2275038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16" y="2096355"/>
            <a:ext cx="3339803" cy="3018570"/>
          </a:xfrm>
          <a:prstGeom prst="rect">
            <a:avLst/>
          </a:prstGeom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C6BB6EC5-CF5C-5630-6361-DF0B23D7DC5B}"/>
              </a:ext>
            </a:extLst>
          </p:cNvPr>
          <p:cNvSpPr/>
          <p:nvPr/>
        </p:nvSpPr>
        <p:spPr>
          <a:xfrm>
            <a:off x="6096000" y="2185988"/>
            <a:ext cx="219075" cy="292893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40C1A-1B28-6997-B91C-AFAB1A890489}"/>
              </a:ext>
            </a:extLst>
          </p:cNvPr>
          <p:cNvSpPr txBox="1"/>
          <p:nvPr/>
        </p:nvSpPr>
        <p:spPr>
          <a:xfrm>
            <a:off x="6410326" y="2096355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B43F0F-6802-B9DA-14AE-8476034FE47C}"/>
              </a:ext>
            </a:extLst>
          </p:cNvPr>
          <p:cNvSpPr/>
          <p:nvPr/>
        </p:nvSpPr>
        <p:spPr>
          <a:xfrm>
            <a:off x="6732995" y="2586038"/>
            <a:ext cx="182155" cy="36933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847CE-B92A-F4E2-925F-8D401A819A0C}"/>
              </a:ext>
            </a:extLst>
          </p:cNvPr>
          <p:cNvSpPr txBox="1"/>
          <p:nvPr/>
        </p:nvSpPr>
        <p:spPr>
          <a:xfrm>
            <a:off x="6975884" y="2586038"/>
            <a:ext cx="17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9CB31F5-E7FE-1EAD-A6EA-559999F59234}"/>
              </a:ext>
            </a:extLst>
          </p:cNvPr>
          <p:cNvSpPr/>
          <p:nvPr/>
        </p:nvSpPr>
        <p:spPr>
          <a:xfrm>
            <a:off x="6732995" y="3075721"/>
            <a:ext cx="182155" cy="36933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2287-E04E-B0B2-5CB0-48065EA808F8}"/>
              </a:ext>
            </a:extLst>
          </p:cNvPr>
          <p:cNvSpPr txBox="1"/>
          <p:nvPr/>
        </p:nvSpPr>
        <p:spPr>
          <a:xfrm>
            <a:off x="6975884" y="3075721"/>
            <a:ext cx="24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Constructor</a:t>
            </a:r>
            <a:r>
              <a:rPr lang="fr-FR" dirty="0"/>
              <a:t>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51DE348F-B0A8-00E9-E579-6423EDCCB322}"/>
              </a:ext>
            </a:extLst>
          </p:cNvPr>
          <p:cNvSpPr/>
          <p:nvPr/>
        </p:nvSpPr>
        <p:spPr>
          <a:xfrm>
            <a:off x="6732995" y="3575413"/>
            <a:ext cx="182155" cy="620349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9C314-C7FB-43FD-6889-B28BA4DD003A}"/>
              </a:ext>
            </a:extLst>
          </p:cNvPr>
          <p:cNvSpPr txBox="1"/>
          <p:nvPr/>
        </p:nvSpPr>
        <p:spPr>
          <a:xfrm>
            <a:off x="6975884" y="3575414"/>
            <a:ext cx="206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Method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CE5D2F6D-DD0B-A5B4-C9ED-69828E561E42}"/>
              </a:ext>
            </a:extLst>
          </p:cNvPr>
          <p:cNvSpPr/>
          <p:nvPr/>
        </p:nvSpPr>
        <p:spPr>
          <a:xfrm>
            <a:off x="6732995" y="4270739"/>
            <a:ext cx="182155" cy="41556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74E2C6-8A8C-64D4-3624-7C7C028C09E2}"/>
              </a:ext>
            </a:extLst>
          </p:cNvPr>
          <p:cNvSpPr txBox="1"/>
          <p:nvPr/>
        </p:nvSpPr>
        <p:spPr>
          <a:xfrm>
            <a:off x="6975884" y="4195762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Nested</a:t>
            </a:r>
            <a:r>
              <a:rPr lang="fr-FR" dirty="0"/>
              <a:t> class </a:t>
            </a:r>
            <a:r>
              <a:rPr lang="fr-FR" dirty="0" err="1"/>
              <a:t>Declaration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437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52D3DD6-EB72-32F5-598F-34B78042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27" y="1552162"/>
            <a:ext cx="3645236" cy="4290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Statement</a:t>
            </a:r>
            <a:r>
              <a:rPr lang="fr-FR" dirty="0"/>
              <a:t> / Expression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6D9D3E-359F-2649-4F0B-6D5A64BB798B}"/>
              </a:ext>
            </a:extLst>
          </p:cNvPr>
          <p:cNvSpPr/>
          <p:nvPr/>
        </p:nvSpPr>
        <p:spPr>
          <a:xfrm rot="5400000">
            <a:off x="4761903" y="924108"/>
            <a:ext cx="276226" cy="258960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260C7-9F78-49CF-FE43-5125F9CCDAFC}"/>
              </a:ext>
            </a:extLst>
          </p:cNvPr>
          <p:cNvSpPr txBox="1"/>
          <p:nvPr/>
        </p:nvSpPr>
        <p:spPr>
          <a:xfrm>
            <a:off x="5062538" y="2159752"/>
            <a:ext cx="591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LocalVariableDeclaration</a:t>
            </a:r>
            <a:r>
              <a:rPr lang="fr-FR" dirty="0"/>
              <a:t> … </a:t>
            </a:r>
            <a:r>
              <a:rPr lang="fr-FR" dirty="0" err="1"/>
              <a:t>statement</a:t>
            </a:r>
            <a:r>
              <a:rPr lang="fr-FR" dirty="0"/>
              <a:t>,   </a:t>
            </a:r>
            <a:r>
              <a:rPr lang="fr-FR" dirty="0" err="1"/>
              <a:t>initializer</a:t>
            </a:r>
            <a:r>
              <a:rPr lang="fr-FR" dirty="0"/>
              <a:t>: expression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8E7249-A9E2-3D9A-0213-E3179A5F5DEA}"/>
              </a:ext>
            </a:extLst>
          </p:cNvPr>
          <p:cNvSpPr/>
          <p:nvPr/>
        </p:nvSpPr>
        <p:spPr>
          <a:xfrm>
            <a:off x="5353049" y="1552162"/>
            <a:ext cx="223837" cy="63579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C274C0-3951-2C18-C65E-FBFE8B9BD458}"/>
              </a:ext>
            </a:extLst>
          </p:cNvPr>
          <p:cNvSpPr/>
          <p:nvPr/>
        </p:nvSpPr>
        <p:spPr>
          <a:xfrm>
            <a:off x="6254946" y="3614323"/>
            <a:ext cx="222645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E929F3-B70F-FBA0-AEB9-463D6E60B3BF}"/>
              </a:ext>
            </a:extLst>
          </p:cNvPr>
          <p:cNvSpPr/>
          <p:nvPr/>
        </p:nvSpPr>
        <p:spPr>
          <a:xfrm>
            <a:off x="4749401" y="2599292"/>
            <a:ext cx="222645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0C3EB-253C-6A0A-EA6E-719CE1DFE621}"/>
              </a:ext>
            </a:extLst>
          </p:cNvPr>
          <p:cNvSpPr/>
          <p:nvPr/>
        </p:nvSpPr>
        <p:spPr>
          <a:xfrm>
            <a:off x="5388771" y="3614323"/>
            <a:ext cx="222646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222D4F-B1DC-0A2E-49A3-8C830CD687D3}"/>
              </a:ext>
            </a:extLst>
          </p:cNvPr>
          <p:cNvSpPr/>
          <p:nvPr/>
        </p:nvSpPr>
        <p:spPr>
          <a:xfrm>
            <a:off x="4483597" y="4589059"/>
            <a:ext cx="1434703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BCBA14-AC74-03D1-C620-29D91F10EC85}"/>
              </a:ext>
            </a:extLst>
          </p:cNvPr>
          <p:cNvSpPr/>
          <p:nvPr/>
        </p:nvSpPr>
        <p:spPr>
          <a:xfrm>
            <a:off x="5500094" y="4635092"/>
            <a:ext cx="251220" cy="478941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82B865-6130-83E3-D261-51E64FBDC350}"/>
              </a:ext>
            </a:extLst>
          </p:cNvPr>
          <p:cNvSpPr/>
          <p:nvPr/>
        </p:nvSpPr>
        <p:spPr>
          <a:xfrm>
            <a:off x="5138738" y="3513332"/>
            <a:ext cx="1559125" cy="705829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ED802A-45FE-BA09-0BDA-3CC19B002BCF}"/>
              </a:ext>
            </a:extLst>
          </p:cNvPr>
          <p:cNvSpPr/>
          <p:nvPr/>
        </p:nvSpPr>
        <p:spPr>
          <a:xfrm rot="5400000">
            <a:off x="4095536" y="5245221"/>
            <a:ext cx="290944" cy="16430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25BF52-E9BE-40CC-7DF6-22648221460E}"/>
              </a:ext>
            </a:extLst>
          </p:cNvPr>
          <p:cNvSpPr txBox="1"/>
          <p:nvPr/>
        </p:nvSpPr>
        <p:spPr>
          <a:xfrm>
            <a:off x="4318003" y="6123543"/>
            <a:ext cx="541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ExpressionStatement</a:t>
            </a:r>
            <a:r>
              <a:rPr lang="fr-FR" dirty="0"/>
              <a:t> … </a:t>
            </a:r>
            <a:r>
              <a:rPr lang="fr-FR" dirty="0" err="1"/>
              <a:t>statement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Expression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CC2C64-7274-3DDF-41B4-1A4D27170D73}"/>
              </a:ext>
            </a:extLst>
          </p:cNvPr>
          <p:cNvSpPr/>
          <p:nvPr/>
        </p:nvSpPr>
        <p:spPr>
          <a:xfrm>
            <a:off x="3476625" y="5310796"/>
            <a:ext cx="917675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5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Symbol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3ACFA-85E9-1F6C-7427-05F768F129C4}"/>
              </a:ext>
            </a:extLst>
          </p:cNvPr>
          <p:cNvSpPr txBox="1"/>
          <p:nvPr/>
        </p:nvSpPr>
        <p:spPr>
          <a:xfrm>
            <a:off x="895350" y="2466975"/>
            <a:ext cx="23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(Source Code File)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E70E6-8F0D-12A3-77DD-1A5D7D2F4BE3}"/>
              </a:ext>
            </a:extLst>
          </p:cNvPr>
          <p:cNvSpPr txBox="1"/>
          <p:nvPr/>
        </p:nvSpPr>
        <p:spPr>
          <a:xfrm>
            <a:off x="1190626" y="3594468"/>
            <a:ext cx="18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Declaration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04389C2-45BB-970E-EFED-4E392ABFE44F}"/>
              </a:ext>
            </a:extLst>
          </p:cNvPr>
          <p:cNvSpPr/>
          <p:nvPr/>
        </p:nvSpPr>
        <p:spPr>
          <a:xfrm>
            <a:off x="3471863" y="3748356"/>
            <a:ext cx="72463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601E1-1E4F-1D91-7E90-6E097DEC417D}"/>
              </a:ext>
            </a:extLst>
          </p:cNvPr>
          <p:cNvSpPr txBox="1"/>
          <p:nvPr/>
        </p:nvSpPr>
        <p:spPr>
          <a:xfrm>
            <a:off x="3315852" y="3294579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produce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FC5C9-C86A-B7F7-7480-789FC35AB390}"/>
              </a:ext>
            </a:extLst>
          </p:cNvPr>
          <p:cNvSpPr txBox="1"/>
          <p:nvPr/>
        </p:nvSpPr>
        <p:spPr>
          <a:xfrm>
            <a:off x="4753029" y="3567234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Symbol</a:t>
            </a:r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810D6-FF22-B697-5810-9EFDC42FF495}"/>
              </a:ext>
            </a:extLst>
          </p:cNvPr>
          <p:cNvSpPr txBox="1"/>
          <p:nvPr/>
        </p:nvSpPr>
        <p:spPr>
          <a:xfrm>
            <a:off x="4411372" y="1908988"/>
            <a:ext cx="320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.jar / .class 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 err="1"/>
              <a:t>Contains</a:t>
            </a:r>
            <a:r>
              <a:rPr lang="fr-FR" dirty="0"/>
              <a:t> Symbol Tables </a:t>
            </a:r>
          </a:p>
          <a:p>
            <a:r>
              <a:rPr lang="fr-FR" dirty="0"/>
              <a:t>By [index] </a:t>
            </a:r>
            <a:r>
              <a:rPr lang="fr-FR" dirty="0" err="1"/>
              <a:t>internally</a:t>
            </a:r>
            <a:r>
              <a:rPr lang="fr-FR" dirty="0"/>
              <a:t> in </a:t>
            </a:r>
            <a:r>
              <a:rPr lang="fr-FR" dirty="0" err="1"/>
              <a:t>bytecode</a:t>
            </a:r>
            <a:endParaRPr lang="fr-FR" dirty="0"/>
          </a:p>
          <a:p>
            <a:r>
              <a:rPr lang="fr-FR" dirty="0"/>
              <a:t>By [</a:t>
            </a:r>
            <a:r>
              <a:rPr lang="fr-FR" dirty="0" err="1"/>
              <a:t>name</a:t>
            </a:r>
            <a:r>
              <a:rPr lang="fr-FR" dirty="0"/>
              <a:t>] </a:t>
            </a:r>
            <a:r>
              <a:rPr lang="fr-FR" dirty="0" err="1"/>
              <a:t>externally</a:t>
            </a:r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FF2501-BBCD-C288-0F6F-1AD5DDAFCDD8}"/>
              </a:ext>
            </a:extLst>
          </p:cNvPr>
          <p:cNvSpPr/>
          <p:nvPr/>
        </p:nvSpPr>
        <p:spPr>
          <a:xfrm flipH="1">
            <a:off x="6813137" y="3748356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575B4-9083-10B0-6C52-A86481E26E30}"/>
              </a:ext>
            </a:extLst>
          </p:cNvPr>
          <p:cNvSpPr txBox="1"/>
          <p:nvPr/>
        </p:nvSpPr>
        <p:spPr>
          <a:xfrm>
            <a:off x="8055913" y="2694415"/>
            <a:ext cx="38356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 Compile-Time</a:t>
            </a:r>
          </a:p>
          <a:p>
            <a:r>
              <a:rPr lang="fr-FR" sz="2400" dirty="0"/>
              <a:t>Import 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resolve</a:t>
            </a:r>
            <a:r>
              <a:rPr lang="fr-FR" sz="2400" dirty="0"/>
              <a:t> (</a:t>
            </a:r>
            <a:r>
              <a:rPr lang="fr-FR" sz="2400" dirty="0" err="1"/>
              <a:t>ambiguous</a:t>
            </a:r>
            <a:r>
              <a:rPr lang="fr-FR" sz="2400" dirty="0"/>
              <a:t> </a:t>
            </a:r>
            <a:r>
              <a:rPr lang="fr-FR" sz="2400" dirty="0" err="1"/>
              <a:t>names</a:t>
            </a:r>
            <a:r>
              <a:rPr lang="fr-FR" sz="2400" dirty="0"/>
              <a:t>)</a:t>
            </a:r>
          </a:p>
          <a:p>
            <a:r>
              <a:rPr lang="fr-FR" sz="2400" dirty="0"/>
              <a:t> + type-check </a:t>
            </a:r>
          </a:p>
          <a:p>
            <a:r>
              <a:rPr lang="fr-FR" sz="2400" dirty="0"/>
              <a:t>... use in AST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367920-57B8-D5C0-3A35-61E9F05D4990}"/>
              </a:ext>
            </a:extLst>
          </p:cNvPr>
          <p:cNvSpPr/>
          <p:nvPr/>
        </p:nvSpPr>
        <p:spPr>
          <a:xfrm flipH="1">
            <a:off x="6813137" y="5482533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C14E-86D5-666C-7EF5-5F7E33FA0260}"/>
              </a:ext>
            </a:extLst>
          </p:cNvPr>
          <p:cNvSpPr txBox="1"/>
          <p:nvPr/>
        </p:nvSpPr>
        <p:spPr>
          <a:xfrm>
            <a:off x="8082596" y="4948481"/>
            <a:ext cx="4261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 Runtime</a:t>
            </a:r>
          </a:p>
          <a:p>
            <a:r>
              <a:rPr lang="fr-FR" sz="2400" dirty="0" err="1"/>
              <a:t>Resolve</a:t>
            </a:r>
            <a:r>
              <a:rPr lang="fr-FR" sz="2400" dirty="0"/>
              <a:t> by unique </a:t>
            </a:r>
            <a:r>
              <a:rPr lang="fr-FR" sz="2400" dirty="0" err="1"/>
              <a:t>symbol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 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redo</a:t>
            </a:r>
            <a:r>
              <a:rPr lang="fr-FR" sz="2400" dirty="0"/>
              <a:t> type-check</a:t>
            </a:r>
          </a:p>
          <a:p>
            <a:r>
              <a:rPr lang="fr-FR" sz="2400" dirty="0"/>
              <a:t>… use in </a:t>
            </a:r>
            <a:r>
              <a:rPr lang="fr-FR" sz="2400" dirty="0" err="1"/>
              <a:t>bytecode</a:t>
            </a: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1A89BE-50FF-85E0-38D8-3939184E10A4}"/>
              </a:ext>
            </a:extLst>
          </p:cNvPr>
          <p:cNvSpPr txBox="1"/>
          <p:nvPr/>
        </p:nvSpPr>
        <p:spPr>
          <a:xfrm>
            <a:off x="6949970" y="503227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160CE-397F-A045-D833-9632237B138E}"/>
              </a:ext>
            </a:extLst>
          </p:cNvPr>
          <p:cNvSpPr txBox="1"/>
          <p:nvPr/>
        </p:nvSpPr>
        <p:spPr>
          <a:xfrm>
            <a:off x="6488016" y="333855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Compile/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986BB6-E2A8-985F-8BE3-3C0EDBD26D6D}"/>
              </a:ext>
            </a:extLst>
          </p:cNvPr>
          <p:cNvSpPr/>
          <p:nvPr/>
        </p:nvSpPr>
        <p:spPr>
          <a:xfrm rot="12223577" flipH="1">
            <a:off x="6830106" y="4188303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4A1A7F-0571-680E-1622-10D7F65F41B1}"/>
              </a:ext>
            </a:extLst>
          </p:cNvPr>
          <p:cNvSpPr/>
          <p:nvPr/>
        </p:nvSpPr>
        <p:spPr>
          <a:xfrm rot="12223577" flipH="1">
            <a:off x="6830106" y="5925995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8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7BF7-DA8D-FC7C-C15E-70D88C83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-17545"/>
            <a:ext cx="10515600" cy="113941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Explicit </a:t>
            </a:r>
            <a:r>
              <a:rPr lang="fr-FR" dirty="0" err="1"/>
              <a:t>Reflection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/ </a:t>
            </a:r>
            <a:r>
              <a:rPr lang="fr-FR" dirty="0" err="1"/>
              <a:t>Implicit</a:t>
            </a:r>
            <a:r>
              <a:rPr lang="fr-FR" dirty="0"/>
              <a:t> Link for </a:t>
            </a:r>
            <a:r>
              <a:rPr lang="fr-FR" dirty="0" err="1"/>
              <a:t>bytecode</a:t>
            </a:r>
            <a:endParaRPr lang="fr-FR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F2B3EC4-6777-7FF2-6E16-27118A6DF827}"/>
              </a:ext>
            </a:extLst>
          </p:cNvPr>
          <p:cNvSpPr/>
          <p:nvPr/>
        </p:nvSpPr>
        <p:spPr>
          <a:xfrm flipH="1">
            <a:off x="1718550" y="3517758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03C7C-4C66-6BF3-3B2D-D2A71DECA2A5}"/>
              </a:ext>
            </a:extLst>
          </p:cNvPr>
          <p:cNvSpPr txBox="1"/>
          <p:nvPr/>
        </p:nvSpPr>
        <p:spPr>
          <a:xfrm>
            <a:off x="2534232" y="3133340"/>
            <a:ext cx="2521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 Runtime</a:t>
            </a:r>
          </a:p>
          <a:p>
            <a:r>
              <a:rPr lang="fr-FR" sz="2400" dirty="0" err="1"/>
              <a:t>Resolve</a:t>
            </a:r>
            <a:r>
              <a:rPr lang="fr-FR" sz="2400" dirty="0"/>
              <a:t> by unique </a:t>
            </a:r>
            <a:br>
              <a:rPr lang="fr-FR" sz="2400" dirty="0"/>
            </a:br>
            <a:r>
              <a:rPr lang="fr-FR" sz="2400" dirty="0" err="1"/>
              <a:t>symbol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 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redo</a:t>
            </a:r>
            <a:r>
              <a:rPr lang="fr-FR" sz="2400" dirty="0"/>
              <a:t> type-check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D9067-5D8E-DBA4-7AB6-059DDE20F3E8}"/>
              </a:ext>
            </a:extLst>
          </p:cNvPr>
          <p:cNvSpPr txBox="1"/>
          <p:nvPr/>
        </p:nvSpPr>
        <p:spPr>
          <a:xfrm>
            <a:off x="1855383" y="306749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9C4C0E3-F507-ECE9-F683-4D1360D3D6DB}"/>
              </a:ext>
            </a:extLst>
          </p:cNvPr>
          <p:cNvSpPr/>
          <p:nvPr/>
        </p:nvSpPr>
        <p:spPr>
          <a:xfrm rot="12223577" flipH="1">
            <a:off x="1735519" y="3961220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0A36F-2A6E-1378-0709-D0177FC3D3E3}"/>
              </a:ext>
            </a:extLst>
          </p:cNvPr>
          <p:cNvSpPr txBox="1"/>
          <p:nvPr/>
        </p:nvSpPr>
        <p:spPr>
          <a:xfrm>
            <a:off x="-25672" y="3410340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Symbol</a:t>
            </a:r>
            <a:endParaRPr lang="fr-FR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127694-C18F-EF2F-34CC-D9A5FA3677C1}"/>
              </a:ext>
            </a:extLst>
          </p:cNvPr>
          <p:cNvSpPr/>
          <p:nvPr/>
        </p:nvSpPr>
        <p:spPr>
          <a:xfrm flipH="1">
            <a:off x="5021766" y="2005046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1E18E6-D586-8860-3135-588E34A6213A}"/>
              </a:ext>
            </a:extLst>
          </p:cNvPr>
          <p:cNvSpPr/>
          <p:nvPr/>
        </p:nvSpPr>
        <p:spPr>
          <a:xfrm rot="12223577" flipH="1">
            <a:off x="5001811" y="2432398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7DB050-5332-7689-1FFF-783EFCB6CA69}"/>
              </a:ext>
            </a:extLst>
          </p:cNvPr>
          <p:cNvSpPr/>
          <p:nvPr/>
        </p:nvSpPr>
        <p:spPr>
          <a:xfrm flipH="1">
            <a:off x="5021766" y="4807593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F33F29-7820-4EC5-B594-FF3253F84740}"/>
              </a:ext>
            </a:extLst>
          </p:cNvPr>
          <p:cNvSpPr/>
          <p:nvPr/>
        </p:nvSpPr>
        <p:spPr>
          <a:xfrm rot="12223577" flipH="1">
            <a:off x="5001811" y="5234945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6A054-9A94-C235-DBCE-BA51DAB12794}"/>
              </a:ext>
            </a:extLst>
          </p:cNvPr>
          <p:cNvSpPr txBox="1"/>
          <p:nvPr/>
        </p:nvSpPr>
        <p:spPr>
          <a:xfrm>
            <a:off x="5871806" y="4607538"/>
            <a:ext cx="2918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Implicit</a:t>
            </a:r>
            <a:r>
              <a:rPr lang="fr-FR" sz="2000" b="1" dirty="0"/>
              <a:t> Link For </a:t>
            </a:r>
            <a:r>
              <a:rPr lang="fr-FR" sz="2000" b="1" dirty="0" err="1"/>
              <a:t>bytecode</a:t>
            </a:r>
            <a:endParaRPr lang="fr-F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41629-3DE5-7D71-F1FA-294631C52408}"/>
              </a:ext>
            </a:extLst>
          </p:cNvPr>
          <p:cNvSpPr txBox="1"/>
          <p:nvPr/>
        </p:nvSpPr>
        <p:spPr>
          <a:xfrm>
            <a:off x="5902424" y="4955867"/>
            <a:ext cx="25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Resolved</a:t>
            </a:r>
            <a:r>
              <a:rPr lang="fr-FR" sz="2000" dirty="0"/>
              <a:t> at first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0503F-DA94-3260-B793-1A8655A328FA}"/>
              </a:ext>
            </a:extLst>
          </p:cNvPr>
          <p:cNvSpPr txBox="1"/>
          <p:nvPr/>
        </p:nvSpPr>
        <p:spPr>
          <a:xfrm>
            <a:off x="6866451" y="5713078"/>
            <a:ext cx="268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May </a:t>
            </a:r>
            <a:r>
              <a:rPr lang="fr-FR" sz="2000" dirty="0" err="1"/>
              <a:t>throw</a:t>
            </a:r>
            <a:r>
              <a:rPr lang="fr-FR" sz="2000" dirty="0"/>
              <a:t> </a:t>
            </a:r>
            <a:r>
              <a:rPr lang="fr-FR" sz="2000" dirty="0" err="1"/>
              <a:t>Linkage</a:t>
            </a:r>
            <a:r>
              <a:rPr lang="fr-FR" sz="2000" b="1" dirty="0" err="1"/>
              <a:t>Error</a:t>
            </a:r>
            <a:endParaRPr lang="fr-FR" sz="20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AA25A3-086E-5938-4831-60F172E1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964" y="3775846"/>
            <a:ext cx="2586036" cy="3094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E1742D-19AF-8B9A-0E06-C9307871B8ED}"/>
              </a:ext>
            </a:extLst>
          </p:cNvPr>
          <p:cNvSpPr txBox="1"/>
          <p:nvPr/>
        </p:nvSpPr>
        <p:spPr>
          <a:xfrm>
            <a:off x="5799758" y="1475941"/>
            <a:ext cx="3583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Explicit </a:t>
            </a:r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/>
              <a:t>reflect</a:t>
            </a:r>
            <a:r>
              <a:rPr lang="fr-FR" sz="2000" b="1" dirty="0"/>
              <a:t> code</a:t>
            </a:r>
            <a:r>
              <a:rPr lang="fr-FR" sz="2000" dirty="0"/>
              <a:t>: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Class.forName</a:t>
            </a:r>
            <a:r>
              <a:rPr lang="fr-FR" sz="2000" dirty="0"/>
              <a:t>()</a:t>
            </a:r>
          </a:p>
          <a:p>
            <a:r>
              <a:rPr lang="fr-FR" sz="2000" dirty="0"/>
              <a:t> / </a:t>
            </a:r>
            <a:r>
              <a:rPr lang="fr-FR" sz="2000" dirty="0" err="1"/>
              <a:t>ClassLoader.load</a:t>
            </a:r>
            <a:r>
              <a:rPr lang="fr-FR" sz="2000" dirty="0"/>
              <a:t>() / .</a:t>
            </a:r>
            <a:r>
              <a:rPr lang="fr-FR" sz="2000" dirty="0" err="1"/>
              <a:t>define</a:t>
            </a:r>
            <a:r>
              <a:rPr lang="fr-FR" sz="2000" dirty="0"/>
              <a:t>()</a:t>
            </a:r>
          </a:p>
          <a:p>
            <a:r>
              <a:rPr lang="fr-FR" sz="2000" dirty="0"/>
              <a:t> / </a:t>
            </a:r>
            <a:r>
              <a:rPr lang="fr-FR" sz="2000" dirty="0" err="1"/>
              <a:t>Class.getMethod</a:t>
            </a:r>
            <a:r>
              <a:rPr lang="fr-FR" sz="2000" dirty="0"/>
              <a:t>() / .</a:t>
            </a:r>
            <a:r>
              <a:rPr lang="fr-FR" sz="2000" dirty="0" err="1"/>
              <a:t>getField</a:t>
            </a:r>
            <a:r>
              <a:rPr lang="fr-FR" sz="2000" dirty="0"/>
              <a:t>()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4B52C8-154E-01BD-D967-6FDBE20A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599" y="2130372"/>
            <a:ext cx="2271107" cy="14678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5775B6-6B6D-D45B-5F9C-836945A3056F}"/>
              </a:ext>
            </a:extLst>
          </p:cNvPr>
          <p:cNvSpPr txBox="1"/>
          <p:nvPr/>
        </p:nvSpPr>
        <p:spPr>
          <a:xfrm>
            <a:off x="6866451" y="2893796"/>
            <a:ext cx="3277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May </a:t>
            </a:r>
            <a:r>
              <a:rPr lang="fr-FR" sz="2000" dirty="0" err="1"/>
              <a:t>throw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dirty="0" err="1"/>
              <a:t>ReflectiveOperation</a:t>
            </a:r>
            <a:r>
              <a:rPr lang="fr-FR" sz="2000" b="1" dirty="0" err="1"/>
              <a:t>Exception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241605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4926-E886-BE78-3043-A81C514B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Descriptor</a:t>
            </a:r>
            <a:r>
              <a:rPr lang="fr-FR" dirty="0"/>
              <a:t> &amp; Symbol Name </a:t>
            </a:r>
            <a:r>
              <a:rPr lang="fr-FR" dirty="0" err="1"/>
              <a:t>Mangling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E1586-C1C5-9D52-AE04-4BCFB4793553}"/>
              </a:ext>
            </a:extLst>
          </p:cNvPr>
          <p:cNvSpPr txBox="1"/>
          <p:nvPr/>
        </p:nvSpPr>
        <p:spPr>
          <a:xfrm>
            <a:off x="2388692" y="4841029"/>
            <a:ext cx="433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Field =&gt;  FQN « $ » « </a:t>
            </a:r>
            <a:r>
              <a:rPr lang="fr-FR" sz="2400" dirty="0" err="1"/>
              <a:t>fieldName</a:t>
            </a:r>
            <a:r>
              <a:rPr lang="fr-FR" sz="2400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D2296-1C86-DAEE-37D7-3111925C3E77}"/>
              </a:ext>
            </a:extLst>
          </p:cNvPr>
          <p:cNvSpPr txBox="1"/>
          <p:nvPr/>
        </p:nvSpPr>
        <p:spPr>
          <a:xfrm>
            <a:off x="2388692" y="3560666"/>
            <a:ext cx="10412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Class =&gt; type </a:t>
            </a:r>
            <a:r>
              <a:rPr lang="fr-FR" sz="2400" dirty="0" err="1"/>
              <a:t>descriptor</a:t>
            </a:r>
            <a:r>
              <a:rPr lang="fr-FR" sz="2400" dirty="0"/>
              <a:t>: « L » « pack »/ « </a:t>
            </a:r>
            <a:r>
              <a:rPr lang="fr-FR" sz="2400" dirty="0" err="1"/>
              <a:t>subpack</a:t>
            </a:r>
            <a:r>
              <a:rPr lang="fr-FR" sz="2400" dirty="0"/>
              <a:t> » /« </a:t>
            </a:r>
            <a:r>
              <a:rPr lang="fr-FR" sz="2400" dirty="0" err="1"/>
              <a:t>ClassName</a:t>
            </a:r>
            <a:r>
              <a:rPr lang="fr-FR" sz="2400" dirty="0"/>
              <a:t> » « ; » </a:t>
            </a:r>
          </a:p>
          <a:p>
            <a:r>
              <a:rPr lang="fr-FR" sz="2400" dirty="0"/>
              <a:t>                </a:t>
            </a:r>
            <a:r>
              <a:rPr lang="fr-FR" sz="2400" dirty="0" err="1"/>
              <a:t>symbol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   :   « pack » . « </a:t>
            </a:r>
            <a:r>
              <a:rPr lang="fr-FR" sz="2400" dirty="0" err="1"/>
              <a:t>subpack</a:t>
            </a:r>
            <a:r>
              <a:rPr lang="fr-FR" sz="2400" dirty="0"/>
              <a:t> » . « </a:t>
            </a:r>
            <a:r>
              <a:rPr lang="fr-FR" sz="2400" dirty="0" err="1"/>
              <a:t>ClassName</a:t>
            </a:r>
            <a:r>
              <a:rPr lang="fr-FR" sz="2400" dirty="0"/>
              <a:t> » </a:t>
            </a:r>
            <a:br>
              <a:rPr lang="fr-FR" sz="2400" dirty="0"/>
            </a:br>
            <a:r>
              <a:rPr lang="fr-FR" sz="2400" dirty="0"/>
              <a:t>                                               FQN (</a:t>
            </a:r>
            <a:r>
              <a:rPr lang="fr-FR" sz="2400" dirty="0" err="1"/>
              <a:t>Fully</a:t>
            </a:r>
            <a:r>
              <a:rPr lang="fr-FR" sz="2400" dirty="0"/>
              <a:t> </a:t>
            </a:r>
            <a:r>
              <a:rPr lang="fr-FR" sz="2400" dirty="0" err="1"/>
              <a:t>Qualified</a:t>
            </a:r>
            <a:r>
              <a:rPr lang="fr-FR" sz="2400" dirty="0"/>
              <a:t> Name)                          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1BA99-42CA-BB5E-12B4-98EC424B28D2}"/>
              </a:ext>
            </a:extLst>
          </p:cNvPr>
          <p:cNvSpPr txBox="1"/>
          <p:nvPr/>
        </p:nvSpPr>
        <p:spPr>
          <a:xfrm>
            <a:off x="2428453" y="5652670"/>
            <a:ext cx="8636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Method =&gt; type </a:t>
            </a:r>
            <a:r>
              <a:rPr lang="fr-FR" sz="2400" dirty="0" err="1"/>
              <a:t>descriptor</a:t>
            </a:r>
            <a:r>
              <a:rPr lang="fr-FR" sz="2400" dirty="0"/>
              <a:t>:  « (type1 type2 ..</a:t>
            </a:r>
            <a:r>
              <a:rPr lang="fr-FR" sz="2400" dirty="0" err="1"/>
              <a:t>typeN</a:t>
            </a:r>
            <a:r>
              <a:rPr lang="fr-FR" sz="2400" dirty="0"/>
              <a:t>) </a:t>
            </a:r>
            <a:r>
              <a:rPr lang="fr-FR" sz="2400" dirty="0" err="1"/>
              <a:t>returnType</a:t>
            </a:r>
            <a:r>
              <a:rPr lang="fr-FR" sz="2400" dirty="0"/>
              <a:t> »</a:t>
            </a:r>
          </a:p>
          <a:p>
            <a:r>
              <a:rPr lang="fr-FR" sz="2400" dirty="0"/>
              <a:t>                     </a:t>
            </a:r>
            <a:r>
              <a:rPr lang="fr-FR" sz="2400" dirty="0" err="1"/>
              <a:t>symbol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   :  «</a:t>
            </a:r>
            <a:r>
              <a:rPr lang="fr-FR" sz="2400" dirty="0" err="1"/>
              <a:t>methodName</a:t>
            </a:r>
            <a:r>
              <a:rPr lang="fr-FR" sz="2400" dirty="0"/>
              <a:t>(type1 type2 ..</a:t>
            </a:r>
            <a:r>
              <a:rPr lang="fr-FR" sz="2400" dirty="0" err="1"/>
              <a:t>typeN</a:t>
            </a:r>
            <a:r>
              <a:rPr lang="fr-FR" sz="2400" dirty="0"/>
              <a:t>) » 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E71B7-D4B1-319E-9F7E-BA8FF1B3C5B3}"/>
              </a:ext>
            </a:extLst>
          </p:cNvPr>
          <p:cNvSpPr txBox="1"/>
          <p:nvPr/>
        </p:nvSpPr>
        <p:spPr>
          <a:xfrm>
            <a:off x="2388692" y="1738181"/>
            <a:ext cx="935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Primitive Type  =&gt; V, Z(</a:t>
            </a:r>
            <a:r>
              <a:rPr lang="fr-FR" sz="2400" dirty="0" err="1"/>
              <a:t>boolean</a:t>
            </a:r>
            <a:r>
              <a:rPr lang="fr-FR" sz="2400" dirty="0"/>
              <a:t>), B(byte), I(</a:t>
            </a:r>
            <a:r>
              <a:rPr lang="fr-FR" sz="2400" dirty="0" err="1"/>
              <a:t>int</a:t>
            </a:r>
            <a:r>
              <a:rPr lang="fr-FR" sz="2400" dirty="0"/>
              <a:t>),J(long), F(</a:t>
            </a:r>
            <a:r>
              <a:rPr lang="fr-FR" sz="2400" dirty="0" err="1"/>
              <a:t>float</a:t>
            </a:r>
            <a:r>
              <a:rPr lang="fr-FR" sz="2400" dirty="0"/>
              <a:t>),D(double),..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AB383-C2DF-5212-2AD3-AD12CCEA83FD}"/>
              </a:ext>
            </a:extLst>
          </p:cNvPr>
          <p:cNvSpPr txBox="1"/>
          <p:nvPr/>
        </p:nvSpPr>
        <p:spPr>
          <a:xfrm>
            <a:off x="2388692" y="2630514"/>
            <a:ext cx="3949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Array</a:t>
            </a:r>
            <a:r>
              <a:rPr lang="fr-FR" sz="2400" dirty="0"/>
              <a:t> Type  =&gt; « [ » </a:t>
            </a:r>
            <a:r>
              <a:rPr lang="fr-FR" sz="2400" dirty="0" err="1"/>
              <a:t>typeName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853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808-948C-90AB-37C6-577E0BB2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Compile – Runtime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48234-DB87-75A3-396D-D6F1CDF79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6" y="2401566"/>
            <a:ext cx="3334039" cy="154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EEBE6-B66C-3CD5-2568-1F45EAE14438}"/>
              </a:ext>
            </a:extLst>
          </p:cNvPr>
          <p:cNvSpPr txBox="1"/>
          <p:nvPr/>
        </p:nvSpPr>
        <p:spPr>
          <a:xfrm>
            <a:off x="5128204" y="1683865"/>
            <a:ext cx="24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) files  </a:t>
            </a:r>
          </a:p>
          <a:p>
            <a:r>
              <a:rPr lang="fr-FR" dirty="0"/>
              <a:t>    </a:t>
            </a:r>
            <a:r>
              <a:rPr lang="fr-FR" dirty="0" err="1"/>
              <a:t>target</a:t>
            </a:r>
            <a:r>
              <a:rPr lang="fr-FR" dirty="0"/>
              <a:t>/classes/*.class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6A492F-5362-6FC4-A0BD-43F3965A3D6B}"/>
              </a:ext>
            </a:extLst>
          </p:cNvPr>
          <p:cNvSpPr/>
          <p:nvPr/>
        </p:nvSpPr>
        <p:spPr>
          <a:xfrm>
            <a:off x="4070160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35DA7-1864-68DB-AA28-9C55BDD369EC}"/>
              </a:ext>
            </a:extLst>
          </p:cNvPr>
          <p:cNvSpPr txBox="1"/>
          <p:nvPr/>
        </p:nvSpPr>
        <p:spPr>
          <a:xfrm>
            <a:off x="511946" y="1732624"/>
            <a:ext cx="231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UTF-8 files  </a:t>
            </a:r>
          </a:p>
          <a:p>
            <a:r>
              <a:rPr lang="fr-FR" dirty="0"/>
              <a:t>    src/main/java/*.java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CA0E8-33D6-C670-9E5D-285E17ACFFD0}"/>
              </a:ext>
            </a:extLst>
          </p:cNvPr>
          <p:cNvSpPr txBox="1"/>
          <p:nvPr/>
        </p:nvSpPr>
        <p:spPr>
          <a:xfrm>
            <a:off x="4048844" y="2552487"/>
            <a:ext cx="65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javac</a:t>
            </a:r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399873-EDE5-F1C5-991B-A47B7D5E0D08}"/>
              </a:ext>
            </a:extLst>
          </p:cNvPr>
          <p:cNvSpPr/>
          <p:nvPr/>
        </p:nvSpPr>
        <p:spPr>
          <a:xfrm>
            <a:off x="7300356" y="287942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D27FD-CB66-A7FA-804B-8AC4B24B30CB}"/>
              </a:ext>
            </a:extLst>
          </p:cNvPr>
          <p:cNvSpPr txBox="1"/>
          <p:nvPr/>
        </p:nvSpPr>
        <p:spPr>
          <a:xfrm>
            <a:off x="7297628" y="255248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6B9E4-B8ED-0E2C-7CFD-D4B608CD2AF7}"/>
              </a:ext>
            </a:extLst>
          </p:cNvPr>
          <p:cNvSpPr txBox="1"/>
          <p:nvPr/>
        </p:nvSpPr>
        <p:spPr>
          <a:xfrm>
            <a:off x="8393936" y="1732624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jar file = zip of *.class</a:t>
            </a:r>
          </a:p>
          <a:p>
            <a:r>
              <a:rPr lang="fr-FR" dirty="0" err="1"/>
              <a:t>target</a:t>
            </a:r>
            <a:r>
              <a:rPr lang="fr-FR" dirty="0"/>
              <a:t>/*.jar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620767-4C89-C4BF-5E3D-D16B59DE88DC}"/>
              </a:ext>
            </a:extLst>
          </p:cNvPr>
          <p:cNvSpPr/>
          <p:nvPr/>
        </p:nvSpPr>
        <p:spPr>
          <a:xfrm>
            <a:off x="3752601" y="5054433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80FA70-2246-90C1-4D9F-C4FC8D6B9427}"/>
              </a:ext>
            </a:extLst>
          </p:cNvPr>
          <p:cNvSpPr/>
          <p:nvPr/>
        </p:nvSpPr>
        <p:spPr>
          <a:xfrm>
            <a:off x="4749302" y="4927091"/>
            <a:ext cx="7270816" cy="1325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26E43-2F00-39C7-CB2B-C0538027823E}"/>
              </a:ext>
            </a:extLst>
          </p:cNvPr>
          <p:cNvSpPr txBox="1"/>
          <p:nvPr/>
        </p:nvSpPr>
        <p:spPr>
          <a:xfrm>
            <a:off x="3754525" y="4685101"/>
            <a:ext cx="5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77372-20D8-6A8D-3064-0B1143318939}"/>
              </a:ext>
            </a:extLst>
          </p:cNvPr>
          <p:cNvSpPr txBox="1"/>
          <p:nvPr/>
        </p:nvSpPr>
        <p:spPr>
          <a:xfrm>
            <a:off x="5046902" y="459672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JRE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486966F-F748-D725-2CCF-CB3A92725BC7}"/>
              </a:ext>
            </a:extLst>
          </p:cNvPr>
          <p:cNvSpPr/>
          <p:nvPr/>
        </p:nvSpPr>
        <p:spPr>
          <a:xfrm rot="4661865">
            <a:off x="7222223" y="3188636"/>
            <a:ext cx="209550" cy="186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BB2C5-2E04-555F-AA38-BBF01F7CB5C8}"/>
              </a:ext>
            </a:extLst>
          </p:cNvPr>
          <p:cNvSpPr txBox="1"/>
          <p:nvPr/>
        </p:nvSpPr>
        <p:spPr>
          <a:xfrm>
            <a:off x="1990442" y="4651185"/>
            <a:ext cx="145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*.jar or .class</a:t>
            </a:r>
          </a:p>
          <a:p>
            <a:r>
              <a:rPr lang="fr-FR" dirty="0"/>
              <a:t>In CLASSPATH</a:t>
            </a:r>
          </a:p>
          <a:p>
            <a:endParaRPr lang="fr-FR" dirty="0"/>
          </a:p>
          <a:p>
            <a:r>
              <a:rPr lang="fr-FR" dirty="0"/>
              <a:t>  +  main FQN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86A55-932D-1146-46E4-EDBDCD10A4B1}"/>
              </a:ext>
            </a:extLst>
          </p:cNvPr>
          <p:cNvSpPr txBox="1"/>
          <p:nvPr/>
        </p:nvSpPr>
        <p:spPr>
          <a:xfrm>
            <a:off x="4813473" y="5066684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Symbols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0CB78E-F73E-6295-F7A6-E733FD19D8E2}"/>
              </a:ext>
            </a:extLst>
          </p:cNvPr>
          <p:cNvSpPr txBox="1"/>
          <p:nvPr/>
        </p:nvSpPr>
        <p:spPr>
          <a:xfrm>
            <a:off x="6013623" y="5066684"/>
            <a:ext cx="12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C0</a:t>
            </a:r>
            <a:br>
              <a:rPr lang="fr-FR" dirty="0"/>
            </a:br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46FBFE-5844-A125-F149-D83B0ACCA092}"/>
              </a:ext>
            </a:extLst>
          </p:cNvPr>
          <p:cNvSpPr/>
          <p:nvPr/>
        </p:nvSpPr>
        <p:spPr>
          <a:xfrm>
            <a:off x="8799007" y="5182350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8247D-3D89-6955-C7DF-9AFAACF057A7}"/>
              </a:ext>
            </a:extLst>
          </p:cNvPr>
          <p:cNvSpPr txBox="1"/>
          <p:nvPr/>
        </p:nvSpPr>
        <p:spPr>
          <a:xfrm>
            <a:off x="9244282" y="5069934"/>
            <a:ext cx="1053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  <a:br>
              <a:rPr lang="fr-FR" dirty="0"/>
            </a:br>
            <a:r>
              <a:rPr lang="fr-FR" dirty="0" err="1"/>
              <a:t>assembly</a:t>
            </a:r>
            <a:br>
              <a:rPr lang="fr-FR" dirty="0"/>
            </a:br>
            <a:r>
              <a:rPr lang="fr-FR" dirty="0"/>
              <a:t>langage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236545-FD7D-E152-E8CB-EAA9C7B9C32F}"/>
              </a:ext>
            </a:extLst>
          </p:cNvPr>
          <p:cNvSpPr/>
          <p:nvPr/>
        </p:nvSpPr>
        <p:spPr>
          <a:xfrm>
            <a:off x="10347622" y="5192865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ABB90-66F6-A752-EE77-A25DE68B4924}"/>
              </a:ext>
            </a:extLst>
          </p:cNvPr>
          <p:cNvSpPr txBox="1"/>
          <p:nvPr/>
        </p:nvSpPr>
        <p:spPr>
          <a:xfrm>
            <a:off x="10778652" y="5102688"/>
            <a:ext cx="1329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  <a:br>
              <a:rPr lang="fr-FR" dirty="0"/>
            </a:br>
            <a:r>
              <a:rPr lang="fr-FR" dirty="0" err="1"/>
              <a:t>assembly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84CB94A-230F-C98B-B482-F8B58B6B2034}"/>
              </a:ext>
            </a:extLst>
          </p:cNvPr>
          <p:cNvSpPr/>
          <p:nvPr/>
        </p:nvSpPr>
        <p:spPr>
          <a:xfrm>
            <a:off x="7195214" y="5182349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AEBC5-55BD-F0A8-42EF-96D95435045E}"/>
              </a:ext>
            </a:extLst>
          </p:cNvPr>
          <p:cNvSpPr txBox="1"/>
          <p:nvPr/>
        </p:nvSpPr>
        <p:spPr>
          <a:xfrm>
            <a:off x="7583347" y="5368337"/>
            <a:ext cx="1365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.. </a:t>
            </a:r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resolved</a:t>
            </a:r>
            <a:endParaRPr lang="fr-FR" dirty="0"/>
          </a:p>
          <a:p>
            <a:r>
              <a:rPr lang="fr-FR" dirty="0"/>
              <a:t>On first use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4B65CEC-F176-4781-8E70-BDF9082FA259}"/>
              </a:ext>
            </a:extLst>
          </p:cNvPr>
          <p:cNvSpPr/>
          <p:nvPr/>
        </p:nvSpPr>
        <p:spPr>
          <a:xfrm>
            <a:off x="5629203" y="2724747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7A087684-99E0-74C5-3D76-03F4C5BF2C42}"/>
              </a:ext>
            </a:extLst>
          </p:cNvPr>
          <p:cNvSpPr/>
          <p:nvPr/>
        </p:nvSpPr>
        <p:spPr>
          <a:xfrm>
            <a:off x="8711796" y="2750038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C5EA9070-4388-4724-E562-F797162F8F28}"/>
              </a:ext>
            </a:extLst>
          </p:cNvPr>
          <p:cNvSpPr/>
          <p:nvPr/>
        </p:nvSpPr>
        <p:spPr>
          <a:xfrm>
            <a:off x="875612" y="4824096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14A6A7B6-7CEE-273E-8EE8-23ACA5E74247}"/>
              </a:ext>
            </a:extLst>
          </p:cNvPr>
          <p:cNvSpPr/>
          <p:nvPr/>
        </p:nvSpPr>
        <p:spPr>
          <a:xfrm>
            <a:off x="1028012" y="4976496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5F462AEF-4914-058B-419D-978672EDD44E}"/>
              </a:ext>
            </a:extLst>
          </p:cNvPr>
          <p:cNvSpPr/>
          <p:nvPr/>
        </p:nvSpPr>
        <p:spPr>
          <a:xfrm>
            <a:off x="1180412" y="5128896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65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8B97-3683-3711-2253-BB6A7BB0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26" y="0"/>
            <a:ext cx="10515600" cy="867327"/>
          </a:xfrm>
        </p:spPr>
        <p:txBody>
          <a:bodyPr/>
          <a:lstStyle/>
          <a:p>
            <a:r>
              <a:rPr lang="fr-FR" dirty="0"/>
              <a:t>Example Type </a:t>
            </a:r>
            <a:r>
              <a:rPr lang="fr-FR" dirty="0" err="1"/>
              <a:t>Descriptor</a:t>
            </a:r>
            <a:r>
              <a:rPr lang="fr-FR" dirty="0"/>
              <a:t> &amp; Symbol </a:t>
            </a:r>
            <a:r>
              <a:rPr lang="fr-FR" dirty="0" err="1"/>
              <a:t>Names</a:t>
            </a:r>
            <a:r>
              <a:rPr lang="fr-F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D0A5D-DF92-25E7-60B8-671A2F3E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81" y="2036918"/>
            <a:ext cx="4331072" cy="3196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24A87-F7C8-CDED-5014-19AA812D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92" y="628110"/>
            <a:ext cx="5856478" cy="622989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6CAE214-5294-0B78-579B-5DDB2FE5110B}"/>
              </a:ext>
            </a:extLst>
          </p:cNvPr>
          <p:cNvSpPr/>
          <p:nvPr/>
        </p:nvSpPr>
        <p:spPr>
          <a:xfrm>
            <a:off x="4952793" y="3493331"/>
            <a:ext cx="72463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8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223638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Notice: </a:t>
            </a:r>
            <a:r>
              <a:rPr lang="fr-FR" dirty="0" err="1"/>
              <a:t>Generic</a:t>
            </a:r>
            <a:r>
              <a:rPr lang="fr-FR" dirty="0"/>
              <a:t> Types =&gt; </a:t>
            </a:r>
            <a:r>
              <a:rPr lang="fr-FR" dirty="0" err="1"/>
              <a:t>same</a:t>
            </a:r>
            <a:r>
              <a:rPr lang="fr-FR" dirty="0"/>
              <a:t> as &lt;Object&gt; </a:t>
            </a:r>
            <a:br>
              <a:rPr lang="fr-FR" dirty="0"/>
            </a:br>
            <a:r>
              <a:rPr lang="fr-FR" dirty="0"/>
              <a:t>exact Type </a:t>
            </a:r>
            <a:r>
              <a:rPr lang="fr-FR" dirty="0" err="1"/>
              <a:t>Erased</a:t>
            </a:r>
            <a:r>
              <a:rPr lang="fr-FR" dirty="0"/>
              <a:t> in </a:t>
            </a:r>
            <a:r>
              <a:rPr lang="fr-FR" dirty="0" err="1"/>
              <a:t>Descriptor</a:t>
            </a:r>
            <a:br>
              <a:rPr lang="fr-FR" dirty="0"/>
            </a:br>
            <a:r>
              <a:rPr lang="fr-FR" dirty="0"/>
              <a:t>« Type </a:t>
            </a:r>
            <a:r>
              <a:rPr lang="fr-FR" dirty="0" err="1"/>
              <a:t>Erasure</a:t>
            </a:r>
            <a:r>
              <a:rPr lang="fr-FR" dirty="0"/>
              <a:t> 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B810D-516E-1B25-6E2F-61406D87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2702"/>
            <a:ext cx="6027716" cy="190982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C3F6873-5CB9-A1B1-EF20-BBD421F51174}"/>
              </a:ext>
            </a:extLst>
          </p:cNvPr>
          <p:cNvSpPr/>
          <p:nvPr/>
        </p:nvSpPr>
        <p:spPr>
          <a:xfrm>
            <a:off x="5560625" y="3921956"/>
            <a:ext cx="72463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820F2-1C19-EABD-ACFB-F6398DF9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97" y="2924081"/>
            <a:ext cx="5669166" cy="233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85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A738-0442-DF30-BC49-4CB4B8E4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Overload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3C9B8-DD61-2D1F-3A99-3458AC1F9F57}"/>
              </a:ext>
            </a:extLst>
          </p:cNvPr>
          <p:cNvSpPr txBox="1"/>
          <p:nvPr/>
        </p:nvSpPr>
        <p:spPr>
          <a:xfrm>
            <a:off x="2799729" y="1924501"/>
            <a:ext cx="5891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Can not have 2 </a:t>
            </a:r>
            <a:r>
              <a:rPr lang="fr-FR" sz="3200" dirty="0" err="1"/>
              <a:t>methods</a:t>
            </a:r>
            <a:r>
              <a:rPr lang="fr-FR" sz="3200" dirty="0"/>
              <a:t> </a:t>
            </a:r>
            <a:r>
              <a:rPr lang="fr-FR" sz="3200" dirty="0" err="1"/>
              <a:t>overload</a:t>
            </a:r>
            <a:r>
              <a:rPr lang="fr-FR" sz="3200" dirty="0"/>
              <a:t> </a:t>
            </a:r>
          </a:p>
          <a:p>
            <a:r>
              <a:rPr lang="fr-FR" sz="3200" dirty="0" err="1"/>
              <a:t>differing</a:t>
            </a:r>
            <a:r>
              <a:rPr lang="fr-FR" sz="3200" dirty="0"/>
              <a:t> </a:t>
            </a:r>
            <a:r>
              <a:rPr lang="fr-FR" sz="3200" dirty="0" err="1"/>
              <a:t>only</a:t>
            </a:r>
            <a:r>
              <a:rPr lang="fr-FR" sz="3200" dirty="0"/>
              <a:t> by </a:t>
            </a:r>
            <a:r>
              <a:rPr lang="fr-FR" sz="3200" dirty="0" err="1"/>
              <a:t>template</a:t>
            </a:r>
            <a:r>
              <a:rPr lang="fr-FR" sz="3200" dirty="0"/>
              <a:t> type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20BC0-1DAA-10D9-6EAD-08D7DF1E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42" y="4013445"/>
            <a:ext cx="8166522" cy="730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D7A5D4-7E1F-68B3-391F-B0B87B90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42" y="5031320"/>
            <a:ext cx="8881808" cy="783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41D836-E283-CE1F-ECEE-F8BFF6714E3C}"/>
              </a:ext>
            </a:extLst>
          </p:cNvPr>
          <p:cNvSpPr txBox="1"/>
          <p:nvPr/>
        </p:nvSpPr>
        <p:spPr>
          <a:xfrm>
            <a:off x="1955242" y="6255285"/>
            <a:ext cx="436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 not an </a:t>
            </a:r>
            <a:r>
              <a:rPr lang="fr-FR" sz="2000" dirty="0" err="1"/>
              <a:t>error</a:t>
            </a:r>
            <a:r>
              <a:rPr lang="fr-FR" sz="2000" dirty="0"/>
              <a:t> in </a:t>
            </a:r>
            <a:r>
              <a:rPr lang="fr-FR" sz="2000" dirty="0" err="1"/>
              <a:t>other</a:t>
            </a:r>
            <a:r>
              <a:rPr lang="fr-FR" sz="2000" dirty="0"/>
              <a:t> langages like C++)</a:t>
            </a:r>
          </a:p>
        </p:txBody>
      </p:sp>
    </p:spTree>
    <p:extLst>
      <p:ext uri="{BB962C8B-B14F-4D97-AF65-F5344CB8AC3E}">
        <p14:creationId xmlns:p14="http://schemas.microsoft.com/office/powerpoint/2010/main" val="868433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A738-0442-DF30-BC49-4CB4B8E4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Notice 2 : return type not in </a:t>
            </a:r>
            <a:r>
              <a:rPr lang="fr-FR" dirty="0" err="1"/>
              <a:t>symbol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3C9B8-DD61-2D1F-3A99-3458AC1F9F57}"/>
              </a:ext>
            </a:extLst>
          </p:cNvPr>
          <p:cNvSpPr txBox="1"/>
          <p:nvPr/>
        </p:nvSpPr>
        <p:spPr>
          <a:xfrm>
            <a:off x="2799729" y="1924501"/>
            <a:ext cx="7752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Can not have 2 </a:t>
            </a:r>
            <a:r>
              <a:rPr lang="fr-FR" sz="3200" dirty="0" err="1"/>
              <a:t>methods</a:t>
            </a:r>
            <a:r>
              <a:rPr lang="fr-FR" sz="3200" dirty="0"/>
              <a:t> </a:t>
            </a:r>
            <a:r>
              <a:rPr lang="fr-FR" sz="3200" dirty="0" err="1"/>
              <a:t>overload</a:t>
            </a:r>
            <a:r>
              <a:rPr lang="fr-FR" sz="3200" dirty="0"/>
              <a:t> </a:t>
            </a:r>
          </a:p>
          <a:p>
            <a:r>
              <a:rPr lang="fr-FR" sz="3200" dirty="0" err="1"/>
              <a:t>differing</a:t>
            </a:r>
            <a:r>
              <a:rPr lang="fr-FR" sz="3200" dirty="0"/>
              <a:t> </a:t>
            </a:r>
            <a:r>
              <a:rPr lang="fr-FR" sz="3200" dirty="0" err="1"/>
              <a:t>only</a:t>
            </a:r>
            <a:r>
              <a:rPr lang="fr-FR" sz="3200" dirty="0"/>
              <a:t> by return type or </a:t>
            </a:r>
            <a:r>
              <a:rPr lang="fr-FR" sz="3200" dirty="0" err="1"/>
              <a:t>template</a:t>
            </a:r>
            <a:r>
              <a:rPr lang="fr-FR" sz="3200" dirty="0"/>
              <a:t>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171DA-B9F3-923F-DC2F-F0742BC9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25" y="4157664"/>
            <a:ext cx="6447975" cy="677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305D6-D207-AA79-35BD-C11C20C6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25" y="5082962"/>
            <a:ext cx="6370158" cy="8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3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" y="209982"/>
            <a:ext cx="12072938" cy="74014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Compiled</a:t>
            </a:r>
            <a:r>
              <a:rPr lang="fr-FR" dirty="0"/>
              <a:t> OK … BUT change in CLASSPATH =&gt; </a:t>
            </a:r>
            <a:r>
              <a:rPr lang="fr-FR" dirty="0" err="1"/>
              <a:t>LinkError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F9B5-24B2-056A-BB8B-52DD4211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39" y="5810166"/>
            <a:ext cx="5208721" cy="971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DDA79-DEDA-9B4A-0C8D-E3666D37EDAC}"/>
              </a:ext>
            </a:extLst>
          </p:cNvPr>
          <p:cNvSpPr txBox="1"/>
          <p:nvPr/>
        </p:nvSpPr>
        <p:spPr>
          <a:xfrm>
            <a:off x="669811" y="5336719"/>
            <a:ext cx="4823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Program start OK</a:t>
            </a:r>
          </a:p>
          <a:p>
            <a:r>
              <a:rPr lang="fr-FR" sz="2400" dirty="0" err="1"/>
              <a:t>Error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</a:t>
            </a:r>
            <a:r>
              <a:rPr lang="fr-FR" sz="2400" dirty="0" err="1"/>
              <a:t>partially</a:t>
            </a:r>
            <a:r>
              <a:rPr lang="fr-FR" sz="2400" dirty="0"/>
              <a:t> </a:t>
            </a:r>
            <a:r>
              <a:rPr lang="fr-FR" sz="2400" dirty="0" err="1"/>
              <a:t>execute</a:t>
            </a:r>
            <a:r>
              <a:rPr lang="fr-FR" sz="2400" dirty="0"/>
              <a:t> .. OK !</a:t>
            </a:r>
          </a:p>
          <a:p>
            <a:r>
              <a:rPr lang="fr-FR" sz="2400" dirty="0"/>
              <a:t>but fail on first </a:t>
            </a:r>
            <a:r>
              <a:rPr lang="fr-FR" sz="2400" dirty="0" err="1"/>
              <a:t>bytecode</a:t>
            </a:r>
            <a:r>
              <a:rPr lang="fr-FR" sz="2400" dirty="0"/>
              <a:t> Link </a:t>
            </a:r>
            <a:r>
              <a:rPr lang="fr-FR" sz="2400" dirty="0" err="1"/>
              <a:t>error</a:t>
            </a:r>
            <a:endParaRPr lang="fr-FR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144C1-5E70-7E9D-77E8-E880FD2B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56" y="1226906"/>
            <a:ext cx="3280523" cy="152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25AFA-7FF6-8063-A40B-01116DFDB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6785"/>
            <a:ext cx="12192000" cy="2033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1E15C9-65E1-4BB9-6C58-DE44B784D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16" y="1423737"/>
            <a:ext cx="2395621" cy="862423"/>
          </a:xfrm>
          <a:prstGeom prst="rect">
            <a:avLst/>
          </a:prstGeom>
        </p:spPr>
      </p:pic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9D8AFD38-F606-98D2-420D-637E44A296BF}"/>
              </a:ext>
            </a:extLst>
          </p:cNvPr>
          <p:cNvSpPr/>
          <p:nvPr/>
        </p:nvSpPr>
        <p:spPr>
          <a:xfrm>
            <a:off x="5033666" y="2079891"/>
            <a:ext cx="919163" cy="39333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6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Internally</a:t>
            </a:r>
            <a:r>
              <a:rPr lang="fr-FR" dirty="0"/>
              <a:t> …  « </a:t>
            </a:r>
            <a:r>
              <a:rPr lang="fr-FR" dirty="0" err="1"/>
              <a:t>getfield</a:t>
            </a:r>
            <a:r>
              <a:rPr lang="fr-FR" dirty="0"/>
              <a:t> » =&gt; « _fast_*</a:t>
            </a:r>
            <a:r>
              <a:rPr lang="fr-FR" dirty="0" err="1"/>
              <a:t>getfield</a:t>
            </a:r>
            <a:r>
              <a:rPr lang="fr-FR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625FC-97B1-398A-3731-C84DF6D0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3" y="1631504"/>
            <a:ext cx="7433638" cy="200804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A4A5AC9-EC98-601A-C2A9-989B4AE4B04E}"/>
              </a:ext>
            </a:extLst>
          </p:cNvPr>
          <p:cNvSpPr/>
          <p:nvPr/>
        </p:nvSpPr>
        <p:spPr>
          <a:xfrm>
            <a:off x="7596364" y="2925351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3192B-021E-0C7A-D22A-ADD55280CF6D}"/>
              </a:ext>
            </a:extLst>
          </p:cNvPr>
          <p:cNvSpPr txBox="1"/>
          <p:nvPr/>
        </p:nvSpPr>
        <p:spPr>
          <a:xfrm>
            <a:off x="8139260" y="2201433"/>
            <a:ext cx="41504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Resolve</a:t>
            </a:r>
            <a:r>
              <a:rPr lang="fr-FR" sz="2000" dirty="0"/>
              <a:t> </a:t>
            </a:r>
            <a:r>
              <a:rPr lang="fr-FR" sz="2000" dirty="0" err="1"/>
              <a:t>Bytecode</a:t>
            </a:r>
            <a:r>
              <a:rPr lang="fr-FR" sz="2000" dirty="0"/>
              <a:t> « </a:t>
            </a:r>
            <a:r>
              <a:rPr lang="fr-FR" sz="2000" dirty="0" err="1"/>
              <a:t>getfield</a:t>
            </a:r>
            <a:r>
              <a:rPr lang="fr-FR" sz="2000" dirty="0"/>
              <a:t> #fieldIdx»</a:t>
            </a:r>
          </a:p>
          <a:p>
            <a:endParaRPr lang="fr-FR" sz="2000" dirty="0"/>
          </a:p>
          <a:p>
            <a:r>
              <a:rPr lang="fr-FR" sz="2000" dirty="0" err="1"/>
              <a:t>Load</a:t>
            </a:r>
            <a:r>
              <a:rPr lang="fr-FR" sz="2000" dirty="0"/>
              <a:t> + type-check</a:t>
            </a:r>
          </a:p>
          <a:p>
            <a:endParaRPr lang="fr-FR" sz="2000" dirty="0"/>
          </a:p>
          <a:p>
            <a:r>
              <a:rPr lang="fr-FR" sz="2000" dirty="0"/>
              <a:t>Class c = .. </a:t>
            </a:r>
            <a:r>
              <a:rPr lang="fr-FR" sz="2000" dirty="0" err="1"/>
              <a:t>Class.forName</a:t>
            </a:r>
            <a:r>
              <a:rPr lang="fr-FR" sz="2000" dirty="0"/>
              <a:t>(« </a:t>
            </a:r>
            <a:r>
              <a:rPr lang="fr-FR" sz="2000" dirty="0" err="1"/>
              <a:t>test.Bar</a:t>
            </a:r>
            <a:r>
              <a:rPr lang="fr-FR" sz="2000" dirty="0"/>
              <a:t> »)</a:t>
            </a:r>
          </a:p>
          <a:p>
            <a:r>
              <a:rPr lang="fr-FR" sz="2000" dirty="0"/>
              <a:t>f = </a:t>
            </a:r>
            <a:r>
              <a:rPr lang="fr-FR" sz="2000" dirty="0" err="1"/>
              <a:t>c.getField</a:t>
            </a:r>
            <a:r>
              <a:rPr lang="fr-FR" sz="2000" dirty="0"/>
              <a:t>(« field1 »);</a:t>
            </a:r>
          </a:p>
          <a:p>
            <a:r>
              <a:rPr lang="fr-FR" sz="2000" dirty="0" err="1"/>
              <a:t>assert</a:t>
            </a:r>
            <a:r>
              <a:rPr lang="fr-FR" sz="2000" dirty="0"/>
              <a:t> </a:t>
            </a:r>
            <a:r>
              <a:rPr lang="fr-FR" sz="2000" dirty="0" err="1"/>
              <a:t>f.getType</a:t>
            </a:r>
            <a:r>
              <a:rPr lang="fr-FR" sz="2000" dirty="0"/>
              <a:t>().</a:t>
            </a:r>
            <a:r>
              <a:rPr lang="fr-FR" sz="2000" dirty="0" err="1"/>
              <a:t>equals</a:t>
            </a:r>
            <a:r>
              <a:rPr lang="fr-FR" sz="2000" dirty="0"/>
              <a:t>(</a:t>
            </a:r>
            <a:r>
              <a:rPr lang="fr-FR" sz="2000" dirty="0" err="1"/>
              <a:t>int.class</a:t>
            </a:r>
            <a:r>
              <a:rPr lang="fr-FR" sz="2000" dirty="0"/>
              <a:t>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7EBDA0-3FE0-A7F4-39D2-F153404F2390}"/>
              </a:ext>
            </a:extLst>
          </p:cNvPr>
          <p:cNvSpPr/>
          <p:nvPr/>
        </p:nvSpPr>
        <p:spPr>
          <a:xfrm rot="8030449">
            <a:off x="7566991" y="4489582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FDFAEB-5A20-52A5-7DCF-ECCF0B3E8C75}"/>
              </a:ext>
            </a:extLst>
          </p:cNvPr>
          <p:cNvSpPr/>
          <p:nvPr/>
        </p:nvSpPr>
        <p:spPr>
          <a:xfrm rot="3063810">
            <a:off x="9105898" y="4490397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8F33B-1151-B786-D62C-F134B17B8BD3}"/>
              </a:ext>
            </a:extLst>
          </p:cNvPr>
          <p:cNvSpPr txBox="1"/>
          <p:nvPr/>
        </p:nvSpPr>
        <p:spPr>
          <a:xfrm>
            <a:off x="8855765" y="5178287"/>
            <a:ext cx="325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replaced</a:t>
            </a:r>
            <a:r>
              <a:rPr lang="fr-FR" dirty="0"/>
              <a:t> (?) or re-</a:t>
            </a:r>
            <a:r>
              <a:rPr lang="fr-FR" dirty="0" err="1"/>
              <a:t>executed</a:t>
            </a:r>
            <a:endParaRPr lang="fr-FR" dirty="0"/>
          </a:p>
          <a:p>
            <a:r>
              <a:rPr lang="fr-FR" dirty="0" err="1"/>
              <a:t>with</a:t>
            </a:r>
            <a:r>
              <a:rPr lang="fr-FR" dirty="0"/>
              <a:t> « </a:t>
            </a:r>
            <a:r>
              <a:rPr lang="fr-FR" dirty="0" err="1"/>
              <a:t>throw</a:t>
            </a:r>
            <a:r>
              <a:rPr lang="fr-FR" dirty="0"/>
              <a:t> new …</a:t>
            </a:r>
            <a:r>
              <a:rPr lang="fr-FR" dirty="0" err="1"/>
              <a:t>Error</a:t>
            </a:r>
            <a:r>
              <a:rPr lang="fr-FR" dirty="0"/>
              <a:t>() 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05E51-D98C-BFFD-8D60-90A8E3591AFD}"/>
              </a:ext>
            </a:extLst>
          </p:cNvPr>
          <p:cNvSpPr txBox="1"/>
          <p:nvPr/>
        </p:nvSpPr>
        <p:spPr>
          <a:xfrm>
            <a:off x="5032249" y="4610986"/>
            <a:ext cx="2703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instruction </a:t>
            </a:r>
          </a:p>
          <a:p>
            <a:r>
              <a:rPr lang="fr-FR" dirty="0"/>
              <a:t>      « </a:t>
            </a:r>
            <a:r>
              <a:rPr lang="fr-FR" dirty="0" err="1"/>
              <a:t>getfield</a:t>
            </a:r>
            <a:r>
              <a:rPr lang="fr-FR" dirty="0"/>
              <a:t> #idx» </a:t>
            </a:r>
          </a:p>
          <a:p>
            <a:r>
              <a:rPr lang="fr-FR" b="1" dirty="0"/>
              <a:t>HOT REPLACED BY </a:t>
            </a:r>
            <a:r>
              <a:rPr lang="fr-FR" dirty="0" err="1"/>
              <a:t>internal</a:t>
            </a:r>
            <a:endParaRPr lang="fr-FR" dirty="0"/>
          </a:p>
          <a:p>
            <a:r>
              <a:rPr lang="fr-FR" dirty="0"/>
              <a:t>     « </a:t>
            </a:r>
            <a:r>
              <a:rPr lang="fr-FR" b="1" dirty="0"/>
              <a:t>_</a:t>
            </a:r>
            <a:r>
              <a:rPr lang="fr-FR" b="1" dirty="0" err="1"/>
              <a:t>fast_getfield</a:t>
            </a:r>
            <a:r>
              <a:rPr lang="fr-FR" b="1" dirty="0"/>
              <a:t> offset</a:t>
            </a:r>
            <a:r>
              <a:rPr lang="fr-FR" dirty="0"/>
              <a:t>»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EF6B649-3FBD-F74B-AAD1-DA2AE323FB31}"/>
              </a:ext>
            </a:extLst>
          </p:cNvPr>
          <p:cNvSpPr/>
          <p:nvPr/>
        </p:nvSpPr>
        <p:spPr>
          <a:xfrm rot="5400000">
            <a:off x="6130843" y="5931235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D254B-E071-5342-D68B-941333A6E2D1}"/>
              </a:ext>
            </a:extLst>
          </p:cNvPr>
          <p:cNvSpPr txBox="1"/>
          <p:nvPr/>
        </p:nvSpPr>
        <p:spPr>
          <a:xfrm>
            <a:off x="7336290" y="6388334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«</a:t>
            </a:r>
            <a:r>
              <a:rPr lang="fr-FR" dirty="0" err="1"/>
              <a:t>fast_getfield</a:t>
            </a:r>
            <a:r>
              <a:rPr lang="fr-FR" dirty="0"/>
              <a:t>» on </a:t>
            </a:r>
            <a:r>
              <a:rPr lang="fr-FR" dirty="0" err="1"/>
              <a:t>next</a:t>
            </a:r>
            <a:r>
              <a:rPr lang="fr-FR" dirty="0"/>
              <a:t> uses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F982A-422B-6C97-53E0-B40870F850E5}"/>
              </a:ext>
            </a:extLst>
          </p:cNvPr>
          <p:cNvSpPr txBox="1"/>
          <p:nvPr/>
        </p:nvSpPr>
        <p:spPr>
          <a:xfrm>
            <a:off x="8270465" y="1673551"/>
            <a:ext cx="15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On First use….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05088C-D540-85F9-232A-4F5F31604784}"/>
              </a:ext>
            </a:extLst>
          </p:cNvPr>
          <p:cNvSpPr/>
          <p:nvPr/>
        </p:nvSpPr>
        <p:spPr>
          <a:xfrm rot="5400000">
            <a:off x="6467117" y="6091449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D982548-043E-3E35-D4D6-ADE9FA3647E9}"/>
              </a:ext>
            </a:extLst>
          </p:cNvPr>
          <p:cNvSpPr/>
          <p:nvPr/>
        </p:nvSpPr>
        <p:spPr>
          <a:xfrm rot="5400000">
            <a:off x="6803391" y="6249079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27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05"/>
            <a:ext cx="10515600" cy="104066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Cf </a:t>
            </a:r>
            <a:r>
              <a:rPr lang="fr-FR" dirty="0" err="1"/>
              <a:t>OpenJdk</a:t>
            </a:r>
            <a:r>
              <a:rPr lang="fr-FR" dirty="0"/>
              <a:t> .. src/hotspot/</a:t>
            </a:r>
            <a:r>
              <a:rPr lang="fr-FR" dirty="0" err="1"/>
              <a:t>share</a:t>
            </a:r>
            <a:r>
              <a:rPr lang="fr-FR" dirty="0"/>
              <a:t>/</a:t>
            </a:r>
            <a:r>
              <a:rPr lang="fr-FR" dirty="0" err="1"/>
              <a:t>interpreter</a:t>
            </a:r>
            <a:r>
              <a:rPr lang="fr-FR" dirty="0"/>
              <a:t>/bytecodes.hpp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FDC87-B326-27FE-189D-6EEB43E8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74" y="2597330"/>
            <a:ext cx="4515241" cy="2209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85055-B429-712B-9514-72BFA79B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696" y="1085350"/>
            <a:ext cx="2229043" cy="577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B2A98-57CB-EAAD-DF16-7742FE851663}"/>
              </a:ext>
            </a:extLst>
          </p:cNvPr>
          <p:cNvSpPr txBox="1"/>
          <p:nvPr/>
        </p:nvSpPr>
        <p:spPr>
          <a:xfrm>
            <a:off x="5060188" y="1343865"/>
            <a:ext cx="2450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Internal</a:t>
            </a:r>
            <a:r>
              <a:rPr lang="fr-FR" sz="2400" dirty="0"/>
              <a:t> </a:t>
            </a:r>
            <a:r>
              <a:rPr lang="fr-FR" sz="2400" dirty="0" err="1"/>
              <a:t>Reserved</a:t>
            </a:r>
            <a:r>
              <a:rPr lang="fr-FR" sz="2400" dirty="0"/>
              <a:t> </a:t>
            </a:r>
          </a:p>
          <a:p>
            <a:r>
              <a:rPr lang="fr-FR" sz="2400" dirty="0"/>
              <a:t>fast_* </a:t>
            </a:r>
            <a:r>
              <a:rPr lang="fr-FR" sz="2400" dirty="0" err="1"/>
              <a:t>bytecodes</a:t>
            </a:r>
            <a:endParaRPr lang="fr-FR" sz="2400" dirty="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40372B7C-18D7-FD82-CB97-00AD582A9D15}"/>
              </a:ext>
            </a:extLst>
          </p:cNvPr>
          <p:cNvSpPr/>
          <p:nvPr/>
        </p:nvSpPr>
        <p:spPr>
          <a:xfrm>
            <a:off x="4054838" y="1399069"/>
            <a:ext cx="745435" cy="720587"/>
          </a:xfrm>
          <a:prstGeom prst="plus">
            <a:avLst>
              <a:gd name="adj" fmla="val 40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1F0CBB-D9C2-BF2C-C582-F14AC680DAEB}"/>
              </a:ext>
            </a:extLst>
          </p:cNvPr>
          <p:cNvSpPr/>
          <p:nvPr/>
        </p:nvSpPr>
        <p:spPr>
          <a:xfrm>
            <a:off x="8030817" y="1396448"/>
            <a:ext cx="134179" cy="13368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AA86FA-0D09-4E50-9237-65935F47BAA1}"/>
              </a:ext>
            </a:extLst>
          </p:cNvPr>
          <p:cNvSpPr/>
          <p:nvPr/>
        </p:nvSpPr>
        <p:spPr>
          <a:xfrm rot="19290768">
            <a:off x="5331006" y="2375467"/>
            <a:ext cx="3025627" cy="181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A4C407-E624-9A22-B3D4-C308746F69CD}"/>
              </a:ext>
            </a:extLst>
          </p:cNvPr>
          <p:cNvSpPr/>
          <p:nvPr/>
        </p:nvSpPr>
        <p:spPr>
          <a:xfrm rot="20424872">
            <a:off x="5566725" y="2902715"/>
            <a:ext cx="2529880" cy="20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4F343E5-43EE-9E77-7B91-B47C331E1568}"/>
              </a:ext>
            </a:extLst>
          </p:cNvPr>
          <p:cNvSpPr/>
          <p:nvPr/>
        </p:nvSpPr>
        <p:spPr>
          <a:xfrm>
            <a:off x="8013837" y="3077399"/>
            <a:ext cx="134179" cy="13368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BCEC53F-9E3A-EBD2-4FFD-7F5CC1508932}"/>
              </a:ext>
            </a:extLst>
          </p:cNvPr>
          <p:cNvSpPr/>
          <p:nvPr/>
        </p:nvSpPr>
        <p:spPr>
          <a:xfrm>
            <a:off x="8006858" y="6256682"/>
            <a:ext cx="91048" cy="5367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35A342-D371-4426-3B0F-88ECD6D8DE51}"/>
              </a:ext>
            </a:extLst>
          </p:cNvPr>
          <p:cNvSpPr/>
          <p:nvPr/>
        </p:nvSpPr>
        <p:spPr>
          <a:xfrm rot="3073127">
            <a:off x="5019168" y="5178098"/>
            <a:ext cx="3613349" cy="206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474D57-44BD-3032-F43E-4ADE2E64ABF7}"/>
              </a:ext>
            </a:extLst>
          </p:cNvPr>
          <p:cNvSpPr/>
          <p:nvPr/>
        </p:nvSpPr>
        <p:spPr>
          <a:xfrm rot="2807813">
            <a:off x="5165317" y="4932703"/>
            <a:ext cx="3266215" cy="179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AA0F833-06F2-844A-2F5E-906234BA470F}"/>
              </a:ext>
            </a:extLst>
          </p:cNvPr>
          <p:cNvSpPr/>
          <p:nvPr/>
        </p:nvSpPr>
        <p:spPr>
          <a:xfrm rot="20885303">
            <a:off x="5628341" y="3229370"/>
            <a:ext cx="2392147" cy="18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76C108-1ED2-E5CA-85A2-C2A26D266515}"/>
              </a:ext>
            </a:extLst>
          </p:cNvPr>
          <p:cNvSpPr/>
          <p:nvPr/>
        </p:nvSpPr>
        <p:spPr>
          <a:xfrm rot="1091040">
            <a:off x="5604143" y="3879122"/>
            <a:ext cx="2392147" cy="18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32D0B-4ACC-219C-4AF2-7B1445E83743}"/>
              </a:ext>
            </a:extLst>
          </p:cNvPr>
          <p:cNvSpPr txBox="1"/>
          <p:nvPr/>
        </p:nvSpPr>
        <p:spPr>
          <a:xfrm>
            <a:off x="1935249" y="1453659"/>
            <a:ext cx="14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bytecodes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30037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59"/>
            <a:ext cx="10515600" cy="73140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Idem « </a:t>
            </a:r>
            <a:r>
              <a:rPr lang="fr-FR" dirty="0" err="1"/>
              <a:t>invoke</a:t>
            </a:r>
            <a:r>
              <a:rPr lang="fr-FR" dirty="0"/>
              <a:t>* » =&gt; « </a:t>
            </a:r>
            <a:r>
              <a:rPr lang="fr-FR" dirty="0" err="1"/>
              <a:t>fast_invoke</a:t>
            </a:r>
            <a:r>
              <a:rPr lang="fr-FR" dirty="0"/>
              <a:t>*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50812-EAAF-B1F2-9EB1-59FA27BA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" y="2303979"/>
            <a:ext cx="6020322" cy="165749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2029B82-65EA-0CE7-6EA5-25B6C989C96A}"/>
              </a:ext>
            </a:extLst>
          </p:cNvPr>
          <p:cNvSpPr/>
          <p:nvPr/>
        </p:nvSpPr>
        <p:spPr>
          <a:xfrm>
            <a:off x="6520698" y="3387313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46CF7-424A-CD8C-49F3-4C368D893A26}"/>
              </a:ext>
            </a:extLst>
          </p:cNvPr>
          <p:cNvSpPr txBox="1"/>
          <p:nvPr/>
        </p:nvSpPr>
        <p:spPr>
          <a:xfrm>
            <a:off x="7512072" y="2064907"/>
            <a:ext cx="45981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Resolve</a:t>
            </a:r>
            <a:r>
              <a:rPr lang="fr-FR" sz="2000" dirty="0"/>
              <a:t> </a:t>
            </a:r>
            <a:r>
              <a:rPr lang="fr-FR" sz="2000" dirty="0" err="1"/>
              <a:t>Bytecode</a:t>
            </a:r>
            <a:r>
              <a:rPr lang="fr-FR" sz="2000" dirty="0"/>
              <a:t> « </a:t>
            </a:r>
            <a:r>
              <a:rPr lang="fr-FR" sz="2000" dirty="0" err="1"/>
              <a:t>invoke</a:t>
            </a:r>
            <a:r>
              <a:rPr lang="fr-FR" sz="2000" dirty="0"/>
              <a:t>* #methIdx»</a:t>
            </a:r>
          </a:p>
          <a:p>
            <a:endParaRPr lang="fr-FR" sz="2000" dirty="0"/>
          </a:p>
          <a:p>
            <a:r>
              <a:rPr lang="fr-FR" sz="2000" dirty="0" err="1"/>
              <a:t>Load</a:t>
            </a:r>
            <a:r>
              <a:rPr lang="fr-FR" sz="2000" dirty="0"/>
              <a:t> + type-check</a:t>
            </a:r>
          </a:p>
          <a:p>
            <a:endParaRPr lang="fr-FR" sz="2000" dirty="0"/>
          </a:p>
          <a:p>
            <a:r>
              <a:rPr lang="fr-FR" sz="2000" dirty="0"/>
              <a:t>Class c = .. </a:t>
            </a:r>
            <a:r>
              <a:rPr lang="fr-FR" sz="2000" dirty="0" err="1"/>
              <a:t>Class.forName</a:t>
            </a:r>
            <a:r>
              <a:rPr lang="fr-FR" sz="2000" dirty="0"/>
              <a:t>(« </a:t>
            </a:r>
            <a:r>
              <a:rPr lang="fr-FR" sz="2000" dirty="0" err="1"/>
              <a:t>test.Bar</a:t>
            </a:r>
            <a:r>
              <a:rPr lang="fr-FR" sz="2000" dirty="0"/>
              <a:t> »)</a:t>
            </a:r>
          </a:p>
          <a:p>
            <a:r>
              <a:rPr lang="fr-FR" sz="2000" dirty="0"/>
              <a:t>m = </a:t>
            </a:r>
            <a:r>
              <a:rPr lang="fr-FR" sz="2000" dirty="0" err="1"/>
              <a:t>c.getMethod</a:t>
            </a:r>
            <a:r>
              <a:rPr lang="fr-FR" sz="2000" dirty="0"/>
              <a:t>(« field1(type1..typeN »);</a:t>
            </a:r>
          </a:p>
          <a:p>
            <a:r>
              <a:rPr lang="fr-FR" sz="2000" dirty="0" err="1"/>
              <a:t>assert</a:t>
            </a:r>
            <a:r>
              <a:rPr lang="fr-FR" sz="2000" dirty="0"/>
              <a:t> </a:t>
            </a:r>
            <a:r>
              <a:rPr lang="fr-FR" sz="2000" dirty="0" err="1"/>
              <a:t>m.getType</a:t>
            </a:r>
            <a:r>
              <a:rPr lang="fr-FR" sz="2000" dirty="0"/>
              <a:t>().</a:t>
            </a:r>
            <a:r>
              <a:rPr lang="fr-FR" sz="2000" dirty="0" err="1"/>
              <a:t>equals</a:t>
            </a:r>
            <a:r>
              <a:rPr lang="fr-FR" sz="2000" dirty="0"/>
              <a:t>(…);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E5BA099-7C33-F204-0F13-358D612C0BE4}"/>
              </a:ext>
            </a:extLst>
          </p:cNvPr>
          <p:cNvSpPr/>
          <p:nvPr/>
        </p:nvSpPr>
        <p:spPr>
          <a:xfrm rot="8030449">
            <a:off x="7566991" y="4489582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B6E342-8F7C-8994-C0AE-4ECED73053D9}"/>
              </a:ext>
            </a:extLst>
          </p:cNvPr>
          <p:cNvSpPr/>
          <p:nvPr/>
        </p:nvSpPr>
        <p:spPr>
          <a:xfrm rot="3063810">
            <a:off x="9105898" y="4490397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FC3B0-0845-6684-EABA-C6110DBBBCB4}"/>
              </a:ext>
            </a:extLst>
          </p:cNvPr>
          <p:cNvSpPr txBox="1"/>
          <p:nvPr/>
        </p:nvSpPr>
        <p:spPr>
          <a:xfrm>
            <a:off x="8855765" y="5178287"/>
            <a:ext cx="325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replaced</a:t>
            </a:r>
            <a:r>
              <a:rPr lang="fr-FR" dirty="0"/>
              <a:t> (?) or re-</a:t>
            </a:r>
            <a:r>
              <a:rPr lang="fr-FR" dirty="0" err="1"/>
              <a:t>executed</a:t>
            </a:r>
            <a:endParaRPr lang="fr-FR" dirty="0"/>
          </a:p>
          <a:p>
            <a:r>
              <a:rPr lang="fr-FR" dirty="0" err="1"/>
              <a:t>with</a:t>
            </a:r>
            <a:r>
              <a:rPr lang="fr-FR" dirty="0"/>
              <a:t> « </a:t>
            </a:r>
            <a:r>
              <a:rPr lang="fr-FR" dirty="0" err="1"/>
              <a:t>throw</a:t>
            </a:r>
            <a:r>
              <a:rPr lang="fr-FR" dirty="0"/>
              <a:t> new …</a:t>
            </a:r>
            <a:r>
              <a:rPr lang="fr-FR" dirty="0" err="1"/>
              <a:t>Error</a:t>
            </a:r>
            <a:r>
              <a:rPr lang="fr-FR" dirty="0"/>
              <a:t>() 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82DB4-FC08-F5AF-52B4-C5091519886F}"/>
              </a:ext>
            </a:extLst>
          </p:cNvPr>
          <p:cNvSpPr txBox="1"/>
          <p:nvPr/>
        </p:nvSpPr>
        <p:spPr>
          <a:xfrm>
            <a:off x="5032249" y="4610986"/>
            <a:ext cx="2703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instruction </a:t>
            </a:r>
          </a:p>
          <a:p>
            <a:r>
              <a:rPr lang="fr-FR" dirty="0"/>
              <a:t>      « </a:t>
            </a:r>
            <a:r>
              <a:rPr lang="fr-FR" dirty="0" err="1"/>
              <a:t>invoke</a:t>
            </a:r>
            <a:r>
              <a:rPr lang="fr-FR" dirty="0"/>
              <a:t>* #idx» </a:t>
            </a:r>
          </a:p>
          <a:p>
            <a:r>
              <a:rPr lang="fr-FR" b="1" dirty="0"/>
              <a:t>HOT REPLACED BY </a:t>
            </a:r>
            <a:r>
              <a:rPr lang="fr-FR" dirty="0" err="1"/>
              <a:t>internal</a:t>
            </a:r>
            <a:endParaRPr lang="fr-FR" dirty="0"/>
          </a:p>
          <a:p>
            <a:r>
              <a:rPr lang="fr-FR" dirty="0"/>
              <a:t>     « </a:t>
            </a:r>
            <a:r>
              <a:rPr lang="fr-FR" b="1" dirty="0"/>
              <a:t>_</a:t>
            </a:r>
            <a:r>
              <a:rPr lang="fr-FR" b="1" dirty="0" err="1"/>
              <a:t>fast_invoke</a:t>
            </a:r>
            <a:r>
              <a:rPr lang="fr-FR" b="1" dirty="0"/>
              <a:t>* offset</a:t>
            </a:r>
            <a:r>
              <a:rPr lang="fr-FR" dirty="0"/>
              <a:t>»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95008F-4360-443B-03A8-506FA5228B9D}"/>
              </a:ext>
            </a:extLst>
          </p:cNvPr>
          <p:cNvSpPr/>
          <p:nvPr/>
        </p:nvSpPr>
        <p:spPr>
          <a:xfrm rot="5400000">
            <a:off x="6130843" y="5931235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8C7F9-DF61-CFC5-17BA-71CAFE3AEEFF}"/>
              </a:ext>
            </a:extLst>
          </p:cNvPr>
          <p:cNvSpPr txBox="1"/>
          <p:nvPr/>
        </p:nvSpPr>
        <p:spPr>
          <a:xfrm>
            <a:off x="7336290" y="6388334"/>
            <a:ext cx="293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«</a:t>
            </a:r>
            <a:r>
              <a:rPr lang="fr-FR" dirty="0" err="1"/>
              <a:t>fast_invoke</a:t>
            </a:r>
            <a:r>
              <a:rPr lang="fr-FR" dirty="0"/>
              <a:t>*» on </a:t>
            </a:r>
            <a:r>
              <a:rPr lang="fr-FR" dirty="0" err="1"/>
              <a:t>next</a:t>
            </a:r>
            <a:r>
              <a:rPr lang="fr-FR" dirty="0"/>
              <a:t> uses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43DBB-19A0-08C7-56BD-68F3FF644A7D}"/>
              </a:ext>
            </a:extLst>
          </p:cNvPr>
          <p:cNvSpPr txBox="1"/>
          <p:nvPr/>
        </p:nvSpPr>
        <p:spPr>
          <a:xfrm>
            <a:off x="8270465" y="1673551"/>
            <a:ext cx="15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On First use….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84CC19-C512-2DAD-F04C-9F4F61B88B56}"/>
              </a:ext>
            </a:extLst>
          </p:cNvPr>
          <p:cNvSpPr/>
          <p:nvPr/>
        </p:nvSpPr>
        <p:spPr>
          <a:xfrm rot="5400000">
            <a:off x="6467117" y="6091449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DFEA8C-9071-7C8A-15BE-70756B193E07}"/>
              </a:ext>
            </a:extLst>
          </p:cNvPr>
          <p:cNvSpPr/>
          <p:nvPr/>
        </p:nvSpPr>
        <p:spPr>
          <a:xfrm rot="5400000">
            <a:off x="6803391" y="6249079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055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100587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Different</a:t>
            </a:r>
            <a:r>
              <a:rPr lang="fr-FR" dirty="0"/>
              <a:t> « </a:t>
            </a:r>
            <a:r>
              <a:rPr lang="fr-FR" dirty="0" err="1"/>
              <a:t>invoke</a:t>
            </a:r>
            <a:r>
              <a:rPr lang="fr-FR" dirty="0"/>
              <a:t>* » : {</a:t>
            </a:r>
            <a:r>
              <a:rPr lang="fr-FR" dirty="0" err="1"/>
              <a:t>static|special|virtual|interface|dynamic</a:t>
            </a:r>
            <a:r>
              <a:rPr lang="fr-F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D95D9-8722-28F8-89D9-07F894F9F553}"/>
              </a:ext>
            </a:extLst>
          </p:cNvPr>
          <p:cNvSpPr txBox="1"/>
          <p:nvPr/>
        </p:nvSpPr>
        <p:spPr>
          <a:xfrm>
            <a:off x="595711" y="2140020"/>
            <a:ext cx="770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static</a:t>
            </a:r>
            <a:r>
              <a:rPr lang="fr-FR" sz="2400" dirty="0"/>
              <a:t> =&gt;    … to call </a:t>
            </a:r>
            <a:r>
              <a:rPr lang="fr-FR" sz="2400" dirty="0" err="1"/>
              <a:t>fixed</a:t>
            </a:r>
            <a:r>
              <a:rPr lang="fr-FR" sz="2400" dirty="0"/>
              <a:t> (</a:t>
            </a:r>
            <a:r>
              <a:rPr lang="fr-FR" sz="2400" dirty="0" err="1"/>
              <a:t>known</a:t>
            </a:r>
            <a:r>
              <a:rPr lang="fr-FR" sz="2400" dirty="0"/>
              <a:t>) </a:t>
            </a:r>
            <a:r>
              <a:rPr lang="fr-FR" sz="2400" dirty="0" err="1"/>
              <a:t>function</a:t>
            </a:r>
            <a:r>
              <a:rPr lang="fr-FR" sz="2400" dirty="0"/>
              <a:t>, and update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0DA58-BD9D-3CAD-ACD6-81598231CDF3}"/>
              </a:ext>
            </a:extLst>
          </p:cNvPr>
          <p:cNvSpPr txBox="1"/>
          <p:nvPr/>
        </p:nvSpPr>
        <p:spPr>
          <a:xfrm>
            <a:off x="595711" y="2982982"/>
            <a:ext cx="8816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special</a:t>
            </a:r>
            <a:r>
              <a:rPr lang="fr-FR" sz="2400" b="1" dirty="0"/>
              <a:t> </a:t>
            </a:r>
            <a:r>
              <a:rPr lang="fr-FR" sz="2400" dirty="0"/>
              <a:t> =&gt;    … idem … call </a:t>
            </a:r>
            <a:r>
              <a:rPr lang="fr-FR" sz="2400" dirty="0" err="1"/>
              <a:t>fixed</a:t>
            </a:r>
            <a:r>
              <a:rPr lang="fr-FR" sz="2400" dirty="0"/>
              <a:t> (</a:t>
            </a:r>
            <a:r>
              <a:rPr lang="fr-FR" sz="2400" dirty="0" err="1"/>
              <a:t>known</a:t>
            </a:r>
            <a:r>
              <a:rPr lang="fr-FR" sz="2400" dirty="0"/>
              <a:t>) </a:t>
            </a:r>
            <a:r>
              <a:rPr lang="fr-FR" sz="2400" dirty="0" err="1"/>
              <a:t>function</a:t>
            </a:r>
            <a:r>
              <a:rPr lang="fr-FR" sz="2400" dirty="0"/>
              <a:t>, and update stack</a:t>
            </a:r>
            <a:br>
              <a:rPr lang="fr-FR" sz="2400" dirty="0"/>
            </a:br>
            <a:r>
              <a:rPr lang="fr-FR" sz="2400" dirty="0"/>
              <a:t>                        </a:t>
            </a:r>
            <a:r>
              <a:rPr lang="fr-FR" sz="2400" dirty="0" err="1"/>
              <a:t>after</a:t>
            </a:r>
            <a:r>
              <a:rPr lang="fr-FR" sz="2400" dirty="0"/>
              <a:t> « new »:  « &lt;init&gt; » </a:t>
            </a:r>
            <a:r>
              <a:rPr lang="fr-FR" sz="2400" dirty="0" err="1"/>
              <a:t>method</a:t>
            </a:r>
            <a:r>
              <a:rPr lang="fr-FR" sz="2400" dirty="0"/>
              <a:t>, or « super() » </a:t>
            </a:r>
            <a:r>
              <a:rPr lang="fr-FR" sz="2400" dirty="0" err="1"/>
              <a:t>method</a:t>
            </a:r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0D695-7CCF-3704-D67C-D62407EF39D1}"/>
              </a:ext>
            </a:extLst>
          </p:cNvPr>
          <p:cNvSpPr txBox="1"/>
          <p:nvPr/>
        </p:nvSpPr>
        <p:spPr>
          <a:xfrm>
            <a:off x="642300" y="4195276"/>
            <a:ext cx="1154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virtual</a:t>
            </a:r>
            <a:r>
              <a:rPr lang="fr-FR" sz="2400" b="1" dirty="0"/>
              <a:t> </a:t>
            </a:r>
            <a:r>
              <a:rPr lang="fr-FR" sz="2400" dirty="0"/>
              <a:t> =&gt;    …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to </a:t>
            </a:r>
            <a:r>
              <a:rPr lang="fr-FR" sz="2400" dirty="0" err="1"/>
              <a:t>object</a:t>
            </a:r>
            <a:r>
              <a:rPr lang="fr-FR" sz="2400" dirty="0"/>
              <a:t> class « </a:t>
            </a:r>
            <a:r>
              <a:rPr lang="fr-FR" sz="2400" dirty="0" err="1"/>
              <a:t>virtual</a:t>
            </a:r>
            <a:r>
              <a:rPr lang="fr-FR" sz="2400" dirty="0"/>
              <a:t> table », to </a:t>
            </a:r>
            <a:r>
              <a:rPr lang="fr-FR" sz="2400" dirty="0" err="1"/>
              <a:t>determine</a:t>
            </a:r>
            <a:r>
              <a:rPr lang="fr-FR" sz="2400" dirty="0"/>
              <a:t> exact </a:t>
            </a:r>
            <a:r>
              <a:rPr lang="fr-FR" sz="2400" dirty="0" err="1"/>
              <a:t>method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0637E-DE14-A4F2-1B1D-956E557BA58E}"/>
              </a:ext>
            </a:extLst>
          </p:cNvPr>
          <p:cNvSpPr txBox="1"/>
          <p:nvPr/>
        </p:nvSpPr>
        <p:spPr>
          <a:xfrm>
            <a:off x="642300" y="5038238"/>
            <a:ext cx="11258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</a:t>
            </a:r>
            <a:r>
              <a:rPr lang="fr-FR" sz="2400" dirty="0"/>
              <a:t> =&gt;    …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lookup</a:t>
            </a:r>
            <a:r>
              <a:rPr lang="fr-FR" sz="2400" dirty="0"/>
              <a:t> interfaces table …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virtual</a:t>
            </a:r>
            <a:r>
              <a:rPr lang="fr-FR" sz="2400" dirty="0"/>
              <a:t> table, to </a:t>
            </a:r>
            <a:r>
              <a:rPr lang="fr-FR" sz="2400" dirty="0" err="1"/>
              <a:t>determine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3A863-2D6E-C7E9-D778-5A7C1FB283D0}"/>
              </a:ext>
            </a:extLst>
          </p:cNvPr>
          <p:cNvSpPr txBox="1"/>
          <p:nvPr/>
        </p:nvSpPr>
        <p:spPr>
          <a:xfrm>
            <a:off x="642300" y="5881200"/>
            <a:ext cx="7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dynamic</a:t>
            </a:r>
            <a:r>
              <a:rPr lang="fr-FR" sz="2400" b="1" dirty="0"/>
              <a:t> </a:t>
            </a:r>
            <a:r>
              <a:rPr lang="fr-FR" sz="2400" dirty="0"/>
              <a:t> =&gt;    … </a:t>
            </a:r>
            <a:r>
              <a:rPr lang="fr-FR" sz="2400" dirty="0" err="1"/>
              <a:t>internal</a:t>
            </a:r>
            <a:r>
              <a:rPr lang="fr-FR" sz="2400" dirty="0"/>
              <a:t> for JRE, </a:t>
            </a:r>
            <a:r>
              <a:rPr lang="fr-FR" sz="2400" dirty="0" err="1"/>
              <a:t>allowing</a:t>
            </a:r>
            <a:r>
              <a:rPr lang="fr-FR" sz="2400" dirty="0"/>
              <a:t> type </a:t>
            </a:r>
            <a:r>
              <a:rPr lang="fr-FR" sz="2400" dirty="0" err="1"/>
              <a:t>evolution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8721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invokestatic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FFEDC-E25C-A71E-3009-3D1B1205A388}"/>
              </a:ext>
            </a:extLst>
          </p:cNvPr>
          <p:cNvSpPr/>
          <p:nvPr/>
        </p:nvSpPr>
        <p:spPr>
          <a:xfrm>
            <a:off x="3642692" y="1590260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6DE6C-8AB8-7EC2-20E6-051F8898DF59}"/>
              </a:ext>
            </a:extLst>
          </p:cNvPr>
          <p:cNvSpPr/>
          <p:nvPr/>
        </p:nvSpPr>
        <p:spPr>
          <a:xfrm>
            <a:off x="3682448" y="3091069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31857B-A737-F842-7C05-A94226CC661B}"/>
              </a:ext>
            </a:extLst>
          </p:cNvPr>
          <p:cNvSpPr/>
          <p:nvPr/>
        </p:nvSpPr>
        <p:spPr>
          <a:xfrm>
            <a:off x="2703098" y="2925185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6B8FAA6-4D82-957D-C9FD-EE03B79C1DE0}"/>
              </a:ext>
            </a:extLst>
          </p:cNvPr>
          <p:cNvSpPr/>
          <p:nvPr/>
        </p:nvSpPr>
        <p:spPr>
          <a:xfrm>
            <a:off x="3208337" y="4919984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3719285-3F7B-2DF6-A7BD-7BC88BAC2203}"/>
              </a:ext>
            </a:extLst>
          </p:cNvPr>
          <p:cNvSpPr/>
          <p:nvPr/>
        </p:nvSpPr>
        <p:spPr>
          <a:xfrm flipH="1">
            <a:off x="3374222" y="5753577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F7FB0-AAEB-7DC2-2CF7-6C2301A25A88}"/>
              </a:ext>
            </a:extLst>
          </p:cNvPr>
          <p:cNvSpPr txBox="1"/>
          <p:nvPr/>
        </p:nvSpPr>
        <p:spPr>
          <a:xfrm>
            <a:off x="919370" y="2852530"/>
            <a:ext cx="1826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Current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5F5FB-51DD-B780-F0D7-18AC882FF4DD}"/>
              </a:ext>
            </a:extLst>
          </p:cNvPr>
          <p:cNvSpPr txBox="1"/>
          <p:nvPr/>
        </p:nvSpPr>
        <p:spPr>
          <a:xfrm>
            <a:off x="925535" y="4687034"/>
            <a:ext cx="1916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Current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Bytecode</a:t>
            </a:r>
            <a:r>
              <a:rPr lang="fr-FR" sz="2000" dirty="0"/>
              <a:t> index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AC4972-C6D6-A54C-4F53-00A1B042E334}"/>
              </a:ext>
            </a:extLst>
          </p:cNvPr>
          <p:cNvSpPr/>
          <p:nvPr/>
        </p:nvSpPr>
        <p:spPr>
          <a:xfrm>
            <a:off x="2703098" y="5410905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67EAD-6808-7B27-8EF0-1676D63601FD}"/>
              </a:ext>
            </a:extLst>
          </p:cNvPr>
          <p:cNvCxnSpPr>
            <a:stCxn id="3" idx="1"/>
          </p:cNvCxnSpPr>
          <p:nvPr/>
        </p:nvCxnSpPr>
        <p:spPr>
          <a:xfrm flipH="1">
            <a:off x="3316242" y="3073676"/>
            <a:ext cx="326450" cy="17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A41881-F5CE-53DF-1DAD-FFB9430ED562}"/>
              </a:ext>
            </a:extLst>
          </p:cNvPr>
          <p:cNvSpPr txBox="1"/>
          <p:nvPr/>
        </p:nvSpPr>
        <p:spPr>
          <a:xfrm>
            <a:off x="3642692" y="5359333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Invokestatic</a:t>
            </a:r>
            <a:r>
              <a:rPr lang="fr-FR" dirty="0"/>
              <a:t> #methIdx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7F46BE-1F69-2273-7EA8-761343293AA5}"/>
              </a:ext>
            </a:extLst>
          </p:cNvPr>
          <p:cNvSpPr/>
          <p:nvPr/>
        </p:nvSpPr>
        <p:spPr>
          <a:xfrm>
            <a:off x="9177131" y="1590260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0CDDA-91B8-ADF6-BD40-8E4AC7BED0A8}"/>
              </a:ext>
            </a:extLst>
          </p:cNvPr>
          <p:cNvSpPr/>
          <p:nvPr/>
        </p:nvSpPr>
        <p:spPr>
          <a:xfrm>
            <a:off x="9216887" y="3091069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085FAF-3F7A-0CDD-8951-AC9A3C7BBA28}"/>
              </a:ext>
            </a:extLst>
          </p:cNvPr>
          <p:cNvSpPr/>
          <p:nvPr/>
        </p:nvSpPr>
        <p:spPr>
          <a:xfrm>
            <a:off x="8237537" y="2212938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4700B10-EA3F-C2CF-46F6-5B7C159F348D}"/>
              </a:ext>
            </a:extLst>
          </p:cNvPr>
          <p:cNvSpPr/>
          <p:nvPr/>
        </p:nvSpPr>
        <p:spPr>
          <a:xfrm>
            <a:off x="8742776" y="4919984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9411718-FDE1-D42C-519D-443C6FDD6AC2}"/>
              </a:ext>
            </a:extLst>
          </p:cNvPr>
          <p:cNvSpPr/>
          <p:nvPr/>
        </p:nvSpPr>
        <p:spPr>
          <a:xfrm flipH="1">
            <a:off x="8908661" y="5753577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2B14B-AA8B-D852-83E7-234D161DB4F3}"/>
              </a:ext>
            </a:extLst>
          </p:cNvPr>
          <p:cNvSpPr txBox="1"/>
          <p:nvPr/>
        </p:nvSpPr>
        <p:spPr>
          <a:xfrm>
            <a:off x="6453809" y="2140283"/>
            <a:ext cx="1594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next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  <a:p>
            <a:endParaRPr lang="fr-FR" sz="2000" dirty="0"/>
          </a:p>
          <a:p>
            <a:r>
              <a:rPr lang="fr-FR" sz="2000" dirty="0"/>
              <a:t>« stack += .. »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4E73D6-0E54-D20A-D418-8FC89B96766E}"/>
              </a:ext>
            </a:extLst>
          </p:cNvPr>
          <p:cNvSpPr txBox="1"/>
          <p:nvPr/>
        </p:nvSpPr>
        <p:spPr>
          <a:xfrm>
            <a:off x="6683380" y="5114746"/>
            <a:ext cx="1901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next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Bytecode</a:t>
            </a:r>
            <a:r>
              <a:rPr lang="fr-FR" sz="2000" dirty="0"/>
              <a:t> index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dirty="0" err="1"/>
              <a:t>goto</a:t>
            </a:r>
            <a:r>
              <a:rPr lang="fr-FR" sz="2000" dirty="0"/>
              <a:t> </a:t>
            </a:r>
            <a:r>
              <a:rPr lang="fr-FR" sz="2000" dirty="0" err="1"/>
              <a:t>address</a:t>
            </a:r>
            <a:r>
              <a:rPr lang="fr-FR" sz="2000" dirty="0"/>
              <a:t> »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80F2D67-D6F1-74DC-F6F1-9C48476C97EF}"/>
              </a:ext>
            </a:extLst>
          </p:cNvPr>
          <p:cNvSpPr/>
          <p:nvPr/>
        </p:nvSpPr>
        <p:spPr>
          <a:xfrm>
            <a:off x="9840067" y="5410905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E385B-8D49-5399-0306-77B2742E514A}"/>
              </a:ext>
            </a:extLst>
          </p:cNvPr>
          <p:cNvCxnSpPr>
            <a:stCxn id="15" idx="1"/>
          </p:cNvCxnSpPr>
          <p:nvPr/>
        </p:nvCxnSpPr>
        <p:spPr>
          <a:xfrm flipH="1">
            <a:off x="8850681" y="3073676"/>
            <a:ext cx="326450" cy="17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B1C0C6A-2D8C-76CC-C36F-0742668DE2F2}"/>
              </a:ext>
            </a:extLst>
          </p:cNvPr>
          <p:cNvSpPr/>
          <p:nvPr/>
        </p:nvSpPr>
        <p:spPr>
          <a:xfrm>
            <a:off x="9216887" y="2365513"/>
            <a:ext cx="258418" cy="62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3CFC03-406B-2977-D6D4-A1302753073D}"/>
              </a:ext>
            </a:extLst>
          </p:cNvPr>
          <p:cNvCxnSpPr>
            <a:cxnSpLocks/>
          </p:cNvCxnSpPr>
          <p:nvPr/>
        </p:nvCxnSpPr>
        <p:spPr>
          <a:xfrm>
            <a:off x="9638530" y="2375691"/>
            <a:ext cx="1068761" cy="284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3D951C2E-19BB-B413-25B7-C8F99352D8A1}"/>
              </a:ext>
            </a:extLst>
          </p:cNvPr>
          <p:cNvSpPr/>
          <p:nvPr/>
        </p:nvSpPr>
        <p:spPr>
          <a:xfrm>
            <a:off x="10570025" y="5385993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730C8BA-4034-94E3-857A-CAC51CBEEDE3}"/>
              </a:ext>
            </a:extLst>
          </p:cNvPr>
          <p:cNvSpPr/>
          <p:nvPr/>
        </p:nvSpPr>
        <p:spPr>
          <a:xfrm flipH="1">
            <a:off x="10735910" y="6219586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88E2A-CEBE-D0EB-406A-02B1BD8F06E3}"/>
              </a:ext>
            </a:extLst>
          </p:cNvPr>
          <p:cNvSpPr txBox="1"/>
          <p:nvPr/>
        </p:nvSpPr>
        <p:spPr>
          <a:xfrm>
            <a:off x="10617017" y="4785234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r>
              <a:rPr lang="fr-FR" dirty="0"/>
              <a:t> </a:t>
            </a:r>
            <a:r>
              <a:rPr lang="fr-FR" dirty="0" err="1"/>
              <a:t>meth</a:t>
            </a:r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AD2505-2646-097B-B8DE-CE5E33F6A78F}"/>
              </a:ext>
            </a:extLst>
          </p:cNvPr>
          <p:cNvSpPr/>
          <p:nvPr/>
        </p:nvSpPr>
        <p:spPr>
          <a:xfrm>
            <a:off x="5618513" y="3066496"/>
            <a:ext cx="603447" cy="987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87197-2F5F-C116-6EDC-90DC2BCFEAC2}"/>
              </a:ext>
            </a:extLst>
          </p:cNvPr>
          <p:cNvSpPr txBox="1"/>
          <p:nvPr/>
        </p:nvSpPr>
        <p:spPr>
          <a:xfrm>
            <a:off x="6453809" y="3409061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« stack[..] = return </a:t>
            </a:r>
            <a:r>
              <a:rPr lang="fr-FR" sz="2000" dirty="0" err="1"/>
              <a:t>addr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3880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808-948C-90AB-37C6-577E0BB2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2"/>
            <a:ext cx="12192000" cy="984319"/>
          </a:xfrm>
        </p:spPr>
        <p:txBody>
          <a:bodyPr/>
          <a:lstStyle/>
          <a:p>
            <a:pPr algn="ctr"/>
            <a:r>
              <a:rPr lang="fr-FR" dirty="0"/>
              <a:t>Compile (+Extension) – Runtime(+JVM Agent)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48234-DB87-75A3-396D-D6F1CDF7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96" y="1626351"/>
            <a:ext cx="3334039" cy="154318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E6A492F-5362-6FC4-A0BD-43F3965A3D6B}"/>
              </a:ext>
            </a:extLst>
          </p:cNvPr>
          <p:cNvSpPr/>
          <p:nvPr/>
        </p:nvSpPr>
        <p:spPr>
          <a:xfrm>
            <a:off x="4070160" y="2084565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35DA7-1864-68DB-AA28-9C55BDD369EC}"/>
              </a:ext>
            </a:extLst>
          </p:cNvPr>
          <p:cNvSpPr txBox="1"/>
          <p:nvPr/>
        </p:nvSpPr>
        <p:spPr>
          <a:xfrm>
            <a:off x="511946" y="965847"/>
            <a:ext cx="231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UTF-8 files  </a:t>
            </a:r>
          </a:p>
          <a:p>
            <a:r>
              <a:rPr lang="fr-FR" dirty="0"/>
              <a:t>    src/main/java/*.java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CA0E8-33D6-C670-9E5D-285E17ACFFD0}"/>
              </a:ext>
            </a:extLst>
          </p:cNvPr>
          <p:cNvSpPr txBox="1"/>
          <p:nvPr/>
        </p:nvSpPr>
        <p:spPr>
          <a:xfrm>
            <a:off x="3963105" y="1787592"/>
            <a:ext cx="65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javac</a:t>
            </a:r>
            <a:endParaRPr lang="fr-FR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620767-4C89-C4BF-5E3D-D16B59DE88DC}"/>
              </a:ext>
            </a:extLst>
          </p:cNvPr>
          <p:cNvSpPr/>
          <p:nvPr/>
        </p:nvSpPr>
        <p:spPr>
          <a:xfrm>
            <a:off x="3847850" y="4782748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80FA70-2246-90C1-4D9F-C4FC8D6B9427}"/>
              </a:ext>
            </a:extLst>
          </p:cNvPr>
          <p:cNvSpPr/>
          <p:nvPr/>
        </p:nvSpPr>
        <p:spPr>
          <a:xfrm>
            <a:off x="4844551" y="4590582"/>
            <a:ext cx="7270816" cy="12808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26E43-2F00-39C7-CB2B-C0538027823E}"/>
              </a:ext>
            </a:extLst>
          </p:cNvPr>
          <p:cNvSpPr txBox="1"/>
          <p:nvPr/>
        </p:nvSpPr>
        <p:spPr>
          <a:xfrm>
            <a:off x="3849774" y="4499146"/>
            <a:ext cx="5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77372-20D8-6A8D-3064-0B1143318939}"/>
              </a:ext>
            </a:extLst>
          </p:cNvPr>
          <p:cNvSpPr txBox="1"/>
          <p:nvPr/>
        </p:nvSpPr>
        <p:spPr>
          <a:xfrm>
            <a:off x="5098573" y="427254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JRE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486966F-F748-D725-2CCF-CB3A92725BC7}"/>
              </a:ext>
            </a:extLst>
          </p:cNvPr>
          <p:cNvSpPr/>
          <p:nvPr/>
        </p:nvSpPr>
        <p:spPr>
          <a:xfrm rot="4661865">
            <a:off x="8193398" y="2542281"/>
            <a:ext cx="209550" cy="186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BB2C5-2E04-555F-AA38-BBF01F7CB5C8}"/>
              </a:ext>
            </a:extLst>
          </p:cNvPr>
          <p:cNvSpPr txBox="1"/>
          <p:nvPr/>
        </p:nvSpPr>
        <p:spPr>
          <a:xfrm>
            <a:off x="2012359" y="4413416"/>
            <a:ext cx="145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*.jar or .class</a:t>
            </a:r>
          </a:p>
          <a:p>
            <a:r>
              <a:rPr lang="fr-FR" dirty="0"/>
              <a:t>In CLASSPATH</a:t>
            </a:r>
          </a:p>
          <a:p>
            <a:endParaRPr lang="fr-FR" dirty="0"/>
          </a:p>
          <a:p>
            <a:r>
              <a:rPr lang="fr-FR" dirty="0"/>
              <a:t>  +  main FQN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86A55-932D-1146-46E4-EDBDCD10A4B1}"/>
              </a:ext>
            </a:extLst>
          </p:cNvPr>
          <p:cNvSpPr txBox="1"/>
          <p:nvPr/>
        </p:nvSpPr>
        <p:spPr>
          <a:xfrm>
            <a:off x="4908722" y="4709274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Symbols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0CB78E-F73E-6295-F7A6-E733FD19D8E2}"/>
              </a:ext>
            </a:extLst>
          </p:cNvPr>
          <p:cNvSpPr txBox="1"/>
          <p:nvPr/>
        </p:nvSpPr>
        <p:spPr>
          <a:xfrm>
            <a:off x="6108872" y="4709274"/>
            <a:ext cx="12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C0</a:t>
            </a:r>
            <a:br>
              <a:rPr lang="fr-FR" dirty="0"/>
            </a:br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46FBFE-5844-A125-F149-D83B0ACCA092}"/>
              </a:ext>
            </a:extLst>
          </p:cNvPr>
          <p:cNvSpPr/>
          <p:nvPr/>
        </p:nvSpPr>
        <p:spPr>
          <a:xfrm>
            <a:off x="8894256" y="4824940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8247D-3D89-6955-C7DF-9AFAACF057A7}"/>
              </a:ext>
            </a:extLst>
          </p:cNvPr>
          <p:cNvSpPr txBox="1"/>
          <p:nvPr/>
        </p:nvSpPr>
        <p:spPr>
          <a:xfrm>
            <a:off x="9339531" y="4712524"/>
            <a:ext cx="1053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  <a:br>
              <a:rPr lang="fr-FR" dirty="0"/>
            </a:br>
            <a:r>
              <a:rPr lang="fr-FR" dirty="0" err="1"/>
              <a:t>assembly</a:t>
            </a:r>
            <a:br>
              <a:rPr lang="fr-FR" dirty="0"/>
            </a:br>
            <a:r>
              <a:rPr lang="fr-FR" dirty="0"/>
              <a:t>langage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236545-FD7D-E152-E8CB-EAA9C7B9C32F}"/>
              </a:ext>
            </a:extLst>
          </p:cNvPr>
          <p:cNvSpPr/>
          <p:nvPr/>
        </p:nvSpPr>
        <p:spPr>
          <a:xfrm>
            <a:off x="10442871" y="4835455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ABB90-66F6-A752-EE77-A25DE68B4924}"/>
              </a:ext>
            </a:extLst>
          </p:cNvPr>
          <p:cNvSpPr txBox="1"/>
          <p:nvPr/>
        </p:nvSpPr>
        <p:spPr>
          <a:xfrm>
            <a:off x="10873901" y="4745278"/>
            <a:ext cx="1329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  <a:br>
              <a:rPr lang="fr-FR" dirty="0"/>
            </a:br>
            <a:r>
              <a:rPr lang="fr-FR" dirty="0" err="1"/>
              <a:t>assembly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84CB94A-230F-C98B-B482-F8B58B6B2034}"/>
              </a:ext>
            </a:extLst>
          </p:cNvPr>
          <p:cNvSpPr/>
          <p:nvPr/>
        </p:nvSpPr>
        <p:spPr>
          <a:xfrm>
            <a:off x="7290463" y="4824939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AEBC5-55BD-F0A8-42EF-96D95435045E}"/>
              </a:ext>
            </a:extLst>
          </p:cNvPr>
          <p:cNvSpPr txBox="1"/>
          <p:nvPr/>
        </p:nvSpPr>
        <p:spPr>
          <a:xfrm>
            <a:off x="7678596" y="5010927"/>
            <a:ext cx="1365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.. </a:t>
            </a:r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resolved</a:t>
            </a:r>
            <a:endParaRPr lang="fr-FR" dirty="0"/>
          </a:p>
          <a:p>
            <a:r>
              <a:rPr lang="fr-FR" dirty="0"/>
              <a:t>On first use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433F752-82BB-71FA-A07B-1170B62DB3B1}"/>
              </a:ext>
            </a:extLst>
          </p:cNvPr>
          <p:cNvSpPr/>
          <p:nvPr/>
        </p:nvSpPr>
        <p:spPr>
          <a:xfrm rot="16200000">
            <a:off x="4140636" y="2433302"/>
            <a:ext cx="448323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E562A49C-90C9-18CF-9B75-D133B1EF9AFC}"/>
              </a:ext>
            </a:extLst>
          </p:cNvPr>
          <p:cNvSpPr/>
          <p:nvPr/>
        </p:nvSpPr>
        <p:spPr>
          <a:xfrm>
            <a:off x="4203580" y="2971397"/>
            <a:ext cx="322434" cy="338331"/>
          </a:xfrm>
          <a:prstGeom prst="plus">
            <a:avLst>
              <a:gd name="adj" fmla="val 35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527D07C-5364-06C0-2280-A48CA20333C9}"/>
              </a:ext>
            </a:extLst>
          </p:cNvPr>
          <p:cNvSpPr/>
          <p:nvPr/>
        </p:nvSpPr>
        <p:spPr>
          <a:xfrm rot="16200000">
            <a:off x="3914016" y="5150642"/>
            <a:ext cx="448323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4A829FAA-578A-A7CC-9CF3-AB9C14D8B773}"/>
              </a:ext>
            </a:extLst>
          </p:cNvPr>
          <p:cNvSpPr/>
          <p:nvPr/>
        </p:nvSpPr>
        <p:spPr>
          <a:xfrm>
            <a:off x="3976960" y="5688737"/>
            <a:ext cx="322434" cy="338331"/>
          </a:xfrm>
          <a:prstGeom prst="plus">
            <a:avLst>
              <a:gd name="adj" fmla="val 35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9939C6-76CB-B123-CD99-93E0231427ED}"/>
              </a:ext>
            </a:extLst>
          </p:cNvPr>
          <p:cNvSpPr txBox="1"/>
          <p:nvPr/>
        </p:nvSpPr>
        <p:spPr>
          <a:xfrm>
            <a:off x="5078027" y="920773"/>
            <a:ext cx="24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) files  </a:t>
            </a:r>
          </a:p>
          <a:p>
            <a:r>
              <a:rPr lang="fr-FR" dirty="0"/>
              <a:t>    </a:t>
            </a:r>
            <a:r>
              <a:rPr lang="fr-FR" dirty="0" err="1"/>
              <a:t>target</a:t>
            </a:r>
            <a:r>
              <a:rPr lang="fr-FR" dirty="0"/>
              <a:t>/classes/*.class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DF40B56-A5BA-4373-7687-77A494906107}"/>
              </a:ext>
            </a:extLst>
          </p:cNvPr>
          <p:cNvSpPr/>
          <p:nvPr/>
        </p:nvSpPr>
        <p:spPr>
          <a:xfrm>
            <a:off x="7250179" y="2116330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4E1D8E-4A8C-3160-7423-CD8E9C33A5A7}"/>
              </a:ext>
            </a:extLst>
          </p:cNvPr>
          <p:cNvSpPr txBox="1"/>
          <p:nvPr/>
        </p:nvSpPr>
        <p:spPr>
          <a:xfrm>
            <a:off x="7247451" y="180368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9133B6-EE0A-D086-40C8-02E6F738B60A}"/>
              </a:ext>
            </a:extLst>
          </p:cNvPr>
          <p:cNvSpPr txBox="1"/>
          <p:nvPr/>
        </p:nvSpPr>
        <p:spPr>
          <a:xfrm>
            <a:off x="8211139" y="920773"/>
            <a:ext cx="169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target</a:t>
            </a:r>
            <a:r>
              <a:rPr lang="fr-FR" dirty="0"/>
              <a:t>/*.jar</a:t>
            </a:r>
          </a:p>
          <a:p>
            <a:r>
              <a:rPr lang="fr-FR" dirty="0"/>
              <a:t>( jar = zip file </a:t>
            </a:r>
          </a:p>
          <a:p>
            <a:r>
              <a:rPr lang="fr-FR" dirty="0"/>
              <a:t>           of *.class)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785967CF-C453-37D9-2E49-FCDF03666FC0}"/>
              </a:ext>
            </a:extLst>
          </p:cNvPr>
          <p:cNvSpPr/>
          <p:nvPr/>
        </p:nvSpPr>
        <p:spPr>
          <a:xfrm>
            <a:off x="5579026" y="1961655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FAB4ED70-F06E-59A7-EC88-B8B9F71E67AE}"/>
              </a:ext>
            </a:extLst>
          </p:cNvPr>
          <p:cNvSpPr/>
          <p:nvPr/>
        </p:nvSpPr>
        <p:spPr>
          <a:xfrm>
            <a:off x="8661619" y="1986946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05DD29B-F268-10C2-8296-AF173B13BA93}"/>
              </a:ext>
            </a:extLst>
          </p:cNvPr>
          <p:cNvSpPr/>
          <p:nvPr/>
        </p:nvSpPr>
        <p:spPr>
          <a:xfrm>
            <a:off x="3678803" y="3336031"/>
            <a:ext cx="2116971" cy="456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F82461-6104-05D7-3D0F-82354103475B}"/>
              </a:ext>
            </a:extLst>
          </p:cNvPr>
          <p:cNvSpPr/>
          <p:nvPr/>
        </p:nvSpPr>
        <p:spPr>
          <a:xfrm>
            <a:off x="3831203" y="3493990"/>
            <a:ext cx="2116971" cy="456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13563B5-5DF8-F29D-25C2-4BD25B701FCA}"/>
              </a:ext>
            </a:extLst>
          </p:cNvPr>
          <p:cNvSpPr/>
          <p:nvPr/>
        </p:nvSpPr>
        <p:spPr>
          <a:xfrm>
            <a:off x="3983604" y="3640831"/>
            <a:ext cx="2095926" cy="6029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0EF19-9139-530D-1B03-4C9D33397A6A}"/>
              </a:ext>
            </a:extLst>
          </p:cNvPr>
          <p:cNvSpPr txBox="1"/>
          <p:nvPr/>
        </p:nvSpPr>
        <p:spPr>
          <a:xfrm>
            <a:off x="4006336" y="3597451"/>
            <a:ext cx="211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Compiler Extensions</a:t>
            </a:r>
          </a:p>
          <a:p>
            <a:r>
              <a:rPr lang="fr-FR" dirty="0"/>
              <a:t>(ex: Lombok)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AE989AE9-A44A-7A2A-2112-BB14B1D1721F}"/>
              </a:ext>
            </a:extLst>
          </p:cNvPr>
          <p:cNvSpPr/>
          <p:nvPr/>
        </p:nvSpPr>
        <p:spPr>
          <a:xfrm>
            <a:off x="813140" y="4488989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DAA68DCC-E7E8-B44B-0137-13EC5A4F1D3B}"/>
              </a:ext>
            </a:extLst>
          </p:cNvPr>
          <p:cNvSpPr/>
          <p:nvPr/>
        </p:nvSpPr>
        <p:spPr>
          <a:xfrm>
            <a:off x="965540" y="4641389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EAAD81DE-13EF-F781-C4FB-B8007E97EF47}"/>
              </a:ext>
            </a:extLst>
          </p:cNvPr>
          <p:cNvSpPr/>
          <p:nvPr/>
        </p:nvSpPr>
        <p:spPr>
          <a:xfrm>
            <a:off x="1117940" y="4793789"/>
            <a:ext cx="795337" cy="7042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D6CBE50-CDE3-9055-4EDD-51E9144AE44C}"/>
              </a:ext>
            </a:extLst>
          </p:cNvPr>
          <p:cNvSpPr/>
          <p:nvPr/>
        </p:nvSpPr>
        <p:spPr>
          <a:xfrm>
            <a:off x="3022540" y="6080828"/>
            <a:ext cx="2116971" cy="456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0199FF3-1273-D4A1-5431-7B9BCF6D1F2E}"/>
              </a:ext>
            </a:extLst>
          </p:cNvPr>
          <p:cNvSpPr/>
          <p:nvPr/>
        </p:nvSpPr>
        <p:spPr>
          <a:xfrm>
            <a:off x="3172275" y="6199612"/>
            <a:ext cx="2116971" cy="456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1266A06-2BC0-F571-4F4B-D043A4DF04B3}"/>
              </a:ext>
            </a:extLst>
          </p:cNvPr>
          <p:cNvSpPr/>
          <p:nvPr/>
        </p:nvSpPr>
        <p:spPr>
          <a:xfrm>
            <a:off x="3411312" y="6290956"/>
            <a:ext cx="2116971" cy="584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04864-03E9-12A0-5569-CDF7046AAD99}"/>
              </a:ext>
            </a:extLst>
          </p:cNvPr>
          <p:cNvSpPr txBox="1"/>
          <p:nvPr/>
        </p:nvSpPr>
        <p:spPr>
          <a:xfrm>
            <a:off x="3351877" y="6236467"/>
            <a:ext cx="2242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javaagent</a:t>
            </a:r>
            <a:r>
              <a:rPr lang="fr-FR" b="1" dirty="0"/>
              <a:t> Extensions </a:t>
            </a:r>
          </a:p>
          <a:p>
            <a:r>
              <a:rPr lang="fr-FR" dirty="0"/>
              <a:t>(ex: </a:t>
            </a:r>
            <a:r>
              <a:rPr lang="fr-FR" dirty="0" err="1"/>
              <a:t>glowroot</a:t>
            </a:r>
            <a:r>
              <a:rPr lang="fr-FR" dirty="0"/>
              <a:t> profiler)</a:t>
            </a:r>
          </a:p>
        </p:txBody>
      </p:sp>
    </p:spTree>
    <p:extLst>
      <p:ext uri="{BB962C8B-B14F-4D97-AF65-F5344CB8AC3E}">
        <p14:creationId xmlns:p14="http://schemas.microsoft.com/office/powerpoint/2010/main" val="3830210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invokevirtual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97F34-A910-2658-11E1-C255177E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4" y="717858"/>
            <a:ext cx="3429297" cy="2800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E73332-2450-27A0-01DC-6EC83850CA5A}"/>
              </a:ext>
            </a:extLst>
          </p:cNvPr>
          <p:cNvSpPr/>
          <p:nvPr/>
        </p:nvSpPr>
        <p:spPr>
          <a:xfrm>
            <a:off x="3001611" y="3357730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EB740-20AC-CAEB-5C51-9AF5F7279E69}"/>
              </a:ext>
            </a:extLst>
          </p:cNvPr>
          <p:cNvSpPr/>
          <p:nvPr/>
        </p:nvSpPr>
        <p:spPr>
          <a:xfrm>
            <a:off x="3041367" y="4858539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85F9A2-41DA-FDE2-E632-4ED48FD27EE8}"/>
              </a:ext>
            </a:extLst>
          </p:cNvPr>
          <p:cNvSpPr/>
          <p:nvPr/>
        </p:nvSpPr>
        <p:spPr>
          <a:xfrm>
            <a:off x="2062017" y="4692655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D4839-8447-AF01-934F-4DE80266EBF9}"/>
              </a:ext>
            </a:extLst>
          </p:cNvPr>
          <p:cNvSpPr txBox="1"/>
          <p:nvPr/>
        </p:nvSpPr>
        <p:spPr>
          <a:xfrm>
            <a:off x="278289" y="4620000"/>
            <a:ext cx="1826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Current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A5E8B-00F4-CE64-870B-AD2D76F0071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463529" y="2213955"/>
            <a:ext cx="1571312" cy="225051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41DC70-212B-A81B-65FD-1CF8CB3F1B74}"/>
              </a:ext>
            </a:extLst>
          </p:cNvPr>
          <p:cNvSpPr/>
          <p:nvPr/>
        </p:nvSpPr>
        <p:spPr>
          <a:xfrm>
            <a:off x="11511163" y="3452766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E8E5D-68ED-DEFA-62C5-82CC73054E19}"/>
              </a:ext>
            </a:extLst>
          </p:cNvPr>
          <p:cNvSpPr/>
          <p:nvPr/>
        </p:nvSpPr>
        <p:spPr>
          <a:xfrm>
            <a:off x="11550919" y="4953575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3FC2A92-B8D5-E81B-06D0-809F3097D646}"/>
              </a:ext>
            </a:extLst>
          </p:cNvPr>
          <p:cNvSpPr/>
          <p:nvPr/>
        </p:nvSpPr>
        <p:spPr>
          <a:xfrm>
            <a:off x="10571569" y="4075444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3EC862-5512-C76A-97D5-DCF9C3810A11}"/>
              </a:ext>
            </a:extLst>
          </p:cNvPr>
          <p:cNvSpPr txBox="1"/>
          <p:nvPr/>
        </p:nvSpPr>
        <p:spPr>
          <a:xfrm>
            <a:off x="8787841" y="4002789"/>
            <a:ext cx="1594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next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  <a:p>
            <a:endParaRPr lang="fr-FR" sz="2000" dirty="0"/>
          </a:p>
          <a:p>
            <a:r>
              <a:rPr lang="fr-FR" sz="2000" dirty="0"/>
              <a:t>« stack += .. »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9C0B6-187C-D7F8-DF00-E8698BD16893}"/>
              </a:ext>
            </a:extLst>
          </p:cNvPr>
          <p:cNvSpPr/>
          <p:nvPr/>
        </p:nvSpPr>
        <p:spPr>
          <a:xfrm>
            <a:off x="11550919" y="4228019"/>
            <a:ext cx="258418" cy="62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1013B-91E8-AAB2-670D-544509EBD413}"/>
              </a:ext>
            </a:extLst>
          </p:cNvPr>
          <p:cNvCxnSpPr>
            <a:cxnSpLocks/>
          </p:cNvCxnSpPr>
          <p:nvPr/>
        </p:nvCxnSpPr>
        <p:spPr>
          <a:xfrm>
            <a:off x="6599150" y="2684596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156D5097-502D-9287-FD34-7A9179F7622B}"/>
              </a:ext>
            </a:extLst>
          </p:cNvPr>
          <p:cNvSpPr/>
          <p:nvPr/>
        </p:nvSpPr>
        <p:spPr>
          <a:xfrm flipH="1">
            <a:off x="8145560" y="5584564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5508B44-B801-EF33-0511-E388FD36A8BB}"/>
              </a:ext>
            </a:extLst>
          </p:cNvPr>
          <p:cNvSpPr/>
          <p:nvPr/>
        </p:nvSpPr>
        <p:spPr>
          <a:xfrm>
            <a:off x="5934262" y="4599329"/>
            <a:ext cx="603447" cy="987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B7C26B-5EF5-4B40-B05A-2CFE77E05E2F}"/>
              </a:ext>
            </a:extLst>
          </p:cNvPr>
          <p:cNvSpPr txBox="1"/>
          <p:nvPr/>
        </p:nvSpPr>
        <p:spPr>
          <a:xfrm>
            <a:off x="8787841" y="5271567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« stack[..] = return </a:t>
            </a:r>
            <a:r>
              <a:rPr lang="fr-FR" sz="2000" dirty="0" err="1"/>
              <a:t>addr</a:t>
            </a:r>
            <a:endParaRPr lang="fr-FR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3CFE7-AFDB-8C14-1AC3-EFF6DC89FA70}"/>
              </a:ext>
            </a:extLst>
          </p:cNvPr>
          <p:cNvSpPr txBox="1"/>
          <p:nvPr/>
        </p:nvSpPr>
        <p:spPr>
          <a:xfrm>
            <a:off x="2938510" y="441466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obj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245810-DF2F-1DF2-A0F8-125D37ADBB78}"/>
              </a:ext>
            </a:extLst>
          </p:cNvPr>
          <p:cNvSpPr txBox="1"/>
          <p:nvPr/>
        </p:nvSpPr>
        <p:spPr>
          <a:xfrm>
            <a:off x="3983422" y="190960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obj.class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F6341-FCA3-C600-A361-8D2BA9AF6D49}"/>
              </a:ext>
            </a:extLst>
          </p:cNvPr>
          <p:cNvSpPr txBox="1"/>
          <p:nvPr/>
        </p:nvSpPr>
        <p:spPr>
          <a:xfrm>
            <a:off x="3476610" y="4446065"/>
            <a:ext cx="2331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type: ? </a:t>
            </a:r>
            <a:r>
              <a:rPr lang="fr-FR" sz="2400" dirty="0" err="1"/>
              <a:t>extends</a:t>
            </a:r>
            <a:r>
              <a:rPr lang="fr-FR" sz="2400" dirty="0"/>
              <a:t> A</a:t>
            </a:r>
          </a:p>
          <a:p>
            <a:r>
              <a:rPr lang="fr-FR" sz="2400" dirty="0"/>
              <a:t>Call  i-th </a:t>
            </a:r>
            <a:r>
              <a:rPr lang="fr-FR" sz="2400" dirty="0" err="1"/>
              <a:t>method</a:t>
            </a:r>
            <a:endParaRPr lang="fr-FR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4DC5CB-B974-69CD-5253-4F6C1DCCC401}"/>
              </a:ext>
            </a:extLst>
          </p:cNvPr>
          <p:cNvSpPr/>
          <p:nvPr/>
        </p:nvSpPr>
        <p:spPr>
          <a:xfrm>
            <a:off x="5034840" y="2051293"/>
            <a:ext cx="3252857" cy="76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6D0428-C0B0-3FFC-E8EF-FEFAF40E7F4E}"/>
              </a:ext>
            </a:extLst>
          </p:cNvPr>
          <p:cNvSpPr txBox="1"/>
          <p:nvPr/>
        </p:nvSpPr>
        <p:spPr>
          <a:xfrm>
            <a:off x="5034841" y="2029289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XYZ … </a:t>
            </a:r>
            <a:r>
              <a:rPr lang="fr-FR" dirty="0" err="1"/>
              <a:t>extends</a:t>
            </a:r>
            <a:r>
              <a:rPr lang="fr-FR" dirty="0"/>
              <a:t>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1C2D3C-8258-58F8-31CD-0038C871C442}"/>
              </a:ext>
            </a:extLst>
          </p:cNvPr>
          <p:cNvSpPr txBox="1"/>
          <p:nvPr/>
        </p:nvSpPr>
        <p:spPr>
          <a:xfrm>
            <a:off x="5176703" y="2358162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Virtualtable</a:t>
            </a:r>
            <a:r>
              <a:rPr lang="fr-FR" dirty="0"/>
              <a:t>: [0]  [1]  … [i] … [N]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EFDB885-2BDC-26BF-AE4B-269D2F1D1667}"/>
              </a:ext>
            </a:extLst>
          </p:cNvPr>
          <p:cNvSpPr/>
          <p:nvPr/>
        </p:nvSpPr>
        <p:spPr>
          <a:xfrm>
            <a:off x="6519287" y="3119207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3D9BF749-8CD7-3CDD-2377-767ECA4CFB49}"/>
              </a:ext>
            </a:extLst>
          </p:cNvPr>
          <p:cNvSpPr/>
          <p:nvPr/>
        </p:nvSpPr>
        <p:spPr>
          <a:xfrm flipH="1">
            <a:off x="6542376" y="3595409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12F095-7BEA-0DDA-7DA4-57D06EAC0FB0}"/>
              </a:ext>
            </a:extLst>
          </p:cNvPr>
          <p:cNvCxnSpPr>
            <a:cxnSpLocks/>
          </p:cNvCxnSpPr>
          <p:nvPr/>
        </p:nvCxnSpPr>
        <p:spPr>
          <a:xfrm>
            <a:off x="6980155" y="2684592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7A9C7E19-BA07-F651-776E-4B7D6791EE4D}"/>
              </a:ext>
            </a:extLst>
          </p:cNvPr>
          <p:cNvSpPr/>
          <p:nvPr/>
        </p:nvSpPr>
        <p:spPr>
          <a:xfrm>
            <a:off x="6900292" y="3119203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611993E1-8083-2F0F-D62D-3CE2C5BD5A4A}"/>
              </a:ext>
            </a:extLst>
          </p:cNvPr>
          <p:cNvSpPr/>
          <p:nvPr/>
        </p:nvSpPr>
        <p:spPr>
          <a:xfrm flipH="1">
            <a:off x="6923381" y="3595405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16DFE7-DC49-28C1-1D1C-4FF52055772B}"/>
              </a:ext>
            </a:extLst>
          </p:cNvPr>
          <p:cNvCxnSpPr>
            <a:cxnSpLocks/>
          </p:cNvCxnSpPr>
          <p:nvPr/>
        </p:nvCxnSpPr>
        <p:spPr>
          <a:xfrm>
            <a:off x="7488015" y="2722239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D61391DC-075E-EA6C-A63B-B38EF727170E}"/>
              </a:ext>
            </a:extLst>
          </p:cNvPr>
          <p:cNvSpPr/>
          <p:nvPr/>
        </p:nvSpPr>
        <p:spPr>
          <a:xfrm>
            <a:off x="7408152" y="3156850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2ACE7F4D-D556-2F7F-CBF2-28F26AD46A47}"/>
              </a:ext>
            </a:extLst>
          </p:cNvPr>
          <p:cNvSpPr/>
          <p:nvPr/>
        </p:nvSpPr>
        <p:spPr>
          <a:xfrm flipH="1">
            <a:off x="7431241" y="3633052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50941D-22DA-9C17-F798-ECCC92BC5F05}"/>
              </a:ext>
            </a:extLst>
          </p:cNvPr>
          <p:cNvCxnSpPr>
            <a:cxnSpLocks/>
          </p:cNvCxnSpPr>
          <p:nvPr/>
        </p:nvCxnSpPr>
        <p:spPr>
          <a:xfrm>
            <a:off x="7984631" y="2722239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8C5F4FC4-CD7E-B0EB-AD7A-879490FA76A6}"/>
              </a:ext>
            </a:extLst>
          </p:cNvPr>
          <p:cNvSpPr/>
          <p:nvPr/>
        </p:nvSpPr>
        <p:spPr>
          <a:xfrm>
            <a:off x="7904768" y="3156850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0BD007EB-ABF0-0ADF-3921-1B1AA4EF4C9C}"/>
              </a:ext>
            </a:extLst>
          </p:cNvPr>
          <p:cNvSpPr/>
          <p:nvPr/>
        </p:nvSpPr>
        <p:spPr>
          <a:xfrm flipH="1">
            <a:off x="7927857" y="3633052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9279FE-716D-E011-A544-3B7CE584D238}"/>
              </a:ext>
            </a:extLst>
          </p:cNvPr>
          <p:cNvCxnSpPr>
            <a:cxnSpLocks/>
          </p:cNvCxnSpPr>
          <p:nvPr/>
        </p:nvCxnSpPr>
        <p:spPr>
          <a:xfrm>
            <a:off x="7488015" y="2713877"/>
            <a:ext cx="0" cy="3664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988E34-4FD6-9D04-29E2-39EA04E21FD5}"/>
              </a:ext>
            </a:extLst>
          </p:cNvPr>
          <p:cNvCxnSpPr>
            <a:cxnSpLocks/>
          </p:cNvCxnSpPr>
          <p:nvPr/>
        </p:nvCxnSpPr>
        <p:spPr>
          <a:xfrm>
            <a:off x="5311142" y="2310395"/>
            <a:ext cx="414954" cy="121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29CC267-1C06-00E9-3948-B1390F39F105}"/>
              </a:ext>
            </a:extLst>
          </p:cNvPr>
          <p:cNvSpPr/>
          <p:nvPr/>
        </p:nvSpPr>
        <p:spPr>
          <a:xfrm rot="5400000">
            <a:off x="7186154" y="4579298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D0011F55-3673-02F4-53C4-97EEF7FE3F3B}"/>
              </a:ext>
            </a:extLst>
          </p:cNvPr>
          <p:cNvSpPr/>
          <p:nvPr/>
        </p:nvSpPr>
        <p:spPr>
          <a:xfrm>
            <a:off x="7242268" y="5597302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4E608A-AAB5-B792-F026-8CD48FDBF3CB}"/>
              </a:ext>
            </a:extLst>
          </p:cNvPr>
          <p:cNvSpPr txBox="1"/>
          <p:nvPr/>
        </p:nvSpPr>
        <p:spPr>
          <a:xfrm>
            <a:off x="6933946" y="5240708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r>
              <a:rPr lang="fr-FR" dirty="0"/>
              <a:t> </a:t>
            </a:r>
            <a:r>
              <a:rPr lang="fr-FR" dirty="0" err="1"/>
              <a:t>meth</a:t>
            </a:r>
            <a:endParaRPr lang="fr-FR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3EC0FE-2D77-423E-11E5-658E4BA3A9FC}"/>
              </a:ext>
            </a:extLst>
          </p:cNvPr>
          <p:cNvCxnSpPr>
            <a:cxnSpLocks/>
          </p:cNvCxnSpPr>
          <p:nvPr/>
        </p:nvCxnSpPr>
        <p:spPr>
          <a:xfrm flipV="1">
            <a:off x="8012634" y="4288021"/>
            <a:ext cx="3406488" cy="9835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8DD935-E186-FE10-FE3C-3EDEEA07C7C0}"/>
              </a:ext>
            </a:extLst>
          </p:cNvPr>
          <p:cNvSpPr txBox="1"/>
          <p:nvPr/>
        </p:nvSpPr>
        <p:spPr>
          <a:xfrm>
            <a:off x="8214711" y="3034717"/>
            <a:ext cx="243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Virtual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symbols</a:t>
            </a:r>
            <a:endParaRPr lang="fr-FR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99F20B9B-0F4E-6404-40F2-FAC8A9CC3135}"/>
              </a:ext>
            </a:extLst>
          </p:cNvPr>
          <p:cNvSpPr/>
          <p:nvPr/>
        </p:nvSpPr>
        <p:spPr>
          <a:xfrm>
            <a:off x="362670" y="5858029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4298C7-C030-C318-19B6-6BDDF34CF18D}"/>
              </a:ext>
            </a:extLst>
          </p:cNvPr>
          <p:cNvSpPr txBox="1"/>
          <p:nvPr/>
        </p:nvSpPr>
        <p:spPr>
          <a:xfrm>
            <a:off x="1038915" y="5839247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invokevirtual</a:t>
            </a:r>
            <a:r>
              <a:rPr lang="fr-FR" dirty="0"/>
              <a:t> [i]</a:t>
            </a:r>
          </a:p>
        </p:txBody>
      </p:sp>
    </p:spTree>
    <p:extLst>
      <p:ext uri="{BB962C8B-B14F-4D97-AF65-F5344CB8AC3E}">
        <p14:creationId xmlns:p14="http://schemas.microsoft.com/office/powerpoint/2010/main" val="548679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invokevirtual</a:t>
            </a:r>
            <a:r>
              <a:rPr lang="fr-FR" dirty="0"/>
              <a:t>  ..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invokestatic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587D5-8095-EA86-A82F-21C71C8357BF}"/>
              </a:ext>
            </a:extLst>
          </p:cNvPr>
          <p:cNvSpPr txBox="1"/>
          <p:nvPr/>
        </p:nvSpPr>
        <p:spPr>
          <a:xfrm>
            <a:off x="2095086" y="2903676"/>
            <a:ext cx="353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Invokestatic</a:t>
            </a:r>
            <a:r>
              <a:rPr lang="fr-FR" sz="2400" dirty="0"/>
              <a:t>  ….    O( 1 call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57B91-4838-15ED-EF85-85CDE83DF212}"/>
              </a:ext>
            </a:extLst>
          </p:cNvPr>
          <p:cNvSpPr txBox="1"/>
          <p:nvPr/>
        </p:nvSpPr>
        <p:spPr>
          <a:xfrm>
            <a:off x="2095086" y="3880286"/>
            <a:ext cx="929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Invokevirtual</a:t>
            </a:r>
            <a:r>
              <a:rPr lang="fr-FR" sz="2400" dirty="0"/>
              <a:t> ….    O( </a:t>
            </a:r>
            <a:r>
              <a:rPr lang="fr-FR" sz="2400" b="1" dirty="0"/>
              <a:t>1 </a:t>
            </a:r>
            <a:r>
              <a:rPr lang="fr-FR" sz="2400" b="1" dirty="0" err="1"/>
              <a:t>array</a:t>
            </a:r>
            <a:r>
              <a:rPr lang="fr-FR" sz="2400" b="1" dirty="0"/>
              <a:t> </a:t>
            </a:r>
            <a:r>
              <a:rPr lang="fr-FR" sz="2400" b="1" dirty="0" err="1"/>
              <a:t>access</a:t>
            </a:r>
            <a:r>
              <a:rPr lang="fr-FR" sz="2400" b="1" dirty="0"/>
              <a:t> </a:t>
            </a:r>
            <a:r>
              <a:rPr lang="fr-FR" sz="2400" dirty="0"/>
              <a:t>+ </a:t>
            </a:r>
            <a:r>
              <a:rPr lang="fr-FR" sz="2400" b="1" dirty="0"/>
              <a:t>push 1 extra param </a:t>
            </a:r>
            <a:r>
              <a:rPr lang="fr-FR" sz="2400" dirty="0"/>
              <a:t>« </a:t>
            </a:r>
            <a:r>
              <a:rPr lang="fr-FR" sz="2400" dirty="0" err="1"/>
              <a:t>this</a:t>
            </a:r>
            <a:r>
              <a:rPr lang="fr-FR" sz="2400" dirty="0"/>
              <a:t> » + 1 call )</a:t>
            </a:r>
          </a:p>
        </p:txBody>
      </p:sp>
    </p:spTree>
    <p:extLst>
      <p:ext uri="{BB962C8B-B14F-4D97-AF65-F5344CB8AC3E}">
        <p14:creationId xmlns:p14="http://schemas.microsoft.com/office/powerpoint/2010/main" val="3767329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invokeinterface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D00D9-D2B1-B9C6-2A9E-9BC8AA35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9" y="1422492"/>
            <a:ext cx="6020325" cy="3534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70FD3-6B47-A041-75B7-FBCEDC76577E}"/>
              </a:ext>
            </a:extLst>
          </p:cNvPr>
          <p:cNvSpPr txBox="1"/>
          <p:nvPr/>
        </p:nvSpPr>
        <p:spPr>
          <a:xfrm>
            <a:off x="1978278" y="5435508"/>
            <a:ext cx="9018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Performance </a:t>
            </a:r>
            <a:r>
              <a:rPr lang="fr-FR" sz="2400" dirty="0" err="1"/>
              <a:t>Problem</a:t>
            </a:r>
            <a:r>
              <a:rPr lang="fr-FR" sz="2400" dirty="0"/>
              <a:t> :  </a:t>
            </a:r>
          </a:p>
          <a:p>
            <a:r>
              <a:rPr lang="fr-FR" sz="2400" dirty="0"/>
              <a:t>  no relation </a:t>
            </a:r>
            <a:r>
              <a:rPr lang="fr-FR" sz="2400" dirty="0" err="1"/>
              <a:t>between</a:t>
            </a:r>
            <a:r>
              <a:rPr lang="fr-FR" sz="2400" dirty="0"/>
              <a:t> interface « IA » and </a:t>
            </a:r>
            <a:r>
              <a:rPr lang="fr-FR" sz="2400" dirty="0" err="1"/>
              <a:t>extends</a:t>
            </a:r>
            <a:r>
              <a:rPr lang="fr-FR" sz="2400" dirty="0"/>
              <a:t> class  (</a:t>
            </a:r>
            <a:r>
              <a:rPr lang="fr-FR" sz="2400" dirty="0" err="1"/>
              <a:t>here</a:t>
            </a:r>
            <a:r>
              <a:rPr lang="fr-FR" sz="2400" dirty="0"/>
              <a:t>: « Foo »)</a:t>
            </a:r>
          </a:p>
          <a:p>
            <a:r>
              <a:rPr lang="fr-FR" sz="2400" dirty="0"/>
              <a:t>.. can not use </a:t>
            </a:r>
            <a:r>
              <a:rPr lang="fr-FR" sz="2400" dirty="0" err="1"/>
              <a:t>virtualtable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endParaRPr lang="fr-FR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64C43-1DFD-6105-9485-4AABE9A8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13" y="1422492"/>
            <a:ext cx="5319778" cy="6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17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43031C-0FBC-3076-59DA-4BC4F803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invokeinterface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4CE6A-81CD-9053-06C7-828CB1508239}"/>
              </a:ext>
            </a:extLst>
          </p:cNvPr>
          <p:cNvSpPr/>
          <p:nvPr/>
        </p:nvSpPr>
        <p:spPr>
          <a:xfrm>
            <a:off x="2356303" y="3238459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E1FA9-9E6C-3717-D022-3824D307F98E}"/>
              </a:ext>
            </a:extLst>
          </p:cNvPr>
          <p:cNvSpPr/>
          <p:nvPr/>
        </p:nvSpPr>
        <p:spPr>
          <a:xfrm>
            <a:off x="2396059" y="4739268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99183E-500D-1293-D308-A2B4733D02AE}"/>
              </a:ext>
            </a:extLst>
          </p:cNvPr>
          <p:cNvSpPr/>
          <p:nvPr/>
        </p:nvSpPr>
        <p:spPr>
          <a:xfrm>
            <a:off x="1416709" y="4573384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6768A-05FD-F345-0A61-87F3F3A76D27}"/>
              </a:ext>
            </a:extLst>
          </p:cNvPr>
          <p:cNvSpPr txBox="1"/>
          <p:nvPr/>
        </p:nvSpPr>
        <p:spPr>
          <a:xfrm>
            <a:off x="303387" y="3890688"/>
            <a:ext cx="1826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Current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CF18E4-F08D-2979-1058-7B45363C3F3F}"/>
              </a:ext>
            </a:extLst>
          </p:cNvPr>
          <p:cNvCxnSpPr>
            <a:cxnSpLocks/>
          </p:cNvCxnSpPr>
          <p:nvPr/>
        </p:nvCxnSpPr>
        <p:spPr>
          <a:xfrm flipV="1">
            <a:off x="2818221" y="1334756"/>
            <a:ext cx="1463683" cy="30104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98FA8E-834C-562D-CC3D-3CE2FAF709B4}"/>
              </a:ext>
            </a:extLst>
          </p:cNvPr>
          <p:cNvSpPr/>
          <p:nvPr/>
        </p:nvSpPr>
        <p:spPr>
          <a:xfrm>
            <a:off x="11511163" y="3442826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139D-DB38-6568-7EE4-398FDB3C84D0}"/>
              </a:ext>
            </a:extLst>
          </p:cNvPr>
          <p:cNvSpPr/>
          <p:nvPr/>
        </p:nvSpPr>
        <p:spPr>
          <a:xfrm>
            <a:off x="11550919" y="4943635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195C31-D557-5ADD-1861-98E63EBC132D}"/>
              </a:ext>
            </a:extLst>
          </p:cNvPr>
          <p:cNvSpPr/>
          <p:nvPr/>
        </p:nvSpPr>
        <p:spPr>
          <a:xfrm>
            <a:off x="10571569" y="4065504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35257-156A-2F8D-0903-6C2D1AED32E6}"/>
              </a:ext>
            </a:extLst>
          </p:cNvPr>
          <p:cNvSpPr txBox="1"/>
          <p:nvPr/>
        </p:nvSpPr>
        <p:spPr>
          <a:xfrm>
            <a:off x="8787841" y="3992849"/>
            <a:ext cx="1594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next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  <a:p>
            <a:endParaRPr lang="fr-FR" sz="2000" dirty="0"/>
          </a:p>
          <a:p>
            <a:r>
              <a:rPr lang="fr-FR" sz="2000" dirty="0"/>
              <a:t>« stack += .. 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42010-0C50-10B4-C089-6C9D8A5E071F}"/>
              </a:ext>
            </a:extLst>
          </p:cNvPr>
          <p:cNvSpPr/>
          <p:nvPr/>
        </p:nvSpPr>
        <p:spPr>
          <a:xfrm>
            <a:off x="11550919" y="4218079"/>
            <a:ext cx="258418" cy="62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0EB47-6FCF-51C0-80D5-F9B9A5CDEF00}"/>
              </a:ext>
            </a:extLst>
          </p:cNvPr>
          <p:cNvCxnSpPr>
            <a:cxnSpLocks/>
          </p:cNvCxnSpPr>
          <p:nvPr/>
        </p:nvCxnSpPr>
        <p:spPr>
          <a:xfrm>
            <a:off x="6912184" y="3049553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A4EC1B41-2AB9-36D0-5514-ACE19B42C803}"/>
              </a:ext>
            </a:extLst>
          </p:cNvPr>
          <p:cNvSpPr/>
          <p:nvPr/>
        </p:nvSpPr>
        <p:spPr>
          <a:xfrm flipH="1">
            <a:off x="8416879" y="5483367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8BC5-8275-91A6-98F9-10C97A530A17}"/>
              </a:ext>
            </a:extLst>
          </p:cNvPr>
          <p:cNvSpPr txBox="1"/>
          <p:nvPr/>
        </p:nvSpPr>
        <p:spPr>
          <a:xfrm>
            <a:off x="8787841" y="5261627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« stack[..] = return </a:t>
            </a:r>
            <a:r>
              <a:rPr lang="fr-FR" sz="2000" dirty="0" err="1"/>
              <a:t>addr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5DB43E-625C-1141-37F3-8D6823775836}"/>
              </a:ext>
            </a:extLst>
          </p:cNvPr>
          <p:cNvSpPr txBox="1"/>
          <p:nvPr/>
        </p:nvSpPr>
        <p:spPr>
          <a:xfrm>
            <a:off x="2293202" y="429539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obj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A918B-DBBC-D4F4-40B9-BD2E85F9DDF7}"/>
              </a:ext>
            </a:extLst>
          </p:cNvPr>
          <p:cNvSpPr txBox="1"/>
          <p:nvPr/>
        </p:nvSpPr>
        <p:spPr>
          <a:xfrm>
            <a:off x="3077168" y="33195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obj.class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2319E-2C0E-6CC3-7EF7-18A50C1BAFAD}"/>
              </a:ext>
            </a:extLst>
          </p:cNvPr>
          <p:cNvSpPr txBox="1"/>
          <p:nvPr/>
        </p:nvSpPr>
        <p:spPr>
          <a:xfrm>
            <a:off x="2831302" y="4326794"/>
            <a:ext cx="3787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type: ? </a:t>
            </a:r>
            <a:r>
              <a:rPr lang="fr-FR" sz="2400" dirty="0" err="1"/>
              <a:t>implements</a:t>
            </a:r>
            <a:r>
              <a:rPr lang="fr-FR" sz="2400" dirty="0"/>
              <a:t> IA</a:t>
            </a:r>
          </a:p>
          <a:p>
            <a:r>
              <a:rPr lang="fr-FR" sz="2400" dirty="0"/>
              <a:t>Call  </a:t>
            </a:r>
            <a:r>
              <a:rPr lang="fr-FR" sz="2400" dirty="0" err="1"/>
              <a:t>method</a:t>
            </a:r>
            <a:r>
              <a:rPr lang="fr-FR" sz="2400" dirty="0"/>
              <a:t> by interface </a:t>
            </a:r>
            <a:r>
              <a:rPr lang="fr-FR" sz="2400" dirty="0" err="1"/>
              <a:t>fqn</a:t>
            </a:r>
            <a:endParaRPr lang="fr-FR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89C1B-6D26-E89C-E72B-891969BFF377}"/>
              </a:ext>
            </a:extLst>
          </p:cNvPr>
          <p:cNvSpPr/>
          <p:nvPr/>
        </p:nvSpPr>
        <p:spPr>
          <a:xfrm>
            <a:off x="4371004" y="1310578"/>
            <a:ext cx="4231312" cy="1840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7BD20-957D-D020-3696-9D4014A50613}"/>
              </a:ext>
            </a:extLst>
          </p:cNvPr>
          <p:cNvSpPr txBox="1"/>
          <p:nvPr/>
        </p:nvSpPr>
        <p:spPr>
          <a:xfrm>
            <a:off x="4380601" y="1283873"/>
            <a:ext cx="31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XYZ … </a:t>
            </a:r>
            <a:r>
              <a:rPr lang="fr-FR" dirty="0" err="1"/>
              <a:t>implements</a:t>
            </a:r>
            <a:r>
              <a:rPr lang="fr-FR" dirty="0"/>
              <a:t> …. IA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B4847-114F-0209-4070-78C5090321AE}"/>
              </a:ext>
            </a:extLst>
          </p:cNvPr>
          <p:cNvSpPr txBox="1"/>
          <p:nvPr/>
        </p:nvSpPr>
        <p:spPr>
          <a:xfrm>
            <a:off x="5489737" y="2723119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Virtualtable</a:t>
            </a:r>
            <a:r>
              <a:rPr lang="fr-FR" dirty="0"/>
              <a:t>: [0]  [1]  … [i] … [N]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D51DCDD-EACC-6939-BFB8-9B2340009786}"/>
              </a:ext>
            </a:extLst>
          </p:cNvPr>
          <p:cNvSpPr/>
          <p:nvPr/>
        </p:nvSpPr>
        <p:spPr>
          <a:xfrm>
            <a:off x="6832321" y="3484164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A8C22A5-6D09-BE62-1A91-7F06549C11DF}"/>
              </a:ext>
            </a:extLst>
          </p:cNvPr>
          <p:cNvSpPr/>
          <p:nvPr/>
        </p:nvSpPr>
        <p:spPr>
          <a:xfrm flipH="1">
            <a:off x="6855410" y="3960366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CB6C3B-7364-831E-FF75-4CB094F28156}"/>
              </a:ext>
            </a:extLst>
          </p:cNvPr>
          <p:cNvCxnSpPr>
            <a:cxnSpLocks/>
          </p:cNvCxnSpPr>
          <p:nvPr/>
        </p:nvCxnSpPr>
        <p:spPr>
          <a:xfrm>
            <a:off x="7293189" y="3049549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A9BEF9BA-BD15-EADC-154B-E027CFA4F527}"/>
              </a:ext>
            </a:extLst>
          </p:cNvPr>
          <p:cNvSpPr/>
          <p:nvPr/>
        </p:nvSpPr>
        <p:spPr>
          <a:xfrm>
            <a:off x="7213326" y="3484160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040CC4A-178B-3904-0E83-B64EFCFAB1C3}"/>
              </a:ext>
            </a:extLst>
          </p:cNvPr>
          <p:cNvSpPr/>
          <p:nvPr/>
        </p:nvSpPr>
        <p:spPr>
          <a:xfrm flipH="1">
            <a:off x="7236415" y="3960362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8B26C0-FD9D-801C-0BB2-F232E5BA9A04}"/>
              </a:ext>
            </a:extLst>
          </p:cNvPr>
          <p:cNvCxnSpPr>
            <a:cxnSpLocks/>
          </p:cNvCxnSpPr>
          <p:nvPr/>
        </p:nvCxnSpPr>
        <p:spPr>
          <a:xfrm>
            <a:off x="7801049" y="3087196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2708CC6C-1BD7-46A0-DD6E-F828994BC2DD}"/>
              </a:ext>
            </a:extLst>
          </p:cNvPr>
          <p:cNvSpPr/>
          <p:nvPr/>
        </p:nvSpPr>
        <p:spPr>
          <a:xfrm>
            <a:off x="7721186" y="3521807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445728-9047-89F8-D572-8BD9CA9A9B78}"/>
              </a:ext>
            </a:extLst>
          </p:cNvPr>
          <p:cNvSpPr/>
          <p:nvPr/>
        </p:nvSpPr>
        <p:spPr>
          <a:xfrm flipH="1">
            <a:off x="7744275" y="3998009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491995-948E-C64A-2DA2-104CBC448D3B}"/>
              </a:ext>
            </a:extLst>
          </p:cNvPr>
          <p:cNvCxnSpPr>
            <a:cxnSpLocks/>
          </p:cNvCxnSpPr>
          <p:nvPr/>
        </p:nvCxnSpPr>
        <p:spPr>
          <a:xfrm>
            <a:off x="8297665" y="3087196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F48384EE-FC04-F64D-B980-88FBCF32B280}"/>
              </a:ext>
            </a:extLst>
          </p:cNvPr>
          <p:cNvSpPr/>
          <p:nvPr/>
        </p:nvSpPr>
        <p:spPr>
          <a:xfrm>
            <a:off x="8217802" y="3521807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17D1EF29-0A98-1DEA-9105-25359396317F}"/>
              </a:ext>
            </a:extLst>
          </p:cNvPr>
          <p:cNvSpPr/>
          <p:nvPr/>
        </p:nvSpPr>
        <p:spPr>
          <a:xfrm flipH="1">
            <a:off x="8240891" y="3998009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D85DC0-A37B-2B3B-D08B-3D7E90BE9B03}"/>
              </a:ext>
            </a:extLst>
          </p:cNvPr>
          <p:cNvCxnSpPr>
            <a:cxnSpLocks/>
          </p:cNvCxnSpPr>
          <p:nvPr/>
        </p:nvCxnSpPr>
        <p:spPr>
          <a:xfrm>
            <a:off x="7801049" y="3078834"/>
            <a:ext cx="0" cy="3664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C2348A-4798-5DD3-0C1B-71B9EDA14965}"/>
              </a:ext>
            </a:extLst>
          </p:cNvPr>
          <p:cNvCxnSpPr>
            <a:cxnSpLocks/>
          </p:cNvCxnSpPr>
          <p:nvPr/>
        </p:nvCxnSpPr>
        <p:spPr>
          <a:xfrm flipH="1">
            <a:off x="6366628" y="2058317"/>
            <a:ext cx="889563" cy="732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72A7281-14B9-92F8-955C-6E0D4F7C53AF}"/>
              </a:ext>
            </a:extLst>
          </p:cNvPr>
          <p:cNvSpPr/>
          <p:nvPr/>
        </p:nvSpPr>
        <p:spPr>
          <a:xfrm rot="5400000">
            <a:off x="7500983" y="4645680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136497D0-6C44-D26C-4D04-361D8A580FF8}"/>
              </a:ext>
            </a:extLst>
          </p:cNvPr>
          <p:cNvSpPr/>
          <p:nvPr/>
        </p:nvSpPr>
        <p:spPr>
          <a:xfrm>
            <a:off x="7513587" y="5496105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94953-3CDC-D09B-84AD-FF2A62FF1E7D}"/>
              </a:ext>
            </a:extLst>
          </p:cNvPr>
          <p:cNvSpPr txBox="1"/>
          <p:nvPr/>
        </p:nvSpPr>
        <p:spPr>
          <a:xfrm>
            <a:off x="7205265" y="5139511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r>
              <a:rPr lang="fr-FR" dirty="0"/>
              <a:t> </a:t>
            </a:r>
            <a:r>
              <a:rPr lang="fr-FR" dirty="0" err="1"/>
              <a:t>meth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A364C-E4EB-8B37-B69D-530E0357B07D}"/>
              </a:ext>
            </a:extLst>
          </p:cNvPr>
          <p:cNvCxnSpPr>
            <a:cxnSpLocks/>
          </p:cNvCxnSpPr>
          <p:nvPr/>
        </p:nvCxnSpPr>
        <p:spPr>
          <a:xfrm flipV="1">
            <a:off x="8416879" y="4278081"/>
            <a:ext cx="3002243" cy="8614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51A797-8CCB-389F-BB26-23D1833514F0}"/>
              </a:ext>
            </a:extLst>
          </p:cNvPr>
          <p:cNvSpPr txBox="1"/>
          <p:nvPr/>
        </p:nvSpPr>
        <p:spPr>
          <a:xfrm>
            <a:off x="9173053" y="3509005"/>
            <a:ext cx="243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Virtual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symbols</a:t>
            </a:r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F10CF2-2283-E50A-DD5C-BEA8125EAC3F}"/>
              </a:ext>
            </a:extLst>
          </p:cNvPr>
          <p:cNvSpPr txBox="1"/>
          <p:nvPr/>
        </p:nvSpPr>
        <p:spPr>
          <a:xfrm>
            <a:off x="321402" y="6205290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Invokeinterface</a:t>
            </a:r>
            <a:r>
              <a:rPr lang="fr-FR" dirty="0"/>
              <a:t> « </a:t>
            </a:r>
            <a:r>
              <a:rPr lang="fr-FR" dirty="0" err="1"/>
              <a:t>fqn</a:t>
            </a:r>
            <a:r>
              <a:rPr lang="fr-FR" dirty="0"/>
              <a:t> »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EA7E4-A92C-06FA-3045-49253BAD87F7}"/>
              </a:ext>
            </a:extLst>
          </p:cNvPr>
          <p:cNvSpPr txBox="1"/>
          <p:nvPr/>
        </p:nvSpPr>
        <p:spPr>
          <a:xfrm>
            <a:off x="4801085" y="1680226"/>
            <a:ext cx="335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interfacetable</a:t>
            </a:r>
            <a:r>
              <a:rPr lang="fr-FR" dirty="0"/>
              <a:t>: [0]  [1]  … [j] … [NI]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AD99573B-11EB-CC7D-AB33-69B6DF797433}"/>
              </a:ext>
            </a:extLst>
          </p:cNvPr>
          <p:cNvSpPr/>
          <p:nvPr/>
        </p:nvSpPr>
        <p:spPr>
          <a:xfrm>
            <a:off x="155518" y="6205290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986ADFDA-6674-3AB7-B38C-0DD2ACC03575}"/>
              </a:ext>
            </a:extLst>
          </p:cNvPr>
          <p:cNvSpPr/>
          <p:nvPr/>
        </p:nvSpPr>
        <p:spPr>
          <a:xfrm flipH="1">
            <a:off x="2525268" y="6240691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F43767-943B-1CF9-8AD4-458E9859A402}"/>
              </a:ext>
            </a:extLst>
          </p:cNvPr>
          <p:cNvSpPr/>
          <p:nvPr/>
        </p:nvSpPr>
        <p:spPr>
          <a:xfrm>
            <a:off x="1317887" y="1532120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D84B1-1D32-E118-6A2C-BCF00E3848E6}"/>
              </a:ext>
            </a:extLst>
          </p:cNvPr>
          <p:cNvSpPr txBox="1"/>
          <p:nvPr/>
        </p:nvSpPr>
        <p:spPr>
          <a:xfrm>
            <a:off x="1336486" y="1550687"/>
            <a:ext cx="12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A2B128-20CD-F425-F59F-7BB01D734F60}"/>
              </a:ext>
            </a:extLst>
          </p:cNvPr>
          <p:cNvSpPr/>
          <p:nvPr/>
        </p:nvSpPr>
        <p:spPr>
          <a:xfrm>
            <a:off x="942567" y="2044807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EB41BE-FD4F-6196-AFD6-89A643360953}"/>
              </a:ext>
            </a:extLst>
          </p:cNvPr>
          <p:cNvSpPr txBox="1"/>
          <p:nvPr/>
        </p:nvSpPr>
        <p:spPr>
          <a:xfrm>
            <a:off x="961166" y="2063374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F3C31B-9D37-B2B0-4070-919D3D56E386}"/>
              </a:ext>
            </a:extLst>
          </p:cNvPr>
          <p:cNvSpPr/>
          <p:nvPr/>
        </p:nvSpPr>
        <p:spPr>
          <a:xfrm>
            <a:off x="1627756" y="2401079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70B5A2-0048-B538-46B3-73DE713CA3F1}"/>
              </a:ext>
            </a:extLst>
          </p:cNvPr>
          <p:cNvSpPr txBox="1"/>
          <p:nvPr/>
        </p:nvSpPr>
        <p:spPr>
          <a:xfrm>
            <a:off x="1646355" y="2419646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FBE7B5-8DD7-EA49-B072-C0DE9ABDC6DB}"/>
              </a:ext>
            </a:extLst>
          </p:cNvPr>
          <p:cNvSpPr/>
          <p:nvPr/>
        </p:nvSpPr>
        <p:spPr>
          <a:xfrm>
            <a:off x="274272" y="984593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4F4833-2B6A-3F63-FF25-956E2F826DD4}"/>
              </a:ext>
            </a:extLst>
          </p:cNvPr>
          <p:cNvSpPr txBox="1"/>
          <p:nvPr/>
        </p:nvSpPr>
        <p:spPr>
          <a:xfrm>
            <a:off x="292871" y="1003160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0DD52F-36C5-8645-6EF7-BCFEF819DA65}"/>
              </a:ext>
            </a:extLst>
          </p:cNvPr>
          <p:cNvSpPr/>
          <p:nvPr/>
        </p:nvSpPr>
        <p:spPr>
          <a:xfrm>
            <a:off x="1907102" y="749280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45A860-1BBA-85C5-A589-0BCC56B69B34}"/>
              </a:ext>
            </a:extLst>
          </p:cNvPr>
          <p:cNvSpPr txBox="1"/>
          <p:nvPr/>
        </p:nvSpPr>
        <p:spPr>
          <a:xfrm>
            <a:off x="1925701" y="767847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5F02FB-C12E-FD95-5CE5-75DC35DFADFF}"/>
              </a:ext>
            </a:extLst>
          </p:cNvPr>
          <p:cNvCxnSpPr>
            <a:endCxn id="59" idx="3"/>
          </p:cNvCxnSpPr>
          <p:nvPr/>
        </p:nvCxnSpPr>
        <p:spPr>
          <a:xfrm flipH="1" flipV="1">
            <a:off x="1675494" y="1187826"/>
            <a:ext cx="4344306" cy="106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BAC041-447D-8868-724B-D30BF5323B8A}"/>
              </a:ext>
            </a:extLst>
          </p:cNvPr>
          <p:cNvCxnSpPr>
            <a:cxnSpLocks/>
          </p:cNvCxnSpPr>
          <p:nvPr/>
        </p:nvCxnSpPr>
        <p:spPr>
          <a:xfrm flipH="1" flipV="1">
            <a:off x="2779571" y="1214931"/>
            <a:ext cx="3579237" cy="105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822FC2-7200-0296-0EEC-068F4382C9AE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43789" y="2173518"/>
            <a:ext cx="4235632" cy="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116E06-C412-9A0C-A4A9-FC65D49D75D1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028978" y="2246295"/>
            <a:ext cx="4207437" cy="3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BF6AAF-EF7D-D1C2-69A7-4CE42419088C}"/>
              </a:ext>
            </a:extLst>
          </p:cNvPr>
          <p:cNvCxnSpPr>
            <a:cxnSpLocks/>
          </p:cNvCxnSpPr>
          <p:nvPr/>
        </p:nvCxnSpPr>
        <p:spPr>
          <a:xfrm flipH="1" flipV="1">
            <a:off x="2743232" y="1824617"/>
            <a:ext cx="4150816" cy="32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352509-F7AD-1D74-A678-0A6D662EB25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552145" y="1601910"/>
            <a:ext cx="248940" cy="2629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6190580-0BCB-FA7D-46AB-78650A6D7A37}"/>
              </a:ext>
            </a:extLst>
          </p:cNvPr>
          <p:cNvSpPr txBox="1"/>
          <p:nvPr/>
        </p:nvSpPr>
        <p:spPr>
          <a:xfrm>
            <a:off x="8795658" y="1721641"/>
            <a:ext cx="240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binary</a:t>
            </a:r>
            <a:r>
              <a:rPr lang="fr-FR" dirty="0"/>
              <a:t> or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</a:p>
          <a:p>
            <a:r>
              <a:rPr lang="fr-FR" dirty="0"/>
              <a:t>for interface)</a:t>
            </a:r>
          </a:p>
        </p:txBody>
      </p:sp>
    </p:spTree>
    <p:extLst>
      <p:ext uri="{BB962C8B-B14F-4D97-AF65-F5344CB8AC3E}">
        <p14:creationId xmlns:p14="http://schemas.microsoft.com/office/powerpoint/2010/main" val="1358782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invokeinterface</a:t>
            </a:r>
            <a:r>
              <a:rPr lang="fr-FR" dirty="0"/>
              <a:t> ..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invokevirtual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587D5-8095-EA86-A82F-21C71C8357BF}"/>
              </a:ext>
            </a:extLst>
          </p:cNvPr>
          <p:cNvSpPr txBox="1"/>
          <p:nvPr/>
        </p:nvSpPr>
        <p:spPr>
          <a:xfrm>
            <a:off x="1782004" y="1990725"/>
            <a:ext cx="353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Invokestatic</a:t>
            </a:r>
            <a:r>
              <a:rPr lang="fr-FR" sz="2400" dirty="0"/>
              <a:t>  ….    O( 1 call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57B91-4838-15ED-EF85-85CDE83DF212}"/>
              </a:ext>
            </a:extLst>
          </p:cNvPr>
          <p:cNvSpPr txBox="1"/>
          <p:nvPr/>
        </p:nvSpPr>
        <p:spPr>
          <a:xfrm>
            <a:off x="1782004" y="2967335"/>
            <a:ext cx="945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Invokevirtual</a:t>
            </a:r>
            <a:r>
              <a:rPr lang="fr-FR" sz="2400" dirty="0"/>
              <a:t> ….    O( 1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+ push 1 extra param « </a:t>
            </a:r>
            <a:r>
              <a:rPr lang="fr-FR" sz="2400" dirty="0" err="1"/>
              <a:t>this</a:t>
            </a:r>
            <a:r>
              <a:rPr lang="fr-FR" sz="2400" dirty="0"/>
              <a:t> » + 1 call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DAEA9-9BED-04BB-DF08-226391C806C1}"/>
              </a:ext>
            </a:extLst>
          </p:cNvPr>
          <p:cNvSpPr txBox="1"/>
          <p:nvPr/>
        </p:nvSpPr>
        <p:spPr>
          <a:xfrm>
            <a:off x="1782004" y="4158375"/>
            <a:ext cx="93652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Invokeinterface</a:t>
            </a:r>
            <a:r>
              <a:rPr lang="fr-FR" sz="2400" dirty="0"/>
              <a:t> ….    O( 1 pointer </a:t>
            </a:r>
            <a:r>
              <a:rPr lang="fr-FR" sz="2400" dirty="0" err="1"/>
              <a:t>access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                                        + J </a:t>
            </a:r>
            <a:r>
              <a:rPr lang="fr-FR" sz="2400" dirty="0" err="1"/>
              <a:t>linear</a:t>
            </a:r>
            <a:r>
              <a:rPr lang="fr-FR" sz="2400" dirty="0"/>
              <a:t> OR  log(J) </a:t>
            </a:r>
            <a:r>
              <a:rPr lang="fr-FR" sz="2400" dirty="0" err="1"/>
              <a:t>binary</a:t>
            </a:r>
            <a:r>
              <a:rPr lang="fr-FR" sz="2400" dirty="0"/>
              <a:t> </a:t>
            </a:r>
            <a:r>
              <a:rPr lang="fr-FR" sz="2400" dirty="0" err="1"/>
              <a:t>search</a:t>
            </a:r>
            <a:r>
              <a:rPr lang="fr-FR" sz="2400" dirty="0"/>
              <a:t> interface tables</a:t>
            </a:r>
            <a:br>
              <a:rPr lang="fr-FR" sz="2400" dirty="0"/>
            </a:br>
            <a:r>
              <a:rPr lang="fr-FR" sz="2400" dirty="0"/>
              <a:t>                                           + 1 </a:t>
            </a:r>
            <a:r>
              <a:rPr lang="fr-FR" sz="2400" dirty="0" err="1"/>
              <a:t>virtual</a:t>
            </a:r>
            <a:r>
              <a:rPr lang="fr-FR" sz="2400" dirty="0"/>
              <a:t> table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br>
              <a:rPr lang="fr-FR" sz="2400" dirty="0"/>
            </a:br>
            <a:r>
              <a:rPr lang="fr-FR" sz="2400" dirty="0"/>
              <a:t>                                           + push 1 extra param « </a:t>
            </a:r>
            <a:r>
              <a:rPr lang="fr-FR" sz="2400" dirty="0" err="1"/>
              <a:t>this</a:t>
            </a:r>
            <a:r>
              <a:rPr lang="fr-FR" sz="2400" dirty="0"/>
              <a:t> » + 1 call )</a:t>
            </a:r>
          </a:p>
        </p:txBody>
      </p:sp>
    </p:spTree>
    <p:extLst>
      <p:ext uri="{BB962C8B-B14F-4D97-AF65-F5344CB8AC3E}">
        <p14:creationId xmlns:p14="http://schemas.microsoft.com/office/powerpoint/2010/main" val="1373568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Remark</a:t>
            </a:r>
            <a:r>
              <a:rPr lang="fr-FR" dirty="0"/>
              <a:t>: abstract class vs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499DE-9BC9-2E61-E845-A1A90A508C35}"/>
              </a:ext>
            </a:extLst>
          </p:cNvPr>
          <p:cNvSpPr txBox="1"/>
          <p:nvPr/>
        </p:nvSpPr>
        <p:spPr>
          <a:xfrm>
            <a:off x="1883465" y="2325757"/>
            <a:ext cx="66883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For performance (</a:t>
            </a:r>
            <a:r>
              <a:rPr lang="fr-FR" sz="2000" dirty="0" err="1"/>
              <a:t>with</a:t>
            </a:r>
            <a:r>
              <a:rPr lang="fr-FR" sz="2000" dirty="0"/>
              <a:t> millions of calls…):</a:t>
            </a:r>
          </a:p>
          <a:p>
            <a:endParaRPr lang="fr-FR" sz="2000" dirty="0"/>
          </a:p>
          <a:p>
            <a:r>
              <a:rPr lang="fr-FR" sz="2000" dirty="0"/>
              <a:t>1/ </a:t>
            </a:r>
            <a:r>
              <a:rPr lang="fr-FR" sz="2000" dirty="0" err="1"/>
              <a:t>Prefer</a:t>
            </a:r>
            <a:r>
              <a:rPr lang="fr-FR" sz="2000" dirty="0"/>
              <a:t> </a:t>
            </a:r>
            <a:r>
              <a:rPr lang="fr-FR" sz="2000" dirty="0" err="1"/>
              <a:t>declare</a:t>
            </a:r>
            <a:r>
              <a:rPr lang="fr-FR" sz="2000" dirty="0"/>
              <a:t> </a:t>
            </a:r>
            <a:r>
              <a:rPr lang="fr-FR" sz="2000" dirty="0" err="1"/>
              <a:t>virtual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in abstract class</a:t>
            </a:r>
          </a:p>
          <a:p>
            <a:r>
              <a:rPr lang="fr-FR" sz="2000" dirty="0" err="1"/>
              <a:t>Rather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in interface</a:t>
            </a:r>
          </a:p>
          <a:p>
            <a:endParaRPr lang="fr-FR" sz="2000" dirty="0"/>
          </a:p>
          <a:p>
            <a:r>
              <a:rPr lang="fr-FR" sz="2000" dirty="0"/>
              <a:t>2/ do not use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many</a:t>
            </a:r>
            <a:r>
              <a:rPr lang="fr-FR" sz="2000" dirty="0"/>
              <a:t> interfaces</a:t>
            </a:r>
          </a:p>
          <a:p>
            <a:endParaRPr lang="fr-FR" sz="2000" dirty="0"/>
          </a:p>
          <a:p>
            <a:r>
              <a:rPr lang="fr-FR" sz="2000" dirty="0"/>
              <a:t>3/ sort « </a:t>
            </a:r>
            <a:r>
              <a:rPr lang="fr-FR" sz="2000" dirty="0" err="1"/>
              <a:t>implements</a:t>
            </a:r>
            <a:r>
              <a:rPr lang="fr-FR" sz="2000" dirty="0"/>
              <a:t> » interfaces by </a:t>
            </a:r>
            <a:r>
              <a:rPr lang="fr-FR" sz="2000" dirty="0" err="1"/>
              <a:t>most</a:t>
            </a:r>
            <a:r>
              <a:rPr lang="fr-FR" sz="2000" dirty="0"/>
              <a:t> </a:t>
            </a:r>
            <a:r>
              <a:rPr lang="fr-FR" sz="2000" dirty="0" err="1"/>
              <a:t>frequent</a:t>
            </a:r>
            <a:r>
              <a:rPr lang="fr-FR" sz="2000" dirty="0"/>
              <a:t> usage first </a:t>
            </a:r>
          </a:p>
          <a:p>
            <a:r>
              <a:rPr lang="fr-FR" sz="2000" dirty="0"/>
              <a:t>     (? .. If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search</a:t>
            </a:r>
            <a:r>
              <a:rPr lang="fr-FR" sz="2000" dirty="0"/>
              <a:t>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3EB8-E117-19EB-37ED-5BFE2E73FC1E}"/>
              </a:ext>
            </a:extLst>
          </p:cNvPr>
          <p:cNvSpPr txBox="1"/>
          <p:nvPr/>
        </p:nvSpPr>
        <p:spPr>
          <a:xfrm>
            <a:off x="1282147" y="5623736"/>
            <a:ext cx="9375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Example: </a:t>
            </a:r>
            <a:r>
              <a:rPr lang="fr-FR" sz="2400" dirty="0" err="1"/>
              <a:t>cf</a:t>
            </a:r>
            <a:r>
              <a:rPr lang="fr-FR" sz="2400" dirty="0"/>
              <a:t> in JDK …  </a:t>
            </a:r>
          </a:p>
          <a:p>
            <a:r>
              <a:rPr lang="fr-FR" sz="2400" dirty="0"/>
              <a:t>public abstract class </a:t>
            </a:r>
            <a:r>
              <a:rPr lang="fr-FR" sz="2400" dirty="0" err="1"/>
              <a:t>InputStream</a:t>
            </a:r>
            <a:r>
              <a:rPr lang="fr-FR" sz="2400" dirty="0"/>
              <a:t> {  public abstract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r>
              <a:rPr lang="fr-FR" sz="2400" dirty="0"/>
              <a:t>(); }</a:t>
            </a:r>
          </a:p>
          <a:p>
            <a:r>
              <a:rPr lang="fr-FR" sz="2400" dirty="0"/>
              <a:t>public abstract class </a:t>
            </a:r>
            <a:r>
              <a:rPr lang="fr-FR" sz="2400" dirty="0" err="1"/>
              <a:t>OutputStream</a:t>
            </a:r>
            <a:r>
              <a:rPr lang="fr-FR" sz="2400" dirty="0"/>
              <a:t> {  public abstract </a:t>
            </a: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data); }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4743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F0FC-6E65-F0F7-BDEE-BABBCBCC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911350"/>
          </a:xfrm>
        </p:spPr>
        <p:txBody>
          <a:bodyPr>
            <a:normAutofit/>
          </a:bodyPr>
          <a:lstStyle/>
          <a:p>
            <a:r>
              <a:rPr lang="fr-FR" dirty="0" err="1"/>
              <a:t>ArrayList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AbstractList</a:t>
            </a:r>
            <a:r>
              <a:rPr lang="fr-FR" dirty="0"/>
              <a:t> (..</a:t>
            </a:r>
            <a:r>
              <a:rPr lang="fr-FR" dirty="0" err="1"/>
              <a:t>AbstractCollection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 err="1"/>
              <a:t>implement</a:t>
            </a:r>
            <a:r>
              <a:rPr lang="fr-FR" dirty="0"/>
              <a:t>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8E1B58-7BEE-6693-A979-3BD66D7B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36" y="1947768"/>
            <a:ext cx="9730605" cy="2857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12B22-1E02-4469-2083-84D5B4A6AC37}"/>
              </a:ext>
            </a:extLst>
          </p:cNvPr>
          <p:cNvSpPr txBox="1"/>
          <p:nvPr/>
        </p:nvSpPr>
        <p:spPr>
          <a:xfrm>
            <a:off x="2976563" y="4962526"/>
            <a:ext cx="78949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1:  </a:t>
            </a:r>
            <a:r>
              <a:rPr lang="fr-FR" sz="2800" dirty="0" err="1"/>
              <a:t>Slower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2:,3:,4:</a:t>
            </a:r>
          </a:p>
          <a:p>
            <a:r>
              <a:rPr lang="fr-FR" sz="2800" dirty="0"/>
              <a:t>2: &amp; 3: </a:t>
            </a:r>
            <a:r>
              <a:rPr lang="fr-FR" sz="2800" dirty="0" err="1"/>
              <a:t>same</a:t>
            </a:r>
            <a:r>
              <a:rPr lang="fr-FR" sz="2800" dirty="0"/>
              <a:t> perf (</a:t>
            </a:r>
            <a:r>
              <a:rPr lang="fr-FR" sz="2800" dirty="0" err="1"/>
              <a:t>both</a:t>
            </a:r>
            <a:r>
              <a:rPr lang="fr-FR" sz="2800" dirty="0"/>
              <a:t> </a:t>
            </a:r>
            <a:r>
              <a:rPr lang="fr-FR" sz="2800" dirty="0" err="1"/>
              <a:t>invokevirtual</a:t>
            </a:r>
            <a:r>
              <a:rPr lang="fr-FR" sz="2800" dirty="0"/>
              <a:t>, not </a:t>
            </a:r>
            <a:r>
              <a:rPr lang="fr-FR" sz="2800" dirty="0" err="1"/>
              <a:t>same</a:t>
            </a:r>
            <a:r>
              <a:rPr lang="fr-FR" sz="2800" dirty="0"/>
              <a:t> type)</a:t>
            </a:r>
          </a:p>
          <a:p>
            <a:r>
              <a:rPr lang="fr-FR" sz="2800" dirty="0"/>
              <a:t>4: idem 3:</a:t>
            </a:r>
          </a:p>
          <a:p>
            <a:r>
              <a:rPr lang="fr-FR" sz="2800" dirty="0"/>
              <a:t>HOTSPOT </a:t>
            </a:r>
            <a:r>
              <a:rPr lang="fr-FR" sz="2800" dirty="0" err="1"/>
              <a:t>may</a:t>
            </a:r>
            <a:r>
              <a:rPr lang="fr-FR" sz="2800" dirty="0"/>
              <a:t> </a:t>
            </a:r>
            <a:r>
              <a:rPr lang="fr-FR" sz="2800" dirty="0" err="1"/>
              <a:t>optimize</a:t>
            </a:r>
            <a:r>
              <a:rPr lang="fr-FR" sz="2800" dirty="0"/>
              <a:t> all </a:t>
            </a:r>
            <a:r>
              <a:rPr lang="fr-FR" sz="2800" dirty="0">
                <a:sym typeface="Wingdings" panose="05000000000000000000" pitchFamily="2" charset="2"/>
              </a:rPr>
              <a:t>as </a:t>
            </a:r>
            <a:r>
              <a:rPr lang="fr-FR" sz="2800" dirty="0" err="1">
                <a:sym typeface="Wingdings" panose="05000000000000000000" pitchFamily="2" charset="2"/>
              </a:rPr>
              <a:t>invokespecial</a:t>
            </a:r>
            <a:r>
              <a:rPr lang="fr-FR" sz="2800" dirty="0">
                <a:sym typeface="Wingdings" panose="05000000000000000000" pitchFamily="2" charset="2"/>
              </a:rPr>
              <a:t> !!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4673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AC1B-BFF0-C964-2C37-7768AE34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Declarations</a:t>
            </a:r>
            <a:r>
              <a:rPr lang="fr-FR" dirty="0"/>
              <a:t>   List, </a:t>
            </a:r>
            <a:r>
              <a:rPr lang="fr-FR" dirty="0" err="1"/>
              <a:t>ArrayList</a:t>
            </a:r>
            <a:r>
              <a:rPr lang="fr-FR" dirty="0"/>
              <a:t>,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5C768-44BC-0F97-7A50-BA9B02B4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6" y="1819275"/>
            <a:ext cx="6615723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52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ADB5-4DD8-2172-24D0-416BBB45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31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Miranda Methods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implicit</a:t>
            </a:r>
            <a:r>
              <a:rPr lang="fr-FR" dirty="0"/>
              <a:t> abstract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interface)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6458D-90CB-14DC-7BCF-347C17BA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22" y="1476284"/>
            <a:ext cx="5153198" cy="298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209DE-59C0-D0BC-1835-30D6D6444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661896"/>
            <a:ext cx="10094573" cy="20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10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3151187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51349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Compile </a:t>
            </a:r>
            <a:r>
              <a:rPr lang="fr-FR" dirty="0" err="1"/>
              <a:t>steps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482C2-5B84-49B5-54F4-5F034FB8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6" y="2401566"/>
            <a:ext cx="3334039" cy="154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7F13F-CC56-E42C-5AAE-4468F412D39A}"/>
              </a:ext>
            </a:extLst>
          </p:cNvPr>
          <p:cNvSpPr txBox="1"/>
          <p:nvPr/>
        </p:nvSpPr>
        <p:spPr>
          <a:xfrm>
            <a:off x="6041255" y="1608622"/>
            <a:ext cx="24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) files  </a:t>
            </a:r>
          </a:p>
          <a:p>
            <a:r>
              <a:rPr lang="fr-FR" dirty="0"/>
              <a:t>    </a:t>
            </a:r>
            <a:r>
              <a:rPr lang="fr-FR" dirty="0" err="1"/>
              <a:t>target</a:t>
            </a:r>
            <a:r>
              <a:rPr lang="fr-FR" dirty="0"/>
              <a:t>/classes/*.class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222F5-E8C5-D245-BFC2-B8569FF8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97" y="4282846"/>
            <a:ext cx="8154107" cy="12840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077740-D22A-FFF4-A77C-5D043FB65BF9}"/>
              </a:ext>
            </a:extLst>
          </p:cNvPr>
          <p:cNvSpPr/>
          <p:nvPr/>
        </p:nvSpPr>
        <p:spPr>
          <a:xfrm>
            <a:off x="4070160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2F26D5-0086-6830-4092-7EA980F6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297" y="5820117"/>
            <a:ext cx="1771804" cy="198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6FA622-D427-51C3-BA4C-A0F21194B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297" y="6227684"/>
            <a:ext cx="3113040" cy="3886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91306-30DF-C3A6-84E2-38D3504C8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027" y="2401827"/>
            <a:ext cx="4005237" cy="12202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CF6176-89CE-B9AE-CF9F-364CAF56D3B7}"/>
              </a:ext>
            </a:extLst>
          </p:cNvPr>
          <p:cNvSpPr txBox="1"/>
          <p:nvPr/>
        </p:nvSpPr>
        <p:spPr>
          <a:xfrm>
            <a:off x="511946" y="1732624"/>
            <a:ext cx="231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UTF-8 files  </a:t>
            </a:r>
          </a:p>
          <a:p>
            <a:r>
              <a:rPr lang="fr-FR" dirty="0"/>
              <a:t>    src/main/java/*.java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A5C8B-E95F-9BF9-48DA-E5DD64E7BE51}"/>
              </a:ext>
            </a:extLst>
          </p:cNvPr>
          <p:cNvSpPr txBox="1"/>
          <p:nvPr/>
        </p:nvSpPr>
        <p:spPr>
          <a:xfrm>
            <a:off x="4082173" y="2540081"/>
            <a:ext cx="65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javac</a:t>
            </a:r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D7CA26-E4FF-7CB9-A12F-D09A210EA6B2}"/>
              </a:ext>
            </a:extLst>
          </p:cNvPr>
          <p:cNvSpPr/>
          <p:nvPr/>
        </p:nvSpPr>
        <p:spPr>
          <a:xfrm>
            <a:off x="9296149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F5636-18D5-0221-5C60-F49896D9F1EA}"/>
              </a:ext>
            </a:extLst>
          </p:cNvPr>
          <p:cNvSpPr txBox="1"/>
          <p:nvPr/>
        </p:nvSpPr>
        <p:spPr>
          <a:xfrm>
            <a:off x="9308162" y="25400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D54911-014C-C54E-34C9-03B633F6A8B1}"/>
              </a:ext>
            </a:extLst>
          </p:cNvPr>
          <p:cNvSpPr/>
          <p:nvPr/>
        </p:nvSpPr>
        <p:spPr>
          <a:xfrm>
            <a:off x="4056017" y="3933350"/>
            <a:ext cx="5919274" cy="18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0F27C-F852-80DC-1C10-FBB32546790D}"/>
              </a:ext>
            </a:extLst>
          </p:cNvPr>
          <p:cNvSpPr txBox="1"/>
          <p:nvPr/>
        </p:nvSpPr>
        <p:spPr>
          <a:xfrm>
            <a:off x="6152225" y="3654242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mvn</a:t>
            </a:r>
            <a:r>
              <a:rPr lang="fr-FR" dirty="0"/>
              <a:t>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38754-E45B-83E8-04BB-B2E78170B832}"/>
              </a:ext>
            </a:extLst>
          </p:cNvPr>
          <p:cNvSpPr txBox="1"/>
          <p:nvPr/>
        </p:nvSpPr>
        <p:spPr>
          <a:xfrm>
            <a:off x="10510404" y="165406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Zip file</a:t>
            </a:r>
          </a:p>
          <a:p>
            <a:r>
              <a:rPr lang="fr-FR" dirty="0" err="1"/>
              <a:t>target</a:t>
            </a:r>
            <a:r>
              <a:rPr lang="fr-FR" dirty="0"/>
              <a:t>/*.jar</a:t>
            </a:r>
          </a:p>
        </p:txBody>
      </p:sp>
    </p:spTree>
    <p:extLst>
      <p:ext uri="{BB962C8B-B14F-4D97-AF65-F5344CB8AC3E}">
        <p14:creationId xmlns:p14="http://schemas.microsoft.com/office/powerpoint/2010/main" val="424461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Javac</a:t>
            </a:r>
            <a:r>
              <a:rPr lang="fr-FR" dirty="0"/>
              <a:t> ..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E3C9741-56FF-1CDE-5160-020BB61BAEB0}"/>
              </a:ext>
            </a:extLst>
          </p:cNvPr>
          <p:cNvSpPr/>
          <p:nvPr/>
        </p:nvSpPr>
        <p:spPr>
          <a:xfrm>
            <a:off x="338164" y="2388130"/>
            <a:ext cx="585927" cy="87888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9285C-4C48-4419-572F-D0541D529B52}"/>
              </a:ext>
            </a:extLst>
          </p:cNvPr>
          <p:cNvSpPr txBox="1"/>
          <p:nvPr/>
        </p:nvSpPr>
        <p:spPr>
          <a:xfrm>
            <a:off x="338164" y="1948685"/>
            <a:ext cx="7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*.java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246FE44-44BD-7FBD-0480-92633A57737D}"/>
              </a:ext>
            </a:extLst>
          </p:cNvPr>
          <p:cNvSpPr/>
          <p:nvPr/>
        </p:nvSpPr>
        <p:spPr>
          <a:xfrm>
            <a:off x="1891758" y="2587877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F4957-BB30-4D9E-D114-96BC2E005399}"/>
              </a:ext>
            </a:extLst>
          </p:cNvPr>
          <p:cNvSpPr txBox="1"/>
          <p:nvPr/>
        </p:nvSpPr>
        <p:spPr>
          <a:xfrm>
            <a:off x="1119399" y="213335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</a:t>
            </a:r>
            <a:br>
              <a:rPr lang="fr-FR" dirty="0"/>
            </a:br>
            <a:r>
              <a:rPr lang="fr-FR" dirty="0"/>
              <a:t>char(s)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0300F-F0D5-FD24-28D7-444A9BF34504}"/>
              </a:ext>
            </a:extLst>
          </p:cNvPr>
          <p:cNvSpPr txBox="1"/>
          <p:nvPr/>
        </p:nvSpPr>
        <p:spPr>
          <a:xfrm>
            <a:off x="2326762" y="2524825"/>
            <a:ext cx="96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Token</a:t>
            </a:r>
            <a:r>
              <a:rPr lang="fr-FR" dirty="0"/>
              <a:t>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4B703-5494-3E03-FBCC-09883C17B12D}"/>
              </a:ext>
            </a:extLst>
          </p:cNvPr>
          <p:cNvSpPr txBox="1"/>
          <p:nvPr/>
        </p:nvSpPr>
        <p:spPr>
          <a:xfrm>
            <a:off x="1761218" y="2218545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lexer</a:t>
            </a:r>
            <a:endParaRPr lang="fr-FR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B4563D0-92FD-36DB-7048-1D2F00465388}"/>
              </a:ext>
            </a:extLst>
          </p:cNvPr>
          <p:cNvSpPr/>
          <p:nvPr/>
        </p:nvSpPr>
        <p:spPr>
          <a:xfrm>
            <a:off x="3347486" y="2587877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ACEA0-0904-6405-4EDB-2B5058803419}"/>
              </a:ext>
            </a:extLst>
          </p:cNvPr>
          <p:cNvSpPr txBox="1"/>
          <p:nvPr/>
        </p:nvSpPr>
        <p:spPr>
          <a:xfrm>
            <a:off x="5764442" y="2504408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AST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26146-0851-CFA2-5908-C7E24C3AB430}"/>
              </a:ext>
            </a:extLst>
          </p:cNvPr>
          <p:cNvSpPr txBox="1"/>
          <p:nvPr/>
        </p:nvSpPr>
        <p:spPr>
          <a:xfrm>
            <a:off x="3216946" y="2218545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88FA5B0-13B8-30BE-6B9A-28EEFFDC6EB2}"/>
              </a:ext>
            </a:extLst>
          </p:cNvPr>
          <p:cNvSpPr/>
          <p:nvPr/>
        </p:nvSpPr>
        <p:spPr>
          <a:xfrm>
            <a:off x="4991364" y="2597623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EB801-D3E1-6EA8-E960-F84A5DCF5C34}"/>
              </a:ext>
            </a:extLst>
          </p:cNvPr>
          <p:cNvSpPr txBox="1"/>
          <p:nvPr/>
        </p:nvSpPr>
        <p:spPr>
          <a:xfrm>
            <a:off x="3822858" y="2504408"/>
            <a:ext cx="131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Grammar</a:t>
            </a:r>
            <a:br>
              <a:rPr lang="fr-FR" dirty="0"/>
            </a:br>
            <a:r>
              <a:rPr lang="fr-FR" dirty="0" err="1"/>
              <a:t>rules</a:t>
            </a:r>
            <a:endParaRPr lang="fr-FR" dirty="0"/>
          </a:p>
          <a:p>
            <a:r>
              <a:rPr lang="fr-FR" dirty="0"/>
              <a:t>shift-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906DC2-C08A-E5B0-6BE6-8729E7BFC6BD}"/>
              </a:ext>
            </a:extLst>
          </p:cNvPr>
          <p:cNvSpPr txBox="1"/>
          <p:nvPr/>
        </p:nvSpPr>
        <p:spPr>
          <a:xfrm>
            <a:off x="7281879" y="2414882"/>
            <a:ext cx="120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endParaRPr lang="fr-FR" dirty="0"/>
          </a:p>
          <a:p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4731EE13-FDEF-3327-11BF-2D42D33DD99F}"/>
              </a:ext>
            </a:extLst>
          </p:cNvPr>
          <p:cNvSpPr/>
          <p:nvPr/>
        </p:nvSpPr>
        <p:spPr>
          <a:xfrm>
            <a:off x="6749794" y="2591242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5259E5-153D-AA6D-3D1B-305DCE89E265}"/>
              </a:ext>
            </a:extLst>
          </p:cNvPr>
          <p:cNvSpPr txBox="1"/>
          <p:nvPr/>
        </p:nvSpPr>
        <p:spPr>
          <a:xfrm>
            <a:off x="9199810" y="2504408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Attributed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AAST )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98CF28F4-C383-1C4D-7962-5F508C444A14}"/>
              </a:ext>
            </a:extLst>
          </p:cNvPr>
          <p:cNvSpPr/>
          <p:nvPr/>
        </p:nvSpPr>
        <p:spPr>
          <a:xfrm>
            <a:off x="8840752" y="2590371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F4F7072-DDD1-0298-2350-D16A9C4C96FD}"/>
              </a:ext>
            </a:extLst>
          </p:cNvPr>
          <p:cNvSpPr/>
          <p:nvPr/>
        </p:nvSpPr>
        <p:spPr>
          <a:xfrm>
            <a:off x="8534974" y="2587452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30CB6B-BC37-ACEE-E15F-6E1D6507F736}"/>
              </a:ext>
            </a:extLst>
          </p:cNvPr>
          <p:cNvSpPr txBox="1"/>
          <p:nvPr/>
        </p:nvSpPr>
        <p:spPr>
          <a:xfrm>
            <a:off x="11152915" y="2521856"/>
            <a:ext cx="10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endParaRPr lang="fr-FR" dirty="0"/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1C45034C-8A94-15E3-BB02-3529F22E75BE}"/>
              </a:ext>
            </a:extLst>
          </p:cNvPr>
          <p:cNvSpPr/>
          <p:nvPr/>
        </p:nvSpPr>
        <p:spPr>
          <a:xfrm>
            <a:off x="10784496" y="2584908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9BF0B3-8AFA-BAB5-9BD6-41E82DCC42AB}"/>
              </a:ext>
            </a:extLst>
          </p:cNvPr>
          <p:cNvSpPr txBox="1"/>
          <p:nvPr/>
        </p:nvSpPr>
        <p:spPr>
          <a:xfrm>
            <a:off x="4750131" y="22424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builder</a:t>
            </a:r>
            <a:endParaRPr lang="fr-F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2B5209-9C8B-C0F2-9C25-4636D5358460}"/>
              </a:ext>
            </a:extLst>
          </p:cNvPr>
          <p:cNvSpPr txBox="1"/>
          <p:nvPr/>
        </p:nvSpPr>
        <p:spPr>
          <a:xfrm>
            <a:off x="10440953" y="2009301"/>
            <a:ext cx="110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61D838-D236-61A9-3FB5-A2DCF2AF2BE2}"/>
              </a:ext>
            </a:extLst>
          </p:cNvPr>
          <p:cNvSpPr txBox="1"/>
          <p:nvPr/>
        </p:nvSpPr>
        <p:spPr>
          <a:xfrm>
            <a:off x="4874732" y="3777506"/>
            <a:ext cx="28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AST = </a:t>
            </a:r>
            <a:r>
              <a:rPr lang="fr-FR" b="1" dirty="0"/>
              <a:t>Abstract </a:t>
            </a:r>
            <a:r>
              <a:rPr lang="fr-FR" b="1" dirty="0" err="1"/>
              <a:t>Syntaxic</a:t>
            </a:r>
            <a:r>
              <a:rPr lang="fr-FR" b="1" dirty="0"/>
              <a:t> </a:t>
            </a:r>
            <a:r>
              <a:rPr lang="fr-FR" b="1" dirty="0" err="1"/>
              <a:t>Tree</a:t>
            </a:r>
            <a:endParaRPr lang="fr-FR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2F65C4-23CB-3C9E-D20B-19DD88C42374}"/>
              </a:ext>
            </a:extLst>
          </p:cNvPr>
          <p:cNvSpPr txBox="1"/>
          <p:nvPr/>
        </p:nvSpPr>
        <p:spPr>
          <a:xfrm>
            <a:off x="8394758" y="3515863"/>
            <a:ext cx="2234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AAST = </a:t>
            </a:r>
          </a:p>
          <a:p>
            <a:r>
              <a:rPr lang="fr-FR" b="1" dirty="0" err="1"/>
              <a:t>Attributed</a:t>
            </a:r>
            <a:r>
              <a:rPr lang="fr-FR" b="1" dirty="0"/>
              <a:t> </a:t>
            </a:r>
            <a:br>
              <a:rPr lang="fr-FR" dirty="0"/>
            </a:br>
            <a:r>
              <a:rPr lang="fr-FR" dirty="0"/>
              <a:t>Abstract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EF81C1-0396-63E1-3620-6559107B311C}"/>
              </a:ext>
            </a:extLst>
          </p:cNvPr>
          <p:cNvSpPr txBox="1"/>
          <p:nvPr/>
        </p:nvSpPr>
        <p:spPr>
          <a:xfrm>
            <a:off x="125744" y="3777506"/>
            <a:ext cx="289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CST = </a:t>
            </a:r>
            <a:r>
              <a:rPr lang="fr-FR" b="1" dirty="0" err="1"/>
              <a:t>Concrete</a:t>
            </a:r>
            <a:r>
              <a:rPr lang="fr-FR" b="1" dirty="0"/>
              <a:t>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70E0A1-08CD-746F-B610-BE47852C6F54}"/>
              </a:ext>
            </a:extLst>
          </p:cNvPr>
          <p:cNvSpPr txBox="1"/>
          <p:nvPr/>
        </p:nvSpPr>
        <p:spPr>
          <a:xfrm>
            <a:off x="11091359" y="3530562"/>
            <a:ext cx="10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Stack</a:t>
            </a:r>
            <a:br>
              <a:rPr lang="fr-FR" dirty="0"/>
            </a:br>
            <a:r>
              <a:rPr lang="fr-FR" dirty="0" err="1"/>
              <a:t>Operator</a:t>
            </a:r>
            <a:endParaRPr lang="fr-FR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1ADCFA-39DF-9509-94A2-119887B17F16}"/>
              </a:ext>
            </a:extLst>
          </p:cNvPr>
          <p:cNvSpPr txBox="1"/>
          <p:nvPr/>
        </p:nvSpPr>
        <p:spPr>
          <a:xfrm>
            <a:off x="65871" y="4132227"/>
            <a:ext cx="342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</a:t>
            </a:r>
            <a:r>
              <a:rPr lang="fr-FR" dirty="0"/>
              <a:t> « ; » and </a:t>
            </a:r>
            <a:r>
              <a:rPr lang="fr-FR" dirty="0" err="1"/>
              <a:t>parenthesis</a:t>
            </a:r>
            <a:r>
              <a:rPr lang="fr-FR" dirty="0"/>
              <a:t> « () »</a:t>
            </a:r>
          </a:p>
        </p:txBody>
      </p:sp>
    </p:spTree>
    <p:extLst>
      <p:ext uri="{BB962C8B-B14F-4D97-AF65-F5344CB8AC3E}">
        <p14:creationId xmlns:p14="http://schemas.microsoft.com/office/powerpoint/2010/main" val="73725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7A3-6F36-9038-6AA7-3BF3907E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Example.. </a:t>
            </a:r>
            <a:r>
              <a:rPr lang="fr-FR" dirty="0" err="1"/>
              <a:t>Compiling</a:t>
            </a:r>
            <a:r>
              <a:rPr lang="fr-FR" dirty="0"/>
              <a:t> « (1+x)*3.1 »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source to </a:t>
            </a:r>
            <a:r>
              <a:rPr lang="fr-FR" dirty="0" err="1"/>
              <a:t>bytecode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AA873-DD40-4BBA-C0F0-5EA1363D12A1}"/>
              </a:ext>
            </a:extLst>
          </p:cNvPr>
          <p:cNvSpPr txBox="1"/>
          <p:nvPr/>
        </p:nvSpPr>
        <p:spPr>
          <a:xfrm>
            <a:off x="504825" y="2987159"/>
            <a:ext cx="5043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/>
              <a:t>(    1    +    x   )   *   3.1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0B309-065A-B364-2E43-7B4818915028}"/>
              </a:ext>
            </a:extLst>
          </p:cNvPr>
          <p:cNvSpPr txBox="1"/>
          <p:nvPr/>
        </p:nvSpPr>
        <p:spPr>
          <a:xfrm>
            <a:off x="10607255" y="2595972"/>
            <a:ext cx="14318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push 1</a:t>
            </a:r>
          </a:p>
          <a:p>
            <a:r>
              <a:rPr lang="fr-FR" sz="2800" dirty="0"/>
              <a:t>push x</a:t>
            </a:r>
          </a:p>
          <a:p>
            <a:r>
              <a:rPr lang="fr-FR" sz="2800" dirty="0" err="1"/>
              <a:t>fadd</a:t>
            </a:r>
            <a:endParaRPr lang="fr-FR" sz="2800" dirty="0"/>
          </a:p>
          <a:p>
            <a:r>
              <a:rPr lang="fr-FR" sz="2800" dirty="0"/>
              <a:t>push 3.1</a:t>
            </a:r>
          </a:p>
          <a:p>
            <a:r>
              <a:rPr lang="fr-FR" sz="2800" dirty="0" err="1"/>
              <a:t>dmult</a:t>
            </a:r>
            <a:endParaRPr lang="fr-FR" sz="2800" dirty="0"/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18837D24-1D57-D068-28D5-81F782A27217}"/>
              </a:ext>
            </a:extLst>
          </p:cNvPr>
          <p:cNvSpPr/>
          <p:nvPr/>
        </p:nvSpPr>
        <p:spPr>
          <a:xfrm>
            <a:off x="6096000" y="3181496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68FC5D74-C835-3BAF-B4CD-49ABB469BA68}"/>
              </a:ext>
            </a:extLst>
          </p:cNvPr>
          <p:cNvSpPr/>
          <p:nvPr/>
        </p:nvSpPr>
        <p:spPr>
          <a:xfrm>
            <a:off x="6757987" y="3181496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E65A881F-805B-1E01-FB0A-9743BCBEEF40}"/>
              </a:ext>
            </a:extLst>
          </p:cNvPr>
          <p:cNvSpPr/>
          <p:nvPr/>
        </p:nvSpPr>
        <p:spPr>
          <a:xfrm>
            <a:off x="10063162" y="3157184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9D94F-C2F9-836E-4B05-7518C1FC23C3}"/>
              </a:ext>
            </a:extLst>
          </p:cNvPr>
          <p:cNvSpPr txBox="1"/>
          <p:nvPr/>
        </p:nvSpPr>
        <p:spPr>
          <a:xfrm>
            <a:off x="8115936" y="2919137"/>
            <a:ext cx="755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835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Javac</a:t>
            </a:r>
            <a:r>
              <a:rPr lang="fr-FR" dirty="0"/>
              <a:t> ..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E3C9741-56FF-1CDE-5160-020BB61BAEB0}"/>
              </a:ext>
            </a:extLst>
          </p:cNvPr>
          <p:cNvSpPr/>
          <p:nvPr/>
        </p:nvSpPr>
        <p:spPr>
          <a:xfrm>
            <a:off x="338164" y="2388130"/>
            <a:ext cx="585927" cy="87888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9285C-4C48-4419-572F-D0541D529B52}"/>
              </a:ext>
            </a:extLst>
          </p:cNvPr>
          <p:cNvSpPr txBox="1"/>
          <p:nvPr/>
        </p:nvSpPr>
        <p:spPr>
          <a:xfrm>
            <a:off x="338164" y="1948685"/>
            <a:ext cx="7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*.java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246FE44-44BD-7FBD-0480-92633A57737D}"/>
              </a:ext>
            </a:extLst>
          </p:cNvPr>
          <p:cNvSpPr/>
          <p:nvPr/>
        </p:nvSpPr>
        <p:spPr>
          <a:xfrm>
            <a:off x="1891758" y="2587877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F4957-BB30-4D9E-D114-96BC2E005399}"/>
              </a:ext>
            </a:extLst>
          </p:cNvPr>
          <p:cNvSpPr txBox="1"/>
          <p:nvPr/>
        </p:nvSpPr>
        <p:spPr>
          <a:xfrm>
            <a:off x="1119399" y="213335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</a:t>
            </a:r>
            <a:br>
              <a:rPr lang="fr-FR" dirty="0"/>
            </a:br>
            <a:r>
              <a:rPr lang="fr-FR" dirty="0"/>
              <a:t>char(s)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0300F-F0D5-FD24-28D7-444A9BF34504}"/>
              </a:ext>
            </a:extLst>
          </p:cNvPr>
          <p:cNvSpPr txBox="1"/>
          <p:nvPr/>
        </p:nvSpPr>
        <p:spPr>
          <a:xfrm>
            <a:off x="2326762" y="2524825"/>
            <a:ext cx="96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Token</a:t>
            </a:r>
            <a:r>
              <a:rPr lang="fr-FR" dirty="0"/>
              <a:t>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4B703-5494-3E03-FBCC-09883C17B12D}"/>
              </a:ext>
            </a:extLst>
          </p:cNvPr>
          <p:cNvSpPr txBox="1"/>
          <p:nvPr/>
        </p:nvSpPr>
        <p:spPr>
          <a:xfrm>
            <a:off x="1761218" y="2218545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lexer</a:t>
            </a:r>
            <a:endParaRPr lang="fr-FR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B4563D0-92FD-36DB-7048-1D2F00465388}"/>
              </a:ext>
            </a:extLst>
          </p:cNvPr>
          <p:cNvSpPr/>
          <p:nvPr/>
        </p:nvSpPr>
        <p:spPr>
          <a:xfrm>
            <a:off x="3347486" y="2587877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ACEA0-0904-6405-4EDB-2B5058803419}"/>
              </a:ext>
            </a:extLst>
          </p:cNvPr>
          <p:cNvSpPr txBox="1"/>
          <p:nvPr/>
        </p:nvSpPr>
        <p:spPr>
          <a:xfrm>
            <a:off x="5764442" y="2504408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AST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26146-0851-CFA2-5908-C7E24C3AB430}"/>
              </a:ext>
            </a:extLst>
          </p:cNvPr>
          <p:cNvSpPr txBox="1"/>
          <p:nvPr/>
        </p:nvSpPr>
        <p:spPr>
          <a:xfrm>
            <a:off x="3216946" y="2218545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88FA5B0-13B8-30BE-6B9A-28EEFFDC6EB2}"/>
              </a:ext>
            </a:extLst>
          </p:cNvPr>
          <p:cNvSpPr/>
          <p:nvPr/>
        </p:nvSpPr>
        <p:spPr>
          <a:xfrm>
            <a:off x="4991364" y="2597623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EB801-D3E1-6EA8-E960-F84A5DCF5C34}"/>
              </a:ext>
            </a:extLst>
          </p:cNvPr>
          <p:cNvSpPr txBox="1"/>
          <p:nvPr/>
        </p:nvSpPr>
        <p:spPr>
          <a:xfrm>
            <a:off x="3822858" y="2504408"/>
            <a:ext cx="131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Grammar</a:t>
            </a:r>
            <a:br>
              <a:rPr lang="fr-FR" dirty="0"/>
            </a:br>
            <a:r>
              <a:rPr lang="fr-FR" dirty="0" err="1"/>
              <a:t>rules</a:t>
            </a:r>
            <a:endParaRPr lang="fr-FR" dirty="0"/>
          </a:p>
          <a:p>
            <a:r>
              <a:rPr lang="fr-FR" dirty="0"/>
              <a:t>shift-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906DC2-C08A-E5B0-6BE6-8729E7BFC6BD}"/>
              </a:ext>
            </a:extLst>
          </p:cNvPr>
          <p:cNvSpPr txBox="1"/>
          <p:nvPr/>
        </p:nvSpPr>
        <p:spPr>
          <a:xfrm>
            <a:off x="7281879" y="2414882"/>
            <a:ext cx="120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endParaRPr lang="fr-FR" dirty="0"/>
          </a:p>
          <a:p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4731EE13-FDEF-3327-11BF-2D42D33DD99F}"/>
              </a:ext>
            </a:extLst>
          </p:cNvPr>
          <p:cNvSpPr/>
          <p:nvPr/>
        </p:nvSpPr>
        <p:spPr>
          <a:xfrm>
            <a:off x="6749794" y="2591242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5259E5-153D-AA6D-3D1B-305DCE89E265}"/>
              </a:ext>
            </a:extLst>
          </p:cNvPr>
          <p:cNvSpPr txBox="1"/>
          <p:nvPr/>
        </p:nvSpPr>
        <p:spPr>
          <a:xfrm>
            <a:off x="9199810" y="2504408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Attributed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AAST )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98CF28F4-C383-1C4D-7962-5F508C444A14}"/>
              </a:ext>
            </a:extLst>
          </p:cNvPr>
          <p:cNvSpPr/>
          <p:nvPr/>
        </p:nvSpPr>
        <p:spPr>
          <a:xfrm>
            <a:off x="8840752" y="2590371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F4F7072-DDD1-0298-2350-D16A9C4C96FD}"/>
              </a:ext>
            </a:extLst>
          </p:cNvPr>
          <p:cNvSpPr/>
          <p:nvPr/>
        </p:nvSpPr>
        <p:spPr>
          <a:xfrm>
            <a:off x="8534974" y="2587452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30CB6B-BC37-ACEE-E15F-6E1D6507F736}"/>
              </a:ext>
            </a:extLst>
          </p:cNvPr>
          <p:cNvSpPr txBox="1"/>
          <p:nvPr/>
        </p:nvSpPr>
        <p:spPr>
          <a:xfrm>
            <a:off x="11152915" y="2521856"/>
            <a:ext cx="10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endParaRPr lang="fr-FR" dirty="0"/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1C45034C-8A94-15E3-BB02-3529F22E75BE}"/>
              </a:ext>
            </a:extLst>
          </p:cNvPr>
          <p:cNvSpPr/>
          <p:nvPr/>
        </p:nvSpPr>
        <p:spPr>
          <a:xfrm>
            <a:off x="10784496" y="2584908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9BF0B3-8AFA-BAB5-9BD6-41E82DCC42AB}"/>
              </a:ext>
            </a:extLst>
          </p:cNvPr>
          <p:cNvSpPr txBox="1"/>
          <p:nvPr/>
        </p:nvSpPr>
        <p:spPr>
          <a:xfrm>
            <a:off x="4750131" y="22424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builder</a:t>
            </a:r>
            <a:endParaRPr lang="fr-F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2B5209-9C8B-C0F2-9C25-4636D5358460}"/>
              </a:ext>
            </a:extLst>
          </p:cNvPr>
          <p:cNvSpPr txBox="1"/>
          <p:nvPr/>
        </p:nvSpPr>
        <p:spPr>
          <a:xfrm>
            <a:off x="10440953" y="2009301"/>
            <a:ext cx="110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61D838-D236-61A9-3FB5-A2DCF2AF2BE2}"/>
              </a:ext>
            </a:extLst>
          </p:cNvPr>
          <p:cNvSpPr txBox="1"/>
          <p:nvPr/>
        </p:nvSpPr>
        <p:spPr>
          <a:xfrm>
            <a:off x="4874732" y="3777506"/>
            <a:ext cx="28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AST = </a:t>
            </a:r>
            <a:r>
              <a:rPr lang="fr-FR" b="1" dirty="0"/>
              <a:t>Abstract </a:t>
            </a:r>
            <a:r>
              <a:rPr lang="fr-FR" b="1" dirty="0" err="1"/>
              <a:t>Syntaxic</a:t>
            </a:r>
            <a:r>
              <a:rPr lang="fr-FR" b="1" dirty="0"/>
              <a:t> </a:t>
            </a:r>
            <a:r>
              <a:rPr lang="fr-FR" b="1" dirty="0" err="1"/>
              <a:t>Tree</a:t>
            </a:r>
            <a:endParaRPr lang="fr-FR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2F65C4-23CB-3C9E-D20B-19DD88C42374}"/>
              </a:ext>
            </a:extLst>
          </p:cNvPr>
          <p:cNvSpPr txBox="1"/>
          <p:nvPr/>
        </p:nvSpPr>
        <p:spPr>
          <a:xfrm>
            <a:off x="8394758" y="3515863"/>
            <a:ext cx="2234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AAST = </a:t>
            </a:r>
          </a:p>
          <a:p>
            <a:r>
              <a:rPr lang="fr-FR" b="1" dirty="0" err="1"/>
              <a:t>Attributed</a:t>
            </a:r>
            <a:r>
              <a:rPr lang="fr-FR" b="1" dirty="0"/>
              <a:t> </a:t>
            </a:r>
            <a:br>
              <a:rPr lang="fr-FR" dirty="0"/>
            </a:br>
            <a:r>
              <a:rPr lang="fr-FR" dirty="0"/>
              <a:t>Abstract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EF81C1-0396-63E1-3620-6559107B311C}"/>
              </a:ext>
            </a:extLst>
          </p:cNvPr>
          <p:cNvSpPr txBox="1"/>
          <p:nvPr/>
        </p:nvSpPr>
        <p:spPr>
          <a:xfrm>
            <a:off x="125744" y="3777506"/>
            <a:ext cx="289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CST = </a:t>
            </a:r>
            <a:r>
              <a:rPr lang="fr-FR" b="1" dirty="0" err="1"/>
              <a:t>Concrete</a:t>
            </a:r>
            <a:r>
              <a:rPr lang="fr-FR" b="1" dirty="0"/>
              <a:t>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F0A464-D569-7D14-F14C-174F72E78A59}"/>
              </a:ext>
            </a:extLst>
          </p:cNvPr>
          <p:cNvSpPr txBox="1"/>
          <p:nvPr/>
        </p:nvSpPr>
        <p:spPr>
          <a:xfrm>
            <a:off x="78088" y="529237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(1 + x) * 3.1 »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70E0A1-08CD-746F-B610-BE47852C6F54}"/>
              </a:ext>
            </a:extLst>
          </p:cNvPr>
          <p:cNvSpPr txBox="1"/>
          <p:nvPr/>
        </p:nvSpPr>
        <p:spPr>
          <a:xfrm>
            <a:off x="11091359" y="3530562"/>
            <a:ext cx="10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Stack</a:t>
            </a:r>
            <a:br>
              <a:rPr lang="fr-FR" dirty="0"/>
            </a:br>
            <a:r>
              <a:rPr lang="fr-FR" dirty="0" err="1"/>
              <a:t>Operator</a:t>
            </a:r>
            <a:endParaRPr lang="fr-F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23220E-3F68-7094-E4F6-157861D962EF}"/>
              </a:ext>
            </a:extLst>
          </p:cNvPr>
          <p:cNvSpPr txBox="1"/>
          <p:nvPr/>
        </p:nvSpPr>
        <p:spPr>
          <a:xfrm>
            <a:off x="5806829" y="509744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DE5E84-0D1E-6276-4787-A9E3DFAEF7FA}"/>
              </a:ext>
            </a:extLst>
          </p:cNvPr>
          <p:cNvCxnSpPr>
            <a:cxnSpLocks/>
          </p:cNvCxnSpPr>
          <p:nvPr/>
        </p:nvCxnSpPr>
        <p:spPr>
          <a:xfrm>
            <a:off x="6040236" y="5313145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2A3307-170E-33E2-76C1-61DAFD7E9307}"/>
              </a:ext>
            </a:extLst>
          </p:cNvPr>
          <p:cNvCxnSpPr>
            <a:cxnSpLocks/>
          </p:cNvCxnSpPr>
          <p:nvPr/>
        </p:nvCxnSpPr>
        <p:spPr>
          <a:xfrm>
            <a:off x="5730059" y="5698722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1AAD86-8972-94DD-5D8A-7E781AC60381}"/>
              </a:ext>
            </a:extLst>
          </p:cNvPr>
          <p:cNvCxnSpPr>
            <a:cxnSpLocks/>
          </p:cNvCxnSpPr>
          <p:nvPr/>
        </p:nvCxnSpPr>
        <p:spPr>
          <a:xfrm flipH="1">
            <a:off x="5658012" y="5313145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3D0156F-6549-CBFC-59B7-76F1E771B2B9}"/>
              </a:ext>
            </a:extLst>
          </p:cNvPr>
          <p:cNvCxnSpPr>
            <a:cxnSpLocks/>
          </p:cNvCxnSpPr>
          <p:nvPr/>
        </p:nvCxnSpPr>
        <p:spPr>
          <a:xfrm flipH="1">
            <a:off x="5409854" y="5704715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968A310-AFFD-B8DC-C742-17B1997B471C}"/>
              </a:ext>
            </a:extLst>
          </p:cNvPr>
          <p:cNvSpPr txBox="1"/>
          <p:nvPr/>
        </p:nvSpPr>
        <p:spPr>
          <a:xfrm>
            <a:off x="5509376" y="546677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7A5315-9B7D-5AC1-DFDC-DAFFA692CDB3}"/>
              </a:ext>
            </a:extLst>
          </p:cNvPr>
          <p:cNvSpPr txBox="1"/>
          <p:nvPr/>
        </p:nvSpPr>
        <p:spPr>
          <a:xfrm>
            <a:off x="5167189" y="595511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2A938B-890F-5476-90CF-28838EC0AE5C}"/>
              </a:ext>
            </a:extLst>
          </p:cNvPr>
          <p:cNvSpPr txBox="1"/>
          <p:nvPr/>
        </p:nvSpPr>
        <p:spPr>
          <a:xfrm>
            <a:off x="5806829" y="5939255"/>
            <a:ext cx="87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« x »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B6F95F-DB5A-2BCB-0B89-4EAAE4079E6A}"/>
              </a:ext>
            </a:extLst>
          </p:cNvPr>
          <p:cNvSpPr txBox="1"/>
          <p:nvPr/>
        </p:nvSpPr>
        <p:spPr>
          <a:xfrm>
            <a:off x="6154955" y="5580641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7D3628-7406-8384-66EA-A9D22AD1450A}"/>
              </a:ext>
            </a:extLst>
          </p:cNvPr>
          <p:cNvSpPr txBox="1"/>
          <p:nvPr/>
        </p:nvSpPr>
        <p:spPr>
          <a:xfrm>
            <a:off x="9394132" y="5169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B802B3-0080-E943-99C5-22AB24247598}"/>
              </a:ext>
            </a:extLst>
          </p:cNvPr>
          <p:cNvCxnSpPr>
            <a:cxnSpLocks/>
          </p:cNvCxnSpPr>
          <p:nvPr/>
        </p:nvCxnSpPr>
        <p:spPr>
          <a:xfrm>
            <a:off x="9627539" y="5385055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1ED329-1DA8-741B-7CEA-E608C11B24C2}"/>
              </a:ext>
            </a:extLst>
          </p:cNvPr>
          <p:cNvCxnSpPr>
            <a:cxnSpLocks/>
          </p:cNvCxnSpPr>
          <p:nvPr/>
        </p:nvCxnSpPr>
        <p:spPr>
          <a:xfrm>
            <a:off x="9317362" y="5770632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A05595-5C92-C3A7-C6D6-321F1E3F9A8E}"/>
              </a:ext>
            </a:extLst>
          </p:cNvPr>
          <p:cNvCxnSpPr>
            <a:cxnSpLocks/>
          </p:cNvCxnSpPr>
          <p:nvPr/>
        </p:nvCxnSpPr>
        <p:spPr>
          <a:xfrm flipH="1">
            <a:off x="9245315" y="5385055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ADF0FC-6590-8345-4F9C-21637D324704}"/>
              </a:ext>
            </a:extLst>
          </p:cNvPr>
          <p:cNvCxnSpPr>
            <a:cxnSpLocks/>
          </p:cNvCxnSpPr>
          <p:nvPr/>
        </p:nvCxnSpPr>
        <p:spPr>
          <a:xfrm flipH="1">
            <a:off x="8997157" y="5776625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650CF56-2A21-5F83-FFCE-DF567EC08D84}"/>
              </a:ext>
            </a:extLst>
          </p:cNvPr>
          <p:cNvSpPr txBox="1"/>
          <p:nvPr/>
        </p:nvSpPr>
        <p:spPr>
          <a:xfrm>
            <a:off x="9096679" y="55386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67F8AF-B3AE-B4F3-F892-470503B29B58}"/>
              </a:ext>
            </a:extLst>
          </p:cNvPr>
          <p:cNvSpPr txBox="1"/>
          <p:nvPr/>
        </p:nvSpPr>
        <p:spPr>
          <a:xfrm>
            <a:off x="8754492" y="6027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891F5A-D7E7-8B14-124D-13A99B9318F5}"/>
              </a:ext>
            </a:extLst>
          </p:cNvPr>
          <p:cNvSpPr txBox="1"/>
          <p:nvPr/>
        </p:nvSpPr>
        <p:spPr>
          <a:xfrm>
            <a:off x="9277216" y="5970569"/>
            <a:ext cx="1461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«x »</a:t>
            </a:r>
          </a:p>
          <a:p>
            <a:r>
              <a:rPr lang="fr-FR" dirty="0" err="1"/>
              <a:t>Resolved</a:t>
            </a:r>
            <a:r>
              <a:rPr lang="fr-FR" dirty="0"/>
              <a:t> var..</a:t>
            </a:r>
          </a:p>
          <a:p>
            <a:r>
              <a:rPr lang="fr-FR" dirty="0"/>
              <a:t>type: f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CB094A-9C8A-9C74-30B8-99069984106D}"/>
              </a:ext>
            </a:extLst>
          </p:cNvPr>
          <p:cNvSpPr txBox="1"/>
          <p:nvPr/>
        </p:nvSpPr>
        <p:spPr>
          <a:xfrm>
            <a:off x="9742258" y="56525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0BE5027-17CD-A025-223B-E0389EFD66C0}"/>
              </a:ext>
            </a:extLst>
          </p:cNvPr>
          <p:cNvSpPr txBox="1"/>
          <p:nvPr/>
        </p:nvSpPr>
        <p:spPr>
          <a:xfrm>
            <a:off x="8090533" y="5104500"/>
            <a:ext cx="13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double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9D3267-D028-0376-3C79-0700B9A4A856}"/>
              </a:ext>
            </a:extLst>
          </p:cNvPr>
          <p:cNvSpPr txBox="1"/>
          <p:nvPr/>
        </p:nvSpPr>
        <p:spPr>
          <a:xfrm>
            <a:off x="7966971" y="5527402"/>
            <a:ext cx="117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</a:t>
            </a:r>
            <a:r>
              <a:rPr lang="fr-FR" dirty="0" err="1"/>
              <a:t>float</a:t>
            </a:r>
            <a:endParaRPr lang="fr-FR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CFC563-C90A-D5FF-E78B-95C283F760A7}"/>
              </a:ext>
            </a:extLst>
          </p:cNvPr>
          <p:cNvSpPr txBox="1"/>
          <p:nvPr/>
        </p:nvSpPr>
        <p:spPr>
          <a:xfrm>
            <a:off x="7676565" y="6017727"/>
            <a:ext cx="99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47FF62-C435-6D43-8F78-2E23FB9BE0CA}"/>
              </a:ext>
            </a:extLst>
          </p:cNvPr>
          <p:cNvSpPr txBox="1"/>
          <p:nvPr/>
        </p:nvSpPr>
        <p:spPr>
          <a:xfrm>
            <a:off x="10959680" y="4970640"/>
            <a:ext cx="984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push 1</a:t>
            </a:r>
          </a:p>
          <a:p>
            <a:r>
              <a:rPr lang="fr-FR" dirty="0"/>
              <a:t>push x</a:t>
            </a:r>
          </a:p>
          <a:p>
            <a:r>
              <a:rPr lang="fr-FR" dirty="0" err="1"/>
              <a:t>fadd</a:t>
            </a:r>
            <a:endParaRPr lang="fr-FR" dirty="0"/>
          </a:p>
          <a:p>
            <a:r>
              <a:rPr lang="fr-FR" dirty="0"/>
              <a:t>push 3.1</a:t>
            </a:r>
          </a:p>
          <a:p>
            <a:r>
              <a:rPr lang="fr-FR" dirty="0" err="1"/>
              <a:t>dmult</a:t>
            </a:r>
            <a:endParaRPr lang="fr-FR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1ADCFA-39DF-9509-94A2-119887B17F16}"/>
              </a:ext>
            </a:extLst>
          </p:cNvPr>
          <p:cNvSpPr txBox="1"/>
          <p:nvPr/>
        </p:nvSpPr>
        <p:spPr>
          <a:xfrm>
            <a:off x="65871" y="4132227"/>
            <a:ext cx="342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</a:t>
            </a:r>
            <a:r>
              <a:rPr lang="fr-FR" dirty="0"/>
              <a:t> « ; » and </a:t>
            </a:r>
            <a:r>
              <a:rPr lang="fr-FR" dirty="0" err="1"/>
              <a:t>parenthesis</a:t>
            </a:r>
            <a:r>
              <a:rPr lang="fr-FR" dirty="0"/>
              <a:t> « () »</a:t>
            </a:r>
          </a:p>
        </p:txBody>
      </p:sp>
    </p:spTree>
    <p:extLst>
      <p:ext uri="{BB962C8B-B14F-4D97-AF65-F5344CB8AC3E}">
        <p14:creationId xmlns:p14="http://schemas.microsoft.com/office/powerpoint/2010/main" val="11328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7A3-6F36-9038-6AA7-3BF3907E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52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Lexer</a:t>
            </a:r>
            <a:r>
              <a:rPr lang="fr-FR" dirty="0"/>
              <a:t> to </a:t>
            </a:r>
            <a:r>
              <a:rPr lang="fr-FR" dirty="0" err="1"/>
              <a:t>Tokens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AA873-DD40-4BBA-C0F0-5EA1363D12A1}"/>
              </a:ext>
            </a:extLst>
          </p:cNvPr>
          <p:cNvSpPr txBox="1"/>
          <p:nvPr/>
        </p:nvSpPr>
        <p:spPr>
          <a:xfrm>
            <a:off x="3495675" y="1934639"/>
            <a:ext cx="5043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/>
              <a:t>« (    1    +    x   )   *   3.1 »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83A9B04-4785-B832-7DC8-E5D065A752CE}"/>
              </a:ext>
            </a:extLst>
          </p:cNvPr>
          <p:cNvSpPr/>
          <p:nvPr/>
        </p:nvSpPr>
        <p:spPr>
          <a:xfrm rot="16200000">
            <a:off x="4498183" y="2555128"/>
            <a:ext cx="194310" cy="52483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037C93C-644F-EE56-2B8D-0457A741521B}"/>
              </a:ext>
            </a:extLst>
          </p:cNvPr>
          <p:cNvSpPr/>
          <p:nvPr/>
        </p:nvSpPr>
        <p:spPr>
          <a:xfrm rot="16200000">
            <a:off x="5746908" y="2555129"/>
            <a:ext cx="194310" cy="52483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30B62-EE9E-7041-7097-C79F2AD523F8}"/>
              </a:ext>
            </a:extLst>
          </p:cNvPr>
          <p:cNvSpPr txBox="1"/>
          <p:nvPr/>
        </p:nvSpPr>
        <p:spPr>
          <a:xfrm>
            <a:off x="7179995" y="2988103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Literal</a:t>
            </a:r>
            <a:br>
              <a:rPr lang="fr-FR" dirty="0"/>
            </a:br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3C05A-4A38-AB9E-8DD2-088C38EEEA3E}"/>
              </a:ext>
            </a:extLst>
          </p:cNvPr>
          <p:cNvSpPr txBox="1"/>
          <p:nvPr/>
        </p:nvSpPr>
        <p:spPr>
          <a:xfrm>
            <a:off x="5460471" y="300352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D7A85AB-6D67-E702-2510-432D991029BE}"/>
              </a:ext>
            </a:extLst>
          </p:cNvPr>
          <p:cNvSpPr/>
          <p:nvPr/>
        </p:nvSpPr>
        <p:spPr>
          <a:xfrm rot="16200000">
            <a:off x="7441410" y="2555129"/>
            <a:ext cx="194310" cy="52483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84E2ED-76BD-95D4-A5CF-7B9E675CDDC8}"/>
              </a:ext>
            </a:extLst>
          </p:cNvPr>
          <p:cNvSpPr txBox="1"/>
          <p:nvPr/>
        </p:nvSpPr>
        <p:spPr>
          <a:xfrm>
            <a:off x="4243114" y="2988103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Literal</a:t>
            </a:r>
            <a:br>
              <a:rPr lang="fr-FR" dirty="0"/>
            </a:br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1D59952-3FD8-7004-0643-0F4F47F6597E}"/>
              </a:ext>
            </a:extLst>
          </p:cNvPr>
          <p:cNvSpPr/>
          <p:nvPr/>
        </p:nvSpPr>
        <p:spPr>
          <a:xfrm rot="16200000">
            <a:off x="5116879" y="2679805"/>
            <a:ext cx="190826" cy="2719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515780E-1C22-6C13-0085-4E18FBEC6782}"/>
              </a:ext>
            </a:extLst>
          </p:cNvPr>
          <p:cNvSpPr/>
          <p:nvPr/>
        </p:nvSpPr>
        <p:spPr>
          <a:xfrm rot="16200000">
            <a:off x="6243798" y="2679806"/>
            <a:ext cx="190826" cy="2719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5187872-10A5-FD15-15E4-7B7C6B026FD9}"/>
              </a:ext>
            </a:extLst>
          </p:cNvPr>
          <p:cNvSpPr/>
          <p:nvPr/>
        </p:nvSpPr>
        <p:spPr>
          <a:xfrm rot="16200000">
            <a:off x="3992243" y="2679806"/>
            <a:ext cx="190826" cy="2719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6182559-3B6A-0BCC-8A7A-9AD924D6AC88}"/>
              </a:ext>
            </a:extLst>
          </p:cNvPr>
          <p:cNvSpPr/>
          <p:nvPr/>
        </p:nvSpPr>
        <p:spPr>
          <a:xfrm rot="16200000">
            <a:off x="6785450" y="2679806"/>
            <a:ext cx="190826" cy="2719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EA2A5-1292-3351-8F73-52A9273CA1C9}"/>
              </a:ext>
            </a:extLst>
          </p:cNvPr>
          <p:cNvSpPr txBox="1"/>
          <p:nvPr/>
        </p:nvSpPr>
        <p:spPr>
          <a:xfrm>
            <a:off x="3942675" y="297286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A6635-8376-CC17-FA6D-145F79A0F071}"/>
              </a:ext>
            </a:extLst>
          </p:cNvPr>
          <p:cNvSpPr txBox="1"/>
          <p:nvPr/>
        </p:nvSpPr>
        <p:spPr>
          <a:xfrm>
            <a:off x="5035899" y="3000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0A168C-4BFB-6EC1-2D7C-F6946041967B}"/>
              </a:ext>
            </a:extLst>
          </p:cNvPr>
          <p:cNvSpPr txBox="1"/>
          <p:nvPr/>
        </p:nvSpPr>
        <p:spPr>
          <a:xfrm>
            <a:off x="6666702" y="30047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97F01-0B03-1ADC-BB99-61394CD7BFA4}"/>
              </a:ext>
            </a:extLst>
          </p:cNvPr>
          <p:cNvSpPr txBox="1"/>
          <p:nvPr/>
        </p:nvSpPr>
        <p:spPr>
          <a:xfrm>
            <a:off x="6249858" y="302226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)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8BA710B6-5241-F073-EBBA-A87B4101B16B}"/>
              </a:ext>
            </a:extLst>
          </p:cNvPr>
          <p:cNvSpPr/>
          <p:nvPr/>
        </p:nvSpPr>
        <p:spPr>
          <a:xfrm>
            <a:off x="2095501" y="4457701"/>
            <a:ext cx="766762" cy="8858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6FBAC-7D7D-78A0-7A70-C0009900873E}"/>
              </a:ext>
            </a:extLst>
          </p:cNvPr>
          <p:cNvSpPr txBox="1"/>
          <p:nvPr/>
        </p:nvSpPr>
        <p:spPr>
          <a:xfrm>
            <a:off x="675014" y="4014787"/>
            <a:ext cx="17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UTF-8 source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77DAC9-3E54-288D-F3AE-CAF5C2C1206A}"/>
              </a:ext>
            </a:extLst>
          </p:cNvPr>
          <p:cNvSpPr txBox="1"/>
          <p:nvPr/>
        </p:nvSpPr>
        <p:spPr>
          <a:xfrm>
            <a:off x="2999534" y="4130992"/>
            <a:ext cx="30678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API to </a:t>
            </a:r>
            <a:r>
              <a:rPr lang="fr-FR" sz="2400" dirty="0" err="1"/>
              <a:t>read</a:t>
            </a:r>
            <a:r>
              <a:rPr lang="fr-FR" sz="2400" dirty="0"/>
              <a:t> char file:</a:t>
            </a:r>
          </a:p>
          <a:p>
            <a:endParaRPr lang="fr-FR" sz="2400" dirty="0"/>
          </a:p>
          <a:p>
            <a:r>
              <a:rPr lang="fr-FR" sz="2400" dirty="0" err="1"/>
              <a:t>reader</a:t>
            </a:r>
            <a:r>
              <a:rPr lang="fr-FR" sz="2400" dirty="0"/>
              <a:t> = ..</a:t>
            </a:r>
          </a:p>
          <a:p>
            <a:r>
              <a:rPr lang="fr-FR" sz="2400" dirty="0"/>
              <a:t>for(;;) {</a:t>
            </a:r>
          </a:p>
          <a:p>
            <a:r>
              <a:rPr lang="fr-FR" sz="2400" dirty="0"/>
              <a:t>  char c = </a:t>
            </a:r>
            <a:r>
              <a:rPr lang="fr-FR" sz="2400" dirty="0" err="1"/>
              <a:t>reader.read</a:t>
            </a:r>
            <a:r>
              <a:rPr lang="fr-FR" sz="2400" dirty="0"/>
              <a:t>();</a:t>
            </a:r>
          </a:p>
          <a:p>
            <a:r>
              <a:rPr lang="fr-FR" sz="2400" dirty="0"/>
              <a:t>  ..</a:t>
            </a:r>
          </a:p>
          <a:p>
            <a:r>
              <a:rPr lang="fr-FR" sz="2400" dirty="0"/>
              <a:t>}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21D4A36-AF78-5E4A-DFBE-509A6B7FAE6B}"/>
              </a:ext>
            </a:extLst>
          </p:cNvPr>
          <p:cNvSpPr/>
          <p:nvPr/>
        </p:nvSpPr>
        <p:spPr>
          <a:xfrm>
            <a:off x="6017419" y="4781550"/>
            <a:ext cx="964406" cy="50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3CAAD1-909F-8F8C-919E-64210B2285C9}"/>
              </a:ext>
            </a:extLst>
          </p:cNvPr>
          <p:cNvSpPr txBox="1"/>
          <p:nvPr/>
        </p:nvSpPr>
        <p:spPr>
          <a:xfrm>
            <a:off x="7704884" y="4130992"/>
            <a:ext cx="3848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API to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tokens</a:t>
            </a:r>
            <a:r>
              <a:rPr lang="fr-FR" sz="2400" dirty="0"/>
              <a:t>:</a:t>
            </a:r>
          </a:p>
          <a:p>
            <a:endParaRPr lang="fr-FR" sz="2400" dirty="0"/>
          </a:p>
          <a:p>
            <a:r>
              <a:rPr lang="fr-FR" sz="2400" dirty="0" err="1"/>
              <a:t>tokenLexer</a:t>
            </a:r>
            <a:r>
              <a:rPr lang="fr-FR" sz="2400" dirty="0"/>
              <a:t> = ..</a:t>
            </a:r>
          </a:p>
          <a:p>
            <a:r>
              <a:rPr lang="fr-FR" sz="2400" dirty="0"/>
              <a:t>for(;;) {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token</a:t>
            </a:r>
            <a:r>
              <a:rPr lang="fr-FR" sz="2400" dirty="0"/>
              <a:t> </a:t>
            </a:r>
            <a:r>
              <a:rPr lang="fr-FR" sz="2400" dirty="0" err="1"/>
              <a:t>tk</a:t>
            </a:r>
            <a:r>
              <a:rPr lang="fr-FR" sz="2400" dirty="0"/>
              <a:t> = </a:t>
            </a:r>
            <a:r>
              <a:rPr lang="fr-FR" sz="2400" dirty="0" err="1"/>
              <a:t>lexer.readToken</a:t>
            </a:r>
            <a:r>
              <a:rPr lang="fr-FR" sz="2400" dirty="0"/>
              <a:t>();</a:t>
            </a:r>
          </a:p>
          <a:p>
            <a:r>
              <a:rPr lang="fr-FR" sz="2400" dirty="0"/>
              <a:t>  ..</a:t>
            </a:r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25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17230</TotalTime>
  <Words>2439</Words>
  <Application>Microsoft Office PowerPoint</Application>
  <PresentationFormat>Widescreen</PresentationFormat>
  <Paragraphs>542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Java Langage &amp; JRE Internal Basics  Compile – (Link -) Runtime</vt:lpstr>
      <vt:lpstr>Outline</vt:lpstr>
      <vt:lpstr>Compile – Runtime Chain</vt:lpstr>
      <vt:lpstr>Compile (+Extension) – Runtime(+JVM Agent) Chain</vt:lpstr>
      <vt:lpstr>Compile steps</vt:lpstr>
      <vt:lpstr>Javac .. steps</vt:lpstr>
      <vt:lpstr>Example.. Compiling « (1+x)*3.1 »  from source to bytecode</vt:lpstr>
      <vt:lpstr>Javac .. steps</vt:lpstr>
      <vt:lpstr>Lexer to Tokens</vt:lpstr>
      <vt:lpstr>Grammar Rule</vt:lpstr>
      <vt:lpstr>Grammar Rule Parsed</vt:lpstr>
      <vt:lpstr>Tree (in-memory) Representation</vt:lpstr>
      <vt:lpstr>Concrete -&gt; Abstract Syntaxic Tree  lost parenthesis, « ; », indentation, comment… </vt:lpstr>
      <vt:lpstr>Expression classes Abstract Syntaxic Tree (AST)</vt:lpstr>
      <vt:lpstr>.. Not only Expressions need Procedural (Statement) + Declarations</vt:lpstr>
      <vt:lpstr>Abstract Syntaxic Tree</vt:lpstr>
      <vt:lpstr>Correspondance  Grammar Rule &lt;-&gt; AST Classes</vt:lpstr>
      <vt:lpstr>Parser</vt:lpstr>
      <vt:lpstr>Detailed JDK extract.. JavacParser.java</vt:lpstr>
      <vt:lpstr>Full AST « Hello World »</vt:lpstr>
      <vt:lpstr>AST to Text … Pretty.java read easy code to understand AST</vt:lpstr>
      <vt:lpstr>Declaration</vt:lpstr>
      <vt:lpstr>Statement</vt:lpstr>
      <vt:lpstr>Expression</vt:lpstr>
      <vt:lpstr>Declaration examples</vt:lpstr>
      <vt:lpstr>Statement / Expression Examples</vt:lpstr>
      <vt:lpstr>Symbol</vt:lpstr>
      <vt:lpstr>Explicit Reflection Loading  / Implicit Link for bytecode</vt:lpstr>
      <vt:lpstr>Type Descriptor &amp; Symbol Name Mangling</vt:lpstr>
      <vt:lpstr>Example Type Descriptor &amp; Symbol Names </vt:lpstr>
      <vt:lpstr>Notice: Generic Types =&gt; same as &lt;Object&gt;  exact Type Erased in Descriptor « Type Erasure »</vt:lpstr>
      <vt:lpstr>Overload method signatures</vt:lpstr>
      <vt:lpstr>Notice 2 : return type not in symbol name</vt:lpstr>
      <vt:lpstr>Compiled OK … BUT change in CLASSPATH =&gt; LinkError</vt:lpstr>
      <vt:lpstr>Internally …  « getfield » =&gt; « _fast_*getfield »</vt:lpstr>
      <vt:lpstr>Cf OpenJdk .. src/hotspot/share/interpreter/bytecodes.hpp</vt:lpstr>
      <vt:lpstr>Idem « invoke* » =&gt; « fast_invoke* »</vt:lpstr>
      <vt:lpstr>Different « invoke* » : {static|special|virtual|interface|dynamic}</vt:lpstr>
      <vt:lpstr>invokestatic</vt:lpstr>
      <vt:lpstr>invokevirtual</vt:lpstr>
      <vt:lpstr>invokevirtual  .. slower than invokestatic</vt:lpstr>
      <vt:lpstr>invokeinterface</vt:lpstr>
      <vt:lpstr>invokeinterface</vt:lpstr>
      <vt:lpstr>invokeinterface .. slower than invokevirtual</vt:lpstr>
      <vt:lpstr>Remark: abstract class vs interface</vt:lpstr>
      <vt:lpstr>ArrayList  extends AbstractList (..AbstractCollection) implement List</vt:lpstr>
      <vt:lpstr>Declarations   List, ArrayList, ..</vt:lpstr>
      <vt:lpstr>Miranda Methods (implicit abstract methods from interface)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Langage &amp; JRE Internal Basics</dc:title>
  <dc:creator>arnaud.nauwynck@gmail.com</dc:creator>
  <cp:lastModifiedBy>arnaud.nauwynck@gmail.com</cp:lastModifiedBy>
  <cp:revision>92</cp:revision>
  <dcterms:created xsi:type="dcterms:W3CDTF">2022-07-31T13:50:56Z</dcterms:created>
  <dcterms:modified xsi:type="dcterms:W3CDTF">2022-08-13T15:53:10Z</dcterms:modified>
</cp:coreProperties>
</file>