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57" r:id="rId3"/>
    <p:sldId id="280" r:id="rId4"/>
    <p:sldId id="281" r:id="rId5"/>
    <p:sldId id="282" r:id="rId6"/>
    <p:sldId id="284" r:id="rId7"/>
    <p:sldId id="290" r:id="rId8"/>
    <p:sldId id="291" r:id="rId9"/>
    <p:sldId id="285" r:id="rId10"/>
    <p:sldId id="286" r:id="rId11"/>
    <p:sldId id="287" r:id="rId12"/>
    <p:sldId id="288" r:id="rId13"/>
    <p:sldId id="28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5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E2F0-2BF1-6FF7-5E04-C9A2EA62D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F68E4-7B5F-9933-C60B-E490A21E4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B582D-4E66-89DE-79FA-E6497F52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1289-DB28-4319-B004-8577754652D2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C670F-37CE-CEAD-0E45-4631CF69A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D28CF-2094-D1D8-B641-B71B27D5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BEE6-1B30-4F59-9113-28B6441711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63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90577-ED09-A85C-024C-3B59B13A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6082E-605D-3530-A37C-15CEF32D2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98873-AB34-B3E6-A35E-11C4D104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1289-DB28-4319-B004-8577754652D2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65292-0EBC-DB7D-D58C-9E606EA5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7EFF2-4D7B-1F61-EA82-4D0A7060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BEE6-1B30-4F59-9113-28B6441711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34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1AA9DB-DA4B-959D-5AC4-DF6D5686E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13E5A-C1CC-80D1-9AC6-765A1D4DF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30B5F-D846-D0DF-EB7D-B80B31E3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1289-DB28-4319-B004-8577754652D2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47213-E63A-F271-6FAC-358CACBF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D40B1-330D-E23C-447A-0F4A8A4A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BEE6-1B30-4F59-9113-28B6441711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68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FA004-7186-39BF-A747-8F6D39B4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94CED-60E4-3175-B17A-F7D8563DD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69027-7976-A0DE-9845-04BC1F87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1289-DB28-4319-B004-8577754652D2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F127A-174E-8E6D-FD88-7490F30A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1A79C-4E8F-E07B-6A8C-25125BC29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BEE6-1B30-4F59-9113-28B6441711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26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2335-AFE2-2D81-29A8-802A803B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20C68-1271-D964-6B27-2F6086379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33BCE-404A-FB94-2454-477A639D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1289-DB28-4319-B004-8577754652D2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5B1FF-5B8F-DA41-BB34-8F239E5E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3E056-7482-C751-3C28-2492C751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BEE6-1B30-4F59-9113-28B6441711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4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F871-B482-0941-3A97-28447E47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71B21-D6FF-E263-D0B3-CE7561D22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F6B06-A02A-1B13-64DE-A3A69E3C8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F62FE-226E-68EB-0766-09FACFB7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1289-DB28-4319-B004-8577754652D2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DDCCA-34BA-9DE5-10AA-DAE990DE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C0025-27CF-0C7B-2C99-EA750DD0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BEE6-1B30-4F59-9113-28B6441711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35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2899-E7A6-8165-19FB-DF7FAAF8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AC012-C91C-3FD3-7731-A04075AF1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0A90D-B849-F38F-051F-A218B794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35817-3082-D32F-4B5F-C0C81016D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40202D-C004-21B1-2D91-96EEA5C17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EA3FD7-E46B-276A-44EB-7ABB6B02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1289-DB28-4319-B004-8577754652D2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19B0C-E4B9-C92B-0D31-6775AB1B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06E69-10AE-DB60-8F7F-7E71550A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BEE6-1B30-4F59-9113-28B6441711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75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73496-DC25-E7AC-B37A-7B4B2615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4EA9E-FB84-3174-234A-02E5296E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1289-DB28-4319-B004-8577754652D2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271D0-F630-555B-0CAA-B578956B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2A423-D491-1FA8-DFD3-06EC5779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BEE6-1B30-4F59-9113-28B6441711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71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90DEE4-051D-8ECA-CFC3-2F99EC61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1289-DB28-4319-B004-8577754652D2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6B04A-0D17-35C1-09E5-53400DF9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1BCF2-D583-E1C1-B796-2576A538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BEE6-1B30-4F59-9113-28B6441711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99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431D-6EA2-9A6B-C8DD-333BF78E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7147A-BE3E-9B38-6F4E-0BB00420B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DA4BA-AB64-6E8B-4E5A-5A2236743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9855E-C1F4-4B71-5738-53270702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1289-DB28-4319-B004-8577754652D2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77F0D-B1EC-5E9B-2AD0-C08281442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4CB4F-A861-5FC8-1E48-2490D95E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BEE6-1B30-4F59-9113-28B6441711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84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3930-123B-1550-F878-86CBEA20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7160D-56DF-F1ED-3BFC-D938ADCD9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39F7A-44DA-566E-977E-40160EFE9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45AD4-B3A3-EAD4-DB9E-8A3A9283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1289-DB28-4319-B004-8577754652D2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E53EA-501A-6917-2819-96CA2340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AEBD8-4A2A-3336-8FF1-263F08C3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BEE6-1B30-4F59-9113-28B6441711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4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5CB98C-28EA-A3D3-66CF-989F0E673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2AFFB-756E-70D4-A589-7E491110A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C9C53-2C4D-1704-6BCF-58F5E13F9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1289-DB28-4319-B004-8577754652D2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4B5FE-D0E3-371A-DFC2-C64B7C60F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B3505-08A5-40C4-7F99-D4F50DC27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DBEE6-1B30-4F59-9113-28B6441711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7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naud-Nauwynck/presentat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asterXML/jackson-databin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8045-D5AB-CDD6-CAA6-00398729D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Hands-On 2 - 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D18CD-C51A-D7EB-D0CF-29A2501B3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February</a:t>
            </a:r>
            <a:r>
              <a:rPr lang="fr-FR" dirty="0"/>
              <a:t>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D231F-F352-D118-545C-F0F2DF418947}"/>
              </a:ext>
            </a:extLst>
          </p:cNvPr>
          <p:cNvSpPr txBox="1"/>
          <p:nvPr/>
        </p:nvSpPr>
        <p:spPr>
          <a:xfrm>
            <a:off x="4343400" y="5670273"/>
            <a:ext cx="303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arnaud.nauwynck@gmail.com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EF825-45F0-C62A-470D-EC72CF447E24}"/>
              </a:ext>
            </a:extLst>
          </p:cNvPr>
          <p:cNvSpPr txBox="1"/>
          <p:nvPr/>
        </p:nvSpPr>
        <p:spPr>
          <a:xfrm>
            <a:off x="2314161" y="6160604"/>
            <a:ext cx="7222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This document:  </a:t>
            </a:r>
            <a:r>
              <a:rPr lang="fr-FR" dirty="0">
                <a:hlinkClick r:id="rId2"/>
              </a:rPr>
              <a:t>https://github.com/Arnaud-Nauwynck/presentations</a:t>
            </a:r>
            <a:br>
              <a:rPr lang="fr-FR" dirty="0"/>
            </a:br>
            <a:r>
              <a:rPr lang="fr-FR" dirty="0"/>
              <a:t>           /</a:t>
            </a:r>
            <a:r>
              <a:rPr lang="fr-FR" dirty="0" err="1"/>
              <a:t>tree</a:t>
            </a:r>
            <a:r>
              <a:rPr lang="fr-FR" dirty="0"/>
              <a:t>/main/java/TP-design-patterns/handson-2-design-patterns.pptx</a:t>
            </a:r>
          </a:p>
        </p:txBody>
      </p:sp>
    </p:spTree>
    <p:extLst>
      <p:ext uri="{BB962C8B-B14F-4D97-AF65-F5344CB8AC3E}">
        <p14:creationId xmlns:p14="http://schemas.microsoft.com/office/powerpoint/2010/main" val="3981952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FA48-A231-B00A-78D4-891FA791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Exercise</a:t>
            </a:r>
            <a:r>
              <a:rPr lang="fr-FR" dirty="0"/>
              <a:t> 6: </a:t>
            </a:r>
            <a:r>
              <a:rPr lang="fr-FR" dirty="0" err="1"/>
              <a:t>implement</a:t>
            </a:r>
            <a:r>
              <a:rPr lang="fr-FR" dirty="0"/>
              <a:t> a </a:t>
            </a:r>
            <a:r>
              <a:rPr lang="fr-FR" dirty="0" err="1"/>
              <a:t>concrete</a:t>
            </a:r>
            <a:r>
              <a:rPr lang="fr-FR" dirty="0"/>
              <a:t> </a:t>
            </a:r>
            <a:r>
              <a:rPr lang="fr-FR" dirty="0" err="1"/>
              <a:t>JsonNodeVisitor</a:t>
            </a:r>
            <a:br>
              <a:rPr lang="fr-FR" dirty="0"/>
            </a:br>
            <a:r>
              <a:rPr lang="fr-FR" dirty="0"/>
              <a:t>to clone (</a:t>
            </a:r>
            <a:r>
              <a:rPr lang="fr-FR" dirty="0" err="1"/>
              <a:t>recursively</a:t>
            </a:r>
            <a:r>
              <a:rPr lang="fr-FR" dirty="0"/>
              <a:t>) a Node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F81DC-E7D8-CB24-A2F2-4FA76BF8B705}"/>
              </a:ext>
            </a:extLst>
          </p:cNvPr>
          <p:cNvSpPr txBox="1"/>
          <p:nvPr/>
        </p:nvSpPr>
        <p:spPr>
          <a:xfrm>
            <a:off x="2582516" y="2080592"/>
            <a:ext cx="543373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  <a:p>
            <a:r>
              <a:rPr lang="fr-FR" dirty="0"/>
              <a:t>public class </a:t>
            </a:r>
            <a:r>
              <a:rPr lang="fr-FR" dirty="0" err="1"/>
              <a:t>JsonNodeCloner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JsonNodeVisitor</a:t>
            </a:r>
            <a:r>
              <a:rPr lang="fr-FR" dirty="0"/>
              <a:t> {</a:t>
            </a:r>
          </a:p>
          <a:p>
            <a:endParaRPr lang="fr-FR" dirty="0"/>
          </a:p>
          <a:p>
            <a:r>
              <a:rPr lang="fr-FR" dirty="0"/>
              <a:t>   public </a:t>
            </a:r>
            <a:r>
              <a:rPr lang="fr-FR" dirty="0" err="1"/>
              <a:t>JsonNode</a:t>
            </a:r>
            <a:r>
              <a:rPr lang="fr-FR" dirty="0"/>
              <a:t> </a:t>
            </a:r>
            <a:r>
              <a:rPr lang="fr-FR" dirty="0" err="1"/>
              <a:t>result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   @Override</a:t>
            </a:r>
          </a:p>
          <a:p>
            <a:r>
              <a:rPr lang="fr-FR" dirty="0"/>
              <a:t>   public </a:t>
            </a:r>
            <a:r>
              <a:rPr lang="fr-FR" dirty="0" err="1"/>
              <a:t>caseNull</a:t>
            </a:r>
            <a:r>
              <a:rPr lang="fr-FR" dirty="0"/>
              <a:t>(</a:t>
            </a:r>
            <a:r>
              <a:rPr lang="fr-FR" dirty="0" err="1"/>
              <a:t>NullJsonNode</a:t>
            </a:r>
            <a:r>
              <a:rPr lang="fr-FR" dirty="0"/>
              <a:t> p) {  .. }</a:t>
            </a:r>
          </a:p>
          <a:p>
            <a:r>
              <a:rPr lang="fr-FR" dirty="0"/>
              <a:t>  @Override</a:t>
            </a:r>
          </a:p>
          <a:p>
            <a:r>
              <a:rPr lang="fr-FR" dirty="0"/>
              <a:t>   public abstract </a:t>
            </a:r>
            <a:r>
              <a:rPr lang="fr-FR" dirty="0" err="1"/>
              <a:t>caseText</a:t>
            </a:r>
            <a:r>
              <a:rPr lang="fr-FR" dirty="0"/>
              <a:t>(</a:t>
            </a:r>
            <a:r>
              <a:rPr lang="fr-FR" dirty="0" err="1"/>
              <a:t>TextJsonNode</a:t>
            </a:r>
            <a:r>
              <a:rPr lang="fr-FR" dirty="0"/>
              <a:t> p) {  .. }</a:t>
            </a:r>
          </a:p>
          <a:p>
            <a:r>
              <a:rPr lang="fr-FR" dirty="0"/>
              <a:t>  @Override</a:t>
            </a:r>
          </a:p>
          <a:p>
            <a:r>
              <a:rPr lang="fr-FR" dirty="0"/>
              <a:t>   public abstract </a:t>
            </a:r>
            <a:r>
              <a:rPr lang="fr-FR" dirty="0" err="1"/>
              <a:t>caseNumber</a:t>
            </a:r>
            <a:r>
              <a:rPr lang="fr-FR" dirty="0"/>
              <a:t>(</a:t>
            </a:r>
            <a:r>
              <a:rPr lang="fr-FR" dirty="0" err="1"/>
              <a:t>NumberJsonNode</a:t>
            </a:r>
            <a:r>
              <a:rPr lang="fr-FR" dirty="0"/>
              <a:t> p) {  .. }</a:t>
            </a:r>
          </a:p>
          <a:p>
            <a:r>
              <a:rPr lang="fr-FR" dirty="0"/>
              <a:t>   ….</a:t>
            </a:r>
          </a:p>
          <a:p>
            <a:endParaRPr lang="fr-FR" dirty="0"/>
          </a:p>
          <a:p>
            <a:r>
              <a:rPr lang="fr-FR" dirty="0"/>
              <a:t>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805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26109-1CAA-8466-4E69-FBBC50D3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</a:t>
            </a:r>
            <a:r>
              <a:rPr lang="fr-FR" dirty="0"/>
              <a:t> 7 : call the </a:t>
            </a:r>
            <a:r>
              <a:rPr lang="fr-FR" dirty="0" err="1"/>
              <a:t>visitor</a:t>
            </a:r>
            <a:r>
              <a:rPr lang="fr-FR" dirty="0"/>
              <a:t>,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Junit</a:t>
            </a:r>
            <a:r>
              <a:rPr lang="fr-FR" dirty="0"/>
              <a:t> test(s)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3E0BD-7D00-2F99-59FC-F18DBA3B9953}"/>
              </a:ext>
            </a:extLst>
          </p:cNvPr>
          <p:cNvSpPr txBox="1"/>
          <p:nvPr/>
        </p:nvSpPr>
        <p:spPr>
          <a:xfrm>
            <a:off x="3163956" y="1779687"/>
            <a:ext cx="390260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  <a:p>
            <a:r>
              <a:rPr lang="fr-FR" dirty="0"/>
              <a:t>public class </a:t>
            </a:r>
            <a:r>
              <a:rPr lang="fr-FR" dirty="0" err="1"/>
              <a:t>JsonNodeClonerTest</a:t>
            </a:r>
            <a:r>
              <a:rPr lang="fr-FR" dirty="0"/>
              <a:t> {</a:t>
            </a:r>
          </a:p>
          <a:p>
            <a:r>
              <a:rPr lang="fr-FR" dirty="0"/>
              <a:t>    // sut = System Under Test</a:t>
            </a:r>
          </a:p>
          <a:p>
            <a:r>
              <a:rPr lang="fr-FR" dirty="0"/>
              <a:t>    </a:t>
            </a:r>
            <a:r>
              <a:rPr lang="fr-FR" b="1" dirty="0" err="1"/>
              <a:t>JsonCloner</a:t>
            </a:r>
            <a:r>
              <a:rPr lang="fr-FR" b="1" dirty="0"/>
              <a:t> sut = new </a:t>
            </a:r>
            <a:r>
              <a:rPr lang="fr-FR" b="1" dirty="0" err="1"/>
              <a:t>JsonCloner</a:t>
            </a:r>
            <a:r>
              <a:rPr lang="fr-FR" b="1" dirty="0"/>
              <a:t>();</a:t>
            </a:r>
            <a:br>
              <a:rPr lang="fr-FR" dirty="0"/>
            </a:br>
            <a:endParaRPr lang="fr-FR" dirty="0"/>
          </a:p>
          <a:p>
            <a:r>
              <a:rPr lang="fr-FR" dirty="0"/>
              <a:t>   @Test</a:t>
            </a:r>
          </a:p>
          <a:p>
            <a:r>
              <a:rPr lang="fr-FR" dirty="0"/>
              <a:t>   public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testClone</a:t>
            </a:r>
            <a:r>
              <a:rPr lang="fr-FR" dirty="0"/>
              <a:t>() {</a:t>
            </a:r>
          </a:p>
          <a:p>
            <a:r>
              <a:rPr lang="fr-FR" dirty="0"/>
              <a:t>      // </a:t>
            </a:r>
            <a:r>
              <a:rPr lang="fr-FR" dirty="0" err="1"/>
              <a:t>given</a:t>
            </a:r>
            <a:endParaRPr lang="fr-FR" dirty="0"/>
          </a:p>
          <a:p>
            <a:r>
              <a:rPr lang="fr-FR" dirty="0"/>
              <a:t>      </a:t>
            </a:r>
            <a:r>
              <a:rPr lang="fr-FR" dirty="0" err="1"/>
              <a:t>JsonNode</a:t>
            </a:r>
            <a:r>
              <a:rPr lang="fr-FR" dirty="0"/>
              <a:t> </a:t>
            </a:r>
            <a:r>
              <a:rPr lang="fr-FR" dirty="0" err="1"/>
              <a:t>node</a:t>
            </a:r>
            <a:r>
              <a:rPr lang="fr-FR" dirty="0"/>
              <a:t> = …</a:t>
            </a:r>
            <a:br>
              <a:rPr lang="fr-FR" dirty="0"/>
            </a:br>
            <a:r>
              <a:rPr lang="fr-FR" dirty="0"/>
              <a:t>      // </a:t>
            </a:r>
            <a:r>
              <a:rPr lang="fr-FR" dirty="0" err="1"/>
              <a:t>when</a:t>
            </a:r>
            <a:r>
              <a:rPr lang="fr-FR" dirty="0"/>
              <a:t> </a:t>
            </a:r>
          </a:p>
          <a:p>
            <a:r>
              <a:rPr lang="fr-FR" dirty="0"/>
              <a:t>      </a:t>
            </a:r>
            <a:r>
              <a:rPr lang="fr-FR" b="1" dirty="0" err="1"/>
              <a:t>sut.visit</a:t>
            </a:r>
            <a:r>
              <a:rPr lang="fr-FR" b="1" dirty="0"/>
              <a:t>(</a:t>
            </a:r>
            <a:r>
              <a:rPr lang="fr-FR" b="1" dirty="0" err="1"/>
              <a:t>node</a:t>
            </a:r>
            <a:r>
              <a:rPr lang="fr-FR" b="1" dirty="0"/>
              <a:t>);</a:t>
            </a:r>
          </a:p>
          <a:p>
            <a:r>
              <a:rPr lang="fr-FR" dirty="0"/>
              <a:t>      // </a:t>
            </a:r>
            <a:r>
              <a:rPr lang="fr-FR" dirty="0" err="1"/>
              <a:t>then</a:t>
            </a:r>
            <a:br>
              <a:rPr lang="fr-FR" dirty="0"/>
            </a:br>
            <a:r>
              <a:rPr lang="fr-FR" dirty="0"/>
              <a:t>      </a:t>
            </a:r>
            <a:r>
              <a:rPr lang="fr-FR" dirty="0" err="1"/>
              <a:t>JsonNode</a:t>
            </a:r>
            <a:r>
              <a:rPr lang="fr-FR" dirty="0"/>
              <a:t> </a:t>
            </a:r>
            <a:r>
              <a:rPr lang="fr-FR" dirty="0" err="1"/>
              <a:t>clonedRes</a:t>
            </a:r>
            <a:r>
              <a:rPr lang="fr-FR" dirty="0"/>
              <a:t> = </a:t>
            </a:r>
            <a:r>
              <a:rPr lang="fr-FR" dirty="0" err="1"/>
              <a:t>sut.result</a:t>
            </a:r>
            <a:r>
              <a:rPr lang="fr-FR" dirty="0"/>
              <a:t>;</a:t>
            </a:r>
          </a:p>
          <a:p>
            <a:r>
              <a:rPr lang="fr-FR" dirty="0"/>
              <a:t>      </a:t>
            </a:r>
            <a:r>
              <a:rPr lang="fr-FR" dirty="0" err="1"/>
              <a:t>Assert.assertEquals</a:t>
            </a:r>
            <a:r>
              <a:rPr lang="fr-FR" dirty="0"/>
              <a:t>(…, </a:t>
            </a:r>
            <a:r>
              <a:rPr lang="fr-FR" dirty="0" err="1"/>
              <a:t>clonedRes</a:t>
            </a:r>
            <a:r>
              <a:rPr lang="fr-FR" dirty="0"/>
              <a:t>…);</a:t>
            </a:r>
          </a:p>
          <a:p>
            <a:r>
              <a:rPr lang="fr-FR" dirty="0"/>
              <a:t>   }</a:t>
            </a:r>
          </a:p>
          <a:p>
            <a:endParaRPr lang="fr-FR" dirty="0"/>
          </a:p>
          <a:p>
            <a:r>
              <a:rPr lang="fr-FR" dirty="0"/>
              <a:t>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8078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26109-1CAA-8466-4E69-FBBC50D3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</a:t>
            </a:r>
            <a:r>
              <a:rPr lang="fr-FR" dirty="0"/>
              <a:t> 8 :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Visitor, to dump as </a:t>
            </a:r>
            <a:r>
              <a:rPr lang="fr-FR" dirty="0" err="1"/>
              <a:t>indented</a:t>
            </a:r>
            <a:r>
              <a:rPr lang="fr-FR" dirty="0"/>
              <a:t> </a:t>
            </a:r>
            <a:r>
              <a:rPr lang="fr-FR" dirty="0" err="1"/>
              <a:t>Json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3E0BD-7D00-2F99-59FC-F18DBA3B9953}"/>
              </a:ext>
            </a:extLst>
          </p:cNvPr>
          <p:cNvSpPr txBox="1"/>
          <p:nvPr/>
        </p:nvSpPr>
        <p:spPr>
          <a:xfrm>
            <a:off x="987286" y="1502688"/>
            <a:ext cx="916821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  <a:p>
            <a:r>
              <a:rPr lang="fr-FR" dirty="0"/>
              <a:t>public class </a:t>
            </a:r>
            <a:r>
              <a:rPr lang="fr-FR" dirty="0" err="1"/>
              <a:t>JsonNodeDumper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JsonNodeVisitor</a:t>
            </a:r>
            <a:r>
              <a:rPr lang="fr-FR" dirty="0"/>
              <a:t> {</a:t>
            </a:r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PrintStream</a:t>
            </a:r>
            <a:r>
              <a:rPr lang="fr-FR" dirty="0"/>
              <a:t> out;</a:t>
            </a:r>
          </a:p>
          <a:p>
            <a:r>
              <a:rPr lang="fr-FR" dirty="0"/>
              <a:t>   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indentLevel</a:t>
            </a:r>
            <a:r>
              <a:rPr lang="fr-FR" dirty="0"/>
              <a:t> = 0;    </a:t>
            </a:r>
          </a:p>
          <a:p>
            <a:endParaRPr lang="fr-FR" dirty="0"/>
          </a:p>
          <a:p>
            <a:r>
              <a:rPr lang="fr-FR" dirty="0"/>
              <a:t>    public </a:t>
            </a:r>
            <a:r>
              <a:rPr lang="fr-FR" dirty="0" err="1"/>
              <a:t>JsonNodeDumper</a:t>
            </a:r>
            <a:r>
              <a:rPr lang="fr-FR" dirty="0"/>
              <a:t>(</a:t>
            </a:r>
            <a:r>
              <a:rPr lang="fr-FR" dirty="0" err="1"/>
              <a:t>PrintStream</a:t>
            </a:r>
            <a:r>
              <a:rPr lang="fr-FR" dirty="0"/>
              <a:t> out) { </a:t>
            </a:r>
            <a:r>
              <a:rPr lang="fr-FR" dirty="0" err="1"/>
              <a:t>this.out</a:t>
            </a:r>
            <a:r>
              <a:rPr lang="fr-FR" dirty="0"/>
              <a:t> = out; }</a:t>
            </a:r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dirty="0" err="1"/>
              <a:t>protected</a:t>
            </a:r>
            <a:r>
              <a:rPr lang="fr-FR" dirty="0"/>
              <a:t>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incrIndent</a:t>
            </a:r>
            <a:r>
              <a:rPr lang="fr-FR" dirty="0"/>
              <a:t>() { </a:t>
            </a:r>
            <a:r>
              <a:rPr lang="fr-FR" dirty="0" err="1"/>
              <a:t>this.indentLevel</a:t>
            </a:r>
            <a:r>
              <a:rPr lang="fr-FR" dirty="0"/>
              <a:t>++; }</a:t>
            </a:r>
          </a:p>
          <a:p>
            <a:r>
              <a:rPr lang="fr-FR" dirty="0"/>
              <a:t>    </a:t>
            </a:r>
            <a:r>
              <a:rPr lang="fr-FR" dirty="0" err="1"/>
              <a:t>protected</a:t>
            </a:r>
            <a:r>
              <a:rPr lang="fr-FR" dirty="0"/>
              <a:t>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decrIndent</a:t>
            </a:r>
            <a:r>
              <a:rPr lang="fr-FR" dirty="0"/>
              <a:t>() { </a:t>
            </a:r>
            <a:r>
              <a:rPr lang="fr-FR" dirty="0" err="1"/>
              <a:t>this.indentLevel</a:t>
            </a:r>
            <a:r>
              <a:rPr lang="fr-FR" dirty="0"/>
              <a:t>--; }</a:t>
            </a:r>
          </a:p>
          <a:p>
            <a:r>
              <a:rPr lang="fr-FR" dirty="0"/>
              <a:t>    </a:t>
            </a:r>
            <a:r>
              <a:rPr lang="fr-FR" dirty="0" err="1"/>
              <a:t>protected</a:t>
            </a:r>
            <a:r>
              <a:rPr lang="fr-FR" dirty="0"/>
              <a:t>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printIndent</a:t>
            </a:r>
            <a:r>
              <a:rPr lang="fr-FR" dirty="0"/>
              <a:t>() { for(</a:t>
            </a:r>
            <a:r>
              <a:rPr lang="fr-FR" dirty="0" err="1"/>
              <a:t>int</a:t>
            </a:r>
            <a:r>
              <a:rPr lang="fr-FR" dirty="0"/>
              <a:t> i = 0; i &lt; </a:t>
            </a:r>
            <a:r>
              <a:rPr lang="fr-FR" dirty="0" err="1"/>
              <a:t>indentLevell</a:t>
            </a:r>
            <a:r>
              <a:rPr lang="fr-FR" dirty="0"/>
              <a:t>; i++) </a:t>
            </a:r>
            <a:r>
              <a:rPr lang="fr-FR" dirty="0" err="1"/>
              <a:t>out.print</a:t>
            </a:r>
            <a:r>
              <a:rPr lang="fr-FR" dirty="0"/>
              <a:t>(«  »); }</a:t>
            </a:r>
          </a:p>
          <a:p>
            <a:r>
              <a:rPr lang="fr-FR" dirty="0"/>
              <a:t>    </a:t>
            </a:r>
            <a:r>
              <a:rPr lang="fr-FR" dirty="0" err="1"/>
              <a:t>protected</a:t>
            </a:r>
            <a:r>
              <a:rPr lang="fr-FR" dirty="0"/>
              <a:t>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printIndentedLine</a:t>
            </a:r>
            <a:r>
              <a:rPr lang="fr-FR" dirty="0"/>
              <a:t>(String </a:t>
            </a:r>
            <a:r>
              <a:rPr lang="fr-FR" dirty="0" err="1"/>
              <a:t>text</a:t>
            </a:r>
            <a:r>
              <a:rPr lang="fr-FR" dirty="0"/>
              <a:t>) { </a:t>
            </a:r>
            <a:r>
              <a:rPr lang="fr-FR" dirty="0" err="1"/>
              <a:t>printIndent</a:t>
            </a:r>
            <a:r>
              <a:rPr lang="fr-FR" dirty="0"/>
              <a:t>(); </a:t>
            </a:r>
            <a:r>
              <a:rPr lang="fr-FR" dirty="0" err="1"/>
              <a:t>out.print</a:t>
            </a:r>
            <a:r>
              <a:rPr lang="fr-FR" dirty="0"/>
              <a:t>(</a:t>
            </a:r>
            <a:r>
              <a:rPr lang="fr-FR" dirty="0" err="1"/>
              <a:t>text</a:t>
            </a:r>
            <a:r>
              <a:rPr lang="fr-FR" dirty="0"/>
              <a:t>); </a:t>
            </a:r>
            <a:r>
              <a:rPr lang="fr-FR" dirty="0" err="1"/>
              <a:t>out.print</a:t>
            </a:r>
            <a:r>
              <a:rPr lang="fr-FR" dirty="0"/>
              <a:t>(«\n»); }</a:t>
            </a:r>
          </a:p>
          <a:p>
            <a:endParaRPr lang="fr-FR" dirty="0"/>
          </a:p>
          <a:p>
            <a:r>
              <a:rPr lang="fr-FR" dirty="0"/>
              <a:t>   @Override</a:t>
            </a:r>
          </a:p>
          <a:p>
            <a:r>
              <a:rPr lang="fr-FR" dirty="0"/>
              <a:t>   public </a:t>
            </a:r>
            <a:r>
              <a:rPr lang="fr-FR" dirty="0" err="1"/>
              <a:t>caseNull</a:t>
            </a:r>
            <a:r>
              <a:rPr lang="fr-FR" dirty="0"/>
              <a:t>(</a:t>
            </a:r>
            <a:r>
              <a:rPr lang="fr-FR" dirty="0" err="1"/>
              <a:t>NullJsonNode</a:t>
            </a:r>
            <a:r>
              <a:rPr lang="fr-FR" dirty="0"/>
              <a:t> p) { </a:t>
            </a:r>
            <a:r>
              <a:rPr lang="fr-FR" dirty="0" err="1"/>
              <a:t>printIndentedLine</a:t>
            </a:r>
            <a:r>
              <a:rPr lang="fr-FR" dirty="0"/>
              <a:t>(«</a:t>
            </a:r>
            <a:r>
              <a:rPr lang="fr-FR" dirty="0" err="1"/>
              <a:t>null</a:t>
            </a:r>
            <a:r>
              <a:rPr lang="fr-FR" dirty="0"/>
              <a:t>») ;  }</a:t>
            </a:r>
          </a:p>
          <a:p>
            <a:r>
              <a:rPr lang="fr-FR" dirty="0"/>
              <a:t>   @Override</a:t>
            </a:r>
          </a:p>
          <a:p>
            <a:r>
              <a:rPr lang="fr-FR" dirty="0"/>
              <a:t>   public abstract </a:t>
            </a:r>
            <a:r>
              <a:rPr lang="fr-FR" dirty="0" err="1"/>
              <a:t>caseText</a:t>
            </a:r>
            <a:r>
              <a:rPr lang="fr-FR" dirty="0"/>
              <a:t>(</a:t>
            </a:r>
            <a:r>
              <a:rPr lang="fr-FR" dirty="0" err="1"/>
              <a:t>TextJsonNode</a:t>
            </a:r>
            <a:r>
              <a:rPr lang="fr-FR" dirty="0"/>
              <a:t> p) {  .. }</a:t>
            </a:r>
          </a:p>
          <a:p>
            <a:r>
              <a:rPr lang="fr-FR" dirty="0"/>
              <a:t>   …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3749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5276-A4F4-BB1D-C728-6BE2934DF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</a:t>
            </a:r>
            <a:r>
              <a:rPr lang="fr-FR" dirty="0"/>
              <a:t> 9: … check code </a:t>
            </a:r>
            <a:r>
              <a:rPr lang="fr-FR" dirty="0" err="1"/>
              <a:t>caracteristics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B2A89-287A-AF9D-713A-E78F41379E1A}"/>
              </a:ext>
            </a:extLst>
          </p:cNvPr>
          <p:cNvSpPr txBox="1"/>
          <p:nvPr/>
        </p:nvSpPr>
        <p:spPr>
          <a:xfrm>
            <a:off x="2286000" y="2459934"/>
            <a:ext cx="83002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Characteristic</a:t>
            </a:r>
            <a:r>
              <a:rPr lang="fr-FR" dirty="0"/>
              <a:t> 1:    the model AST classes are not </a:t>
            </a:r>
            <a:r>
              <a:rPr lang="fr-FR" dirty="0" err="1"/>
              <a:t>polluted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applicative code</a:t>
            </a:r>
          </a:p>
          <a:p>
            <a:endParaRPr lang="fr-FR" dirty="0"/>
          </a:p>
          <a:p>
            <a:r>
              <a:rPr lang="fr-FR" dirty="0" err="1"/>
              <a:t>Characteristic</a:t>
            </a:r>
            <a:r>
              <a:rPr lang="fr-FR" dirty="0"/>
              <a:t> 2:    the model AST class </a:t>
            </a: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getter/setter/</a:t>
            </a:r>
            <a:r>
              <a:rPr lang="fr-FR" dirty="0" err="1"/>
              <a:t>constructor</a:t>
            </a:r>
            <a:r>
              <a:rPr lang="fr-FR" dirty="0"/>
              <a:t> + Visitor</a:t>
            </a:r>
          </a:p>
          <a:p>
            <a:endParaRPr lang="fr-FR" dirty="0"/>
          </a:p>
          <a:p>
            <a:r>
              <a:rPr lang="fr-FR" dirty="0" err="1"/>
              <a:t>Characteristic</a:t>
            </a:r>
            <a:r>
              <a:rPr lang="fr-FR" dirty="0"/>
              <a:t> 3:  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are </a:t>
            </a:r>
            <a:r>
              <a:rPr lang="fr-FR" dirty="0" err="1"/>
              <a:t>written</a:t>
            </a:r>
            <a:r>
              <a:rPr lang="fr-FR" dirty="0"/>
              <a:t> in </a:t>
            </a:r>
            <a:r>
              <a:rPr lang="fr-FR" dirty="0" err="1"/>
              <a:t>separated</a:t>
            </a:r>
            <a:r>
              <a:rPr lang="fr-FR" dirty="0"/>
              <a:t> Visitor classes,</a:t>
            </a:r>
            <a:br>
              <a:rPr lang="fr-FR" dirty="0"/>
            </a:br>
            <a:r>
              <a:rPr lang="fr-FR" dirty="0"/>
              <a:t>    1 </a:t>
            </a:r>
            <a:r>
              <a:rPr lang="fr-FR" dirty="0" err="1"/>
              <a:t>feature</a:t>
            </a:r>
            <a:r>
              <a:rPr lang="fr-FR" dirty="0"/>
              <a:t> = 1 Visitor</a:t>
            </a:r>
          </a:p>
          <a:p>
            <a:endParaRPr lang="fr-FR" dirty="0"/>
          </a:p>
          <a:p>
            <a:r>
              <a:rPr lang="fr-FR" dirty="0" err="1"/>
              <a:t>Characteristic</a:t>
            </a:r>
            <a:r>
              <a:rPr lang="fr-FR" dirty="0"/>
              <a:t> 4:   </a:t>
            </a:r>
            <a:r>
              <a:rPr lang="fr-FR" dirty="0" err="1"/>
              <a:t>each</a:t>
            </a:r>
            <a:r>
              <a:rPr lang="fr-FR" dirty="0"/>
              <a:t> Visitor has </a:t>
            </a:r>
            <a:r>
              <a:rPr lang="fr-FR" dirty="0" err="1"/>
              <a:t>his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</a:t>
            </a:r>
            <a:r>
              <a:rPr lang="fr-FR" dirty="0" err="1"/>
              <a:t>private</a:t>
            </a:r>
            <a:r>
              <a:rPr lang="fr-FR" dirty="0"/>
              <a:t> utility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encapsulated</a:t>
            </a:r>
            <a:br>
              <a:rPr lang="fr-FR" dirty="0"/>
            </a:br>
            <a:r>
              <a:rPr lang="fr-FR" dirty="0"/>
              <a:t>   (</a:t>
            </a:r>
            <a:r>
              <a:rPr lang="fr-FR" dirty="0" err="1"/>
              <a:t>example</a:t>
            </a:r>
            <a:r>
              <a:rPr lang="fr-FR" dirty="0"/>
              <a:t>: indentation </a:t>
            </a:r>
            <a:r>
              <a:rPr lang="fr-FR" dirty="0" err="1"/>
              <a:t>logic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165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730-2E60-AF5F-19EC-DAC6F019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0148C7-5731-6E74-3131-04BBDC24A8A3}"/>
              </a:ext>
            </a:extLst>
          </p:cNvPr>
          <p:cNvSpPr txBox="1"/>
          <p:nvPr/>
        </p:nvSpPr>
        <p:spPr>
          <a:xfrm>
            <a:off x="2971800" y="1968560"/>
            <a:ext cx="65281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goal of </a:t>
            </a:r>
            <a:r>
              <a:rPr lang="fr-FR" dirty="0" err="1"/>
              <a:t>this</a:t>
            </a:r>
            <a:r>
              <a:rPr lang="fr-FR" dirty="0"/>
              <a:t> Hands-On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recognize</a:t>
            </a:r>
            <a:r>
              <a:rPr lang="fr-FR" dirty="0"/>
              <a:t> and model as UML Classes</a:t>
            </a:r>
          </a:p>
          <a:p>
            <a:r>
              <a:rPr lang="fr-FR" dirty="0" err="1"/>
              <a:t>many</a:t>
            </a:r>
            <a:r>
              <a:rPr lang="fr-FR" dirty="0"/>
              <a:t> Design Patterns,  for </a:t>
            </a:r>
            <a:r>
              <a:rPr lang="fr-FR" dirty="0" err="1"/>
              <a:t>FileFormat</a:t>
            </a:r>
            <a:r>
              <a:rPr lang="fr-FR" dirty="0"/>
              <a:t> / </a:t>
            </a:r>
            <a:r>
              <a:rPr lang="fr-FR" dirty="0" err="1"/>
              <a:t>Grammar</a:t>
            </a:r>
            <a:r>
              <a:rPr lang="fr-FR" dirty="0"/>
              <a:t> / Compiler / Math</a:t>
            </a:r>
          </a:p>
          <a:p>
            <a:endParaRPr lang="fr-FR" dirty="0"/>
          </a:p>
          <a:p>
            <a:r>
              <a:rPr lang="fr-FR" dirty="0"/>
              <a:t>Composite,</a:t>
            </a:r>
          </a:p>
          <a:p>
            <a:r>
              <a:rPr lang="fr-FR" dirty="0"/>
              <a:t>Proxy,</a:t>
            </a:r>
          </a:p>
          <a:p>
            <a:r>
              <a:rPr lang="fr-FR" dirty="0"/>
              <a:t>Adapter,</a:t>
            </a:r>
          </a:p>
          <a:p>
            <a:r>
              <a:rPr lang="fr-FR" dirty="0" err="1"/>
              <a:t>Interpreter</a:t>
            </a:r>
            <a:r>
              <a:rPr lang="fr-FR" dirty="0"/>
              <a:t>,</a:t>
            </a:r>
          </a:p>
          <a:p>
            <a:r>
              <a:rPr lang="fr-FR" dirty="0"/>
              <a:t>Visitor,</a:t>
            </a:r>
          </a:p>
          <a:p>
            <a:r>
              <a:rPr lang="fr-FR" dirty="0"/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782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5232-45F4-03EA-75C4-ACC36A310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61" y="365125"/>
            <a:ext cx="11544299" cy="1325563"/>
          </a:xfrm>
        </p:spPr>
        <p:txBody>
          <a:bodyPr/>
          <a:lstStyle/>
          <a:p>
            <a:r>
              <a:rPr lang="fr-FR" dirty="0" err="1"/>
              <a:t>Exercise</a:t>
            </a:r>
            <a:r>
              <a:rPr lang="fr-FR" dirty="0"/>
              <a:t> 1 : model JSON  </a:t>
            </a:r>
            <a:r>
              <a:rPr lang="fr-FR" dirty="0" err="1"/>
              <a:t>schema</a:t>
            </a:r>
            <a:r>
              <a:rPr lang="fr-FR" dirty="0"/>
              <a:t> in UML 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26DC2-6A90-CF95-71E2-26D47A14C46A}"/>
              </a:ext>
            </a:extLst>
          </p:cNvPr>
          <p:cNvSpPr txBox="1"/>
          <p:nvPr/>
        </p:nvSpPr>
        <p:spPr>
          <a:xfrm>
            <a:off x="2251214" y="4114801"/>
            <a:ext cx="81798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JSON </a:t>
            </a:r>
            <a:r>
              <a:rPr lang="fr-FR" dirty="0" err="1"/>
              <a:t>grammar</a:t>
            </a:r>
            <a:r>
              <a:rPr lang="fr-FR" dirty="0"/>
              <a:t>:</a:t>
            </a:r>
          </a:p>
          <a:p>
            <a:pPr marL="285750" indent="-285750">
              <a:buFontTx/>
              <a:buChar char="-"/>
            </a:pPr>
            <a:r>
              <a:rPr lang="fr-FR" dirty="0"/>
              <a:t>« </a:t>
            </a:r>
            <a:r>
              <a:rPr lang="fr-FR" dirty="0" err="1"/>
              <a:t>json</a:t>
            </a:r>
            <a:r>
              <a:rPr lang="fr-FR" dirty="0"/>
              <a:t> </a:t>
            </a:r>
            <a:r>
              <a:rPr lang="fr-FR" dirty="0" err="1"/>
              <a:t>element</a:t>
            </a:r>
            <a:r>
              <a:rPr lang="fr-FR" dirty="0"/>
              <a:t> » are </a:t>
            </a:r>
            <a:r>
              <a:rPr lang="fr-FR" dirty="0" err="1"/>
              <a:t>called</a:t>
            </a:r>
            <a:r>
              <a:rPr lang="fr-FR" dirty="0"/>
              <a:t> « </a:t>
            </a:r>
            <a:r>
              <a:rPr lang="fr-FR" dirty="0" err="1"/>
              <a:t>JsonNode</a:t>
            </a:r>
            <a:r>
              <a:rPr lang="fr-FR" dirty="0"/>
              <a:t> »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null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valid</a:t>
            </a:r>
            <a:r>
              <a:rPr lang="fr-FR" dirty="0"/>
              <a:t> </a:t>
            </a:r>
            <a:r>
              <a:rPr lang="fr-FR" dirty="0" err="1"/>
              <a:t>element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There are terminal </a:t>
            </a:r>
            <a:r>
              <a:rPr lang="fr-FR" dirty="0" err="1"/>
              <a:t>elements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values « </a:t>
            </a:r>
            <a:r>
              <a:rPr lang="fr-FR" dirty="0" err="1"/>
              <a:t>Number</a:t>
            </a:r>
            <a:r>
              <a:rPr lang="fr-FR" dirty="0"/>
              <a:t> », « </a:t>
            </a:r>
            <a:r>
              <a:rPr lang="fr-FR" dirty="0" err="1"/>
              <a:t>Text</a:t>
            </a:r>
            <a:r>
              <a:rPr lang="fr-FR" dirty="0"/>
              <a:t> », « Boolean »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Elements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combined</a:t>
            </a:r>
            <a:r>
              <a:rPr lang="fr-FR" dirty="0"/>
              <a:t> in </a:t>
            </a:r>
            <a:r>
              <a:rPr lang="fr-FR" dirty="0" err="1"/>
              <a:t>array</a:t>
            </a:r>
            <a:r>
              <a:rPr lang="fr-FR" dirty="0"/>
              <a:t>:   [ element1, element2, … </a:t>
            </a:r>
            <a:r>
              <a:rPr lang="fr-FR" dirty="0" err="1"/>
              <a:t>elementN</a:t>
            </a:r>
            <a:r>
              <a:rPr lang="fr-FR" dirty="0"/>
              <a:t> ]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Elements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combined</a:t>
            </a:r>
            <a:r>
              <a:rPr lang="fr-FR" dirty="0"/>
              <a:t> in Object:   { name1: element1,   name2: element2, … 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C8C3E8-6F16-C716-F495-94B576B8C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298" y="1690688"/>
            <a:ext cx="4099153" cy="20265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B21B14-00DD-8E1A-B007-5174151EE235}"/>
              </a:ext>
            </a:extLst>
          </p:cNvPr>
          <p:cNvSpPr/>
          <p:nvPr/>
        </p:nvSpPr>
        <p:spPr>
          <a:xfrm>
            <a:off x="9601199" y="2365512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JsonNode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2A93D0-193D-ECFD-47E9-887B1EFFC41E}"/>
              </a:ext>
            </a:extLst>
          </p:cNvPr>
          <p:cNvSpPr/>
          <p:nvPr/>
        </p:nvSpPr>
        <p:spPr>
          <a:xfrm>
            <a:off x="9697935" y="3071192"/>
            <a:ext cx="1139653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28AA4-8419-2FFF-CCFA-A63708688A1C}"/>
              </a:ext>
            </a:extLst>
          </p:cNvPr>
          <p:cNvSpPr/>
          <p:nvPr/>
        </p:nvSpPr>
        <p:spPr>
          <a:xfrm>
            <a:off x="9850335" y="3223592"/>
            <a:ext cx="1139653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70A76C-1917-1426-18AD-7C2DD8DE8BBB}"/>
              </a:ext>
            </a:extLst>
          </p:cNvPr>
          <p:cNvSpPr/>
          <p:nvPr/>
        </p:nvSpPr>
        <p:spPr>
          <a:xfrm>
            <a:off x="10002735" y="3375992"/>
            <a:ext cx="1139653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FA0B0A-3796-5515-18E1-1BE6166E9D46}"/>
              </a:ext>
            </a:extLst>
          </p:cNvPr>
          <p:cNvSpPr/>
          <p:nvPr/>
        </p:nvSpPr>
        <p:spPr>
          <a:xfrm>
            <a:off x="10155135" y="3528392"/>
            <a:ext cx="1139653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95523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B474-41C5-B94C-84A1-A5B98C0A0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30" y="365125"/>
            <a:ext cx="11822596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 err="1"/>
              <a:t>Exercise</a:t>
            </a:r>
            <a:r>
              <a:rPr lang="fr-FR" sz="4000" dirty="0"/>
              <a:t> 2: Source code of Java </a:t>
            </a:r>
            <a:r>
              <a:rPr lang="fr-FR" sz="4000" dirty="0" err="1"/>
              <a:t>Json</a:t>
            </a:r>
            <a:r>
              <a:rPr lang="fr-FR" sz="4000" dirty="0"/>
              <a:t> </a:t>
            </a:r>
            <a:r>
              <a:rPr lang="fr-FR" sz="4000" dirty="0" err="1"/>
              <a:t>library</a:t>
            </a:r>
            <a:r>
              <a:rPr lang="fr-FR" sz="4000" dirty="0"/>
              <a:t>: « Jackson 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64F20-B9E5-E2F5-579B-D279F91F74DE}"/>
              </a:ext>
            </a:extLst>
          </p:cNvPr>
          <p:cNvSpPr txBox="1"/>
          <p:nvPr/>
        </p:nvSpPr>
        <p:spPr>
          <a:xfrm>
            <a:off x="2613991" y="1540564"/>
            <a:ext cx="608621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a/ open url </a:t>
            </a:r>
            <a:r>
              <a:rPr lang="fr-FR" dirty="0">
                <a:hlinkClick r:id="rId2"/>
              </a:rPr>
              <a:t>https://github.com/FasterXML/jackson-databind</a:t>
            </a:r>
            <a:endParaRPr lang="fr-FR" dirty="0"/>
          </a:p>
          <a:p>
            <a:endParaRPr lang="fr-FR" dirty="0"/>
          </a:p>
          <a:p>
            <a:r>
              <a:rPr lang="fr-FR" dirty="0"/>
              <a:t>b/ type « T »   (</a:t>
            </a:r>
            <a:r>
              <a:rPr lang="fr-FR" dirty="0" err="1"/>
              <a:t>github</a:t>
            </a:r>
            <a:r>
              <a:rPr lang="fr-FR" dirty="0"/>
              <a:t> </a:t>
            </a:r>
            <a:r>
              <a:rPr lang="fr-FR" dirty="0" err="1"/>
              <a:t>search</a:t>
            </a:r>
            <a:r>
              <a:rPr lang="fr-FR" dirty="0"/>
              <a:t> for file) .. </a:t>
            </a:r>
            <a:r>
              <a:rPr lang="fr-FR" dirty="0" err="1"/>
              <a:t>Then</a:t>
            </a:r>
            <a:r>
              <a:rPr lang="fr-FR" dirty="0"/>
              <a:t> type « </a:t>
            </a:r>
            <a:r>
              <a:rPr lang="fr-FR" dirty="0" err="1"/>
              <a:t>JsonNode</a:t>
            </a:r>
            <a:r>
              <a:rPr lang="fr-FR" dirty="0"/>
              <a:t> »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c/  </a:t>
            </a:r>
            <a:r>
              <a:rPr lang="fr-FR" dirty="0" err="1"/>
              <a:t>read</a:t>
            </a:r>
            <a:r>
              <a:rPr lang="fr-FR" dirty="0"/>
              <a:t> first </a:t>
            </a:r>
            <a:r>
              <a:rPr lang="fr-FR" dirty="0" err="1"/>
              <a:t>javadoc</a:t>
            </a:r>
            <a:r>
              <a:rPr lang="fr-FR" dirty="0"/>
              <a:t> </a:t>
            </a:r>
            <a:r>
              <a:rPr lang="fr-FR" dirty="0" err="1"/>
              <a:t>lines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E07E7A-5669-DAB8-DEA6-3F844ADFA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460" y="2490082"/>
            <a:ext cx="7140769" cy="27080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BC7A92-F24A-CD0A-9FC9-C330030C1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407" y="5704517"/>
            <a:ext cx="5056308" cy="10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8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DA3E-DC2B-CF0E-AD77-D3443B84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</a:t>
            </a:r>
            <a:r>
              <a:rPr lang="fr-FR" dirty="0"/>
              <a:t> 3 : </a:t>
            </a:r>
            <a:r>
              <a:rPr lang="fr-FR" dirty="0" err="1"/>
              <a:t>search</a:t>
            </a:r>
            <a:r>
              <a:rPr lang="fr-FR" dirty="0"/>
              <a:t> </a:t>
            </a:r>
            <a:r>
              <a:rPr lang="fr-FR" dirty="0" err="1"/>
              <a:t>sub</a:t>
            </a:r>
            <a:r>
              <a:rPr lang="fr-FR" dirty="0"/>
              <a:t>-classes </a:t>
            </a:r>
            <a:r>
              <a:rPr lang="fr-FR" dirty="0" err="1"/>
              <a:t>hierarchy</a:t>
            </a:r>
            <a:r>
              <a:rPr lang="fr-FR" dirty="0"/>
              <a:t> of </a:t>
            </a:r>
            <a:r>
              <a:rPr lang="fr-FR" dirty="0" err="1"/>
              <a:t>JsonNode</a:t>
            </a:r>
            <a:r>
              <a:rPr lang="fr-FR" dirty="0"/>
              <a:t> in </a:t>
            </a:r>
            <a:r>
              <a:rPr lang="fr-FR" dirty="0" err="1"/>
              <a:t>jackson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E2994-FB13-9D03-08BC-A239C67BD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140" y="2233655"/>
            <a:ext cx="7011008" cy="18937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F2CDD2-840D-ADDC-4CA4-7C1823067ABB}"/>
              </a:ext>
            </a:extLst>
          </p:cNvPr>
          <p:cNvSpPr txBox="1"/>
          <p:nvPr/>
        </p:nvSpPr>
        <p:spPr>
          <a:xfrm>
            <a:off x="536713" y="2300909"/>
            <a:ext cx="177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 </a:t>
            </a:r>
            <a:r>
              <a:rPr lang="fr-FR" dirty="0" err="1"/>
              <a:t>github</a:t>
            </a:r>
            <a:r>
              <a:rPr lang="fr-FR" dirty="0"/>
              <a:t> </a:t>
            </a:r>
            <a:r>
              <a:rPr lang="fr-FR" dirty="0" err="1"/>
              <a:t>directly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58A478-33CE-FB79-C95E-F6CF8050E2C9}"/>
              </a:ext>
            </a:extLst>
          </p:cNvPr>
          <p:cNvSpPr txBox="1"/>
          <p:nvPr/>
        </p:nvSpPr>
        <p:spPr>
          <a:xfrm>
            <a:off x="579783" y="4391439"/>
            <a:ext cx="260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Or download source-code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4F9641-8721-42C5-36B4-BB02AF21D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343" y="4948426"/>
            <a:ext cx="6915749" cy="4000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7DC04E-0C13-46EE-683C-063194D53A8F}"/>
              </a:ext>
            </a:extLst>
          </p:cNvPr>
          <p:cNvSpPr txBox="1"/>
          <p:nvPr/>
        </p:nvSpPr>
        <p:spPr>
          <a:xfrm>
            <a:off x="2484782" y="5536166"/>
            <a:ext cx="3311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cd src/main/java</a:t>
            </a:r>
          </a:p>
          <a:p>
            <a:r>
              <a:rPr lang="fr-FR" dirty="0" err="1"/>
              <a:t>grep</a:t>
            </a:r>
            <a:r>
              <a:rPr lang="fr-FR" dirty="0"/>
              <a:t> -R "</a:t>
            </a: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BaseJsonNode</a:t>
            </a:r>
            <a:r>
              <a:rPr lang="fr-FR" dirty="0"/>
              <a:t>"</a:t>
            </a:r>
          </a:p>
          <a:p>
            <a:r>
              <a:rPr lang="fr-FR" dirty="0" err="1"/>
              <a:t>grep</a:t>
            </a:r>
            <a:r>
              <a:rPr lang="fr-FR" dirty="0"/>
              <a:t> -R "</a:t>
            </a: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ContainerNode</a:t>
            </a:r>
            <a:r>
              <a:rPr lang="fr-FR" dirty="0"/>
              <a:t>"</a:t>
            </a:r>
          </a:p>
          <a:p>
            <a:r>
              <a:rPr lang="fr-FR" dirty="0" err="1"/>
              <a:t>grep</a:t>
            </a:r>
            <a:r>
              <a:rPr lang="fr-FR" dirty="0"/>
              <a:t> -R "</a:t>
            </a: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ValueNode</a:t>
            </a:r>
            <a:r>
              <a:rPr lang="fr-FR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62796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6A3B-630E-E72F-1A7A-F7C2A2D6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Exercise</a:t>
            </a:r>
            <a:r>
              <a:rPr lang="fr-FR" dirty="0"/>
              <a:t> 4:  </a:t>
            </a:r>
            <a:r>
              <a:rPr lang="fr-FR" dirty="0" err="1"/>
              <a:t>create</a:t>
            </a:r>
            <a:r>
              <a:rPr lang="fr-FR" dirty="0"/>
              <a:t> a Java Project,</a:t>
            </a:r>
            <a:br>
              <a:rPr lang="fr-FR" dirty="0"/>
            </a:br>
            <a:r>
              <a:rPr lang="fr-FR" dirty="0"/>
              <a:t>+ Re-</a:t>
            </a:r>
            <a:r>
              <a:rPr lang="fr-FR" dirty="0" err="1"/>
              <a:t>implement</a:t>
            </a:r>
            <a:r>
              <a:rPr lang="fr-FR" dirty="0"/>
              <a:t> a minimal </a:t>
            </a:r>
            <a:r>
              <a:rPr lang="fr-FR" dirty="0" err="1"/>
              <a:t>JsonNode</a:t>
            </a:r>
            <a:r>
              <a:rPr lang="fr-FR" dirty="0"/>
              <a:t> class and </a:t>
            </a:r>
            <a:r>
              <a:rPr lang="fr-FR" dirty="0" err="1"/>
              <a:t>sub</a:t>
            </a:r>
            <a:r>
              <a:rPr lang="fr-FR" dirty="0"/>
              <a:t>-classes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6029E8-D8CA-78B2-1330-7E746638F4A1}"/>
              </a:ext>
            </a:extLst>
          </p:cNvPr>
          <p:cNvSpPr txBox="1"/>
          <p:nvPr/>
        </p:nvSpPr>
        <p:spPr>
          <a:xfrm>
            <a:off x="2166730" y="2643809"/>
            <a:ext cx="902875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public abstract class </a:t>
            </a:r>
            <a:r>
              <a:rPr lang="fr-FR" dirty="0" err="1"/>
              <a:t>JsonNode</a:t>
            </a:r>
            <a:r>
              <a:rPr lang="fr-FR" dirty="0"/>
              <a:t> {</a:t>
            </a:r>
          </a:p>
          <a:p>
            <a:endParaRPr lang="fr-FR" dirty="0"/>
          </a:p>
          <a:p>
            <a:r>
              <a:rPr lang="fr-FR" dirty="0"/>
              <a:t>  // </a:t>
            </a:r>
            <a:r>
              <a:rPr lang="fr-FR" dirty="0" err="1"/>
              <a:t>nested</a:t>
            </a:r>
            <a:r>
              <a:rPr lang="fr-FR" dirty="0"/>
              <a:t> </a:t>
            </a:r>
            <a:r>
              <a:rPr lang="fr-FR" dirty="0" err="1"/>
              <a:t>static</a:t>
            </a:r>
            <a:r>
              <a:rPr lang="fr-FR" dirty="0"/>
              <a:t> classes: all </a:t>
            </a:r>
            <a:r>
              <a:rPr lang="fr-FR" dirty="0" err="1"/>
              <a:t>known</a:t>
            </a:r>
            <a:r>
              <a:rPr lang="fr-FR" dirty="0"/>
              <a:t> </a:t>
            </a:r>
            <a:r>
              <a:rPr lang="fr-FR" dirty="0" err="1"/>
              <a:t>sub</a:t>
            </a:r>
            <a:r>
              <a:rPr lang="fr-FR" dirty="0"/>
              <a:t>-classes  of </a:t>
            </a:r>
            <a:r>
              <a:rPr lang="fr-FR" dirty="0" err="1"/>
              <a:t>JsonNode</a:t>
            </a:r>
            <a:endParaRPr lang="fr-FR" dirty="0"/>
          </a:p>
          <a:p>
            <a:endParaRPr lang="fr-FR" dirty="0"/>
          </a:p>
          <a:p>
            <a:r>
              <a:rPr lang="fr-FR" dirty="0"/>
              <a:t>  public </a:t>
            </a:r>
            <a:r>
              <a:rPr lang="fr-FR" dirty="0" err="1"/>
              <a:t>static</a:t>
            </a:r>
            <a:r>
              <a:rPr lang="fr-FR" dirty="0"/>
              <a:t> class </a:t>
            </a:r>
            <a:r>
              <a:rPr lang="fr-FR" dirty="0" err="1"/>
              <a:t>NullJsonNode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JsonNode</a:t>
            </a:r>
            <a:r>
              <a:rPr lang="fr-FR" dirty="0"/>
              <a:t> {}</a:t>
            </a:r>
          </a:p>
          <a:p>
            <a:r>
              <a:rPr lang="fr-FR" dirty="0"/>
              <a:t>  public </a:t>
            </a:r>
            <a:r>
              <a:rPr lang="fr-FR" dirty="0" err="1"/>
              <a:t>static</a:t>
            </a:r>
            <a:r>
              <a:rPr lang="fr-FR" dirty="0"/>
              <a:t> class </a:t>
            </a:r>
            <a:r>
              <a:rPr lang="fr-FR" dirty="0" err="1"/>
              <a:t>TextJsonNode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JsonNode</a:t>
            </a:r>
            <a:r>
              <a:rPr lang="fr-FR" dirty="0"/>
              <a:t> {  public String value; }</a:t>
            </a:r>
          </a:p>
          <a:p>
            <a:r>
              <a:rPr lang="fr-FR" dirty="0"/>
              <a:t>  public </a:t>
            </a:r>
            <a:r>
              <a:rPr lang="fr-FR" dirty="0" err="1"/>
              <a:t>static</a:t>
            </a:r>
            <a:r>
              <a:rPr lang="fr-FR" dirty="0"/>
              <a:t> class </a:t>
            </a:r>
            <a:r>
              <a:rPr lang="fr-FR" dirty="0" err="1"/>
              <a:t>NumericJsonNode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JsonNode</a:t>
            </a:r>
            <a:r>
              <a:rPr lang="fr-FR" dirty="0"/>
              <a:t> {  public double value; }</a:t>
            </a:r>
          </a:p>
          <a:p>
            <a:r>
              <a:rPr lang="fr-FR" dirty="0"/>
              <a:t>  public </a:t>
            </a:r>
            <a:r>
              <a:rPr lang="fr-FR" dirty="0" err="1"/>
              <a:t>static</a:t>
            </a:r>
            <a:r>
              <a:rPr lang="fr-FR" dirty="0"/>
              <a:t> class </a:t>
            </a:r>
            <a:r>
              <a:rPr lang="fr-FR" dirty="0" err="1"/>
              <a:t>BooleanJsonNode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JsonNode</a:t>
            </a:r>
            <a:r>
              <a:rPr lang="fr-FR" dirty="0"/>
              <a:t> {  public </a:t>
            </a:r>
            <a:r>
              <a:rPr lang="fr-FR" dirty="0" err="1"/>
              <a:t>boolean</a:t>
            </a:r>
            <a:r>
              <a:rPr lang="fr-FR" dirty="0"/>
              <a:t> value; }</a:t>
            </a:r>
          </a:p>
          <a:p>
            <a:endParaRPr lang="fr-FR" dirty="0"/>
          </a:p>
          <a:p>
            <a:r>
              <a:rPr lang="fr-FR" dirty="0"/>
              <a:t>  public </a:t>
            </a:r>
            <a:r>
              <a:rPr lang="fr-FR" dirty="0" err="1"/>
              <a:t>static</a:t>
            </a:r>
            <a:r>
              <a:rPr lang="fr-FR" dirty="0"/>
              <a:t> class </a:t>
            </a:r>
            <a:r>
              <a:rPr lang="fr-FR" dirty="0" err="1"/>
              <a:t>ArrayJsonNode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JsonNode</a:t>
            </a:r>
            <a:r>
              <a:rPr lang="fr-FR" dirty="0"/>
              <a:t> {  public List&lt;</a:t>
            </a:r>
            <a:r>
              <a:rPr lang="fr-FR" dirty="0" err="1"/>
              <a:t>JsonNode</a:t>
            </a:r>
            <a:r>
              <a:rPr lang="fr-FR" dirty="0"/>
              <a:t>&gt; </a:t>
            </a:r>
            <a:r>
              <a:rPr lang="fr-FR" dirty="0" err="1"/>
              <a:t>child</a:t>
            </a:r>
            <a:r>
              <a:rPr lang="fr-FR" dirty="0"/>
              <a:t>; }</a:t>
            </a:r>
          </a:p>
          <a:p>
            <a:r>
              <a:rPr lang="fr-FR" dirty="0"/>
              <a:t>  public </a:t>
            </a:r>
            <a:r>
              <a:rPr lang="fr-FR" dirty="0" err="1"/>
              <a:t>static</a:t>
            </a:r>
            <a:r>
              <a:rPr lang="fr-FR" dirty="0"/>
              <a:t> class </a:t>
            </a:r>
            <a:r>
              <a:rPr lang="fr-FR" dirty="0" err="1"/>
              <a:t>ObjectJsonNode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JsonNode</a:t>
            </a:r>
            <a:r>
              <a:rPr lang="fr-FR" dirty="0"/>
              <a:t> {  public </a:t>
            </a:r>
            <a:r>
              <a:rPr lang="fr-FR" dirty="0" err="1"/>
              <a:t>Map</a:t>
            </a:r>
            <a:r>
              <a:rPr lang="fr-FR" dirty="0"/>
              <a:t>&lt;</a:t>
            </a:r>
            <a:r>
              <a:rPr lang="fr-FR" dirty="0" err="1"/>
              <a:t>String,JsonNode</a:t>
            </a:r>
            <a:r>
              <a:rPr lang="fr-FR" dirty="0"/>
              <a:t>&gt; </a:t>
            </a:r>
            <a:r>
              <a:rPr lang="fr-FR" dirty="0" err="1"/>
              <a:t>fields</a:t>
            </a:r>
            <a:r>
              <a:rPr lang="fr-FR" dirty="0"/>
              <a:t>; }</a:t>
            </a:r>
          </a:p>
          <a:p>
            <a:endParaRPr lang="fr-FR" dirty="0"/>
          </a:p>
          <a:p>
            <a:r>
              <a:rPr lang="fr-FR" dirty="0"/>
              <a:t>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073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E4D5-6854-9963-F49B-6958447E1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</a:t>
            </a:r>
            <a:r>
              <a:rPr lang="fr-FR" dirty="0"/>
              <a:t> 5: abstract </a:t>
            </a:r>
            <a:r>
              <a:rPr lang="fr-FR" dirty="0" err="1"/>
              <a:t>methods</a:t>
            </a:r>
            <a:r>
              <a:rPr lang="fr-FR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B6DCD7-2F47-E039-4902-A13A32D39E29}"/>
              </a:ext>
            </a:extLst>
          </p:cNvPr>
          <p:cNvSpPr txBox="1"/>
          <p:nvPr/>
        </p:nvSpPr>
        <p:spPr>
          <a:xfrm>
            <a:off x="3140765" y="2802835"/>
            <a:ext cx="6531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Declare</a:t>
            </a:r>
            <a:r>
              <a:rPr lang="fr-FR" dirty="0"/>
              <a:t> abstract </a:t>
            </a:r>
            <a:r>
              <a:rPr lang="fr-FR" dirty="0" err="1"/>
              <a:t>method</a:t>
            </a:r>
            <a:r>
              <a:rPr lang="fr-FR" dirty="0"/>
              <a:t> to « clone »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JsonNode</a:t>
            </a:r>
            <a:r>
              <a:rPr lang="fr-FR" dirty="0"/>
              <a:t>, and </a:t>
            </a:r>
            <a:r>
              <a:rPr lang="fr-FR" dirty="0" err="1"/>
              <a:t>recursively</a:t>
            </a:r>
            <a:endParaRPr lang="fr-FR" dirty="0"/>
          </a:p>
          <a:p>
            <a:endParaRPr lang="fr-FR" dirty="0"/>
          </a:p>
          <a:p>
            <a:r>
              <a:rPr lang="fr-FR" dirty="0"/>
              <a:t>=&gt; </a:t>
            </a:r>
            <a:r>
              <a:rPr lang="fr-FR" dirty="0" err="1"/>
              <a:t>Override</a:t>
            </a:r>
            <a:r>
              <a:rPr lang="fr-FR" dirty="0"/>
              <a:t> all </a:t>
            </a:r>
            <a:r>
              <a:rPr lang="fr-FR" dirty="0" err="1"/>
              <a:t>sub</a:t>
            </a:r>
            <a:r>
              <a:rPr lang="fr-FR" dirty="0"/>
              <a:t>-classes, to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correctly</a:t>
            </a:r>
            <a:r>
              <a:rPr lang="fr-FR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30890-4428-D2FD-C7B1-E915EEEF5836}"/>
              </a:ext>
            </a:extLst>
          </p:cNvPr>
          <p:cNvSpPr txBox="1"/>
          <p:nvPr/>
        </p:nvSpPr>
        <p:spPr>
          <a:xfrm>
            <a:off x="3193773" y="4580282"/>
            <a:ext cx="7989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Declare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abstract </a:t>
            </a:r>
            <a:r>
              <a:rPr lang="fr-FR" dirty="0" err="1"/>
              <a:t>method</a:t>
            </a:r>
            <a:r>
              <a:rPr lang="fr-FR" dirty="0"/>
              <a:t> to « dump as </a:t>
            </a:r>
            <a:r>
              <a:rPr lang="fr-FR" dirty="0" err="1"/>
              <a:t>text</a:t>
            </a:r>
            <a:r>
              <a:rPr lang="fr-FR" dirty="0"/>
              <a:t> »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JsonNode</a:t>
            </a:r>
            <a:r>
              <a:rPr lang="fr-FR" dirty="0"/>
              <a:t>, and </a:t>
            </a:r>
            <a:r>
              <a:rPr lang="fr-FR" dirty="0" err="1"/>
              <a:t>recursively</a:t>
            </a:r>
            <a:endParaRPr lang="fr-FR" dirty="0"/>
          </a:p>
          <a:p>
            <a:endParaRPr lang="fr-FR" dirty="0"/>
          </a:p>
          <a:p>
            <a:r>
              <a:rPr lang="fr-FR" dirty="0"/>
              <a:t>=&gt; </a:t>
            </a:r>
            <a:r>
              <a:rPr lang="fr-FR" dirty="0" err="1"/>
              <a:t>Override</a:t>
            </a:r>
            <a:r>
              <a:rPr lang="fr-FR" dirty="0"/>
              <a:t> all </a:t>
            </a:r>
            <a:r>
              <a:rPr lang="fr-FR" dirty="0" err="1"/>
              <a:t>sub</a:t>
            </a:r>
            <a:r>
              <a:rPr lang="fr-FR" dirty="0"/>
              <a:t>-classes, to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correctly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495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CAD8B-A555-5320-9D7F-B66E06C0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</a:t>
            </a:r>
            <a:r>
              <a:rPr lang="fr-FR" dirty="0"/>
              <a:t> 6 :  check code </a:t>
            </a:r>
            <a:r>
              <a:rPr lang="fr-FR" dirty="0" err="1"/>
              <a:t>caracteristics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C8B7D-F6C0-3827-5E59-42C868D73C34}"/>
              </a:ext>
            </a:extLst>
          </p:cNvPr>
          <p:cNvSpPr txBox="1"/>
          <p:nvPr/>
        </p:nvSpPr>
        <p:spPr>
          <a:xfrm>
            <a:off x="2286000" y="2459934"/>
            <a:ext cx="75899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Characteristic</a:t>
            </a:r>
            <a:r>
              <a:rPr lang="fr-FR" dirty="0"/>
              <a:t> 1:    the model AST classes are </a:t>
            </a:r>
            <a:r>
              <a:rPr lang="fr-FR" dirty="0" err="1"/>
              <a:t>polluted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applicative code</a:t>
            </a:r>
          </a:p>
          <a:p>
            <a:endParaRPr lang="fr-FR" dirty="0"/>
          </a:p>
          <a:p>
            <a:r>
              <a:rPr lang="fr-FR" dirty="0" err="1"/>
              <a:t>Characteristic</a:t>
            </a:r>
            <a:r>
              <a:rPr lang="fr-FR" dirty="0"/>
              <a:t> 2:    </a:t>
            </a:r>
            <a:r>
              <a:rPr lang="fr-FR" dirty="0" err="1"/>
              <a:t>each</a:t>
            </a:r>
            <a:r>
              <a:rPr lang="fr-FR" dirty="0"/>
              <a:t> model AST class </a:t>
            </a: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, </a:t>
            </a:r>
            <a:br>
              <a:rPr lang="fr-FR" dirty="0"/>
            </a:br>
            <a:r>
              <a:rPr lang="fr-FR" dirty="0"/>
              <a:t>   the code </a:t>
            </a:r>
            <a:r>
              <a:rPr lang="fr-FR" dirty="0" err="1"/>
              <a:t>become</a:t>
            </a:r>
            <a:r>
              <a:rPr lang="fr-FR" dirty="0"/>
              <a:t> </a:t>
            </a:r>
            <a:r>
              <a:rPr lang="fr-FR" dirty="0" err="1"/>
              <a:t>intrinsically</a:t>
            </a:r>
            <a:r>
              <a:rPr lang="fr-FR" dirty="0"/>
              <a:t> </a:t>
            </a:r>
            <a:r>
              <a:rPr lang="fr-FR" dirty="0" err="1"/>
              <a:t>complex</a:t>
            </a:r>
            <a:r>
              <a:rPr lang="fr-FR" dirty="0"/>
              <a:t> (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Characteristic</a:t>
            </a:r>
            <a:r>
              <a:rPr lang="fr-FR" dirty="0"/>
              <a:t> 3:  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split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classes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6325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839F-25D6-3F8B-58EA-61D731AFD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</a:t>
            </a:r>
            <a:r>
              <a:rPr lang="fr-FR" dirty="0"/>
              <a:t> 5 : </a:t>
            </a:r>
            <a:r>
              <a:rPr lang="fr-FR" dirty="0" err="1"/>
              <a:t>add</a:t>
            </a:r>
            <a:r>
              <a:rPr lang="fr-FR" dirty="0"/>
              <a:t> the Visitor design-pattern </a:t>
            </a:r>
            <a:br>
              <a:rPr lang="fr-FR" dirty="0"/>
            </a:br>
            <a:r>
              <a:rPr lang="fr-FR" dirty="0"/>
              <a:t> (to ex 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3E7371-C073-E381-9351-799249434204}"/>
              </a:ext>
            </a:extLst>
          </p:cNvPr>
          <p:cNvSpPr txBox="1"/>
          <p:nvPr/>
        </p:nvSpPr>
        <p:spPr>
          <a:xfrm>
            <a:off x="526773" y="2012674"/>
            <a:ext cx="579613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public abstract class </a:t>
            </a:r>
            <a:r>
              <a:rPr lang="fr-FR" dirty="0" err="1"/>
              <a:t>JsonNode</a:t>
            </a:r>
            <a:r>
              <a:rPr lang="fr-FR" dirty="0"/>
              <a:t> {</a:t>
            </a:r>
          </a:p>
          <a:p>
            <a:endParaRPr lang="fr-FR" dirty="0"/>
          </a:p>
          <a:p>
            <a:r>
              <a:rPr lang="fr-FR" dirty="0"/>
              <a:t>  public abstract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visit</a:t>
            </a:r>
            <a:r>
              <a:rPr lang="fr-FR" dirty="0"/>
              <a:t>(</a:t>
            </a:r>
            <a:r>
              <a:rPr lang="fr-FR" dirty="0" err="1"/>
              <a:t>JsonNodeVisitor</a:t>
            </a:r>
            <a:r>
              <a:rPr lang="fr-FR" dirty="0"/>
              <a:t> </a:t>
            </a:r>
            <a:r>
              <a:rPr lang="fr-FR" dirty="0" err="1"/>
              <a:t>visitor</a:t>
            </a:r>
            <a:r>
              <a:rPr lang="fr-FR" dirty="0"/>
              <a:t>);</a:t>
            </a:r>
          </a:p>
          <a:p>
            <a:endParaRPr lang="fr-FR" dirty="0"/>
          </a:p>
          <a:p>
            <a:r>
              <a:rPr lang="fr-FR" dirty="0"/>
              <a:t>  // </a:t>
            </a:r>
            <a:r>
              <a:rPr lang="fr-FR" dirty="0" err="1"/>
              <a:t>nested</a:t>
            </a:r>
            <a:r>
              <a:rPr lang="fr-FR" dirty="0"/>
              <a:t> </a:t>
            </a:r>
            <a:r>
              <a:rPr lang="fr-FR" dirty="0" err="1"/>
              <a:t>static</a:t>
            </a:r>
            <a:r>
              <a:rPr lang="fr-FR" dirty="0"/>
              <a:t> classes: all </a:t>
            </a:r>
            <a:r>
              <a:rPr lang="fr-FR" dirty="0" err="1"/>
              <a:t>known</a:t>
            </a:r>
            <a:r>
              <a:rPr lang="fr-FR" dirty="0"/>
              <a:t> </a:t>
            </a:r>
            <a:r>
              <a:rPr lang="fr-FR" dirty="0" err="1"/>
              <a:t>sub</a:t>
            </a:r>
            <a:r>
              <a:rPr lang="fr-FR" dirty="0"/>
              <a:t>-classes  of </a:t>
            </a:r>
            <a:r>
              <a:rPr lang="fr-FR" dirty="0" err="1"/>
              <a:t>JsonNode</a:t>
            </a:r>
            <a:br>
              <a:rPr lang="fr-FR" dirty="0"/>
            </a:br>
            <a:r>
              <a:rPr lang="fr-FR" dirty="0"/>
              <a:t>  // for all XXXX </a:t>
            </a:r>
            <a:r>
              <a:rPr lang="fr-FR" dirty="0" err="1"/>
              <a:t>sub</a:t>
            </a:r>
            <a:r>
              <a:rPr lang="fr-FR" dirty="0"/>
              <a:t>-class</a:t>
            </a:r>
          </a:p>
          <a:p>
            <a:r>
              <a:rPr lang="fr-FR" dirty="0"/>
              <a:t>  public </a:t>
            </a:r>
            <a:r>
              <a:rPr lang="fr-FR" dirty="0" err="1"/>
              <a:t>static</a:t>
            </a:r>
            <a:r>
              <a:rPr lang="fr-FR" dirty="0"/>
              <a:t> class </a:t>
            </a:r>
            <a:r>
              <a:rPr lang="fr-FR" dirty="0" err="1"/>
              <a:t>XXXXJsonNode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JsonNode</a:t>
            </a:r>
            <a:r>
              <a:rPr lang="fr-FR" dirty="0"/>
              <a:t> {</a:t>
            </a:r>
          </a:p>
          <a:p>
            <a:r>
              <a:rPr lang="fr-FR" dirty="0"/>
              <a:t>       @Override</a:t>
            </a:r>
            <a:br>
              <a:rPr lang="fr-FR" dirty="0"/>
            </a:br>
            <a:r>
              <a:rPr lang="fr-FR" dirty="0"/>
              <a:t>       public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visit</a:t>
            </a:r>
            <a:r>
              <a:rPr lang="fr-FR" dirty="0"/>
              <a:t>(</a:t>
            </a:r>
            <a:r>
              <a:rPr lang="fr-FR" dirty="0" err="1"/>
              <a:t>JsonNodeVisitor</a:t>
            </a:r>
            <a:r>
              <a:rPr lang="fr-FR" dirty="0"/>
              <a:t> </a:t>
            </a:r>
            <a:r>
              <a:rPr lang="fr-FR" dirty="0" err="1"/>
              <a:t>visitor</a:t>
            </a:r>
            <a:r>
              <a:rPr lang="fr-FR" dirty="0"/>
              <a:t>) {</a:t>
            </a:r>
            <a:br>
              <a:rPr lang="fr-FR" dirty="0"/>
            </a:br>
            <a:r>
              <a:rPr lang="fr-FR" dirty="0"/>
              <a:t>              </a:t>
            </a:r>
            <a:r>
              <a:rPr lang="fr-FR" dirty="0" err="1"/>
              <a:t>visitor.caseXXXX</a:t>
            </a:r>
            <a:r>
              <a:rPr lang="fr-FR" dirty="0"/>
              <a:t>(</a:t>
            </a:r>
            <a:r>
              <a:rPr lang="fr-FR" dirty="0" err="1"/>
              <a:t>this</a:t>
            </a:r>
            <a:r>
              <a:rPr lang="fr-FR" dirty="0"/>
              <a:t>);</a:t>
            </a:r>
          </a:p>
          <a:p>
            <a:r>
              <a:rPr lang="fr-FR" dirty="0"/>
              <a:t>       }</a:t>
            </a:r>
          </a:p>
          <a:p>
            <a:r>
              <a:rPr lang="fr-FR" dirty="0"/>
              <a:t>   }</a:t>
            </a:r>
          </a:p>
          <a:p>
            <a:endParaRPr lang="fr-FR" dirty="0"/>
          </a:p>
          <a:p>
            <a:r>
              <a:rPr lang="fr-FR" dirty="0"/>
              <a:t>}</a:t>
            </a:r>
          </a:p>
          <a:p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451B0-1D2E-1A16-70F3-C5F1AD11934E}"/>
              </a:ext>
            </a:extLst>
          </p:cNvPr>
          <p:cNvSpPr txBox="1"/>
          <p:nvPr/>
        </p:nvSpPr>
        <p:spPr>
          <a:xfrm>
            <a:off x="6518412" y="2080591"/>
            <a:ext cx="50249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  <a:p>
            <a:r>
              <a:rPr lang="fr-FR" dirty="0"/>
              <a:t>public abstract class </a:t>
            </a:r>
            <a:r>
              <a:rPr lang="fr-FR" dirty="0" err="1"/>
              <a:t>JsonNodeVisitor</a:t>
            </a:r>
            <a:r>
              <a:rPr lang="fr-FR" dirty="0"/>
              <a:t> {</a:t>
            </a:r>
          </a:p>
          <a:p>
            <a:endParaRPr lang="fr-FR" dirty="0"/>
          </a:p>
          <a:p>
            <a:r>
              <a:rPr lang="fr-FR" dirty="0"/>
              <a:t>   public abstract </a:t>
            </a:r>
            <a:r>
              <a:rPr lang="fr-FR" dirty="0" err="1"/>
              <a:t>caseNull</a:t>
            </a:r>
            <a:r>
              <a:rPr lang="fr-FR" dirty="0"/>
              <a:t>(</a:t>
            </a:r>
            <a:r>
              <a:rPr lang="fr-FR" dirty="0" err="1"/>
              <a:t>NullJsonNode</a:t>
            </a:r>
            <a:r>
              <a:rPr lang="fr-FR" dirty="0"/>
              <a:t> p);</a:t>
            </a:r>
          </a:p>
          <a:p>
            <a:r>
              <a:rPr lang="fr-FR" dirty="0"/>
              <a:t>   public abstract </a:t>
            </a:r>
            <a:r>
              <a:rPr lang="fr-FR" dirty="0" err="1"/>
              <a:t>caseText</a:t>
            </a:r>
            <a:r>
              <a:rPr lang="fr-FR" dirty="0"/>
              <a:t>(</a:t>
            </a:r>
            <a:r>
              <a:rPr lang="fr-FR" dirty="0" err="1"/>
              <a:t>TextJsonNode</a:t>
            </a:r>
            <a:r>
              <a:rPr lang="fr-FR" dirty="0"/>
              <a:t> p);</a:t>
            </a:r>
          </a:p>
          <a:p>
            <a:r>
              <a:rPr lang="fr-FR" dirty="0"/>
              <a:t>   public abstract </a:t>
            </a:r>
            <a:r>
              <a:rPr lang="fr-FR" dirty="0" err="1"/>
              <a:t>caseNumber</a:t>
            </a:r>
            <a:r>
              <a:rPr lang="fr-FR" dirty="0"/>
              <a:t>(</a:t>
            </a:r>
            <a:r>
              <a:rPr lang="fr-FR" dirty="0" err="1"/>
              <a:t>NumberJsonNode</a:t>
            </a:r>
            <a:r>
              <a:rPr lang="fr-FR" dirty="0"/>
              <a:t> p);</a:t>
            </a:r>
          </a:p>
          <a:p>
            <a:r>
              <a:rPr lang="fr-FR" dirty="0"/>
              <a:t>   ….</a:t>
            </a:r>
          </a:p>
          <a:p>
            <a:endParaRPr lang="fr-FR" dirty="0"/>
          </a:p>
          <a:p>
            <a:r>
              <a:rPr lang="fr-FR" dirty="0"/>
              <a:t>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545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7233</TotalTime>
  <Words>958</Words>
  <Application>Microsoft Office PowerPoint</Application>
  <PresentationFormat>Widescreen</PresentationFormat>
  <Paragraphs>156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Hands-On 2 - Design Patterns</vt:lpstr>
      <vt:lpstr>Outline</vt:lpstr>
      <vt:lpstr>Exercise 1 : model JSON  schema in UML classes</vt:lpstr>
      <vt:lpstr>Exercise 2: Source code of Java Json library: « Jackson »</vt:lpstr>
      <vt:lpstr>Exercise 3 : search sub-classes hierarchy of JsonNode in jackson</vt:lpstr>
      <vt:lpstr>Exercise 4:  create a Java Project, + Re-implement a minimal JsonNode class and sub-classes</vt:lpstr>
      <vt:lpstr>Exercise 5: abstract methods…</vt:lpstr>
      <vt:lpstr>Exercise 6 :  check code caracteristics</vt:lpstr>
      <vt:lpstr>Exercise 5 : add the Visitor design-pattern   (to ex 4)</vt:lpstr>
      <vt:lpstr>Exercise 6: implement a concrete JsonNodeVisitor to clone (recursively) a Node</vt:lpstr>
      <vt:lpstr>Exercise 7 : call the visitor, write Junit test(s)</vt:lpstr>
      <vt:lpstr>Exercise 8 : write another Visitor, to dump as indented Json text</vt:lpstr>
      <vt:lpstr>Exercise 9: … check code caracteristics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2 - Design Patterns</dc:title>
  <dc:creator>arnaud.nauwynck@gmail.com</dc:creator>
  <cp:lastModifiedBy>arnaud.nauwynck@gmail.com</cp:lastModifiedBy>
  <cp:revision>9</cp:revision>
  <dcterms:created xsi:type="dcterms:W3CDTF">2023-01-21T20:26:13Z</dcterms:created>
  <dcterms:modified xsi:type="dcterms:W3CDTF">2023-01-26T20:59:52Z</dcterms:modified>
</cp:coreProperties>
</file>