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5" r:id="rId14"/>
    <p:sldId id="267" r:id="rId15"/>
    <p:sldId id="269" r:id="rId16"/>
    <p:sldId id="274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1551-CDF8-DC9A-C9B2-CEFAF57CE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A7D6D-E7C7-8AFC-8B4D-47D71C9AB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EC76-6635-328F-2392-EBAAE511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02228-7C61-B2B9-92F6-85685A26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D5D8-ADB0-AF75-37DA-93FB890B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45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0D86-8603-43BD-7751-9D0260E9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BB294-C964-DD18-5F94-4052620CB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9E17-9141-F7CD-96D3-C02EAD92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BEB3-A062-9BD6-EA02-496673B8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507C-A88F-2FA3-9E47-3B97C14E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02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3BD00-15A5-D102-4BEF-83E5519E2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8D01D-1FC7-9F8D-008A-473878768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2D99-C7A9-ECD3-4587-32D18471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87B4-D3EB-0DED-5496-1B0D0E1B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DEBE-2FE9-8CC6-0D45-C98C81D7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06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E9B0-6382-AB85-4DDE-1235428E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111B-AC85-8BB7-8633-7ECA53DC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ED422-B4C1-ACBE-C6B1-D7447C04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D8E4-4CE3-161E-B866-9632822C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16D0-5C31-54F0-840A-16637A4B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06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827A-1E51-F2E0-6F4E-4D0F2B6D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73B09-8A9D-E539-E6BD-ADAB1A207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6C20-47A1-BBC6-1F8B-1D7FB311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80EF2-7BC0-FFAC-529B-73307BC8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99E5-D8B0-E1BD-A1E9-94364A6A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5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E4EA-55AB-065F-9E33-A87149E5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2B26-8058-2361-5170-785DA44CD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5B57D-5887-0AA6-48E4-95B4CE1BA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841DE-82D7-D8D5-B693-900BDF52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50DED-3EBD-7651-0556-34CB341C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D80B4-8B0B-2C76-72B8-8D250CC7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62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8744-3D9E-9EC0-52D3-6D3D5F98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6FDF5-F722-AEE6-808A-DCB61843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83729-F66F-BAAA-A498-A2EE6E74D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4F482-849F-E9F3-AB2D-292B2B599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8D103-8611-EE32-310E-7250A7EEA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2D908-F4DA-C1B2-15D0-45A0CECD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8B099-EF18-9141-3DB4-BDC390EB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7DA19-DE04-38E5-A7AB-E48672FF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58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4223-A352-5E00-29E8-00DFD5FB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5459B-7177-B35C-1E4F-02B139D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E602D-2F51-88BE-49A8-05B1B1AC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9EC9-84FD-2782-0F94-65A558B1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5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70BE9-41B0-B3A6-DF41-31ECC1D7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9EB0F-6B55-229D-AC82-B5CEB538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BEDBE-7DDC-6596-1470-D1E0F00A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26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8E14-32BC-0CC8-2B4D-4BD1B66A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88E1-AFB2-1100-AA10-113057882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D2863-BE31-1A3C-A370-1A5E69A25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2FB1A-9CB3-F073-3A38-32D38619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BDFC7-60AA-003B-7233-AEBFA2B7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8DDD-7EDD-6C5E-6139-3C4A4E8E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4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8519-A45F-3D7D-C7B4-D9D93ADE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ED796-2389-0E82-0906-6F3E7C0D0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A3DD7-494B-3ACA-A679-2089ACB5D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03536-CDF2-0898-1812-A32D6A0B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6918C-0BAC-016F-397D-BDC783DB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85CF-824A-9FBB-EDAB-92A3DB6A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94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E8963-4BE6-FD4F-4464-CB2AE64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FD69E-9F7E-7340-0BA1-D3ADF5CA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F196-9372-0049-55CA-FF6770434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11E2-51F6-4FA1-B95E-47B2008B54C3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2F36-7D5C-AC13-E891-F3D375476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63D0-C0BD-88CF-BF02-E2EC2D537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63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876F-5366-C424-B8F9-F665656E0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Hands-On 3</a:t>
            </a:r>
            <a:br>
              <a:rPr lang="fr-FR" dirty="0"/>
            </a:br>
            <a:r>
              <a:rPr lang="fr-FR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2D9AC-23DA-B454-4F6E-140593D4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1696"/>
            <a:ext cx="9144000" cy="636104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arnaud.nauwynck@gmail.com</a:t>
            </a:r>
          </a:p>
          <a:p>
            <a:r>
              <a:rPr lang="fr-FR" dirty="0" err="1"/>
              <a:t>February</a:t>
            </a:r>
            <a:r>
              <a:rPr lang="fr-FR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92853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 </a:t>
            </a:r>
            <a:r>
              <a:rPr lang="fr-FR" dirty="0" err="1"/>
              <a:t>Exercise</a:t>
            </a:r>
            <a:r>
              <a:rPr lang="fr-FR" dirty="0"/>
              <a:t> 5: « Use » Domain Class.</a:t>
            </a:r>
            <a:br>
              <a:rPr lang="fr-FR" dirty="0"/>
            </a:b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grammar</a:t>
            </a:r>
            <a:r>
              <a:rPr lang="fr-FR" dirty="0"/>
              <a:t> / file for </a:t>
            </a:r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this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2F112-28AD-3DB2-87B5-F63DF0597BE7}"/>
              </a:ext>
            </a:extLst>
          </p:cNvPr>
          <p:cNvSpPr/>
          <p:nvPr/>
        </p:nvSpPr>
        <p:spPr>
          <a:xfrm>
            <a:off x="1705385" y="2862408"/>
            <a:ext cx="1155622" cy="56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E1D0F-EDDB-55AA-73AB-F48E8C64D2D2}"/>
              </a:ext>
            </a:extLst>
          </p:cNvPr>
          <p:cNvSpPr/>
          <p:nvPr/>
        </p:nvSpPr>
        <p:spPr>
          <a:xfrm>
            <a:off x="3943700" y="2862408"/>
            <a:ext cx="1155622" cy="56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9FEB24-A09F-EDBA-0236-DF433C0EC41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61007" y="3145704"/>
            <a:ext cx="1082693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9F327B-6F56-E8A5-3953-7ABBCE768C36}"/>
              </a:ext>
            </a:extLst>
          </p:cNvPr>
          <p:cNvCxnSpPr/>
          <p:nvPr/>
        </p:nvCxnSpPr>
        <p:spPr>
          <a:xfrm>
            <a:off x="1504365" y="3429000"/>
            <a:ext cx="392687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18F1E0-0632-438E-B532-A2A7814E2373}"/>
              </a:ext>
            </a:extLst>
          </p:cNvPr>
          <p:cNvCxnSpPr>
            <a:cxnSpLocks/>
          </p:cNvCxnSpPr>
          <p:nvPr/>
        </p:nvCxnSpPr>
        <p:spPr>
          <a:xfrm>
            <a:off x="1741849" y="3904432"/>
            <a:ext cx="1082693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A69673-6C98-2D89-B588-D5A8A53827E0}"/>
              </a:ext>
            </a:extLst>
          </p:cNvPr>
          <p:cNvCxnSpPr/>
          <p:nvPr/>
        </p:nvCxnSpPr>
        <p:spPr>
          <a:xfrm>
            <a:off x="1504365" y="2862408"/>
            <a:ext cx="392687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37AE58-08DA-2223-55AE-4FA857785E1F}"/>
              </a:ext>
            </a:extLst>
          </p:cNvPr>
          <p:cNvCxnSpPr>
            <a:cxnSpLocks/>
          </p:cNvCxnSpPr>
          <p:nvPr/>
        </p:nvCxnSpPr>
        <p:spPr>
          <a:xfrm>
            <a:off x="2861007" y="3904432"/>
            <a:ext cx="1082693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782A51-7EA2-C7D6-7191-97A5C7DCEBE9}"/>
              </a:ext>
            </a:extLst>
          </p:cNvPr>
          <p:cNvCxnSpPr>
            <a:cxnSpLocks/>
          </p:cNvCxnSpPr>
          <p:nvPr/>
        </p:nvCxnSpPr>
        <p:spPr>
          <a:xfrm>
            <a:off x="3980164" y="3904432"/>
            <a:ext cx="1082693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7B2533-1608-9589-AA48-4DAE0154AB46}"/>
              </a:ext>
            </a:extLst>
          </p:cNvPr>
          <p:cNvSpPr txBox="1"/>
          <p:nvPr/>
        </p:nvSpPr>
        <p:spPr>
          <a:xfrm>
            <a:off x="6271774" y="2771250"/>
            <a:ext cx="53846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Document=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declare</a:t>
            </a:r>
            <a:r>
              <a:rPr lang="fr-FR" dirty="0"/>
              <a:t> var x = 0, var1Width = 30, var2Height = 10  {</a:t>
            </a:r>
          </a:p>
          <a:p>
            <a:r>
              <a:rPr lang="fr-FR" dirty="0"/>
              <a:t>    Composite {</a:t>
            </a:r>
          </a:p>
          <a:p>
            <a:r>
              <a:rPr lang="fr-FR" dirty="0"/>
              <a:t>         Rectangle( </a:t>
            </a:r>
            <a:r>
              <a:rPr lang="fr-FR" dirty="0" err="1"/>
              <a:t>left</a:t>
            </a:r>
            <a:r>
              <a:rPr lang="fr-FR" dirty="0"/>
              <a:t>: « x »,  </a:t>
            </a:r>
            <a:r>
              <a:rPr lang="fr-FR" dirty="0" err="1"/>
              <a:t>width</a:t>
            </a:r>
            <a:r>
              <a:rPr lang="fr-FR" dirty="0"/>
              <a:t>: « var1Width », ….),</a:t>
            </a:r>
          </a:p>
          <a:p>
            <a:endParaRPr lang="fr-FR" dirty="0"/>
          </a:p>
          <a:p>
            <a:r>
              <a:rPr lang="fr-FR" dirty="0"/>
              <a:t>         Line( x1= « x »,  y1:..,  x2=« x+var1Width », y2=  …)</a:t>
            </a:r>
          </a:p>
          <a:p>
            <a:endParaRPr lang="fr-FR" dirty="0"/>
          </a:p>
          <a:p>
            <a:r>
              <a:rPr lang="fr-FR" dirty="0"/>
              <a:t>         Rectangle(  </a:t>
            </a:r>
            <a:r>
              <a:rPr lang="fr-FR" dirty="0" err="1"/>
              <a:t>left</a:t>
            </a:r>
            <a:r>
              <a:rPr lang="fr-FR" dirty="0"/>
              <a:t>: « x+ 2 * var1Width »,  …)</a:t>
            </a:r>
          </a:p>
          <a:p>
            <a:r>
              <a:rPr lang="fr-FR" dirty="0"/>
              <a:t>    }</a:t>
            </a:r>
          </a:p>
          <a:p>
            <a:r>
              <a:rPr lang="fr-FR" dirty="0"/>
              <a:t>   }</a:t>
            </a:r>
          </a:p>
          <a:p>
            <a:r>
              <a:rPr lang="fr-FR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3015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 : Model – </a:t>
            </a:r>
            <a:r>
              <a:rPr lang="fr-FR" dirty="0" err="1"/>
              <a:t>View</a:t>
            </a:r>
            <a:r>
              <a:rPr lang="fr-FR" dirty="0"/>
              <a:t> (– Controller)</a:t>
            </a:r>
            <a:br>
              <a:rPr lang="fr-FR" dirty="0"/>
            </a:br>
            <a:r>
              <a:rPr lang="fr-FR" dirty="0"/>
              <a:t>&amp;&amp;  Publisher-</a:t>
            </a:r>
            <a:r>
              <a:rPr lang="fr-FR" dirty="0" err="1"/>
              <a:t>Subscriber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F2C21-1FED-4CE1-8F18-BE052CD7A830}"/>
              </a:ext>
            </a:extLst>
          </p:cNvPr>
          <p:cNvSpPr txBox="1"/>
          <p:nvPr/>
        </p:nvSpPr>
        <p:spPr>
          <a:xfrm>
            <a:off x="2193439" y="2535637"/>
            <a:ext cx="95312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Design in UML Classes </a:t>
            </a:r>
            <a:r>
              <a:rPr lang="fr-FR" dirty="0" err="1"/>
              <a:t>that</a:t>
            </a:r>
            <a:r>
              <a:rPr lang="fr-FR" dirty="0"/>
              <a:t> a « Document »  = Model</a:t>
            </a:r>
          </a:p>
          <a:p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viewed</a:t>
            </a:r>
            <a:r>
              <a:rPr lang="fr-FR" dirty="0"/>
              <a:t>/</a:t>
            </a:r>
            <a:r>
              <a:rPr lang="fr-FR" dirty="0" err="1"/>
              <a:t>edited</a:t>
            </a:r>
            <a:r>
              <a:rPr lang="fr-FR" dirty="0"/>
              <a:t> in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UIs</a:t>
            </a:r>
            <a:endParaRPr lang="fr-FR" dirty="0"/>
          </a:p>
          <a:p>
            <a:endParaRPr lang="fr-FR" dirty="0"/>
          </a:p>
          <a:p>
            <a:r>
              <a:rPr lang="fr-FR" dirty="0"/>
              <a:t>1 UI Panel for 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edition</a:t>
            </a:r>
            <a:r>
              <a:rPr lang="fr-FR" dirty="0"/>
              <a:t> (in a </a:t>
            </a:r>
            <a:r>
              <a:rPr lang="fr-FR" dirty="0" err="1"/>
              <a:t>TreeView</a:t>
            </a:r>
            <a:r>
              <a:rPr lang="fr-FR" dirty="0"/>
              <a:t>)</a:t>
            </a:r>
          </a:p>
          <a:p>
            <a:r>
              <a:rPr lang="fr-FR" dirty="0"/>
              <a:t>1 UI Panel for </a:t>
            </a:r>
            <a:r>
              <a:rPr lang="fr-FR" dirty="0" err="1"/>
              <a:t>canvas</a:t>
            </a:r>
            <a:r>
              <a:rPr lang="fr-FR" dirty="0"/>
              <a:t> </a:t>
            </a:r>
            <a:r>
              <a:rPr lang="fr-FR" dirty="0" err="1"/>
              <a:t>drawing</a:t>
            </a:r>
            <a:endParaRPr lang="fr-FR" dirty="0"/>
          </a:p>
          <a:p>
            <a:r>
              <a:rPr lang="fr-FR" dirty="0"/>
              <a:t>1 UI Panel for zoom </a:t>
            </a:r>
            <a:r>
              <a:rPr lang="fr-FR" dirty="0" err="1"/>
              <a:t>outline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the document changes,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emits</a:t>
            </a:r>
            <a:r>
              <a:rPr lang="fr-FR" dirty="0"/>
              <a:t> a « </a:t>
            </a:r>
            <a:r>
              <a:rPr lang="fr-FR" dirty="0" err="1"/>
              <a:t>changeEvent</a:t>
            </a:r>
            <a:r>
              <a:rPr lang="fr-FR" dirty="0"/>
              <a:t> » … all </a:t>
            </a:r>
            <a:r>
              <a:rPr lang="fr-FR" dirty="0" err="1"/>
              <a:t>subscribers</a:t>
            </a:r>
            <a:r>
              <a:rPr lang="fr-FR" dirty="0"/>
              <a:t> are </a:t>
            </a:r>
            <a:r>
              <a:rPr lang="fr-FR" dirty="0" err="1"/>
              <a:t>notified</a:t>
            </a:r>
            <a:r>
              <a:rPr lang="fr-FR" dirty="0"/>
              <a:t> to « </a:t>
            </a:r>
            <a:r>
              <a:rPr lang="fr-FR" dirty="0" err="1"/>
              <a:t>refresh</a:t>
            </a:r>
            <a:r>
              <a:rPr lang="fr-FR" dirty="0"/>
              <a:t> » </a:t>
            </a:r>
          </a:p>
        </p:txBody>
      </p:sp>
    </p:spTree>
    <p:extLst>
      <p:ext uri="{BB962C8B-B14F-4D97-AF65-F5344CB8AC3E}">
        <p14:creationId xmlns:p14="http://schemas.microsoft.com/office/powerpoint/2010/main" val="151328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5B2C61-0D48-AA07-15CB-5CD5DB0418FA}"/>
              </a:ext>
            </a:extLst>
          </p:cNvPr>
          <p:cNvSpPr/>
          <p:nvPr/>
        </p:nvSpPr>
        <p:spPr>
          <a:xfrm>
            <a:off x="2639557" y="2479539"/>
            <a:ext cx="2086852" cy="17166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15810-0401-5757-1C28-5B58B2C8A59B}"/>
              </a:ext>
            </a:extLst>
          </p:cNvPr>
          <p:cNvSpPr/>
          <p:nvPr/>
        </p:nvSpPr>
        <p:spPr>
          <a:xfrm>
            <a:off x="5683679" y="2479539"/>
            <a:ext cx="1783921" cy="17166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277A8-D60B-4A98-9C00-D647D4B2AE6F}"/>
              </a:ext>
            </a:extLst>
          </p:cNvPr>
          <p:cNvSpPr txBox="1"/>
          <p:nvPr/>
        </p:nvSpPr>
        <p:spPr>
          <a:xfrm>
            <a:off x="5880022" y="2782470"/>
            <a:ext cx="6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E93A3-26AB-308C-9121-D37D5F4559C3}"/>
              </a:ext>
            </a:extLst>
          </p:cNvPr>
          <p:cNvSpPr/>
          <p:nvPr/>
        </p:nvSpPr>
        <p:spPr>
          <a:xfrm>
            <a:off x="6350312" y="3254609"/>
            <a:ext cx="532933" cy="28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E3A466-1E41-8E04-356C-CBA0AEF76507}"/>
              </a:ext>
            </a:extLst>
          </p:cNvPr>
          <p:cNvSpPr/>
          <p:nvPr/>
        </p:nvSpPr>
        <p:spPr>
          <a:xfrm>
            <a:off x="6939342" y="3685649"/>
            <a:ext cx="263662" cy="25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E7AE0-9F04-B547-AD1C-6ADDD50A4227}"/>
              </a:ext>
            </a:extLst>
          </p:cNvPr>
          <p:cNvSpPr txBox="1"/>
          <p:nvPr/>
        </p:nvSpPr>
        <p:spPr>
          <a:xfrm>
            <a:off x="5630446" y="2077007"/>
            <a:ext cx="17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Canvas 1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F0BE5-783C-B47F-B413-25FD03921C97}"/>
              </a:ext>
            </a:extLst>
          </p:cNvPr>
          <p:cNvSpPr txBox="1"/>
          <p:nvPr/>
        </p:nvSpPr>
        <p:spPr>
          <a:xfrm>
            <a:off x="2639557" y="2077007"/>
            <a:ext cx="166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TreeView</a:t>
            </a:r>
            <a:r>
              <a:rPr lang="fr-FR" dirty="0"/>
              <a:t> Editor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09C67D-F0AC-EBAE-C42F-0F4440FE1887}"/>
              </a:ext>
            </a:extLst>
          </p:cNvPr>
          <p:cNvSpPr/>
          <p:nvPr/>
        </p:nvSpPr>
        <p:spPr>
          <a:xfrm>
            <a:off x="8204962" y="2479539"/>
            <a:ext cx="1783921" cy="17166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A27591-268C-4B7B-9527-D995EC0BDFE6}"/>
              </a:ext>
            </a:extLst>
          </p:cNvPr>
          <p:cNvSpPr/>
          <p:nvPr/>
        </p:nvSpPr>
        <p:spPr>
          <a:xfrm>
            <a:off x="9460625" y="3685649"/>
            <a:ext cx="263662" cy="25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295ECD-2C6C-DAC8-BC6E-39E8355BDCF4}"/>
              </a:ext>
            </a:extLst>
          </p:cNvPr>
          <p:cNvSpPr txBox="1"/>
          <p:nvPr/>
        </p:nvSpPr>
        <p:spPr>
          <a:xfrm>
            <a:off x="8151729" y="2077007"/>
            <a:ext cx="201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Canvas 2 (</a:t>
            </a:r>
            <a:r>
              <a:rPr lang="fr-FR" dirty="0" err="1"/>
              <a:t>Zooming</a:t>
            </a:r>
            <a:r>
              <a:rPr lang="fr-FR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ECEF27-ABB6-B0D6-1DB8-50DCF8D87E89}"/>
              </a:ext>
            </a:extLst>
          </p:cNvPr>
          <p:cNvSpPr/>
          <p:nvPr/>
        </p:nvSpPr>
        <p:spPr>
          <a:xfrm>
            <a:off x="9043023" y="3337840"/>
            <a:ext cx="858302" cy="785375"/>
          </a:xfrm>
          <a:prstGeom prst="rect">
            <a:avLst/>
          </a:prstGeom>
          <a:noFill/>
          <a:ln w="254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86EEB5-B456-7116-35FF-A95306352908}"/>
              </a:ext>
            </a:extLst>
          </p:cNvPr>
          <p:cNvCxnSpPr>
            <a:cxnSpLocks/>
          </p:cNvCxnSpPr>
          <p:nvPr/>
        </p:nvCxnSpPr>
        <p:spPr>
          <a:xfrm>
            <a:off x="2819071" y="2569296"/>
            <a:ext cx="0" cy="1447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35A8C0-9633-A6CB-5025-96C20B343523}"/>
              </a:ext>
            </a:extLst>
          </p:cNvPr>
          <p:cNvCxnSpPr>
            <a:cxnSpLocks/>
          </p:cNvCxnSpPr>
          <p:nvPr/>
        </p:nvCxnSpPr>
        <p:spPr>
          <a:xfrm>
            <a:off x="2819071" y="2810691"/>
            <a:ext cx="269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46F6C3-F794-65D8-5263-C218641A9ECA}"/>
              </a:ext>
            </a:extLst>
          </p:cNvPr>
          <p:cNvCxnSpPr>
            <a:cxnSpLocks/>
          </p:cNvCxnSpPr>
          <p:nvPr/>
        </p:nvCxnSpPr>
        <p:spPr>
          <a:xfrm>
            <a:off x="2819071" y="3254609"/>
            <a:ext cx="269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568AB1-A665-A166-4468-6BC16350EC97}"/>
              </a:ext>
            </a:extLst>
          </p:cNvPr>
          <p:cNvCxnSpPr>
            <a:cxnSpLocks/>
          </p:cNvCxnSpPr>
          <p:nvPr/>
        </p:nvCxnSpPr>
        <p:spPr>
          <a:xfrm>
            <a:off x="3088342" y="3540709"/>
            <a:ext cx="269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D6909C-B60E-0396-3E5C-2D1038166508}"/>
              </a:ext>
            </a:extLst>
          </p:cNvPr>
          <p:cNvCxnSpPr>
            <a:cxnSpLocks/>
          </p:cNvCxnSpPr>
          <p:nvPr/>
        </p:nvCxnSpPr>
        <p:spPr>
          <a:xfrm>
            <a:off x="3106106" y="3841201"/>
            <a:ext cx="269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CB9484-34CF-B74A-7730-EAC8C19AEAC3}"/>
              </a:ext>
            </a:extLst>
          </p:cNvPr>
          <p:cNvCxnSpPr>
            <a:cxnSpLocks/>
          </p:cNvCxnSpPr>
          <p:nvPr/>
        </p:nvCxnSpPr>
        <p:spPr>
          <a:xfrm>
            <a:off x="3100496" y="3248406"/>
            <a:ext cx="0" cy="762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550D3B0-C08D-1687-502F-12E981DCFC3D}"/>
              </a:ext>
            </a:extLst>
          </p:cNvPr>
          <p:cNvSpPr txBox="1"/>
          <p:nvPr/>
        </p:nvSpPr>
        <p:spPr>
          <a:xfrm>
            <a:off x="3045492" y="2626025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Text</a:t>
            </a:r>
            <a:r>
              <a:rPr lang="fr-FR" dirty="0"/>
              <a:t>(« hello»)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C3C377-7E48-279A-8C72-78037D37306B}"/>
              </a:ext>
            </a:extLst>
          </p:cNvPr>
          <p:cNvSpPr txBox="1"/>
          <p:nvPr/>
        </p:nvSpPr>
        <p:spPr>
          <a:xfrm>
            <a:off x="3045492" y="3064791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Group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B3AA70-2836-E274-4E07-6BCC11B8FD8C}"/>
              </a:ext>
            </a:extLst>
          </p:cNvPr>
          <p:cNvSpPr txBox="1"/>
          <p:nvPr/>
        </p:nvSpPr>
        <p:spPr>
          <a:xfrm>
            <a:off x="3322519" y="3376066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Rectangle(..)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C3FB77-B902-CD7C-7C29-FF1C9DA0B6B7}"/>
              </a:ext>
            </a:extLst>
          </p:cNvPr>
          <p:cNvSpPr txBox="1"/>
          <p:nvPr/>
        </p:nvSpPr>
        <p:spPr>
          <a:xfrm>
            <a:off x="3322519" y="3663076"/>
            <a:ext cx="96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Circle(..)</a:t>
            </a:r>
          </a:p>
        </p:txBody>
      </p:sp>
    </p:spTree>
    <p:extLst>
      <p:ext uri="{BB962C8B-B14F-4D97-AF65-F5344CB8AC3E}">
        <p14:creationId xmlns:p14="http://schemas.microsoft.com/office/powerpoint/2010/main" val="115986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7B23-01CC-984F-9464-9F1C1B51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365125"/>
            <a:ext cx="11897139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: (MVC) </a:t>
            </a:r>
            <a:r>
              <a:rPr lang="fr-FR" dirty="0" err="1"/>
              <a:t>View</a:t>
            </a:r>
            <a:r>
              <a:rPr lang="fr-FR" dirty="0"/>
              <a:t> = Bridge to </a:t>
            </a:r>
            <a:r>
              <a:rPr lang="fr-FR" dirty="0" err="1"/>
              <a:t>JavaFx</a:t>
            </a:r>
            <a:br>
              <a:rPr lang="fr-FR" dirty="0"/>
            </a:br>
            <a:r>
              <a:rPr lang="fr-FR" dirty="0"/>
              <a:t>Complete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BCE35C-2E1C-CD07-837C-876DFDB47A52}"/>
              </a:ext>
            </a:extLst>
          </p:cNvPr>
          <p:cNvSpPr/>
          <p:nvPr/>
        </p:nvSpPr>
        <p:spPr>
          <a:xfrm>
            <a:off x="1224872" y="2114241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55721-9372-658F-3A5E-C6312E3BC614}"/>
              </a:ext>
            </a:extLst>
          </p:cNvPr>
          <p:cNvSpPr/>
          <p:nvPr/>
        </p:nvSpPr>
        <p:spPr>
          <a:xfrm>
            <a:off x="309166" y="3012076"/>
            <a:ext cx="729473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A9F98-D2FD-0E6B-1281-D0E5FDBF44F6}"/>
              </a:ext>
            </a:extLst>
          </p:cNvPr>
          <p:cNvSpPr/>
          <p:nvPr/>
        </p:nvSpPr>
        <p:spPr>
          <a:xfrm>
            <a:off x="1316332" y="3012075"/>
            <a:ext cx="1198268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1225C-BFEC-E944-3128-F049F54F4721}"/>
              </a:ext>
            </a:extLst>
          </p:cNvPr>
          <p:cNvSpPr/>
          <p:nvPr/>
        </p:nvSpPr>
        <p:spPr>
          <a:xfrm>
            <a:off x="2706153" y="3012074"/>
            <a:ext cx="1198268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6B9767-19D0-FCB2-F1C2-C6B632612D2F}"/>
              </a:ext>
            </a:extLst>
          </p:cNvPr>
          <p:cNvSpPr/>
          <p:nvPr/>
        </p:nvSpPr>
        <p:spPr>
          <a:xfrm>
            <a:off x="5435048" y="3128122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  <a:p>
            <a:pPr algn="ctr"/>
            <a:r>
              <a:rPr lang="fr-FR" dirty="0" err="1"/>
              <a:t>JavaFxView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8EE85-B001-D5B0-402D-77C3A176763D}"/>
              </a:ext>
            </a:extLst>
          </p:cNvPr>
          <p:cNvSpPr/>
          <p:nvPr/>
        </p:nvSpPr>
        <p:spPr>
          <a:xfrm>
            <a:off x="4358828" y="3873150"/>
            <a:ext cx="889988" cy="55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  <a:p>
            <a:pPr algn="ctr"/>
            <a:r>
              <a:rPr lang="fr-FR" dirty="0" err="1"/>
              <a:t>FxView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59A72-B878-5935-BD5E-92B0A2BEC2E0}"/>
              </a:ext>
            </a:extLst>
          </p:cNvPr>
          <p:cNvSpPr/>
          <p:nvPr/>
        </p:nvSpPr>
        <p:spPr>
          <a:xfrm>
            <a:off x="5526508" y="3873149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  <a:p>
            <a:pPr algn="ctr"/>
            <a:r>
              <a:rPr lang="fr-FR" dirty="0" err="1"/>
              <a:t>FxView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A43D8-FC2E-2B1C-6372-E05DFB213D20}"/>
              </a:ext>
            </a:extLst>
          </p:cNvPr>
          <p:cNvSpPr/>
          <p:nvPr/>
        </p:nvSpPr>
        <p:spPr>
          <a:xfrm>
            <a:off x="6916329" y="3873148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  <a:p>
            <a:pPr algn="ctr"/>
            <a:r>
              <a:rPr lang="fr-FR" dirty="0" err="1"/>
              <a:t>FxView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196ED-0C03-47CF-D5CA-B147852B5069}"/>
              </a:ext>
            </a:extLst>
          </p:cNvPr>
          <p:cNvSpPr/>
          <p:nvPr/>
        </p:nvSpPr>
        <p:spPr>
          <a:xfrm>
            <a:off x="8331851" y="4881573"/>
            <a:ext cx="864957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59C7A2-17A9-99FD-3E6F-54024F2FB0CF}"/>
              </a:ext>
            </a:extLst>
          </p:cNvPr>
          <p:cNvSpPr/>
          <p:nvPr/>
        </p:nvSpPr>
        <p:spPr>
          <a:xfrm>
            <a:off x="9406760" y="4892279"/>
            <a:ext cx="1198268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Rectangle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115E0-6EB5-08D3-B424-CAA1332CA82C}"/>
              </a:ext>
            </a:extLst>
          </p:cNvPr>
          <p:cNvSpPr/>
          <p:nvPr/>
        </p:nvSpPr>
        <p:spPr>
          <a:xfrm>
            <a:off x="10796581" y="4904683"/>
            <a:ext cx="1198268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Circle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7AAF06D-0640-3027-1F63-E70CA8403C1A}"/>
              </a:ext>
            </a:extLst>
          </p:cNvPr>
          <p:cNvSpPr/>
          <p:nvPr/>
        </p:nvSpPr>
        <p:spPr>
          <a:xfrm rot="16200000">
            <a:off x="1684683" y="4298674"/>
            <a:ext cx="462169" cy="20226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5D0A1-1580-938E-A03C-84494AEAC3AB}"/>
              </a:ext>
            </a:extLst>
          </p:cNvPr>
          <p:cNvSpPr txBox="1"/>
          <p:nvPr/>
        </p:nvSpPr>
        <p:spPr>
          <a:xfrm>
            <a:off x="1316332" y="5815849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Applicative </a:t>
            </a:r>
          </a:p>
          <a:p>
            <a:r>
              <a:rPr lang="fr-FR" dirty="0"/>
              <a:t>Model classes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8B306FE2-588A-9D10-66A4-BDC810CDBFF7}"/>
              </a:ext>
            </a:extLst>
          </p:cNvPr>
          <p:cNvSpPr/>
          <p:nvPr/>
        </p:nvSpPr>
        <p:spPr>
          <a:xfrm rot="16200000">
            <a:off x="6113521" y="4524661"/>
            <a:ext cx="462169" cy="20226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1DEB6-6C9C-EA6A-516E-5513B8F0FBA2}"/>
              </a:ext>
            </a:extLst>
          </p:cNvPr>
          <p:cNvSpPr txBox="1"/>
          <p:nvPr/>
        </p:nvSpPr>
        <p:spPr>
          <a:xfrm>
            <a:off x="5793430" y="5929617"/>
            <a:ext cx="134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Applicative</a:t>
            </a:r>
          </a:p>
          <a:p>
            <a:r>
              <a:rPr lang="fr-FR" dirty="0" err="1"/>
              <a:t>View</a:t>
            </a:r>
            <a:r>
              <a:rPr lang="fr-FR" dirty="0"/>
              <a:t> classes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816BA-D86B-6FA2-5248-93B20F8186C3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236864" y="2344903"/>
            <a:ext cx="2198184" cy="100860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B243C1-D19A-5122-32C6-A7B7C81C91F6}"/>
              </a:ext>
            </a:extLst>
          </p:cNvPr>
          <p:cNvSpPr txBox="1"/>
          <p:nvPr/>
        </p:nvSpPr>
        <p:spPr>
          <a:xfrm>
            <a:off x="3416378" y="2114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94BB2D1-CD97-FE12-95FC-0514909DB7DB}"/>
              </a:ext>
            </a:extLst>
          </p:cNvPr>
          <p:cNvSpPr/>
          <p:nvPr/>
        </p:nvSpPr>
        <p:spPr>
          <a:xfrm rot="16200000">
            <a:off x="9977030" y="4938159"/>
            <a:ext cx="462169" cy="20226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0E9336-6489-F777-0508-98A85AD922AC}"/>
              </a:ext>
            </a:extLst>
          </p:cNvPr>
          <p:cNvSpPr txBox="1"/>
          <p:nvPr/>
        </p:nvSpPr>
        <p:spPr>
          <a:xfrm>
            <a:off x="9680056" y="6123954"/>
            <a:ext cx="137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External</a:t>
            </a:r>
            <a:endParaRPr lang="fr-FR" dirty="0"/>
          </a:p>
          <a:p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javafx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66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: Abstract Kit, </a:t>
            </a:r>
            <a:r>
              <a:rPr lang="fr-FR" dirty="0" err="1"/>
              <a:t>Factory</a:t>
            </a:r>
            <a:r>
              <a:rPr lang="fr-FR" dirty="0"/>
              <a:t>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42A63-62F2-E0DD-20A2-57A715E8401C}"/>
              </a:ext>
            </a:extLst>
          </p:cNvPr>
          <p:cNvSpPr txBox="1"/>
          <p:nvPr/>
        </p:nvSpPr>
        <p:spPr>
          <a:xfrm>
            <a:off x="2025144" y="2492160"/>
            <a:ext cx="48461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Draw</a:t>
            </a:r>
            <a:r>
              <a:rPr lang="fr-FR" dirty="0"/>
              <a:t> UML classes </a:t>
            </a:r>
            <a:r>
              <a:rPr lang="fr-FR" dirty="0" err="1"/>
              <a:t>diagram</a:t>
            </a:r>
            <a:endParaRPr lang="fr-FR" dirty="0"/>
          </a:p>
          <a:p>
            <a:r>
              <a:rPr lang="fr-FR" dirty="0" err="1"/>
              <a:t>showing</a:t>
            </a:r>
            <a:r>
              <a:rPr lang="fr-FR" dirty="0"/>
              <a:t> « Kit » design-pattern + </a:t>
            </a:r>
            <a:r>
              <a:rPr lang="fr-FR" dirty="0" err="1"/>
              <a:t>Factory</a:t>
            </a:r>
            <a:r>
              <a:rPr lang="fr-FR" dirty="0"/>
              <a:t> Classes : </a:t>
            </a:r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graphical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(</a:t>
            </a:r>
            <a:r>
              <a:rPr lang="fr-FR" dirty="0" err="1"/>
              <a:t>example</a:t>
            </a:r>
            <a:r>
              <a:rPr lang="fr-FR" dirty="0"/>
              <a:t> « Rectangle »)</a:t>
            </a:r>
          </a:p>
          <a:p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18B2B2-E907-1A65-9C96-C040A5061031}"/>
              </a:ext>
            </a:extLst>
          </p:cNvPr>
          <p:cNvCxnSpPr/>
          <p:nvPr/>
        </p:nvCxnSpPr>
        <p:spPr>
          <a:xfrm flipV="1">
            <a:off x="6434459" y="3124667"/>
            <a:ext cx="1228550" cy="37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D5E108-A0AA-F74C-622E-D7A65FC3D278}"/>
              </a:ext>
            </a:extLst>
          </p:cNvPr>
          <p:cNvCxnSpPr>
            <a:cxnSpLocks/>
          </p:cNvCxnSpPr>
          <p:nvPr/>
        </p:nvCxnSpPr>
        <p:spPr>
          <a:xfrm>
            <a:off x="6434459" y="3647314"/>
            <a:ext cx="1228550" cy="48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EAF7DA-4C80-060C-BAD1-D50F7774130D}"/>
              </a:ext>
            </a:extLst>
          </p:cNvPr>
          <p:cNvSpPr txBox="1"/>
          <p:nvPr/>
        </p:nvSpPr>
        <p:spPr>
          <a:xfrm>
            <a:off x="7814474" y="2842974"/>
            <a:ext cx="41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a </a:t>
            </a:r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: </a:t>
            </a:r>
          </a:p>
          <a:p>
            <a:r>
              <a:rPr lang="fr-FR" dirty="0" err="1"/>
              <a:t>Create</a:t>
            </a:r>
            <a:r>
              <a:rPr lang="fr-FR" dirty="0"/>
              <a:t> a « </a:t>
            </a:r>
            <a:r>
              <a:rPr lang="fr-FR" dirty="0" err="1"/>
              <a:t>javafx.Rectangle</a:t>
            </a:r>
            <a:r>
              <a:rPr lang="fr-FR" dirty="0"/>
              <a:t> » </a:t>
            </a:r>
            <a:r>
              <a:rPr lang="fr-FR" dirty="0" err="1"/>
              <a:t>view</a:t>
            </a:r>
            <a:r>
              <a:rPr lang="fr-FR" dirty="0"/>
              <a:t> adapter</a:t>
            </a:r>
          </a:p>
          <a:p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BD788-2CF6-A29D-CF28-F2B970996699}"/>
              </a:ext>
            </a:extLst>
          </p:cNvPr>
          <p:cNvSpPr txBox="1"/>
          <p:nvPr/>
        </p:nvSpPr>
        <p:spPr>
          <a:xfrm>
            <a:off x="7814473" y="3809865"/>
            <a:ext cx="43926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a </a:t>
            </a:r>
            <a:r>
              <a:rPr lang="fr-FR" dirty="0" err="1"/>
              <a:t>TreeView</a:t>
            </a:r>
            <a:r>
              <a:rPr lang="fr-FR" dirty="0"/>
              <a:t> : </a:t>
            </a:r>
          </a:p>
          <a:p>
            <a:r>
              <a:rPr lang="fr-FR" dirty="0" err="1"/>
              <a:t>create</a:t>
            </a:r>
            <a:r>
              <a:rPr lang="fr-FR" dirty="0"/>
              <a:t> a « Rectangle » Node </a:t>
            </a:r>
            <a:r>
              <a:rPr lang="fr-FR" dirty="0" err="1"/>
              <a:t>view</a:t>
            </a:r>
            <a:r>
              <a:rPr lang="fr-FR" dirty="0"/>
              <a:t> adapter,  </a:t>
            </a:r>
          </a:p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nodes</a:t>
            </a:r>
            <a:br>
              <a:rPr lang="fr-FR" dirty="0"/>
            </a:br>
            <a:r>
              <a:rPr lang="fr-FR" dirty="0"/>
              <a:t>    - </a:t>
            </a:r>
            <a:r>
              <a:rPr lang="fr-FR" dirty="0" err="1"/>
              <a:t>node</a:t>
            </a:r>
            <a:r>
              <a:rPr lang="fr-FR" dirty="0"/>
              <a:t> « x », </a:t>
            </a:r>
          </a:p>
          <a:p>
            <a:r>
              <a:rPr lang="fr-FR" dirty="0"/>
              <a:t>     - </a:t>
            </a:r>
            <a:r>
              <a:rPr lang="fr-FR" dirty="0" err="1"/>
              <a:t>node</a:t>
            </a:r>
            <a:r>
              <a:rPr lang="fr-FR" dirty="0"/>
              <a:t> « y », </a:t>
            </a:r>
          </a:p>
          <a:p>
            <a:r>
              <a:rPr lang="fr-FR" dirty="0"/>
              <a:t>     - </a:t>
            </a:r>
            <a:r>
              <a:rPr lang="fr-FR" dirty="0" err="1"/>
              <a:t>node</a:t>
            </a:r>
            <a:r>
              <a:rPr lang="fr-FR" dirty="0"/>
              <a:t> « </a:t>
            </a:r>
            <a:r>
              <a:rPr lang="fr-FR" dirty="0" err="1"/>
              <a:t>width</a:t>
            </a:r>
            <a:r>
              <a:rPr lang="fr-FR" dirty="0"/>
              <a:t> », </a:t>
            </a:r>
          </a:p>
          <a:p>
            <a:r>
              <a:rPr lang="fr-FR" dirty="0"/>
              <a:t>     - </a:t>
            </a:r>
            <a:r>
              <a:rPr lang="fr-FR" dirty="0" err="1"/>
              <a:t>node</a:t>
            </a:r>
            <a:r>
              <a:rPr lang="fr-FR" dirty="0"/>
              <a:t> « </a:t>
            </a:r>
            <a:r>
              <a:rPr lang="fr-FR" dirty="0" err="1"/>
              <a:t>height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50915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…  </a:t>
            </a:r>
            <a:r>
              <a:rPr lang="fr-FR" dirty="0" err="1"/>
              <a:t>complete</a:t>
            </a:r>
            <a:r>
              <a:rPr lang="fr-FR" dirty="0"/>
              <a:t>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B3E34-00C1-BB5E-09DA-DF3A627538D6}"/>
              </a:ext>
            </a:extLst>
          </p:cNvPr>
          <p:cNvSpPr/>
          <p:nvPr/>
        </p:nvSpPr>
        <p:spPr>
          <a:xfrm>
            <a:off x="1349111" y="3025319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19C18-7072-54C7-9C64-BBCEFCB0A10B}"/>
              </a:ext>
            </a:extLst>
          </p:cNvPr>
          <p:cNvSpPr/>
          <p:nvPr/>
        </p:nvSpPr>
        <p:spPr>
          <a:xfrm>
            <a:off x="433405" y="3923154"/>
            <a:ext cx="729473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FAEB1-AB43-0B63-C309-69285D55F9AC}"/>
              </a:ext>
            </a:extLst>
          </p:cNvPr>
          <p:cNvSpPr/>
          <p:nvPr/>
        </p:nvSpPr>
        <p:spPr>
          <a:xfrm>
            <a:off x="1440571" y="3923153"/>
            <a:ext cx="1198268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038F1-80F0-2854-5070-C4E6903AA7ED}"/>
              </a:ext>
            </a:extLst>
          </p:cNvPr>
          <p:cNvSpPr/>
          <p:nvPr/>
        </p:nvSpPr>
        <p:spPr>
          <a:xfrm>
            <a:off x="2830392" y="3923152"/>
            <a:ext cx="1198268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7EFA6-4700-EBC8-DA44-4E185051055D}"/>
              </a:ext>
            </a:extLst>
          </p:cNvPr>
          <p:cNvSpPr/>
          <p:nvPr/>
        </p:nvSpPr>
        <p:spPr>
          <a:xfrm>
            <a:off x="7664354" y="1847337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  <a:p>
            <a:pPr algn="ctr"/>
            <a:r>
              <a:rPr lang="fr-FR" dirty="0" err="1"/>
              <a:t>TreeNodeView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7F2A5-B0C1-F8D6-AB2B-F69B00F1D785}"/>
              </a:ext>
            </a:extLst>
          </p:cNvPr>
          <p:cNvSpPr/>
          <p:nvPr/>
        </p:nvSpPr>
        <p:spPr>
          <a:xfrm>
            <a:off x="6503133" y="2731804"/>
            <a:ext cx="1161221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  <a:p>
            <a:pPr algn="ctr"/>
            <a:r>
              <a:rPr lang="fr-FR" dirty="0" err="1"/>
              <a:t>NodeView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AE4F4-93E5-26F1-B717-F2439E778EEC}"/>
              </a:ext>
            </a:extLst>
          </p:cNvPr>
          <p:cNvSpPr/>
          <p:nvPr/>
        </p:nvSpPr>
        <p:spPr>
          <a:xfrm>
            <a:off x="7755813" y="2745171"/>
            <a:ext cx="1266185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  <a:p>
            <a:pPr algn="ctr"/>
            <a:r>
              <a:rPr lang="fr-FR" dirty="0" err="1"/>
              <a:t>NodeView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1F2EE7-9941-5CA5-F93E-61A44F1E9094}"/>
              </a:ext>
            </a:extLst>
          </p:cNvPr>
          <p:cNvSpPr/>
          <p:nvPr/>
        </p:nvSpPr>
        <p:spPr>
          <a:xfrm>
            <a:off x="9145635" y="2745170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  <a:p>
            <a:pPr algn="ctr"/>
            <a:r>
              <a:rPr lang="fr-FR" dirty="0" err="1"/>
              <a:t>NodeView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B9E772-E2AC-2F11-4BBA-5FEF454ECAF8}"/>
              </a:ext>
            </a:extLst>
          </p:cNvPr>
          <p:cNvSpPr/>
          <p:nvPr/>
        </p:nvSpPr>
        <p:spPr>
          <a:xfrm>
            <a:off x="4489377" y="2294285"/>
            <a:ext cx="1920863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TreeNodeView</a:t>
            </a:r>
            <a:endParaRPr lang="fr-FR" dirty="0"/>
          </a:p>
          <a:p>
            <a:pPr algn="ctr"/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5D3D8-5975-0FF9-E316-0CD38F9019D1}"/>
              </a:ext>
            </a:extLst>
          </p:cNvPr>
          <p:cNvSpPr/>
          <p:nvPr/>
        </p:nvSpPr>
        <p:spPr>
          <a:xfrm>
            <a:off x="4470952" y="4850909"/>
            <a:ext cx="2178909" cy="483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JavafxElementView</a:t>
            </a:r>
            <a:endParaRPr lang="fr-FR" dirty="0"/>
          </a:p>
          <a:p>
            <a:pPr algn="ctr"/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DF2E8-EB2D-B858-648E-D8AF18254455}"/>
              </a:ext>
            </a:extLst>
          </p:cNvPr>
          <p:cNvSpPr/>
          <p:nvPr/>
        </p:nvSpPr>
        <p:spPr>
          <a:xfrm>
            <a:off x="7732271" y="4589175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  <a:p>
            <a:pPr algn="ctr"/>
            <a:r>
              <a:rPr lang="fr-FR" dirty="0" err="1"/>
              <a:t>JavaxFxView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A7EB2D-869E-A5FD-BF52-05B127809A74}"/>
              </a:ext>
            </a:extLst>
          </p:cNvPr>
          <p:cNvSpPr/>
          <p:nvPr/>
        </p:nvSpPr>
        <p:spPr>
          <a:xfrm>
            <a:off x="6816565" y="5334203"/>
            <a:ext cx="729473" cy="55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  <a:p>
            <a:pPr algn="ctr"/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A2776B-BB8E-D428-8A31-777B8F18BBF9}"/>
              </a:ext>
            </a:extLst>
          </p:cNvPr>
          <p:cNvSpPr/>
          <p:nvPr/>
        </p:nvSpPr>
        <p:spPr>
          <a:xfrm>
            <a:off x="7823731" y="5334202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  <a:p>
            <a:pPr algn="ctr"/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28CBF0-CAD2-9A99-04FA-560C2C44199B}"/>
              </a:ext>
            </a:extLst>
          </p:cNvPr>
          <p:cNvSpPr/>
          <p:nvPr/>
        </p:nvSpPr>
        <p:spPr>
          <a:xfrm>
            <a:off x="9213552" y="5334201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  <a:p>
            <a:pPr algn="ctr"/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E8B151-C110-D64D-EB89-316F852434B1}"/>
              </a:ext>
            </a:extLst>
          </p:cNvPr>
          <p:cNvSpPr/>
          <p:nvPr/>
        </p:nvSpPr>
        <p:spPr>
          <a:xfrm>
            <a:off x="11066499" y="2174931"/>
            <a:ext cx="864957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Tree</a:t>
            </a:r>
            <a:endParaRPr lang="fr-FR" dirty="0"/>
          </a:p>
          <a:p>
            <a:pPr algn="ctr"/>
            <a:r>
              <a:rPr lang="fr-FR" dirty="0"/>
              <a:t>Node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6741FD-B786-5E58-42CC-66F0D5FD4FA4}"/>
              </a:ext>
            </a:extLst>
          </p:cNvPr>
          <p:cNvSpPr/>
          <p:nvPr/>
        </p:nvSpPr>
        <p:spPr>
          <a:xfrm>
            <a:off x="6748822" y="6207755"/>
            <a:ext cx="864957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E42417-EE7A-4B8D-EB07-8E75FFB7A605}"/>
              </a:ext>
            </a:extLst>
          </p:cNvPr>
          <p:cNvSpPr/>
          <p:nvPr/>
        </p:nvSpPr>
        <p:spPr>
          <a:xfrm>
            <a:off x="7823731" y="6218461"/>
            <a:ext cx="1198268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Rectangle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78A4DC-CD9E-7720-7A84-8C4247CE5C76}"/>
              </a:ext>
            </a:extLst>
          </p:cNvPr>
          <p:cNvSpPr/>
          <p:nvPr/>
        </p:nvSpPr>
        <p:spPr>
          <a:xfrm>
            <a:off x="9213552" y="6230865"/>
            <a:ext cx="1198268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Circle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9F284A-F5D4-A46C-17A0-5A000EC4018B}"/>
              </a:ext>
            </a:extLst>
          </p:cNvPr>
          <p:cNvSpPr/>
          <p:nvPr/>
        </p:nvSpPr>
        <p:spPr>
          <a:xfrm>
            <a:off x="3002319" y="1690688"/>
            <a:ext cx="2339963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DrawingElementVisitor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898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B5E1-6A8E-E386-6D25-302B4AB2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: </a:t>
            </a:r>
            <a:r>
              <a:rPr lang="fr-FR" dirty="0" err="1"/>
              <a:t>Reminder</a:t>
            </a:r>
            <a:r>
              <a:rPr lang="fr-FR" dirty="0"/>
              <a:t>.. Visitor Design-Pattern</a:t>
            </a:r>
          </a:p>
        </p:txBody>
      </p:sp>
    </p:spTree>
    <p:extLst>
      <p:ext uri="{BB962C8B-B14F-4D97-AF65-F5344CB8AC3E}">
        <p14:creationId xmlns:p14="http://schemas.microsoft.com/office/powerpoint/2010/main" val="194491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9 : </a:t>
            </a:r>
            <a:r>
              <a:rPr lang="fr-FR" dirty="0" err="1"/>
              <a:t>Designing</a:t>
            </a:r>
            <a:r>
              <a:rPr lang="fr-FR" dirty="0"/>
              <a:t> in UML a </a:t>
            </a:r>
            <a:r>
              <a:rPr lang="fr-FR" dirty="0" err="1"/>
              <a:t>Toolbar</a:t>
            </a:r>
            <a:br>
              <a:rPr lang="fr-FR" dirty="0"/>
            </a:br>
            <a:r>
              <a:rPr lang="fr-FR" dirty="0"/>
              <a:t>( bar of </a:t>
            </a:r>
            <a:r>
              <a:rPr lang="fr-FR" dirty="0" err="1"/>
              <a:t>icons</a:t>
            </a:r>
            <a:r>
              <a:rPr lang="fr-FR" dirty="0"/>
              <a:t> for </a:t>
            </a:r>
            <a:r>
              <a:rPr lang="fr-FR" dirty="0" err="1"/>
              <a:t>tools</a:t>
            </a:r>
            <a:r>
              <a:rPr lang="fr-FR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89C68-0BD3-8F6D-4036-5FEAF38E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6" y="2891743"/>
            <a:ext cx="11038527" cy="107451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AEF6ED9-15D7-C41C-478B-7FDFD54A9824}"/>
              </a:ext>
            </a:extLst>
          </p:cNvPr>
          <p:cNvSpPr/>
          <p:nvPr/>
        </p:nvSpPr>
        <p:spPr>
          <a:xfrm>
            <a:off x="6036162" y="4134434"/>
            <a:ext cx="448785" cy="785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6282B-BA14-24B7-EA63-7DE7CB220D86}"/>
              </a:ext>
            </a:extLst>
          </p:cNvPr>
          <p:cNvSpPr txBox="1"/>
          <p:nvPr/>
        </p:nvSpPr>
        <p:spPr>
          <a:xfrm>
            <a:off x="5716402" y="4998346"/>
            <a:ext cx="5024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mouse </a:t>
            </a:r>
            <a:r>
              <a:rPr lang="fr-FR" dirty="0" err="1"/>
              <a:t>behavior</a:t>
            </a:r>
            <a:r>
              <a:rPr lang="fr-FR" dirty="0"/>
              <a:t> in </a:t>
            </a:r>
            <a:r>
              <a:rPr lang="fr-FR" dirty="0" err="1"/>
              <a:t>canvas</a:t>
            </a:r>
            <a:r>
              <a:rPr lang="fr-FR" dirty="0"/>
              <a:t> </a:t>
            </a:r>
          </a:p>
          <a:p>
            <a:r>
              <a:rPr lang="fr-FR" dirty="0"/>
              <a:t>Example: </a:t>
            </a:r>
          </a:p>
          <a:p>
            <a:r>
              <a:rPr lang="fr-FR" dirty="0"/>
              <a:t>« Line »  : mouse </a:t>
            </a:r>
            <a:r>
              <a:rPr lang="fr-FR" dirty="0" err="1"/>
              <a:t>button</a:t>
            </a:r>
            <a:r>
              <a:rPr lang="fr-FR" dirty="0"/>
              <a:t> down … move … </a:t>
            </a:r>
            <a:r>
              <a:rPr lang="fr-FR" dirty="0" err="1"/>
              <a:t>button</a:t>
            </a:r>
            <a:r>
              <a:rPr lang="fr-FR" dirty="0"/>
              <a:t> up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D31FDA5-B7C9-7DE2-C5DA-B49609C74F6E}"/>
              </a:ext>
            </a:extLst>
          </p:cNvPr>
          <p:cNvSpPr/>
          <p:nvPr/>
        </p:nvSpPr>
        <p:spPr>
          <a:xfrm>
            <a:off x="9756405" y="3966256"/>
            <a:ext cx="448785" cy="566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5F55D-7D69-A216-933B-C967F4338A2A}"/>
              </a:ext>
            </a:extLst>
          </p:cNvPr>
          <p:cNvSpPr txBox="1"/>
          <p:nvPr/>
        </p:nvSpPr>
        <p:spPr>
          <a:xfrm>
            <a:off x="8612710" y="4550477"/>
            <a:ext cx="300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</a:t>
            </a:r>
            <a:r>
              <a:rPr lang="fr-FR" dirty="0" err="1"/>
              <a:t>color</a:t>
            </a:r>
            <a:r>
              <a:rPr lang="fr-FR" dirty="0"/>
              <a:t> for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drawing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52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0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18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72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214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22320-002A-A48F-32F3-410E3974976D}"/>
              </a:ext>
            </a:extLst>
          </p:cNvPr>
          <p:cNvSpPr txBox="1"/>
          <p:nvPr/>
        </p:nvSpPr>
        <p:spPr>
          <a:xfrm>
            <a:off x="3697394" y="3006587"/>
            <a:ext cx="4797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Design in UML a </a:t>
            </a:r>
            <a:r>
              <a:rPr lang="fr-FR" sz="2400" dirty="0" err="1"/>
              <a:t>Drawing</a:t>
            </a:r>
            <a:r>
              <a:rPr lang="fr-FR" sz="2400" dirty="0"/>
              <a:t> Application</a:t>
            </a:r>
          </a:p>
          <a:p>
            <a:endParaRPr lang="fr-FR" sz="2400" dirty="0"/>
          </a:p>
          <a:p>
            <a:r>
              <a:rPr lang="fr-FR" sz="2400" dirty="0" err="1"/>
              <a:t>Recognize</a:t>
            </a:r>
            <a:r>
              <a:rPr lang="fr-FR" sz="2400" dirty="0"/>
              <a:t>/Use </a:t>
            </a:r>
            <a:r>
              <a:rPr lang="fr-FR" sz="2400" dirty="0" err="1"/>
              <a:t>many</a:t>
            </a:r>
            <a:r>
              <a:rPr lang="fr-FR" sz="2400" dirty="0"/>
              <a:t>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57988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 Initial </a:t>
            </a:r>
            <a:r>
              <a:rPr lang="fr-FR" dirty="0" err="1"/>
              <a:t>Step</a:t>
            </a:r>
            <a:r>
              <a:rPr lang="fr-FR" dirty="0"/>
              <a:t> : Design the </a:t>
            </a:r>
            <a:r>
              <a:rPr lang="fr-FR" dirty="0" err="1"/>
              <a:t>Core</a:t>
            </a:r>
            <a:r>
              <a:rPr lang="fr-FR" dirty="0"/>
              <a:t> Domain</a:t>
            </a:r>
          </a:p>
        </p:txBody>
      </p:sp>
    </p:spTree>
    <p:extLst>
      <p:ext uri="{BB962C8B-B14F-4D97-AF65-F5344CB8AC3E}">
        <p14:creationId xmlns:p14="http://schemas.microsoft.com/office/powerpoint/2010/main" val="370750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1: Design the </a:t>
            </a:r>
            <a:r>
              <a:rPr lang="fr-FR" dirty="0" err="1"/>
              <a:t>Core</a:t>
            </a:r>
            <a:r>
              <a:rPr lang="fr-FR" dirty="0"/>
              <a:t> Domain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BB1BE-358B-4C00-C46D-3EB4A82BB137}"/>
              </a:ext>
            </a:extLst>
          </p:cNvPr>
          <p:cNvSpPr txBox="1"/>
          <p:nvPr/>
        </p:nvSpPr>
        <p:spPr>
          <a:xfrm>
            <a:off x="3553239" y="2683565"/>
            <a:ext cx="60277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Draw</a:t>
            </a:r>
            <a:r>
              <a:rPr lang="fr-FR" sz="2000" dirty="0"/>
              <a:t> UML classes </a:t>
            </a:r>
            <a:r>
              <a:rPr lang="fr-FR" sz="2000" dirty="0" err="1"/>
              <a:t>diagram</a:t>
            </a:r>
            <a:r>
              <a:rPr lang="fr-FR" sz="2000" dirty="0"/>
              <a:t> for </a:t>
            </a:r>
          </a:p>
          <a:p>
            <a:endParaRPr lang="fr-FR" sz="2000" dirty="0"/>
          </a:p>
          <a:p>
            <a:r>
              <a:rPr lang="fr-FR" sz="2000" dirty="0"/>
              <a:t>Line, </a:t>
            </a:r>
            <a:r>
              <a:rPr lang="fr-FR" sz="2000" dirty="0" err="1"/>
              <a:t>Text</a:t>
            </a:r>
            <a:r>
              <a:rPr lang="fr-FR" sz="2000" dirty="0"/>
              <a:t>, Rectangle, Circle,</a:t>
            </a:r>
          </a:p>
          <a:p>
            <a:r>
              <a:rPr lang="fr-FR" sz="2000" dirty="0" err="1"/>
              <a:t>Curve</a:t>
            </a:r>
            <a:r>
              <a:rPr lang="fr-FR" sz="2000" dirty="0"/>
              <a:t> = </a:t>
            </a:r>
            <a:r>
              <a:rPr lang="fr-FR" sz="2000" dirty="0" err="1"/>
              <a:t>list</a:t>
            </a:r>
            <a:r>
              <a:rPr lang="fr-FR" sz="2000" dirty="0"/>
              <a:t> of </a:t>
            </a:r>
            <a:r>
              <a:rPr lang="fr-FR" sz="2000" dirty="0" err="1"/>
              <a:t>CurveElement</a:t>
            </a:r>
            <a:r>
              <a:rPr lang="fr-FR" sz="2000" dirty="0"/>
              <a:t>  (</a:t>
            </a:r>
            <a:r>
              <a:rPr lang="fr-FR" sz="2000" dirty="0" err="1"/>
              <a:t>segment,arc,bezier</a:t>
            </a:r>
            <a:r>
              <a:rPr lang="fr-FR" sz="2000" dirty="0"/>
              <a:t> </a:t>
            </a:r>
            <a:r>
              <a:rPr lang="fr-FR" sz="2000" dirty="0" err="1"/>
              <a:t>curve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30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2: </a:t>
            </a:r>
            <a:r>
              <a:rPr lang="fr-FR" dirty="0" err="1"/>
              <a:t>Enrich</a:t>
            </a:r>
            <a:r>
              <a:rPr lang="fr-FR" dirty="0"/>
              <a:t> the </a:t>
            </a:r>
            <a:r>
              <a:rPr lang="fr-FR" dirty="0" err="1"/>
              <a:t>Core</a:t>
            </a:r>
            <a:r>
              <a:rPr lang="fr-FR" dirty="0"/>
              <a:t> Domain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BB1BE-358B-4C00-C46D-3EB4A82BB137}"/>
              </a:ext>
            </a:extLst>
          </p:cNvPr>
          <p:cNvSpPr txBox="1"/>
          <p:nvPr/>
        </p:nvSpPr>
        <p:spPr>
          <a:xfrm>
            <a:off x="2524539" y="2599083"/>
            <a:ext cx="76424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Enrich</a:t>
            </a:r>
            <a:r>
              <a:rPr lang="fr-FR" sz="2400" dirty="0"/>
              <a:t> the </a:t>
            </a:r>
            <a:r>
              <a:rPr lang="fr-FR" sz="2400" dirty="0" err="1"/>
              <a:t>domain</a:t>
            </a:r>
            <a:r>
              <a:rPr lang="fr-FR" sz="2400" dirty="0"/>
              <a:t> classes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« Composite » design pattern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« </a:t>
            </a:r>
            <a:r>
              <a:rPr lang="fr-FR" sz="2400" dirty="0" err="1"/>
              <a:t>Decorator</a:t>
            </a:r>
            <a:r>
              <a:rPr lang="fr-FR" sz="2400" dirty="0"/>
              <a:t> » design pattern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in </a:t>
            </a:r>
            <a:r>
              <a:rPr lang="fr-FR" sz="2400" dirty="0" err="1"/>
              <a:t>terms</a:t>
            </a:r>
            <a:r>
              <a:rPr lang="fr-FR" sz="2400" dirty="0"/>
              <a:t> of </a:t>
            </a:r>
            <a:r>
              <a:rPr lang="fr-FR" sz="2400" dirty="0" err="1"/>
              <a:t>graphics</a:t>
            </a:r>
            <a:r>
              <a:rPr lang="fr-FR" sz="2400" dirty="0"/>
              <a:t>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58585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7CFD-815F-BCB0-D190-719466CE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05" y="365125"/>
            <a:ext cx="11584056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3: </a:t>
            </a:r>
            <a:r>
              <a:rPr lang="fr-FR" dirty="0" err="1"/>
              <a:t>Embedding</a:t>
            </a:r>
            <a:r>
              <a:rPr lang="fr-FR" dirty="0"/>
              <a:t> Image / </a:t>
            </a:r>
            <a:r>
              <a:rPr lang="fr-FR" dirty="0" err="1"/>
              <a:t>other</a:t>
            </a:r>
            <a:r>
              <a:rPr lang="fr-FR" dirty="0"/>
              <a:t>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B1ADB-4279-E58A-0B91-9B9018513BBF}"/>
              </a:ext>
            </a:extLst>
          </p:cNvPr>
          <p:cNvSpPr txBox="1"/>
          <p:nvPr/>
        </p:nvSpPr>
        <p:spPr>
          <a:xfrm>
            <a:off x="2524539" y="2599083"/>
            <a:ext cx="76424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Enrich</a:t>
            </a:r>
            <a:r>
              <a:rPr lang="fr-FR" sz="2400" dirty="0"/>
              <a:t> the </a:t>
            </a:r>
            <a:r>
              <a:rPr lang="fr-FR" sz="2400" dirty="0" err="1"/>
              <a:t>domain</a:t>
            </a:r>
            <a:r>
              <a:rPr lang="fr-FR" sz="2400" dirty="0"/>
              <a:t> classes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« Adapter » design pattern, for Image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« Proxy » design pattern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in </a:t>
            </a:r>
            <a:r>
              <a:rPr lang="fr-FR" sz="2400" dirty="0" err="1"/>
              <a:t>terms</a:t>
            </a:r>
            <a:r>
              <a:rPr lang="fr-FR" sz="2400" dirty="0"/>
              <a:t> of </a:t>
            </a:r>
            <a:r>
              <a:rPr lang="fr-FR" sz="2400" dirty="0" err="1"/>
              <a:t>graphics</a:t>
            </a:r>
            <a:r>
              <a:rPr lang="fr-FR" sz="2400" dirty="0"/>
              <a:t>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7758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A4D8-7023-4D95-08EC-1D94CFA8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 </a:t>
            </a:r>
            <a:r>
              <a:rPr lang="fr-FR" dirty="0" err="1"/>
              <a:t>Exercise</a:t>
            </a:r>
            <a:r>
              <a:rPr lang="fr-FR" dirty="0"/>
              <a:t> 5 : Bridge .. To </a:t>
            </a:r>
            <a:r>
              <a:rPr lang="fr-FR" dirty="0" err="1"/>
              <a:t>Mathematical</a:t>
            </a:r>
            <a:r>
              <a:rPr lang="fr-FR" dirty="0"/>
              <a:t>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A253C-646A-8100-B847-2EB89DE833FD}"/>
              </a:ext>
            </a:extLst>
          </p:cNvPr>
          <p:cNvSpPr txBox="1"/>
          <p:nvPr/>
        </p:nvSpPr>
        <p:spPr>
          <a:xfrm>
            <a:off x="339278" y="1762174"/>
            <a:ext cx="11677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Design in UML for « Bridging » all </a:t>
            </a:r>
            <a:r>
              <a:rPr lang="fr-FR" sz="2400" dirty="0" err="1"/>
              <a:t>int</a:t>
            </a:r>
            <a:r>
              <a:rPr lang="fr-FR" sz="2400" dirty="0"/>
              <a:t>/double values, by an abstract </a:t>
            </a:r>
            <a:r>
              <a:rPr lang="fr-FR" sz="2400" dirty="0" err="1"/>
              <a:t>Mathematical</a:t>
            </a:r>
            <a:r>
              <a:rPr lang="fr-FR" sz="2400" dirty="0"/>
              <a:t> Expression</a:t>
            </a:r>
          </a:p>
          <a:p>
            <a:endParaRPr lang="fr-FR" sz="2400" dirty="0"/>
          </a:p>
          <a:p>
            <a:r>
              <a:rPr lang="fr-FR" sz="2400" dirty="0"/>
              <a:t>For </a:t>
            </a:r>
            <a:r>
              <a:rPr lang="fr-FR" sz="2400" dirty="0" err="1"/>
              <a:t>example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Intead</a:t>
            </a:r>
            <a:r>
              <a:rPr lang="fr-FR" sz="2400" dirty="0"/>
              <a:t> of </a:t>
            </a:r>
            <a:r>
              <a:rPr lang="fr-FR" sz="2400" dirty="0" err="1"/>
              <a:t>having</a:t>
            </a:r>
            <a:r>
              <a:rPr lang="fr-FR" sz="2400" dirty="0"/>
              <a:t> 2 « </a:t>
            </a:r>
            <a:r>
              <a:rPr lang="fr-FR" sz="2400" dirty="0" err="1"/>
              <a:t>aligned</a:t>
            </a:r>
            <a:r>
              <a:rPr lang="fr-FR" sz="2400" dirty="0"/>
              <a:t> » rectangles </a:t>
            </a:r>
          </a:p>
          <a:p>
            <a:r>
              <a:rPr lang="fr-FR" sz="2400" dirty="0"/>
              <a:t>Rect1 = Rectangle(</a:t>
            </a:r>
            <a:r>
              <a:rPr lang="fr-FR" sz="2400" dirty="0" err="1"/>
              <a:t>left</a:t>
            </a:r>
            <a:r>
              <a:rPr lang="fr-FR" sz="2400" dirty="0"/>
              <a:t>=10, </a:t>
            </a:r>
            <a:r>
              <a:rPr lang="fr-FR" sz="2400" dirty="0" err="1"/>
              <a:t>width</a:t>
            </a:r>
            <a:r>
              <a:rPr lang="fr-FR" sz="2400" dirty="0"/>
              <a:t>=100,  top=20,  </a:t>
            </a:r>
            <a:r>
              <a:rPr lang="fr-FR" sz="2400" dirty="0" err="1"/>
              <a:t>height</a:t>
            </a:r>
            <a:r>
              <a:rPr lang="fr-FR" sz="2400" dirty="0"/>
              <a:t>=50)</a:t>
            </a:r>
          </a:p>
          <a:p>
            <a:r>
              <a:rPr lang="fr-FR" sz="2400" dirty="0"/>
              <a:t>Rect2 = Rectangle(</a:t>
            </a:r>
            <a:r>
              <a:rPr lang="fr-FR" sz="2400" dirty="0" err="1"/>
              <a:t>left</a:t>
            </a:r>
            <a:r>
              <a:rPr lang="fr-FR" sz="2400" dirty="0"/>
              <a:t>=10, </a:t>
            </a:r>
            <a:r>
              <a:rPr lang="fr-FR" sz="2400" dirty="0" err="1"/>
              <a:t>width</a:t>
            </a:r>
            <a:r>
              <a:rPr lang="fr-FR" sz="2400" dirty="0"/>
              <a:t>=10000,  top=200,  </a:t>
            </a:r>
            <a:r>
              <a:rPr lang="fr-FR" sz="2400" dirty="0" err="1"/>
              <a:t>height</a:t>
            </a:r>
            <a:r>
              <a:rPr lang="fr-FR" sz="2400" dirty="0"/>
              <a:t>=30)</a:t>
            </a:r>
          </a:p>
          <a:p>
            <a:endParaRPr lang="fr-FR" sz="2400" dirty="0"/>
          </a:p>
          <a:p>
            <a:r>
              <a:rPr lang="fr-FR" sz="2400" dirty="0"/>
              <a:t>=&gt;</a:t>
            </a:r>
          </a:p>
          <a:p>
            <a:r>
              <a:rPr lang="fr-FR" sz="2400" dirty="0" err="1"/>
              <a:t>declare</a:t>
            </a:r>
            <a:r>
              <a:rPr lang="fr-FR" sz="2400" dirty="0"/>
              <a:t> Expression sharedVariable1 = new Variable(10);</a:t>
            </a:r>
          </a:p>
          <a:p>
            <a:r>
              <a:rPr lang="fr-FR" sz="2400" dirty="0"/>
              <a:t>Rect1=Rectangle (</a:t>
            </a:r>
            <a:r>
              <a:rPr lang="fr-FR" sz="2400" dirty="0" err="1"/>
              <a:t>leftExpression</a:t>
            </a:r>
            <a:r>
              <a:rPr lang="fr-FR" sz="2400" dirty="0"/>
              <a:t>=sharedVariable1,  ….)</a:t>
            </a:r>
          </a:p>
          <a:p>
            <a:r>
              <a:rPr lang="fr-FR" sz="2400" dirty="0"/>
              <a:t>Rect2=Rectangle (</a:t>
            </a:r>
            <a:r>
              <a:rPr lang="fr-FR" sz="2400" dirty="0" err="1"/>
              <a:t>leftExpression</a:t>
            </a:r>
            <a:r>
              <a:rPr lang="fr-FR" sz="2400" dirty="0"/>
              <a:t>=sharedVariable1,  ….)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041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0A11-9DBB-9550-BA02-DFAB5A28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5) Math Expression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DDD6F-8991-6CAB-562F-C07E1C2368AD}"/>
              </a:ext>
            </a:extLst>
          </p:cNvPr>
          <p:cNvSpPr/>
          <p:nvPr/>
        </p:nvSpPr>
        <p:spPr>
          <a:xfrm>
            <a:off x="5419241" y="2319579"/>
            <a:ext cx="1462006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11929-75B9-922F-816E-BB9A3E965735}"/>
              </a:ext>
            </a:extLst>
          </p:cNvPr>
          <p:cNvSpPr/>
          <p:nvPr/>
        </p:nvSpPr>
        <p:spPr>
          <a:xfrm>
            <a:off x="366794" y="3483160"/>
            <a:ext cx="1462006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Literral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FD892-D85B-C36A-D96A-33ECF99DEADF}"/>
              </a:ext>
            </a:extLst>
          </p:cNvPr>
          <p:cNvSpPr/>
          <p:nvPr/>
        </p:nvSpPr>
        <p:spPr>
          <a:xfrm>
            <a:off x="4947833" y="3483160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BinaryOpExpression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1F30A-25D3-FA2E-4A41-111CCC5C3BFA}"/>
              </a:ext>
            </a:extLst>
          </p:cNvPr>
          <p:cNvSpPr/>
          <p:nvPr/>
        </p:nvSpPr>
        <p:spPr>
          <a:xfrm>
            <a:off x="9722603" y="3459747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ApplyFuncExpression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B227C4-BB21-35EA-E79A-8CF066BC0E4C}"/>
              </a:ext>
            </a:extLst>
          </p:cNvPr>
          <p:cNvSpPr/>
          <p:nvPr/>
        </p:nvSpPr>
        <p:spPr>
          <a:xfrm>
            <a:off x="2109061" y="3483160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VariableExpression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67227-538F-17DA-4084-5D0D10EFF5A1}"/>
              </a:ext>
            </a:extLst>
          </p:cNvPr>
          <p:cNvSpPr txBox="1"/>
          <p:nvPr/>
        </p:nvSpPr>
        <p:spPr>
          <a:xfrm>
            <a:off x="5211305" y="4267077"/>
            <a:ext cx="2021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standard </a:t>
            </a:r>
            <a:r>
              <a:rPr lang="fr-FR" dirty="0" err="1"/>
              <a:t>operators</a:t>
            </a:r>
            <a:r>
              <a:rPr lang="fr-FR" dirty="0"/>
              <a:t> +,-,*,/,%</a:t>
            </a:r>
          </a:p>
          <a:p>
            <a:endParaRPr lang="fr-FR" dirty="0"/>
          </a:p>
          <a:p>
            <a:r>
              <a:rPr lang="fr-FR" dirty="0"/>
              <a:t>Example</a:t>
            </a:r>
          </a:p>
          <a:p>
            <a:r>
              <a:rPr lang="fr-FR" dirty="0"/>
              <a:t>« 1 + x »</a:t>
            </a:r>
          </a:p>
          <a:p>
            <a:r>
              <a:rPr lang="fr-FR" dirty="0"/>
              <a:t>«2 * ( 3 + x ) »</a:t>
            </a:r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CCBD62-EA87-1D38-B783-F6E519F26651}"/>
              </a:ext>
            </a:extLst>
          </p:cNvPr>
          <p:cNvSpPr/>
          <p:nvPr/>
        </p:nvSpPr>
        <p:spPr>
          <a:xfrm>
            <a:off x="9900833" y="2491373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FuncDeclaration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68DE2E-17F1-DDA5-0794-4BDE56E4AF37}"/>
              </a:ext>
            </a:extLst>
          </p:cNvPr>
          <p:cNvSpPr/>
          <p:nvPr/>
        </p:nvSpPr>
        <p:spPr>
          <a:xfrm>
            <a:off x="7594169" y="3471452"/>
            <a:ext cx="1787470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LetExpression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81626-5A12-0B76-4D6A-10B7F368E5B1}"/>
              </a:ext>
            </a:extLst>
          </p:cNvPr>
          <p:cNvSpPr txBox="1"/>
          <p:nvPr/>
        </p:nvSpPr>
        <p:spPr>
          <a:xfrm>
            <a:off x="2306664" y="4211625"/>
            <a:ext cx="2599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Given</a:t>
            </a:r>
            <a:r>
              <a:rPr lang="fr-FR" dirty="0"/>
              <a:t> « </a:t>
            </a:r>
            <a:r>
              <a:rPr lang="fr-FR" dirty="0" err="1"/>
              <a:t>declare</a:t>
            </a:r>
            <a:r>
              <a:rPr lang="fr-FR" dirty="0"/>
              <a:t> x= 123 »</a:t>
            </a:r>
          </a:p>
          <a:p>
            <a:r>
              <a:rPr lang="fr-FR" dirty="0"/>
              <a:t>..</a:t>
            </a:r>
          </a:p>
          <a:p>
            <a:r>
              <a:rPr lang="fr-FR" dirty="0"/>
              <a:t>Possible expression:</a:t>
            </a:r>
          </a:p>
          <a:p>
            <a:r>
              <a:rPr lang="fr-FR" dirty="0"/>
              <a:t>«  x »   =&gt; </a:t>
            </a:r>
            <a:r>
              <a:rPr lang="fr-FR" dirty="0" err="1"/>
              <a:t>resolved</a:t>
            </a:r>
            <a:r>
              <a:rPr lang="fr-FR" dirty="0"/>
              <a:t> as 123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6C4B0-1607-C45A-3C23-6F5CC0774CFB}"/>
              </a:ext>
            </a:extLst>
          </p:cNvPr>
          <p:cNvSpPr txBox="1"/>
          <p:nvPr/>
        </p:nvSpPr>
        <p:spPr>
          <a:xfrm>
            <a:off x="149817" y="4211625"/>
            <a:ext cx="2599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Possible expression:</a:t>
            </a:r>
          </a:p>
          <a:p>
            <a:r>
              <a:rPr lang="fr-FR" dirty="0"/>
              <a:t>« 123 »</a:t>
            </a:r>
          </a:p>
          <a:p>
            <a:r>
              <a:rPr lang="fr-FR" dirty="0"/>
              <a:t>« 3.1415926 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58FF1-F162-0E37-B101-956CD0C66A7A}"/>
              </a:ext>
            </a:extLst>
          </p:cNvPr>
          <p:cNvSpPr txBox="1"/>
          <p:nvPr/>
        </p:nvSpPr>
        <p:spPr>
          <a:xfrm>
            <a:off x="7294536" y="4267077"/>
            <a:ext cx="2428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local vars</a:t>
            </a:r>
          </a:p>
          <a:p>
            <a:endParaRPr lang="fr-FR" dirty="0"/>
          </a:p>
          <a:p>
            <a:r>
              <a:rPr lang="fr-FR" dirty="0"/>
              <a:t>Let x=123 in {</a:t>
            </a:r>
            <a:br>
              <a:rPr lang="fr-FR" dirty="0"/>
            </a:br>
            <a:r>
              <a:rPr lang="fr-FR" dirty="0"/>
              <a:t>   x + x + x </a:t>
            </a:r>
          </a:p>
          <a:p>
            <a:r>
              <a:rPr lang="fr-FR" dirty="0"/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17C0E-CAEA-826C-4069-6D7BA323DD3D}"/>
              </a:ext>
            </a:extLst>
          </p:cNvPr>
          <p:cNvSpPr/>
          <p:nvPr/>
        </p:nvSpPr>
        <p:spPr>
          <a:xfrm>
            <a:off x="1890793" y="2357032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VariableDeclaration</a:t>
            </a:r>
            <a:endParaRPr lang="fr-F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425D5A-2CDC-1A78-0D3E-A74F215FAED9}"/>
              </a:ext>
            </a:extLst>
          </p:cNvPr>
          <p:cNvCxnSpPr/>
          <p:nvPr/>
        </p:nvCxnSpPr>
        <p:spPr>
          <a:xfrm flipV="1">
            <a:off x="1560163" y="2951156"/>
            <a:ext cx="3859078" cy="4778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30023A-C5EC-F297-ADE0-4CA00A47693D}"/>
              </a:ext>
            </a:extLst>
          </p:cNvPr>
          <p:cNvCxnSpPr>
            <a:cxnSpLocks/>
          </p:cNvCxnSpPr>
          <p:nvPr/>
        </p:nvCxnSpPr>
        <p:spPr>
          <a:xfrm flipV="1">
            <a:off x="3206857" y="2995619"/>
            <a:ext cx="2442228" cy="37922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997732-0CD7-6EB6-F825-440010E2018E}"/>
              </a:ext>
            </a:extLst>
          </p:cNvPr>
          <p:cNvCxnSpPr>
            <a:cxnSpLocks/>
          </p:cNvCxnSpPr>
          <p:nvPr/>
        </p:nvCxnSpPr>
        <p:spPr>
          <a:xfrm flipV="1">
            <a:off x="5744452" y="2951156"/>
            <a:ext cx="301177" cy="3961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CDA770-BB8C-C6B9-2703-02C318BE56BE}"/>
              </a:ext>
            </a:extLst>
          </p:cNvPr>
          <p:cNvCxnSpPr>
            <a:cxnSpLocks/>
          </p:cNvCxnSpPr>
          <p:nvPr/>
        </p:nvCxnSpPr>
        <p:spPr>
          <a:xfrm flipH="1" flipV="1">
            <a:off x="6315662" y="3007782"/>
            <a:ext cx="1661496" cy="36705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5D35F0-5E5E-9486-7232-558F5B826F28}"/>
              </a:ext>
            </a:extLst>
          </p:cNvPr>
          <p:cNvCxnSpPr>
            <a:cxnSpLocks/>
          </p:cNvCxnSpPr>
          <p:nvPr/>
        </p:nvCxnSpPr>
        <p:spPr>
          <a:xfrm flipH="1" flipV="1">
            <a:off x="6777331" y="2952081"/>
            <a:ext cx="3123502" cy="4344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293B4F-DF29-01A9-B5A3-8B94DDF27244}"/>
              </a:ext>
            </a:extLst>
          </p:cNvPr>
          <p:cNvCxnSpPr>
            <a:cxnSpLocks/>
          </p:cNvCxnSpPr>
          <p:nvPr/>
        </p:nvCxnSpPr>
        <p:spPr>
          <a:xfrm flipV="1">
            <a:off x="2419663" y="2861278"/>
            <a:ext cx="390698" cy="61801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81E577-0D16-8150-AD25-E086461287DE}"/>
              </a:ext>
            </a:extLst>
          </p:cNvPr>
          <p:cNvCxnSpPr>
            <a:cxnSpLocks/>
          </p:cNvCxnSpPr>
          <p:nvPr/>
        </p:nvCxnSpPr>
        <p:spPr>
          <a:xfrm flipV="1">
            <a:off x="10520728" y="2995619"/>
            <a:ext cx="390698" cy="61801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D11452-F136-95D1-E612-7086118D1FF0}"/>
              </a:ext>
            </a:extLst>
          </p:cNvPr>
          <p:cNvSpPr txBox="1"/>
          <p:nvPr/>
        </p:nvSpPr>
        <p:spPr>
          <a:xfrm>
            <a:off x="9784597" y="4267077"/>
            <a:ext cx="2428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calling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sin(x)</a:t>
            </a:r>
          </a:p>
          <a:p>
            <a:r>
              <a:rPr lang="fr-FR" dirty="0" err="1"/>
              <a:t>sqrt</a:t>
            </a:r>
            <a:r>
              <a:rPr lang="fr-FR" dirty="0"/>
              <a:t>(x)</a:t>
            </a:r>
          </a:p>
          <a:p>
            <a:r>
              <a:rPr lang="fr-FR" dirty="0"/>
              <a:t>max(0, x)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65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747</Words>
  <Application>Microsoft Office PowerPoint</Application>
  <PresentationFormat>Widescreen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Hands-On 3 Design Patterns</vt:lpstr>
      <vt:lpstr>Outline</vt:lpstr>
      <vt:lpstr>Objectives</vt:lpstr>
      <vt:lpstr> Initial Step : Design the Core Domain</vt:lpstr>
      <vt:lpstr>Exercise 1: Design the Core Domain classes</vt:lpstr>
      <vt:lpstr>Exercise 2: Enrich the Core Domain classes</vt:lpstr>
      <vt:lpstr>Exercise 3: Embedding Image / other document</vt:lpstr>
      <vt:lpstr>(Optional) Exercise 5 : Bridge .. To Mathematical Expression</vt:lpstr>
      <vt:lpstr>(Optional Exercise 5) Math Expression</vt:lpstr>
      <vt:lpstr>(Optional) Exercise 5: « Use » Domain Class. write sample grammar / file for drawing this</vt:lpstr>
      <vt:lpstr>Exercise 6 : Model – View (– Controller) &amp;&amp;  Publisher-Subscriber</vt:lpstr>
      <vt:lpstr>Exercise 6 …</vt:lpstr>
      <vt:lpstr>Exercise 7 : (MVC) View = Bridge to JavaFx Complete Links</vt:lpstr>
      <vt:lpstr>Exercise 8 : Abstract Kit, Factory Classes</vt:lpstr>
      <vt:lpstr>Exercise 8 …  complete links</vt:lpstr>
      <vt:lpstr>Exercise 8 : Reminder.. Visitor Design-Pattern</vt:lpstr>
      <vt:lpstr>Exercise 9 : Designing in UML a Toolbar ( bar of icons for tools)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3 Design Patterns</dc:title>
  <dc:creator>arnaud.nauwynck@gmail.com</dc:creator>
  <cp:lastModifiedBy>arnaud.nauwynck@gmail.com</cp:lastModifiedBy>
  <cp:revision>20</cp:revision>
  <dcterms:created xsi:type="dcterms:W3CDTF">2023-01-26T21:27:08Z</dcterms:created>
  <dcterms:modified xsi:type="dcterms:W3CDTF">2023-01-28T17:16:51Z</dcterms:modified>
</cp:coreProperties>
</file>