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4" r:id="rId3"/>
    <p:sldId id="339" r:id="rId4"/>
    <p:sldId id="257" r:id="rId5"/>
    <p:sldId id="387" r:id="rId6"/>
    <p:sldId id="394" r:id="rId7"/>
    <p:sldId id="395" r:id="rId8"/>
    <p:sldId id="396" r:id="rId9"/>
    <p:sldId id="386" r:id="rId10"/>
    <p:sldId id="397" r:id="rId11"/>
    <p:sldId id="469" r:id="rId12"/>
    <p:sldId id="398" r:id="rId13"/>
    <p:sldId id="477" r:id="rId14"/>
    <p:sldId id="478" r:id="rId15"/>
    <p:sldId id="479" r:id="rId16"/>
    <p:sldId id="412" r:id="rId17"/>
    <p:sldId id="413" r:id="rId18"/>
    <p:sldId id="414" r:id="rId19"/>
    <p:sldId id="416" r:id="rId20"/>
    <p:sldId id="418" r:id="rId21"/>
    <p:sldId id="417" r:id="rId22"/>
    <p:sldId id="446" r:id="rId23"/>
    <p:sldId id="400" r:id="rId24"/>
    <p:sldId id="401" r:id="rId25"/>
    <p:sldId id="403" r:id="rId26"/>
    <p:sldId id="406" r:id="rId27"/>
    <p:sldId id="407" r:id="rId28"/>
    <p:sldId id="421" r:id="rId29"/>
    <p:sldId id="471" r:id="rId30"/>
    <p:sldId id="402" r:id="rId31"/>
    <p:sldId id="410" r:id="rId32"/>
    <p:sldId id="409" r:id="rId33"/>
    <p:sldId id="424" r:id="rId34"/>
    <p:sldId id="450" r:id="rId35"/>
    <p:sldId id="425" r:id="rId36"/>
    <p:sldId id="452" r:id="rId37"/>
    <p:sldId id="451" r:id="rId38"/>
    <p:sldId id="411" r:id="rId39"/>
    <p:sldId id="419" r:id="rId40"/>
    <p:sldId id="415" r:id="rId41"/>
    <p:sldId id="420" r:id="rId42"/>
    <p:sldId id="464" r:id="rId43"/>
    <p:sldId id="466" r:id="rId44"/>
    <p:sldId id="467" r:id="rId45"/>
    <p:sldId id="427" r:id="rId46"/>
    <p:sldId id="447" r:id="rId47"/>
    <p:sldId id="428" r:id="rId48"/>
    <p:sldId id="429" r:id="rId49"/>
    <p:sldId id="472" r:id="rId50"/>
    <p:sldId id="473" r:id="rId51"/>
    <p:sldId id="430" r:id="rId52"/>
    <p:sldId id="474" r:id="rId53"/>
    <p:sldId id="431" r:id="rId54"/>
    <p:sldId id="432" r:id="rId55"/>
    <p:sldId id="455" r:id="rId56"/>
    <p:sldId id="476" r:id="rId57"/>
    <p:sldId id="434" r:id="rId58"/>
    <p:sldId id="433" r:id="rId59"/>
    <p:sldId id="457" r:id="rId60"/>
    <p:sldId id="454" r:id="rId61"/>
    <p:sldId id="453" r:id="rId62"/>
    <p:sldId id="436" r:id="rId63"/>
    <p:sldId id="437" r:id="rId64"/>
    <p:sldId id="435" r:id="rId65"/>
    <p:sldId id="456" r:id="rId66"/>
    <p:sldId id="438" r:id="rId67"/>
    <p:sldId id="442" r:id="rId68"/>
    <p:sldId id="443" r:id="rId69"/>
    <p:sldId id="458" r:id="rId70"/>
    <p:sldId id="459" r:id="rId71"/>
    <p:sldId id="462" r:id="rId72"/>
    <p:sldId id="465" r:id="rId73"/>
    <p:sldId id="460" r:id="rId74"/>
    <p:sldId id="463" r:id="rId75"/>
    <p:sldId id="468" r:id="rId76"/>
    <p:sldId id="337" r:id="rId77"/>
    <p:sldId id="449" r:id="rId78"/>
    <p:sldId id="385" r:id="rId79"/>
    <p:sldId id="328" r:id="rId80"/>
    <p:sldId id="340" r:id="rId8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D6BC-3559-73E1-9D07-239C6D1A7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CC76A-D8DD-BEE8-9A9F-CAF592ABC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BE15E-E5E6-1403-B28B-8FDF7675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18A06-C71E-2EB5-9974-68B7BF36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9E92-979C-DB86-0BF5-512E1FE9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A9AB-0485-1538-D760-47F8D9E1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69CB1-92B1-023B-F503-E9A737D65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878A-6BD8-3602-3319-F372CDF9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E2D08-9B92-6080-19C8-F587DFAB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673BC-C835-8F85-41EE-343BB3E0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87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7DCED-3575-B210-A2B7-92663D825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110DB-0929-A8E5-2128-6535ADBF8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1A795-1541-E1D1-16F2-DBC3F256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ACE9-378D-EB70-0379-49D52910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4D2-55B1-47F5-E5DC-FB713AD1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97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D1D5-49D0-7648-B067-9C6E435D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856D-95D8-120E-BD80-D75453E7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B916-5933-983A-CBDE-5170C223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51CD4-ACFD-FC0F-4AAE-08F829D3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727A-3733-69D4-F5E6-386418F5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75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34D-BE80-25D7-4425-447974D2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0C450-C88F-3782-DDB1-42DC2B1C4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7A22-6720-F56E-29D4-42949E89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4FE49-84EC-DA86-DCCA-BF7C1DCC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5B12-C18E-88CF-19CF-774D15DD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12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CFE6-4B40-084D-9B5A-77897CF1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6948-9113-E7DA-4059-32B1D23DB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920DB-EDF3-A56E-E1EE-456988485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AE31E-0448-EBCD-4106-854790DE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71255-C5D0-6BCA-D3C9-32F44F4F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D7495-AD37-1637-3641-CFA6CE6B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27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ADA-D7C2-A717-8EB6-D758BC34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68E3C-E013-E931-319D-436C9D13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5329C-69E1-4C43-45B2-2C10341F4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9C4DF-9DB8-8684-28EF-BAA51165C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64683-05E1-94B5-6EFD-69438F217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036E1-4BB4-9677-F0E3-324CB86D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143FD-7620-3036-39E3-A25FE932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4CC48-8AEF-059D-1FE2-1435D72C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02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2B3D-1573-4BCB-8B8C-75751F2E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3A594-0C4D-50F6-EB42-E8187D11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D6DAC-C329-CAD1-AEF3-3B2482C1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802C9-FA5B-70F7-2B38-38C4E844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6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54356-E1AE-DAB1-62F3-DC68A1F8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4EA9E-9EEF-F485-0B63-005AF80C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9EAFF-DB3A-3DAA-3727-A69FA94A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92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F802-0214-009F-31E8-D730FCAF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A090-705A-CAB7-8379-232C0598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813AC-AD6B-85FB-B770-425D3DD0F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C2391-445A-88DB-2FF4-E8373502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BE636-4F55-27D2-08C0-E72DE808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2241A-7E4A-D6D5-9972-57A191D5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49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CFDE-D6F4-FBE7-2E9D-30613C90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1C9FE-1F3B-3E1E-B3B2-74EB88885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D9E0B-5CC0-2876-52AA-C77586865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C34AF-45CB-4EA4-E9EA-9B340FF3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CFA44-8DA0-CC99-A380-488DF64D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5F7AF-9552-25CA-DBE6-BAC3B228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92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1F07F-80EE-2ED1-D0C5-E172B99C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D5275-CB64-DA8D-1999-482EC9D92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FCBCE-B18F-CCD0-FAB2-DBA9C024F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F511-3FFC-4A05-819B-00FCF2A06483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83193-C1AD-7A16-CC19-DF1ADE08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0875-F340-0211-6AF5-695AF1D3A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10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sql-getting-started.html#global-temporary-view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wnloads.apache.org/hive/hive-standalone-metastore-3.0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hyperlink" Target="https://downloads.apache.org/hive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search?q=g:org.postgresql%20a:postgresq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file:///\\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404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elta.io/latest/quick-start.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56AF-DF1E-EE03-BB70-F2407CEC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9" y="1122362"/>
            <a:ext cx="12015786" cy="3987801"/>
          </a:xfrm>
        </p:spPr>
        <p:txBody>
          <a:bodyPr>
            <a:normAutofit/>
          </a:bodyPr>
          <a:lstStyle/>
          <a:p>
            <a:r>
              <a:rPr lang="fr-FR" dirty="0" err="1"/>
              <a:t>BigData</a:t>
            </a:r>
            <a:r>
              <a:rPr lang="fr-FR" dirty="0"/>
              <a:t> Spark Hands-On 4</a:t>
            </a:r>
            <a:br>
              <a:rPr lang="fr-FR" dirty="0"/>
            </a:br>
            <a:br>
              <a:rPr lang="fr-FR" dirty="0"/>
            </a:br>
            <a:r>
              <a:rPr lang="fr-FR" sz="4400" dirty="0"/>
              <a:t>SQL, </a:t>
            </a:r>
            <a:r>
              <a:rPr lang="fr-FR" sz="4400" dirty="0" err="1"/>
              <a:t>Temporary</a:t>
            </a:r>
            <a:r>
              <a:rPr lang="fr-FR" sz="4400" dirty="0"/>
              <a:t> </a:t>
            </a:r>
            <a:r>
              <a:rPr lang="fr-FR" sz="4400" dirty="0" err="1"/>
              <a:t>View</a:t>
            </a:r>
            <a:br>
              <a:rPr lang="fr-FR" sz="4400" dirty="0"/>
            </a:br>
            <a:r>
              <a:rPr lang="fr-FR" sz="4400" dirty="0" err="1"/>
              <a:t>Hive</a:t>
            </a:r>
            <a:r>
              <a:rPr lang="fr-FR" sz="4400" dirty="0"/>
              <a:t> </a:t>
            </a:r>
            <a:r>
              <a:rPr lang="fr-FR" sz="4400" dirty="0" err="1"/>
              <a:t>MetaStore</a:t>
            </a:r>
            <a:r>
              <a:rPr lang="fr-FR" sz="4400" dirty="0"/>
              <a:t>, </a:t>
            </a:r>
            <a:r>
              <a:rPr lang="fr-FR" sz="4400" dirty="0" err="1"/>
              <a:t>ExternalCatalog</a:t>
            </a:r>
            <a:r>
              <a:rPr lang="fr-FR" sz="4400" dirty="0"/>
              <a:t>, Table</a:t>
            </a:r>
            <a:br>
              <a:rPr lang="fr-FR" sz="4400" dirty="0"/>
            </a:br>
            <a:r>
              <a:rPr lang="fr-FR" sz="4400" dirty="0"/>
              <a:t>Partitions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3A243-3EAC-4F69-DD6F-16693A3F4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300" y="6050964"/>
            <a:ext cx="9144000" cy="632535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arnaud.nauwynck@gmail.com</a:t>
            </a:r>
          </a:p>
          <a:p>
            <a:r>
              <a:rPr lang="fr-FR" dirty="0" err="1"/>
              <a:t>Esilv</a:t>
            </a:r>
            <a:r>
              <a:rPr lang="fr-FR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21458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5352-5687-164B-DAF7-50F01FF2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892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Ensure</a:t>
            </a:r>
            <a:r>
              <a:rPr lang="fr-FR" dirty="0"/>
              <a:t> Memory JVM Argument –Xmx3g</a:t>
            </a:r>
            <a:br>
              <a:rPr lang="fr-FR" dirty="0"/>
            </a:br>
            <a:r>
              <a:rPr lang="fr-FR" dirty="0" err="1"/>
              <a:t>add</a:t>
            </a:r>
            <a:r>
              <a:rPr lang="fr-FR" dirty="0"/>
              <a:t> arg    --driver-memory=3g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A28EBB-6CC8-FF69-0750-66EF253A2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810135"/>
              </p:ext>
            </p:extLst>
          </p:nvPr>
        </p:nvGraphicFramePr>
        <p:xfrm>
          <a:off x="2219324" y="2976938"/>
          <a:ext cx="8258747" cy="2315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34000" imgH="1832760" progId="PBrush">
                  <p:embed/>
                </p:oleObj>
              </mc:Choice>
              <mc:Fallback>
                <p:oleObj name="Bitmap Image" r:id="rId2" imgW="6534000" imgH="183276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A28EBB-6CC8-FF69-0750-66EF253A27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19324" y="2976938"/>
                        <a:ext cx="8258747" cy="2315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385AE1-6760-D882-B417-9F196BE02906}"/>
              </a:ext>
            </a:extLst>
          </p:cNvPr>
          <p:cNvSpPr txBox="1"/>
          <p:nvPr/>
        </p:nvSpPr>
        <p:spPr>
          <a:xfrm>
            <a:off x="663551" y="1978429"/>
            <a:ext cx="10864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spark-shell --conf </a:t>
            </a:r>
            <a:r>
              <a:rPr lang="en-US" sz="2400" b="1" dirty="0" err="1"/>
              <a:t>spark.sql.catalogImplementation</a:t>
            </a:r>
            <a:r>
              <a:rPr lang="en-US" sz="2400" b="1" dirty="0"/>
              <a:t>=in-memory --driver-memory=3g</a:t>
            </a:r>
            <a:endParaRPr lang="fr-FR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863A6-9503-675E-F41C-9CB693FFDFA7}"/>
              </a:ext>
            </a:extLst>
          </p:cNvPr>
          <p:cNvSpPr/>
          <p:nvPr/>
        </p:nvSpPr>
        <p:spPr>
          <a:xfrm>
            <a:off x="8739447" y="1978429"/>
            <a:ext cx="2789001" cy="50984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B57CC-64AD-91C7-B8D8-FD258D1959EC}"/>
              </a:ext>
            </a:extLst>
          </p:cNvPr>
          <p:cNvSpPr/>
          <p:nvPr/>
        </p:nvSpPr>
        <p:spPr>
          <a:xfrm>
            <a:off x="6918960" y="3253047"/>
            <a:ext cx="623455" cy="26046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04316-E524-1A17-974A-8B18BF121AF1}"/>
              </a:ext>
            </a:extLst>
          </p:cNvPr>
          <p:cNvSpPr/>
          <p:nvPr/>
        </p:nvSpPr>
        <p:spPr>
          <a:xfrm>
            <a:off x="7230688" y="4438997"/>
            <a:ext cx="2074026" cy="26046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35A933-2A1A-8481-27B7-0AFCEE6F59E4}"/>
              </a:ext>
            </a:extLst>
          </p:cNvPr>
          <p:cNvSpPr/>
          <p:nvPr/>
        </p:nvSpPr>
        <p:spPr>
          <a:xfrm rot="17255358">
            <a:off x="-311633" y="704733"/>
            <a:ext cx="21545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417431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EFE2-E1C6-BE8D-C907-01B23748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126" y="17085"/>
            <a:ext cx="9706970" cy="1325563"/>
          </a:xfrm>
        </p:spPr>
        <p:txBody>
          <a:bodyPr/>
          <a:lstStyle/>
          <a:p>
            <a:r>
              <a:rPr lang="fr-FR" dirty="0" err="1"/>
              <a:t>Dataset</a:t>
            </a:r>
            <a:r>
              <a:rPr lang="fr-FR" dirty="0"/>
              <a:t>… </a:t>
            </a:r>
            <a:r>
              <a:rPr lang="fr-FR" dirty="0" err="1"/>
              <a:t>read</a:t>
            </a:r>
            <a:r>
              <a:rPr lang="fr-FR" dirty="0"/>
              <a:t> CSV / </a:t>
            </a:r>
            <a:r>
              <a:rPr lang="fr-FR" dirty="0" err="1"/>
              <a:t>write</a:t>
            </a:r>
            <a:r>
              <a:rPr lang="fr-FR" dirty="0"/>
              <a:t> Parquet / </a:t>
            </a:r>
            <a:r>
              <a:rPr lang="fr-FR" dirty="0" err="1"/>
              <a:t>load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B1889-6F1E-B207-AA67-F32E10A6C623}"/>
              </a:ext>
            </a:extLst>
          </p:cNvPr>
          <p:cNvSpPr txBox="1"/>
          <p:nvPr/>
        </p:nvSpPr>
        <p:spPr>
          <a:xfrm>
            <a:off x="1592239" y="1071834"/>
            <a:ext cx="1041028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csvDs</a:t>
            </a:r>
            <a:r>
              <a:rPr lang="fr-FR" dirty="0"/>
              <a:t> = </a:t>
            </a:r>
            <a:r>
              <a:rPr lang="fr-FR" dirty="0" err="1"/>
              <a:t>spark.read.format</a:t>
            </a:r>
            <a:r>
              <a:rPr lang="fr-FR" dirty="0"/>
              <a:t>("csv").option("</a:t>
            </a:r>
            <a:r>
              <a:rPr lang="fr-FR" dirty="0" err="1"/>
              <a:t>delimiter</a:t>
            </a:r>
            <a:r>
              <a:rPr lang="fr-FR" dirty="0"/>
              <a:t>", ";").option("header",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r>
              <a:rPr lang="fr-FR" dirty="0"/>
              <a:t>.option("</a:t>
            </a:r>
            <a:r>
              <a:rPr lang="fr-FR" dirty="0" err="1"/>
              <a:t>dateFormat</a:t>
            </a:r>
            <a:r>
              <a:rPr lang="fr-FR" dirty="0"/>
              <a:t>", "</a:t>
            </a:r>
            <a:r>
              <a:rPr lang="fr-FR" dirty="0" err="1"/>
              <a:t>yyyy</a:t>
            </a:r>
            <a:r>
              <a:rPr lang="fr-FR" dirty="0"/>
              <a:t>-MM-dd").</a:t>
            </a:r>
            <a:r>
              <a:rPr lang="fr-FR" dirty="0" err="1"/>
              <a:t>schema</a:t>
            </a:r>
            <a:r>
              <a:rPr lang="fr-FR" dirty="0"/>
              <a:t>("""</a:t>
            </a:r>
          </a:p>
          <a:p>
            <a:r>
              <a:rPr lang="fr-FR" dirty="0" err="1"/>
              <a:t>uid_adresse</a:t>
            </a:r>
            <a:r>
              <a:rPr lang="fr-FR" dirty="0"/>
              <a:t> string,  </a:t>
            </a:r>
            <a:r>
              <a:rPr lang="fr-FR" dirty="0" err="1"/>
              <a:t>cle_interop</a:t>
            </a:r>
            <a:r>
              <a:rPr lang="fr-FR" dirty="0"/>
              <a:t> string NOT NULL, </a:t>
            </a:r>
            <a:r>
              <a:rPr lang="fr-FR" dirty="0" err="1"/>
              <a:t>commune_insee</a:t>
            </a:r>
            <a:r>
              <a:rPr lang="fr-FR" dirty="0"/>
              <a:t> string NOT NULL, </a:t>
            </a:r>
            <a:r>
              <a:rPr lang="fr-FR" dirty="0" err="1"/>
              <a:t>commune_nom</a:t>
            </a:r>
            <a:r>
              <a:rPr lang="fr-FR" dirty="0"/>
              <a:t> string, </a:t>
            </a:r>
          </a:p>
          <a:p>
            <a:r>
              <a:rPr lang="fr-FR" dirty="0" err="1"/>
              <a:t>commune_deleguee_insee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,  </a:t>
            </a:r>
            <a:r>
              <a:rPr lang="fr-FR" dirty="0" err="1"/>
              <a:t>commune_deleguee_nom</a:t>
            </a:r>
            <a:r>
              <a:rPr lang="fr-FR" dirty="0"/>
              <a:t> string, </a:t>
            </a:r>
          </a:p>
          <a:p>
            <a:r>
              <a:rPr lang="fr-FR" dirty="0" err="1"/>
              <a:t>voie_nom</a:t>
            </a:r>
            <a:r>
              <a:rPr lang="fr-FR" dirty="0"/>
              <a:t> string, </a:t>
            </a:r>
            <a:r>
              <a:rPr lang="fr-FR" dirty="0" err="1"/>
              <a:t>lieudit_complement_nom</a:t>
            </a:r>
            <a:r>
              <a:rPr lang="fr-FR" dirty="0"/>
              <a:t> string, </a:t>
            </a:r>
            <a:r>
              <a:rPr lang="fr-FR" dirty="0" err="1"/>
              <a:t>numero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 NOT NULL, </a:t>
            </a:r>
          </a:p>
          <a:p>
            <a:r>
              <a:rPr lang="fr-FR" dirty="0"/>
              <a:t>suffixe string, position string,  x double, y double, long double, </a:t>
            </a:r>
            <a:r>
              <a:rPr lang="fr-FR" dirty="0" err="1"/>
              <a:t>lat</a:t>
            </a:r>
            <a:r>
              <a:rPr lang="fr-FR" dirty="0"/>
              <a:t> double,  </a:t>
            </a:r>
            <a:r>
              <a:rPr lang="fr-FR" dirty="0" err="1"/>
              <a:t>cad_parcelles</a:t>
            </a:r>
            <a:r>
              <a:rPr lang="fr-FR" dirty="0"/>
              <a:t> string, source string,</a:t>
            </a:r>
          </a:p>
          <a:p>
            <a:r>
              <a:rPr lang="fr-FR" dirty="0" err="1"/>
              <a:t>date_der_maj</a:t>
            </a:r>
            <a:r>
              <a:rPr lang="fr-FR" dirty="0"/>
              <a:t> string, </a:t>
            </a:r>
            <a:r>
              <a:rPr lang="fr-FR" dirty="0" err="1"/>
              <a:t>certification_commune</a:t>
            </a:r>
            <a:r>
              <a:rPr lang="fr-FR" dirty="0"/>
              <a:t> </a:t>
            </a:r>
            <a:r>
              <a:rPr lang="fr-FR" dirty="0" err="1"/>
              <a:t>integer</a:t>
            </a:r>
            <a:r>
              <a:rPr lang="fr-FR" dirty="0"/>
              <a:t> NOT NULL</a:t>
            </a:r>
          </a:p>
          <a:p>
            <a:r>
              <a:rPr lang="fr-FR" dirty="0"/>
              <a:t>""")</a:t>
            </a:r>
          </a:p>
          <a:p>
            <a:r>
              <a:rPr lang="fr-FR" dirty="0"/>
              <a:t>.</a:t>
            </a:r>
            <a:r>
              <a:rPr lang="fr-FR" dirty="0" err="1"/>
              <a:t>load</a:t>
            </a:r>
            <a:r>
              <a:rPr lang="fr-FR" dirty="0"/>
              <a:t>("C:/data/OpenData-gouv.fr/bal")</a:t>
            </a:r>
          </a:p>
          <a:p>
            <a:endParaRPr lang="fr-FR" dirty="0"/>
          </a:p>
          <a:p>
            <a:r>
              <a:rPr lang="fr-FR" dirty="0" err="1"/>
              <a:t>csvDs.printSchema</a:t>
            </a:r>
            <a:endParaRPr lang="fr-FR" dirty="0"/>
          </a:p>
          <a:p>
            <a:r>
              <a:rPr lang="fr-FR" dirty="0" err="1"/>
              <a:t>csvDs.show</a:t>
            </a:r>
            <a:r>
              <a:rPr lang="fr-FR" dirty="0"/>
              <a:t>(1, false)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csvDsNoXYDate</a:t>
            </a:r>
            <a:r>
              <a:rPr lang="fr-FR" dirty="0"/>
              <a:t> = </a:t>
            </a:r>
            <a:r>
              <a:rPr lang="fr-FR" dirty="0" err="1"/>
              <a:t>csvDs.drop</a:t>
            </a:r>
            <a:r>
              <a:rPr lang="fr-FR" dirty="0"/>
              <a:t>("x", "y", "</a:t>
            </a:r>
            <a:r>
              <a:rPr lang="fr-FR" dirty="0" err="1"/>
              <a:t>date_der_maj</a:t>
            </a:r>
            <a:r>
              <a:rPr lang="fr-FR" dirty="0"/>
              <a:t>")  //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on </a:t>
            </a:r>
            <a:r>
              <a:rPr lang="fr-FR" dirty="0" err="1"/>
              <a:t>invalid</a:t>
            </a:r>
            <a:r>
              <a:rPr lang="fr-FR" dirty="0"/>
              <a:t> dates !</a:t>
            </a:r>
          </a:p>
          <a:p>
            <a:endParaRPr lang="fr-FR" dirty="0"/>
          </a:p>
          <a:p>
            <a:r>
              <a:rPr lang="fr-FR" dirty="0" err="1"/>
              <a:t>csvDsNoXYDate.repartition</a:t>
            </a:r>
            <a:r>
              <a:rPr lang="fr-FR" dirty="0"/>
              <a:t>(1).</a:t>
            </a:r>
            <a:r>
              <a:rPr lang="fr-FR" dirty="0" err="1"/>
              <a:t>sortWithinPartitions</a:t>
            </a:r>
            <a:r>
              <a:rPr lang="fr-FR" dirty="0"/>
              <a:t>("</a:t>
            </a:r>
            <a:r>
              <a:rPr lang="fr-FR" dirty="0" err="1"/>
              <a:t>commune_insee</a:t>
            </a:r>
            <a:r>
              <a:rPr lang="fr-FR" dirty="0"/>
              <a:t>", "</a:t>
            </a:r>
            <a:r>
              <a:rPr lang="fr-FR" dirty="0" err="1"/>
              <a:t>voie_nom</a:t>
            </a:r>
            <a:r>
              <a:rPr lang="fr-FR" dirty="0"/>
              <a:t>", "</a:t>
            </a:r>
            <a:r>
              <a:rPr lang="fr-FR" dirty="0" err="1"/>
              <a:t>numero</a:t>
            </a:r>
            <a:r>
              <a:rPr lang="fr-FR" dirty="0"/>
              <a:t>")</a:t>
            </a:r>
          </a:p>
          <a:p>
            <a:r>
              <a:rPr lang="fr-FR" dirty="0"/>
              <a:t>	.</a:t>
            </a:r>
            <a:r>
              <a:rPr lang="fr-FR" dirty="0" err="1"/>
              <a:t>write.format</a:t>
            </a:r>
            <a:r>
              <a:rPr lang="fr-FR" dirty="0"/>
              <a:t>("parquet").</a:t>
            </a:r>
            <a:r>
              <a:rPr lang="fr-FR" dirty="0" err="1"/>
              <a:t>save</a:t>
            </a:r>
            <a:r>
              <a:rPr lang="fr-FR" dirty="0"/>
              <a:t>("C:/data/OpenData-gouv.fr/bal-parquet")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spark.read.format</a:t>
            </a:r>
            <a:r>
              <a:rPr lang="fr-FR" dirty="0"/>
              <a:t>("parquet").</a:t>
            </a:r>
            <a:r>
              <a:rPr lang="fr-FR" dirty="0" err="1"/>
              <a:t>load</a:t>
            </a:r>
            <a:r>
              <a:rPr lang="fr-FR" dirty="0"/>
              <a:t>("C:/data/OpenData-gouv.fr/bal-parquet")</a:t>
            </a:r>
          </a:p>
          <a:p>
            <a:r>
              <a:rPr lang="fr-FR" dirty="0" err="1"/>
              <a:t>ds.show</a:t>
            </a:r>
            <a:r>
              <a:rPr lang="fr-FR" dirty="0"/>
              <a:t>(1, false);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3F51CB-C113-997F-3D05-951BD4CEA4AE}"/>
              </a:ext>
            </a:extLst>
          </p:cNvPr>
          <p:cNvSpPr/>
          <p:nvPr/>
        </p:nvSpPr>
        <p:spPr>
          <a:xfrm rot="17255358">
            <a:off x="-472463" y="1193126"/>
            <a:ext cx="2982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321792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1518-73F8-D04F-7E2B-7FD01908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66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BD7C9-20A9-E235-6D06-09D59914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230"/>
            <a:ext cx="12192000" cy="29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89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2BF49-BA8C-A58F-208B-6BBB2CA50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91"/>
            <a:ext cx="10515600" cy="1892490"/>
          </a:xfrm>
        </p:spPr>
        <p:txBody>
          <a:bodyPr/>
          <a:lstStyle/>
          <a:p>
            <a:pPr algn="ctr"/>
            <a:r>
              <a:rPr lang="fr-FR" dirty="0"/>
              <a:t>ERROR on </a:t>
            </a:r>
            <a:r>
              <a:rPr lang="fr-FR" dirty="0" err="1"/>
              <a:t>column</a:t>
            </a:r>
            <a:r>
              <a:rPr lang="fr-FR" dirty="0"/>
              <a:t> "</a:t>
            </a:r>
            <a:r>
              <a:rPr lang="fr-FR" dirty="0" err="1"/>
              <a:t>date_der_maj</a:t>
            </a:r>
            <a:r>
              <a:rPr lang="fr-FR" dirty="0"/>
              <a:t>"</a:t>
            </a:r>
            <a:br>
              <a:rPr lang="fr-FR" dirty="0"/>
            </a:br>
            <a:r>
              <a:rPr lang="fr-FR" dirty="0"/>
              <a:t>("date dernière mise à jour", </a:t>
            </a:r>
            <a:br>
              <a:rPr lang="fr-FR" dirty="0"/>
            </a:br>
            <a:r>
              <a:rPr lang="fr-FR" dirty="0"/>
              <a:t>in </a:t>
            </a:r>
            <a:r>
              <a:rPr lang="fr-FR" dirty="0" err="1"/>
              <a:t>english</a:t>
            </a:r>
            <a:r>
              <a:rPr lang="fr-FR" dirty="0"/>
              <a:t>: last update date)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E27E4-B744-8137-D24D-FA8EE68BF7EC}"/>
              </a:ext>
            </a:extLst>
          </p:cNvPr>
          <p:cNvSpPr txBox="1"/>
          <p:nvPr/>
        </p:nvSpPr>
        <p:spPr>
          <a:xfrm>
            <a:off x="166611" y="2238632"/>
            <a:ext cx="132670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Caused</a:t>
            </a:r>
            <a:r>
              <a:rPr lang="fr-FR" dirty="0"/>
              <a:t> by: </a:t>
            </a:r>
            <a:r>
              <a:rPr lang="fr-FR" dirty="0" err="1"/>
              <a:t>org.apache.spark.SparkUpgradeException</a:t>
            </a:r>
            <a:r>
              <a:rPr lang="fr-FR" dirty="0"/>
              <a:t>: [INCONSISTENT_BEHAVIOR_CROSS_VERSION.WRITE_ANCIENT_DATETIME] </a:t>
            </a:r>
          </a:p>
          <a:p>
            <a:r>
              <a:rPr lang="fr-FR" dirty="0"/>
              <a:t>You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a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due to the </a:t>
            </a:r>
            <a:r>
              <a:rPr lang="fr-FR" dirty="0" err="1"/>
              <a:t>upgrading</a:t>
            </a:r>
            <a:r>
              <a:rPr lang="fr-FR" dirty="0"/>
              <a:t> to Spark &gt;= 3.0:</a:t>
            </a:r>
          </a:p>
          <a:p>
            <a:r>
              <a:rPr lang="fr-FR" dirty="0" err="1"/>
              <a:t>writing</a:t>
            </a:r>
            <a:r>
              <a:rPr lang="fr-FR" dirty="0"/>
              <a:t> dates </a:t>
            </a:r>
            <a:r>
              <a:rPr lang="fr-FR" dirty="0" err="1"/>
              <a:t>before</a:t>
            </a:r>
            <a:r>
              <a:rPr lang="fr-FR" dirty="0"/>
              <a:t> 1582-10-15 or timestamps </a:t>
            </a:r>
            <a:r>
              <a:rPr lang="fr-FR" dirty="0" err="1"/>
              <a:t>before</a:t>
            </a:r>
            <a:r>
              <a:rPr lang="fr-FR" dirty="0"/>
              <a:t> 1900-01-01T00:00:00Z</a:t>
            </a:r>
          </a:p>
          <a:p>
            <a:r>
              <a:rPr lang="fr-FR" dirty="0" err="1"/>
              <a:t>into</a:t>
            </a:r>
            <a:r>
              <a:rPr lang="fr-FR" dirty="0"/>
              <a:t> Parquet files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dangerous</a:t>
            </a:r>
            <a:r>
              <a:rPr lang="fr-FR" dirty="0"/>
              <a:t>, as the files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by Spark 2.x</a:t>
            </a:r>
          </a:p>
          <a:p>
            <a:r>
              <a:rPr lang="fr-FR" dirty="0"/>
              <a:t>or </a:t>
            </a:r>
            <a:r>
              <a:rPr lang="fr-FR" dirty="0" err="1"/>
              <a:t>legacy</a:t>
            </a:r>
            <a:r>
              <a:rPr lang="fr-FR" dirty="0"/>
              <a:t> versions of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, </a:t>
            </a:r>
            <a:r>
              <a:rPr lang="fr-FR" dirty="0" err="1"/>
              <a:t>which</a:t>
            </a:r>
            <a:r>
              <a:rPr lang="fr-FR" dirty="0"/>
              <a:t> uses a </a:t>
            </a:r>
            <a:r>
              <a:rPr lang="fr-FR" dirty="0" err="1"/>
              <a:t>legacy</a:t>
            </a:r>
            <a:r>
              <a:rPr lang="fr-FR" dirty="0"/>
              <a:t> </a:t>
            </a:r>
            <a:r>
              <a:rPr lang="fr-FR" dirty="0" err="1"/>
              <a:t>hybrid</a:t>
            </a:r>
            <a:r>
              <a:rPr lang="fr-FR" dirty="0"/>
              <a:t> </a:t>
            </a:r>
            <a:r>
              <a:rPr lang="fr-FR" dirty="0" err="1"/>
              <a:t>calendar</a:t>
            </a:r>
            <a:r>
              <a:rPr lang="fr-FR" dirty="0"/>
              <a:t> </a:t>
            </a:r>
            <a:r>
              <a:rPr lang="fr-FR" dirty="0" err="1"/>
              <a:t>that</a:t>
            </a:r>
            <a:endParaRPr lang="fr-FR" dirty="0"/>
          </a:p>
          <a:p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Spark 3.0+'s </a:t>
            </a:r>
            <a:r>
              <a:rPr lang="fr-FR" dirty="0" err="1"/>
              <a:t>Proleptic</a:t>
            </a:r>
            <a:r>
              <a:rPr lang="fr-FR" dirty="0"/>
              <a:t> </a:t>
            </a:r>
            <a:r>
              <a:rPr lang="fr-FR" dirty="0" err="1"/>
              <a:t>Gregorian</a:t>
            </a:r>
            <a:r>
              <a:rPr lang="fr-FR" dirty="0"/>
              <a:t> </a:t>
            </a:r>
            <a:r>
              <a:rPr lang="fr-FR" dirty="0" err="1"/>
              <a:t>calendar</a:t>
            </a:r>
            <a:r>
              <a:rPr lang="fr-FR" dirty="0"/>
              <a:t>. </a:t>
            </a:r>
            <a:r>
              <a:rPr lang="fr-FR" dirty="0" err="1"/>
              <a:t>See</a:t>
            </a:r>
            <a:r>
              <a:rPr lang="fr-FR" dirty="0"/>
              <a:t> more</a:t>
            </a:r>
          </a:p>
          <a:p>
            <a:r>
              <a:rPr lang="fr-FR" dirty="0" err="1"/>
              <a:t>details</a:t>
            </a:r>
            <a:r>
              <a:rPr lang="fr-FR" dirty="0"/>
              <a:t> in SPARK-31404. You can set "</a:t>
            </a:r>
            <a:r>
              <a:rPr lang="fr-FR" dirty="0" err="1"/>
              <a:t>spark.sql.parquet.datetimeRebaseModeInWrite</a:t>
            </a:r>
            <a:r>
              <a:rPr lang="fr-FR" dirty="0"/>
              <a:t>" to "LEGACY" to rebase the</a:t>
            </a:r>
          </a:p>
          <a:p>
            <a:r>
              <a:rPr lang="fr-FR" dirty="0" err="1"/>
              <a:t>datetime</a:t>
            </a:r>
            <a:r>
              <a:rPr lang="fr-FR" dirty="0"/>
              <a:t> values w.r.t. the </a:t>
            </a:r>
            <a:r>
              <a:rPr lang="fr-FR" dirty="0" err="1"/>
              <a:t>calendar</a:t>
            </a:r>
            <a:r>
              <a:rPr lang="fr-FR" dirty="0"/>
              <a:t>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writing</a:t>
            </a:r>
            <a:r>
              <a:rPr lang="fr-FR" dirty="0"/>
              <a:t>, to </a:t>
            </a:r>
            <a:r>
              <a:rPr lang="fr-FR" dirty="0" err="1"/>
              <a:t>get</a:t>
            </a:r>
            <a:r>
              <a:rPr lang="fr-FR" dirty="0"/>
              <a:t> maximum</a:t>
            </a:r>
          </a:p>
          <a:p>
            <a:r>
              <a:rPr lang="fr-FR" dirty="0" err="1"/>
              <a:t>interoperability</a:t>
            </a:r>
            <a:r>
              <a:rPr lang="fr-FR" dirty="0"/>
              <a:t>. Or set the config to "CORRECTED" to </a:t>
            </a:r>
            <a:r>
              <a:rPr lang="fr-FR" dirty="0" err="1"/>
              <a:t>write</a:t>
            </a:r>
            <a:r>
              <a:rPr lang="fr-FR" dirty="0"/>
              <a:t> the </a:t>
            </a:r>
            <a:r>
              <a:rPr lang="fr-FR" dirty="0" err="1"/>
              <a:t>datetime</a:t>
            </a:r>
            <a:endParaRPr lang="fr-FR" dirty="0"/>
          </a:p>
          <a:p>
            <a:r>
              <a:rPr lang="fr-FR" dirty="0"/>
              <a:t>values as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, if </a:t>
            </a:r>
            <a:r>
              <a:rPr lang="fr-FR" dirty="0" err="1"/>
              <a:t>you</a:t>
            </a:r>
            <a:r>
              <a:rPr lang="fr-FR" dirty="0"/>
              <a:t> are sure </a:t>
            </a:r>
            <a:r>
              <a:rPr lang="fr-FR" dirty="0" err="1"/>
              <a:t>that</a:t>
            </a:r>
            <a:r>
              <a:rPr lang="fr-FR" dirty="0"/>
              <a:t> the </a:t>
            </a:r>
            <a:r>
              <a:rPr lang="fr-FR" dirty="0" err="1"/>
              <a:t>written</a:t>
            </a:r>
            <a:r>
              <a:rPr lang="fr-FR" dirty="0"/>
              <a:t> files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by</a:t>
            </a:r>
          </a:p>
          <a:p>
            <a:r>
              <a:rPr lang="fr-FR" dirty="0"/>
              <a:t>Spark 3.0+ or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use </a:t>
            </a:r>
            <a:r>
              <a:rPr lang="fr-FR" dirty="0" err="1"/>
              <a:t>Proleptic</a:t>
            </a:r>
            <a:r>
              <a:rPr lang="fr-FR" dirty="0"/>
              <a:t> </a:t>
            </a:r>
            <a:r>
              <a:rPr lang="fr-FR" dirty="0" err="1"/>
              <a:t>Gregorian</a:t>
            </a:r>
            <a:r>
              <a:rPr lang="fr-FR" dirty="0"/>
              <a:t> </a:t>
            </a:r>
            <a:r>
              <a:rPr lang="fr-FR" dirty="0" err="1"/>
              <a:t>calendar</a:t>
            </a:r>
            <a:r>
              <a:rPr lang="fr-FR" dirty="0"/>
              <a:t>.</a:t>
            </a:r>
          </a:p>
          <a:p>
            <a:r>
              <a:rPr lang="fr-FR" dirty="0"/>
              <a:t>        at org.apache.spark.sql.errors.QueryExecutionErrors$.sparkUpgradeInWritingDatesError(QueryExecutionErrors.scala:759)</a:t>
            </a:r>
          </a:p>
          <a:p>
            <a:r>
              <a:rPr lang="fr-FR" dirty="0"/>
              <a:t>        at org.apache.spark.sql.execution.datasources.DataSourceUtils$.newRebaseExceptionInWrite(DataSourceUtils.scala:187)</a:t>
            </a:r>
          </a:p>
          <a:p>
            <a:r>
              <a:rPr lang="fr-FR" dirty="0"/>
              <a:t>        at </a:t>
            </a:r>
            <a:r>
              <a:rPr lang="fr-FR" dirty="0" err="1"/>
              <a:t>org.apache.spark.sql.execution.datasources.DataSourceUtils</a:t>
            </a:r>
            <a:r>
              <a:rPr lang="fr-FR" dirty="0"/>
              <a:t>$.$anonfun$createDateRebaseFuncInWrite$1(DataSourceUtils.scala:207</a:t>
            </a:r>
          </a:p>
        </p:txBody>
      </p:sp>
    </p:spTree>
    <p:extLst>
      <p:ext uri="{BB962C8B-B14F-4D97-AF65-F5344CB8AC3E}">
        <p14:creationId xmlns:p14="http://schemas.microsoft.com/office/powerpoint/2010/main" val="336644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38C7-8F94-6EEB-3467-1F6B354CE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Gregorian</a:t>
            </a:r>
            <a:r>
              <a:rPr lang="fr-FR" dirty="0"/>
              <a:t> </a:t>
            </a:r>
            <a:r>
              <a:rPr lang="fr-FR" dirty="0" err="1"/>
              <a:t>Calendar</a:t>
            </a:r>
            <a:r>
              <a:rPr lang="fr-FR" dirty="0"/>
              <a:t> Dates : </a:t>
            </a:r>
            <a:r>
              <a:rPr lang="fr-FR" dirty="0" err="1"/>
              <a:t>after</a:t>
            </a:r>
            <a:r>
              <a:rPr lang="fr-FR" dirty="0"/>
              <a:t> 1582-10-15</a:t>
            </a:r>
            <a:br>
              <a:rPr lang="fr-FR" dirty="0"/>
            </a:br>
            <a:r>
              <a:rPr lang="fr-FR" dirty="0" err="1"/>
              <a:t>so</a:t>
            </a:r>
            <a:r>
              <a:rPr lang="fr-FR" dirty="0"/>
              <a:t> check </a:t>
            </a:r>
            <a:r>
              <a:rPr lang="fr-FR" dirty="0" err="1"/>
              <a:t>invalid</a:t>
            </a:r>
            <a:r>
              <a:rPr lang="fr-FR" dirty="0"/>
              <a:t> dates </a:t>
            </a:r>
            <a:r>
              <a:rPr lang="fr-FR" dirty="0" err="1"/>
              <a:t>before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7D5C3-A522-CA5D-70F7-729E81067CAF}"/>
              </a:ext>
            </a:extLst>
          </p:cNvPr>
          <p:cNvSpPr txBox="1"/>
          <p:nvPr/>
        </p:nvSpPr>
        <p:spPr>
          <a:xfrm>
            <a:off x="2460010" y="1873367"/>
            <a:ext cx="889379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ds.select</a:t>
            </a:r>
            <a:r>
              <a:rPr lang="fr-FR" b="1" dirty="0"/>
              <a:t>("</a:t>
            </a:r>
            <a:r>
              <a:rPr lang="fr-FR" b="1" dirty="0" err="1"/>
              <a:t>date_der_maj</a:t>
            </a:r>
            <a:r>
              <a:rPr lang="fr-FR" b="1" dirty="0"/>
              <a:t>").distinct().</a:t>
            </a:r>
            <a:r>
              <a:rPr lang="fr-FR" b="1" dirty="0" err="1"/>
              <a:t>orderBy</a:t>
            </a:r>
            <a:r>
              <a:rPr lang="fr-FR" b="1" dirty="0"/>
              <a:t>($"date_der_maj".</a:t>
            </a:r>
            <a:r>
              <a:rPr lang="fr-FR" b="1" dirty="0" err="1"/>
              <a:t>asc</a:t>
            </a:r>
            <a:r>
              <a:rPr lang="fr-FR" b="1" dirty="0"/>
              <a:t>).show(10)</a:t>
            </a:r>
          </a:p>
          <a:p>
            <a:endParaRPr lang="fr-FR" dirty="0"/>
          </a:p>
          <a:p>
            <a:r>
              <a:rPr lang="fr-FR" dirty="0"/>
              <a:t>+-----------------+</a:t>
            </a:r>
          </a:p>
          <a:p>
            <a:r>
              <a:rPr lang="fr-FR" dirty="0"/>
              <a:t>|</a:t>
            </a:r>
            <a:r>
              <a:rPr lang="fr-FR" dirty="0" err="1"/>
              <a:t>date_der_maj</a:t>
            </a:r>
            <a:r>
              <a:rPr lang="fr-FR" dirty="0"/>
              <a:t>|</a:t>
            </a:r>
          </a:p>
          <a:p>
            <a:r>
              <a:rPr lang="fr-FR" dirty="0"/>
              <a:t>+-----------------+</a:t>
            </a:r>
          </a:p>
          <a:p>
            <a:r>
              <a:rPr lang="fr-FR" dirty="0"/>
              <a:t>|             NULL|</a:t>
            </a:r>
          </a:p>
          <a:p>
            <a:r>
              <a:rPr lang="fr-FR" dirty="0"/>
              <a:t>|  </a:t>
            </a:r>
            <a:r>
              <a:rPr lang="fr-FR" b="1" dirty="0">
                <a:solidFill>
                  <a:srgbClr val="FF0000"/>
                </a:solidFill>
              </a:rPr>
              <a:t>0023-04-12</a:t>
            </a:r>
            <a:r>
              <a:rPr lang="fr-FR" dirty="0"/>
              <a:t>|</a:t>
            </a:r>
          </a:p>
          <a:p>
            <a:r>
              <a:rPr lang="fr-FR" dirty="0"/>
              <a:t>|  </a:t>
            </a:r>
            <a:r>
              <a:rPr lang="fr-FR" b="1" dirty="0">
                <a:solidFill>
                  <a:srgbClr val="FF0000"/>
                </a:solidFill>
              </a:rPr>
              <a:t>1111-11-01</a:t>
            </a:r>
            <a:r>
              <a:rPr lang="fr-FR" dirty="0"/>
              <a:t>|</a:t>
            </a:r>
          </a:p>
          <a:p>
            <a:r>
              <a:rPr lang="fr-FR" dirty="0"/>
              <a:t>|  1900-01-01|</a:t>
            </a:r>
          </a:p>
          <a:p>
            <a:r>
              <a:rPr lang="fr-FR" dirty="0"/>
              <a:t>|  1901-01-01|</a:t>
            </a:r>
          </a:p>
          <a:p>
            <a:r>
              <a:rPr lang="fr-FR" dirty="0"/>
              <a:t>|  1904-09-30|</a:t>
            </a:r>
          </a:p>
          <a:p>
            <a:r>
              <a:rPr lang="fr-FR" dirty="0"/>
              <a:t>|  1930-02-21|</a:t>
            </a:r>
          </a:p>
          <a:p>
            <a:r>
              <a:rPr lang="fr-FR" dirty="0"/>
              <a:t>|  1935-04-17|</a:t>
            </a:r>
          </a:p>
          <a:p>
            <a:r>
              <a:rPr lang="fr-FR" dirty="0"/>
              <a:t>|  1936-11-27|</a:t>
            </a:r>
          </a:p>
          <a:p>
            <a:r>
              <a:rPr lang="fr-FR" dirty="0"/>
              <a:t>|  1944-10-13|</a:t>
            </a:r>
          </a:p>
          <a:p>
            <a:r>
              <a:rPr lang="fr-FR" dirty="0"/>
              <a:t>+----------------+</a:t>
            </a:r>
          </a:p>
          <a:p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showing</a:t>
            </a:r>
            <a:r>
              <a:rPr lang="fr-FR" dirty="0"/>
              <a:t> top 10 </a:t>
            </a:r>
            <a:r>
              <a:rPr lang="fr-FR" dirty="0" err="1"/>
              <a:t>rows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210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4AEE-A1AE-C60F-AB29-64E7114FF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Fix </a:t>
            </a:r>
            <a:r>
              <a:rPr lang="fr-FR" dirty="0" err="1"/>
              <a:t>invalid</a:t>
            </a:r>
            <a:r>
              <a:rPr lang="fr-FR" dirty="0"/>
              <a:t> dates, </a:t>
            </a:r>
            <a:br>
              <a:rPr lang="fr-FR" dirty="0"/>
            </a:br>
            <a:r>
              <a:rPr lang="fr-FR" dirty="0"/>
              <a:t>replace by min date  (or NULL)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7F505-EA0F-31EE-D6B8-9D3277914081}"/>
              </a:ext>
            </a:extLst>
          </p:cNvPr>
          <p:cNvSpPr txBox="1"/>
          <p:nvPr/>
        </p:nvSpPr>
        <p:spPr>
          <a:xfrm>
            <a:off x="1746913" y="2519867"/>
            <a:ext cx="99173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min_date</a:t>
            </a:r>
            <a:r>
              <a:rPr lang="fr-FR" dirty="0"/>
              <a:t> = </a:t>
            </a:r>
            <a:r>
              <a:rPr lang="fr-FR" dirty="0" err="1"/>
              <a:t>to_date</a:t>
            </a:r>
            <a:r>
              <a:rPr lang="fr-FR" dirty="0"/>
              <a:t>(lit("1901-01-01"));</a:t>
            </a:r>
          </a:p>
          <a:p>
            <a:r>
              <a:rPr lang="fr-FR" dirty="0"/>
              <a:t>val </a:t>
            </a:r>
            <a:r>
              <a:rPr lang="fr-FR" dirty="0" err="1"/>
              <a:t>ds_fixdate</a:t>
            </a:r>
            <a:r>
              <a:rPr lang="fr-FR" dirty="0"/>
              <a:t> = </a:t>
            </a:r>
            <a:r>
              <a:rPr lang="fr-FR" dirty="0" err="1"/>
              <a:t>ds.withColumn</a:t>
            </a:r>
            <a:r>
              <a:rPr lang="fr-FR" dirty="0"/>
              <a:t>("date_der_maj2", </a:t>
            </a:r>
            <a:r>
              <a:rPr lang="fr-FR" dirty="0" err="1"/>
              <a:t>greatest</a:t>
            </a:r>
            <a:r>
              <a:rPr lang="fr-FR" dirty="0"/>
              <a:t>(col("</a:t>
            </a:r>
            <a:r>
              <a:rPr lang="fr-FR" dirty="0" err="1"/>
              <a:t>date_der_maj</a:t>
            </a:r>
            <a:r>
              <a:rPr lang="fr-FR" dirty="0"/>
              <a:t>"), </a:t>
            </a:r>
            <a:r>
              <a:rPr lang="fr-FR" dirty="0" err="1"/>
              <a:t>min_date</a:t>
            </a:r>
            <a:r>
              <a:rPr lang="fr-FR" dirty="0"/>
              <a:t>));</a:t>
            </a:r>
          </a:p>
          <a:p>
            <a:endParaRPr lang="fr-FR" dirty="0"/>
          </a:p>
          <a:p>
            <a:r>
              <a:rPr lang="fr-FR" dirty="0" err="1"/>
              <a:t>ds_fixdate.select</a:t>
            </a:r>
            <a:r>
              <a:rPr lang="fr-FR" dirty="0"/>
              <a:t>("date_der_maj2").distinct().</a:t>
            </a:r>
            <a:r>
              <a:rPr lang="fr-FR" dirty="0" err="1"/>
              <a:t>orderBy</a:t>
            </a:r>
            <a:r>
              <a:rPr lang="fr-FR" dirty="0"/>
              <a:t>($"date_der_maj2".asc).show(10)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ds_fixdate.drop</a:t>
            </a:r>
            <a:r>
              <a:rPr lang="fr-FR" dirty="0"/>
              <a:t>("</a:t>
            </a:r>
            <a:r>
              <a:rPr lang="fr-FR" dirty="0" err="1"/>
              <a:t>date_der_maj</a:t>
            </a:r>
            <a:r>
              <a:rPr lang="fr-FR" dirty="0"/>
              <a:t>").</a:t>
            </a:r>
            <a:r>
              <a:rPr lang="fr-FR" dirty="0" err="1"/>
              <a:t>withColumnRenamed</a:t>
            </a:r>
            <a:r>
              <a:rPr lang="fr-FR" dirty="0"/>
              <a:t>("date_der_maj2", "</a:t>
            </a:r>
            <a:r>
              <a:rPr lang="fr-FR" dirty="0" err="1"/>
              <a:t>date_der_maj</a:t>
            </a:r>
            <a:r>
              <a:rPr lang="fr-FR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2142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8C43-9434-B376-417A-1A2DC875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3:  </a:t>
            </a:r>
            <a:r>
              <a:rPr lang="fr-FR" dirty="0" err="1"/>
              <a:t>createTempView</a:t>
            </a:r>
            <a:r>
              <a:rPr lang="fr-FR" dirty="0"/>
              <a:t> … </a:t>
            </a:r>
            <a:r>
              <a:rPr lang="fr-FR" dirty="0" err="1"/>
              <a:t>then</a:t>
            </a:r>
            <a:r>
              <a:rPr lang="fr-FR" dirty="0"/>
              <a:t>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9C399-41D1-DD7C-5269-B2CAEA441460}"/>
              </a:ext>
            </a:extLst>
          </p:cNvPr>
          <p:cNvSpPr txBox="1"/>
          <p:nvPr/>
        </p:nvSpPr>
        <p:spPr>
          <a:xfrm>
            <a:off x="1235052" y="2741494"/>
            <a:ext cx="101890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>
                <a:latin typeface="Consolas" panose="020B0609020204030204" pitchFamily="49" charset="0"/>
              </a:rPr>
              <a:t>ds.createTempView</a:t>
            </a:r>
            <a:r>
              <a:rPr lang="fr-FR" sz="1800" dirty="0">
                <a:latin typeface="Consolas" panose="020B0609020204030204" pitchFamily="49" charset="0"/>
              </a:rPr>
              <a:t>("</a:t>
            </a:r>
            <a:r>
              <a:rPr lang="fr-FR" sz="1800" dirty="0" err="1">
                <a:latin typeface="Consolas" panose="020B0609020204030204" pitchFamily="49" charset="0"/>
              </a:rPr>
              <a:t>tmp_address</a:t>
            </a:r>
            <a:r>
              <a:rPr lang="fr-FR" sz="1800" dirty="0">
                <a:latin typeface="Consolas" panose="020B0609020204030204" pitchFamily="49" charset="0"/>
              </a:rPr>
              <a:t>")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("SELECT count(*) FROM </a:t>
            </a:r>
            <a:r>
              <a:rPr lang="en-US" sz="1800" dirty="0" err="1">
                <a:latin typeface="Consolas" panose="020B0609020204030204" pitchFamily="49" charset="0"/>
              </a:rPr>
              <a:t>tmp_address</a:t>
            </a:r>
            <a:r>
              <a:rPr lang="en-US" sz="1800" dirty="0">
                <a:latin typeface="Consolas" panose="020B0609020204030204" pitchFamily="49" charset="0"/>
              </a:rPr>
              <a:t>").show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("SELECT * FROM </a:t>
            </a:r>
            <a:r>
              <a:rPr lang="en-US" sz="1800" dirty="0" err="1">
                <a:latin typeface="Consolas" panose="020B0609020204030204" pitchFamily="49" charset="0"/>
              </a:rPr>
              <a:t>tmp_address</a:t>
            </a:r>
            <a:r>
              <a:rPr lang="en-US" sz="1800" dirty="0">
                <a:latin typeface="Consolas" panose="020B0609020204030204" pitchFamily="49" charset="0"/>
              </a:rPr>
              <a:t>").show(2, false)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("SELECT * FROM </a:t>
            </a:r>
            <a:r>
              <a:rPr lang="en-US" sz="1800" dirty="0" err="1">
                <a:latin typeface="Consolas" panose="020B0609020204030204" pitchFamily="49" charset="0"/>
              </a:rPr>
              <a:t>tmp_address</a:t>
            </a:r>
            <a:r>
              <a:rPr lang="en-US" sz="1800" dirty="0">
                <a:latin typeface="Consolas" panose="020B0609020204030204" pitchFamily="49" charset="0"/>
              </a:rPr>
              <a:t> WHERE </a:t>
            </a:r>
            <a:r>
              <a:rPr lang="en-US" sz="1800" dirty="0" err="1">
                <a:latin typeface="Consolas" panose="020B0609020204030204" pitchFamily="49" charset="0"/>
              </a:rPr>
              <a:t>commune_nom</a:t>
            </a:r>
            <a:r>
              <a:rPr lang="en-US" sz="1800" dirty="0">
                <a:latin typeface="Consolas" panose="020B0609020204030204" pitchFamily="49" charset="0"/>
              </a:rPr>
              <a:t>='Paris'").show(2, false)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FA007-2206-2014-E395-F1F76A9259C5}"/>
              </a:ext>
            </a:extLst>
          </p:cNvPr>
          <p:cNvSpPr txBox="1"/>
          <p:nvPr/>
        </p:nvSpPr>
        <p:spPr>
          <a:xfrm>
            <a:off x="633413" y="2014538"/>
            <a:ext cx="18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Execute</a:t>
            </a:r>
            <a:r>
              <a:rPr lang="fr-FR" dirty="0"/>
              <a:t> </a:t>
            </a:r>
            <a:r>
              <a:rPr lang="fr-FR" dirty="0" err="1"/>
              <a:t>following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336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1B3B-0CCA-6F5B-CC73-4D39CBCB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5989E-F604-DA79-4389-661640CE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276" y="2105009"/>
            <a:ext cx="7527447" cy="681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7AA090-5B33-87AB-A095-03A3AFA2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84" y="3409933"/>
            <a:ext cx="6591831" cy="15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0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7C32-598F-CF28-0AC3-3633608D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4: </a:t>
            </a:r>
            <a:r>
              <a:rPr lang="fr-FR" dirty="0" err="1"/>
              <a:t>list</a:t>
            </a:r>
            <a:r>
              <a:rPr lang="fr-FR" dirty="0"/>
              <a:t>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F4344-E855-B9A6-6D04-36B2D9696342}"/>
              </a:ext>
            </a:extLst>
          </p:cNvPr>
          <p:cNvSpPr txBox="1"/>
          <p:nvPr/>
        </p:nvSpPr>
        <p:spPr>
          <a:xfrm>
            <a:off x="3048000" y="32443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("SHOW TABLES").show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spark.catalog.listTables.show</a:t>
            </a:r>
            <a:r>
              <a:rPr lang="en-US" sz="1800" dirty="0">
                <a:latin typeface="Consolas" panose="020B0609020204030204" pitchFamily="49" charset="0"/>
              </a:rPr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29317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CF83-364E-F9DE-6224-C322383E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4: List Tables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1F999-8D25-54C2-EE42-1CAEF324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427" y="4129042"/>
            <a:ext cx="6775072" cy="1552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0416B3-05AA-E5CA-7BA0-FDDC3FEA0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427" y="1690688"/>
            <a:ext cx="4436882" cy="16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19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4" name="Picture 2" descr="Image result for checkmark icon">
            <a:extLst>
              <a:ext uri="{FF2B5EF4-FFF2-40B4-BE49-F238E27FC236}">
                <a16:creationId xmlns:a16="http://schemas.microsoft.com/office/drawing/2014/main" id="{39CE4EBB-32FF-3BD5-341F-A7DD9AD65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0" y="7991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81D7D-4D8F-E5AB-413C-4AA441BEF10A}"/>
              </a:ext>
            </a:extLst>
          </p:cNvPr>
          <p:cNvSpPr txBox="1"/>
          <p:nvPr/>
        </p:nvSpPr>
        <p:spPr>
          <a:xfrm>
            <a:off x="1061261" y="783505"/>
            <a:ext cx="2394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Reminders</a:t>
            </a:r>
            <a:r>
              <a:rPr lang="fr-FR" dirty="0"/>
              <a:t>:</a:t>
            </a:r>
          </a:p>
          <a:p>
            <a:r>
              <a:rPr lang="fr-FR" dirty="0"/>
              <a:t>Local Install, </a:t>
            </a:r>
            <a:r>
              <a:rPr lang="fr-FR" dirty="0" err="1"/>
              <a:t>spark-shell</a:t>
            </a:r>
            <a:br>
              <a:rPr lang="fr-FR" dirty="0"/>
            </a:br>
            <a:r>
              <a:rPr lang="fr-FR" dirty="0"/>
              <a:t>Spark File IO</a:t>
            </a:r>
          </a:p>
        </p:txBody>
      </p:sp>
    </p:spTree>
    <p:extLst>
      <p:ext uri="{BB962C8B-B14F-4D97-AF65-F5344CB8AC3E}">
        <p14:creationId xmlns:p14="http://schemas.microsoft.com/office/powerpoint/2010/main" val="354454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7C07-0C8A-68D1-6CF5-4BA00425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5: </a:t>
            </a:r>
            <a:r>
              <a:rPr lang="fr-FR" dirty="0" err="1"/>
              <a:t>Describe</a:t>
            </a:r>
            <a:r>
              <a:rPr lang="fr-FR" dirty="0"/>
              <a:t> Table  / </a:t>
            </a:r>
            <a:r>
              <a:rPr lang="fr-FR" dirty="0" err="1"/>
              <a:t>printSchema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D6449-21F5-6023-639D-7E08FEC634D2}"/>
              </a:ext>
            </a:extLst>
          </p:cNvPr>
          <p:cNvSpPr txBox="1"/>
          <p:nvPr/>
        </p:nvSpPr>
        <p:spPr>
          <a:xfrm>
            <a:off x="595313" y="2799685"/>
            <a:ext cx="11440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Execute</a:t>
            </a:r>
            <a:endParaRPr lang="fr-FR" sz="2000" dirty="0"/>
          </a:p>
          <a:p>
            <a:endParaRPr lang="fr-FR" sz="2000" dirty="0"/>
          </a:p>
          <a:p>
            <a:r>
              <a:rPr lang="en-US" sz="2000" dirty="0"/>
              <a:t>a/ </a:t>
            </a:r>
            <a:r>
              <a:rPr lang="en-US" sz="2000" dirty="0" err="1"/>
              <a:t>spark.sql</a:t>
            </a:r>
            <a:r>
              <a:rPr lang="en-US" sz="2000" dirty="0"/>
              <a:t>("select * from </a:t>
            </a:r>
            <a:r>
              <a:rPr lang="en-US" sz="2000" dirty="0" err="1"/>
              <a:t>tmp_address</a:t>
            </a:r>
            <a:r>
              <a:rPr lang="en-US" sz="2000" dirty="0"/>
              <a:t>")</a:t>
            </a:r>
            <a:r>
              <a:rPr lang="en-US" sz="2000" b="1" dirty="0"/>
              <a:t>.</a:t>
            </a:r>
            <a:r>
              <a:rPr lang="en-US" sz="2000" b="1" dirty="0" err="1"/>
              <a:t>printSchema</a:t>
            </a:r>
            <a:endParaRPr lang="en-US" sz="2000" b="1" dirty="0"/>
          </a:p>
          <a:p>
            <a:endParaRPr lang="fr-FR" sz="2000" dirty="0"/>
          </a:p>
          <a:p>
            <a:r>
              <a:rPr lang="fr-FR" sz="2000" dirty="0"/>
              <a:t>b/ </a:t>
            </a:r>
            <a:r>
              <a:rPr lang="en-US" sz="2000" dirty="0" err="1"/>
              <a:t>spark.sql</a:t>
            </a:r>
            <a:r>
              <a:rPr lang="en-US" sz="2000" dirty="0"/>
              <a:t>("</a:t>
            </a:r>
            <a:r>
              <a:rPr lang="en-US" sz="2000" b="1" dirty="0"/>
              <a:t>describe table </a:t>
            </a:r>
            <a:r>
              <a:rPr lang="en-US" sz="2000" dirty="0" err="1"/>
              <a:t>tmp_address</a:t>
            </a:r>
            <a:r>
              <a:rPr lang="en-US" sz="2000" dirty="0"/>
              <a:t>").show(false)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c/ </a:t>
            </a:r>
            <a:r>
              <a:rPr lang="en-US" sz="2000" dirty="0" err="1"/>
              <a:t>spark.sql</a:t>
            </a:r>
            <a:r>
              <a:rPr lang="en-US" sz="2000" dirty="0"/>
              <a:t>("</a:t>
            </a:r>
            <a:r>
              <a:rPr lang="en-US" sz="2000" b="1" dirty="0"/>
              <a:t>show create table </a:t>
            </a:r>
            <a:r>
              <a:rPr lang="en-US" sz="2000" dirty="0" err="1"/>
              <a:t>tmp_address</a:t>
            </a:r>
            <a:r>
              <a:rPr lang="en-US" sz="2000" dirty="0"/>
              <a:t>").show(false)</a:t>
            </a:r>
            <a:r>
              <a:rPr lang="fr-FR" sz="2000" dirty="0"/>
              <a:t>    // …. WILL FAIL … no </a:t>
            </a:r>
            <a:r>
              <a:rPr lang="fr-FR" sz="2000" dirty="0" err="1"/>
              <a:t>Sql</a:t>
            </a:r>
            <a:r>
              <a:rPr lang="fr-FR" sz="2000" dirty="0"/>
              <a:t> DDL for </a:t>
            </a:r>
            <a:r>
              <a:rPr lang="fr-FR" sz="2000" dirty="0" err="1"/>
              <a:t>it</a:t>
            </a:r>
            <a:endParaRPr lang="fr-FR" sz="2000" dirty="0"/>
          </a:p>
          <a:p>
            <a:r>
              <a:rPr lang="fr-FR" sz="2000" dirty="0"/>
              <a:t>                                                                                                             // </a:t>
            </a:r>
            <a:r>
              <a:rPr lang="fr-FR" sz="2000" dirty="0" err="1"/>
              <a:t>error</a:t>
            </a:r>
            <a:r>
              <a:rPr lang="fr-FR" sz="2000" dirty="0"/>
              <a:t>: not a « table » (but </a:t>
            </a:r>
            <a:r>
              <a:rPr lang="fr-FR" sz="2000" dirty="0" err="1"/>
              <a:t>describe</a:t>
            </a:r>
            <a:r>
              <a:rPr lang="fr-FR" sz="2000" dirty="0"/>
              <a:t> ok!)</a:t>
            </a:r>
          </a:p>
        </p:txBody>
      </p:sp>
    </p:spTree>
    <p:extLst>
      <p:ext uri="{BB962C8B-B14F-4D97-AF65-F5344CB8AC3E}">
        <p14:creationId xmlns:p14="http://schemas.microsoft.com/office/powerpoint/2010/main" val="316218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594C-AECE-9753-B52A-CCF40E66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9" y="88901"/>
            <a:ext cx="11782424" cy="82073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5 : </a:t>
            </a:r>
            <a:r>
              <a:rPr lang="fr-FR" dirty="0" err="1"/>
              <a:t>describe</a:t>
            </a:r>
            <a:r>
              <a:rPr lang="fr-FR" dirty="0"/>
              <a:t> Table / table DS </a:t>
            </a:r>
            <a:r>
              <a:rPr lang="fr-FR" dirty="0" err="1"/>
              <a:t>schema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B697C-840C-7205-BFB3-5A869914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97" y="2287449"/>
            <a:ext cx="4770461" cy="374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C5F0B-F62C-6293-5D6E-48A257D21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43" y="2277247"/>
            <a:ext cx="4781964" cy="4179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0D50DF-D4F2-546D-E0F5-FB06B190D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36" y="1501115"/>
            <a:ext cx="1105757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27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FC73-0B9F-5D73-9F58-892F6F4B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6: stop + restart .. </a:t>
            </a:r>
            <a:r>
              <a:rPr lang="fr-FR" dirty="0" err="1"/>
              <a:t>temporary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F453B-EFDF-A2A6-42E3-D12AC7F27B80}"/>
              </a:ext>
            </a:extLst>
          </p:cNvPr>
          <p:cNvSpPr txBox="1"/>
          <p:nvPr/>
        </p:nvSpPr>
        <p:spPr>
          <a:xfrm>
            <a:off x="4216893" y="2499065"/>
            <a:ext cx="57037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stop </a:t>
            </a:r>
            <a:r>
              <a:rPr lang="fr-FR" sz="2400" dirty="0" err="1"/>
              <a:t>spark-shell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b/ restart </a:t>
            </a:r>
            <a:r>
              <a:rPr lang="fr-FR" sz="2400" dirty="0" err="1"/>
              <a:t>spark-shell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list</a:t>
            </a:r>
            <a:r>
              <a:rPr lang="fr-FR" sz="2400" dirty="0"/>
              <a:t> tables …</a:t>
            </a:r>
            <a:br>
              <a:rPr lang="fr-FR" sz="2400" dirty="0"/>
            </a:br>
            <a:r>
              <a:rPr lang="fr-FR" sz="2400" dirty="0"/>
              <a:t>   Check </a:t>
            </a:r>
            <a:r>
              <a:rPr lang="fr-FR" sz="2400" dirty="0" err="1"/>
              <a:t>temporary</a:t>
            </a:r>
            <a:r>
              <a:rPr lang="fr-FR" sz="2400" dirty="0"/>
              <a:t> tables have </a:t>
            </a:r>
            <a:r>
              <a:rPr lang="fr-FR" sz="2400" dirty="0" err="1"/>
              <a:t>disapeared</a:t>
            </a:r>
            <a:r>
              <a:rPr lang="fr-FR" sz="2400" dirty="0"/>
              <a:t> !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98667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136158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Optional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7: </a:t>
            </a:r>
            <a:r>
              <a:rPr lang="fr-FR" dirty="0" err="1"/>
              <a:t>createGlobalTemporaryView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31BF-885D-C3D2-24DC-3993C66C76B8}"/>
              </a:ext>
            </a:extLst>
          </p:cNvPr>
          <p:cNvSpPr txBox="1"/>
          <p:nvPr/>
        </p:nvSpPr>
        <p:spPr>
          <a:xfrm>
            <a:off x="2328129" y="2150764"/>
            <a:ext cx="86848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similar</a:t>
            </a:r>
            <a:r>
              <a:rPr lang="fr-FR" sz="2400" dirty="0"/>
              <a:t> to </a:t>
            </a:r>
            <a:r>
              <a:rPr lang="fr-FR" sz="2400" dirty="0" err="1"/>
              <a:t>Exercise</a:t>
            </a:r>
            <a:r>
              <a:rPr lang="fr-FR" sz="2400" dirty="0"/>
              <a:t> 3, </a:t>
            </a:r>
            <a:br>
              <a:rPr lang="fr-FR" sz="2400" dirty="0"/>
            </a:br>
            <a:r>
              <a:rPr lang="fr-FR" sz="2400" dirty="0"/>
              <a:t>   « </a:t>
            </a:r>
            <a:r>
              <a:rPr lang="fr-FR" sz="2400" b="1" dirty="0" err="1"/>
              <a:t>createGlobalTemporaryView</a:t>
            </a:r>
            <a:r>
              <a:rPr lang="fr-FR" sz="2400" b="1" dirty="0"/>
              <a:t> </a:t>
            </a:r>
            <a:r>
              <a:rPr lang="fr-FR" sz="2400" dirty="0"/>
              <a:t>»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instead</a:t>
            </a:r>
            <a:r>
              <a:rPr lang="fr-FR" sz="2400" dirty="0"/>
              <a:t> of a « </a:t>
            </a:r>
            <a:r>
              <a:rPr lang="fr-FR" sz="2400" dirty="0" err="1"/>
              <a:t>createTempView</a:t>
            </a:r>
            <a:r>
              <a:rPr lang="fr-FR" sz="2400" dirty="0"/>
              <a:t> »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forget</a:t>
            </a:r>
            <a:r>
              <a:rPr lang="fr-FR" sz="2400" dirty="0"/>
              <a:t> about </a:t>
            </a:r>
            <a:r>
              <a:rPr lang="fr-FR" sz="2400" dirty="0" err="1"/>
              <a:t>finding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default </a:t>
            </a:r>
            <a:r>
              <a:rPr lang="fr-FR" sz="2400" dirty="0" err="1"/>
              <a:t>spark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 ( … </a:t>
            </a:r>
            <a:r>
              <a:rPr lang="fr-FR" sz="2400" dirty="0" err="1"/>
              <a:t>confusing</a:t>
            </a:r>
            <a:r>
              <a:rPr lang="fr-FR" sz="2400" dirty="0"/>
              <a:t>  )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list</a:t>
            </a:r>
            <a:r>
              <a:rPr lang="fr-FR" sz="2400" dirty="0"/>
              <a:t> </a:t>
            </a:r>
            <a:r>
              <a:rPr lang="fr-FR" sz="2400" dirty="0" err="1"/>
              <a:t>explicitly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: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spark.catalog.listTables</a:t>
            </a:r>
            <a:r>
              <a:rPr lang="fr-FR" sz="2400" dirty="0"/>
              <a:t>(</a:t>
            </a:r>
            <a:r>
              <a:rPr lang="fr-FR" sz="2400" b="1" dirty="0"/>
              <a:t>« </a:t>
            </a:r>
            <a:r>
              <a:rPr lang="fr-FR" sz="2400" b="1" dirty="0" err="1"/>
              <a:t>global_temp</a:t>
            </a:r>
            <a:r>
              <a:rPr lang="fr-FR" sz="2400" b="1" dirty="0"/>
              <a:t> »</a:t>
            </a:r>
            <a:r>
              <a:rPr lang="fr-FR" sz="2400" dirty="0"/>
              <a:t>).show(false)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execute</a:t>
            </a:r>
            <a:r>
              <a:rPr lang="fr-FR" sz="2400" dirty="0"/>
              <a:t> SQL </a:t>
            </a:r>
            <a:r>
              <a:rPr lang="fr-FR" sz="2400" dirty="0" err="1"/>
              <a:t>query</a:t>
            </a:r>
            <a:r>
              <a:rPr lang="fr-FR" sz="2400" dirty="0"/>
              <a:t> on « </a:t>
            </a:r>
            <a:r>
              <a:rPr lang="fr-FR" sz="2400" b="1" dirty="0" err="1"/>
              <a:t>global_temp.</a:t>
            </a:r>
            <a:r>
              <a:rPr lang="fr-FR" sz="2400" dirty="0" err="1"/>
              <a:t>address</a:t>
            </a:r>
            <a:r>
              <a:rPr lang="fr-FR" sz="2400" dirty="0"/>
              <a:t> »</a:t>
            </a:r>
          </a:p>
          <a:p>
            <a:r>
              <a:rPr lang="fr-FR" sz="2400" dirty="0"/>
              <a:t>  select count(*)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global_temp.address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difference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global temp and temp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6D29D-5C94-371E-E05F-F730388E3317}"/>
              </a:ext>
            </a:extLst>
          </p:cNvPr>
          <p:cNvSpPr txBox="1"/>
          <p:nvPr/>
        </p:nvSpPr>
        <p:spPr>
          <a:xfrm>
            <a:off x="781235" y="1700073"/>
            <a:ext cx="12109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hlinkClick r:id="rId2"/>
              </a:rPr>
              <a:t>https://spark.apache.org/docs/latest/sql-getting-started.html#global-temporary-view</a:t>
            </a:r>
            <a:endParaRPr lang="fr-FR" sz="2400" dirty="0"/>
          </a:p>
          <a:p>
            <a:endParaRPr lang="fr-FR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35CD9E-1AE4-517F-E8CE-0C404FFCD172}"/>
              </a:ext>
            </a:extLst>
          </p:cNvPr>
          <p:cNvSpPr/>
          <p:nvPr/>
        </p:nvSpPr>
        <p:spPr>
          <a:xfrm rot="17255358">
            <a:off x="-324700" y="1193126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913041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83EB-BDD0-950E-BEF7-A296730A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12302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Confusing</a:t>
            </a:r>
            <a:r>
              <a:rPr lang="fr-FR" dirty="0"/>
              <a:t>: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global temp table?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D159F-DCA3-09A9-642A-16DBF1FC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70" y="1993200"/>
            <a:ext cx="11607659" cy="31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31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83EB-BDD0-950E-BEF7-A296730A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12498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 err="1"/>
              <a:t>ask</a:t>
            </a:r>
            <a:r>
              <a:rPr lang="fr-FR" dirty="0"/>
              <a:t> </a:t>
            </a:r>
            <a:r>
              <a:rPr lang="fr-FR" dirty="0" err="1"/>
              <a:t>explicitly</a:t>
            </a:r>
            <a:r>
              <a:rPr lang="fr-FR" dirty="0"/>
              <a:t> in « </a:t>
            </a:r>
            <a:r>
              <a:rPr lang="fr-FR" dirty="0" err="1"/>
              <a:t>global_temp</a:t>
            </a:r>
            <a:r>
              <a:rPr lang="fr-FR" dirty="0"/>
              <a:t>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CFF77-44E1-B492-A39B-461794FD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46" y="2486605"/>
            <a:ext cx="8342507" cy="18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494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83EB-BDD0-950E-BEF7-A296730A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60158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/>
              <a:t>… Even more </a:t>
            </a:r>
            <a:r>
              <a:rPr lang="fr-FR" dirty="0" err="1"/>
              <a:t>Confusing</a:t>
            </a:r>
            <a:r>
              <a:rPr lang="fr-FR" dirty="0"/>
              <a:t> 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spark.sharedState.externalCatalog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4DAC2-86BE-2B06-F5FF-FEB5B9EB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35" y="2258722"/>
            <a:ext cx="10783921" cy="22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82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70907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31BF-885D-C3D2-24DC-3993C66C76B8}"/>
              </a:ext>
            </a:extLst>
          </p:cNvPr>
          <p:cNvSpPr txBox="1"/>
          <p:nvPr/>
        </p:nvSpPr>
        <p:spPr>
          <a:xfrm>
            <a:off x="2201662" y="2698812"/>
            <a:ext cx="81649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Global </a:t>
            </a:r>
            <a:r>
              <a:rPr lang="fr-FR" sz="2400" dirty="0" err="1"/>
              <a:t>Temporary</a:t>
            </a:r>
            <a:r>
              <a:rPr lang="fr-FR" sz="2400" dirty="0"/>
              <a:t> Table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Multi-Threaded</a:t>
            </a:r>
            <a:r>
              <a:rPr lang="fr-FR" sz="2400" dirty="0"/>
              <a:t>, for all Spark Sessions</a:t>
            </a:r>
          </a:p>
          <a:p>
            <a:endParaRPr lang="fr-FR" sz="2400" dirty="0"/>
          </a:p>
          <a:p>
            <a:r>
              <a:rPr lang="fr-FR" sz="2400" dirty="0" err="1"/>
              <a:t>Temporary</a:t>
            </a:r>
            <a:r>
              <a:rPr lang="fr-FR" sz="2400" dirty="0"/>
              <a:t> Table </a:t>
            </a:r>
            <a:r>
              <a:rPr lang="fr-FR" sz="2400" dirty="0" err="1"/>
              <a:t>is</a:t>
            </a:r>
            <a:r>
              <a:rPr lang="fr-FR" sz="2400" dirty="0"/>
              <a:t> for the </a:t>
            </a:r>
            <a:r>
              <a:rPr lang="fr-FR" sz="2400" dirty="0" err="1"/>
              <a:t>current</a:t>
            </a:r>
            <a:r>
              <a:rPr lang="fr-FR" sz="2400" dirty="0"/>
              <a:t> Session </a:t>
            </a:r>
            <a:r>
              <a:rPr lang="fr-FR" sz="2400" dirty="0" err="1"/>
              <a:t>only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Both</a:t>
            </a:r>
            <a:r>
              <a:rPr lang="fr-FR" sz="2400" dirty="0"/>
              <a:t> are </a:t>
            </a:r>
            <a:r>
              <a:rPr lang="fr-FR" sz="2400" dirty="0" err="1"/>
              <a:t>temporary</a:t>
            </a:r>
            <a:r>
              <a:rPr lang="fr-FR" sz="2400" dirty="0"/>
              <a:t> : for the JVM – </a:t>
            </a:r>
            <a:r>
              <a:rPr lang="fr-FR" sz="2400" dirty="0" err="1"/>
              <a:t>SparkContext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09655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70357" y="2269599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385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2B47-B0EB-E9DF-7FDB-7C96C659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872" y="328731"/>
            <a:ext cx="10354101" cy="1504618"/>
          </a:xfrm>
        </p:spPr>
        <p:txBody>
          <a:bodyPr>
            <a:normAutofit/>
          </a:bodyPr>
          <a:lstStyle/>
          <a:p>
            <a:r>
              <a:rPr lang="fr-FR" dirty="0"/>
              <a:t>Default </a:t>
            </a:r>
            <a:r>
              <a:rPr lang="fr-FR" dirty="0" err="1"/>
              <a:t>hive</a:t>
            </a:r>
            <a:r>
              <a:rPr lang="fr-FR" dirty="0"/>
              <a:t>… </a:t>
            </a:r>
            <a:r>
              <a:rPr lang="fr-FR" dirty="0" err="1"/>
              <a:t>using</a:t>
            </a:r>
            <a:r>
              <a:rPr lang="fr-FR" dirty="0"/>
              <a:t> Derby </a:t>
            </a:r>
            <a:r>
              <a:rPr lang="fr-FR" dirty="0" err="1"/>
              <a:t>metastore_db</a:t>
            </a:r>
            <a:br>
              <a:rPr lang="fr-FR" dirty="0"/>
            </a:b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slides if </a:t>
            </a:r>
            <a:r>
              <a:rPr lang="fr-FR" dirty="0" err="1"/>
              <a:t>explicitly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Postgresql</a:t>
            </a:r>
            <a:r>
              <a:rPr lang="fr-FR" dirty="0"/>
              <a:t> DB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526C2-021A-1E9B-1161-35A44BC71130}"/>
              </a:ext>
            </a:extLst>
          </p:cNvPr>
          <p:cNvSpPr/>
          <p:nvPr/>
        </p:nvSpPr>
        <p:spPr>
          <a:xfrm rot="17255358">
            <a:off x="-718196" y="847353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A0CA6-0B7C-2B72-DC17-02C513E8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219" y="2678779"/>
            <a:ext cx="7325747" cy="3238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1FAB73-B949-2775-C700-4C4C489BE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746" y="1801299"/>
            <a:ext cx="4071582" cy="834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D40147-D891-33B3-2F80-42C18E8A9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37" y="3742863"/>
            <a:ext cx="2866885" cy="273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3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2308-620A-EB6A-38FF-9002E61B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92" y="9230"/>
            <a:ext cx="10515600" cy="705504"/>
          </a:xfrm>
        </p:spPr>
        <p:txBody>
          <a:bodyPr/>
          <a:lstStyle/>
          <a:p>
            <a:pPr algn="ctr"/>
            <a:r>
              <a:rPr lang="fr-FR" dirty="0" err="1"/>
              <a:t>Reminder</a:t>
            </a:r>
            <a:r>
              <a:rPr lang="fr-FR" dirty="0"/>
              <a:t> Hands-On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3EE9F3-AE0C-D232-26F0-F3DC56CC4ACC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DAB2A3-D9E2-457A-52E7-A0FFD6C1FF9C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0BFBB7-F52F-ACBE-86FE-36D031E24D0F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A5CBD2-9056-9532-3E60-D2663FE8AD20}"/>
              </a:ext>
            </a:extLst>
          </p:cNvPr>
          <p:cNvSpPr txBox="1"/>
          <p:nvPr/>
        </p:nvSpPr>
        <p:spPr>
          <a:xfrm>
            <a:off x="7289810" y="1326264"/>
            <a:ext cx="1575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Pre-</a:t>
            </a:r>
            <a:r>
              <a:rPr lang="fr-FR" sz="2000" dirty="0" err="1"/>
              <a:t>Requisite</a:t>
            </a:r>
            <a:endParaRPr lang="fr-F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ACEF10-8760-C83D-5E84-F7D3EAEBEA9B}"/>
              </a:ext>
            </a:extLst>
          </p:cNvPr>
          <p:cNvSpPr txBox="1"/>
          <p:nvPr/>
        </p:nvSpPr>
        <p:spPr>
          <a:xfrm>
            <a:off x="8606667" y="1872920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Spark.tar.gz</a:t>
            </a:r>
            <a:br>
              <a:rPr lang="fr-FR" sz="2000" dirty="0"/>
            </a:br>
            <a:r>
              <a:rPr lang="fr-FR" sz="2000" dirty="0"/>
              <a:t>  </a:t>
            </a:r>
            <a:r>
              <a:rPr lang="fr-FR" sz="2000" dirty="0" err="1"/>
              <a:t>embedded</a:t>
            </a:r>
            <a:r>
              <a:rPr lang="fr-FR" sz="2000" dirty="0"/>
              <a:t> Hadoop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0C714C-6AF4-01EE-17E3-FBF538675D72}"/>
              </a:ext>
            </a:extLst>
          </p:cNvPr>
          <p:cNvSpPr txBox="1"/>
          <p:nvPr/>
        </p:nvSpPr>
        <p:spPr>
          <a:xfrm>
            <a:off x="9138458" y="2808093"/>
            <a:ext cx="1739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User-</a:t>
            </a:r>
            <a:r>
              <a:rPr lang="fr-FR" sz="2000" dirty="0" err="1"/>
              <a:t>defined</a:t>
            </a:r>
            <a:r>
              <a:rPr lang="fr-FR" sz="2000" dirty="0"/>
              <a:t> </a:t>
            </a:r>
          </a:p>
          <a:p>
            <a:r>
              <a:rPr lang="fr-FR" sz="2000" dirty="0"/>
              <a:t>  Hadoop.tar.gz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26FB0A-3D4B-2602-BB2B-8F80795CB45A}"/>
              </a:ext>
            </a:extLst>
          </p:cNvPr>
          <p:cNvCxnSpPr>
            <a:cxnSpLocks/>
          </p:cNvCxnSpPr>
          <p:nvPr/>
        </p:nvCxnSpPr>
        <p:spPr>
          <a:xfrm>
            <a:off x="10376808" y="3496634"/>
            <a:ext cx="593467" cy="1683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62231E-3268-90A1-2081-8AA79C4CC653}"/>
              </a:ext>
            </a:extLst>
          </p:cNvPr>
          <p:cNvSpPr txBox="1"/>
          <p:nvPr/>
        </p:nvSpPr>
        <p:spPr>
          <a:xfrm>
            <a:off x="10546609" y="3628368"/>
            <a:ext cx="169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Windows </a:t>
            </a:r>
            <a:r>
              <a:rPr lang="fr-FR" dirty="0" err="1"/>
              <a:t>error</a:t>
            </a:r>
            <a:r>
              <a:rPr lang="fr-FR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F2542-2F39-264E-4B13-731C9865546E}"/>
              </a:ext>
            </a:extLst>
          </p:cNvPr>
          <p:cNvSpPr txBox="1"/>
          <p:nvPr/>
        </p:nvSpPr>
        <p:spPr>
          <a:xfrm>
            <a:off x="5068257" y="3574890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Spark-Shell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A2F40-7A90-19E9-E2C7-6A4E7F81EF83}"/>
              </a:ext>
            </a:extLst>
          </p:cNvPr>
          <p:cNvSpPr txBox="1"/>
          <p:nvPr/>
        </p:nvSpPr>
        <p:spPr>
          <a:xfrm>
            <a:off x="6773758" y="2684230"/>
            <a:ext cx="162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Installation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613519-2F67-94A2-6BD5-55F140ACD45B}"/>
              </a:ext>
            </a:extLst>
          </p:cNvPr>
          <p:cNvCxnSpPr/>
          <p:nvPr/>
        </p:nvCxnSpPr>
        <p:spPr>
          <a:xfrm flipV="1">
            <a:off x="6472404" y="3145895"/>
            <a:ext cx="602707" cy="4824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C35939-5AA9-4947-EC47-FA50FD25D2D4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11F1C0-FFA3-3B96-F7D1-08362CA82F4B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ECCB1C-87B0-89CE-6DB1-3C5181AA884B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982F43-7591-1EC9-10CB-4426C1E3CE6A}"/>
              </a:ext>
            </a:extLst>
          </p:cNvPr>
          <p:cNvCxnSpPr>
            <a:cxnSpLocks/>
          </p:cNvCxnSpPr>
          <p:nvPr/>
        </p:nvCxnSpPr>
        <p:spPr>
          <a:xfrm>
            <a:off x="6289964" y="4057363"/>
            <a:ext cx="394441" cy="780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1CAD3E-6D64-7583-6E12-0573E1974D1A}"/>
              </a:ext>
            </a:extLst>
          </p:cNvPr>
          <p:cNvSpPr txBox="1"/>
          <p:nvPr/>
        </p:nvSpPr>
        <p:spPr>
          <a:xfrm>
            <a:off x="6342795" y="4782588"/>
            <a:ext cx="73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Repl</a:t>
            </a:r>
            <a:endParaRPr lang="fr-FR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6304AF-E92D-5150-A0DF-4F0F4A778C45}"/>
              </a:ext>
            </a:extLst>
          </p:cNvPr>
          <p:cNvCxnSpPr>
            <a:cxnSpLocks/>
          </p:cNvCxnSpPr>
          <p:nvPr/>
        </p:nvCxnSpPr>
        <p:spPr>
          <a:xfrm flipH="1">
            <a:off x="5228697" y="4036555"/>
            <a:ext cx="391708" cy="7460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6B7982-1349-0639-8A56-6B6F333064AA}"/>
              </a:ext>
            </a:extLst>
          </p:cNvPr>
          <p:cNvSpPr txBox="1"/>
          <p:nvPr/>
        </p:nvSpPr>
        <p:spPr>
          <a:xfrm>
            <a:off x="4638501" y="4782589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Scala&gt;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0657E3-ABAB-93D5-2613-1AB926A02048}"/>
              </a:ext>
            </a:extLst>
          </p:cNvPr>
          <p:cNvCxnSpPr>
            <a:cxnSpLocks/>
          </p:cNvCxnSpPr>
          <p:nvPr/>
        </p:nvCxnSpPr>
        <p:spPr>
          <a:xfrm>
            <a:off x="6804321" y="3829361"/>
            <a:ext cx="732552" cy="5306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7C21DE-23D7-72AB-55AA-DE248386BAD0}"/>
              </a:ext>
            </a:extLst>
          </p:cNvPr>
          <p:cNvSpPr txBox="1"/>
          <p:nvPr/>
        </p:nvSpPr>
        <p:spPr>
          <a:xfrm>
            <a:off x="7697765" y="3667223"/>
            <a:ext cx="15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Interactive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1D5413-0917-AC1A-F48E-2F3EF6E60985}"/>
              </a:ext>
            </a:extLst>
          </p:cNvPr>
          <p:cNvCxnSpPr>
            <a:cxnSpLocks/>
          </p:cNvCxnSpPr>
          <p:nvPr/>
        </p:nvCxnSpPr>
        <p:spPr>
          <a:xfrm flipH="1" flipV="1">
            <a:off x="4638501" y="2967286"/>
            <a:ext cx="590196" cy="5663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F5C4C0-8429-C888-2D52-CF3BECACFCEA}"/>
              </a:ext>
            </a:extLst>
          </p:cNvPr>
          <p:cNvSpPr txBox="1"/>
          <p:nvPr/>
        </p:nvSpPr>
        <p:spPr>
          <a:xfrm>
            <a:off x="3462973" y="2667895"/>
            <a:ext cx="181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DataSet</a:t>
            </a:r>
            <a:endParaRPr lang="fr-FR" sz="2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1B956F-E86A-D219-E93A-EA3EA87CFFB0}"/>
              </a:ext>
            </a:extLst>
          </p:cNvPr>
          <p:cNvCxnSpPr>
            <a:cxnSpLocks/>
          </p:cNvCxnSpPr>
          <p:nvPr/>
        </p:nvCxnSpPr>
        <p:spPr>
          <a:xfrm flipH="1">
            <a:off x="4123113" y="3843802"/>
            <a:ext cx="825228" cy="2850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98DDAB-C263-D62B-8031-9BA396AB99C0}"/>
              </a:ext>
            </a:extLst>
          </p:cNvPr>
          <p:cNvSpPr txBox="1"/>
          <p:nvPr/>
        </p:nvSpPr>
        <p:spPr>
          <a:xfrm>
            <a:off x="2461957" y="3829361"/>
            <a:ext cx="217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Functionnal</a:t>
            </a:r>
            <a:r>
              <a:rPr lang="fr-FR" sz="2400" dirty="0"/>
              <a:t> </a:t>
            </a:r>
          </a:p>
          <a:p>
            <a:r>
              <a:rPr lang="fr-FR" sz="2400" dirty="0"/>
              <a:t>Code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7FB39A-6F16-EB31-2DF2-3CAF06D6C7D6}"/>
              </a:ext>
            </a:extLst>
          </p:cNvPr>
          <p:cNvCxnSpPr>
            <a:cxnSpLocks/>
          </p:cNvCxnSpPr>
          <p:nvPr/>
        </p:nvCxnSpPr>
        <p:spPr>
          <a:xfrm>
            <a:off x="8805672" y="4289730"/>
            <a:ext cx="460248" cy="41527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81A2A6-AB2F-C7C4-2CD5-A2AD3121E55D}"/>
              </a:ext>
            </a:extLst>
          </p:cNvPr>
          <p:cNvCxnSpPr>
            <a:cxnSpLocks/>
          </p:cNvCxnSpPr>
          <p:nvPr/>
        </p:nvCxnSpPr>
        <p:spPr>
          <a:xfrm>
            <a:off x="8995030" y="4088242"/>
            <a:ext cx="583308" cy="11353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B182A6-C080-F2F3-49E5-1BB9CBB024F6}"/>
              </a:ext>
            </a:extLst>
          </p:cNvPr>
          <p:cNvCxnSpPr>
            <a:cxnSpLocks/>
          </p:cNvCxnSpPr>
          <p:nvPr/>
        </p:nvCxnSpPr>
        <p:spPr>
          <a:xfrm>
            <a:off x="7161021" y="5130584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2C5F38-76B4-F4AC-B795-58A687F28471}"/>
              </a:ext>
            </a:extLst>
          </p:cNvPr>
          <p:cNvCxnSpPr>
            <a:cxnSpLocks/>
          </p:cNvCxnSpPr>
          <p:nvPr/>
        </p:nvCxnSpPr>
        <p:spPr>
          <a:xfrm>
            <a:off x="7048585" y="5217990"/>
            <a:ext cx="569823" cy="4602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A07CAF-2F65-259E-7395-2B6B1CCB03CD}"/>
              </a:ext>
            </a:extLst>
          </p:cNvPr>
          <p:cNvCxnSpPr>
            <a:cxnSpLocks/>
          </p:cNvCxnSpPr>
          <p:nvPr/>
        </p:nvCxnSpPr>
        <p:spPr>
          <a:xfrm flipH="1">
            <a:off x="4477789" y="5244253"/>
            <a:ext cx="470552" cy="6205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64BFA9-32B4-75B6-9260-F815546FB0CA}"/>
              </a:ext>
            </a:extLst>
          </p:cNvPr>
          <p:cNvCxnSpPr>
            <a:cxnSpLocks/>
          </p:cNvCxnSpPr>
          <p:nvPr/>
        </p:nvCxnSpPr>
        <p:spPr>
          <a:xfrm>
            <a:off x="5139777" y="5228370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0D3F6C-561B-71BB-9519-D6039B1B001F}"/>
              </a:ext>
            </a:extLst>
          </p:cNvPr>
          <p:cNvCxnSpPr>
            <a:cxnSpLocks/>
          </p:cNvCxnSpPr>
          <p:nvPr/>
        </p:nvCxnSpPr>
        <p:spPr>
          <a:xfrm>
            <a:off x="3550229" y="1938428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6E21B5-6510-BCB8-F630-5E2AE5B25F29}"/>
              </a:ext>
            </a:extLst>
          </p:cNvPr>
          <p:cNvCxnSpPr>
            <a:cxnSpLocks/>
          </p:cNvCxnSpPr>
          <p:nvPr/>
        </p:nvCxnSpPr>
        <p:spPr>
          <a:xfrm>
            <a:off x="2841094" y="2222565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5F49F2-BE3A-DFB3-D640-3EBA1FF0E027}"/>
              </a:ext>
            </a:extLst>
          </p:cNvPr>
          <p:cNvCxnSpPr>
            <a:cxnSpLocks/>
          </p:cNvCxnSpPr>
          <p:nvPr/>
        </p:nvCxnSpPr>
        <p:spPr>
          <a:xfrm>
            <a:off x="1792398" y="3609877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218175-D48E-D649-4517-4482FFF9273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631506" y="4244860"/>
            <a:ext cx="830451" cy="3215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333A69-F38A-4ADE-3219-C8EBC29A9541}"/>
              </a:ext>
            </a:extLst>
          </p:cNvPr>
          <p:cNvSpPr txBox="1"/>
          <p:nvPr/>
        </p:nvSpPr>
        <p:spPr>
          <a:xfrm>
            <a:off x="9578338" y="4069613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3B6275-07B7-09AC-0025-C1C20C9A2EC5}"/>
              </a:ext>
            </a:extLst>
          </p:cNvPr>
          <p:cNvSpPr txBox="1"/>
          <p:nvPr/>
        </p:nvSpPr>
        <p:spPr>
          <a:xfrm>
            <a:off x="9265920" y="46998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:help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D6BE79-4ACE-0B90-FCFB-27EB4B2B99C4}"/>
              </a:ext>
            </a:extLst>
          </p:cNvPr>
          <p:cNvCxnSpPr>
            <a:cxnSpLocks/>
          </p:cNvCxnSpPr>
          <p:nvPr/>
        </p:nvCxnSpPr>
        <p:spPr>
          <a:xfrm>
            <a:off x="8652085" y="4302648"/>
            <a:ext cx="223129" cy="6517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821C2E6-DFBE-F088-7C89-81C94BA667CF}"/>
              </a:ext>
            </a:extLst>
          </p:cNvPr>
          <p:cNvSpPr txBox="1"/>
          <p:nvPr/>
        </p:nvSpPr>
        <p:spPr>
          <a:xfrm>
            <a:off x="8778561" y="4943479"/>
            <a:ext cx="24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 </a:t>
            </a:r>
            <a:r>
              <a:rPr lang="fr-FR" dirty="0" err="1"/>
              <a:t>TAB</a:t>
            </a:r>
            <a:r>
              <a:rPr lang="fr-FR" dirty="0"/>
              <a:t> </a:t>
            </a:r>
            <a:r>
              <a:rPr lang="fr-FR" dirty="0" err="1"/>
              <a:t>autocompletion</a:t>
            </a:r>
            <a:endParaRPr lang="fr-F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1FDB85-1B5A-3EE8-D86F-1149AB2E4FAE}"/>
              </a:ext>
            </a:extLst>
          </p:cNvPr>
          <p:cNvSpPr txBox="1"/>
          <p:nvPr/>
        </p:nvSpPr>
        <p:spPr>
          <a:xfrm>
            <a:off x="7705799" y="5321259"/>
            <a:ext cx="23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Line </a:t>
            </a:r>
            <a:r>
              <a:rPr lang="fr-FR" dirty="0" err="1"/>
              <a:t>compiled</a:t>
            </a:r>
            <a:r>
              <a:rPr lang="fr-FR" dirty="0"/>
              <a:t> to scala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DDCC22-82A8-4FDF-74B3-176ED4191C84}"/>
              </a:ext>
            </a:extLst>
          </p:cNvPr>
          <p:cNvSpPr txBox="1"/>
          <p:nvPr/>
        </p:nvSpPr>
        <p:spPr>
          <a:xfrm>
            <a:off x="7519506" y="5665965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Eval on &lt;enter&gt;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1D10B9-710C-EDCD-4D11-C24CEE171938}"/>
              </a:ext>
            </a:extLst>
          </p:cNvPr>
          <p:cNvSpPr txBox="1"/>
          <p:nvPr/>
        </p:nvSpPr>
        <p:spPr>
          <a:xfrm>
            <a:off x="7111346" y="6030400"/>
            <a:ext cx="320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Numbered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« res0,res1,.. »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575F2B-ECFA-454E-C802-C112D929913C}"/>
              </a:ext>
            </a:extLst>
          </p:cNvPr>
          <p:cNvCxnSpPr>
            <a:cxnSpLocks/>
          </p:cNvCxnSpPr>
          <p:nvPr/>
        </p:nvCxnSpPr>
        <p:spPr>
          <a:xfrm>
            <a:off x="6954982" y="5223554"/>
            <a:ext cx="400367" cy="70416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B6CEB13-A9F3-91F3-4310-5990ADF64658}"/>
              </a:ext>
            </a:extLst>
          </p:cNvPr>
          <p:cNvSpPr txBox="1"/>
          <p:nvPr/>
        </p:nvSpPr>
        <p:spPr>
          <a:xfrm>
            <a:off x="4992741" y="5890385"/>
            <a:ext cx="69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Seq()</a:t>
            </a:r>
          </a:p>
          <a:p>
            <a:r>
              <a:rPr lang="fr-FR" dirty="0"/>
              <a:t>Tuple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DBF288-3504-A236-A26A-8179F9E3503E}"/>
              </a:ext>
            </a:extLst>
          </p:cNvPr>
          <p:cNvSpPr txBox="1"/>
          <p:nvPr/>
        </p:nvSpPr>
        <p:spPr>
          <a:xfrm>
            <a:off x="4064464" y="5837519"/>
            <a:ext cx="803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i = </a:t>
            </a:r>
          </a:p>
          <a:p>
            <a:r>
              <a:rPr lang="fr-FR" dirty="0"/>
              <a:t>var i =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578F8D-76F5-4C20-E3C1-F9084C686690}"/>
              </a:ext>
            </a:extLst>
          </p:cNvPr>
          <p:cNvSpPr txBox="1"/>
          <p:nvPr/>
        </p:nvSpPr>
        <p:spPr>
          <a:xfrm>
            <a:off x="5743477" y="5846918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JVM</a:t>
            </a:r>
          </a:p>
          <a:p>
            <a:r>
              <a:rPr lang="fr-FR" dirty="0"/>
              <a:t>~Java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238D50-2677-3EF0-79A9-23DFCF71EE8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278581" y="5244254"/>
            <a:ext cx="521890" cy="5932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FE34065-50D4-D426-9939-FE693B01D9C0}"/>
              </a:ext>
            </a:extLst>
          </p:cNvPr>
          <p:cNvSpPr txBox="1"/>
          <p:nvPr/>
        </p:nvSpPr>
        <p:spPr>
          <a:xfrm>
            <a:off x="972351" y="4516423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 </a:t>
            </a:r>
          </a:p>
          <a:p>
            <a:r>
              <a:rPr lang="fr-FR" dirty="0"/>
              <a:t>.</a:t>
            </a:r>
            <a:r>
              <a:rPr lang="fr-FR" dirty="0" err="1"/>
              <a:t>map</a:t>
            </a:r>
            <a:endParaRPr lang="fr-FR" dirty="0"/>
          </a:p>
          <a:p>
            <a:r>
              <a:rPr lang="fr-FR" dirty="0"/>
              <a:t>lambda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011CFE-3617-D8DE-E85B-5251CB84D0D9}"/>
              </a:ext>
            </a:extLst>
          </p:cNvPr>
          <p:cNvSpPr txBox="1"/>
          <p:nvPr/>
        </p:nvSpPr>
        <p:spPr>
          <a:xfrm>
            <a:off x="539556" y="3348927"/>
            <a:ext cx="120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Immutable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3D8531-BC46-D328-54BB-2F1D9F6D537C}"/>
              </a:ext>
            </a:extLst>
          </p:cNvPr>
          <p:cNvSpPr txBox="1"/>
          <p:nvPr/>
        </p:nvSpPr>
        <p:spPr>
          <a:xfrm>
            <a:off x="43907" y="3740676"/>
            <a:ext cx="1326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avoid</a:t>
            </a:r>
            <a:r>
              <a:rPr lang="fr-FR" dirty="0"/>
              <a:t> </a:t>
            </a:r>
          </a:p>
          <a:p>
            <a:r>
              <a:rPr lang="fr-FR" dirty="0"/>
              <a:t>for () {} </a:t>
            </a:r>
            <a:r>
              <a:rPr lang="fr-FR" dirty="0" err="1"/>
              <a:t>loop</a:t>
            </a:r>
            <a:endParaRPr lang="fr-FR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6280928-3BA6-B603-8A70-EBB89DFED732}"/>
              </a:ext>
            </a:extLst>
          </p:cNvPr>
          <p:cNvCxnSpPr>
            <a:cxnSpLocks/>
          </p:cNvCxnSpPr>
          <p:nvPr/>
        </p:nvCxnSpPr>
        <p:spPr>
          <a:xfrm>
            <a:off x="1191913" y="4057363"/>
            <a:ext cx="1125946" cy="580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59FB4B3-3B7E-5E9F-A38F-69B846B89DAC}"/>
              </a:ext>
            </a:extLst>
          </p:cNvPr>
          <p:cNvSpPr txBox="1"/>
          <p:nvPr/>
        </p:nvSpPr>
        <p:spPr>
          <a:xfrm>
            <a:off x="4209448" y="1342475"/>
            <a:ext cx="25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DataFrame</a:t>
            </a:r>
            <a:r>
              <a:rPr lang="fr-FR" dirty="0"/>
              <a:t>=</a:t>
            </a:r>
            <a:r>
              <a:rPr lang="fr-FR" dirty="0" err="1"/>
              <a:t>Dataset</a:t>
            </a:r>
            <a:r>
              <a:rPr lang="fr-FR" dirty="0"/>
              <a:t>[Row]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099FBD-AFA3-0A8B-3E3F-8B0B7B7ABFEB}"/>
              </a:ext>
            </a:extLst>
          </p:cNvPr>
          <p:cNvSpPr txBox="1"/>
          <p:nvPr/>
        </p:nvSpPr>
        <p:spPr>
          <a:xfrm>
            <a:off x="675837" y="1643549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spark.createDataset</a:t>
            </a:r>
            <a:r>
              <a:rPr lang="fr-FR" dirty="0"/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7F65A7-3D7C-F19A-7802-5263E495CCF5}"/>
              </a:ext>
            </a:extLst>
          </p:cNvPr>
          <p:cNvSpPr txBox="1"/>
          <p:nvPr/>
        </p:nvSpPr>
        <p:spPr>
          <a:xfrm>
            <a:off x="761395" y="2093149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ds.show</a:t>
            </a:r>
            <a:r>
              <a:rPr lang="fr-FR" dirty="0"/>
              <a:t>(10,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BED1B3F-C25F-03C8-170D-B1538FD40FC7}"/>
              </a:ext>
            </a:extLst>
          </p:cNvPr>
          <p:cNvCxnSpPr>
            <a:cxnSpLocks/>
          </p:cNvCxnSpPr>
          <p:nvPr/>
        </p:nvCxnSpPr>
        <p:spPr>
          <a:xfrm>
            <a:off x="2531818" y="2452581"/>
            <a:ext cx="760322" cy="2601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A0ECCD-7914-49A0-7155-EAB9DA3021C5}"/>
              </a:ext>
            </a:extLst>
          </p:cNvPr>
          <p:cNvCxnSpPr>
            <a:cxnSpLocks/>
          </p:cNvCxnSpPr>
          <p:nvPr/>
        </p:nvCxnSpPr>
        <p:spPr>
          <a:xfrm>
            <a:off x="3884618" y="1643549"/>
            <a:ext cx="70806" cy="9942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4BC0580-CA6A-ADC2-864D-125AFA66319C}"/>
              </a:ext>
            </a:extLst>
          </p:cNvPr>
          <p:cNvCxnSpPr>
            <a:cxnSpLocks/>
          </p:cNvCxnSpPr>
          <p:nvPr/>
        </p:nvCxnSpPr>
        <p:spPr>
          <a:xfrm flipH="1">
            <a:off x="4083606" y="1725419"/>
            <a:ext cx="752941" cy="9131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2C39174-2852-C23D-9E11-91AC0EEC2627}"/>
              </a:ext>
            </a:extLst>
          </p:cNvPr>
          <p:cNvSpPr txBox="1"/>
          <p:nvPr/>
        </p:nvSpPr>
        <p:spPr>
          <a:xfrm>
            <a:off x="2619473" y="1131376"/>
            <a:ext cx="16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Transform</a:t>
            </a:r>
            <a:r>
              <a:rPr lang="fr-FR" dirty="0"/>
              <a:t>, </a:t>
            </a:r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B6C158-4CD2-86EA-5356-74EDE82EA6C2}"/>
              </a:ext>
            </a:extLst>
          </p:cNvPr>
          <p:cNvSpPr txBox="1"/>
          <p:nvPr/>
        </p:nvSpPr>
        <p:spPr>
          <a:xfrm>
            <a:off x="9473470" y="4398250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Up / Down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4EFE5FE-E98F-21F7-1BF9-D51B54AE2AF3}"/>
              </a:ext>
            </a:extLst>
          </p:cNvPr>
          <p:cNvCxnSpPr>
            <a:cxnSpLocks/>
          </p:cNvCxnSpPr>
          <p:nvPr/>
        </p:nvCxnSpPr>
        <p:spPr>
          <a:xfrm>
            <a:off x="8980082" y="4188986"/>
            <a:ext cx="354119" cy="22322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14D8BB4-D195-CDAD-7915-90FBC68F0AF7}"/>
              </a:ext>
            </a:extLst>
          </p:cNvPr>
          <p:cNvCxnSpPr>
            <a:cxnSpLocks/>
          </p:cNvCxnSpPr>
          <p:nvPr/>
        </p:nvCxnSpPr>
        <p:spPr>
          <a:xfrm flipV="1">
            <a:off x="9380739" y="1564422"/>
            <a:ext cx="544336" cy="3305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A751954-A359-1C90-445E-AD45EA4216B6}"/>
              </a:ext>
            </a:extLst>
          </p:cNvPr>
          <p:cNvSpPr txBox="1"/>
          <p:nvPr/>
        </p:nvSpPr>
        <p:spPr>
          <a:xfrm>
            <a:off x="9660775" y="1196538"/>
            <a:ext cx="11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Setenv.bat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A24C11B-DED8-5FFE-FAA8-873A6B26B68C}"/>
              </a:ext>
            </a:extLst>
          </p:cNvPr>
          <p:cNvSpPr txBox="1"/>
          <p:nvPr/>
        </p:nvSpPr>
        <p:spPr>
          <a:xfrm>
            <a:off x="9572527" y="274472"/>
            <a:ext cx="184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 JAVA_HOME</a:t>
            </a:r>
          </a:p>
          <a:p>
            <a:r>
              <a:rPr lang="fr-FR" dirty="0"/>
              <a:t>Set SPARK_HOME</a:t>
            </a:r>
            <a:br>
              <a:rPr lang="fr-FR" dirty="0"/>
            </a:br>
            <a:r>
              <a:rPr lang="fr-FR" dirty="0"/>
              <a:t>set PATH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B6DDA20-45CC-6034-13C8-C697BF259C24}"/>
              </a:ext>
            </a:extLst>
          </p:cNvPr>
          <p:cNvCxnSpPr>
            <a:cxnSpLocks/>
          </p:cNvCxnSpPr>
          <p:nvPr/>
        </p:nvCxnSpPr>
        <p:spPr>
          <a:xfrm flipV="1">
            <a:off x="10073506" y="1060980"/>
            <a:ext cx="168646" cy="24250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5E999-FBF4-BC80-1310-26019D9D56F6}"/>
              </a:ext>
            </a:extLst>
          </p:cNvPr>
          <p:cNvCxnSpPr>
            <a:cxnSpLocks/>
          </p:cNvCxnSpPr>
          <p:nvPr/>
        </p:nvCxnSpPr>
        <p:spPr>
          <a:xfrm>
            <a:off x="7659512" y="1024864"/>
            <a:ext cx="211360" cy="31761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242DF0-3205-21D1-00A8-960E59774542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077334" y="1016759"/>
            <a:ext cx="163240" cy="3095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C35FD98-360B-FC27-F9A0-E28A41F70C84}"/>
              </a:ext>
            </a:extLst>
          </p:cNvPr>
          <p:cNvSpPr txBox="1"/>
          <p:nvPr/>
        </p:nvSpPr>
        <p:spPr>
          <a:xfrm>
            <a:off x="7293121" y="699541"/>
            <a:ext cx="72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BB1C120-FD25-5A63-EA17-7A3D45A06F2C}"/>
              </a:ext>
            </a:extLst>
          </p:cNvPr>
          <p:cNvSpPr txBox="1"/>
          <p:nvPr/>
        </p:nvSpPr>
        <p:spPr>
          <a:xfrm>
            <a:off x="7862024" y="685712"/>
            <a:ext cx="111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WinUtils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3894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028EB0-02E1-263F-369A-BC5B26D5D273}"/>
              </a:ext>
            </a:extLst>
          </p:cNvPr>
          <p:cNvSpPr txBox="1"/>
          <p:nvPr/>
        </p:nvSpPr>
        <p:spPr>
          <a:xfrm>
            <a:off x="3299303" y="1757539"/>
            <a:ext cx="98098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hlinkClick r:id="rId2"/>
              </a:rPr>
              <a:t>https://downloads.apache.org/hive/hive-standalone-metastore-3.0.0/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0C7E0A-489C-360C-A19A-19BA8C60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7"/>
            <a:ext cx="10515600" cy="1175757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Install </a:t>
            </a:r>
            <a:r>
              <a:rPr lang="fr-FR" dirty="0" err="1"/>
              <a:t>Hive</a:t>
            </a:r>
            <a:r>
              <a:rPr lang="fr-FR" dirty="0"/>
              <a:t> Standalone </a:t>
            </a:r>
            <a:r>
              <a:rPr lang="fr-FR" dirty="0" err="1"/>
              <a:t>Metastore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42ADA-926A-2140-C4B7-3E8CD2549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47" y="2929207"/>
            <a:ext cx="2723105" cy="2695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CEA756-FCB5-76EC-E9B2-8EA012428652}"/>
              </a:ext>
            </a:extLst>
          </p:cNvPr>
          <p:cNvSpPr txBox="1"/>
          <p:nvPr/>
        </p:nvSpPr>
        <p:spPr>
          <a:xfrm>
            <a:off x="200926" y="2481532"/>
            <a:ext cx="3615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4"/>
              </a:rPr>
              <a:t>https://downloads.apache.org/hive/</a:t>
            </a:r>
            <a:endParaRPr lang="fr-FR" dirty="0"/>
          </a:p>
          <a:p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4F287A-BC5B-FC71-4B0D-BE6F2C304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806" y="2778627"/>
            <a:ext cx="6572820" cy="284631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0B751D-3AF9-3AD3-F266-CF372B9DFD28}"/>
              </a:ext>
            </a:extLst>
          </p:cNvPr>
          <p:cNvSpPr/>
          <p:nvPr/>
        </p:nvSpPr>
        <p:spPr>
          <a:xfrm rot="17255358">
            <a:off x="-794256" y="795181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132067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A2C0-D9D9-AE0E-64EF-BED46717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Example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Postgres</a:t>
            </a:r>
            <a:r>
              <a:rPr lang="fr-FR" dirty="0"/>
              <a:t> 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E4CAD-780E-9650-6F42-9EA6A1FF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25" y="3315810"/>
            <a:ext cx="6694750" cy="3341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603B84-6801-6DF1-6F34-7594D1364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117" y="2361460"/>
            <a:ext cx="5658866" cy="43988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663AE4-A875-C5E2-219B-0418A4EE5B99}"/>
              </a:ext>
            </a:extLst>
          </p:cNvPr>
          <p:cNvSpPr/>
          <p:nvPr/>
        </p:nvSpPr>
        <p:spPr>
          <a:xfrm>
            <a:off x="6733713" y="3116062"/>
            <a:ext cx="1020932" cy="1997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30796-4621-A509-11A1-D186C623C28A}"/>
              </a:ext>
            </a:extLst>
          </p:cNvPr>
          <p:cNvSpPr/>
          <p:nvPr/>
        </p:nvSpPr>
        <p:spPr>
          <a:xfrm>
            <a:off x="7248525" y="2666848"/>
            <a:ext cx="346183" cy="1997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4AD319-3E58-015B-935E-E289EE375546}"/>
              </a:ext>
            </a:extLst>
          </p:cNvPr>
          <p:cNvSpPr/>
          <p:nvPr/>
        </p:nvSpPr>
        <p:spPr>
          <a:xfrm>
            <a:off x="8243887" y="3429000"/>
            <a:ext cx="3910095" cy="3067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806DE-7C3C-FCC6-9C2F-55EC4C6FA4AB}"/>
              </a:ext>
            </a:extLst>
          </p:cNvPr>
          <p:cNvSpPr/>
          <p:nvPr/>
        </p:nvSpPr>
        <p:spPr>
          <a:xfrm>
            <a:off x="244324" y="4452939"/>
            <a:ext cx="6023126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B44C05A-2E5C-D5C1-108B-0F19A6A01B5A}"/>
              </a:ext>
            </a:extLst>
          </p:cNvPr>
          <p:cNvSpPr/>
          <p:nvPr/>
        </p:nvSpPr>
        <p:spPr>
          <a:xfrm>
            <a:off x="6096000" y="4540581"/>
            <a:ext cx="2447925" cy="346182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020E6A-A518-A689-5E80-C2C2004359AF}"/>
              </a:ext>
            </a:extLst>
          </p:cNvPr>
          <p:cNvSpPr/>
          <p:nvPr/>
        </p:nvSpPr>
        <p:spPr>
          <a:xfrm>
            <a:off x="10067923" y="3017762"/>
            <a:ext cx="401345" cy="2938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B30477E-F2E3-FD47-B955-BC5CF47C5992}"/>
              </a:ext>
            </a:extLst>
          </p:cNvPr>
          <p:cNvSpPr/>
          <p:nvPr/>
        </p:nvSpPr>
        <p:spPr>
          <a:xfrm rot="18226596">
            <a:off x="7217246" y="2925257"/>
            <a:ext cx="218349" cy="144521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819F610-4680-E746-AA0C-AD073D5007AE}"/>
              </a:ext>
            </a:extLst>
          </p:cNvPr>
          <p:cNvSpPr/>
          <p:nvPr/>
        </p:nvSpPr>
        <p:spPr>
          <a:xfrm rot="1148223">
            <a:off x="6233890" y="2991413"/>
            <a:ext cx="402468" cy="211764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2C3B9E2-EDA6-BBB5-5E4E-E82E34B4AF0C}"/>
              </a:ext>
            </a:extLst>
          </p:cNvPr>
          <p:cNvSpPr/>
          <p:nvPr/>
        </p:nvSpPr>
        <p:spPr>
          <a:xfrm rot="1926463">
            <a:off x="7588247" y="2970784"/>
            <a:ext cx="780772" cy="246172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EB06DBF-83D2-B600-E212-577EDF0830B5}"/>
              </a:ext>
            </a:extLst>
          </p:cNvPr>
          <p:cNvSpPr/>
          <p:nvPr/>
        </p:nvSpPr>
        <p:spPr>
          <a:xfrm rot="19413788">
            <a:off x="9771460" y="3194324"/>
            <a:ext cx="275220" cy="162115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55041-5D84-53B0-CBEF-B97A36F4F33A}"/>
              </a:ext>
            </a:extLst>
          </p:cNvPr>
          <p:cNvSpPr txBox="1"/>
          <p:nvPr/>
        </p:nvSpPr>
        <p:spPr>
          <a:xfrm>
            <a:off x="1423441" y="1106861"/>
            <a:ext cx="8078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1/ Open </a:t>
            </a:r>
            <a:r>
              <a:rPr lang="fr-FR" sz="2000" dirty="0" err="1"/>
              <a:t>PgAdmin</a:t>
            </a:r>
            <a:endParaRPr lang="fr-FR" sz="2000" dirty="0"/>
          </a:p>
          <a:p>
            <a:r>
              <a:rPr lang="fr-FR" sz="2000" dirty="0"/>
              <a:t>2/ </a:t>
            </a:r>
            <a:r>
              <a:rPr lang="fr-FR" sz="2000" dirty="0" err="1"/>
              <a:t>Create</a:t>
            </a:r>
            <a:r>
              <a:rPr lang="fr-FR" sz="2000" dirty="0"/>
              <a:t> a « </a:t>
            </a:r>
            <a:r>
              <a:rPr lang="fr-FR" sz="2000" dirty="0" err="1"/>
              <a:t>Database</a:t>
            </a:r>
            <a:r>
              <a:rPr lang="fr-FR" sz="2000" dirty="0"/>
              <a:t> »</a:t>
            </a:r>
          </a:p>
          <a:p>
            <a:r>
              <a:rPr lang="fr-FR" sz="2000" dirty="0"/>
              <a:t>3/ </a:t>
            </a:r>
            <a:r>
              <a:rPr lang="fr-FR" sz="2000" dirty="0" err="1"/>
              <a:t>execute</a:t>
            </a:r>
            <a:r>
              <a:rPr lang="fr-FR" sz="2000" dirty="0"/>
              <a:t> SQL script « </a:t>
            </a:r>
            <a:r>
              <a:rPr lang="fr-FR" sz="2000" dirty="0" err="1"/>
              <a:t>hive-schema</a:t>
            </a:r>
            <a:r>
              <a:rPr lang="fr-FR" sz="2000" dirty="0"/>
              <a:t>-&lt;</a:t>
            </a:r>
            <a:r>
              <a:rPr lang="fr-FR" sz="2000" dirty="0" err="1"/>
              <a:t>dbType</a:t>
            </a:r>
            <a:r>
              <a:rPr lang="fr-FR" sz="2000" dirty="0"/>
              <a:t>&gt;.</a:t>
            </a:r>
            <a:r>
              <a:rPr lang="fr-FR" sz="2000" dirty="0" err="1"/>
              <a:t>sql</a:t>
            </a:r>
            <a:r>
              <a:rPr lang="fr-FR" sz="2000" dirty="0"/>
              <a:t> »</a:t>
            </a:r>
          </a:p>
          <a:p>
            <a:r>
              <a:rPr lang="fr-FR" sz="2000" dirty="0"/>
              <a:t>     </a:t>
            </a:r>
            <a:r>
              <a:rPr lang="fr-FR" sz="2000" dirty="0" err="1"/>
              <a:t>copied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&lt;</a:t>
            </a:r>
            <a:r>
              <a:rPr lang="fr-FR" sz="2000" dirty="0" err="1"/>
              <a:t>downloadedHiveDir</a:t>
            </a:r>
            <a:r>
              <a:rPr lang="fr-FR" sz="2000" dirty="0"/>
              <a:t>&gt;/scripts/</a:t>
            </a:r>
            <a:r>
              <a:rPr lang="fr-FR" sz="2000" dirty="0" err="1"/>
              <a:t>metastore</a:t>
            </a:r>
            <a:r>
              <a:rPr lang="fr-FR" sz="2000" dirty="0"/>
              <a:t>/upgrade/&lt;</a:t>
            </a:r>
            <a:r>
              <a:rPr lang="fr-FR" sz="2000" dirty="0" err="1"/>
              <a:t>dbType</a:t>
            </a:r>
            <a:r>
              <a:rPr lang="fr-FR" sz="2000" dirty="0"/>
              <a:t>&gt;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BE2309-6D58-B861-FBEF-6247763CDE5D}"/>
              </a:ext>
            </a:extLst>
          </p:cNvPr>
          <p:cNvSpPr/>
          <p:nvPr/>
        </p:nvSpPr>
        <p:spPr>
          <a:xfrm rot="17255358">
            <a:off x="-818677" y="796597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23059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3933-76FC-5E65-E5EF-E050BC58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7"/>
            <a:ext cx="10515600" cy="80228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Copy Jar .. Example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Postgresql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071DC-2C02-6BBD-7693-E8A4F0F7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16" y="5003296"/>
            <a:ext cx="6496613" cy="1333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3028E-3B1A-530C-3DEA-789BD1A64D5C}"/>
              </a:ext>
            </a:extLst>
          </p:cNvPr>
          <p:cNvSpPr txBox="1"/>
          <p:nvPr/>
        </p:nvSpPr>
        <p:spPr>
          <a:xfrm>
            <a:off x="1012054" y="1386102"/>
            <a:ext cx="1027640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 1/  </a:t>
            </a:r>
            <a:r>
              <a:rPr lang="fr-FR" dirty="0" err="1"/>
              <a:t>find</a:t>
            </a:r>
            <a:r>
              <a:rPr lang="fr-FR" dirty="0"/>
              <a:t>    g:org.postgresql    a:postgresql   </a:t>
            </a:r>
          </a:p>
          <a:p>
            <a:r>
              <a:rPr lang="fr-FR" sz="2800" dirty="0">
                <a:hlinkClick r:id="rId3"/>
              </a:rPr>
              <a:t>https://search.maven.org/search?q=g:org.postgresql%20a:postgresql</a:t>
            </a:r>
            <a:endParaRPr lang="fr-FR" sz="2800" dirty="0"/>
          </a:p>
          <a:p>
            <a:br>
              <a:rPr lang="fr-FR" sz="2800" dirty="0"/>
            </a:br>
            <a:endParaRPr lang="fr-F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6BC21-2951-2C32-66DE-30CFC45ECA09}"/>
              </a:ext>
            </a:extLst>
          </p:cNvPr>
          <p:cNvSpPr txBox="1"/>
          <p:nvPr/>
        </p:nvSpPr>
        <p:spPr>
          <a:xfrm>
            <a:off x="1012054" y="4362406"/>
            <a:ext cx="373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 2/  copy jar to SPARK_HOME/jars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EB9025-89D7-7FE9-99C2-BF8249B28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285" y="2391748"/>
            <a:ext cx="8640595" cy="17478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BEE856-2864-7B2C-63E0-888E086458FC}"/>
              </a:ext>
            </a:extLst>
          </p:cNvPr>
          <p:cNvSpPr/>
          <p:nvPr/>
        </p:nvSpPr>
        <p:spPr>
          <a:xfrm rot="17255358">
            <a:off x="-757186" y="796647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224576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6C56-83D9-B55D-6691-F6DD6059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Configure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metastore</a:t>
            </a:r>
            <a:br>
              <a:rPr lang="fr-FR" dirty="0"/>
            </a:br>
            <a:r>
              <a:rPr lang="fr-FR" dirty="0"/>
              <a:t>in HADOOP_CONF_DIR (or HADOOP_HOME)</a:t>
            </a:r>
            <a:br>
              <a:rPr lang="fr-FR" dirty="0"/>
            </a:br>
            <a:r>
              <a:rPr lang="fr-FR" dirty="0"/>
              <a:t>/conf/hive-site.xml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2DBD9-48FD-0EFA-1F53-5FAF06CC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38" y="2462043"/>
            <a:ext cx="6389924" cy="38865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0EFE3CA-45B8-9076-0CED-B66A17B24573}"/>
              </a:ext>
            </a:extLst>
          </p:cNvPr>
          <p:cNvSpPr/>
          <p:nvPr/>
        </p:nvSpPr>
        <p:spPr>
          <a:xfrm rot="17255358">
            <a:off x="-757187" y="834779"/>
            <a:ext cx="26874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786666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113076" y="3006035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,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heckmark icon">
            <a:extLst>
              <a:ext uri="{FF2B5EF4-FFF2-40B4-BE49-F238E27FC236}">
                <a16:creationId xmlns:a16="http://schemas.microsoft.com/office/drawing/2014/main" id="{B48AA468-183B-5222-0860-356CC1FF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183874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00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338F-021A-82EF-56A0-47BE3A2C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Restart </a:t>
            </a:r>
            <a:r>
              <a:rPr lang="fr-FR" dirty="0" err="1"/>
              <a:t>spark-shell</a:t>
            </a:r>
            <a:r>
              <a:rPr lang="fr-FR" dirty="0"/>
              <a:t>  + Check </a:t>
            </a:r>
            <a:r>
              <a:rPr lang="fr-FR" dirty="0" err="1"/>
              <a:t>externalCatalog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130F1-79D9-3CCD-8CFD-31DDE2CD7F43}"/>
              </a:ext>
            </a:extLst>
          </p:cNvPr>
          <p:cNvSpPr txBox="1"/>
          <p:nvPr/>
        </p:nvSpPr>
        <p:spPr>
          <a:xfrm>
            <a:off x="2398959" y="1906896"/>
            <a:ext cx="78725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relaunch</a:t>
            </a:r>
            <a:r>
              <a:rPr lang="fr-FR" dirty="0"/>
              <a:t>  </a:t>
            </a:r>
            <a:r>
              <a:rPr lang="fr-FR" dirty="0" err="1"/>
              <a:t>spark-shell</a:t>
            </a:r>
            <a:endParaRPr lang="fr-FR" dirty="0"/>
          </a:p>
          <a:p>
            <a:r>
              <a:rPr lang="fr-FR" sz="1800" b="1" dirty="0" err="1"/>
              <a:t>spark-shell</a:t>
            </a:r>
            <a:r>
              <a:rPr lang="fr-FR" sz="1800" b="1" dirty="0"/>
              <a:t> </a:t>
            </a:r>
            <a:r>
              <a:rPr lang="fr-FR" b="1" dirty="0"/>
              <a:t>--</a:t>
            </a:r>
            <a:r>
              <a:rPr lang="fr-FR" sz="1800" b="1" dirty="0"/>
              <a:t>driver-memory 5g --conf </a:t>
            </a:r>
            <a:r>
              <a:rPr lang="fr-FR" sz="1800" b="1" dirty="0" err="1"/>
              <a:t>spark.sql.catalogImplementation</a:t>
            </a:r>
            <a:r>
              <a:rPr lang="fr-FR" sz="1800" b="1" dirty="0"/>
              <a:t>=</a:t>
            </a:r>
            <a:r>
              <a:rPr lang="fr-FR" sz="1800" b="1" dirty="0" err="1"/>
              <a:t>hive</a:t>
            </a:r>
            <a:endParaRPr lang="fr-FR" dirty="0"/>
          </a:p>
          <a:p>
            <a:endParaRPr lang="fr-FR" dirty="0"/>
          </a:p>
          <a:p>
            <a:br>
              <a:rPr lang="fr-FR" dirty="0"/>
            </a:br>
            <a:r>
              <a:rPr lang="fr-FR" dirty="0"/>
              <a:t>Check in </a:t>
            </a:r>
            <a:r>
              <a:rPr lang="fr-FR" dirty="0" err="1"/>
              <a:t>sparkContext</a:t>
            </a:r>
            <a:endParaRPr lang="fr-FR" dirty="0"/>
          </a:p>
          <a:p>
            <a:r>
              <a:rPr lang="fr-FR" sz="1800" b="1" dirty="0" err="1"/>
              <a:t>spark.sharedState.sparkContext.getConf.get</a:t>
            </a:r>
            <a:r>
              <a:rPr lang="fr-FR" sz="1800" b="1" dirty="0"/>
              <a:t>("</a:t>
            </a:r>
            <a:r>
              <a:rPr lang="fr-FR" sz="1800" b="1" dirty="0" err="1"/>
              <a:t>spark.sql.catalogImplementation</a:t>
            </a:r>
            <a:r>
              <a:rPr lang="fr-FR" sz="1800" b="1" dirty="0"/>
              <a:t>")</a:t>
            </a:r>
            <a:endParaRPr lang="fr-FR" b="1" dirty="0"/>
          </a:p>
          <a:p>
            <a:r>
              <a:rPr lang="fr-FR" b="1" dirty="0"/>
              <a:t>res1: String = </a:t>
            </a:r>
            <a:r>
              <a:rPr lang="fr-FR" sz="1800" b="1" dirty="0"/>
              <a:t>"</a:t>
            </a:r>
            <a:r>
              <a:rPr lang="fr-FR" b="1" dirty="0" err="1"/>
              <a:t>hive</a:t>
            </a:r>
            <a:r>
              <a:rPr lang="fr-FR" sz="1800" b="1" dirty="0"/>
              <a:t>"  </a:t>
            </a:r>
            <a:br>
              <a:rPr lang="fr-FR" sz="1800" b="1" dirty="0"/>
            </a:br>
            <a:br>
              <a:rPr lang="fr-FR" sz="1800" b="1" dirty="0"/>
            </a:br>
            <a:r>
              <a:rPr lang="fr-FR" sz="1800" b="1" dirty="0" err="1"/>
              <a:t>println</a:t>
            </a:r>
            <a:r>
              <a:rPr lang="fr-FR" sz="1800" b="1" dirty="0"/>
              <a:t>(</a:t>
            </a:r>
            <a:r>
              <a:rPr lang="fr-FR" sz="1800" b="1" dirty="0" err="1"/>
              <a:t>spark.sharedState.externalCatalog.unwrapped</a:t>
            </a:r>
            <a:r>
              <a:rPr lang="fr-FR" sz="1800" b="1" dirty="0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Check in Spark UI</a:t>
            </a:r>
          </a:p>
        </p:txBody>
      </p:sp>
    </p:spTree>
    <p:extLst>
      <p:ext uri="{BB962C8B-B14F-4D97-AF65-F5344CB8AC3E}">
        <p14:creationId xmlns:p14="http://schemas.microsoft.com/office/powerpoint/2010/main" val="152810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9862-76B3-10B9-657F-E873B7B9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83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Optional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8: </a:t>
            </a:r>
            <a:r>
              <a:rPr lang="fr-FR" dirty="0" err="1"/>
              <a:t>View</a:t>
            </a:r>
            <a:r>
              <a:rPr lang="fr-FR" dirty="0"/>
              <a:t>/Change </a:t>
            </a:r>
            <a:br>
              <a:rPr lang="fr-FR" dirty="0"/>
            </a:br>
            <a:r>
              <a:rPr lang="fr-FR" dirty="0" err="1"/>
              <a:t>spark-defaults.conf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AB62A-DB99-340E-7C41-5D3DFCA47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20" y="1358283"/>
            <a:ext cx="5886960" cy="2495766"/>
          </a:xfrm>
          <a:prstGeom prst="rect">
            <a:avLst/>
          </a:prstGeom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681DAEC2-7A39-FA46-A3AF-4CCC94DCBE2C}"/>
              </a:ext>
            </a:extLst>
          </p:cNvPr>
          <p:cNvSpPr/>
          <p:nvPr/>
        </p:nvSpPr>
        <p:spPr>
          <a:xfrm>
            <a:off x="2587841" y="2998495"/>
            <a:ext cx="448322" cy="12849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0721C-B7A5-1EBE-F446-4C8ABC03D30A}"/>
              </a:ext>
            </a:extLst>
          </p:cNvPr>
          <p:cNvSpPr txBox="1"/>
          <p:nvPr/>
        </p:nvSpPr>
        <p:spPr>
          <a:xfrm>
            <a:off x="3293616" y="3959962"/>
            <a:ext cx="570168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Copy file, and </a:t>
            </a:r>
            <a:r>
              <a:rPr lang="fr-FR" dirty="0" err="1"/>
              <a:t>rename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suffix</a:t>
            </a:r>
            <a:r>
              <a:rPr lang="fr-FR" dirty="0"/>
              <a:t> « .</a:t>
            </a:r>
            <a:r>
              <a:rPr lang="fr-FR" dirty="0" err="1"/>
              <a:t>template</a:t>
            </a:r>
            <a:r>
              <a:rPr lang="fr-FR" dirty="0"/>
              <a:t> »</a:t>
            </a:r>
          </a:p>
          <a:p>
            <a:r>
              <a:rPr lang="fr-FR" dirty="0"/>
              <a:t>Edit to </a:t>
            </a:r>
            <a:r>
              <a:rPr lang="fr-FR" dirty="0" err="1"/>
              <a:t>add</a:t>
            </a:r>
            <a:r>
              <a:rPr lang="fr-FR" dirty="0"/>
              <a:t> line</a:t>
            </a:r>
          </a:p>
          <a:p>
            <a:br>
              <a:rPr lang="fr-FR" sz="1800" b="1" dirty="0"/>
            </a:br>
            <a:r>
              <a:rPr lang="fr-FR" sz="1800" b="1" dirty="0" err="1"/>
              <a:t>spark.sql.catalogImplementation</a:t>
            </a:r>
            <a:r>
              <a:rPr lang="fr-FR" sz="1800" b="1" dirty="0"/>
              <a:t>    </a:t>
            </a:r>
            <a:r>
              <a:rPr lang="fr-FR" sz="1800" b="1" dirty="0" err="1"/>
              <a:t>hive</a:t>
            </a:r>
            <a:endParaRPr lang="fr-FR" sz="1800" b="1" dirty="0"/>
          </a:p>
          <a:p>
            <a:endParaRPr lang="fr-FR" dirty="0"/>
          </a:p>
          <a:p>
            <a:r>
              <a:rPr lang="fr-FR" dirty="0"/>
              <a:t>Check conf can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overloadded</a:t>
            </a:r>
            <a:r>
              <a:rPr lang="fr-FR" dirty="0"/>
              <a:t> by « --conf key=value »</a:t>
            </a:r>
          </a:p>
          <a:p>
            <a:r>
              <a:rPr lang="fr-FR" dirty="0"/>
              <a:t>check conf at runtime:</a:t>
            </a:r>
            <a:br>
              <a:rPr lang="fr-FR" dirty="0"/>
            </a:br>
            <a:r>
              <a:rPr lang="fr-FR" dirty="0"/>
              <a:t>    </a:t>
            </a:r>
            <a:r>
              <a:rPr lang="fr-FR" sz="1800" dirty="0" err="1"/>
              <a:t>spark.sharedState.sparkContext.getConf.get</a:t>
            </a:r>
            <a:r>
              <a:rPr lang="fr-FR" sz="1800" dirty="0"/>
              <a:t>(« key »)</a:t>
            </a:r>
            <a:endParaRPr lang="fr-FR" dirty="0"/>
          </a:p>
          <a:p>
            <a:r>
              <a:rPr lang="fr-FR" dirty="0"/>
              <a:t>Or in Spark UI</a:t>
            </a:r>
          </a:p>
        </p:txBody>
      </p:sp>
    </p:spTree>
    <p:extLst>
      <p:ext uri="{BB962C8B-B14F-4D97-AF65-F5344CB8AC3E}">
        <p14:creationId xmlns:p14="http://schemas.microsoft.com/office/powerpoint/2010/main" val="2604899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113076" y="3751759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,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heckmark icon">
            <a:extLst>
              <a:ext uri="{FF2B5EF4-FFF2-40B4-BE49-F238E27FC236}">
                <a16:creationId xmlns:a16="http://schemas.microsoft.com/office/drawing/2014/main" id="{B48AA468-183B-5222-0860-356CC1FF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183874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checkmark icon">
            <a:extLst>
              <a:ext uri="{FF2B5EF4-FFF2-40B4-BE49-F238E27FC236}">
                <a16:creationId xmlns:a16="http://schemas.microsoft.com/office/drawing/2014/main" id="{D91DDD01-10E5-0FA0-61E2-4D3754E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938872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188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A3F2-8D42-A9B4-9043-04CB8F7C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List </a:t>
            </a:r>
            <a:r>
              <a:rPr lang="fr-FR" dirty="0" err="1"/>
              <a:t>Databases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F3211-8D0E-19C2-B6DA-30FB8119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87" y="2767932"/>
            <a:ext cx="5696444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450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A91-E161-8ED3-1364-E41A5F80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9: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, </a:t>
            </a:r>
            <a:r>
              <a:rPr lang="fr-FR" dirty="0" err="1"/>
              <a:t>Create</a:t>
            </a:r>
            <a:r>
              <a:rPr lang="fr-FR" dirty="0"/>
              <a:t> if not </a:t>
            </a:r>
            <a:r>
              <a:rPr lang="fr-FR" dirty="0" err="1"/>
              <a:t>exists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9E4FF-D9AC-50A0-522C-5F5640DC941B}"/>
              </a:ext>
            </a:extLst>
          </p:cNvPr>
          <p:cNvSpPr txBox="1"/>
          <p:nvPr/>
        </p:nvSpPr>
        <p:spPr>
          <a:xfrm>
            <a:off x="1765917" y="2476406"/>
            <a:ext cx="9220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Execute</a:t>
            </a:r>
            <a:r>
              <a:rPr lang="fr-FR" sz="2800" dirty="0"/>
              <a:t>:</a:t>
            </a:r>
          </a:p>
          <a:p>
            <a:endParaRPr lang="fr-FR" sz="2800" dirty="0"/>
          </a:p>
          <a:p>
            <a:r>
              <a:rPr lang="en-US" sz="2800" dirty="0" err="1"/>
              <a:t>spark.sql</a:t>
            </a:r>
            <a:r>
              <a:rPr lang="en-US" sz="2800" dirty="0"/>
              <a:t>("</a:t>
            </a:r>
            <a:r>
              <a:rPr lang="en-US" sz="2800" b="1" dirty="0"/>
              <a:t>CREATE DATABASE</a:t>
            </a:r>
            <a:r>
              <a:rPr lang="en-US" sz="2800" dirty="0"/>
              <a:t> db1").show(false)</a:t>
            </a:r>
          </a:p>
          <a:p>
            <a:endParaRPr lang="en-US" sz="2800" dirty="0"/>
          </a:p>
          <a:p>
            <a:r>
              <a:rPr lang="en-US" sz="2800" dirty="0" err="1"/>
              <a:t>spark.sql</a:t>
            </a:r>
            <a:r>
              <a:rPr lang="en-US" sz="2800" dirty="0"/>
              <a:t>("</a:t>
            </a:r>
            <a:r>
              <a:rPr lang="en-US" sz="2800" b="1" dirty="0"/>
              <a:t>CREATE DATABASE IF NOT EXISTS </a:t>
            </a:r>
            <a:r>
              <a:rPr lang="en-US" sz="2800" dirty="0"/>
              <a:t>db1").show(false)</a:t>
            </a:r>
          </a:p>
          <a:p>
            <a:endParaRPr lang="en-US" sz="2800" dirty="0"/>
          </a:p>
          <a:p>
            <a:r>
              <a:rPr lang="fr-FR" sz="2800" dirty="0" err="1"/>
              <a:t>Then</a:t>
            </a:r>
            <a:r>
              <a:rPr lang="fr-FR" sz="2800" dirty="0"/>
              <a:t>, </a:t>
            </a:r>
            <a:r>
              <a:rPr lang="fr-FR" sz="2800" dirty="0" err="1"/>
              <a:t>search</a:t>
            </a:r>
            <a:r>
              <a:rPr lang="fr-FR" sz="2800" dirty="0"/>
              <a:t> </a:t>
            </a:r>
            <a:r>
              <a:rPr lang="fr-FR" sz="2800" dirty="0" err="1"/>
              <a:t>created</a:t>
            </a:r>
            <a:r>
              <a:rPr lang="fr-FR" sz="2800" dirty="0"/>
              <a:t> </a:t>
            </a:r>
            <a:r>
              <a:rPr lang="fr-FR" sz="2800" dirty="0" err="1"/>
              <a:t>database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1316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A244-6A79-197A-C2B1-37D3C77D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9040"/>
          </a:xfrm>
        </p:spPr>
        <p:txBody>
          <a:bodyPr/>
          <a:lstStyle/>
          <a:p>
            <a:pPr algn="ctr"/>
            <a:r>
              <a:rPr lang="fr-FR" dirty="0" err="1"/>
              <a:t>Reminder</a:t>
            </a:r>
            <a:r>
              <a:rPr lang="fr-FR" dirty="0"/>
              <a:t> Hands-On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95980-C830-CA01-CE94-427B1E175E2F}"/>
              </a:ext>
            </a:extLst>
          </p:cNvPr>
          <p:cNvSpPr txBox="1"/>
          <p:nvPr/>
        </p:nvSpPr>
        <p:spPr>
          <a:xfrm>
            <a:off x="4710545" y="3369426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Spark File I/O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F1AA49-0539-66AA-A844-93AFBCE008F2}"/>
              </a:ext>
            </a:extLst>
          </p:cNvPr>
          <p:cNvCxnSpPr>
            <a:cxnSpLocks/>
          </p:cNvCxnSpPr>
          <p:nvPr/>
        </p:nvCxnSpPr>
        <p:spPr>
          <a:xfrm flipV="1">
            <a:off x="6874632" y="3007662"/>
            <a:ext cx="747259" cy="2857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A002D4-AAFF-D71F-5531-CE20AED7DDF5}"/>
              </a:ext>
            </a:extLst>
          </p:cNvPr>
          <p:cNvSpPr txBox="1"/>
          <p:nvPr/>
        </p:nvSpPr>
        <p:spPr>
          <a:xfrm>
            <a:off x="7735941" y="2634565"/>
            <a:ext cx="56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csv</a:t>
            </a:r>
            <a:endParaRPr lang="fr-FR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09750B-5038-01F5-D1C3-4FC9AF58FE6E}"/>
              </a:ext>
            </a:extLst>
          </p:cNvPr>
          <p:cNvCxnSpPr>
            <a:cxnSpLocks/>
          </p:cNvCxnSpPr>
          <p:nvPr/>
        </p:nvCxnSpPr>
        <p:spPr>
          <a:xfrm>
            <a:off x="6903314" y="3838053"/>
            <a:ext cx="526473" cy="5611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241D84-F976-33B2-7E45-84E34839DEA7}"/>
              </a:ext>
            </a:extLst>
          </p:cNvPr>
          <p:cNvSpPr txBox="1"/>
          <p:nvPr/>
        </p:nvSpPr>
        <p:spPr>
          <a:xfrm>
            <a:off x="3834985" y="4549247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Schema</a:t>
            </a:r>
            <a:endParaRPr lang="fr-FR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CB013-D3C4-1B3D-7532-005EC94F7AC8}"/>
              </a:ext>
            </a:extLst>
          </p:cNvPr>
          <p:cNvCxnSpPr>
            <a:cxnSpLocks/>
          </p:cNvCxnSpPr>
          <p:nvPr/>
        </p:nvCxnSpPr>
        <p:spPr>
          <a:xfrm>
            <a:off x="6209990" y="3924083"/>
            <a:ext cx="248881" cy="8179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7DA465-AB87-D377-9F0C-ECB627BCEDA3}"/>
              </a:ext>
            </a:extLst>
          </p:cNvPr>
          <p:cNvCxnSpPr>
            <a:cxnSpLocks/>
          </p:cNvCxnSpPr>
          <p:nvPr/>
        </p:nvCxnSpPr>
        <p:spPr>
          <a:xfrm>
            <a:off x="7082444" y="3493808"/>
            <a:ext cx="5544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371BB0-6148-DF61-D5C6-036A2B3B79E5}"/>
              </a:ext>
            </a:extLst>
          </p:cNvPr>
          <p:cNvSpPr txBox="1"/>
          <p:nvPr/>
        </p:nvSpPr>
        <p:spPr>
          <a:xfrm>
            <a:off x="7813619" y="3262975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json</a:t>
            </a:r>
            <a:endParaRPr lang="fr-FR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4370EF-BBDD-96C4-1230-EDB58CF1571C}"/>
              </a:ext>
            </a:extLst>
          </p:cNvPr>
          <p:cNvCxnSpPr>
            <a:cxnSpLocks/>
          </p:cNvCxnSpPr>
          <p:nvPr/>
        </p:nvCxnSpPr>
        <p:spPr>
          <a:xfrm>
            <a:off x="7126778" y="3718251"/>
            <a:ext cx="529403" cy="235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F8B61C-5B05-85FD-04EC-BF9DE82FC137}"/>
              </a:ext>
            </a:extLst>
          </p:cNvPr>
          <p:cNvSpPr txBox="1"/>
          <p:nvPr/>
        </p:nvSpPr>
        <p:spPr>
          <a:xfrm>
            <a:off x="7764247" y="36618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ND-</a:t>
            </a:r>
            <a:r>
              <a:rPr lang="fr-FR" sz="2400" dirty="0" err="1"/>
              <a:t>json</a:t>
            </a:r>
            <a:endParaRPr lang="fr-F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69FDD4-68BB-DEE3-D2FB-50E9D34AB278}"/>
              </a:ext>
            </a:extLst>
          </p:cNvPr>
          <p:cNvSpPr txBox="1"/>
          <p:nvPr/>
        </p:nvSpPr>
        <p:spPr>
          <a:xfrm>
            <a:off x="7495166" y="4280400"/>
            <a:ext cx="669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text</a:t>
            </a:r>
            <a:endParaRPr lang="fr-F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92B2CC-C11D-1D3C-7296-56A844F34F38}"/>
              </a:ext>
            </a:extLst>
          </p:cNvPr>
          <p:cNvSpPr txBox="1"/>
          <p:nvPr/>
        </p:nvSpPr>
        <p:spPr>
          <a:xfrm>
            <a:off x="6166684" y="4687352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xml 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79F2D3-7667-C254-9528-A6268FEC9218}"/>
              </a:ext>
            </a:extLst>
          </p:cNvPr>
          <p:cNvCxnSpPr>
            <a:cxnSpLocks/>
          </p:cNvCxnSpPr>
          <p:nvPr/>
        </p:nvCxnSpPr>
        <p:spPr>
          <a:xfrm flipH="1">
            <a:off x="4649585" y="3851243"/>
            <a:ext cx="648393" cy="6980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0E57B2-5AE4-DB51-A256-7EFDEC422DF1}"/>
              </a:ext>
            </a:extLst>
          </p:cNvPr>
          <p:cNvCxnSpPr>
            <a:cxnSpLocks/>
          </p:cNvCxnSpPr>
          <p:nvPr/>
        </p:nvCxnSpPr>
        <p:spPr>
          <a:xfrm flipH="1">
            <a:off x="3774576" y="3892645"/>
            <a:ext cx="830078" cy="3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4957E6-5B42-2F55-039E-C9473C1E8EA5}"/>
              </a:ext>
            </a:extLst>
          </p:cNvPr>
          <p:cNvSpPr txBox="1"/>
          <p:nvPr/>
        </p:nvSpPr>
        <p:spPr>
          <a:xfrm>
            <a:off x="1715550" y="4123478"/>
            <a:ext cx="204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PostProcessing</a:t>
            </a:r>
            <a:endParaRPr lang="fr-FR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D8C697-198B-4887-EBC3-252B5E5638A1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193375" y="3469702"/>
            <a:ext cx="1223660" cy="6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E99781-3A2A-60AF-DC33-62288C46EFE0}"/>
              </a:ext>
            </a:extLst>
          </p:cNvPr>
          <p:cNvSpPr txBox="1"/>
          <p:nvPr/>
        </p:nvSpPr>
        <p:spPr>
          <a:xfrm>
            <a:off x="3612082" y="1951362"/>
            <a:ext cx="11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parquet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7FED86-525D-FDF9-7579-B462FEBDB07D}"/>
              </a:ext>
            </a:extLst>
          </p:cNvPr>
          <p:cNvCxnSpPr>
            <a:cxnSpLocks/>
          </p:cNvCxnSpPr>
          <p:nvPr/>
        </p:nvCxnSpPr>
        <p:spPr>
          <a:xfrm flipH="1" flipV="1">
            <a:off x="4332924" y="2372375"/>
            <a:ext cx="398862" cy="7280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AD2149-7EA3-1736-4F88-3F1FD7B6A415}"/>
              </a:ext>
            </a:extLst>
          </p:cNvPr>
          <p:cNvSpPr txBox="1"/>
          <p:nvPr/>
        </p:nvSpPr>
        <p:spPr>
          <a:xfrm>
            <a:off x="4604654" y="1651390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partitions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168E69-0DE9-1708-88B7-D9A5E4136BFF}"/>
              </a:ext>
            </a:extLst>
          </p:cNvPr>
          <p:cNvCxnSpPr>
            <a:cxnSpLocks/>
          </p:cNvCxnSpPr>
          <p:nvPr/>
        </p:nvCxnSpPr>
        <p:spPr>
          <a:xfrm>
            <a:off x="5258798" y="2073120"/>
            <a:ext cx="170580" cy="9963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995491-7A5B-A3B2-C956-76F3140B1392}"/>
              </a:ext>
            </a:extLst>
          </p:cNvPr>
          <p:cNvSpPr txBox="1"/>
          <p:nvPr/>
        </p:nvSpPr>
        <p:spPr>
          <a:xfrm>
            <a:off x="1820883" y="3115759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Combine </a:t>
            </a:r>
            <a:br>
              <a:rPr lang="fr-FR" sz="2400" dirty="0"/>
            </a:br>
            <a:r>
              <a:rPr lang="fr-FR" sz="2400" dirty="0"/>
              <a:t>Read </a:t>
            </a:r>
            <a:r>
              <a:rPr lang="fr-FR" sz="2400" dirty="0" err="1"/>
              <a:t>dir</a:t>
            </a:r>
            <a:endParaRPr lang="fr-F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879CC9-90AF-A021-537E-AE17F95A32C4}"/>
              </a:ext>
            </a:extLst>
          </p:cNvPr>
          <p:cNvSpPr txBox="1"/>
          <p:nvPr/>
        </p:nvSpPr>
        <p:spPr>
          <a:xfrm>
            <a:off x="2312768" y="2260360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UUID Files</a:t>
            </a:r>
            <a:br>
              <a:rPr lang="fr-FR" sz="2000" dirty="0"/>
            </a:br>
            <a:r>
              <a:rPr lang="fr-FR" sz="2000" dirty="0"/>
              <a:t>Write </a:t>
            </a:r>
            <a:r>
              <a:rPr lang="fr-FR" sz="2000" dirty="0" err="1"/>
              <a:t>Dir</a:t>
            </a:r>
            <a:endParaRPr lang="fr-FR" sz="20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2A3FD7-18C8-067D-4409-DDCECD0F8349}"/>
              </a:ext>
            </a:extLst>
          </p:cNvPr>
          <p:cNvCxnSpPr>
            <a:cxnSpLocks/>
          </p:cNvCxnSpPr>
          <p:nvPr/>
        </p:nvCxnSpPr>
        <p:spPr>
          <a:xfrm flipH="1" flipV="1">
            <a:off x="3491968" y="2724982"/>
            <a:ext cx="925067" cy="5824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A50AA6-EB77-5F8A-2C3A-9E31AB36DFDC}"/>
              </a:ext>
            </a:extLst>
          </p:cNvPr>
          <p:cNvCxnSpPr>
            <a:cxnSpLocks/>
          </p:cNvCxnSpPr>
          <p:nvPr/>
        </p:nvCxnSpPr>
        <p:spPr>
          <a:xfrm flipH="1">
            <a:off x="6024456" y="2073120"/>
            <a:ext cx="434415" cy="10562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E98947-8484-41E4-E873-51DE3E42CAD3}"/>
              </a:ext>
            </a:extLst>
          </p:cNvPr>
          <p:cNvSpPr txBox="1"/>
          <p:nvPr/>
        </p:nvSpPr>
        <p:spPr>
          <a:xfrm>
            <a:off x="5894215" y="1613746"/>
            <a:ext cx="177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compression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8DFAE7-0ECE-E452-756A-0987B3C4F761}"/>
              </a:ext>
            </a:extLst>
          </p:cNvPr>
          <p:cNvSpPr txBox="1"/>
          <p:nvPr/>
        </p:nvSpPr>
        <p:spPr>
          <a:xfrm>
            <a:off x="6914995" y="1934894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dictionaries</a:t>
            </a:r>
            <a:endParaRPr lang="fr-FR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1734E9-FC5D-08ED-4C90-B652E2DB9165}"/>
              </a:ext>
            </a:extLst>
          </p:cNvPr>
          <p:cNvCxnSpPr>
            <a:cxnSpLocks/>
          </p:cNvCxnSpPr>
          <p:nvPr/>
        </p:nvCxnSpPr>
        <p:spPr>
          <a:xfrm flipH="1">
            <a:off x="6572921" y="2413027"/>
            <a:ext cx="729888" cy="6259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46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A91-E161-8ED3-1364-E41A5F80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9: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D4564-D94B-19F8-0365-A417B4C9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26" y="3014593"/>
            <a:ext cx="8371295" cy="16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04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3AB6-3CC4-3B7E-EEED-F35A9857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9: Show </a:t>
            </a:r>
            <a:r>
              <a:rPr lang="fr-FR" dirty="0" err="1"/>
              <a:t>Databases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9F66F-8157-58EA-9B03-FE3546FE0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10" y="5919767"/>
            <a:ext cx="7569323" cy="723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53271B-F289-1F51-E0FD-376079AED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010" y="1529661"/>
            <a:ext cx="6214397" cy="2032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440DE-B8D4-79CB-9884-BFDE3853B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010" y="3800418"/>
            <a:ext cx="8720762" cy="181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080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C9F5-C701-BC4C-BDEE-AAEB74E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44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21672509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9551-AE47-E0C4-8196-79DE74C6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10: </a:t>
            </a:r>
            <a:r>
              <a:rPr lang="fr-FR" dirty="0" err="1"/>
              <a:t>saveAsTable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F5E6B-E95B-A198-C3A9-5F79194D8E1D}"/>
              </a:ext>
            </a:extLst>
          </p:cNvPr>
          <p:cNvSpPr txBox="1"/>
          <p:nvPr/>
        </p:nvSpPr>
        <p:spPr>
          <a:xfrm>
            <a:off x="2097051" y="2228802"/>
            <a:ext cx="833856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Try </a:t>
            </a:r>
            <a:r>
              <a:rPr lang="fr-FR" dirty="0" err="1"/>
              <a:t>some</a:t>
            </a:r>
            <a:r>
              <a:rPr lang="fr-FR" dirty="0"/>
              <a:t> variations:</a:t>
            </a:r>
          </a:p>
          <a:p>
            <a:endParaRPr lang="fr-FR" dirty="0"/>
          </a:p>
          <a:p>
            <a:r>
              <a:rPr lang="fr-FR" dirty="0"/>
              <a:t>// 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spark.read.format</a:t>
            </a:r>
            <a:r>
              <a:rPr lang="fr-FR" dirty="0"/>
              <a:t>("parquet").</a:t>
            </a:r>
            <a:r>
              <a:rPr lang="fr-FR" dirty="0" err="1"/>
              <a:t>load</a:t>
            </a:r>
            <a:r>
              <a:rPr lang="fr-FR" dirty="0"/>
              <a:t>("C:/data/OpenData-gouv.fr/bal-parquet")</a:t>
            </a:r>
            <a:br>
              <a:rPr lang="fr-FR" dirty="0"/>
            </a:br>
            <a:endParaRPr lang="fr-FR" dirty="0"/>
          </a:p>
          <a:p>
            <a:r>
              <a:rPr lang="fr-FR" dirty="0" err="1"/>
              <a:t>ds.write.saveAsTable</a:t>
            </a:r>
            <a:r>
              <a:rPr lang="fr-FR" dirty="0"/>
              <a:t>("</a:t>
            </a:r>
            <a:r>
              <a:rPr lang="fr-FR" dirty="0" err="1"/>
              <a:t>addr</a:t>
            </a:r>
            <a:r>
              <a:rPr lang="fr-FR" dirty="0"/>
              <a:t>")</a:t>
            </a:r>
          </a:p>
          <a:p>
            <a:endParaRPr lang="fr-FR" dirty="0"/>
          </a:p>
          <a:p>
            <a:r>
              <a:rPr lang="fr-FR" dirty="0" err="1"/>
              <a:t>ds.write.saveAsTable</a:t>
            </a:r>
            <a:r>
              <a:rPr lang="fr-FR" dirty="0"/>
              <a:t>("db1.addr")</a:t>
            </a:r>
          </a:p>
          <a:p>
            <a:endParaRPr lang="fr-FR" dirty="0"/>
          </a:p>
          <a:p>
            <a:r>
              <a:rPr lang="fr-FR" dirty="0" err="1"/>
              <a:t>ds.write.format</a:t>
            </a:r>
            <a:r>
              <a:rPr lang="fr-FR" dirty="0"/>
              <a:t>("parquet").</a:t>
            </a:r>
            <a:r>
              <a:rPr lang="fr-FR" dirty="0" err="1"/>
              <a:t>saveAsTable</a:t>
            </a:r>
            <a:r>
              <a:rPr lang="fr-FR" dirty="0"/>
              <a:t>("db1.addr")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7532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75CD-F7A0-E3CD-B73E-3D513B27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10: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79815-EA02-09A4-E8F6-AC3ED4A6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87" y="3133699"/>
            <a:ext cx="8714225" cy="5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20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98682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 : CTAS</a:t>
            </a:r>
            <a:br>
              <a:rPr lang="fr-FR" dirty="0"/>
            </a:br>
            <a:r>
              <a:rPr lang="fr-FR" dirty="0"/>
              <a:t>CREATE  TABLE &lt;</a:t>
            </a:r>
            <a:r>
              <a:rPr lang="fr-FR" dirty="0" err="1"/>
              <a:t>db</a:t>
            </a:r>
            <a:r>
              <a:rPr lang="fr-FR" dirty="0"/>
              <a:t>&gt;.&lt;table&gt;  AS SELECT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8734B-151C-647B-A2E5-88379852F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6692"/>
            <a:ext cx="12192000" cy="90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880E2-0273-D515-5CB3-6AEA2EF7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53924"/>
            <a:ext cx="12078747" cy="636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FB384-8D55-5840-244C-B24113DDACE9}"/>
              </a:ext>
            </a:extLst>
          </p:cNvPr>
          <p:cNvSpPr txBox="1"/>
          <p:nvPr/>
        </p:nvSpPr>
        <p:spPr>
          <a:xfrm>
            <a:off x="223838" y="2419350"/>
            <a:ext cx="505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TABLE …   =&gt; STUPID default format  « </a:t>
            </a:r>
            <a:r>
              <a:rPr lang="fr-FR" dirty="0" err="1"/>
              <a:t>text</a:t>
            </a:r>
            <a:r>
              <a:rPr lang="fr-FR" dirty="0"/>
              <a:t> 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11020-396C-49EA-1110-E1E0DE96F329}"/>
              </a:ext>
            </a:extLst>
          </p:cNvPr>
          <p:cNvSpPr txBox="1"/>
          <p:nvPr/>
        </p:nvSpPr>
        <p:spPr>
          <a:xfrm>
            <a:off x="161925" y="4452937"/>
            <a:ext cx="450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TABLE … STORED AS PARQUET    =&gt; 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F9E2E-8BD8-61B7-76E5-D079BC1EF20C}"/>
              </a:ext>
            </a:extLst>
          </p:cNvPr>
          <p:cNvSpPr txBox="1"/>
          <p:nvPr/>
        </p:nvSpPr>
        <p:spPr>
          <a:xfrm>
            <a:off x="161925" y="5976937"/>
            <a:ext cx="808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Anyway…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to do </a:t>
            </a:r>
            <a:r>
              <a:rPr lang="fr-FR" dirty="0" err="1"/>
              <a:t>next</a:t>
            </a:r>
            <a:r>
              <a:rPr lang="fr-FR" dirty="0"/>
              <a:t> « show </a:t>
            </a:r>
            <a:r>
              <a:rPr lang="fr-FR" dirty="0" err="1"/>
              <a:t>create</a:t>
            </a:r>
            <a:r>
              <a:rPr lang="fr-FR" dirty="0"/>
              <a:t> table » ..</a:t>
            </a:r>
          </a:p>
          <a:p>
            <a:r>
              <a:rPr lang="fr-FR" dirty="0"/>
              <a:t>CTAS =&gt; can NOT </a:t>
            </a:r>
            <a:r>
              <a:rPr lang="fr-FR" dirty="0" err="1"/>
              <a:t>create</a:t>
            </a:r>
            <a:r>
              <a:rPr lang="fr-FR" dirty="0"/>
              <a:t> EXTERNAL tables   /   can NOT </a:t>
            </a:r>
            <a:r>
              <a:rPr lang="fr-FR" dirty="0" err="1"/>
              <a:t>create</a:t>
            </a:r>
            <a:r>
              <a:rPr lang="fr-FR" dirty="0"/>
              <a:t> PARTITIONED tables !!!</a:t>
            </a:r>
          </a:p>
        </p:txBody>
      </p:sp>
    </p:spTree>
    <p:extLst>
      <p:ext uri="{BB962C8B-B14F-4D97-AF65-F5344CB8AC3E}">
        <p14:creationId xmlns:p14="http://schemas.microsoft.com/office/powerpoint/2010/main" val="40622231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8F67-527D-14F6-5BBF-8D33DF85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11 : SHOW CREATE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8088C-703A-4118-A024-3E63F0F8CB48}"/>
              </a:ext>
            </a:extLst>
          </p:cNvPr>
          <p:cNvSpPr txBox="1"/>
          <p:nvPr/>
        </p:nvSpPr>
        <p:spPr>
          <a:xfrm>
            <a:off x="1367161" y="1873188"/>
            <a:ext cx="1020151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a/   </a:t>
            </a:r>
            <a:r>
              <a:rPr lang="fr-FR" sz="2400" dirty="0" err="1"/>
              <a:t>Execute</a:t>
            </a:r>
            <a:r>
              <a:rPr lang="fr-FR" sz="2400" dirty="0"/>
              <a:t> SQL </a:t>
            </a:r>
          </a:p>
          <a:p>
            <a:endParaRPr lang="en-US" sz="2400" dirty="0"/>
          </a:p>
          <a:p>
            <a:r>
              <a:rPr lang="en-US" sz="2400" dirty="0" err="1"/>
              <a:t>spark.sql</a:t>
            </a:r>
            <a:r>
              <a:rPr lang="en-US" sz="2400" dirty="0"/>
              <a:t>("SHOW TABLES in db1").show(false)</a:t>
            </a:r>
            <a:endParaRPr lang="fr-FR" sz="2400" dirty="0"/>
          </a:p>
          <a:p>
            <a:r>
              <a:rPr lang="en-US" sz="2400" dirty="0" err="1"/>
              <a:t>spark.sql</a:t>
            </a:r>
            <a:r>
              <a:rPr lang="en-US" sz="2400" dirty="0"/>
              <a:t>("DESCRIBE TABLE db1.addr").show(false)</a:t>
            </a:r>
            <a:br>
              <a:rPr lang="en-US" sz="2400" dirty="0"/>
            </a:br>
            <a:r>
              <a:rPr lang="en-US" sz="2400" dirty="0" err="1"/>
              <a:t>spark.sql</a:t>
            </a:r>
            <a:r>
              <a:rPr lang="en-US" sz="2400" dirty="0"/>
              <a:t>("SHOW CREATE TABLE db1.addr").show(false)</a:t>
            </a:r>
            <a:br>
              <a:rPr lang="en-US" sz="2400" dirty="0"/>
            </a:br>
            <a:endParaRPr lang="fr-FR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you</a:t>
            </a:r>
            <a:r>
              <a:rPr lang="fr-FR" sz="2400" dirty="0"/>
              <a:t> can RE-</a:t>
            </a:r>
            <a:r>
              <a:rPr lang="fr-FR" sz="2400" dirty="0" err="1"/>
              <a:t>Execute</a:t>
            </a:r>
            <a:r>
              <a:rPr lang="fr-FR" sz="2400" dirty="0"/>
              <a:t> the </a:t>
            </a:r>
            <a:r>
              <a:rPr lang="fr-FR" sz="2400" dirty="0" err="1"/>
              <a:t>result</a:t>
            </a:r>
            <a:r>
              <a:rPr lang="fr-FR" sz="2400" dirty="0"/>
              <a:t> SQL  DDL script  </a:t>
            </a:r>
            <a:br>
              <a:rPr lang="fr-FR" sz="2400" dirty="0"/>
            </a:br>
            <a:r>
              <a:rPr lang="fr-FR" sz="2400" dirty="0"/>
              <a:t>    (</a:t>
            </a:r>
            <a:r>
              <a:rPr lang="fr-FR" sz="2400" dirty="0" err="1"/>
              <a:t>ensure</a:t>
            </a:r>
            <a:r>
              <a:rPr lang="fr-FR" sz="2400" dirty="0"/>
              <a:t> </a:t>
            </a:r>
            <a:r>
              <a:rPr lang="fr-FR" sz="2400" dirty="0" err="1"/>
              <a:t>modify</a:t>
            </a:r>
            <a:r>
              <a:rPr lang="fr-FR" sz="2400" dirty="0"/>
              <a:t> table </a:t>
            </a:r>
            <a:r>
              <a:rPr lang="fr-FR" sz="2400" dirty="0" err="1"/>
              <a:t>name</a:t>
            </a:r>
            <a:r>
              <a:rPr lang="fr-FR" sz="2400" dirty="0"/>
              <a:t>)</a:t>
            </a:r>
          </a:p>
          <a:p>
            <a:endParaRPr lang="fr-FR" sz="2400" dirty="0"/>
          </a:p>
          <a:p>
            <a:r>
              <a:rPr lang="fr-FR" sz="2400" dirty="0"/>
              <a:t>c/ compare </a:t>
            </a:r>
            <a:r>
              <a:rPr lang="fr-FR" sz="2400" dirty="0" err="1"/>
              <a:t>difference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« </a:t>
            </a:r>
            <a:r>
              <a:rPr lang="fr-FR" sz="2400" dirty="0" err="1"/>
              <a:t>dataset.printSchema</a:t>
            </a:r>
            <a:r>
              <a:rPr lang="fr-FR" sz="2400" dirty="0"/>
              <a:t> »   or  </a:t>
            </a:r>
            <a:r>
              <a:rPr lang="fr-FR" sz="2400" dirty="0" err="1"/>
              <a:t>Sql</a:t>
            </a:r>
            <a:r>
              <a:rPr lang="fr-FR" sz="2400" dirty="0"/>
              <a:t> « DESCRIBE TABLE »</a:t>
            </a:r>
          </a:p>
          <a:p>
            <a:r>
              <a:rPr lang="fr-FR" sz="2400" dirty="0"/>
              <a:t>   (ASCII table vs </a:t>
            </a:r>
            <a:r>
              <a:rPr lang="fr-FR" sz="2400" dirty="0" err="1"/>
              <a:t>Sql</a:t>
            </a:r>
            <a:r>
              <a:rPr lang="fr-FR" sz="2400" dirty="0"/>
              <a:t>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113126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11: SHOW CREATE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94D5C-D574-FDFD-79C5-D162A37D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5700"/>
            <a:ext cx="12192000" cy="29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6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11: SHOW CREATE TABLE 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4E049-C30B-09B6-7907-A4573859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32" y="2124609"/>
            <a:ext cx="6763336" cy="4313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D6E05F-5F57-B2BD-95F4-7EB3F0011417}"/>
              </a:ext>
            </a:extLst>
          </p:cNvPr>
          <p:cNvSpPr txBox="1"/>
          <p:nvPr/>
        </p:nvSpPr>
        <p:spPr>
          <a:xfrm>
            <a:off x="1220679" y="1137344"/>
            <a:ext cx="7565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Windows display </a:t>
            </a:r>
            <a:r>
              <a:rPr lang="fr-FR" sz="2400" dirty="0" err="1"/>
              <a:t>error</a:t>
            </a:r>
            <a:r>
              <a:rPr lang="fr-FR" sz="2400" dirty="0"/>
              <a:t> « \n » ??</a:t>
            </a:r>
          </a:p>
          <a:p>
            <a:r>
              <a:rPr lang="fr-FR" sz="2400" dirty="0" err="1"/>
              <a:t>Hint</a:t>
            </a:r>
            <a:r>
              <a:rPr lang="fr-FR" sz="2400" dirty="0"/>
              <a:t>… </a:t>
            </a:r>
            <a:r>
              <a:rPr lang="fr-FR" sz="2400" dirty="0" err="1"/>
              <a:t>instead</a:t>
            </a:r>
            <a:r>
              <a:rPr lang="fr-FR" sz="2400" dirty="0"/>
              <a:t> of « .show() »   use  « </a:t>
            </a:r>
            <a:r>
              <a:rPr lang="fr-FR" sz="2400" b="1" dirty="0"/>
              <a:t>.</a:t>
            </a:r>
            <a:r>
              <a:rPr lang="fr-FR" sz="2400" b="1" dirty="0" err="1"/>
              <a:t>foreach</a:t>
            </a:r>
            <a:r>
              <a:rPr lang="fr-FR" sz="2400" b="1" dirty="0"/>
              <a:t>( </a:t>
            </a:r>
            <a:r>
              <a:rPr lang="fr-FR" sz="2400" b="1" dirty="0" err="1"/>
              <a:t>println</a:t>
            </a:r>
            <a:r>
              <a:rPr lang="fr-FR" sz="2400" b="1" dirty="0"/>
              <a:t>(_) )</a:t>
            </a:r>
            <a:r>
              <a:rPr lang="fr-FR" sz="24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1835480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D2C1-DA1E-7AB5-24F3-1E065C0BD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11:  </a:t>
            </a:r>
            <a:r>
              <a:rPr lang="fr-FR" dirty="0" err="1"/>
              <a:t>Replacing</a:t>
            </a:r>
            <a:r>
              <a:rPr lang="fr-FR" dirty="0"/>
              <a:t> </a:t>
            </a:r>
            <a:r>
              <a:rPr lang="fr-FR" dirty="0">
                <a:hlinkClick r:id="rId2" action="ppaction://hlinkfile"/>
              </a:rPr>
              <a:t>\\n</a:t>
            </a:r>
            <a:r>
              <a:rPr lang="fr-FR" dirty="0"/>
              <a:t> by \n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93C63-0AB6-4C78-0899-006C2E2A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829" y="2137126"/>
            <a:ext cx="6354062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024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 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51307" y="1536174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94229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3D92F-B60B-ECD1-27B1-873058F8D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764" y="365125"/>
            <a:ext cx="10221036" cy="1325563"/>
          </a:xfrm>
        </p:spPr>
        <p:txBody>
          <a:bodyPr/>
          <a:lstStyle/>
          <a:p>
            <a:r>
              <a:rPr lang="fr-FR" dirty="0"/>
              <a:t>SHOW CREATE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321CF8-65D0-6BEE-721A-13710184C130}"/>
              </a:ext>
            </a:extLst>
          </p:cNvPr>
          <p:cNvSpPr txBox="1"/>
          <p:nvPr/>
        </p:nvSpPr>
        <p:spPr>
          <a:xfrm>
            <a:off x="2925073" y="1856173"/>
            <a:ext cx="704351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CREATE TABLE spark_catalog.db1.addr ( </a:t>
            </a:r>
          </a:p>
          <a:p>
            <a:r>
              <a:rPr lang="fr-FR" dirty="0" err="1"/>
              <a:t>uid_adresse</a:t>
            </a:r>
            <a:r>
              <a:rPr lang="fr-FR" dirty="0"/>
              <a:t> STRING,  </a:t>
            </a:r>
          </a:p>
          <a:p>
            <a:r>
              <a:rPr lang="fr-FR" dirty="0" err="1"/>
              <a:t>cle_interop</a:t>
            </a:r>
            <a:r>
              <a:rPr lang="fr-FR" dirty="0"/>
              <a:t> STRING,  </a:t>
            </a:r>
            <a:r>
              <a:rPr lang="fr-FR" dirty="0" err="1"/>
              <a:t>commune_insee</a:t>
            </a:r>
            <a:r>
              <a:rPr lang="fr-FR" dirty="0"/>
              <a:t> STRING,  </a:t>
            </a:r>
          </a:p>
          <a:p>
            <a:r>
              <a:rPr lang="fr-FR" dirty="0" err="1"/>
              <a:t>commune_nom</a:t>
            </a:r>
            <a:r>
              <a:rPr lang="fr-FR" dirty="0"/>
              <a:t> STRING,  </a:t>
            </a:r>
          </a:p>
          <a:p>
            <a:r>
              <a:rPr lang="fr-FR" dirty="0" err="1"/>
              <a:t>commune_deleguee_insee</a:t>
            </a:r>
            <a:r>
              <a:rPr lang="fr-FR" dirty="0"/>
              <a:t> INT,  </a:t>
            </a:r>
          </a:p>
          <a:p>
            <a:r>
              <a:rPr lang="fr-FR" dirty="0" err="1"/>
              <a:t>commune_deleguee_nom</a:t>
            </a:r>
            <a:r>
              <a:rPr lang="fr-FR" dirty="0"/>
              <a:t> STRING,  </a:t>
            </a:r>
          </a:p>
          <a:p>
            <a:r>
              <a:rPr lang="fr-FR" dirty="0" err="1"/>
              <a:t>voie_nom</a:t>
            </a:r>
            <a:r>
              <a:rPr lang="fr-FR" dirty="0"/>
              <a:t> STRING,  </a:t>
            </a:r>
          </a:p>
          <a:p>
            <a:r>
              <a:rPr lang="fr-FR" dirty="0" err="1"/>
              <a:t>lieudit_complement_nom</a:t>
            </a:r>
            <a:r>
              <a:rPr lang="fr-FR" dirty="0"/>
              <a:t> STRING,  </a:t>
            </a:r>
          </a:p>
          <a:p>
            <a:r>
              <a:rPr lang="fr-FR" dirty="0" err="1"/>
              <a:t>numero</a:t>
            </a:r>
            <a:r>
              <a:rPr lang="fr-FR" dirty="0"/>
              <a:t> INT,  suffixe STRING,  position STRING,  x DOUBLE,  y DOUBLE,  </a:t>
            </a:r>
          </a:p>
          <a:p>
            <a:r>
              <a:rPr lang="fr-FR" dirty="0"/>
              <a:t>long DOUBLE,  </a:t>
            </a:r>
            <a:r>
              <a:rPr lang="fr-FR" dirty="0" err="1"/>
              <a:t>lat</a:t>
            </a:r>
            <a:r>
              <a:rPr lang="fr-FR" dirty="0"/>
              <a:t> DOUBLE,  </a:t>
            </a:r>
            <a:r>
              <a:rPr lang="fr-FR" dirty="0" err="1"/>
              <a:t>cad_parcelles</a:t>
            </a:r>
            <a:r>
              <a:rPr lang="fr-FR" dirty="0"/>
              <a:t> STRING,  source STRING,  </a:t>
            </a:r>
          </a:p>
          <a:p>
            <a:r>
              <a:rPr lang="fr-FR" dirty="0" err="1"/>
              <a:t>date_der_maj</a:t>
            </a:r>
            <a:r>
              <a:rPr lang="fr-FR" dirty="0"/>
              <a:t> STRING,  </a:t>
            </a:r>
            <a:r>
              <a:rPr lang="fr-FR" dirty="0" err="1"/>
              <a:t>certification_commune</a:t>
            </a:r>
            <a:r>
              <a:rPr lang="fr-FR" dirty="0"/>
              <a:t> INT</a:t>
            </a:r>
          </a:p>
          <a:p>
            <a:r>
              <a:rPr lang="fr-FR" dirty="0"/>
              <a:t>)</a:t>
            </a:r>
          </a:p>
          <a:p>
            <a:r>
              <a:rPr lang="fr-FR" b="1" dirty="0"/>
              <a:t>USING parquet</a:t>
            </a:r>
          </a:p>
        </p:txBody>
      </p:sp>
    </p:spTree>
    <p:extLst>
      <p:ext uri="{BB962C8B-B14F-4D97-AF65-F5344CB8AC3E}">
        <p14:creationId xmlns:p14="http://schemas.microsoft.com/office/powerpoint/2010/main" val="39380514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120432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12: </a:t>
            </a:r>
            <a:r>
              <a:rPr lang="fr-FR" dirty="0" err="1"/>
              <a:t>Create</a:t>
            </a:r>
            <a:r>
              <a:rPr lang="fr-FR" dirty="0"/>
              <a:t> « EXTERNAL » TABLE</a:t>
            </a:r>
            <a:br>
              <a:rPr lang="fr-FR" dirty="0"/>
            </a:br>
            <a:r>
              <a:rPr lang="fr-FR" dirty="0" err="1"/>
              <a:t>instead</a:t>
            </a:r>
            <a:r>
              <a:rPr lang="fr-FR" dirty="0"/>
              <a:t> of default «MANAGED »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3362F-5EB2-7706-BFFA-1A2690B77A65}"/>
              </a:ext>
            </a:extLst>
          </p:cNvPr>
          <p:cNvSpPr txBox="1"/>
          <p:nvPr/>
        </p:nvSpPr>
        <p:spPr>
          <a:xfrm>
            <a:off x="2108327" y="1881707"/>
            <a:ext cx="9069342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 </a:t>
            </a:r>
            <a:r>
              <a:rPr lang="fr-FR" sz="2000" dirty="0" err="1"/>
              <a:t>Execute</a:t>
            </a:r>
            <a:r>
              <a:rPr lang="fr-FR" sz="2000" dirty="0"/>
              <a:t>  </a:t>
            </a:r>
            <a:r>
              <a:rPr lang="fr-FR" sz="2000" dirty="0" err="1"/>
              <a:t>Sql</a:t>
            </a:r>
            <a:r>
              <a:rPr lang="fr-FR" sz="2000" dirty="0"/>
              <a:t> « DROP TABLE  db1.address »</a:t>
            </a:r>
          </a:p>
          <a:p>
            <a:endParaRPr lang="fr-FR" sz="2000" dirty="0"/>
          </a:p>
          <a:p>
            <a:r>
              <a:rPr lang="fr-FR" sz="2000" dirty="0"/>
              <a:t>b/ </a:t>
            </a:r>
            <a:r>
              <a:rPr lang="fr-FR" sz="2000" dirty="0" err="1"/>
              <a:t>Verify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has </a:t>
            </a:r>
            <a:r>
              <a:rPr lang="fr-FR" sz="2000" dirty="0" err="1"/>
              <a:t>deleted</a:t>
            </a:r>
            <a:r>
              <a:rPr lang="fr-FR" sz="2000" dirty="0"/>
              <a:t> all Directories and Files ! </a:t>
            </a:r>
          </a:p>
          <a:p>
            <a:endParaRPr lang="fr-FR" sz="2000" dirty="0"/>
          </a:p>
          <a:p>
            <a:r>
              <a:rPr lang="fr-FR" sz="2000" dirty="0"/>
              <a:t>c/ </a:t>
            </a:r>
            <a:r>
              <a:rPr lang="fr-FR" sz="2000" dirty="0" err="1"/>
              <a:t>recreate</a:t>
            </a:r>
            <a:r>
              <a:rPr lang="fr-FR" sz="2000" dirty="0"/>
              <a:t> </a:t>
            </a:r>
            <a:r>
              <a:rPr lang="fr-FR" sz="2000" dirty="0" err="1"/>
              <a:t>your</a:t>
            </a:r>
            <a:r>
              <a:rPr lang="fr-FR" sz="2000" dirty="0"/>
              <a:t> table, but </a:t>
            </a:r>
            <a:r>
              <a:rPr lang="fr-FR" sz="2000" dirty="0" err="1"/>
              <a:t>using</a:t>
            </a:r>
            <a:r>
              <a:rPr lang="fr-FR" sz="2000" dirty="0"/>
              <a:t> « CREATE EXTERNAL TABLE .. LOCATION .. »</a:t>
            </a:r>
          </a:p>
          <a:p>
            <a:endParaRPr lang="fr-FR" sz="2000" dirty="0"/>
          </a:p>
          <a:p>
            <a:r>
              <a:rPr lang="fr-FR" sz="2000" dirty="0"/>
              <a:t>d/ </a:t>
            </a:r>
            <a:r>
              <a:rPr lang="fr-FR" sz="2000" dirty="0" err="1"/>
              <a:t>fill</a:t>
            </a:r>
            <a:r>
              <a:rPr lang="fr-FR" sz="2000" dirty="0"/>
              <a:t> </a:t>
            </a:r>
            <a:r>
              <a:rPr lang="fr-FR" sz="2000" dirty="0" err="1"/>
              <a:t>your</a:t>
            </a:r>
            <a:r>
              <a:rPr lang="fr-FR" sz="2000" dirty="0"/>
              <a:t> table </a:t>
            </a:r>
            <a:r>
              <a:rPr lang="fr-FR" sz="2000" dirty="0" err="1"/>
              <a:t>using</a:t>
            </a:r>
            <a:r>
              <a:rPr lang="fr-FR" sz="2000" dirty="0"/>
              <a:t> « INSERT OVERWRITE … SELECT .. »)</a:t>
            </a:r>
          </a:p>
          <a:p>
            <a:endParaRPr lang="fr-FR" sz="2000" dirty="0"/>
          </a:p>
          <a:p>
            <a:r>
              <a:rPr lang="fr-FR" sz="2000" dirty="0"/>
              <a:t>e/ </a:t>
            </a:r>
            <a:r>
              <a:rPr lang="fr-FR" sz="2000" dirty="0" err="1"/>
              <a:t>Execute</a:t>
            </a:r>
            <a:r>
              <a:rPr lang="fr-FR" sz="2000" dirty="0"/>
              <a:t> « DROP TABLE » on the </a:t>
            </a:r>
            <a:r>
              <a:rPr lang="fr-FR" sz="2000" dirty="0" err="1"/>
              <a:t>external</a:t>
            </a:r>
            <a:r>
              <a:rPr lang="fr-FR" sz="2000" dirty="0"/>
              <a:t> table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dirty="0" err="1"/>
              <a:t>Verify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Dir</a:t>
            </a:r>
            <a:r>
              <a:rPr lang="fr-FR" sz="2000" dirty="0"/>
              <a:t>/Files are NOT </a:t>
            </a:r>
            <a:r>
              <a:rPr lang="fr-FR" sz="2000" dirty="0" err="1"/>
              <a:t>affected</a:t>
            </a:r>
            <a:r>
              <a:rPr lang="fr-FR" sz="2000" dirty="0"/>
              <a:t> !</a:t>
            </a:r>
          </a:p>
          <a:p>
            <a:r>
              <a:rPr lang="fr-FR" sz="2000" dirty="0"/>
              <a:t> </a:t>
            </a:r>
          </a:p>
          <a:p>
            <a:r>
              <a:rPr lang="fr-FR" sz="2000" dirty="0"/>
              <a:t>f/ RE-</a:t>
            </a:r>
            <a:r>
              <a:rPr lang="fr-FR" sz="2000" dirty="0" err="1"/>
              <a:t>Create</a:t>
            </a:r>
            <a:r>
              <a:rPr lang="fr-FR" sz="2000" dirty="0"/>
              <a:t> EXTERNAL TABLE … </a:t>
            </a:r>
            <a:r>
              <a:rPr lang="fr-FR" sz="2000" dirty="0" err="1"/>
              <a:t>adding</a:t>
            </a:r>
            <a:r>
              <a:rPr lang="fr-FR" sz="2000" dirty="0"/>
              <a:t> « LOCATION ‘c:/data/</a:t>
            </a:r>
            <a:r>
              <a:rPr lang="fr-FR" sz="2000" dirty="0" err="1"/>
              <a:t>your-dir</a:t>
            </a:r>
            <a:r>
              <a:rPr lang="fr-FR" sz="2000" dirty="0"/>
              <a:t>’ » (</a:t>
            </a:r>
            <a:r>
              <a:rPr lang="fr-FR" sz="2000" dirty="0" err="1"/>
              <a:t>cf</a:t>
            </a:r>
            <a:r>
              <a:rPr lang="fr-FR" sz="2000" dirty="0"/>
              <a:t> </a:t>
            </a:r>
            <a:r>
              <a:rPr lang="fr-FR" sz="2000" dirty="0" err="1"/>
              <a:t>next</a:t>
            </a:r>
            <a:r>
              <a:rPr lang="fr-FR" sz="2000" dirty="0"/>
              <a:t> slide)</a:t>
            </a:r>
            <a:br>
              <a:rPr lang="fr-FR" sz="2000" dirty="0"/>
            </a:br>
            <a:r>
              <a:rPr lang="fr-FR" sz="2000" dirty="0"/>
              <a:t>  </a:t>
            </a:r>
            <a:r>
              <a:rPr lang="fr-FR" sz="2000" dirty="0" err="1"/>
              <a:t>Verify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still</a:t>
            </a:r>
            <a:r>
              <a:rPr lang="fr-FR" sz="2000" dirty="0"/>
              <a:t> has data « select count(*) </a:t>
            </a:r>
            <a:r>
              <a:rPr lang="fr-FR" sz="2000" dirty="0" err="1"/>
              <a:t>from</a:t>
            </a:r>
            <a:r>
              <a:rPr lang="fr-FR" sz="2000" dirty="0"/>
              <a:t> .. »</a:t>
            </a:r>
          </a:p>
        </p:txBody>
      </p:sp>
    </p:spTree>
    <p:extLst>
      <p:ext uri="{BB962C8B-B14F-4D97-AF65-F5344CB8AC3E}">
        <p14:creationId xmlns:p14="http://schemas.microsoft.com/office/powerpoint/2010/main" val="18744069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CA697-E00E-EDFD-67C6-3E0A4F65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03675" cy="1325563"/>
          </a:xfrm>
        </p:spPr>
        <p:txBody>
          <a:bodyPr>
            <a:normAutofit/>
          </a:bodyPr>
          <a:lstStyle/>
          <a:p>
            <a:r>
              <a:rPr lang="fr-FR" sz="4000" dirty="0"/>
              <a:t>CREATE EXTERNAL TABLE .. STORED AS .. LOCATION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18BE17-B5F6-34F1-EC74-587E31A9765D}"/>
              </a:ext>
            </a:extLst>
          </p:cNvPr>
          <p:cNvSpPr txBox="1"/>
          <p:nvPr/>
        </p:nvSpPr>
        <p:spPr>
          <a:xfrm>
            <a:off x="901127" y="1755988"/>
            <a:ext cx="901663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spark.sql</a:t>
            </a:r>
            <a:r>
              <a:rPr lang="en-US" b="1" dirty="0"/>
              <a:t>("""</a:t>
            </a:r>
          </a:p>
          <a:p>
            <a:r>
              <a:rPr lang="en-US" b="1" dirty="0"/>
              <a:t>CREATE EXTERNAL TABLE spark_catalog.db1.addr2 (  </a:t>
            </a:r>
          </a:p>
          <a:p>
            <a:r>
              <a:rPr lang="en-US" dirty="0" err="1"/>
              <a:t>uid_adresse</a:t>
            </a:r>
            <a:r>
              <a:rPr lang="en-US" dirty="0"/>
              <a:t> STRING,  </a:t>
            </a:r>
          </a:p>
          <a:p>
            <a:r>
              <a:rPr lang="en-US" dirty="0" err="1"/>
              <a:t>cle_interop</a:t>
            </a:r>
            <a:r>
              <a:rPr lang="en-US" dirty="0"/>
              <a:t> STRING,  </a:t>
            </a:r>
            <a:r>
              <a:rPr lang="en-US" dirty="0" err="1"/>
              <a:t>commune_insee</a:t>
            </a:r>
            <a:r>
              <a:rPr lang="en-US" dirty="0"/>
              <a:t> STRING,  </a:t>
            </a:r>
          </a:p>
          <a:p>
            <a:r>
              <a:rPr lang="en-US" dirty="0" err="1"/>
              <a:t>commune_nom</a:t>
            </a:r>
            <a:r>
              <a:rPr lang="en-US" dirty="0"/>
              <a:t> STRING,  </a:t>
            </a:r>
            <a:r>
              <a:rPr lang="en-US" dirty="0" err="1"/>
              <a:t>commune_deleguee_insee</a:t>
            </a:r>
            <a:r>
              <a:rPr lang="en-US" dirty="0"/>
              <a:t> INT,  </a:t>
            </a:r>
            <a:r>
              <a:rPr lang="en-US" dirty="0" err="1"/>
              <a:t>commune_deleguee_nom</a:t>
            </a:r>
            <a:r>
              <a:rPr lang="en-US" dirty="0"/>
              <a:t> STRING,  </a:t>
            </a:r>
          </a:p>
          <a:p>
            <a:r>
              <a:rPr lang="en-US" dirty="0" err="1"/>
              <a:t>voie_nom</a:t>
            </a:r>
            <a:r>
              <a:rPr lang="en-US" dirty="0"/>
              <a:t> STRING,  </a:t>
            </a:r>
            <a:r>
              <a:rPr lang="en-US" dirty="0" err="1"/>
              <a:t>lieudit_complement_nom</a:t>
            </a:r>
            <a:r>
              <a:rPr lang="en-US" dirty="0"/>
              <a:t> STRING,  </a:t>
            </a:r>
            <a:r>
              <a:rPr lang="en-US" dirty="0" err="1"/>
              <a:t>numero</a:t>
            </a:r>
            <a:r>
              <a:rPr lang="en-US" dirty="0"/>
              <a:t> INT,  </a:t>
            </a:r>
            <a:r>
              <a:rPr lang="en-US" dirty="0" err="1"/>
              <a:t>suffixe</a:t>
            </a:r>
            <a:r>
              <a:rPr lang="en-US" dirty="0"/>
              <a:t> STRING,  </a:t>
            </a:r>
          </a:p>
          <a:p>
            <a:r>
              <a:rPr lang="en-US" dirty="0"/>
              <a:t>position STRING,  x DOUBLE,  y DOUBLE,  long DOUBLE,  </a:t>
            </a:r>
            <a:r>
              <a:rPr lang="en-US" dirty="0" err="1"/>
              <a:t>lat</a:t>
            </a:r>
            <a:r>
              <a:rPr lang="en-US" dirty="0"/>
              <a:t> DOUBLE,  </a:t>
            </a:r>
            <a:r>
              <a:rPr lang="en-US" dirty="0" err="1"/>
              <a:t>cad_parcelles</a:t>
            </a:r>
            <a:r>
              <a:rPr lang="en-US" dirty="0"/>
              <a:t> STRING,  </a:t>
            </a:r>
          </a:p>
          <a:p>
            <a:r>
              <a:rPr lang="en-US" dirty="0"/>
              <a:t>source STRING,  </a:t>
            </a:r>
            <a:r>
              <a:rPr lang="en-US" dirty="0" err="1"/>
              <a:t>date_der_maj</a:t>
            </a:r>
            <a:r>
              <a:rPr lang="en-US" dirty="0"/>
              <a:t> STRING,  </a:t>
            </a:r>
            <a:r>
              <a:rPr lang="en-US" dirty="0" err="1"/>
              <a:t>certification_commune</a:t>
            </a:r>
            <a:r>
              <a:rPr lang="en-US" dirty="0"/>
              <a:t> INT</a:t>
            </a:r>
          </a:p>
          <a:p>
            <a:r>
              <a:rPr lang="en-US" b="1" dirty="0"/>
              <a:t>) </a:t>
            </a:r>
          </a:p>
          <a:p>
            <a:r>
              <a:rPr lang="en-US" b="1" dirty="0"/>
              <a:t>STORED AS parquet</a:t>
            </a:r>
          </a:p>
          <a:p>
            <a:r>
              <a:rPr lang="en-US" b="1" dirty="0"/>
              <a:t>LOCATION 'C:/data/OpenData-gouv.fr/bal-table-addr2'</a:t>
            </a:r>
          </a:p>
          <a:p>
            <a:r>
              <a:rPr lang="en-US" b="1" dirty="0"/>
              <a:t>""").show()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3227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12: </a:t>
            </a:r>
            <a:r>
              <a:rPr lang="fr-FR" dirty="0" err="1"/>
              <a:t>Create</a:t>
            </a:r>
            <a:r>
              <a:rPr lang="fr-FR" dirty="0"/>
              <a:t> EXTERNAL Table</a:t>
            </a:r>
            <a:br>
              <a:rPr lang="fr-FR" dirty="0"/>
            </a:br>
            <a:r>
              <a:rPr lang="fr-FR" dirty="0"/>
              <a:t>… WARN if directory not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exists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529BF-202B-C979-A459-DEDA113D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92" y="1728715"/>
            <a:ext cx="10047841" cy="1657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F2FB8-DC6C-EEB7-B281-CB26D7E8140F}"/>
              </a:ext>
            </a:extLst>
          </p:cNvPr>
          <p:cNvSpPr txBox="1"/>
          <p:nvPr/>
        </p:nvSpPr>
        <p:spPr>
          <a:xfrm>
            <a:off x="1268312" y="3614183"/>
            <a:ext cx="17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Works anyway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AD644-11A3-4429-AB44-FA8771DC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192" y="3908019"/>
            <a:ext cx="5513548" cy="1036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948C9F-4104-67EA-07C1-72F35D32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312" y="5439681"/>
            <a:ext cx="4827688" cy="10554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6BF114-98FD-57E6-E1C4-EBFD841C7049}"/>
              </a:ext>
            </a:extLst>
          </p:cNvPr>
          <p:cNvSpPr txBox="1"/>
          <p:nvPr/>
        </p:nvSpPr>
        <p:spPr>
          <a:xfrm>
            <a:off x="1343025" y="5023530"/>
            <a:ext cx="222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but table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</a:t>
            </a:r>
            <a:r>
              <a:rPr lang="fr-FR" dirty="0" err="1"/>
              <a:t>yet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79039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12: </a:t>
            </a:r>
            <a:r>
              <a:rPr lang="fr-FR" dirty="0" err="1"/>
              <a:t>Create</a:t>
            </a:r>
            <a:r>
              <a:rPr lang="fr-FR" dirty="0"/>
              <a:t> EXTERNAL Table</a:t>
            </a:r>
            <a:br>
              <a:rPr lang="fr-FR" dirty="0"/>
            </a:br>
            <a:r>
              <a:rPr lang="fr-FR" dirty="0"/>
              <a:t>( directory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existed</a:t>
            </a:r>
            <a:r>
              <a:rPr lang="fr-FR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5441-314F-2084-38D5-557CFE50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16" y="1215945"/>
            <a:ext cx="3181497" cy="5594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44033-3DDE-6656-7E55-C54F6036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27" y="2500266"/>
            <a:ext cx="4903895" cy="10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029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1501-037E-2B7D-B148-A845C9E9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13: INSERT INTO ..VALUES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File(s)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0292C-966A-17C0-F518-F8DEC5A6B558}"/>
              </a:ext>
            </a:extLst>
          </p:cNvPr>
          <p:cNvSpPr txBox="1"/>
          <p:nvPr/>
        </p:nvSpPr>
        <p:spPr>
          <a:xfrm>
            <a:off x="1504189" y="1786151"/>
            <a:ext cx="75490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Execute</a:t>
            </a:r>
            <a:r>
              <a:rPr lang="fr-FR" sz="2400" dirty="0"/>
              <a:t>  SQL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 err="1"/>
              <a:t>spark.sql</a:t>
            </a:r>
            <a:r>
              <a:rPr lang="fr-FR" sz="2400" dirty="0"/>
              <a:t>("""</a:t>
            </a:r>
          </a:p>
          <a:p>
            <a:r>
              <a:rPr lang="fr-FR" sz="2400" dirty="0"/>
              <a:t>INSERT INTO db1.addr2 </a:t>
            </a:r>
            <a:br>
              <a:rPr lang="fr-FR" sz="2400" dirty="0"/>
            </a:br>
            <a:r>
              <a:rPr lang="fr-FR" sz="2400" dirty="0"/>
              <a:t>   (</a:t>
            </a:r>
            <a:r>
              <a:rPr lang="fr-FR" sz="2400" dirty="0" err="1"/>
              <a:t>commune_insee,commune_nom,numero,voie_nom</a:t>
            </a:r>
            <a:r>
              <a:rPr lang="fr-FR" sz="2400" dirty="0"/>
              <a:t>) </a:t>
            </a:r>
            <a:br>
              <a:rPr lang="fr-FR" sz="2400" dirty="0"/>
            </a:br>
            <a:r>
              <a:rPr lang="fr-FR" sz="2400" dirty="0"/>
              <a:t>    VALUES ('75000', 'PARIS', 1, 'rue de la paix')</a:t>
            </a:r>
          </a:p>
          <a:p>
            <a:r>
              <a:rPr lang="fr-FR" sz="2400" dirty="0"/>
              <a:t>""").show()</a:t>
            </a:r>
          </a:p>
          <a:p>
            <a:endParaRPr lang="fr-FR" sz="2400" dirty="0"/>
          </a:p>
          <a:p>
            <a:r>
              <a:rPr lang="fr-FR" sz="2400" dirty="0"/>
              <a:t>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has </a:t>
            </a:r>
            <a:r>
              <a:rPr lang="fr-FR" sz="2400" dirty="0" err="1"/>
              <a:t>created</a:t>
            </a:r>
            <a:r>
              <a:rPr lang="fr-FR" sz="2400" dirty="0"/>
              <a:t> 1 new File  (</a:t>
            </a:r>
            <a:r>
              <a:rPr lang="fr-FR" sz="2400" dirty="0" err="1"/>
              <a:t>containing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1 line)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b/ .. Repeat 10 times … “for(</a:t>
            </a:r>
            <a:r>
              <a:rPr lang="en-US" sz="2400" dirty="0" err="1"/>
              <a:t>i</a:t>
            </a:r>
            <a:r>
              <a:rPr lang="en-US" sz="2400" dirty="0"/>
              <a:t> &lt;- 0 to 10)”,   </a:t>
            </a:r>
            <a:br>
              <a:rPr lang="en-US" sz="2400" dirty="0"/>
            </a:br>
            <a:r>
              <a:rPr lang="en-US" sz="2400" dirty="0"/>
              <a:t>check it has created 10 additional files</a:t>
            </a:r>
          </a:p>
        </p:txBody>
      </p:sp>
    </p:spTree>
    <p:extLst>
      <p:ext uri="{BB962C8B-B14F-4D97-AF65-F5344CB8AC3E}">
        <p14:creationId xmlns:p14="http://schemas.microsoft.com/office/powerpoint/2010/main" val="6617957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1501-037E-2B7D-B148-A845C9E9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13(</a:t>
            </a:r>
            <a:r>
              <a:rPr lang="fr-FR" dirty="0" err="1"/>
              <a:t>next</a:t>
            </a:r>
            <a:r>
              <a:rPr lang="fr-FR" dirty="0"/>
              <a:t>): INSERT INTO SELECT..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File(s)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0292C-966A-17C0-F518-F8DEC5A6B558}"/>
              </a:ext>
            </a:extLst>
          </p:cNvPr>
          <p:cNvSpPr txBox="1"/>
          <p:nvPr/>
        </p:nvSpPr>
        <p:spPr>
          <a:xfrm>
            <a:off x="721718" y="1481351"/>
            <a:ext cx="993791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c/ </a:t>
            </a:r>
            <a:r>
              <a:rPr lang="fr-FR" sz="2400" dirty="0" err="1"/>
              <a:t>Execute</a:t>
            </a:r>
            <a:r>
              <a:rPr lang="fr-FR" sz="2400" dirty="0"/>
              <a:t>  SQL</a:t>
            </a:r>
          </a:p>
          <a:p>
            <a:r>
              <a:rPr lang="fr-FR" sz="2400" dirty="0" err="1"/>
              <a:t>spark.sql</a:t>
            </a:r>
            <a:r>
              <a:rPr lang="fr-FR" sz="2400" dirty="0"/>
              <a:t>("""</a:t>
            </a:r>
          </a:p>
          <a:p>
            <a:r>
              <a:rPr lang="fr-FR" sz="2400" dirty="0"/>
              <a:t>INSERT INTO db1.addr2 </a:t>
            </a:r>
            <a:br>
              <a:rPr lang="fr-FR" sz="2400" dirty="0"/>
            </a:br>
            <a:r>
              <a:rPr lang="fr-FR" sz="2400" dirty="0"/>
              <a:t>    </a:t>
            </a:r>
            <a:r>
              <a:rPr lang="en-US" sz="2400" dirty="0"/>
              <a:t>SELECT * FROM db1.addr</a:t>
            </a:r>
            <a:br>
              <a:rPr lang="en-US" sz="2400" dirty="0"/>
            </a:br>
            <a:r>
              <a:rPr lang="fr-FR" sz="2400" dirty="0"/>
              <a:t>""").show()</a:t>
            </a:r>
          </a:p>
          <a:p>
            <a:endParaRPr lang="fr-FR" sz="2400" dirty="0"/>
          </a:p>
          <a:p>
            <a:r>
              <a:rPr lang="fr-FR" sz="2400" dirty="0"/>
              <a:t>Check how </a:t>
            </a:r>
            <a:r>
              <a:rPr lang="fr-FR" sz="2400" dirty="0" err="1"/>
              <a:t>many</a:t>
            </a:r>
            <a:r>
              <a:rPr lang="fr-FR" sz="2400" dirty="0"/>
              <a:t> files are </a:t>
            </a:r>
            <a:r>
              <a:rPr lang="fr-FR" sz="2400" dirty="0" err="1"/>
              <a:t>inserted</a:t>
            </a:r>
            <a:r>
              <a:rPr lang="fr-FR" sz="2400" dirty="0"/>
              <a:t>, </a:t>
            </a:r>
            <a:r>
              <a:rPr lang="fr-FR" sz="2400" dirty="0" err="1"/>
              <a:t>comparing</a:t>
            </a:r>
            <a:r>
              <a:rPr lang="fr-FR" sz="2400" dirty="0"/>
              <a:t> to </a:t>
            </a:r>
            <a:r>
              <a:rPr lang="en-US" sz="2400" dirty="0"/>
              <a:t>the parallelism of the SELECT</a:t>
            </a:r>
          </a:p>
          <a:p>
            <a:r>
              <a:rPr lang="fr-FR" sz="2400" dirty="0" err="1"/>
              <a:t>spark.sql</a:t>
            </a:r>
            <a:r>
              <a:rPr lang="fr-FR" sz="2400" dirty="0"/>
              <a:t>("SELECT * FROM db1.addr").</a:t>
            </a:r>
            <a:r>
              <a:rPr lang="fr-FR" sz="2400" dirty="0" err="1"/>
              <a:t>toJavaRDD.getNumPartitions</a:t>
            </a:r>
            <a:br>
              <a:rPr lang="fr-FR" sz="2400" dirty="0"/>
            </a:br>
            <a:endParaRPr lang="fr-FR" sz="2400" dirty="0"/>
          </a:p>
          <a:p>
            <a:r>
              <a:rPr lang="en-US" sz="2400" dirty="0"/>
              <a:t>d/ redo with</a:t>
            </a:r>
          </a:p>
          <a:p>
            <a:br>
              <a:rPr lang="en-US" sz="2400" dirty="0"/>
            </a:br>
            <a:r>
              <a:rPr lang="en-US" sz="2400" dirty="0" err="1"/>
              <a:t>spark.sql</a:t>
            </a:r>
            <a:r>
              <a:rPr lang="en-US" sz="2400" dirty="0"/>
              <a:t>("""</a:t>
            </a:r>
          </a:p>
          <a:p>
            <a:r>
              <a:rPr lang="en-US" sz="2400" dirty="0"/>
              <a:t>INSERT INTO db1.addr2 SELECT /*+REPARTITION(25)*/ * FROM db1.addr</a:t>
            </a:r>
          </a:p>
          <a:p>
            <a:r>
              <a:rPr lang="en-US" sz="2400" dirty="0"/>
              <a:t>""").show()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18068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14: INSERT OVERWRITE</a:t>
            </a:r>
            <a:br>
              <a:rPr lang="fr-FR" dirty="0"/>
            </a:br>
            <a:r>
              <a:rPr lang="fr-FR" dirty="0"/>
              <a:t> (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INSERT INTO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6DEBF-9D36-EB7B-4C91-D382984AF215}"/>
              </a:ext>
            </a:extLst>
          </p:cNvPr>
          <p:cNvSpPr txBox="1"/>
          <p:nvPr/>
        </p:nvSpPr>
        <p:spPr>
          <a:xfrm>
            <a:off x="1995488" y="1473092"/>
            <a:ext cx="852226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a/ Question: if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reapeat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time the </a:t>
            </a:r>
            <a:r>
              <a:rPr lang="fr-FR" sz="2400" dirty="0" err="1"/>
              <a:t>same</a:t>
            </a:r>
            <a:r>
              <a:rPr lang="fr-FR" sz="2400" dirty="0"/>
              <a:t> « INSERT INTO »,</a:t>
            </a:r>
            <a:br>
              <a:rPr lang="fr-FR" sz="2400" dirty="0"/>
            </a:br>
            <a:r>
              <a:rPr lang="fr-FR" sz="2400" dirty="0"/>
              <a:t> do </a:t>
            </a:r>
            <a:r>
              <a:rPr lang="fr-FR" sz="2400" dirty="0" err="1"/>
              <a:t>you</a:t>
            </a:r>
            <a:r>
              <a:rPr lang="fr-FR" sz="2400" dirty="0"/>
              <a:t> have duplicate </a:t>
            </a:r>
            <a:r>
              <a:rPr lang="fr-FR" sz="2400" dirty="0" err="1"/>
              <a:t>rows</a:t>
            </a:r>
            <a:r>
              <a:rPr lang="fr-FR" sz="2400" dirty="0"/>
              <a:t> ?</a:t>
            </a:r>
            <a:br>
              <a:rPr lang="fr-FR" sz="2400" dirty="0"/>
            </a:br>
            <a:r>
              <a:rPr lang="fr-FR" sz="2400" dirty="0"/>
              <a:t> Can </a:t>
            </a:r>
            <a:r>
              <a:rPr lang="fr-FR" sz="2400" dirty="0" err="1"/>
              <a:t>you</a:t>
            </a:r>
            <a:r>
              <a:rPr lang="fr-FR" sz="2400" dirty="0"/>
              <a:t> have </a:t>
            </a:r>
            <a:r>
              <a:rPr lang="fr-FR" sz="2400" dirty="0" err="1"/>
              <a:t>unicity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Primary</a:t>
            </a:r>
            <a:r>
              <a:rPr lang="fr-FR" sz="2400" dirty="0"/>
              <a:t> Key </a:t>
            </a:r>
            <a:r>
              <a:rPr lang="fr-FR" sz="2400" dirty="0" err="1"/>
              <a:t>constraint</a:t>
            </a:r>
            <a:r>
              <a:rPr lang="fr-FR" sz="2400" dirty="0"/>
              <a:t> ?</a:t>
            </a:r>
            <a:endParaRPr lang="en-US" sz="2400" dirty="0"/>
          </a:p>
          <a:p>
            <a:r>
              <a:rPr lang="en-US" sz="2400" dirty="0"/>
              <a:t> can you do </a:t>
            </a:r>
            <a:r>
              <a:rPr lang="en-US" sz="2400" dirty="0" err="1"/>
              <a:t>sql</a:t>
            </a:r>
            <a:r>
              <a:rPr lang="en-US" sz="2400" dirty="0"/>
              <a:t> “UPDATE” ?</a:t>
            </a:r>
          </a:p>
          <a:p>
            <a:endParaRPr lang="en-US" sz="2400" dirty="0"/>
          </a:p>
          <a:p>
            <a:r>
              <a:rPr lang="en-US" sz="2400" dirty="0"/>
              <a:t>b/ </a:t>
            </a:r>
            <a:r>
              <a:rPr lang="fr-FR" sz="2400" dirty="0" err="1"/>
              <a:t>Execute</a:t>
            </a:r>
            <a:r>
              <a:rPr lang="fr-FR" sz="2400" dirty="0"/>
              <a:t>  SQL, </a:t>
            </a:r>
            <a:r>
              <a:rPr lang="fr-FR" sz="2400" dirty="0" err="1"/>
              <a:t>replacing</a:t>
            </a:r>
            <a:r>
              <a:rPr lang="fr-FR" sz="2400" dirty="0"/>
              <a:t> « INTO » by « OVERWRITE »</a:t>
            </a:r>
          </a:p>
          <a:p>
            <a:r>
              <a:rPr lang="en-US" sz="2400" dirty="0"/>
              <a:t>INSERT </a:t>
            </a:r>
            <a:r>
              <a:rPr lang="en-US" sz="2400" b="1" dirty="0"/>
              <a:t>OVERWRITE</a:t>
            </a:r>
            <a:r>
              <a:rPr lang="en-US" sz="2400" dirty="0"/>
              <a:t> db1.address SELECT * FROM </a:t>
            </a:r>
            <a:r>
              <a:rPr lang="en-US" sz="2400" dirty="0" err="1"/>
              <a:t>tmp_address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c/ </a:t>
            </a:r>
            <a:r>
              <a:rPr lang="fr-FR" sz="2400" dirty="0" err="1"/>
              <a:t>what</a:t>
            </a:r>
            <a:r>
              <a:rPr lang="fr-FR" sz="2400" dirty="0"/>
              <a:t> are the files </a:t>
            </a:r>
            <a:r>
              <a:rPr lang="fr-FR" sz="2400" dirty="0" err="1"/>
              <a:t>remaining</a:t>
            </a:r>
            <a:r>
              <a:rPr lang="fr-FR" sz="2400" dirty="0"/>
              <a:t>/</a:t>
            </a:r>
            <a:r>
              <a:rPr lang="fr-FR" sz="2400" dirty="0" err="1"/>
              <a:t>created</a:t>
            </a:r>
            <a:r>
              <a:rPr lang="fr-FR" sz="2400" dirty="0"/>
              <a:t> </a:t>
            </a:r>
            <a:r>
              <a:rPr lang="fr-FR" sz="2400" dirty="0" err="1"/>
              <a:t>after</a:t>
            </a:r>
            <a:r>
              <a:rPr lang="fr-FR" sz="2400" dirty="0"/>
              <a:t> ?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d/ if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repeat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times « INSERT OVERWRITE », 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happens</a:t>
            </a:r>
            <a:r>
              <a:rPr lang="fr-FR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7354935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14: INSERT INTO .. SELECT 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03703-3870-3968-9182-418B6BB0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64" y="2147828"/>
            <a:ext cx="8676122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80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46493" y="4475897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,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heckmark icon">
            <a:extLst>
              <a:ext uri="{FF2B5EF4-FFF2-40B4-BE49-F238E27FC236}">
                <a16:creationId xmlns:a16="http://schemas.microsoft.com/office/drawing/2014/main" id="{B48AA468-183B-5222-0860-356CC1FF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183874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checkmark icon">
            <a:extLst>
              <a:ext uri="{FF2B5EF4-FFF2-40B4-BE49-F238E27FC236}">
                <a16:creationId xmlns:a16="http://schemas.microsoft.com/office/drawing/2014/main" id="{D91DDD01-10E5-0FA0-61E2-4D3754E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938872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checkmark icon">
            <a:extLst>
              <a:ext uri="{FF2B5EF4-FFF2-40B4-BE49-F238E27FC236}">
                <a16:creationId xmlns:a16="http://schemas.microsoft.com/office/drawing/2014/main" id="{01B9F082-0BEF-7461-B95D-C9A508DBE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368995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7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177439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1: check </a:t>
            </a:r>
            <a:r>
              <a:rPr lang="fr-FR" dirty="0" err="1"/>
              <a:t>spark</a:t>
            </a:r>
            <a:r>
              <a:rPr lang="fr-FR" dirty="0"/>
              <a:t> conf</a:t>
            </a:r>
            <a:br>
              <a:rPr lang="fr-FR" dirty="0"/>
            </a:br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spark.sql.catalogImplementation</a:t>
            </a:r>
            <a:r>
              <a:rPr lang="fr-FR" dirty="0">
                <a:solidFill>
                  <a:srgbClr val="212529"/>
                </a:solidFill>
                <a:latin typeface="-apple-system"/>
              </a:rPr>
              <a:t>=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in-memory</a:t>
            </a:r>
            <a:b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 … not « 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hive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 »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D3890-43E3-04D4-8F9F-FAB7BDA148B0}"/>
              </a:ext>
            </a:extLst>
          </p:cNvPr>
          <p:cNvSpPr txBox="1"/>
          <p:nvPr/>
        </p:nvSpPr>
        <p:spPr>
          <a:xfrm>
            <a:off x="448887" y="2340092"/>
            <a:ext cx="112942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execute</a:t>
            </a:r>
            <a:r>
              <a:rPr lang="fr-FR" sz="2400" dirty="0"/>
              <a:t> line</a:t>
            </a:r>
          </a:p>
          <a:p>
            <a:r>
              <a:rPr lang="fr-FR" sz="2400" dirty="0"/>
              <a:t>scala&gt; </a:t>
            </a:r>
            <a:r>
              <a:rPr lang="fr-FR" sz="2400" b="1" dirty="0" err="1"/>
              <a:t>spark.sharedState.sparkContext.getConf.get</a:t>
            </a:r>
            <a:r>
              <a:rPr lang="fr-FR" sz="2400" b="1" dirty="0"/>
              <a:t>("</a:t>
            </a:r>
            <a:r>
              <a:rPr lang="fr-FR" sz="2400" b="1" dirty="0" err="1"/>
              <a:t>spark.sql.catalogImplementation</a:t>
            </a:r>
            <a:r>
              <a:rPr lang="fr-FR" sz="2400" b="1" dirty="0"/>
              <a:t>")</a:t>
            </a:r>
          </a:p>
          <a:p>
            <a:r>
              <a:rPr lang="fr-FR" sz="2400" dirty="0"/>
              <a:t>Res1: String = in-memory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expecting</a:t>
            </a:r>
            <a:r>
              <a:rPr lang="fr-FR" sz="2400" dirty="0"/>
              <a:t> for </a:t>
            </a:r>
            <a:r>
              <a:rPr lang="fr-FR" sz="2400" dirty="0" err="1"/>
              <a:t>now</a:t>
            </a:r>
            <a:r>
              <a:rPr lang="fr-FR" sz="2400" dirty="0"/>
              <a:t> to have «</a:t>
            </a:r>
            <a:r>
              <a:rPr lang="fr-FR" sz="2400" b="1" dirty="0">
                <a:solidFill>
                  <a:srgbClr val="00B050"/>
                </a:solidFill>
              </a:rPr>
              <a:t>in-memory</a:t>
            </a:r>
            <a:r>
              <a:rPr lang="fr-FR" sz="2400" dirty="0"/>
              <a:t>»  </a:t>
            </a:r>
            <a:br>
              <a:rPr lang="fr-FR" sz="2400" dirty="0"/>
            </a:br>
            <a:r>
              <a:rPr lang="fr-FR" sz="2400" dirty="0"/>
              <a:t>     .. not « </a:t>
            </a:r>
            <a:r>
              <a:rPr lang="fr-FR" sz="2400" b="1" dirty="0" err="1">
                <a:solidFill>
                  <a:srgbClr val="FF0000"/>
                </a:solidFill>
              </a:rPr>
              <a:t>hive</a:t>
            </a:r>
            <a:r>
              <a:rPr lang="fr-FR" sz="2400" dirty="0"/>
              <a:t> »   (not </a:t>
            </a:r>
            <a:r>
              <a:rPr lang="fr-FR" sz="2400" dirty="0" err="1"/>
              <a:t>configured</a:t>
            </a:r>
            <a:r>
              <a:rPr lang="fr-FR" sz="2400" dirty="0"/>
              <a:t> / running </a:t>
            </a:r>
            <a:r>
              <a:rPr lang="fr-FR" sz="2400" dirty="0" err="1"/>
              <a:t>yet</a:t>
            </a:r>
            <a:r>
              <a:rPr lang="fr-FR" sz="2400" dirty="0"/>
              <a:t> !)</a:t>
            </a:r>
          </a:p>
          <a:p>
            <a:endParaRPr lang="fr-FR" sz="2400" dirty="0"/>
          </a:p>
          <a:p>
            <a:r>
              <a:rPr lang="fr-FR" sz="2400" dirty="0"/>
              <a:t>c/ If not correct, </a:t>
            </a:r>
            <a:r>
              <a:rPr lang="fr-FR" sz="2400" dirty="0" err="1"/>
              <a:t>relaunch</a:t>
            </a:r>
            <a:r>
              <a:rPr lang="fr-FR" sz="2400" dirty="0"/>
              <a:t> </a:t>
            </a:r>
            <a:r>
              <a:rPr lang="fr-FR" sz="2400" dirty="0" err="1"/>
              <a:t>spark-shell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endParaRPr lang="fr-FR" sz="2400" dirty="0"/>
          </a:p>
          <a:p>
            <a:r>
              <a:rPr lang="fr-FR" sz="2400" b="1" dirty="0" err="1"/>
              <a:t>spark-shell</a:t>
            </a:r>
            <a:r>
              <a:rPr lang="fr-FR" sz="2400" b="1" dirty="0"/>
              <a:t> --conf </a:t>
            </a:r>
            <a:r>
              <a:rPr lang="fr-FR" sz="2400" b="1" dirty="0" err="1"/>
              <a:t>spark.sql.catalogImplementation</a:t>
            </a:r>
            <a:r>
              <a:rPr lang="fr-FR" sz="2400" b="1" dirty="0"/>
              <a:t>=in-memory</a:t>
            </a:r>
          </a:p>
        </p:txBody>
      </p:sp>
    </p:spTree>
    <p:extLst>
      <p:ext uri="{BB962C8B-B14F-4D97-AF65-F5344CB8AC3E}">
        <p14:creationId xmlns:p14="http://schemas.microsoft.com/office/powerpoint/2010/main" val="26154780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CD74-1073-0D14-8003-2078D05D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23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15: </a:t>
            </a:r>
            <a:r>
              <a:rPr lang="fr-FR" dirty="0" err="1"/>
              <a:t>enrich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/ table </a:t>
            </a:r>
            <a:r>
              <a:rPr lang="fr-FR" dirty="0" err="1"/>
              <a:t>address</a:t>
            </a:r>
            <a:br>
              <a:rPr lang="fr-FR" dirty="0"/>
            </a:br>
            <a:r>
              <a:rPr lang="fr-FR" dirty="0"/>
              <a:t>by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« </a:t>
            </a:r>
            <a:r>
              <a:rPr lang="fr-FR" dirty="0" err="1"/>
              <a:t>dept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« </a:t>
            </a:r>
            <a:r>
              <a:rPr lang="fr-FR" dirty="0" err="1"/>
              <a:t>commune_insee</a:t>
            </a:r>
            <a:r>
              <a:rPr lang="fr-FR" dirty="0"/>
              <a:t> 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34814-533D-1B21-5E8F-3556E2357B42}"/>
              </a:ext>
            </a:extLst>
          </p:cNvPr>
          <p:cNvSpPr txBox="1"/>
          <p:nvPr/>
        </p:nvSpPr>
        <p:spPr>
          <a:xfrm>
            <a:off x="1926454" y="2654423"/>
            <a:ext cx="85917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partition by </a:t>
            </a:r>
            <a:r>
              <a:rPr lang="fr-FR" dirty="0" err="1"/>
              <a:t>department</a:t>
            </a:r>
            <a:r>
              <a:rPr lang="fr-FR" dirty="0"/>
              <a:t>  : </a:t>
            </a:r>
            <a:r>
              <a:rPr lang="fr-FR" dirty="0" err="1"/>
              <a:t>only</a:t>
            </a:r>
            <a:r>
              <a:rPr lang="fr-FR" dirty="0"/>
              <a:t> 99 values … </a:t>
            </a:r>
            <a:r>
              <a:rPr lang="fr-FR" dirty="0" err="1"/>
              <a:t>instead</a:t>
            </a:r>
            <a:r>
              <a:rPr lang="fr-FR" dirty="0"/>
              <a:t> of by 50 000 </a:t>
            </a:r>
            <a:r>
              <a:rPr lang="fr-FR" dirty="0" err="1"/>
              <a:t>cities</a:t>
            </a:r>
            <a:endParaRPr lang="fr-FR" dirty="0"/>
          </a:p>
          <a:p>
            <a:endParaRPr lang="fr-FR" dirty="0"/>
          </a:p>
          <a:p>
            <a:r>
              <a:rPr lang="fr-FR" dirty="0"/>
              <a:t>Use </a:t>
            </a:r>
            <a:r>
              <a:rPr lang="fr-FR" dirty="0" err="1"/>
              <a:t>column</a:t>
            </a:r>
            <a:r>
              <a:rPr lang="fr-FR" dirty="0"/>
              <a:t> « </a:t>
            </a:r>
            <a:r>
              <a:rPr lang="fr-FR" dirty="0" err="1"/>
              <a:t>commune_insee</a:t>
            </a:r>
            <a:r>
              <a:rPr lang="fr-FR" dirty="0"/>
              <a:t> »: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String of 5 chars,</a:t>
            </a:r>
          </a:p>
          <a:p>
            <a:r>
              <a:rPr lang="fr-FR" dirty="0"/>
              <a:t> </a:t>
            </a:r>
            <a:r>
              <a:rPr lang="fr-FR" dirty="0" err="1"/>
              <a:t>padding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« 0 » on </a:t>
            </a:r>
            <a:r>
              <a:rPr lang="fr-FR" dirty="0" err="1"/>
              <a:t>left</a:t>
            </a:r>
            <a:r>
              <a:rPr lang="fr-FR" dirty="0"/>
              <a:t>, </a:t>
            </a:r>
          </a:p>
          <a:p>
            <a:r>
              <a:rPr lang="fr-FR" dirty="0"/>
              <a:t>and ignore the 3 chars on right (city code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department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column</a:t>
            </a:r>
            <a:r>
              <a:rPr lang="fr-FR" dirty="0"/>
              <a:t> to </a:t>
            </a:r>
            <a:r>
              <a:rPr lang="fr-FR" dirty="0" err="1"/>
              <a:t>extract</a:t>
            </a:r>
            <a:r>
              <a:rPr lang="fr-FR" dirty="0"/>
              <a:t> the </a:t>
            </a:r>
            <a:r>
              <a:rPr lang="fr-FR" dirty="0" err="1"/>
              <a:t>numeric</a:t>
            </a:r>
            <a:r>
              <a:rPr lang="fr-FR" dirty="0"/>
              <a:t> value of </a:t>
            </a:r>
            <a:r>
              <a:rPr lang="fr-FR" dirty="0" err="1"/>
              <a:t>dept</a:t>
            </a:r>
            <a:endParaRPr lang="fr-FR" dirty="0"/>
          </a:p>
          <a:p>
            <a:r>
              <a:rPr lang="fr-FR" dirty="0" err="1"/>
              <a:t>Recreate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table (or </a:t>
            </a:r>
            <a:r>
              <a:rPr lang="fr-FR" dirty="0" err="1"/>
              <a:t>dataset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extra </a:t>
            </a:r>
            <a:r>
              <a:rPr lang="fr-FR" dirty="0" err="1"/>
              <a:t>column</a:t>
            </a:r>
            <a:endParaRPr lang="fr-FR" dirty="0"/>
          </a:p>
          <a:p>
            <a:endParaRPr lang="fr-FR" dirty="0"/>
          </a:p>
          <a:p>
            <a:r>
              <a:rPr lang="fr-FR" dirty="0"/>
              <a:t>HINT: use « .</a:t>
            </a:r>
            <a:r>
              <a:rPr lang="fr-FR" dirty="0" err="1"/>
              <a:t>withColumn</a:t>
            </a:r>
            <a:r>
              <a:rPr lang="fr-FR" dirty="0"/>
              <a:t>(« </a:t>
            </a:r>
            <a:r>
              <a:rPr lang="fr-FR" dirty="0" err="1"/>
              <a:t>dept</a:t>
            </a:r>
            <a:r>
              <a:rPr lang="fr-FR" dirty="0"/>
              <a:t> »,   </a:t>
            </a:r>
            <a:r>
              <a:rPr lang="fr-FR" dirty="0" err="1"/>
              <a:t>regexp_replace</a:t>
            </a:r>
            <a:r>
              <a:rPr lang="fr-FR" dirty="0"/>
              <a:t>( col(</a:t>
            </a:r>
            <a:r>
              <a:rPr lang="fr-FR" dirty="0" err="1"/>
              <a:t>srcCol</a:t>
            </a:r>
            <a:r>
              <a:rPr lang="fr-FR" dirty="0"/>
              <a:t>),  pattern, replacement) ) » </a:t>
            </a:r>
          </a:p>
          <a:p>
            <a:endParaRPr lang="fr-FR" dirty="0"/>
          </a:p>
          <a:p>
            <a:r>
              <a:rPr lang="fr-FR" dirty="0"/>
              <a:t>Example:</a:t>
            </a:r>
          </a:p>
          <a:p>
            <a:r>
              <a:rPr lang="fr-FR" dirty="0"/>
              <a:t> « 75100 »   =&gt;  « 75 »                  =&gt; 75</a:t>
            </a:r>
          </a:p>
          <a:p>
            <a:r>
              <a:rPr lang="fr-FR" dirty="0"/>
              <a:t>« 01200 »    =&gt;  « 01 »   =&gt; « 1 » =&gt; 1</a:t>
            </a:r>
          </a:p>
        </p:txBody>
      </p:sp>
    </p:spTree>
    <p:extLst>
      <p:ext uri="{BB962C8B-B14F-4D97-AF65-F5344CB8AC3E}">
        <p14:creationId xmlns:p14="http://schemas.microsoft.com/office/powerpoint/2010/main" val="4032394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3CEB-9821-9360-8DEA-5ABB9912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9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15: </a:t>
            </a:r>
            <a:r>
              <a:rPr lang="fr-FR" dirty="0" err="1"/>
              <a:t>computing</a:t>
            </a:r>
            <a:r>
              <a:rPr lang="fr-FR" dirty="0"/>
              <a:t> « </a:t>
            </a:r>
            <a:r>
              <a:rPr lang="fr-FR" dirty="0" err="1"/>
              <a:t>dept</a:t>
            </a:r>
            <a:r>
              <a:rPr lang="fr-FR" dirty="0"/>
              <a:t>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49D8-679B-DE2B-E712-8D7B1B6EC0E8}"/>
              </a:ext>
            </a:extLst>
          </p:cNvPr>
          <p:cNvSpPr txBox="1"/>
          <p:nvPr/>
        </p:nvSpPr>
        <p:spPr>
          <a:xfrm>
            <a:off x="1229556" y="3147988"/>
            <a:ext cx="10062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>
                <a:latin typeface="Consolas" panose="020B0609020204030204" pitchFamily="49" charset="0"/>
              </a:rPr>
              <a:t>val </a:t>
            </a:r>
            <a:r>
              <a:rPr lang="fr-FR" sz="1800" dirty="0" err="1">
                <a:latin typeface="Consolas" panose="020B0609020204030204" pitchFamily="49" charset="0"/>
              </a:rPr>
              <a:t>allAdressDept</a:t>
            </a:r>
            <a:r>
              <a:rPr lang="fr-FR" sz="1800" dirty="0">
                <a:latin typeface="Consolas" panose="020B0609020204030204" pitchFamily="49" charset="0"/>
              </a:rPr>
              <a:t> = </a:t>
            </a:r>
            <a:r>
              <a:rPr lang="fr-FR" sz="1800" dirty="0" err="1">
                <a:latin typeface="Consolas" panose="020B0609020204030204" pitchFamily="49" charset="0"/>
              </a:rPr>
              <a:t>allAdressDs.withColumn</a:t>
            </a:r>
            <a:r>
              <a:rPr lang="fr-FR" sz="1800" dirty="0">
                <a:latin typeface="Consolas" panose="020B0609020204030204" pitchFamily="49" charset="0"/>
              </a:rPr>
              <a:t>("</a:t>
            </a:r>
            <a:r>
              <a:rPr lang="fr-FR" sz="1800" dirty="0" err="1">
                <a:latin typeface="Consolas" panose="020B0609020204030204" pitchFamily="49" charset="0"/>
              </a:rPr>
              <a:t>dept</a:t>
            </a:r>
            <a:r>
              <a:rPr lang="fr-FR" sz="1800" dirty="0">
                <a:latin typeface="Consolas" panose="020B0609020204030204" pitchFamily="49" charset="0"/>
              </a:rPr>
              <a:t>", </a:t>
            </a:r>
            <a:br>
              <a:rPr lang="fr-FR" sz="1800" dirty="0">
                <a:latin typeface="Consolas" panose="020B0609020204030204" pitchFamily="49" charset="0"/>
              </a:rPr>
            </a:br>
            <a:r>
              <a:rPr lang="fr-FR" sz="1800" dirty="0">
                <a:latin typeface="Consolas" panose="020B0609020204030204" pitchFamily="49" charset="0"/>
              </a:rPr>
              <a:t>         </a:t>
            </a:r>
            <a:r>
              <a:rPr lang="fr-FR" sz="1800" dirty="0" err="1">
                <a:latin typeface="Consolas" panose="020B0609020204030204" pitchFamily="49" charset="0"/>
              </a:rPr>
              <a:t>regexp_replace</a:t>
            </a:r>
            <a:r>
              <a:rPr lang="fr-FR" sz="1800" dirty="0">
                <a:latin typeface="Consolas" panose="020B0609020204030204" pitchFamily="49" charset="0"/>
              </a:rPr>
              <a:t>(col("</a:t>
            </a:r>
            <a:r>
              <a:rPr lang="fr-FR" sz="1800" dirty="0" err="1">
                <a:latin typeface="Consolas" panose="020B0609020204030204" pitchFamily="49" charset="0"/>
              </a:rPr>
              <a:t>commune_insee</a:t>
            </a:r>
            <a:r>
              <a:rPr lang="fr-FR" sz="1800" dirty="0">
                <a:latin typeface="Consolas" panose="020B0609020204030204" pitchFamily="49" charset="0"/>
              </a:rPr>
              <a:t>"), "0*(.*)...", "$1").</a:t>
            </a:r>
            <a:r>
              <a:rPr lang="fr-FR" sz="1800" dirty="0" err="1">
                <a:latin typeface="Consolas" panose="020B0609020204030204" pitchFamily="49" charset="0"/>
              </a:rPr>
              <a:t>cast</a:t>
            </a:r>
            <a:r>
              <a:rPr lang="fr-FR" sz="1800" dirty="0">
                <a:latin typeface="Consolas" panose="020B0609020204030204" pitchFamily="49" charset="0"/>
              </a:rPr>
              <a:t>("</a:t>
            </a:r>
            <a:r>
              <a:rPr lang="fr-FR" sz="1800" dirty="0" err="1"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") )</a:t>
            </a:r>
          </a:p>
          <a:p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38AC48-21BA-B4BA-8B8F-3E101BC8C93E}"/>
              </a:ext>
            </a:extLst>
          </p:cNvPr>
          <p:cNvSpPr/>
          <p:nvPr/>
        </p:nvSpPr>
        <p:spPr>
          <a:xfrm rot="17797682">
            <a:off x="4651900" y="4052356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D5FE-F8A5-6E86-4EEE-2E4AEC0D387B}"/>
              </a:ext>
            </a:extLst>
          </p:cNvPr>
          <p:cNvSpPr txBox="1"/>
          <p:nvPr/>
        </p:nvSpPr>
        <p:spPr>
          <a:xfrm>
            <a:off x="3791951" y="4495510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ACDF578-BBDB-2156-B9C8-CCE2FA63656B}"/>
              </a:ext>
            </a:extLst>
          </p:cNvPr>
          <p:cNvSpPr/>
          <p:nvPr/>
        </p:nvSpPr>
        <p:spPr>
          <a:xfrm rot="16200000">
            <a:off x="7173640" y="4052358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14985-B468-4827-7001-0AD57FED75F9}"/>
              </a:ext>
            </a:extLst>
          </p:cNvPr>
          <p:cNvSpPr txBox="1"/>
          <p:nvPr/>
        </p:nvSpPr>
        <p:spPr>
          <a:xfrm>
            <a:off x="5924209" y="4511818"/>
            <a:ext cx="2930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Capture </a:t>
            </a:r>
            <a:r>
              <a:rPr lang="fr-FR" dirty="0" err="1"/>
              <a:t>regexp</a:t>
            </a:r>
            <a:r>
              <a:rPr lang="fr-FR" dirty="0"/>
              <a:t> block « (.*) » </a:t>
            </a:r>
          </a:p>
          <a:p>
            <a:r>
              <a:rPr lang="fr-FR" dirty="0"/>
              <a:t>So ignore «</a:t>
            </a:r>
            <a:r>
              <a:rPr lang="fr-FR" sz="1800" dirty="0">
                <a:latin typeface="Consolas" panose="020B0609020204030204" pitchFamily="49" charset="0"/>
              </a:rPr>
              <a:t>0</a:t>
            </a:r>
            <a:r>
              <a:rPr lang="fr-FR" dirty="0"/>
              <a:t>» on </a:t>
            </a:r>
            <a:r>
              <a:rPr lang="fr-FR" dirty="0" err="1"/>
              <a:t>left</a:t>
            </a:r>
            <a:r>
              <a:rPr lang="fr-FR" dirty="0"/>
              <a:t>, </a:t>
            </a:r>
          </a:p>
          <a:p>
            <a:r>
              <a:rPr lang="fr-FR" dirty="0"/>
              <a:t>and 3 chars « … » on right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A3A3A10-0238-5EC2-2663-17074A82429E}"/>
              </a:ext>
            </a:extLst>
          </p:cNvPr>
          <p:cNvSpPr/>
          <p:nvPr/>
        </p:nvSpPr>
        <p:spPr>
          <a:xfrm rot="14111076">
            <a:off x="8861878" y="4031627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9C78D-D363-2014-249E-78B57B04B408}"/>
              </a:ext>
            </a:extLst>
          </p:cNvPr>
          <p:cNvSpPr txBox="1"/>
          <p:nvPr/>
        </p:nvSpPr>
        <p:spPr>
          <a:xfrm>
            <a:off x="8997363" y="4511818"/>
            <a:ext cx="157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« $1 » </a:t>
            </a:r>
            <a:br>
              <a:rPr lang="fr-FR" dirty="0"/>
            </a:br>
            <a:r>
              <a:rPr lang="fr-FR" dirty="0" err="1"/>
              <a:t>captured</a:t>
            </a:r>
            <a:r>
              <a:rPr lang="fr-FR" dirty="0"/>
              <a:t> block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5CF242-29B9-8502-D1EB-31790689243F}"/>
              </a:ext>
            </a:extLst>
          </p:cNvPr>
          <p:cNvSpPr/>
          <p:nvPr/>
        </p:nvSpPr>
        <p:spPr>
          <a:xfrm rot="5400000">
            <a:off x="9483783" y="3061535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3B4D8-3F0C-9979-8910-1781BF31D98F}"/>
              </a:ext>
            </a:extLst>
          </p:cNvPr>
          <p:cNvSpPr txBox="1"/>
          <p:nvPr/>
        </p:nvSpPr>
        <p:spPr>
          <a:xfrm>
            <a:off x="8997363" y="2516819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Cast String to Int</a:t>
            </a:r>
          </a:p>
        </p:txBody>
      </p:sp>
    </p:spTree>
    <p:extLst>
      <p:ext uri="{BB962C8B-B14F-4D97-AF65-F5344CB8AC3E}">
        <p14:creationId xmlns:p14="http://schemas.microsoft.com/office/powerpoint/2010/main" val="5809727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4626-1AB5-6D86-C533-EC739F00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29"/>
            <a:ext cx="10515600" cy="1046425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16 : </a:t>
            </a:r>
            <a:r>
              <a:rPr lang="fr-FR" dirty="0" err="1"/>
              <a:t>Create</a:t>
            </a:r>
            <a:r>
              <a:rPr lang="fr-FR" dirty="0"/>
              <a:t> PARTITIONED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89E14-C9B9-BCBB-C5A3-7766334B1288}"/>
              </a:ext>
            </a:extLst>
          </p:cNvPr>
          <p:cNvSpPr txBox="1"/>
          <p:nvPr/>
        </p:nvSpPr>
        <p:spPr>
          <a:xfrm>
            <a:off x="525967" y="1091954"/>
            <a:ext cx="1394721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do « show </a:t>
            </a:r>
            <a:r>
              <a:rPr lang="fr-FR" sz="2400" dirty="0" err="1"/>
              <a:t>create</a:t>
            </a:r>
            <a:r>
              <a:rPr lang="fr-FR" sz="2400" dirty="0"/>
              <a:t> table »  on UN-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edit</a:t>
            </a:r>
            <a:r>
              <a:rPr lang="fr-FR" sz="2400" dirty="0"/>
              <a:t> SQL + </a:t>
            </a:r>
            <a:r>
              <a:rPr lang="fr-FR" sz="2400" dirty="0" err="1"/>
              <a:t>execute</a:t>
            </a:r>
            <a:r>
              <a:rPr lang="fr-FR" sz="2400" dirty="0"/>
              <a:t> to change to a new table «  </a:t>
            </a:r>
            <a:r>
              <a:rPr lang="fr-FR" sz="2400" dirty="0" err="1"/>
              <a:t>address_by_dept</a:t>
            </a:r>
            <a:r>
              <a:rPr lang="fr-FR" sz="2400" dirty="0"/>
              <a:t> », </a:t>
            </a:r>
            <a:br>
              <a:rPr lang="fr-FR" sz="2400" dirty="0"/>
            </a:br>
            <a:r>
              <a:rPr lang="fr-FR" sz="2400" dirty="0"/>
              <a:t>    </a:t>
            </a:r>
            <a:r>
              <a:rPr lang="fr-FR" sz="2400" dirty="0" err="1"/>
              <a:t>partitioned</a:t>
            </a:r>
            <a:r>
              <a:rPr lang="fr-FR" sz="2400" dirty="0"/>
              <a:t> by </a:t>
            </a:r>
            <a:r>
              <a:rPr lang="fr-FR" sz="2400" dirty="0" err="1"/>
              <a:t>column</a:t>
            </a:r>
            <a:r>
              <a:rPr lang="fr-FR" sz="2400" dirty="0"/>
              <a:t> « </a:t>
            </a:r>
            <a:r>
              <a:rPr lang="fr-FR" sz="2400" dirty="0" err="1"/>
              <a:t>dept</a:t>
            </a:r>
            <a:r>
              <a:rPr lang="fr-FR" sz="2400" dirty="0"/>
              <a:t> Int »</a:t>
            </a:r>
          </a:p>
          <a:p>
            <a:endParaRPr lang="fr-FR" sz="2400" dirty="0"/>
          </a:p>
          <a:p>
            <a:r>
              <a:rPr lang="fr-FR" sz="2400" dirty="0"/>
              <a:t>//?? </a:t>
            </a:r>
            <a:r>
              <a:rPr lang="fr-FR" sz="2400" dirty="0" err="1"/>
              <a:t>allAdressDept.write.writePartitioned</a:t>
            </a:r>
            <a:r>
              <a:rPr lang="fr-FR" sz="2400" dirty="0"/>
              <a:t>("</a:t>
            </a:r>
            <a:r>
              <a:rPr lang="fr-FR" sz="2400" dirty="0" err="1"/>
              <a:t>dept</a:t>
            </a:r>
            <a:r>
              <a:rPr lang="fr-FR" sz="2400" dirty="0"/>
              <a:t>").format("parquet").</a:t>
            </a:r>
            <a:r>
              <a:rPr lang="fr-FR" sz="2400" dirty="0" err="1"/>
              <a:t>saveAsTable</a:t>
            </a:r>
            <a:r>
              <a:rPr lang="fr-FR" sz="2400" dirty="0"/>
              <a:t>("db1.tmp_addr_with_dept")</a:t>
            </a:r>
          </a:p>
          <a:p>
            <a:r>
              <a:rPr lang="fr-FR" sz="2400"/>
              <a:t>CREATE </a:t>
            </a:r>
            <a:r>
              <a:rPr lang="fr-FR" sz="2400" dirty="0"/>
              <a:t>EXTERNAL TABLE db1.address_by_dept (</a:t>
            </a:r>
            <a:br>
              <a:rPr lang="fr-FR" sz="2400" dirty="0"/>
            </a:br>
            <a:r>
              <a:rPr lang="fr-FR" sz="2400" dirty="0"/>
              <a:t>       … &lt;all </a:t>
            </a:r>
            <a:r>
              <a:rPr lang="fr-FR" sz="2400" dirty="0" err="1"/>
              <a:t>columns</a:t>
            </a:r>
            <a:r>
              <a:rPr lang="fr-FR" sz="2400" dirty="0"/>
              <a:t> </a:t>
            </a:r>
            <a:r>
              <a:rPr lang="fr-FR" sz="2400" b="1" dirty="0" err="1"/>
              <a:t>except</a:t>
            </a:r>
            <a:r>
              <a:rPr lang="fr-FR" sz="2400" b="1" dirty="0"/>
              <a:t> </a:t>
            </a:r>
            <a:r>
              <a:rPr lang="fr-FR" sz="2400" b="1" dirty="0" err="1"/>
              <a:t>dept</a:t>
            </a:r>
            <a:r>
              <a:rPr lang="fr-FR" sz="2400" b="1" dirty="0"/>
              <a:t> </a:t>
            </a:r>
            <a:r>
              <a:rPr lang="fr-FR" sz="2400" b="1" dirty="0" err="1"/>
              <a:t>column</a:t>
            </a:r>
            <a:r>
              <a:rPr lang="fr-FR" sz="2400" dirty="0"/>
              <a:t>&gt; … )  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b="1" dirty="0"/>
              <a:t>PARTITIONED BY ( </a:t>
            </a:r>
            <a:r>
              <a:rPr lang="fr-FR" sz="2400" b="1" dirty="0" err="1"/>
              <a:t>dept</a:t>
            </a:r>
            <a:r>
              <a:rPr lang="fr-FR" sz="2400" b="1" dirty="0"/>
              <a:t> Int)</a:t>
            </a:r>
          </a:p>
          <a:p>
            <a:r>
              <a:rPr lang="fr-FR" sz="2400" dirty="0"/>
              <a:t>  STORED AS PARQUET</a:t>
            </a:r>
          </a:p>
          <a:p>
            <a:r>
              <a:rPr lang="fr-FR" sz="2400" dirty="0"/>
              <a:t>  LOCATION ‘file:///c/data/db1/</a:t>
            </a:r>
            <a:r>
              <a:rPr lang="fr-FR" sz="2400" dirty="0" err="1"/>
              <a:t>address_by_dept</a:t>
            </a:r>
            <a:r>
              <a:rPr lang="fr-FR" sz="2400" dirty="0"/>
              <a:t>’</a:t>
            </a:r>
          </a:p>
          <a:p>
            <a:r>
              <a:rPr lang="fr-FR" sz="2400" dirty="0" err="1"/>
              <a:t>allAdressDept.write.format</a:t>
            </a:r>
            <a:r>
              <a:rPr lang="fr-FR" sz="2400" dirty="0"/>
              <a:t>("</a:t>
            </a:r>
            <a:r>
              <a:rPr lang="fr-FR" sz="2400" dirty="0" err="1"/>
              <a:t>hive</a:t>
            </a:r>
            <a:r>
              <a:rPr lang="fr-FR" sz="2400" dirty="0"/>
              <a:t>").</a:t>
            </a:r>
            <a:r>
              <a:rPr lang="fr-FR" sz="2400" dirty="0" err="1"/>
              <a:t>insertInto</a:t>
            </a:r>
            <a:r>
              <a:rPr lang="fr-FR" sz="2400" dirty="0"/>
              <a:t>("db1.tmp_addr_with_dept")</a:t>
            </a:r>
          </a:p>
          <a:p>
            <a:r>
              <a:rPr lang="fr-FR" sz="2400" dirty="0"/>
              <a:t>or..</a:t>
            </a:r>
          </a:p>
          <a:p>
            <a:r>
              <a:rPr lang="fr-FR" sz="2400" dirty="0"/>
              <a:t>INSERT OVERWRITE db1.address_by_dept  SELECT * FROM db1. </a:t>
            </a:r>
            <a:r>
              <a:rPr lang="fr-FR" sz="2400" dirty="0" err="1"/>
              <a:t>tmp_addr_with_dept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875952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EF67-5720-90C4-BE8E-AB264BE1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17: </a:t>
            </a:r>
            <a:r>
              <a:rPr lang="fr-FR" dirty="0" err="1"/>
              <a:t>Dirs</a:t>
            </a:r>
            <a:r>
              <a:rPr lang="fr-FR" dirty="0"/>
              <a:t> for </a:t>
            </a:r>
            <a:r>
              <a:rPr lang="fr-FR" dirty="0" err="1"/>
              <a:t>Partitioned</a:t>
            </a:r>
            <a:r>
              <a:rPr lang="fr-FR" dirty="0"/>
              <a:t>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FC5BE-36C3-1350-36F8-CD41C15091BA}"/>
              </a:ext>
            </a:extLst>
          </p:cNvPr>
          <p:cNvSpPr txBox="1"/>
          <p:nvPr/>
        </p:nvSpPr>
        <p:spPr>
          <a:xfrm>
            <a:off x="1426300" y="2390637"/>
            <a:ext cx="93843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 explore directory / files for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b/ check the </a:t>
            </a:r>
            <a:r>
              <a:rPr lang="fr-FR" sz="2400" dirty="0" err="1"/>
              <a:t>partitioned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exist</a:t>
            </a:r>
            <a:r>
              <a:rPr lang="fr-FR" sz="2400" dirty="0"/>
              <a:t> in the </a:t>
            </a:r>
            <a:r>
              <a:rPr lang="fr-FR" sz="2400" dirty="0" err="1"/>
              <a:t>sub</a:t>
            </a:r>
            <a:r>
              <a:rPr lang="fr-FR" sz="2400" dirty="0"/>
              <a:t>-files content,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only</a:t>
            </a:r>
            <a:r>
              <a:rPr lang="fr-FR" sz="2400" dirty="0"/>
              <a:t> in directory </a:t>
            </a:r>
            <a:r>
              <a:rPr lang="fr-FR" sz="2400" dirty="0" err="1"/>
              <a:t>names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  HINT: </a:t>
            </a:r>
            <a:r>
              <a:rPr lang="fr-FR" sz="2400" dirty="0" err="1"/>
              <a:t>reload</a:t>
            </a:r>
            <a:r>
              <a:rPr lang="fr-FR" sz="2400" dirty="0"/>
              <a:t> an </a:t>
            </a:r>
            <a:r>
              <a:rPr lang="fr-FR" sz="2400" dirty="0" err="1"/>
              <a:t>individual</a:t>
            </a:r>
            <a:r>
              <a:rPr lang="fr-FR" sz="2400" dirty="0"/>
              <a:t> parquet file </a:t>
            </a:r>
            <a:r>
              <a:rPr lang="fr-FR" sz="2400" dirty="0" err="1"/>
              <a:t>using</a:t>
            </a:r>
            <a:r>
              <a:rPr lang="fr-FR" sz="2400" dirty="0"/>
              <a:t> « </a:t>
            </a:r>
            <a:r>
              <a:rPr lang="fr-FR" sz="2400" dirty="0" err="1"/>
              <a:t>spark.read.parquet</a:t>
            </a:r>
            <a:r>
              <a:rPr lang="fr-FR" sz="2400" dirty="0"/>
              <a:t>(« … »)</a:t>
            </a:r>
            <a:br>
              <a:rPr lang="fr-FR" sz="2400" dirty="0"/>
            </a:b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838318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AE9A-FA9C-903B-D9B7-EECB9062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97"/>
            <a:ext cx="10515600" cy="1325563"/>
          </a:xfrm>
        </p:spPr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17 : </a:t>
            </a:r>
            <a:r>
              <a:rPr lang="fr-FR" dirty="0" err="1"/>
              <a:t>Dirs</a:t>
            </a:r>
            <a:r>
              <a:rPr lang="fr-FR" dirty="0"/>
              <a:t> for </a:t>
            </a:r>
            <a:r>
              <a:rPr lang="fr-FR" dirty="0" err="1"/>
              <a:t>Partitioned</a:t>
            </a:r>
            <a:r>
              <a:rPr lang="fr-FR" dirty="0"/>
              <a:t>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2DB58-ACCA-F62D-A0BB-07F637738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621" y="1738968"/>
            <a:ext cx="2495766" cy="3200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8807E-9FE3-BA15-C235-E71AF001E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08" y="2685999"/>
            <a:ext cx="7620660" cy="11621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7C2AE4-517B-596C-8615-84F1DE9C70A8}"/>
              </a:ext>
            </a:extLst>
          </p:cNvPr>
          <p:cNvSpPr/>
          <p:nvPr/>
        </p:nvSpPr>
        <p:spPr>
          <a:xfrm>
            <a:off x="1747621" y="2685999"/>
            <a:ext cx="1076542" cy="2572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38329-974E-1A88-278F-EC45D70736F1}"/>
              </a:ext>
            </a:extLst>
          </p:cNvPr>
          <p:cNvSpPr/>
          <p:nvPr/>
        </p:nvSpPr>
        <p:spPr>
          <a:xfrm>
            <a:off x="6624637" y="2647950"/>
            <a:ext cx="771525" cy="247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83A8CBA-F2D5-5CEC-7BFF-6B2C50A6D6BB}"/>
              </a:ext>
            </a:extLst>
          </p:cNvPr>
          <p:cNvSpPr/>
          <p:nvPr/>
        </p:nvSpPr>
        <p:spPr>
          <a:xfrm rot="1587779">
            <a:off x="3072141" y="2897390"/>
            <a:ext cx="747712" cy="214313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6760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C9F5-C701-BC4C-BDEE-AAEB74E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44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5960565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EF67-5720-90C4-BE8E-AB264BE1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18: </a:t>
            </a:r>
            <a:r>
              <a:rPr lang="fr-FR" dirty="0" err="1"/>
              <a:t>Query</a:t>
            </a:r>
            <a:r>
              <a:rPr lang="fr-FR" dirty="0"/>
              <a:t> a </a:t>
            </a:r>
            <a:r>
              <a:rPr lang="fr-FR" dirty="0" err="1"/>
              <a:t>Partitioned</a:t>
            </a:r>
            <a:r>
              <a:rPr lang="fr-FR" dirty="0"/>
              <a:t> Table</a:t>
            </a:r>
            <a:br>
              <a:rPr lang="fr-FR" dirty="0"/>
            </a:br>
            <a:r>
              <a:rPr lang="fr-FR" dirty="0"/>
              <a:t>…  </a:t>
            </a:r>
            <a:r>
              <a:rPr lang="fr-FR" dirty="0" err="1"/>
              <a:t>optim</a:t>
            </a:r>
            <a:r>
              <a:rPr lang="fr-FR" dirty="0"/>
              <a:t> « Partition </a:t>
            </a:r>
            <a:r>
              <a:rPr lang="fr-FR" dirty="0" err="1"/>
              <a:t>Pruning</a:t>
            </a:r>
            <a:r>
              <a:rPr lang="fr-FR" dirty="0"/>
              <a:t>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FC5BE-36C3-1350-36F8-CD41C15091BA}"/>
              </a:ext>
            </a:extLst>
          </p:cNvPr>
          <p:cNvSpPr txBox="1"/>
          <p:nvPr/>
        </p:nvSpPr>
        <p:spPr>
          <a:xfrm>
            <a:off x="2686929" y="2412831"/>
            <a:ext cx="77824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 do a SQL </a:t>
            </a: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using</a:t>
            </a:r>
            <a:r>
              <a:rPr lang="fr-FR" sz="2000" dirty="0"/>
              <a:t> a « WHERE  </a:t>
            </a:r>
            <a:r>
              <a:rPr lang="fr-FR" sz="2000" dirty="0" err="1"/>
              <a:t>dept</a:t>
            </a:r>
            <a:r>
              <a:rPr lang="fr-FR" sz="2000" dirty="0"/>
              <a:t>=92 »</a:t>
            </a:r>
          </a:p>
          <a:p>
            <a:endParaRPr lang="fr-FR" sz="2000" dirty="0"/>
          </a:p>
          <a:p>
            <a:r>
              <a:rPr lang="fr-FR" sz="2000" dirty="0"/>
              <a:t>b/  do a SQL </a:t>
            </a: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using</a:t>
            </a:r>
            <a:r>
              <a:rPr lang="fr-FR" sz="2000" dirty="0"/>
              <a:t> a « WHERE  </a:t>
            </a:r>
            <a:r>
              <a:rPr lang="fr-FR" sz="2000" dirty="0" err="1"/>
              <a:t>dept</a:t>
            </a:r>
            <a:r>
              <a:rPr lang="fr-FR" sz="2000" dirty="0"/>
              <a:t> in (75, 78, 91, 92)  »</a:t>
            </a:r>
          </a:p>
          <a:p>
            <a:endParaRPr lang="fr-FR" sz="2000" dirty="0"/>
          </a:p>
          <a:p>
            <a:r>
              <a:rPr lang="fr-FR" sz="2000" dirty="0"/>
              <a:t>c/  do a SQL </a:t>
            </a: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without</a:t>
            </a:r>
            <a:r>
              <a:rPr lang="fr-FR" sz="2000" dirty="0"/>
              <a:t> partition </a:t>
            </a:r>
            <a:r>
              <a:rPr lang="fr-FR" sz="2000" dirty="0" err="1"/>
              <a:t>column</a:t>
            </a:r>
            <a:r>
              <a:rPr lang="fr-FR" sz="2000" dirty="0"/>
              <a:t> condition</a:t>
            </a:r>
          </a:p>
          <a:p>
            <a:endParaRPr lang="fr-FR" sz="2000" dirty="0"/>
          </a:p>
          <a:p>
            <a:r>
              <a:rPr lang="fr-FR" sz="2000" dirty="0"/>
              <a:t>d/ Can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measure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  </a:t>
            </a:r>
            <a:br>
              <a:rPr lang="fr-FR" sz="2000" dirty="0"/>
            </a:br>
            <a:r>
              <a:rPr lang="fr-FR" sz="2000" dirty="0"/>
              <a:t>              </a:t>
            </a:r>
            <a:r>
              <a:rPr lang="fr-FR" sz="2000" dirty="0" err="1"/>
              <a:t>Query</a:t>
            </a:r>
            <a:r>
              <a:rPr lang="fr-FR" sz="2000" dirty="0"/>
              <a:t> a/ </a:t>
            </a:r>
            <a:r>
              <a:rPr lang="fr-FR" sz="2000" dirty="0" err="1"/>
              <a:t>is</a:t>
            </a:r>
            <a:r>
              <a:rPr lang="fr-FR" sz="2000" dirty="0"/>
              <a:t> ~4x </a:t>
            </a:r>
            <a:r>
              <a:rPr lang="fr-FR" sz="2000" dirty="0" err="1"/>
              <a:t>faster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Query</a:t>
            </a:r>
            <a:r>
              <a:rPr lang="fr-FR" sz="2000" dirty="0"/>
              <a:t> b/       (1 part &lt;&lt; 4 parts)     </a:t>
            </a:r>
          </a:p>
          <a:p>
            <a:r>
              <a:rPr lang="fr-FR" sz="2000" dirty="0"/>
              <a:t>              </a:t>
            </a:r>
            <a:r>
              <a:rPr lang="fr-FR" sz="2000" dirty="0" err="1"/>
              <a:t>Query</a:t>
            </a:r>
            <a:r>
              <a:rPr lang="fr-FR" sz="2000" dirty="0"/>
              <a:t> a/ </a:t>
            </a:r>
            <a:r>
              <a:rPr lang="fr-FR" sz="2000" dirty="0" err="1"/>
              <a:t>is</a:t>
            </a:r>
            <a:r>
              <a:rPr lang="fr-FR" sz="2000" dirty="0"/>
              <a:t> ~99x </a:t>
            </a:r>
            <a:r>
              <a:rPr lang="fr-FR" sz="2000" dirty="0" err="1"/>
              <a:t>faster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Query</a:t>
            </a:r>
            <a:r>
              <a:rPr lang="fr-FR" sz="2000" dirty="0"/>
              <a:t> c/      (1 part &lt;&lt; 99 parts)</a:t>
            </a:r>
          </a:p>
          <a:p>
            <a:endParaRPr lang="fr-FR" sz="2000" dirty="0"/>
          </a:p>
          <a:p>
            <a:r>
              <a:rPr lang="fr-FR" sz="2000" dirty="0"/>
              <a:t>e/ check </a:t>
            </a:r>
            <a:r>
              <a:rPr lang="fr-FR" sz="2000" dirty="0" err="1"/>
              <a:t>that</a:t>
            </a:r>
            <a:r>
              <a:rPr lang="fr-FR" sz="2000" dirty="0"/>
              <a:t> Spark prunes the </a:t>
            </a:r>
            <a:r>
              <a:rPr lang="fr-FR" sz="2000" dirty="0" err="1"/>
              <a:t>unnecessary</a:t>
            </a:r>
            <a:r>
              <a:rPr lang="fr-FR" sz="2000" dirty="0"/>
              <a:t> partitions </a:t>
            </a:r>
            <a:r>
              <a:rPr lang="fr-FR" sz="2000" dirty="0" err="1"/>
              <a:t>dirs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scanning</a:t>
            </a:r>
          </a:p>
        </p:txBody>
      </p:sp>
    </p:spTree>
    <p:extLst>
      <p:ext uri="{BB962C8B-B14F-4D97-AF65-F5344CB8AC3E}">
        <p14:creationId xmlns:p14="http://schemas.microsoft.com/office/powerpoint/2010/main" val="19433735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6ECF-F75B-A002-5C18-9037E142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51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19: SQL </a:t>
            </a:r>
            <a:r>
              <a:rPr lang="fr-FR" dirty="0" err="1"/>
              <a:t>Explain</a:t>
            </a:r>
            <a:r>
              <a:rPr lang="fr-FR" dirty="0"/>
              <a:t> plan:</a:t>
            </a:r>
            <a:br>
              <a:rPr lang="fr-FR" dirty="0"/>
            </a:br>
            <a:r>
              <a:rPr lang="fr-FR" dirty="0"/>
              <a:t>SQL « EXPLAIN select … </a:t>
            </a:r>
            <a:r>
              <a:rPr lang="fr-FR" dirty="0" err="1"/>
              <a:t>from</a:t>
            </a:r>
            <a:r>
              <a:rPr lang="fr-FR" dirty="0"/>
              <a:t> .. </a:t>
            </a:r>
            <a:r>
              <a:rPr lang="fr-FR" dirty="0" err="1"/>
              <a:t>Where</a:t>
            </a:r>
            <a:r>
              <a:rPr lang="fr-FR" dirty="0"/>
              <a:t> ..»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F7FC4-37F9-8CB4-0F26-D639977849F3}"/>
              </a:ext>
            </a:extLst>
          </p:cNvPr>
          <p:cNvSpPr txBox="1"/>
          <p:nvPr/>
        </p:nvSpPr>
        <p:spPr>
          <a:xfrm>
            <a:off x="1198164" y="2762867"/>
            <a:ext cx="104295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 prefixed by “EXPLAIN”</a:t>
            </a:r>
          </a:p>
          <a:p>
            <a:endParaRPr lang="en-US" sz="2400" dirty="0"/>
          </a:p>
          <a:p>
            <a:r>
              <a:rPr lang="en-US" sz="2400" dirty="0" err="1"/>
              <a:t>spark.sql</a:t>
            </a:r>
            <a:r>
              <a:rPr lang="en-US" sz="2400" dirty="0"/>
              <a:t>(""" </a:t>
            </a:r>
          </a:p>
          <a:p>
            <a:r>
              <a:rPr lang="en-US" sz="2400" b="1" dirty="0"/>
              <a:t>EXPLAIN </a:t>
            </a:r>
            <a:r>
              <a:rPr lang="en-US" sz="2400" dirty="0"/>
              <a:t>select count(*) FROM db1.address_by_dept WHERE dept=92 </a:t>
            </a:r>
          </a:p>
          <a:p>
            <a:r>
              <a:rPr lang="en-US" sz="2400" dirty="0"/>
              <a:t>""").foreach(</a:t>
            </a:r>
            <a:r>
              <a:rPr lang="en-US" sz="2400" dirty="0" err="1"/>
              <a:t>println</a:t>
            </a:r>
            <a:r>
              <a:rPr lang="en-US" sz="2400" dirty="0"/>
              <a:t>(_))</a:t>
            </a:r>
          </a:p>
          <a:p>
            <a:endParaRPr lang="en-US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Spark has </a:t>
            </a:r>
            <a:r>
              <a:rPr lang="fr-FR" sz="2400" dirty="0" err="1"/>
              <a:t>read</a:t>
            </a:r>
            <a:r>
              <a:rPr lang="fr-FR" sz="2400" dirty="0"/>
              <a:t> ONLY files </a:t>
            </a:r>
            <a:r>
              <a:rPr lang="fr-FR" sz="2400" dirty="0" err="1"/>
              <a:t>within</a:t>
            </a:r>
            <a:r>
              <a:rPr lang="fr-FR" sz="2400" dirty="0"/>
              <a:t> directory  « …/</a:t>
            </a:r>
            <a:r>
              <a:rPr lang="fr-FR" sz="2400" dirty="0" err="1"/>
              <a:t>dept</a:t>
            </a:r>
            <a:r>
              <a:rPr lang="fr-FR" sz="2400" dirty="0"/>
              <a:t>=92/*.parquet »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28079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49FA-D2E8-032C-1BC9-0EE32229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30"/>
            <a:ext cx="10515600" cy="792117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19: SQL </a:t>
            </a:r>
            <a:r>
              <a:rPr lang="fr-FR" dirty="0" err="1"/>
              <a:t>Explain</a:t>
            </a:r>
            <a:r>
              <a:rPr lang="fr-FR" dirty="0"/>
              <a:t>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8753C-728C-C088-F8F7-68101AD05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81" y="2097946"/>
            <a:ext cx="10358438" cy="2539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FF61A-42CA-694A-A796-B264C1562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37487"/>
            <a:ext cx="12192000" cy="1855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9CEEF3-27B0-CE07-EC66-CE8FDBDD6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081" y="941800"/>
            <a:ext cx="7068163" cy="10668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791853-F63C-EA44-2459-786E4051FCCE}"/>
              </a:ext>
            </a:extLst>
          </p:cNvPr>
          <p:cNvSpPr/>
          <p:nvPr/>
        </p:nvSpPr>
        <p:spPr>
          <a:xfrm flipH="1">
            <a:off x="2795588" y="1658593"/>
            <a:ext cx="1752598" cy="1940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C65B4C-552D-E9A6-F956-DBF553C12AF9}"/>
              </a:ext>
            </a:extLst>
          </p:cNvPr>
          <p:cNvSpPr/>
          <p:nvPr/>
        </p:nvSpPr>
        <p:spPr>
          <a:xfrm flipH="1">
            <a:off x="9139237" y="4235106"/>
            <a:ext cx="2135981" cy="189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99D384-BC43-12EB-FAE7-7AF7E0BCAD11}"/>
              </a:ext>
            </a:extLst>
          </p:cNvPr>
          <p:cNvSpPr/>
          <p:nvPr/>
        </p:nvSpPr>
        <p:spPr>
          <a:xfrm flipH="1">
            <a:off x="916783" y="4377379"/>
            <a:ext cx="1602580" cy="189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EAF187-3D02-6D86-24C9-E0656159F473}"/>
              </a:ext>
            </a:extLst>
          </p:cNvPr>
          <p:cNvSpPr/>
          <p:nvPr/>
        </p:nvSpPr>
        <p:spPr>
          <a:xfrm flipH="1">
            <a:off x="2369345" y="6063302"/>
            <a:ext cx="4383880" cy="2136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8305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4976-82E2-3CC7-FD30-9F20AF8A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20: </a:t>
            </a:r>
            <a:r>
              <a:rPr lang="fr-FR" dirty="0" err="1"/>
              <a:t>Query</a:t>
            </a:r>
            <a:r>
              <a:rPr lang="fr-FR" dirty="0"/>
              <a:t> by condition, </a:t>
            </a:r>
            <a:br>
              <a:rPr lang="fr-FR" dirty="0"/>
            </a:br>
            <a:r>
              <a:rPr lang="fr-FR" dirty="0"/>
              <a:t>NOT by partition </a:t>
            </a: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32E9-0134-FCBE-1E64-E15F729AD5B3}"/>
              </a:ext>
            </a:extLst>
          </p:cNvPr>
          <p:cNvSpPr txBox="1"/>
          <p:nvPr/>
        </p:nvSpPr>
        <p:spPr>
          <a:xfrm>
            <a:off x="2873812" y="2758295"/>
            <a:ext cx="76388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 with any condition but not on column “dept”</a:t>
            </a:r>
            <a:br>
              <a:rPr lang="en-US" sz="2400" dirty="0"/>
            </a:br>
            <a:r>
              <a:rPr lang="en-US" sz="2400" dirty="0"/>
              <a:t>SELECT .. WHERE … </a:t>
            </a:r>
            <a:r>
              <a:rPr lang="en-US" sz="2400" dirty="0" err="1"/>
              <a:t>somethingElse</a:t>
            </a:r>
            <a:r>
              <a:rPr lang="en-US" sz="2400" dirty="0"/>
              <a:t> …</a:t>
            </a:r>
          </a:p>
          <a:p>
            <a:endParaRPr lang="en-US" sz="2400" dirty="0"/>
          </a:p>
          <a:p>
            <a:r>
              <a:rPr lang="en-US" sz="2400" dirty="0"/>
              <a:t>b/ Execute SQL:</a:t>
            </a:r>
            <a:br>
              <a:rPr lang="en-US" sz="2400" dirty="0"/>
            </a:br>
            <a:r>
              <a:rPr lang="en-US" sz="2400" dirty="0"/>
              <a:t>EXPLAIN SELECT …</a:t>
            </a:r>
          </a:p>
          <a:p>
            <a:endParaRPr lang="en-US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Spark has </a:t>
            </a:r>
            <a:r>
              <a:rPr lang="fr-FR" sz="2400" dirty="0" err="1"/>
              <a:t>read</a:t>
            </a:r>
            <a:r>
              <a:rPr lang="fr-FR" sz="2400" dirty="0"/>
              <a:t> ALL directories/files</a:t>
            </a:r>
            <a:br>
              <a:rPr lang="fr-FR" sz="2400" dirty="0"/>
            </a:br>
            <a:r>
              <a:rPr lang="fr-FR" sz="2400" dirty="0"/>
              <a:t>   … 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slower</a:t>
            </a:r>
            <a:r>
              <a:rPr lang="fr-FR" sz="2400" dirty="0"/>
              <a:t> </a:t>
            </a:r>
            <a:r>
              <a:rPr lang="fr-FR" sz="2400" dirty="0" err="1"/>
              <a:t>than</a:t>
            </a:r>
            <a:r>
              <a:rPr lang="fr-FR" sz="2400" dirty="0"/>
              <a:t> the </a:t>
            </a:r>
            <a:r>
              <a:rPr lang="fr-FR" sz="2400" dirty="0" err="1"/>
              <a:t>unpartitioned</a:t>
            </a:r>
            <a:r>
              <a:rPr lang="fr-FR" sz="2400" dirty="0"/>
              <a:t> table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297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2CBB-6E50-9BF3-CC21-C2FE9678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73" y="0"/>
            <a:ext cx="10515600" cy="843379"/>
          </a:xfrm>
        </p:spPr>
        <p:txBody>
          <a:bodyPr/>
          <a:lstStyle/>
          <a:p>
            <a:pPr algn="ctr"/>
            <a:r>
              <a:rPr lang="fr-FR" dirty="0"/>
              <a:t>Checking </a:t>
            </a:r>
            <a:r>
              <a:rPr lang="fr-FR" dirty="0" err="1"/>
              <a:t>from</a:t>
            </a:r>
            <a:r>
              <a:rPr lang="fr-FR" dirty="0"/>
              <a:t> Spark-UI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EF100-EC7B-59D1-54D5-1B9254A81A7D}"/>
              </a:ext>
            </a:extLst>
          </p:cNvPr>
          <p:cNvSpPr txBox="1"/>
          <p:nvPr/>
        </p:nvSpPr>
        <p:spPr>
          <a:xfrm>
            <a:off x="853905" y="1473317"/>
            <a:ext cx="66524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Open Spark-UI   </a:t>
            </a:r>
            <a:r>
              <a:rPr lang="fr-FR" sz="2000" dirty="0">
                <a:hlinkClick r:id="rId2"/>
              </a:rPr>
              <a:t>http://localhost:4040</a:t>
            </a:r>
            <a:r>
              <a:rPr lang="fr-FR" sz="2000" dirty="0"/>
              <a:t>   … more on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later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b/ </a:t>
            </a:r>
            <a:r>
              <a:rPr lang="fr-FR" sz="2000" dirty="0" err="1"/>
              <a:t>browse</a:t>
            </a:r>
            <a:r>
              <a:rPr lang="fr-FR" sz="2000" dirty="0"/>
              <a:t> to  </a:t>
            </a:r>
            <a:r>
              <a:rPr lang="fr-FR" sz="2000" dirty="0" err="1"/>
              <a:t>Environment</a:t>
            </a:r>
            <a:r>
              <a:rPr lang="fr-FR" sz="2000" dirty="0"/>
              <a:t> &gt; Spark </a:t>
            </a:r>
            <a:r>
              <a:rPr lang="fr-FR" sz="2000" dirty="0" err="1"/>
              <a:t>Properties</a:t>
            </a:r>
            <a:r>
              <a:rPr lang="fr-FR" sz="2000" dirty="0"/>
              <a:t> &gt; </a:t>
            </a:r>
          </a:p>
          <a:p>
            <a:endParaRPr lang="fr-FR" sz="2000" dirty="0"/>
          </a:p>
          <a:p>
            <a:r>
              <a:rPr lang="fr-FR" sz="2000" dirty="0"/>
              <a:t>c/ </a:t>
            </a:r>
            <a:r>
              <a:rPr lang="fr-FR" sz="2000" dirty="0" err="1"/>
              <a:t>ensure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have « in-memory »</a:t>
            </a:r>
            <a:br>
              <a:rPr lang="fr-FR" sz="2000" dirty="0"/>
            </a:br>
            <a:endParaRPr lang="fr-F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129C-C9C4-6FE2-7FCF-D334391C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534" y="3299232"/>
            <a:ext cx="6801439" cy="1486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A805A-E7D4-E8D8-9062-EDAD3A759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534" y="5297925"/>
            <a:ext cx="6591871" cy="388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FB9528-F5E9-9B9C-A2C7-691958EFADB4}"/>
              </a:ext>
            </a:extLst>
          </p:cNvPr>
          <p:cNvSpPr txBox="1"/>
          <p:nvPr/>
        </p:nvSpPr>
        <p:spPr>
          <a:xfrm>
            <a:off x="9904689" y="5792303"/>
            <a:ext cx="18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WRONG for </a:t>
            </a:r>
            <a:r>
              <a:rPr lang="fr-FR" dirty="0" err="1"/>
              <a:t>now</a:t>
            </a:r>
            <a:r>
              <a:rPr lang="fr-FR" dirty="0"/>
              <a:t>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2F5B60-C1AF-4104-DB67-E56E6EFF6097}"/>
              </a:ext>
            </a:extLst>
          </p:cNvPr>
          <p:cNvSpPr/>
          <p:nvPr/>
        </p:nvSpPr>
        <p:spPr>
          <a:xfrm>
            <a:off x="10242041" y="5388369"/>
            <a:ext cx="532660" cy="2982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273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025-FDCC-CDC9-ED34-49623F7F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21: INSERT OVERWRITE… </a:t>
            </a:r>
            <a:r>
              <a:rPr lang="fr-FR" dirty="0" err="1"/>
              <a:t>partitioned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0EDC-7A05-E905-33A9-821ED72EBD4B}"/>
              </a:ext>
            </a:extLst>
          </p:cNvPr>
          <p:cNvSpPr txBox="1"/>
          <p:nvPr/>
        </p:nvSpPr>
        <p:spPr>
          <a:xfrm>
            <a:off x="1975819" y="1409176"/>
            <a:ext cx="900547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</a:t>
            </a:r>
            <a:br>
              <a:rPr lang="en-US" sz="2400" dirty="0"/>
            </a:br>
            <a:r>
              <a:rPr lang="en-US" sz="2400" dirty="0"/>
              <a:t>INSERT OVERWRITE </a:t>
            </a:r>
            <a:r>
              <a:rPr lang="en-US" sz="2400" dirty="0" err="1"/>
              <a:t>address_by_dept</a:t>
            </a:r>
            <a:br>
              <a:rPr lang="en-US" sz="2400" dirty="0"/>
            </a:br>
            <a:r>
              <a:rPr lang="en-US" sz="2400" dirty="0"/>
              <a:t>SELECT .. FROM .. WHERE … commune=‘Nanterre’</a:t>
            </a:r>
          </a:p>
          <a:p>
            <a:endParaRPr lang="en-US" sz="2400" dirty="0"/>
          </a:p>
          <a:p>
            <a:r>
              <a:rPr lang="en-US" sz="2400" dirty="0"/>
              <a:t>b/ check that ALL files from directory /dept=92/*</a:t>
            </a:r>
            <a:br>
              <a:rPr lang="en-US" sz="2400" dirty="0"/>
            </a:br>
            <a:r>
              <a:rPr lang="en-US" sz="2400" dirty="0"/>
              <a:t>   have been deleted… and rewritten with partial new results</a:t>
            </a:r>
          </a:p>
          <a:p>
            <a:endParaRPr lang="en-US" sz="2400" dirty="0"/>
          </a:p>
          <a:p>
            <a:r>
              <a:rPr lang="en-US" sz="2400" dirty="0"/>
              <a:t>c/ .. check that all cities != ‘Nanterre’ from dept=92 have been deleted </a:t>
            </a:r>
            <a:br>
              <a:rPr lang="en-US" sz="2400" dirty="0"/>
            </a:br>
            <a:r>
              <a:rPr lang="en-US" sz="2400" dirty="0"/>
              <a:t>   (not re-created).</a:t>
            </a:r>
          </a:p>
          <a:p>
            <a:r>
              <a:rPr lang="en-US" sz="2400" dirty="0"/>
              <a:t>   an “INSERT OVERWRITE” can INSERT+UPDATE+DELETE rows !</a:t>
            </a:r>
          </a:p>
          <a:p>
            <a:endParaRPr lang="en-US" sz="2400" dirty="0"/>
          </a:p>
          <a:p>
            <a:r>
              <a:rPr lang="en-US" sz="2400" dirty="0"/>
              <a:t>d/ check that ALL other directories dept != 92 are unmodified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245750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025-FDCC-CDC9-ED34-49623F7F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22: SAME insert </a:t>
            </a:r>
            <a:r>
              <a:rPr lang="fr-FR" dirty="0" err="1"/>
              <a:t>overwrite</a:t>
            </a:r>
            <a:br>
              <a:rPr lang="fr-FR" dirty="0"/>
            </a:br>
            <a:r>
              <a:rPr lang="fr-FR" dirty="0"/>
              <a:t>… on 2 </a:t>
            </a:r>
            <a:r>
              <a:rPr lang="fr-FR" dirty="0" err="1"/>
              <a:t>differently</a:t>
            </a:r>
            <a:r>
              <a:rPr lang="fr-FR" dirty="0"/>
              <a:t> </a:t>
            </a:r>
            <a:r>
              <a:rPr lang="fr-FR" dirty="0" err="1"/>
              <a:t>partitioned</a:t>
            </a:r>
            <a:r>
              <a:rPr lang="fr-FR" dirty="0"/>
              <a:t>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0EDC-7A05-E905-33A9-821ED72EBD4B}"/>
              </a:ext>
            </a:extLst>
          </p:cNvPr>
          <p:cNvSpPr txBox="1"/>
          <p:nvPr/>
        </p:nvSpPr>
        <p:spPr>
          <a:xfrm>
            <a:off x="1526960" y="1691196"/>
            <a:ext cx="86567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 twice the same SQL, on 2 different tables, containing the same data</a:t>
            </a:r>
          </a:p>
          <a:p>
            <a:r>
              <a:rPr lang="en-US" sz="2400" dirty="0"/>
              <a:t>a/ compare select count(*) on both tables</a:t>
            </a:r>
          </a:p>
          <a:p>
            <a:endParaRPr lang="en-US" sz="2400" dirty="0"/>
          </a:p>
          <a:p>
            <a:r>
              <a:rPr lang="en-US" sz="2400" dirty="0"/>
              <a:t>b/ execute SQL on first (partitioned) table: </a:t>
            </a:r>
            <a:br>
              <a:rPr lang="en-US" sz="2400" dirty="0"/>
            </a:br>
            <a:r>
              <a:rPr lang="en-US" sz="2400" dirty="0"/>
              <a:t>INSERT OVERWRITE </a:t>
            </a:r>
            <a:r>
              <a:rPr lang="en-US" sz="2400" dirty="0" err="1"/>
              <a:t>address_by_dept</a:t>
            </a:r>
            <a:br>
              <a:rPr lang="en-US" sz="2400" dirty="0"/>
            </a:br>
            <a:r>
              <a:rPr lang="en-US" sz="2400" dirty="0"/>
              <a:t>SELECT .. FROM .. WHERE … dept=92</a:t>
            </a:r>
          </a:p>
          <a:p>
            <a:endParaRPr lang="en-US" sz="2400" dirty="0"/>
          </a:p>
          <a:p>
            <a:r>
              <a:rPr lang="en-US" sz="2400" dirty="0"/>
              <a:t>c/ execute Same SQL on second (un-partitioned) table</a:t>
            </a:r>
          </a:p>
          <a:p>
            <a:r>
              <a:rPr lang="en-US" sz="2400" dirty="0"/>
              <a:t>INSERT OVERWRITE address</a:t>
            </a:r>
            <a:br>
              <a:rPr lang="en-US" sz="2400" dirty="0"/>
            </a:br>
            <a:r>
              <a:rPr lang="en-US" sz="2400" dirty="0"/>
              <a:t>SELECT .. FROM .. WHERE … dept=92</a:t>
            </a:r>
          </a:p>
          <a:p>
            <a:endParaRPr lang="en-US" sz="2400" dirty="0"/>
          </a:p>
          <a:p>
            <a:r>
              <a:rPr lang="en-US" sz="2400" dirty="0"/>
              <a:t>d/ compare counts, Explain</a:t>
            </a:r>
          </a:p>
        </p:txBody>
      </p:sp>
    </p:spTree>
    <p:extLst>
      <p:ext uri="{BB962C8B-B14F-4D97-AF65-F5344CB8AC3E}">
        <p14:creationId xmlns:p14="http://schemas.microsoft.com/office/powerpoint/2010/main" val="23053388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025-FDCC-CDC9-ED34-49623F7F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23: INSERT OVERWRITE… for </a:t>
            </a:r>
            <a:r>
              <a:rPr lang="fr-FR" dirty="0" err="1"/>
              <a:t>fully</a:t>
            </a:r>
            <a:r>
              <a:rPr lang="fr-FR" dirty="0"/>
              <a:t> « UPDATING » partition(s)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0EDC-7A05-E905-33A9-821ED72EBD4B}"/>
              </a:ext>
            </a:extLst>
          </p:cNvPr>
          <p:cNvSpPr txBox="1"/>
          <p:nvPr/>
        </p:nvSpPr>
        <p:spPr>
          <a:xfrm>
            <a:off x="1971381" y="1861937"/>
            <a:ext cx="895976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SQL:</a:t>
            </a:r>
            <a:br>
              <a:rPr lang="en-US" sz="2400" dirty="0"/>
            </a:br>
            <a:r>
              <a:rPr lang="en-US" sz="2400" dirty="0"/>
              <a:t>INSERT OVERWRITE </a:t>
            </a:r>
            <a:r>
              <a:rPr lang="en-US" sz="2400" dirty="0" err="1"/>
              <a:t>address_by_dept</a:t>
            </a:r>
            <a:br>
              <a:rPr lang="en-US" sz="2400" dirty="0"/>
            </a:br>
            <a:r>
              <a:rPr lang="en-US" sz="2400" dirty="0"/>
              <a:t>SELECT * FROM address  WHERE … dept=92</a:t>
            </a:r>
          </a:p>
          <a:p>
            <a:endParaRPr lang="fr-FR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counts</a:t>
            </a:r>
            <a:r>
              <a:rPr lang="fr-FR" sz="2400" dirty="0"/>
              <a:t> are </a:t>
            </a:r>
            <a:r>
              <a:rPr lang="fr-FR" sz="2400" dirty="0" err="1"/>
              <a:t>same</a:t>
            </a:r>
            <a:r>
              <a:rPr lang="fr-FR" sz="2400" dirty="0"/>
              <a:t>:</a:t>
            </a:r>
            <a:br>
              <a:rPr lang="fr-FR" sz="2400" dirty="0"/>
            </a:br>
            <a:r>
              <a:rPr lang="fr-FR" sz="2400" dirty="0"/>
              <a:t>   select count(*)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address</a:t>
            </a:r>
            <a:r>
              <a:rPr lang="fr-FR" sz="2400" dirty="0"/>
              <a:t> </a:t>
            </a:r>
            <a:r>
              <a:rPr lang="fr-FR" sz="2400" dirty="0" err="1"/>
              <a:t>where</a:t>
            </a:r>
            <a:r>
              <a:rPr lang="fr-FR" sz="2400" dirty="0"/>
              <a:t> </a:t>
            </a:r>
            <a:r>
              <a:rPr lang="fr-FR" sz="2400" dirty="0" err="1"/>
              <a:t>dept</a:t>
            </a:r>
            <a:r>
              <a:rPr lang="fr-FR" sz="2400" dirty="0"/>
              <a:t>=92</a:t>
            </a:r>
          </a:p>
          <a:p>
            <a:r>
              <a:rPr lang="fr-FR" sz="2400" dirty="0"/>
              <a:t>   select count(*)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address_by_dept</a:t>
            </a:r>
            <a:r>
              <a:rPr lang="fr-FR" sz="2400" dirty="0"/>
              <a:t> </a:t>
            </a:r>
            <a:r>
              <a:rPr lang="fr-FR" sz="2400" dirty="0" err="1"/>
              <a:t>where</a:t>
            </a:r>
            <a:r>
              <a:rPr lang="fr-FR" sz="2400" dirty="0"/>
              <a:t> </a:t>
            </a:r>
            <a:r>
              <a:rPr lang="fr-FR" sz="2400" dirty="0" err="1"/>
              <a:t>dept</a:t>
            </a:r>
            <a:r>
              <a:rPr lang="fr-FR" sz="2400" dirty="0"/>
              <a:t>=92</a:t>
            </a:r>
          </a:p>
          <a:p>
            <a:r>
              <a:rPr lang="fr-FR" sz="2400" dirty="0"/>
              <a:t> </a:t>
            </a:r>
          </a:p>
          <a:p>
            <a:r>
              <a:rPr lang="fr-FR" sz="2400" dirty="0"/>
              <a:t>c/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can replay </a:t>
            </a:r>
            <a:r>
              <a:rPr lang="fr-FR" sz="2400" dirty="0" err="1"/>
              <a:t>safely</a:t>
            </a:r>
            <a:r>
              <a:rPr lang="fr-FR" sz="2400" dirty="0"/>
              <a:t> an « UPDATE » batch for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dept</a:t>
            </a:r>
            <a:br>
              <a:rPr lang="fr-FR" sz="2400" dirty="0"/>
            </a:br>
            <a:r>
              <a:rPr lang="fr-FR" sz="2400" dirty="0"/>
              <a:t>   .. NO duplicate, NO </a:t>
            </a:r>
            <a:r>
              <a:rPr lang="fr-FR" sz="2400" dirty="0" err="1"/>
              <a:t>delete</a:t>
            </a:r>
            <a:br>
              <a:rPr lang="fr-FR" sz="2400" dirty="0"/>
            </a:br>
            <a:r>
              <a:rPr lang="fr-FR" sz="2400" dirty="0"/>
              <a:t>   Update </a:t>
            </a:r>
            <a:r>
              <a:rPr lang="fr-FR" sz="2400" dirty="0" err="1"/>
              <a:t>fully</a:t>
            </a:r>
            <a:r>
              <a:rPr lang="fr-FR" sz="2400" dirty="0"/>
              <a:t> the </a:t>
            </a:r>
            <a:r>
              <a:rPr lang="fr-FR" sz="2400" dirty="0" err="1"/>
              <a:t>expected</a:t>
            </a:r>
            <a:r>
              <a:rPr lang="fr-FR" sz="2400" dirty="0"/>
              <a:t> </a:t>
            </a:r>
            <a:r>
              <a:rPr lang="fr-FR" sz="2400" dirty="0" err="1"/>
              <a:t>result</a:t>
            </a:r>
            <a:r>
              <a:rPr lang="fr-FR" sz="2400" dirty="0"/>
              <a:t>  but no </a:t>
            </a:r>
            <a:r>
              <a:rPr lang="fr-FR" sz="2400" dirty="0" err="1"/>
              <a:t>side</a:t>
            </a:r>
            <a:r>
              <a:rPr lang="fr-FR" sz="2400" dirty="0"/>
              <a:t> </a:t>
            </a:r>
            <a:r>
              <a:rPr lang="fr-FR" sz="2400" dirty="0" err="1"/>
              <a:t>effect</a:t>
            </a:r>
            <a:r>
              <a:rPr lang="fr-FR" sz="2400" dirty="0"/>
              <a:t> </a:t>
            </a:r>
            <a:r>
              <a:rPr lang="fr-FR" sz="2400" dirty="0" err="1"/>
              <a:t>elsewhere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623047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DF3C-C2FA-7743-E5C5-36AE4EFA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24: ACID Update / </a:t>
            </a:r>
            <a:r>
              <a:rPr lang="fr-FR" dirty="0" err="1"/>
              <a:t>Delete</a:t>
            </a:r>
            <a:r>
              <a:rPr lang="fr-FR" dirty="0"/>
              <a:t> in Spark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70CC9-FB8F-5FAC-82A4-C3AAF5F7D54A}"/>
              </a:ext>
            </a:extLst>
          </p:cNvPr>
          <p:cNvSpPr txBox="1"/>
          <p:nvPr/>
        </p:nvSpPr>
        <p:spPr>
          <a:xfrm>
            <a:off x="2267767" y="1763001"/>
            <a:ext cx="91485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Questions</a:t>
            </a:r>
          </a:p>
          <a:p>
            <a:endParaRPr lang="fr-FR" sz="2400" dirty="0"/>
          </a:p>
          <a:p>
            <a:r>
              <a:rPr lang="fr-FR" sz="2400" dirty="0"/>
              <a:t>a/  </a:t>
            </a:r>
            <a:r>
              <a:rPr lang="fr-FR" sz="2400" dirty="0" err="1"/>
              <a:t>Does</a:t>
            </a:r>
            <a:r>
              <a:rPr lang="fr-FR" sz="2400" dirty="0"/>
              <a:t> Spark support SQL Update or </a:t>
            </a:r>
            <a:r>
              <a:rPr lang="fr-FR" sz="2400" dirty="0" err="1"/>
              <a:t>Delete</a:t>
            </a:r>
            <a:r>
              <a:rPr lang="fr-FR" sz="2400" dirty="0"/>
              <a:t> per </a:t>
            </a:r>
            <a:r>
              <a:rPr lang="fr-FR" sz="2400" dirty="0" err="1"/>
              <a:t>rows</a:t>
            </a:r>
            <a:r>
              <a:rPr lang="fr-FR" sz="2400" dirty="0"/>
              <a:t>?</a:t>
            </a:r>
          </a:p>
          <a:p>
            <a:endParaRPr lang="fr-FR" sz="2400" dirty="0"/>
          </a:p>
          <a:p>
            <a:r>
              <a:rPr lang="fr-FR" sz="2400" dirty="0"/>
              <a:t>b/  Can </a:t>
            </a:r>
            <a:r>
              <a:rPr lang="fr-FR" sz="2400" dirty="0" err="1"/>
              <a:t>you</a:t>
            </a:r>
            <a:r>
              <a:rPr lang="fr-FR" sz="2400" dirty="0"/>
              <a:t> « insert </a:t>
            </a:r>
            <a:r>
              <a:rPr lang="fr-FR" sz="2400" dirty="0" err="1"/>
              <a:t>overwrite</a:t>
            </a:r>
            <a:r>
              <a:rPr lang="fr-FR" sz="2400" dirty="0"/>
              <a:t> » data in Spark ?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granularity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c/ can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emulate</a:t>
            </a:r>
            <a:r>
              <a:rPr lang="fr-FR" sz="2400" dirty="0"/>
              <a:t> applicative updates or </a:t>
            </a:r>
            <a:r>
              <a:rPr lang="fr-FR" sz="2400" dirty="0" err="1"/>
              <a:t>deletes</a:t>
            </a:r>
            <a:r>
              <a:rPr lang="fr-FR" sz="2400" dirty="0"/>
              <a:t> on </a:t>
            </a:r>
            <a:r>
              <a:rPr lang="fr-FR" sz="2400" dirty="0" err="1"/>
              <a:t>rows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   by append-</a:t>
            </a: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events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d/ Do </a:t>
            </a:r>
            <a:r>
              <a:rPr lang="fr-FR" sz="2400" dirty="0" err="1"/>
              <a:t>you</a:t>
            </a:r>
            <a:r>
              <a:rPr lang="fr-FR" sz="2400" dirty="0"/>
              <a:t> know « </a:t>
            </a:r>
            <a:r>
              <a:rPr lang="fr-FR" sz="2400" dirty="0" err="1"/>
              <a:t>DeltaLake</a:t>
            </a:r>
            <a:r>
              <a:rPr lang="fr-FR" sz="2400" dirty="0"/>
              <a:t> » or « Iceberg » ?  (google </a:t>
            </a:r>
            <a:r>
              <a:rPr lang="fr-FR" sz="2400" dirty="0" err="1"/>
              <a:t>it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58240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DF3C-C2FA-7743-E5C5-36AE4EFA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" y="45529"/>
            <a:ext cx="11363416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25: Question on Partition.. </a:t>
            </a:r>
            <a:r>
              <a:rPr lang="fr-FR" dirty="0" err="1"/>
              <a:t>What</a:t>
            </a:r>
            <a:r>
              <a:rPr lang="fr-FR" dirty="0"/>
              <a:t> for 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70CC9-FB8F-5FAC-82A4-C3AAF5F7D54A}"/>
              </a:ext>
            </a:extLst>
          </p:cNvPr>
          <p:cNvSpPr txBox="1"/>
          <p:nvPr/>
        </p:nvSpPr>
        <p:spPr>
          <a:xfrm>
            <a:off x="2495230" y="1599228"/>
            <a:ext cx="823565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Questions</a:t>
            </a:r>
          </a:p>
          <a:p>
            <a:endParaRPr lang="fr-FR" sz="2400" dirty="0"/>
          </a:p>
          <a:p>
            <a:r>
              <a:rPr lang="fr-FR" sz="2400" dirty="0"/>
              <a:t>a/  Are partitions </a:t>
            </a:r>
            <a:r>
              <a:rPr lang="fr-FR" sz="2400" dirty="0" err="1"/>
              <a:t>improving</a:t>
            </a:r>
            <a:r>
              <a:rPr lang="fr-FR" sz="2400" dirty="0"/>
              <a:t> performances ?</a:t>
            </a:r>
          </a:p>
          <a:p>
            <a:endParaRPr lang="fr-FR" sz="2400" dirty="0"/>
          </a:p>
          <a:p>
            <a:r>
              <a:rPr lang="fr-FR" sz="2400" dirty="0"/>
              <a:t>b/ 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true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same</a:t>
            </a:r>
            <a:r>
              <a:rPr lang="fr-FR" sz="2400" dirty="0"/>
              <a:t> SQL INSERT OVERWRITE </a:t>
            </a:r>
          </a:p>
          <a:p>
            <a:r>
              <a:rPr lang="fr-FR" sz="2400" dirty="0"/>
              <a:t>can have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results</a:t>
            </a:r>
            <a:r>
              <a:rPr lang="fr-FR" sz="2400" dirty="0"/>
              <a:t> on tables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partitionning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Why</a:t>
            </a:r>
            <a:r>
              <a:rPr lang="fr-FR" sz="2400" dirty="0"/>
              <a:t>/How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use partitions ? </a:t>
            </a:r>
          </a:p>
          <a:p>
            <a:endParaRPr lang="fr-FR" sz="2400" dirty="0"/>
          </a:p>
          <a:p>
            <a:r>
              <a:rPr lang="fr-FR" sz="2400" dirty="0"/>
              <a:t>d/ Is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advisable</a:t>
            </a:r>
            <a:r>
              <a:rPr lang="fr-FR" sz="2400" dirty="0"/>
              <a:t> to have </a:t>
            </a:r>
            <a:r>
              <a:rPr lang="fr-FR" sz="2400" dirty="0" err="1"/>
              <a:t>deep</a:t>
            </a:r>
            <a:r>
              <a:rPr lang="fr-FR" sz="2400" dirty="0"/>
              <a:t> </a:t>
            </a:r>
            <a:r>
              <a:rPr lang="fr-FR" sz="2400" dirty="0" err="1"/>
              <a:t>sub-sub-sub</a:t>
            </a:r>
            <a:r>
              <a:rPr lang="fr-FR" sz="2400" dirty="0"/>
              <a:t> </a:t>
            </a:r>
            <a:r>
              <a:rPr lang="fr-FR" sz="2400" dirty="0" err="1"/>
              <a:t>partitioning</a:t>
            </a:r>
            <a:r>
              <a:rPr lang="fr-FR" sz="2400" dirty="0"/>
              <a:t> ?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345126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3D55-410C-52DB-7AA2-744FF4F0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Optionnal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26 – </a:t>
            </a:r>
            <a:r>
              <a:rPr lang="fr-FR" dirty="0" err="1"/>
              <a:t>DeltaLake</a:t>
            </a:r>
            <a:r>
              <a:rPr lang="fr-FR" dirty="0"/>
              <a:t> / Iceberg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41B29-69D8-AB15-88E3-181430BD9344}"/>
              </a:ext>
            </a:extLst>
          </p:cNvPr>
          <p:cNvSpPr txBox="1"/>
          <p:nvPr/>
        </p:nvSpPr>
        <p:spPr>
          <a:xfrm>
            <a:off x="525334" y="1962983"/>
            <a:ext cx="1101051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Have a look to </a:t>
            </a:r>
            <a:r>
              <a:rPr lang="fr-FR" sz="2800" dirty="0" err="1"/>
              <a:t>DeltaLake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>
                <a:hlinkClick r:id="rId2"/>
              </a:rPr>
              <a:t>https://docs.delta.io/latest/quick-start.html</a:t>
            </a:r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400" dirty="0" err="1"/>
              <a:t>spark-shell</a:t>
            </a:r>
            <a:r>
              <a:rPr lang="fr-FR" sz="2400" dirty="0"/>
              <a:t> --packages io.delta:delta-core_2.12:2.2.0 \</a:t>
            </a:r>
            <a:br>
              <a:rPr lang="fr-FR" sz="2400" dirty="0"/>
            </a:br>
            <a:r>
              <a:rPr lang="fr-FR" sz="2400" dirty="0"/>
              <a:t> --conf </a:t>
            </a:r>
            <a:r>
              <a:rPr lang="fr-FR" sz="2400" dirty="0" err="1"/>
              <a:t>spark.sql.extensions</a:t>
            </a:r>
            <a:r>
              <a:rPr lang="fr-FR" sz="2400" dirty="0"/>
              <a:t>=</a:t>
            </a:r>
            <a:r>
              <a:rPr lang="fr-FR" sz="2400" dirty="0" err="1"/>
              <a:t>io.delta.sql.DeltaSparkSessionExtension</a:t>
            </a:r>
            <a:r>
              <a:rPr lang="fr-FR" sz="2400" dirty="0"/>
              <a:t>  \</a:t>
            </a:r>
            <a:br>
              <a:rPr lang="fr-FR" sz="2400" dirty="0"/>
            </a:br>
            <a:r>
              <a:rPr lang="fr-FR" sz="2400" dirty="0"/>
              <a:t> --conf </a:t>
            </a:r>
            <a:r>
              <a:rPr lang="fr-FR" sz="2400" dirty="0" err="1"/>
              <a:t>spark.sql.catalog.spark_catalog</a:t>
            </a:r>
            <a:r>
              <a:rPr lang="fr-FR" sz="2400" dirty="0"/>
              <a:t>=</a:t>
            </a:r>
            <a:r>
              <a:rPr lang="fr-FR" sz="2400" dirty="0" err="1"/>
              <a:t>org.apache.spark.sql.delta.catalog.DeltaCatalog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CREATE TABLE … USING DELTA …      (</a:t>
            </a:r>
            <a:r>
              <a:rPr lang="fr-FR" sz="2400" dirty="0" err="1"/>
              <a:t>instead</a:t>
            </a:r>
            <a:r>
              <a:rPr lang="fr-FR" sz="2400" dirty="0"/>
              <a:t> of STORED AS PARQUET … )</a:t>
            </a:r>
          </a:p>
        </p:txBody>
      </p:sp>
    </p:spTree>
    <p:extLst>
      <p:ext uri="{BB962C8B-B14F-4D97-AF65-F5344CB8AC3E}">
        <p14:creationId xmlns:p14="http://schemas.microsoft.com/office/powerpoint/2010/main" val="14257284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F82C-157F-9B9D-067E-1C75301B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27 : </a:t>
            </a:r>
            <a:r>
              <a:rPr lang="fr-FR" dirty="0" err="1"/>
              <a:t>MindMap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F23C2-BFF4-138E-223D-CE00D8253FB3}"/>
              </a:ext>
            </a:extLst>
          </p:cNvPr>
          <p:cNvSpPr txBox="1"/>
          <p:nvPr/>
        </p:nvSpPr>
        <p:spPr>
          <a:xfrm>
            <a:off x="1589859" y="1976630"/>
            <a:ext cx="960327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Draw</a:t>
            </a:r>
            <a:r>
              <a:rPr lang="fr-FR" sz="2800" dirty="0"/>
              <a:t> a </a:t>
            </a:r>
            <a:r>
              <a:rPr lang="fr-FR" sz="2800" dirty="0" err="1"/>
              <a:t>MindMap</a:t>
            </a:r>
            <a:r>
              <a:rPr lang="fr-FR" sz="2800" dirty="0"/>
              <a:t> to </a:t>
            </a:r>
            <a:r>
              <a:rPr lang="fr-FR" sz="2800" dirty="0" err="1"/>
              <a:t>summarize</a:t>
            </a:r>
            <a:r>
              <a:rPr lang="fr-FR" sz="2800" dirty="0"/>
              <a:t> </a:t>
            </a:r>
          </a:p>
          <a:p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did</a:t>
            </a:r>
            <a:r>
              <a:rPr lang="fr-FR" sz="2800" dirty="0"/>
              <a:t> and </a:t>
            </a:r>
            <a:r>
              <a:rPr lang="fr-FR" sz="2800" dirty="0" err="1"/>
              <a:t>learn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this</a:t>
            </a:r>
            <a:r>
              <a:rPr lang="fr-FR" sz="2800" dirty="0"/>
              <a:t> Hands-On session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MindMap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</a:p>
          <a:p>
            <a:r>
              <a:rPr lang="fr-FR" sz="2800" dirty="0"/>
              <a:t>start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word</a:t>
            </a:r>
            <a:r>
              <a:rPr lang="fr-FR" sz="2800" dirty="0"/>
              <a:t> « Spark </a:t>
            </a:r>
            <a:r>
              <a:rPr lang="fr-FR" sz="2800" dirty="0" err="1"/>
              <a:t>Catalog</a:t>
            </a:r>
            <a:r>
              <a:rPr lang="fr-FR" sz="2800" dirty="0"/>
              <a:t> - </a:t>
            </a:r>
            <a:r>
              <a:rPr lang="fr-FR" sz="2800" dirty="0" err="1"/>
              <a:t>Metastore</a:t>
            </a:r>
            <a:r>
              <a:rPr lang="fr-FR" sz="2800" dirty="0"/>
              <a:t>» in the middle</a:t>
            </a:r>
          </a:p>
          <a:p>
            <a:r>
              <a:rPr lang="fr-FR" sz="2800" dirty="0" err="1"/>
              <a:t>Then</a:t>
            </a:r>
            <a:r>
              <a:rPr lang="fr-FR" sz="2800" dirty="0"/>
              <a:t> </a:t>
            </a:r>
            <a:r>
              <a:rPr lang="fr-FR" sz="2800" dirty="0" err="1"/>
              <a:t>draw</a:t>
            </a:r>
            <a:r>
              <a:rPr lang="fr-FR" sz="2800" dirty="0"/>
              <a:t> star </a:t>
            </a:r>
            <a:r>
              <a:rPr lang="fr-FR" sz="2800" dirty="0" err="1"/>
              <a:t>edges</a:t>
            </a:r>
            <a:r>
              <a:rPr lang="fr-FR" sz="2800" dirty="0"/>
              <a:t> to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word</a:t>
            </a:r>
            <a:r>
              <a:rPr lang="fr-FR" sz="2800" dirty="0"/>
              <a:t> </a:t>
            </a:r>
            <a:r>
              <a:rPr lang="fr-FR" sz="2800" dirty="0" err="1"/>
              <a:t>chapters</a:t>
            </a:r>
            <a:r>
              <a:rPr lang="fr-FR" sz="2800" dirty="0"/>
              <a:t> and </a:t>
            </a:r>
            <a:r>
              <a:rPr lang="fr-FR" sz="2800" dirty="0" err="1"/>
              <a:t>sub-chapters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568516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C29C-E452-D9F8-B157-69024E3E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30"/>
            <a:ext cx="10515600" cy="715218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27: </a:t>
            </a:r>
            <a:r>
              <a:rPr lang="fr-FR" dirty="0" err="1"/>
              <a:t>MindMap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E9D8F-71D1-3907-DF02-20756D44B17F}"/>
              </a:ext>
            </a:extLst>
          </p:cNvPr>
          <p:cNvSpPr txBox="1"/>
          <p:nvPr/>
        </p:nvSpPr>
        <p:spPr>
          <a:xfrm>
            <a:off x="4153640" y="3364182"/>
            <a:ext cx="3534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Spark </a:t>
            </a:r>
            <a:r>
              <a:rPr lang="fr-FR" sz="2400" b="1" dirty="0" err="1"/>
              <a:t>Catalog</a:t>
            </a:r>
            <a:r>
              <a:rPr lang="fr-FR" sz="2400" b="1" dirty="0"/>
              <a:t> - </a:t>
            </a:r>
            <a:r>
              <a:rPr lang="fr-FR" sz="2400" b="1" dirty="0" err="1"/>
              <a:t>Metastore</a:t>
            </a:r>
            <a:endParaRPr lang="fr-F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29BAEB-87DD-6E70-FC24-2DE82E3C6027}"/>
              </a:ext>
            </a:extLst>
          </p:cNvPr>
          <p:cNvCxnSpPr/>
          <p:nvPr/>
        </p:nvCxnSpPr>
        <p:spPr>
          <a:xfrm flipV="1">
            <a:off x="7659936" y="2783875"/>
            <a:ext cx="602707" cy="4824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0355AD-673C-208B-7904-B37E10BDDFAA}"/>
              </a:ext>
            </a:extLst>
          </p:cNvPr>
          <p:cNvCxnSpPr>
            <a:cxnSpLocks/>
          </p:cNvCxnSpPr>
          <p:nvPr/>
        </p:nvCxnSpPr>
        <p:spPr>
          <a:xfrm>
            <a:off x="5898779" y="3952770"/>
            <a:ext cx="394441" cy="780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DDA027-32D6-8459-E9C7-01F4A7FAF453}"/>
              </a:ext>
            </a:extLst>
          </p:cNvPr>
          <p:cNvCxnSpPr>
            <a:cxnSpLocks/>
          </p:cNvCxnSpPr>
          <p:nvPr/>
        </p:nvCxnSpPr>
        <p:spPr>
          <a:xfrm flipH="1">
            <a:off x="4845623" y="3988799"/>
            <a:ext cx="391708" cy="7460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15CB16-4757-10E0-1EB7-5F591949D6E7}"/>
              </a:ext>
            </a:extLst>
          </p:cNvPr>
          <p:cNvCxnSpPr>
            <a:cxnSpLocks/>
          </p:cNvCxnSpPr>
          <p:nvPr/>
        </p:nvCxnSpPr>
        <p:spPr>
          <a:xfrm>
            <a:off x="6846858" y="3772779"/>
            <a:ext cx="841204" cy="32426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C7ABBE-4499-EFF3-711D-7611CE4E2FD9}"/>
              </a:ext>
            </a:extLst>
          </p:cNvPr>
          <p:cNvCxnSpPr>
            <a:cxnSpLocks/>
          </p:cNvCxnSpPr>
          <p:nvPr/>
        </p:nvCxnSpPr>
        <p:spPr>
          <a:xfrm flipH="1" flipV="1">
            <a:off x="4153640" y="2929954"/>
            <a:ext cx="561850" cy="39113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74D5A7-8688-0BA0-4F4B-17154B492D4B}"/>
              </a:ext>
            </a:extLst>
          </p:cNvPr>
          <p:cNvCxnSpPr>
            <a:cxnSpLocks/>
          </p:cNvCxnSpPr>
          <p:nvPr/>
        </p:nvCxnSpPr>
        <p:spPr>
          <a:xfrm flipH="1">
            <a:off x="3416994" y="3764780"/>
            <a:ext cx="825228" cy="2850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5C362A-B1ED-7153-F7B8-2B8612F92CE8}"/>
              </a:ext>
            </a:extLst>
          </p:cNvPr>
          <p:cNvSpPr txBox="1"/>
          <p:nvPr/>
        </p:nvSpPr>
        <p:spPr>
          <a:xfrm>
            <a:off x="7939328" y="2287620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createTempView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001B9-3552-9E06-E743-ECFF04678368}"/>
              </a:ext>
            </a:extLst>
          </p:cNvPr>
          <p:cNvSpPr txBox="1"/>
          <p:nvPr/>
        </p:nvSpPr>
        <p:spPr>
          <a:xfrm>
            <a:off x="8052857" y="1186736"/>
            <a:ext cx="203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on java </a:t>
            </a:r>
            <a:r>
              <a:rPr lang="fr-FR" dirty="0" err="1"/>
              <a:t>Dataset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AF6ECE-ADEA-8BE8-BECC-C1CF5CB72B67}"/>
              </a:ext>
            </a:extLst>
          </p:cNvPr>
          <p:cNvCxnSpPr>
            <a:cxnSpLocks/>
          </p:cNvCxnSpPr>
          <p:nvPr/>
        </p:nvCxnSpPr>
        <p:spPr>
          <a:xfrm flipH="1" flipV="1">
            <a:off x="8481592" y="1484785"/>
            <a:ext cx="258460" cy="84562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15E604-A250-3A33-DACE-87796DEFB9DA}"/>
              </a:ext>
            </a:extLst>
          </p:cNvPr>
          <p:cNvCxnSpPr>
            <a:cxnSpLocks/>
          </p:cNvCxnSpPr>
          <p:nvPr/>
        </p:nvCxnSpPr>
        <p:spPr>
          <a:xfrm flipV="1">
            <a:off x="9210570" y="2200624"/>
            <a:ext cx="622161" cy="12978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2AD2D3-70A5-F9C8-1CD6-FA9EAA029AFB}"/>
              </a:ext>
            </a:extLst>
          </p:cNvPr>
          <p:cNvSpPr txBox="1"/>
          <p:nvPr/>
        </p:nvSpPr>
        <p:spPr>
          <a:xfrm>
            <a:off x="9832731" y="1961076"/>
            <a:ext cx="2211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Describe</a:t>
            </a:r>
            <a:r>
              <a:rPr lang="fr-FR" dirty="0"/>
              <a:t> table .OK</a:t>
            </a:r>
            <a:br>
              <a:rPr lang="fr-FR" dirty="0"/>
            </a:br>
            <a:r>
              <a:rPr lang="fr-FR" dirty="0"/>
              <a:t>show </a:t>
            </a:r>
            <a:r>
              <a:rPr lang="fr-FR" dirty="0" err="1"/>
              <a:t>Create</a:t>
            </a:r>
            <a:r>
              <a:rPr lang="fr-FR" dirty="0"/>
              <a:t> Table KO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C759FF-AA10-318B-262D-9A29DFFAF519}"/>
              </a:ext>
            </a:extLst>
          </p:cNvPr>
          <p:cNvCxnSpPr>
            <a:cxnSpLocks/>
          </p:cNvCxnSpPr>
          <p:nvPr/>
        </p:nvCxnSpPr>
        <p:spPr>
          <a:xfrm flipV="1">
            <a:off x="8982205" y="1856964"/>
            <a:ext cx="284142" cy="4272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A93DB4-07C6-33C3-80EF-E7648BEC0FFB}"/>
              </a:ext>
            </a:extLst>
          </p:cNvPr>
          <p:cNvSpPr txBox="1"/>
          <p:nvPr/>
        </p:nvSpPr>
        <p:spPr>
          <a:xfrm>
            <a:off x="9111418" y="1493558"/>
            <a:ext cx="11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Tables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078494-157D-9F7F-C693-D47143176F85}"/>
              </a:ext>
            </a:extLst>
          </p:cNvPr>
          <p:cNvSpPr txBox="1"/>
          <p:nvPr/>
        </p:nvSpPr>
        <p:spPr>
          <a:xfrm>
            <a:off x="7746881" y="3825847"/>
            <a:ext cx="235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createGlobalTempView</a:t>
            </a:r>
            <a:endParaRPr lang="fr-FR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775F8A-2631-629A-84E2-C6CE5B26B6DA}"/>
              </a:ext>
            </a:extLst>
          </p:cNvPr>
          <p:cNvCxnSpPr>
            <a:cxnSpLocks/>
          </p:cNvCxnSpPr>
          <p:nvPr/>
        </p:nvCxnSpPr>
        <p:spPr>
          <a:xfrm>
            <a:off x="9189372" y="4195179"/>
            <a:ext cx="622829" cy="24099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F829D7-A56E-AB5E-CB2D-AC7F1E272D04}"/>
              </a:ext>
            </a:extLst>
          </p:cNvPr>
          <p:cNvSpPr txBox="1"/>
          <p:nvPr/>
        </p:nvSpPr>
        <p:spPr>
          <a:xfrm>
            <a:off x="10019116" y="4087083"/>
            <a:ext cx="1797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global_temp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 err="1"/>
              <a:t>hidden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A1ADC1-E600-9A2D-EC05-DC0CEC2CE63A}"/>
              </a:ext>
            </a:extLst>
          </p:cNvPr>
          <p:cNvCxnSpPr>
            <a:cxnSpLocks/>
          </p:cNvCxnSpPr>
          <p:nvPr/>
        </p:nvCxnSpPr>
        <p:spPr>
          <a:xfrm>
            <a:off x="8819725" y="4195179"/>
            <a:ext cx="268202" cy="52697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D70078-5892-50B3-7848-77FC11C8D8BF}"/>
              </a:ext>
            </a:extLst>
          </p:cNvPr>
          <p:cNvSpPr txBox="1"/>
          <p:nvPr/>
        </p:nvSpPr>
        <p:spPr>
          <a:xfrm>
            <a:off x="8439263" y="4779580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Global=Multi Sessions</a:t>
            </a:r>
            <a:br>
              <a:rPr lang="fr-FR" dirty="0"/>
            </a:br>
            <a:r>
              <a:rPr lang="fr-FR" dirty="0"/>
              <a:t> (</a:t>
            </a:r>
            <a:r>
              <a:rPr lang="fr-FR" dirty="0" err="1"/>
              <a:t>SparkContext</a:t>
            </a:r>
            <a:r>
              <a:rPr lang="fr-FR" dirty="0"/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CD06EF-3632-AF20-D762-DE5954DF66EC}"/>
              </a:ext>
            </a:extLst>
          </p:cNvPr>
          <p:cNvCxnSpPr>
            <a:cxnSpLocks/>
          </p:cNvCxnSpPr>
          <p:nvPr/>
        </p:nvCxnSpPr>
        <p:spPr>
          <a:xfrm flipH="1">
            <a:off x="8042716" y="4183922"/>
            <a:ext cx="352158" cy="4233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9EED8C-EDA8-D3B1-9A93-2AD3B77BAEAF}"/>
              </a:ext>
            </a:extLst>
          </p:cNvPr>
          <p:cNvSpPr txBox="1"/>
          <p:nvPr/>
        </p:nvSpPr>
        <p:spPr>
          <a:xfrm>
            <a:off x="7377591" y="4607289"/>
            <a:ext cx="117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temporary</a:t>
            </a:r>
            <a:endParaRPr lang="fr-F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A8EAFA-AC44-D765-8101-5648F2595210}"/>
              </a:ext>
            </a:extLst>
          </p:cNvPr>
          <p:cNvSpPr txBox="1"/>
          <p:nvPr/>
        </p:nvSpPr>
        <p:spPr>
          <a:xfrm>
            <a:off x="5743852" y="5069150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HiveMetaStore</a:t>
            </a:r>
            <a:endParaRPr lang="fr-FR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C50008-0C76-A2B0-0CE1-0171247E95D4}"/>
              </a:ext>
            </a:extLst>
          </p:cNvPr>
          <p:cNvCxnSpPr>
            <a:cxnSpLocks/>
          </p:cNvCxnSpPr>
          <p:nvPr/>
        </p:nvCxnSpPr>
        <p:spPr>
          <a:xfrm flipH="1">
            <a:off x="5557421" y="5438482"/>
            <a:ext cx="735799" cy="61273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5FE302-13A8-1EA0-44AF-D096D79ACB0D}"/>
              </a:ext>
            </a:extLst>
          </p:cNvPr>
          <p:cNvSpPr txBox="1"/>
          <p:nvPr/>
        </p:nvSpPr>
        <p:spPr>
          <a:xfrm>
            <a:off x="4956103" y="6047682"/>
            <a:ext cx="1865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Plain </a:t>
            </a:r>
            <a:r>
              <a:rPr lang="fr-FR" dirty="0" err="1"/>
              <a:t>old</a:t>
            </a:r>
            <a:r>
              <a:rPr lang="fr-FR" dirty="0"/>
              <a:t> server, </a:t>
            </a:r>
            <a:br>
              <a:rPr lang="fr-FR" dirty="0"/>
            </a:b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relational</a:t>
            </a:r>
            <a:r>
              <a:rPr lang="fr-FR" dirty="0"/>
              <a:t> DB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5CB3C5-A6BF-CB7D-E360-959D9DE5E736}"/>
              </a:ext>
            </a:extLst>
          </p:cNvPr>
          <p:cNvCxnSpPr>
            <a:cxnSpLocks/>
          </p:cNvCxnSpPr>
          <p:nvPr/>
        </p:nvCxnSpPr>
        <p:spPr>
          <a:xfrm>
            <a:off x="6812886" y="5426322"/>
            <a:ext cx="269565" cy="36103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2D8ADD0-41AF-B9E7-9D15-4F1F350BD84F}"/>
              </a:ext>
            </a:extLst>
          </p:cNvPr>
          <p:cNvSpPr txBox="1"/>
          <p:nvPr/>
        </p:nvSpPr>
        <p:spPr>
          <a:xfrm>
            <a:off x="7132677" y="5825228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 not use!</a:t>
            </a:r>
          </a:p>
          <a:p>
            <a:r>
              <a:rPr lang="fr-FR" dirty="0"/>
              <a:t>HiveServer2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342366-C260-347F-1B33-D6CC88226CB8}"/>
              </a:ext>
            </a:extLst>
          </p:cNvPr>
          <p:cNvSpPr txBox="1"/>
          <p:nvPr/>
        </p:nvSpPr>
        <p:spPr>
          <a:xfrm>
            <a:off x="1898276" y="5368628"/>
            <a:ext cx="1825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Search</a:t>
            </a:r>
            <a:r>
              <a:rPr lang="fr-FR" dirty="0"/>
              <a:t> +</a:t>
            </a:r>
            <a:br>
              <a:rPr lang="fr-FR" dirty="0"/>
            </a:br>
            <a:r>
              <a:rPr lang="fr-FR" dirty="0"/>
              <a:t>Download</a:t>
            </a:r>
            <a:br>
              <a:rPr lang="fr-FR" dirty="0"/>
            </a:br>
            <a:r>
              <a:rPr lang="fr-FR" dirty="0"/>
              <a:t>jar</a:t>
            </a:r>
          </a:p>
          <a:p>
            <a:r>
              <a:rPr lang="fr-FR" dirty="0"/>
              <a:t>(</a:t>
            </a:r>
            <a:r>
              <a:rPr lang="fr-FR" dirty="0" err="1"/>
              <a:t>postgres,derby</a:t>
            </a:r>
            <a:r>
              <a:rPr lang="fr-FR" dirty="0"/>
              <a:t>..)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0C9E60-F51D-BE50-A9BE-28050B4CC426}"/>
              </a:ext>
            </a:extLst>
          </p:cNvPr>
          <p:cNvSpPr txBox="1"/>
          <p:nvPr/>
        </p:nvSpPr>
        <p:spPr>
          <a:xfrm>
            <a:off x="1861042" y="3629604"/>
            <a:ext cx="167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Configure Spark</a:t>
            </a:r>
          </a:p>
          <a:p>
            <a:r>
              <a:rPr lang="fr-FR" dirty="0" err="1"/>
              <a:t>ExternalCatalog</a:t>
            </a:r>
            <a:endParaRPr lang="fr-F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332399-E85E-2E0B-E886-885B122A99B0}"/>
              </a:ext>
            </a:extLst>
          </p:cNvPr>
          <p:cNvSpPr txBox="1"/>
          <p:nvPr/>
        </p:nvSpPr>
        <p:spPr>
          <a:xfrm>
            <a:off x="3284498" y="4578085"/>
            <a:ext cx="2316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Config</a:t>
            </a:r>
          </a:p>
          <a:p>
            <a:r>
              <a:rPr lang="fr-FR" dirty="0"/>
              <a:t>HADOOP_CONFIG_DIR</a:t>
            </a:r>
          </a:p>
          <a:p>
            <a:r>
              <a:rPr lang="fr-FR" dirty="0"/>
              <a:t> (or HADOOP_HOME)</a:t>
            </a:r>
          </a:p>
          <a:p>
            <a:r>
              <a:rPr lang="fr-FR" dirty="0"/>
              <a:t>   /hive-site.xml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76094-9B17-1200-3661-6ACE54CFCD33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810802" y="4269820"/>
            <a:ext cx="316940" cy="109880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86B33F-38F9-0E41-C0F7-937442403232}"/>
              </a:ext>
            </a:extLst>
          </p:cNvPr>
          <p:cNvCxnSpPr>
            <a:cxnSpLocks/>
          </p:cNvCxnSpPr>
          <p:nvPr/>
        </p:nvCxnSpPr>
        <p:spPr>
          <a:xfrm flipH="1">
            <a:off x="1861042" y="4269820"/>
            <a:ext cx="577642" cy="3082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2E1285-B9A0-6F2C-3CFF-175604489F36}"/>
              </a:ext>
            </a:extLst>
          </p:cNvPr>
          <p:cNvSpPr txBox="1"/>
          <p:nvPr/>
        </p:nvSpPr>
        <p:spPr>
          <a:xfrm>
            <a:off x="113642" y="4269820"/>
            <a:ext cx="2701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--conf </a:t>
            </a:r>
            <a:r>
              <a:rPr lang="fr-FR" dirty="0" err="1"/>
              <a:t>spark.sql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  </a:t>
            </a:r>
            <a:r>
              <a:rPr lang="fr-FR" sz="1800" dirty="0" err="1"/>
              <a:t>catalogImplementation</a:t>
            </a:r>
            <a:r>
              <a:rPr lang="fr-FR" sz="1800" dirty="0"/>
              <a:t>=..</a:t>
            </a:r>
            <a:endParaRPr lang="fr-FR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22CA46-0B76-5EC8-4B8F-8C07821F5B07}"/>
              </a:ext>
            </a:extLst>
          </p:cNvPr>
          <p:cNvCxnSpPr>
            <a:cxnSpLocks/>
          </p:cNvCxnSpPr>
          <p:nvPr/>
        </p:nvCxnSpPr>
        <p:spPr>
          <a:xfrm flipH="1">
            <a:off x="549163" y="4916151"/>
            <a:ext cx="599971" cy="3376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4ABF3E-0A79-F522-BEA3-930E37A3D613}"/>
              </a:ext>
            </a:extLst>
          </p:cNvPr>
          <p:cNvCxnSpPr>
            <a:cxnSpLocks/>
          </p:cNvCxnSpPr>
          <p:nvPr/>
        </p:nvCxnSpPr>
        <p:spPr>
          <a:xfrm flipH="1">
            <a:off x="1287648" y="4936581"/>
            <a:ext cx="9257" cy="5382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21EC8CC-C84D-ADFA-DB93-6404DB1D4C7C}"/>
              </a:ext>
            </a:extLst>
          </p:cNvPr>
          <p:cNvSpPr txBox="1"/>
          <p:nvPr/>
        </p:nvSpPr>
        <p:spPr>
          <a:xfrm>
            <a:off x="17481" y="5188395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in-memory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46EF58-DBD8-F871-6630-FD8B694D6A93}"/>
              </a:ext>
            </a:extLst>
          </p:cNvPr>
          <p:cNvSpPr txBox="1"/>
          <p:nvPr/>
        </p:nvSpPr>
        <p:spPr>
          <a:xfrm>
            <a:off x="1023445" y="5495297"/>
            <a:ext cx="57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</a:t>
            </a:r>
            <a:endParaRPr lang="fr-FR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36CD74-6A11-BEA8-95D1-AE9AC71F294F}"/>
              </a:ext>
            </a:extLst>
          </p:cNvPr>
          <p:cNvSpPr txBox="1"/>
          <p:nvPr/>
        </p:nvSpPr>
        <p:spPr>
          <a:xfrm>
            <a:off x="3339730" y="252926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DDL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082316-623E-C804-8DCA-ED6473A346E3}"/>
              </a:ext>
            </a:extLst>
          </p:cNvPr>
          <p:cNvCxnSpPr>
            <a:cxnSpLocks/>
            <a:stCxn id="71" idx="1"/>
            <a:endCxn id="109" idx="3"/>
          </p:cNvCxnSpPr>
          <p:nvPr/>
        </p:nvCxnSpPr>
        <p:spPr>
          <a:xfrm flipH="1">
            <a:off x="2578435" y="2713926"/>
            <a:ext cx="761295" cy="1660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0C8C46-CC43-93FB-C513-772E9CA4C71F}"/>
              </a:ext>
            </a:extLst>
          </p:cNvPr>
          <p:cNvCxnSpPr>
            <a:cxnSpLocks/>
          </p:cNvCxnSpPr>
          <p:nvPr/>
        </p:nvCxnSpPr>
        <p:spPr>
          <a:xfrm flipH="1" flipV="1">
            <a:off x="3058406" y="1820184"/>
            <a:ext cx="693396" cy="7090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3FDE75C-23C9-36C5-2393-CCF4B411ADD0}"/>
              </a:ext>
            </a:extLst>
          </p:cNvPr>
          <p:cNvSpPr txBox="1"/>
          <p:nvPr/>
        </p:nvSpPr>
        <p:spPr>
          <a:xfrm>
            <a:off x="2301764" y="152289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on Files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3A5824-883B-2FFB-FC29-0BA1CA1E9DDB}"/>
              </a:ext>
            </a:extLst>
          </p:cNvPr>
          <p:cNvCxnSpPr>
            <a:cxnSpLocks/>
          </p:cNvCxnSpPr>
          <p:nvPr/>
        </p:nvCxnSpPr>
        <p:spPr>
          <a:xfrm flipH="1" flipV="1">
            <a:off x="1811288" y="1445050"/>
            <a:ext cx="417448" cy="23285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82E2560-8933-88DA-DFA3-4E614D68810D}"/>
              </a:ext>
            </a:extLst>
          </p:cNvPr>
          <p:cNvSpPr txBox="1"/>
          <p:nvPr/>
        </p:nvSpPr>
        <p:spPr>
          <a:xfrm>
            <a:off x="516889" y="1004060"/>
            <a:ext cx="133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STORED AS..</a:t>
            </a:r>
          </a:p>
          <a:p>
            <a:r>
              <a:rPr lang="fr-FR" dirty="0"/>
              <a:t>LOCATION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C5420CD-8150-1FF6-EA6F-CF9D041CA306}"/>
              </a:ext>
            </a:extLst>
          </p:cNvPr>
          <p:cNvCxnSpPr>
            <a:cxnSpLocks/>
          </p:cNvCxnSpPr>
          <p:nvPr/>
        </p:nvCxnSpPr>
        <p:spPr>
          <a:xfrm flipV="1">
            <a:off x="2658733" y="1267479"/>
            <a:ext cx="163745" cy="2648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B468396-9B6B-7AAA-9CB6-2BD2F8EA4F94}"/>
              </a:ext>
            </a:extLst>
          </p:cNvPr>
          <p:cNvSpPr txBox="1"/>
          <p:nvPr/>
        </p:nvSpPr>
        <p:spPr>
          <a:xfrm>
            <a:off x="2042848" y="688487"/>
            <a:ext cx="2395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*/Files per </a:t>
            </a:r>
            <a:r>
              <a:rPr lang="fr-FR" dirty="0" err="1"/>
              <a:t>dir</a:t>
            </a:r>
            <a:endParaRPr lang="fr-FR" dirty="0"/>
          </a:p>
          <a:p>
            <a:r>
              <a:rPr lang="fr-FR" dirty="0"/>
              <a:t>1…N new file per insert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D04B89-CE55-A2F3-4D7E-D480C3B37464}"/>
              </a:ext>
            </a:extLst>
          </p:cNvPr>
          <p:cNvSpPr txBox="1"/>
          <p:nvPr/>
        </p:nvSpPr>
        <p:spPr>
          <a:xfrm>
            <a:off x="5026395" y="2190829"/>
            <a:ext cx="2106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 PARTITIONED </a:t>
            </a:r>
            <a:br>
              <a:rPr lang="fr-FR" dirty="0"/>
            </a:br>
            <a:r>
              <a:rPr lang="fr-FR" dirty="0"/>
              <a:t>BY(col type)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AF69AC6-D651-9617-FE35-415B98B2F23C}"/>
              </a:ext>
            </a:extLst>
          </p:cNvPr>
          <p:cNvCxnSpPr>
            <a:cxnSpLocks/>
          </p:cNvCxnSpPr>
          <p:nvPr/>
        </p:nvCxnSpPr>
        <p:spPr>
          <a:xfrm>
            <a:off x="5758592" y="2835522"/>
            <a:ext cx="0" cy="45815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04777E-8AE0-8C45-835C-755C0ABEFF93}"/>
              </a:ext>
            </a:extLst>
          </p:cNvPr>
          <p:cNvCxnSpPr>
            <a:cxnSpLocks/>
          </p:cNvCxnSpPr>
          <p:nvPr/>
        </p:nvCxnSpPr>
        <p:spPr>
          <a:xfrm>
            <a:off x="4915609" y="1886645"/>
            <a:ext cx="427610" cy="23029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5713E64-AB77-04B0-C5F7-9E46A8FED237}"/>
              </a:ext>
            </a:extLst>
          </p:cNvPr>
          <p:cNvCxnSpPr>
            <a:cxnSpLocks/>
          </p:cNvCxnSpPr>
          <p:nvPr/>
        </p:nvCxnSpPr>
        <p:spPr>
          <a:xfrm flipH="1" flipV="1">
            <a:off x="2197223" y="2271251"/>
            <a:ext cx="1101142" cy="2932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E211612-6747-8BBC-F78B-65ED83144AB5}"/>
              </a:ext>
            </a:extLst>
          </p:cNvPr>
          <p:cNvCxnSpPr>
            <a:cxnSpLocks/>
          </p:cNvCxnSpPr>
          <p:nvPr/>
        </p:nvCxnSpPr>
        <p:spPr>
          <a:xfrm flipH="1">
            <a:off x="2197223" y="2881709"/>
            <a:ext cx="1121857" cy="50185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D618EAC-ECB2-B5D4-5A5C-0544FBF86B28}"/>
              </a:ext>
            </a:extLst>
          </p:cNvPr>
          <p:cNvSpPr txBox="1"/>
          <p:nvPr/>
        </p:nvSpPr>
        <p:spPr>
          <a:xfrm>
            <a:off x="511586" y="3218053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SHOW TABLES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227EA1-6C86-22BE-754C-A7C34AACA5C2}"/>
              </a:ext>
            </a:extLst>
          </p:cNvPr>
          <p:cNvSpPr txBox="1"/>
          <p:nvPr/>
        </p:nvSpPr>
        <p:spPr>
          <a:xfrm>
            <a:off x="423037" y="2695270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SHOW CREATE TABLE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4D334B6-E7F7-F73A-1B99-F7EB307B5C0B}"/>
              </a:ext>
            </a:extLst>
          </p:cNvPr>
          <p:cNvSpPr txBox="1"/>
          <p:nvPr/>
        </p:nvSpPr>
        <p:spPr>
          <a:xfrm>
            <a:off x="93024" y="1939964"/>
            <a:ext cx="2565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EXTERNAL TABLE </a:t>
            </a:r>
            <a:br>
              <a:rPr lang="fr-FR" dirty="0"/>
            </a:br>
            <a:r>
              <a:rPr lang="fr-FR" dirty="0"/>
              <a:t>   IF NOT EXISTS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367662-D324-4AE3-99A7-4ECF4A9FAF0E}"/>
              </a:ext>
            </a:extLst>
          </p:cNvPr>
          <p:cNvCxnSpPr>
            <a:cxnSpLocks/>
          </p:cNvCxnSpPr>
          <p:nvPr/>
        </p:nvCxnSpPr>
        <p:spPr>
          <a:xfrm flipV="1">
            <a:off x="5631026" y="1524757"/>
            <a:ext cx="236739" cy="61186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5AB623-0625-BDDA-2818-BAD5C4C6D553}"/>
              </a:ext>
            </a:extLst>
          </p:cNvPr>
          <p:cNvSpPr txBox="1"/>
          <p:nvPr/>
        </p:nvSpPr>
        <p:spPr>
          <a:xfrm>
            <a:off x="5743852" y="800837"/>
            <a:ext cx="163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 SQL </a:t>
            </a:r>
            <a:br>
              <a:rPr lang="fr-FR" dirty="0"/>
            </a:br>
            <a:r>
              <a:rPr lang="fr-FR" dirty="0"/>
              <a:t>Update/ </a:t>
            </a:r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9B0F-DD54-7C84-2DD8-F2C9B3F83265}"/>
              </a:ext>
            </a:extLst>
          </p:cNvPr>
          <p:cNvSpPr txBox="1"/>
          <p:nvPr/>
        </p:nvSpPr>
        <p:spPr>
          <a:xfrm>
            <a:off x="3976765" y="1306917"/>
            <a:ext cx="1686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Insert </a:t>
            </a:r>
            <a:r>
              <a:rPr lang="fr-FR" dirty="0" err="1"/>
              <a:t>overwrite</a:t>
            </a:r>
            <a:endParaRPr lang="fr-FR" dirty="0"/>
          </a:p>
          <a:p>
            <a:r>
              <a:rPr lang="fr-FR" dirty="0"/>
              <a:t>.. By partition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33E480-D649-FA65-7E8E-C7754B2E42E4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6079536" y="1814644"/>
            <a:ext cx="347579" cy="37618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0AB15A1-9BA0-2623-1073-E5F148F3DA78}"/>
              </a:ext>
            </a:extLst>
          </p:cNvPr>
          <p:cNvSpPr txBox="1"/>
          <p:nvPr/>
        </p:nvSpPr>
        <p:spPr>
          <a:xfrm>
            <a:off x="6379119" y="1469232"/>
            <a:ext cx="1409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 </a:t>
            </a:r>
            <a:r>
              <a:rPr lang="fr-FR" dirty="0" err="1"/>
              <a:t>Optim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part-</a:t>
            </a:r>
            <a:r>
              <a:rPr lang="fr-FR" dirty="0" err="1"/>
              <a:t>pruning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99827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218F-C29D-00F3-A91B-5F09DB28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993" y="258185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5442260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D8E6-8A5B-9C63-AA96-75FC5E57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9608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Take-Away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What</a:t>
            </a:r>
            <a:r>
              <a:rPr lang="fr-FR" dirty="0"/>
              <a:t> You </a:t>
            </a:r>
            <a:r>
              <a:rPr lang="fr-FR" dirty="0" err="1"/>
              <a:t>learned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4448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5097-50B6-914E-4ECD-0E981906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Re-Checking Second Time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E7D0B-9227-E98D-D9FA-BC47AFF79AEF}"/>
              </a:ext>
            </a:extLst>
          </p:cNvPr>
          <p:cNvSpPr txBox="1"/>
          <p:nvPr/>
        </p:nvSpPr>
        <p:spPr>
          <a:xfrm>
            <a:off x="2588029" y="2154027"/>
            <a:ext cx="7991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/>
              <a:t>println</a:t>
            </a:r>
            <a:r>
              <a:rPr lang="fr-FR" sz="2400" dirty="0"/>
              <a:t>(</a:t>
            </a:r>
            <a:r>
              <a:rPr lang="fr-FR" sz="2400" dirty="0" err="1"/>
              <a:t>spark.sharedState.externalCatalog.unwrapped</a:t>
            </a:r>
            <a:r>
              <a:rPr lang="fr-FR" sz="2400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8005BB-C391-4789-46EE-41D15AED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20" y="2835261"/>
            <a:ext cx="10566155" cy="9790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EB59DE-2AC0-A3D4-C728-F8CBB0E70E95}"/>
              </a:ext>
            </a:extLst>
          </p:cNvPr>
          <p:cNvSpPr txBox="1"/>
          <p:nvPr/>
        </p:nvSpPr>
        <p:spPr>
          <a:xfrm>
            <a:off x="2524298" y="4577360"/>
            <a:ext cx="7991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/>
              <a:t>Else</a:t>
            </a:r>
            <a:r>
              <a:rPr lang="fr-FR" sz="2400" dirty="0"/>
              <a:t>, </a:t>
            </a:r>
            <a:r>
              <a:rPr lang="fr-FR" sz="2400" dirty="0" err="1"/>
              <a:t>even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fail 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05C46F-D98C-3330-6072-1040EFB6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2" y="5147402"/>
            <a:ext cx="12103195" cy="87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4928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51E2-D58F-F242-532C-D550D72C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C0953-00EA-F8BF-D047-998B9247DD02}"/>
              </a:ext>
            </a:extLst>
          </p:cNvPr>
          <p:cNvSpPr txBox="1"/>
          <p:nvPr/>
        </p:nvSpPr>
        <p:spPr>
          <a:xfrm>
            <a:off x="4335838" y="2094807"/>
            <a:ext cx="52379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</a:t>
            </a:r>
            <a:r>
              <a:rPr lang="fr-FR" dirty="0" err="1"/>
              <a:t>Lessons</a:t>
            </a:r>
            <a:endParaRPr lang="fr-FR" dirty="0"/>
          </a:p>
          <a:p>
            <a:endParaRPr lang="fr-FR" dirty="0"/>
          </a:p>
          <a:p>
            <a:r>
              <a:rPr lang="fr-FR" dirty="0"/>
              <a:t>More Hands-On</a:t>
            </a:r>
          </a:p>
          <a:p>
            <a:endParaRPr lang="fr-FR" dirty="0"/>
          </a:p>
          <a:p>
            <a:r>
              <a:rPr lang="fr-FR" dirty="0"/>
              <a:t>Spark concepts:</a:t>
            </a:r>
          </a:p>
          <a:p>
            <a:pPr marL="285750" indent="-285750">
              <a:buFontTx/>
              <a:buChar char="-"/>
            </a:pPr>
            <a:r>
              <a:rPr lang="fr-FR" dirty="0"/>
              <a:t>Spark UI, DAG, Optimisation, </a:t>
            </a:r>
            <a:r>
              <a:rPr lang="fr-FR" dirty="0" err="1"/>
              <a:t>Predicate</a:t>
            </a:r>
            <a:r>
              <a:rPr lang="fr-FR" dirty="0"/>
              <a:t>-Push-Down</a:t>
            </a:r>
          </a:p>
          <a:p>
            <a:pPr marL="285750" indent="-285750">
              <a:buFontTx/>
              <a:buChar char="-"/>
            </a:pPr>
            <a:r>
              <a:rPr lang="fr-FR" dirty="0"/>
              <a:t>Spark Clustering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 binding, UDF, </a:t>
            </a:r>
            <a:r>
              <a:rPr lang="fr-FR" dirty="0" err="1"/>
              <a:t>map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Spark Streaming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572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136158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2: </a:t>
            </a:r>
            <a:r>
              <a:rPr lang="fr-FR" dirty="0" err="1"/>
              <a:t>reload</a:t>
            </a:r>
            <a:r>
              <a:rPr lang="fr-FR" dirty="0"/>
              <a:t>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ensure</a:t>
            </a:r>
            <a:r>
              <a:rPr lang="fr-FR" dirty="0"/>
              <a:t> no </a:t>
            </a:r>
            <a:r>
              <a:rPr lang="fr-FR" dirty="0" err="1"/>
              <a:t>OutOfMemoryError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31BF-885D-C3D2-24DC-3993C66C76B8}"/>
              </a:ext>
            </a:extLst>
          </p:cNvPr>
          <p:cNvSpPr txBox="1"/>
          <p:nvPr/>
        </p:nvSpPr>
        <p:spPr>
          <a:xfrm>
            <a:off x="935701" y="1867539"/>
            <a:ext cx="105028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</a:t>
            </a:r>
            <a:r>
              <a:rPr lang="fr-FR" sz="2000" dirty="0" err="1"/>
              <a:t>Load</a:t>
            </a:r>
            <a:r>
              <a:rPr lang="fr-FR" sz="2000" dirty="0"/>
              <a:t> the </a:t>
            </a:r>
            <a:r>
              <a:rPr lang="fr-FR" sz="2000" dirty="0" err="1"/>
              <a:t>Dataset</a:t>
            </a:r>
            <a:r>
              <a:rPr lang="fr-FR" sz="2000" dirty="0"/>
              <a:t> of </a:t>
            </a:r>
            <a:r>
              <a:rPr lang="fr-FR" sz="2000" dirty="0" err="1"/>
              <a:t>addresses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previous</a:t>
            </a:r>
            <a:r>
              <a:rPr lang="fr-FR" sz="2000" dirty="0"/>
              <a:t> hands-on.</a:t>
            </a:r>
          </a:p>
          <a:p>
            <a:r>
              <a:rPr lang="fr-FR" sz="2000" dirty="0"/>
              <a:t>   scala&gt; </a:t>
            </a:r>
            <a:r>
              <a:rPr lang="fr-FR" sz="2000" b="1" dirty="0"/>
              <a:t>val </a:t>
            </a:r>
            <a:r>
              <a:rPr lang="fr-FR" sz="2000" b="1" dirty="0" err="1"/>
              <a:t>allAddressDs</a:t>
            </a:r>
            <a:r>
              <a:rPr lang="fr-FR" sz="2000" b="1" dirty="0"/>
              <a:t> = </a:t>
            </a:r>
            <a:r>
              <a:rPr lang="fr-FR" sz="2000" b="1" dirty="0" err="1"/>
              <a:t>spark.read.parquet</a:t>
            </a:r>
            <a:r>
              <a:rPr lang="fr-FR" sz="2000" dirty="0"/>
              <a:t>("C:/data/OpenData-gouv.fr/bal/adresses-parquet")</a:t>
            </a:r>
          </a:p>
          <a:p>
            <a:endParaRPr lang="fr-FR" sz="2000" dirty="0"/>
          </a:p>
          <a:p>
            <a:r>
              <a:rPr lang="fr-FR" sz="2000" dirty="0"/>
              <a:t>b/ check the data… </a:t>
            </a:r>
            <a:r>
              <a:rPr lang="fr-FR" sz="2000" dirty="0" err="1"/>
              <a:t>using</a:t>
            </a:r>
            <a:r>
              <a:rPr lang="fr-FR" sz="2000" dirty="0"/>
              <a:t> « </a:t>
            </a:r>
            <a:r>
              <a:rPr lang="fr-FR" sz="2000" b="1" dirty="0"/>
              <a:t>.count </a:t>
            </a:r>
            <a:r>
              <a:rPr lang="fr-FR" sz="2000" dirty="0"/>
              <a:t>»  and « </a:t>
            </a:r>
            <a:r>
              <a:rPr lang="fr-FR" sz="2000" b="1" dirty="0"/>
              <a:t>.show</a:t>
            </a:r>
            <a:r>
              <a:rPr lang="fr-FR" sz="2000" dirty="0"/>
              <a:t>(2, false) »</a:t>
            </a:r>
          </a:p>
          <a:p>
            <a:endParaRPr lang="fr-FR" sz="2000" dirty="0"/>
          </a:p>
          <a:p>
            <a:r>
              <a:rPr lang="fr-FR" sz="2000" dirty="0"/>
              <a:t>c/ if </a:t>
            </a:r>
            <a:r>
              <a:rPr lang="fr-FR" sz="2000" dirty="0" err="1"/>
              <a:t>encountering</a:t>
            </a:r>
            <a:r>
              <a:rPr lang="fr-FR" sz="2000" dirty="0"/>
              <a:t> </a:t>
            </a:r>
            <a:r>
              <a:rPr lang="fr-FR" sz="2000" dirty="0" err="1"/>
              <a:t>OutOfMemory</a:t>
            </a:r>
            <a:r>
              <a:rPr lang="fr-FR" sz="2000" dirty="0"/>
              <a:t> </a:t>
            </a:r>
            <a:r>
              <a:rPr lang="fr-FR" sz="2000" dirty="0" err="1"/>
              <a:t>Error</a:t>
            </a:r>
            <a:r>
              <a:rPr lang="fr-FR" sz="2000" dirty="0"/>
              <a:t> .. </a:t>
            </a:r>
            <a:r>
              <a:rPr lang="fr-FR" sz="2000" dirty="0" err="1"/>
              <a:t>Then</a:t>
            </a:r>
            <a:r>
              <a:rPr lang="fr-FR" sz="2000" dirty="0"/>
              <a:t> </a:t>
            </a:r>
            <a:r>
              <a:rPr lang="fr-FR" sz="2000" dirty="0" err="1"/>
              <a:t>increase</a:t>
            </a:r>
            <a:r>
              <a:rPr lang="fr-FR" sz="2000" dirty="0"/>
              <a:t> memory (</a:t>
            </a:r>
            <a:r>
              <a:rPr lang="fr-FR" sz="2000" dirty="0" err="1"/>
              <a:t>cf</a:t>
            </a:r>
            <a:r>
              <a:rPr lang="fr-FR" sz="2000" dirty="0"/>
              <a:t> </a:t>
            </a:r>
            <a:r>
              <a:rPr lang="fr-FR" sz="2000" dirty="0" err="1"/>
              <a:t>next</a:t>
            </a:r>
            <a:r>
              <a:rPr lang="fr-FR" sz="2000" dirty="0"/>
              <a:t>)</a:t>
            </a:r>
            <a:br>
              <a:rPr lang="fr-FR" sz="2000" dirty="0"/>
            </a:br>
            <a:endParaRPr lang="fr-FR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02ACF-FD6C-7E3E-2CC9-80795415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70" y="3824458"/>
            <a:ext cx="9944030" cy="22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1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18265</TotalTime>
  <Words>4648</Words>
  <Application>Microsoft Office PowerPoint</Application>
  <PresentationFormat>Widescreen</PresentationFormat>
  <Paragraphs>599</Paragraphs>
  <Slides>80</Slides>
  <Notes>0</Notes>
  <HiddenSlides>20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-apple-system</vt:lpstr>
      <vt:lpstr>Arial</vt:lpstr>
      <vt:lpstr>Calibri</vt:lpstr>
      <vt:lpstr>Calibri Light</vt:lpstr>
      <vt:lpstr>Consolas</vt:lpstr>
      <vt:lpstr>Office Theme</vt:lpstr>
      <vt:lpstr>Bitmap Image</vt:lpstr>
      <vt:lpstr>BigData Spark Hands-On 4  SQL, Temporary View Hive MetaStore, ExternalCatalog, Table Partitions</vt:lpstr>
      <vt:lpstr>Objectives of Hands-On</vt:lpstr>
      <vt:lpstr>Reminder Hands-On 1</vt:lpstr>
      <vt:lpstr>Reminder Hands-On 2</vt:lpstr>
      <vt:lpstr>Objectives of Hands-On 3</vt:lpstr>
      <vt:lpstr>Exercise 1: check spark conf spark.sql.catalogImplementation=in-memory  … not « hive »</vt:lpstr>
      <vt:lpstr>Checking from Spark-UI</vt:lpstr>
      <vt:lpstr>Re-Checking Second Time …</vt:lpstr>
      <vt:lpstr>Exercise 2: reload address DataSet  ensure no OutOfMemoryError</vt:lpstr>
      <vt:lpstr>Ensure Memory JVM Argument –Xmx3g add arg    --driver-memory=3g</vt:lpstr>
      <vt:lpstr>Dataset… read CSV / write Parquet / load</vt:lpstr>
      <vt:lpstr>Answer Exercise 2</vt:lpstr>
      <vt:lpstr>ERROR on column "date_der_maj" ("date dernière mise à jour",  in english: last update date)</vt:lpstr>
      <vt:lpstr>Gregorian Calendar Dates : after 1582-10-15 so check invalid dates before</vt:lpstr>
      <vt:lpstr>Fix invalid dates,  replace by min date  (or NULL)</vt:lpstr>
      <vt:lpstr>Exercise 3:  createTempView … then SQL</vt:lpstr>
      <vt:lpstr>Answer Exercise 3</vt:lpstr>
      <vt:lpstr>Exercise 4: list Tables</vt:lpstr>
      <vt:lpstr>Answer Exercise 4: List Tables </vt:lpstr>
      <vt:lpstr>Exercise 5: Describe Table  / printSchema</vt:lpstr>
      <vt:lpstr>Answer Exercise 5 : describe Table / table DS schema</vt:lpstr>
      <vt:lpstr>Exercise 6: stop + restart .. temporary</vt:lpstr>
      <vt:lpstr>Optional Exercise 7: createGlobalTemporaryView</vt:lpstr>
      <vt:lpstr>Answer Exercise 7 … Confusing: Where is my global temp table?</vt:lpstr>
      <vt:lpstr>Answer Exercise 7 ask explicitly in « global_temp »</vt:lpstr>
      <vt:lpstr>Answer Exercise 7 … Even more Confusing  using spark.sharedState.externalCatalog</vt:lpstr>
      <vt:lpstr>Answer Exercise 7</vt:lpstr>
      <vt:lpstr>Objectives of Hands-On</vt:lpstr>
      <vt:lpstr>Default hive… using Derby metastore_db cf next slides if explicitly using Postgresql DB</vt:lpstr>
      <vt:lpstr>Install Hive Standalone Metastore</vt:lpstr>
      <vt:lpstr>Example using Postgres : Create Hive Schema</vt:lpstr>
      <vt:lpstr>Copy Jar .. Example using Postgresql</vt:lpstr>
      <vt:lpstr>Configure hive metastore in HADOOP_CONF_DIR (or HADOOP_HOME) /conf/hive-site.xml</vt:lpstr>
      <vt:lpstr>Objectives of Hands-On</vt:lpstr>
      <vt:lpstr>Restart spark-shell  + Check externalCatalog</vt:lpstr>
      <vt:lpstr>Optional Exercise 8: View/Change  spark-defaults.conf</vt:lpstr>
      <vt:lpstr>Objectives of Hands-On</vt:lpstr>
      <vt:lpstr>List Databases</vt:lpstr>
      <vt:lpstr>Exercise 9: Create Database, Create if not exists</vt:lpstr>
      <vt:lpstr>Answer Exercise 9: Create Database</vt:lpstr>
      <vt:lpstr>Answer Exercise 9: Show Databases</vt:lpstr>
      <vt:lpstr>10 mn pause</vt:lpstr>
      <vt:lpstr>Exercise 10: saveAsTable</vt:lpstr>
      <vt:lpstr>Answer Exercise 10:</vt:lpstr>
      <vt:lpstr>Exercise 10 : CTAS CREATE  TABLE &lt;db&gt;.&lt;table&gt;  AS SELECT</vt:lpstr>
      <vt:lpstr>Exercise 11 : SHOW CREATE TABLE</vt:lpstr>
      <vt:lpstr>Answer Exercise 11: SHOW CREATE TABLE</vt:lpstr>
      <vt:lpstr>Answer Exercise 11: SHOW CREATE TABLE ..</vt:lpstr>
      <vt:lpstr>Hint Exercise 11:  Replacing \\n by \n</vt:lpstr>
      <vt:lpstr>SHOW CREATE TABLE</vt:lpstr>
      <vt:lpstr>Exercise 12: Create « EXTERNAL » TABLE instead of default «MANAGED » Table</vt:lpstr>
      <vt:lpstr>CREATE EXTERNAL TABLE .. STORED AS .. LOCATION …</vt:lpstr>
      <vt:lpstr>Answer Exercise 12: Create EXTERNAL Table … WARN if directory not already exists</vt:lpstr>
      <vt:lpstr>Answer Exercise 12: Create EXTERNAL Table ( directory already existed)</vt:lpstr>
      <vt:lpstr>Exercise 13: INSERT INTO ..VALUES … result created File(s)</vt:lpstr>
      <vt:lpstr>Exercise 13(next): INSERT INTO SELECT.. … result created File(s)</vt:lpstr>
      <vt:lpstr>Exercise 14: INSERT OVERWRITE  ( difference with INSERT INTO )</vt:lpstr>
      <vt:lpstr>Answer Exercise 14: INSERT INTO .. SELECT ..</vt:lpstr>
      <vt:lpstr>Objectives of Hands-On</vt:lpstr>
      <vt:lpstr>Exercise 15: enrich Dataset / table address by computing column « dept » from column « commune_insee »</vt:lpstr>
      <vt:lpstr>Answer Exercise 15: computing « dept »</vt:lpstr>
      <vt:lpstr>Exercise 16 : Create PARTITIONED Table</vt:lpstr>
      <vt:lpstr>Exercise 17: Dirs for Partitioned Table</vt:lpstr>
      <vt:lpstr>Answer Exercise 17 : Dirs for Partitioned Table</vt:lpstr>
      <vt:lpstr>10 mn pause</vt:lpstr>
      <vt:lpstr>Exercise 18: Query a Partitioned Table …  optim « Partition Pruning »</vt:lpstr>
      <vt:lpstr>Exercise 19: SQL Explain plan: SQL « EXPLAIN select … from .. Where ..»</vt:lpstr>
      <vt:lpstr>Answer Exercise 19: SQL Explain Plan</vt:lpstr>
      <vt:lpstr>Exercise 20: Query by condition,  NOT by partition column</vt:lpstr>
      <vt:lpstr>Exercise 21: INSERT OVERWRITE… partitioned</vt:lpstr>
      <vt:lpstr>Exercise 22: SAME insert overwrite … on 2 differently partitioned tables</vt:lpstr>
      <vt:lpstr>Exercise 23: INSERT OVERWRITE… for fully « UPDATING » partition(s)</vt:lpstr>
      <vt:lpstr>Exercise 24: ACID Update / Delete in Spark ?</vt:lpstr>
      <vt:lpstr>Exercise 25: Question on Partition.. What for ? </vt:lpstr>
      <vt:lpstr>Optionnal Exercise 26 – DeltaLake / Iceberg …</vt:lpstr>
      <vt:lpstr>Exercise 27 : MindMap</vt:lpstr>
      <vt:lpstr>Answer Exercise 27: MindMap</vt:lpstr>
      <vt:lpstr>Questions ?</vt:lpstr>
      <vt:lpstr>Take-Away   What You learned 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Spark - TD3</dc:title>
  <dc:creator>arnaud.nauwynck@gmail.com</dc:creator>
  <cp:lastModifiedBy>NAUWYNCK Arnaud</cp:lastModifiedBy>
  <cp:revision>75</cp:revision>
  <dcterms:created xsi:type="dcterms:W3CDTF">2022-09-29T13:13:18Z</dcterms:created>
  <dcterms:modified xsi:type="dcterms:W3CDTF">2024-12-15T10:39:01Z</dcterms:modified>
</cp:coreProperties>
</file>