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80" r:id="rId8"/>
    <p:sldId id="276" r:id="rId9"/>
    <p:sldId id="281" r:id="rId10"/>
    <p:sldId id="277" r:id="rId11"/>
    <p:sldId id="278" r:id="rId12"/>
    <p:sldId id="279" r:id="rId13"/>
    <p:sldId id="282" r:id="rId14"/>
    <p:sldId id="283" r:id="rId15"/>
    <p:sldId id="284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75" r:id="rId24"/>
    <p:sldId id="267" r:id="rId25"/>
    <p:sldId id="269" r:id="rId26"/>
    <p:sldId id="274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551-CDF8-DC9A-C9B2-CEFAF57C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7D6D-E7C7-8AFC-8B4D-47D71C9A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EC76-6635-328F-2392-EBAAE51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2228-7C61-B2B9-92F6-85685A2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D5D8-ADB0-AF75-37DA-93FB890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D86-8603-43BD-7751-9D0260E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BB294-C964-DD18-5F94-4052620C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E17-9141-F7CD-96D3-C02EAD9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BEB3-A062-9BD6-EA02-496673B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507C-A88F-2FA3-9E47-3B97C14E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BD00-15A5-D102-4BEF-83E5519E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D01D-1FC7-9F8D-008A-47387876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2D99-C7A9-ECD3-4587-32D18471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87B4-D3EB-0DED-5496-1B0D0E1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DEBE-2FE9-8CC6-0D45-C98C81D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E9B0-6382-AB85-4DDE-123542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111B-AC85-8BB7-8633-7ECA53DC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D422-B4C1-ACBE-C6B1-D7447C0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D8E4-4CE3-161E-B866-9632822C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16D0-5C31-54F0-840A-16637A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0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27A-1E51-F2E0-6F4E-4D0F2B6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3B09-8A9D-E539-E6BD-ADAB1A20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C20-47A1-BBC6-1F8B-1D7FB311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0EF2-7BC0-FFAC-529B-73307BC8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99E5-D8B0-E1BD-A1E9-94364A6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4EA-55AB-065F-9E33-A87149E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2B26-8058-2361-5170-785DA44CD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57D-5887-0AA6-48E4-95B4CE1B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41DE-82D7-D8D5-B693-900BDF5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0DED-3EBD-7651-0556-34CB341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80B4-8B0B-2C76-72B8-8D250CC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8744-3D9E-9EC0-52D3-6D3D5F98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FDF5-F722-AEE6-808A-DCB61843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3729-F66F-BAAA-A498-A2EE6E74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F482-849F-E9F3-AB2D-292B2B599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D103-8611-EE32-310E-7250A7EEA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2D908-F4DA-C1B2-15D0-45A0CEC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8B099-EF18-9141-3DB4-BDC390EB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DA19-DE04-38E5-A7AB-E48672FF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4223-A352-5E00-29E8-00DFD5F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5459B-7177-B35C-1E4F-02B139D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E602D-2F51-88BE-49A8-05B1B1AC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9EC9-84FD-2782-0F94-65A558B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70BE9-41B0-B3A6-DF41-31ECC1D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9EB0F-6B55-229D-AC82-B5CEB53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DBE-7DDC-6596-1470-D1E0F00A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8E14-32BC-0CC8-2B4D-4BD1B66A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88E1-AFB2-1100-AA10-11305788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2863-BE31-1A3C-A370-1A5E69A2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FB1A-9CB3-F073-3A38-32D386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DFC7-60AA-003B-7233-AEBFA2B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8DDD-7EDD-6C5E-6139-3C4A4E8E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519-A45F-3D7D-C7B4-D9D93AD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ED796-2389-0E82-0906-6F3E7C0D0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3DD7-494B-3ACA-A679-2089ACB5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3536-CDF2-0898-1812-A32D6A0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918C-0BAC-016F-397D-BDC783D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85CF-824A-9FBB-EDAB-92A3DB6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E8963-4BE6-FD4F-4464-CB2AE64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D69E-9F7E-7340-0BA1-D3ADF5CA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196-9372-0049-55CA-FF677043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11E2-51F6-4FA1-B95E-47B2008B54C3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2F36-7D5C-AC13-E891-F3D37547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63D0-C0BD-88CF-BF02-E2EC2D53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76F-5366-C424-B8F9-F665656E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3</a:t>
            </a:r>
            <a:br>
              <a:rPr lang="fr-FR" dirty="0"/>
            </a:br>
            <a:r>
              <a:rPr lang="fr-FR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2D9AC-23DA-B454-4F6E-140593D4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696"/>
            <a:ext cx="9144000" cy="63610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92853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337151"/>
            <a:ext cx="1170829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enrich</a:t>
            </a:r>
            <a:r>
              <a:rPr lang="fr-FR" dirty="0"/>
              <a:t> the Command pattern for Undo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57FC2-148C-9DC1-A70E-ED6C9D521C19}"/>
              </a:ext>
            </a:extLst>
          </p:cNvPr>
          <p:cNvSpPr txBox="1"/>
          <p:nvPr/>
        </p:nvSpPr>
        <p:spPr>
          <a:xfrm>
            <a:off x="1316574" y="2002842"/>
            <a:ext cx="211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On Button Click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24A5FA-2D77-5FDD-E281-98720DA43FA0}"/>
              </a:ext>
            </a:extLst>
          </p:cNvPr>
          <p:cNvSpPr/>
          <p:nvPr/>
        </p:nvSpPr>
        <p:spPr>
          <a:xfrm>
            <a:off x="3707295" y="2077134"/>
            <a:ext cx="616226" cy="31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CE70D-CD5E-1C0A-0131-C3FF6FE06F30}"/>
              </a:ext>
            </a:extLst>
          </p:cNvPr>
          <p:cNvSpPr txBox="1"/>
          <p:nvPr/>
        </p:nvSpPr>
        <p:spPr>
          <a:xfrm>
            <a:off x="4731335" y="1974718"/>
            <a:ext cx="5267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color</a:t>
            </a:r>
            <a:r>
              <a:rPr lang="fr-FR" sz="2400" dirty="0"/>
              <a:t> </a:t>
            </a:r>
            <a:r>
              <a:rPr lang="fr-FR" sz="2400" dirty="0" err="1"/>
              <a:t>selection</a:t>
            </a:r>
            <a:r>
              <a:rPr lang="fr-FR" sz="2400" dirty="0"/>
              <a:t> </a:t>
            </a:r>
          </a:p>
          <a:p>
            <a:r>
              <a:rPr lang="fr-FR" sz="2400" dirty="0"/>
              <a:t>+  </a:t>
            </a:r>
            <a:r>
              <a:rPr lang="fr-FR" sz="2400" dirty="0" err="1"/>
              <a:t>create</a:t>
            </a:r>
            <a:r>
              <a:rPr lang="fr-FR" sz="2400" dirty="0"/>
              <a:t> new « </a:t>
            </a:r>
            <a:r>
              <a:rPr lang="fr-FR" sz="2400" dirty="0" err="1"/>
              <a:t>ColorChangeCommand</a:t>
            </a:r>
            <a:r>
              <a:rPr lang="fr-FR" sz="2400" dirty="0"/>
              <a:t> »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dirty="0" err="1"/>
              <a:t>with</a:t>
            </a:r>
            <a:r>
              <a:rPr lang="fr-FR" sz="2400" dirty="0"/>
              <a:t>   </a:t>
            </a:r>
            <a:r>
              <a:rPr lang="fr-FR" sz="2400" dirty="0" err="1"/>
              <a:t>previous</a:t>
            </a:r>
            <a:r>
              <a:rPr lang="fr-FR" sz="2400" dirty="0"/>
              <a:t> &amp; new </a:t>
            </a:r>
            <a:r>
              <a:rPr lang="fr-FR" sz="2400" dirty="0" err="1"/>
              <a:t>color</a:t>
            </a:r>
            <a:br>
              <a:rPr lang="fr-FR" sz="2400" dirty="0"/>
            </a:br>
            <a:r>
              <a:rPr lang="fr-FR" sz="2400" dirty="0"/>
              <a:t>+ </a:t>
            </a:r>
            <a:r>
              <a:rPr lang="fr-FR" sz="2400" dirty="0" err="1"/>
              <a:t>execute</a:t>
            </a:r>
            <a:r>
              <a:rPr lang="fr-FR" sz="2400" dirty="0"/>
              <a:t> command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execution</a:t>
            </a:r>
            <a:r>
              <a:rPr lang="fr-FR" sz="2400" dirty="0"/>
              <a:t> in command </a:t>
            </a:r>
            <a:r>
              <a:rPr lang="fr-FR" sz="2400" dirty="0" err="1"/>
              <a:t>history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2973A-213F-3598-F6C7-2CB2F4BC4079}"/>
              </a:ext>
            </a:extLst>
          </p:cNvPr>
          <p:cNvSpPr txBox="1"/>
          <p:nvPr/>
        </p:nvSpPr>
        <p:spPr>
          <a:xfrm>
            <a:off x="532986" y="3612299"/>
            <a:ext cx="3994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class </a:t>
            </a:r>
            <a:r>
              <a:rPr lang="fr-FR" dirty="0" err="1"/>
              <a:t>ColorChangeCommand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.. {</a:t>
            </a:r>
          </a:p>
          <a:p>
            <a:r>
              <a:rPr lang="fr-FR" dirty="0"/>
              <a:t>    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previousColor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r>
              <a:rPr lang="fr-FR" dirty="0"/>
              <a:t>      …</a:t>
            </a:r>
          </a:p>
          <a:p>
            <a:r>
              <a:rPr lang="fr-F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B87CB-1734-03F4-3664-2F7BDF0ACF47}"/>
              </a:ext>
            </a:extLst>
          </p:cNvPr>
          <p:cNvSpPr txBox="1"/>
          <p:nvPr/>
        </p:nvSpPr>
        <p:spPr>
          <a:xfrm>
            <a:off x="5208104" y="4904961"/>
            <a:ext cx="707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UNDO,   </a:t>
            </a:r>
            <a:r>
              <a:rPr lang="fr-FR" dirty="0" err="1"/>
              <a:t>then</a:t>
            </a:r>
            <a:r>
              <a:rPr lang="fr-FR" dirty="0"/>
              <a:t> REDO  ??</a:t>
            </a:r>
          </a:p>
          <a:p>
            <a:r>
              <a:rPr lang="fr-FR" dirty="0" err="1"/>
              <a:t>Draw</a:t>
            </a:r>
            <a:r>
              <a:rPr lang="fr-FR" dirty="0"/>
              <a:t> UML </a:t>
            </a:r>
            <a:r>
              <a:rPr lang="fr-FR" dirty="0" err="1"/>
              <a:t>Sequence</a:t>
            </a:r>
            <a:r>
              <a:rPr lang="fr-FR" dirty="0"/>
              <a:t> Diagram</a:t>
            </a:r>
          </a:p>
          <a:p>
            <a:r>
              <a:rPr lang="fr-FR" dirty="0" err="1"/>
              <a:t>Draw</a:t>
            </a:r>
            <a:r>
              <a:rPr lang="fr-FR" dirty="0"/>
              <a:t> UML class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CommandHistory</a:t>
            </a:r>
            <a:r>
              <a:rPr lang="fr-FR" dirty="0"/>
              <a:t>, Command (, </a:t>
            </a:r>
            <a:r>
              <a:rPr lang="fr-FR" dirty="0" err="1"/>
              <a:t>Execution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670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… alternative on Undo Command,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Memento design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8FE26-2A1D-9219-E26D-F7376FC1C5C9}"/>
              </a:ext>
            </a:extLst>
          </p:cNvPr>
          <p:cNvSpPr txBox="1"/>
          <p:nvPr/>
        </p:nvSpPr>
        <p:spPr>
          <a:xfrm>
            <a:off x="4051439" y="3188659"/>
            <a:ext cx="55547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Memento {}</a:t>
            </a:r>
          </a:p>
          <a:p>
            <a:endParaRPr lang="fr-FR" dirty="0"/>
          </a:p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Memento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(Memento m);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undo(Memento m);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… Alternative (CQRS / </a:t>
            </a:r>
            <a:r>
              <a:rPr lang="fr-FR" dirty="0" err="1"/>
              <a:t>EventSourcing</a:t>
            </a:r>
            <a:r>
              <a:rPr lang="fr-FR" dirty="0"/>
              <a:t> Architecture)</a:t>
            </a:r>
            <a:br>
              <a:rPr lang="fr-FR" dirty="0"/>
            </a:br>
            <a:r>
              <a:rPr lang="fr-FR" dirty="0"/>
              <a:t>Command  = </a:t>
            </a:r>
            <a:r>
              <a:rPr lang="fr-FR" dirty="0" err="1"/>
              <a:t>Factory</a:t>
            </a:r>
            <a:r>
              <a:rPr lang="fr-FR" dirty="0"/>
              <a:t> for </a:t>
            </a:r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636E8-6AC7-5FCA-DDE2-E41F9F5ECF61}"/>
              </a:ext>
            </a:extLst>
          </p:cNvPr>
          <p:cNvSpPr/>
          <p:nvPr/>
        </p:nvSpPr>
        <p:spPr>
          <a:xfrm>
            <a:off x="2885785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1E570-B0AE-9A5B-5386-543FC30F4A3C}"/>
              </a:ext>
            </a:extLst>
          </p:cNvPr>
          <p:cNvSpPr/>
          <p:nvPr/>
        </p:nvSpPr>
        <p:spPr>
          <a:xfrm>
            <a:off x="7381584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35347-C215-BA96-5495-0DB62AF96B4C}"/>
              </a:ext>
            </a:extLst>
          </p:cNvPr>
          <p:cNvSpPr/>
          <p:nvPr/>
        </p:nvSpPr>
        <p:spPr>
          <a:xfrm>
            <a:off x="2191578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07ACD-AF1A-0B78-B36A-6C951424ECC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63381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721614-71A4-20D6-3512-0913F879B8B9}"/>
              </a:ext>
            </a:extLst>
          </p:cNvPr>
          <p:cNvSpPr/>
          <p:nvPr/>
        </p:nvSpPr>
        <p:spPr>
          <a:xfrm>
            <a:off x="6662530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ColorSelectionChangeEvent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4449E-D0B1-6BD0-9F73-1A0AFE26DA1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34333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EDF07-F983-6E64-798F-77C03F6F6F9B}"/>
              </a:ext>
            </a:extLst>
          </p:cNvPr>
          <p:cNvCxnSpPr>
            <a:cxnSpLocks/>
          </p:cNvCxnSpPr>
          <p:nvPr/>
        </p:nvCxnSpPr>
        <p:spPr>
          <a:xfrm>
            <a:off x="5335657" y="3635258"/>
            <a:ext cx="1562100" cy="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F9C51-4457-A37B-7749-F130E7BD9CAC}"/>
              </a:ext>
            </a:extLst>
          </p:cNvPr>
          <p:cNvSpPr txBox="1"/>
          <p:nvPr/>
        </p:nvSpPr>
        <p:spPr>
          <a:xfrm>
            <a:off x="5803067" y="322274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66F8A-6551-A7E1-0556-38ED89AFAF92}"/>
              </a:ext>
            </a:extLst>
          </p:cNvPr>
          <p:cNvSpPr txBox="1"/>
          <p:nvPr/>
        </p:nvSpPr>
        <p:spPr>
          <a:xfrm>
            <a:off x="2979537" y="5187022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br>
              <a:rPr lang="fr-FR" dirty="0"/>
            </a:b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</a:p>
          <a:p>
            <a:r>
              <a:rPr lang="fr-FR" dirty="0"/>
              <a:t>… not the « </a:t>
            </a:r>
            <a:r>
              <a:rPr lang="fr-FR" dirty="0" err="1"/>
              <a:t>current</a:t>
            </a:r>
            <a:r>
              <a:rPr lang="fr-FR" dirty="0"/>
              <a:t> 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C7EB-8561-F944-6BD1-198AC9A57589}"/>
              </a:ext>
            </a:extLst>
          </p:cNvPr>
          <p:cNvSpPr txBox="1"/>
          <p:nvPr/>
        </p:nvSpPr>
        <p:spPr>
          <a:xfrm>
            <a:off x="7485276" y="5213693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and the </a:t>
            </a:r>
            <a:r>
              <a:rPr lang="fr-FR" dirty="0" err="1"/>
              <a:t>previous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changed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0BC0-1B03-027A-EB7F-14379D75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State design-pattern … handling mouse </a:t>
            </a:r>
            <a:r>
              <a:rPr lang="fr-FR" dirty="0" err="1"/>
              <a:t>events</a:t>
            </a:r>
            <a:r>
              <a:rPr lang="fr-FR" dirty="0"/>
              <a:t>, state transition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5351-C6F4-7072-B8DF-1353BCB8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08" y="2525486"/>
            <a:ext cx="1990725" cy="10668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7020-8071-44BA-0539-B79D337BACB9}"/>
              </a:ext>
            </a:extLst>
          </p:cNvPr>
          <p:cNvSpPr/>
          <p:nvPr/>
        </p:nvSpPr>
        <p:spPr>
          <a:xfrm>
            <a:off x="5791233" y="3764320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F0289-64A3-C2AE-512E-C40079BC75C5}"/>
              </a:ext>
            </a:extLst>
          </p:cNvPr>
          <p:cNvSpPr txBox="1"/>
          <p:nvPr/>
        </p:nvSpPr>
        <p:spPr>
          <a:xfrm>
            <a:off x="4079995" y="4871741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</p:spTree>
    <p:extLst>
      <p:ext uri="{BB962C8B-B14F-4D97-AF65-F5344CB8AC3E}">
        <p14:creationId xmlns:p14="http://schemas.microsoft.com/office/powerpoint/2010/main" val="43376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D9-29D0-00C0-E123-28A61AF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Draw</a:t>
            </a:r>
            <a:r>
              <a:rPr lang="fr-FR" dirty="0"/>
              <a:t> UML State </a:t>
            </a:r>
            <a:r>
              <a:rPr lang="fr-FR" dirty="0" err="1"/>
              <a:t>Automaton</a:t>
            </a:r>
            <a:r>
              <a:rPr lang="fr-FR" dirty="0"/>
              <a:t> Diagram, for </a:t>
            </a:r>
            <a:r>
              <a:rPr lang="fr-FR" dirty="0" err="1"/>
              <a:t>drawing</a:t>
            </a:r>
            <a:r>
              <a:rPr lang="fr-FR" dirty="0"/>
              <a:t> « Line 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41F722-E154-ED2D-37D3-8153BF3A4F17}"/>
              </a:ext>
            </a:extLst>
          </p:cNvPr>
          <p:cNvSpPr/>
          <p:nvPr/>
        </p:nvSpPr>
        <p:spPr>
          <a:xfrm>
            <a:off x="3461656" y="3205843"/>
            <a:ext cx="604157" cy="56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6A88D1-E2C1-0CB3-D0BB-F6859E0E8811}"/>
              </a:ext>
            </a:extLst>
          </p:cNvPr>
          <p:cNvSpPr/>
          <p:nvPr/>
        </p:nvSpPr>
        <p:spPr>
          <a:xfrm>
            <a:off x="4819652" y="3368346"/>
            <a:ext cx="1502228" cy="24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9E706-F575-14C5-4E23-E21E36FE03C7}"/>
              </a:ext>
            </a:extLst>
          </p:cNvPr>
          <p:cNvSpPr txBox="1"/>
          <p:nvPr/>
        </p:nvSpPr>
        <p:spPr>
          <a:xfrm>
            <a:off x="4746171" y="299901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mouseButtonDown</a:t>
            </a:r>
            <a:r>
              <a:rPr lang="fr-F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44149-8317-AF4C-E562-1B929C5C5734}"/>
              </a:ext>
            </a:extLst>
          </p:cNvPr>
          <p:cNvSpPr txBox="1"/>
          <p:nvPr/>
        </p:nvSpPr>
        <p:spPr>
          <a:xfrm>
            <a:off x="7231510" y="33014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73920-E2E1-A917-4134-5AB322ECBC84}"/>
              </a:ext>
            </a:extLst>
          </p:cNvPr>
          <p:cNvSpPr txBox="1"/>
          <p:nvPr/>
        </p:nvSpPr>
        <p:spPr>
          <a:xfrm>
            <a:off x="2888856" y="2200087"/>
            <a:ext cx="2341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Line State</a:t>
            </a:r>
          </a:p>
          <a:p>
            <a:r>
              <a:rPr lang="fr-FR" dirty="0"/>
              <a:t>( </a:t>
            </a:r>
            <a:r>
              <a:rPr lang="fr-FR" dirty="0" err="1"/>
              <a:t>cursor</a:t>
            </a:r>
            <a:r>
              <a:rPr lang="fr-FR" dirty="0"/>
              <a:t> : normal </a:t>
            </a:r>
            <a:r>
              <a:rPr lang="fr-FR" dirty="0" err="1"/>
              <a:t>arrow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draw</a:t>
            </a:r>
            <a:r>
              <a:rPr lang="fr-FR" dirty="0"/>
              <a:t> : </a:t>
            </a:r>
            <a:r>
              <a:rPr lang="fr-FR" dirty="0" err="1"/>
              <a:t>nothing</a:t>
            </a:r>
            <a:r>
              <a:rPr lang="fr-FR" dirty="0"/>
              <a:t> )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105525B-E7A4-01C0-F782-F21264D4C232}"/>
              </a:ext>
            </a:extLst>
          </p:cNvPr>
          <p:cNvSpPr/>
          <p:nvPr/>
        </p:nvSpPr>
        <p:spPr>
          <a:xfrm>
            <a:off x="3521528" y="3940628"/>
            <a:ext cx="653142" cy="5606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5C40-8DE8-2D9F-E38B-A1173857F58C}"/>
              </a:ext>
            </a:extLst>
          </p:cNvPr>
          <p:cNvSpPr txBox="1"/>
          <p:nvPr/>
        </p:nvSpPr>
        <p:spPr>
          <a:xfrm>
            <a:off x="3094559" y="4675413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MouseMove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608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43A-ACB1-BFB4-F7B1-003CF1C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65125"/>
            <a:ext cx="11849099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 Handling </a:t>
            </a:r>
            <a:r>
              <a:rPr lang="fr-FR" dirty="0" err="1"/>
              <a:t>Selection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… Chain Of </a:t>
            </a:r>
            <a:r>
              <a:rPr lang="fr-FR" dirty="0" err="1"/>
              <a:t>Responsability</a:t>
            </a:r>
            <a:r>
              <a:rPr lang="fr-FR" dirty="0"/>
              <a:t>, Mediator,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251E2-C71F-794A-7445-68D9882A02EB}"/>
              </a:ext>
            </a:extLst>
          </p:cNvPr>
          <p:cNvSpPr txBox="1"/>
          <p:nvPr/>
        </p:nvSpPr>
        <p:spPr>
          <a:xfrm>
            <a:off x="3469245" y="2131753"/>
            <a:ext cx="6497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« </a:t>
            </a:r>
            <a:r>
              <a:rPr lang="fr-FR" dirty="0" err="1"/>
              <a:t>Selection</a:t>
            </a:r>
            <a:r>
              <a:rPr lang="fr-FR" dirty="0"/>
              <a:t> Mode »,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click in the </a:t>
            </a:r>
            <a:r>
              <a:rPr lang="fr-FR" dirty="0" err="1"/>
              <a:t>canvas</a:t>
            </a:r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on top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, </a:t>
            </a:r>
          </a:p>
          <a:p>
            <a:r>
              <a:rPr lang="fr-FR" dirty="0" err="1"/>
              <a:t>Element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Filled</a:t>
            </a:r>
            <a:r>
              <a:rPr lang="fr-FR" dirty="0"/>
              <a:t> /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behavior</a:t>
            </a:r>
            <a:r>
              <a:rPr lang="fr-FR" dirty="0"/>
              <a:t> as UML class </a:t>
            </a:r>
            <a:r>
              <a:rPr lang="fr-FR" dirty="0" err="1"/>
              <a:t>diagram</a:t>
            </a:r>
            <a:r>
              <a:rPr lang="fr-FR" dirty="0"/>
              <a:t> / UML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A171BB-DD09-BF3C-0917-03B1E87F8734}"/>
              </a:ext>
            </a:extLst>
          </p:cNvPr>
          <p:cNvSpPr/>
          <p:nvPr/>
        </p:nvSpPr>
        <p:spPr>
          <a:xfrm>
            <a:off x="4419600" y="4784271"/>
            <a:ext cx="1230086" cy="82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E77FD1A-193D-E6C9-DD8A-B5FE88903E39}"/>
              </a:ext>
            </a:extLst>
          </p:cNvPr>
          <p:cNvSpPr/>
          <p:nvPr/>
        </p:nvSpPr>
        <p:spPr>
          <a:xfrm>
            <a:off x="4953000" y="4419600"/>
            <a:ext cx="1028700" cy="1841999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4C5652B-5E5F-208D-67E0-94B40E4FA2A5}"/>
              </a:ext>
            </a:extLst>
          </p:cNvPr>
          <p:cNvSpPr/>
          <p:nvPr/>
        </p:nvSpPr>
        <p:spPr>
          <a:xfrm rot="3962921">
            <a:off x="5633358" y="4531159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3670C-3308-BFFD-ADAA-E924B6FEC4DB}"/>
              </a:ext>
            </a:extLst>
          </p:cNvPr>
          <p:cNvSpPr txBox="1"/>
          <p:nvPr/>
        </p:nvSpPr>
        <p:spPr>
          <a:xfrm>
            <a:off x="6421271" y="463611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55E7616-6ABB-E6D8-C097-79E6E41EDF0A}"/>
              </a:ext>
            </a:extLst>
          </p:cNvPr>
          <p:cNvSpPr/>
          <p:nvPr/>
        </p:nvSpPr>
        <p:spPr>
          <a:xfrm rot="3210319">
            <a:off x="5731223" y="4829431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880F3B-53C7-0B4C-8D8D-B7AE9EA19868}"/>
              </a:ext>
            </a:extLst>
          </p:cNvPr>
          <p:cNvSpPr/>
          <p:nvPr/>
        </p:nvSpPr>
        <p:spPr>
          <a:xfrm rot="2787060">
            <a:off x="6009460" y="5045586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1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Enrich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Composite » design pattern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</a:t>
            </a:r>
            <a:r>
              <a:rPr lang="fr-FR" sz="2400" dirty="0" err="1"/>
              <a:t>Decorator</a:t>
            </a:r>
            <a:r>
              <a:rPr lang="fr-FR" sz="2400" dirty="0"/>
              <a:t> 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585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7CFD-815F-BCB0-D190-719466C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5" y="365125"/>
            <a:ext cx="1158405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</a:t>
            </a:r>
            <a:r>
              <a:rPr lang="fr-FR" dirty="0" err="1"/>
              <a:t>Embedding</a:t>
            </a:r>
            <a:r>
              <a:rPr lang="fr-FR" dirty="0"/>
              <a:t> Image / </a:t>
            </a:r>
            <a:r>
              <a:rPr lang="fr-FR" dirty="0" err="1"/>
              <a:t>other</a:t>
            </a:r>
            <a:r>
              <a:rPr lang="fr-FR" dirty="0"/>
              <a:t>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1ADB-4279-E58A-0B91-9B9018513BBF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Adapter » design pattern, for Image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Proxy 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758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A4D8-7023-4D95-08EC-1D94CFA8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 : Bridge .. To </a:t>
            </a:r>
            <a:r>
              <a:rPr lang="fr-FR" dirty="0" err="1"/>
              <a:t>Mathematical</a:t>
            </a:r>
            <a:r>
              <a:rPr lang="fr-FR" dirty="0"/>
              <a:t>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A253C-646A-8100-B847-2EB89DE833FD}"/>
              </a:ext>
            </a:extLst>
          </p:cNvPr>
          <p:cNvSpPr txBox="1"/>
          <p:nvPr/>
        </p:nvSpPr>
        <p:spPr>
          <a:xfrm>
            <a:off x="339278" y="1762174"/>
            <a:ext cx="11677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for « Bridging » all </a:t>
            </a:r>
            <a:r>
              <a:rPr lang="fr-FR" sz="2400" dirty="0" err="1"/>
              <a:t>int</a:t>
            </a:r>
            <a:r>
              <a:rPr lang="fr-FR" sz="2400" dirty="0"/>
              <a:t>/double values, by an abstract </a:t>
            </a:r>
            <a:r>
              <a:rPr lang="fr-FR" sz="2400" dirty="0" err="1"/>
              <a:t>Mathematical</a:t>
            </a:r>
            <a:r>
              <a:rPr lang="fr-FR" sz="2400" dirty="0"/>
              <a:t> Expression</a:t>
            </a:r>
          </a:p>
          <a:p>
            <a:endParaRPr lang="fr-FR" sz="2400" dirty="0"/>
          </a:p>
          <a:p>
            <a:r>
              <a:rPr lang="fr-FR" sz="2400" dirty="0"/>
              <a:t>For </a:t>
            </a:r>
            <a:r>
              <a:rPr lang="fr-FR" sz="2400" dirty="0" err="1"/>
              <a:t>example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Intead</a:t>
            </a:r>
            <a:r>
              <a:rPr lang="fr-FR" sz="2400" dirty="0"/>
              <a:t> of </a:t>
            </a:r>
            <a:r>
              <a:rPr lang="fr-FR" sz="2400" dirty="0" err="1"/>
              <a:t>having</a:t>
            </a:r>
            <a:r>
              <a:rPr lang="fr-FR" sz="2400" dirty="0"/>
              <a:t> 2 « </a:t>
            </a:r>
            <a:r>
              <a:rPr lang="fr-FR" sz="2400" dirty="0" err="1"/>
              <a:t>aligned</a:t>
            </a:r>
            <a:r>
              <a:rPr lang="fr-FR" sz="2400" dirty="0"/>
              <a:t> » rectangles </a:t>
            </a:r>
          </a:p>
          <a:p>
            <a:r>
              <a:rPr lang="fr-FR" sz="2400" dirty="0"/>
              <a:t>Rect1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=100,  top=20,  </a:t>
            </a:r>
            <a:r>
              <a:rPr lang="fr-FR" sz="2400" dirty="0" err="1"/>
              <a:t>height</a:t>
            </a:r>
            <a:r>
              <a:rPr lang="fr-FR" sz="2400" dirty="0"/>
              <a:t>=50)</a:t>
            </a:r>
          </a:p>
          <a:p>
            <a:r>
              <a:rPr lang="fr-FR" sz="2400" dirty="0"/>
              <a:t>Rect2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=10000,  top=200,  </a:t>
            </a:r>
            <a:r>
              <a:rPr lang="fr-FR" sz="2400" dirty="0" err="1"/>
              <a:t>height</a:t>
            </a:r>
            <a:r>
              <a:rPr lang="fr-FR" sz="2400" dirty="0"/>
              <a:t>=30)</a:t>
            </a:r>
          </a:p>
          <a:p>
            <a:endParaRPr lang="fr-FR" sz="2400" dirty="0"/>
          </a:p>
          <a:p>
            <a:r>
              <a:rPr lang="fr-FR" sz="2400" dirty="0"/>
              <a:t>=&gt;</a:t>
            </a:r>
          </a:p>
          <a:p>
            <a:r>
              <a:rPr lang="fr-FR" sz="2400" dirty="0" err="1"/>
              <a:t>declare</a:t>
            </a:r>
            <a:r>
              <a:rPr lang="fr-FR" sz="2400" dirty="0"/>
              <a:t> Expression sharedVariable1 = new Variable(10);</a:t>
            </a:r>
          </a:p>
          <a:p>
            <a:r>
              <a:rPr lang="fr-FR" sz="2400" dirty="0"/>
              <a:t>Rect1=Rectangle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r>
              <a:rPr lang="fr-FR" sz="2400" dirty="0"/>
              <a:t>Rect2=Rectangle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1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A11-9DBB-9550-BA02-DFAB5A28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5) Math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DDD6F-8991-6CAB-562F-C07E1C2368AD}"/>
              </a:ext>
            </a:extLst>
          </p:cNvPr>
          <p:cNvSpPr/>
          <p:nvPr/>
        </p:nvSpPr>
        <p:spPr>
          <a:xfrm>
            <a:off x="5419241" y="2319579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1929-75B9-922F-816E-BB9A3E965735}"/>
              </a:ext>
            </a:extLst>
          </p:cNvPr>
          <p:cNvSpPr/>
          <p:nvPr/>
        </p:nvSpPr>
        <p:spPr>
          <a:xfrm>
            <a:off x="366794" y="3483160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Literral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FD892-D85B-C36A-D96A-33ECF99DEADF}"/>
              </a:ext>
            </a:extLst>
          </p:cNvPr>
          <p:cNvSpPr/>
          <p:nvPr/>
        </p:nvSpPr>
        <p:spPr>
          <a:xfrm>
            <a:off x="4947833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BinaryOpExpression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1F30A-25D3-FA2E-4A41-111CCC5C3BFA}"/>
              </a:ext>
            </a:extLst>
          </p:cNvPr>
          <p:cNvSpPr/>
          <p:nvPr/>
        </p:nvSpPr>
        <p:spPr>
          <a:xfrm>
            <a:off x="9722603" y="3459747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ApplyFuncExpression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227C4-BB21-35EA-E79A-8CF066BC0E4C}"/>
              </a:ext>
            </a:extLst>
          </p:cNvPr>
          <p:cNvSpPr/>
          <p:nvPr/>
        </p:nvSpPr>
        <p:spPr>
          <a:xfrm>
            <a:off x="2109061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VariableExpression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67227-538F-17DA-4084-5D0D10EFF5A1}"/>
              </a:ext>
            </a:extLst>
          </p:cNvPr>
          <p:cNvSpPr txBox="1"/>
          <p:nvPr/>
        </p:nvSpPr>
        <p:spPr>
          <a:xfrm>
            <a:off x="5211305" y="4267077"/>
            <a:ext cx="2021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standard </a:t>
            </a:r>
            <a:r>
              <a:rPr lang="fr-FR" dirty="0" err="1"/>
              <a:t>operators</a:t>
            </a:r>
            <a:r>
              <a:rPr lang="fr-FR" dirty="0"/>
              <a:t> +,-,*,/,%</a:t>
            </a:r>
          </a:p>
          <a:p>
            <a:endParaRPr lang="fr-FR" dirty="0"/>
          </a:p>
          <a:p>
            <a:r>
              <a:rPr lang="fr-FR" dirty="0"/>
              <a:t>Example</a:t>
            </a:r>
          </a:p>
          <a:p>
            <a:r>
              <a:rPr lang="fr-FR" dirty="0"/>
              <a:t>« 1 + x »</a:t>
            </a:r>
          </a:p>
          <a:p>
            <a:r>
              <a:rPr lang="fr-FR" dirty="0"/>
              <a:t>«2 * ( 3 + x ) »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BD62-EA87-1D38-B783-F6E519F26651}"/>
              </a:ext>
            </a:extLst>
          </p:cNvPr>
          <p:cNvSpPr/>
          <p:nvPr/>
        </p:nvSpPr>
        <p:spPr>
          <a:xfrm>
            <a:off x="9900833" y="2491373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DE2E-17F1-DDA5-0794-4BDE56E4AF37}"/>
              </a:ext>
            </a:extLst>
          </p:cNvPr>
          <p:cNvSpPr/>
          <p:nvPr/>
        </p:nvSpPr>
        <p:spPr>
          <a:xfrm>
            <a:off x="7594169" y="3471452"/>
            <a:ext cx="1787470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LetExpression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1626-5A12-0B76-4D6A-10B7F368E5B1}"/>
              </a:ext>
            </a:extLst>
          </p:cNvPr>
          <p:cNvSpPr txBox="1"/>
          <p:nvPr/>
        </p:nvSpPr>
        <p:spPr>
          <a:xfrm>
            <a:off x="2306664" y="4211625"/>
            <a:ext cx="259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Given</a:t>
            </a:r>
            <a:r>
              <a:rPr lang="fr-FR" dirty="0"/>
              <a:t> « </a:t>
            </a:r>
            <a:r>
              <a:rPr lang="fr-FR" dirty="0" err="1"/>
              <a:t>declare</a:t>
            </a:r>
            <a:r>
              <a:rPr lang="fr-FR" dirty="0"/>
              <a:t> x= 123 »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Possible expression:</a:t>
            </a:r>
          </a:p>
          <a:p>
            <a:r>
              <a:rPr lang="fr-FR" dirty="0"/>
              <a:t>«  x »   =&gt; </a:t>
            </a:r>
            <a:r>
              <a:rPr lang="fr-FR" dirty="0" err="1"/>
              <a:t>resolved</a:t>
            </a:r>
            <a:r>
              <a:rPr lang="fr-FR" dirty="0"/>
              <a:t> as 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6C4B0-1607-C45A-3C23-6F5CC0774CFB}"/>
              </a:ext>
            </a:extLst>
          </p:cNvPr>
          <p:cNvSpPr txBox="1"/>
          <p:nvPr/>
        </p:nvSpPr>
        <p:spPr>
          <a:xfrm>
            <a:off x="149817" y="4211625"/>
            <a:ext cx="259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expression:</a:t>
            </a:r>
          </a:p>
          <a:p>
            <a:r>
              <a:rPr lang="fr-FR" dirty="0"/>
              <a:t>« 123 »</a:t>
            </a:r>
          </a:p>
          <a:p>
            <a:r>
              <a:rPr lang="fr-FR" dirty="0"/>
              <a:t>« 3.1415926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8FF1-F162-0E37-B101-956CD0C66A7A}"/>
              </a:ext>
            </a:extLst>
          </p:cNvPr>
          <p:cNvSpPr txBox="1"/>
          <p:nvPr/>
        </p:nvSpPr>
        <p:spPr>
          <a:xfrm>
            <a:off x="7294536" y="4267077"/>
            <a:ext cx="2428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local vars</a:t>
            </a:r>
          </a:p>
          <a:p>
            <a:endParaRPr lang="fr-FR" dirty="0"/>
          </a:p>
          <a:p>
            <a:r>
              <a:rPr lang="fr-FR" dirty="0"/>
              <a:t>Let x=123 in {</a:t>
            </a:r>
            <a:br>
              <a:rPr lang="fr-FR" dirty="0"/>
            </a:br>
            <a:r>
              <a:rPr lang="fr-FR" dirty="0"/>
              <a:t>   x + x + x </a:t>
            </a:r>
          </a:p>
          <a:p>
            <a:r>
              <a:rPr lang="fr-FR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17C0E-CAEA-826C-4069-6D7BA323DD3D}"/>
              </a:ext>
            </a:extLst>
          </p:cNvPr>
          <p:cNvSpPr/>
          <p:nvPr/>
        </p:nvSpPr>
        <p:spPr>
          <a:xfrm>
            <a:off x="1890793" y="2357032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VariableDeclaration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25D5A-2CDC-1A78-0D3E-A74F215FAED9}"/>
              </a:ext>
            </a:extLst>
          </p:cNvPr>
          <p:cNvCxnSpPr/>
          <p:nvPr/>
        </p:nvCxnSpPr>
        <p:spPr>
          <a:xfrm flipV="1">
            <a:off x="1560163" y="2951156"/>
            <a:ext cx="3859078" cy="4778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0023A-C5EC-F297-ADE0-4CA00A47693D}"/>
              </a:ext>
            </a:extLst>
          </p:cNvPr>
          <p:cNvCxnSpPr>
            <a:cxnSpLocks/>
          </p:cNvCxnSpPr>
          <p:nvPr/>
        </p:nvCxnSpPr>
        <p:spPr>
          <a:xfrm flipV="1">
            <a:off x="3206857" y="2995619"/>
            <a:ext cx="2442228" cy="3792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97732-0CD7-6EB6-F825-440010E2018E}"/>
              </a:ext>
            </a:extLst>
          </p:cNvPr>
          <p:cNvCxnSpPr>
            <a:cxnSpLocks/>
          </p:cNvCxnSpPr>
          <p:nvPr/>
        </p:nvCxnSpPr>
        <p:spPr>
          <a:xfrm flipV="1">
            <a:off x="5744452" y="2951156"/>
            <a:ext cx="301177" cy="3961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DA770-BB8C-C6B9-2703-02C318BE56BE}"/>
              </a:ext>
            </a:extLst>
          </p:cNvPr>
          <p:cNvCxnSpPr>
            <a:cxnSpLocks/>
          </p:cNvCxnSpPr>
          <p:nvPr/>
        </p:nvCxnSpPr>
        <p:spPr>
          <a:xfrm flipH="1" flipV="1">
            <a:off x="6315662" y="3007782"/>
            <a:ext cx="1661496" cy="3670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D35F0-5E5E-9486-7232-558F5B826F28}"/>
              </a:ext>
            </a:extLst>
          </p:cNvPr>
          <p:cNvCxnSpPr>
            <a:cxnSpLocks/>
          </p:cNvCxnSpPr>
          <p:nvPr/>
        </p:nvCxnSpPr>
        <p:spPr>
          <a:xfrm flipH="1" flipV="1">
            <a:off x="6777331" y="2952081"/>
            <a:ext cx="3123502" cy="434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293B4F-DF29-01A9-B5A3-8B94DDF27244}"/>
              </a:ext>
            </a:extLst>
          </p:cNvPr>
          <p:cNvCxnSpPr>
            <a:cxnSpLocks/>
          </p:cNvCxnSpPr>
          <p:nvPr/>
        </p:nvCxnSpPr>
        <p:spPr>
          <a:xfrm flipV="1">
            <a:off x="2419663" y="2861278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1E577-0D16-8150-AD25-E086461287DE}"/>
              </a:ext>
            </a:extLst>
          </p:cNvPr>
          <p:cNvCxnSpPr>
            <a:cxnSpLocks/>
          </p:cNvCxnSpPr>
          <p:nvPr/>
        </p:nvCxnSpPr>
        <p:spPr>
          <a:xfrm flipV="1">
            <a:off x="10520728" y="2995619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D11452-F136-95D1-E612-7086118D1FF0}"/>
              </a:ext>
            </a:extLst>
          </p:cNvPr>
          <p:cNvSpPr txBox="1"/>
          <p:nvPr/>
        </p:nvSpPr>
        <p:spPr>
          <a:xfrm>
            <a:off x="9784597" y="4267077"/>
            <a:ext cx="242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calling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sin(x)</a:t>
            </a:r>
          </a:p>
          <a:p>
            <a:r>
              <a:rPr lang="fr-FR" dirty="0" err="1"/>
              <a:t>sqrt</a:t>
            </a:r>
            <a:r>
              <a:rPr lang="fr-FR" dirty="0"/>
              <a:t>(x)</a:t>
            </a:r>
          </a:p>
          <a:p>
            <a:r>
              <a:rPr lang="fr-FR" dirty="0"/>
              <a:t>max(0, 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6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2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5: « Use » Domain Class.</a:t>
            </a:r>
            <a:br>
              <a:rPr lang="fr-FR" dirty="0"/>
            </a:b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grammar</a:t>
            </a:r>
            <a:r>
              <a:rPr lang="fr-FR" dirty="0"/>
              <a:t> / file for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2F112-28AD-3DB2-87B5-F63DF0597BE7}"/>
              </a:ext>
            </a:extLst>
          </p:cNvPr>
          <p:cNvSpPr/>
          <p:nvPr/>
        </p:nvSpPr>
        <p:spPr>
          <a:xfrm>
            <a:off x="1705385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E1D0F-EDDB-55AA-73AB-F48E8C64D2D2}"/>
              </a:ext>
            </a:extLst>
          </p:cNvPr>
          <p:cNvSpPr/>
          <p:nvPr/>
        </p:nvSpPr>
        <p:spPr>
          <a:xfrm>
            <a:off x="3943700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FEB24-A09F-EDBA-0236-DF433C0EC4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1007" y="3145704"/>
            <a:ext cx="10826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F327B-6F56-E8A5-3953-7ABBCE768C36}"/>
              </a:ext>
            </a:extLst>
          </p:cNvPr>
          <p:cNvCxnSpPr/>
          <p:nvPr/>
        </p:nvCxnSpPr>
        <p:spPr>
          <a:xfrm>
            <a:off x="1504365" y="3429000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8F1E0-0632-438E-B532-A2A7814E2373}"/>
              </a:ext>
            </a:extLst>
          </p:cNvPr>
          <p:cNvCxnSpPr>
            <a:cxnSpLocks/>
          </p:cNvCxnSpPr>
          <p:nvPr/>
        </p:nvCxnSpPr>
        <p:spPr>
          <a:xfrm>
            <a:off x="1741849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A69673-6C98-2D89-B588-D5A8A53827E0}"/>
              </a:ext>
            </a:extLst>
          </p:cNvPr>
          <p:cNvCxnSpPr/>
          <p:nvPr/>
        </p:nvCxnSpPr>
        <p:spPr>
          <a:xfrm>
            <a:off x="1504365" y="2862408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37AE58-08DA-2223-55AE-4FA857785E1F}"/>
              </a:ext>
            </a:extLst>
          </p:cNvPr>
          <p:cNvCxnSpPr>
            <a:cxnSpLocks/>
          </p:cNvCxnSpPr>
          <p:nvPr/>
        </p:nvCxnSpPr>
        <p:spPr>
          <a:xfrm>
            <a:off x="2861007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82A51-7EA2-C7D6-7191-97A5C7DCEBE9}"/>
              </a:ext>
            </a:extLst>
          </p:cNvPr>
          <p:cNvCxnSpPr>
            <a:cxnSpLocks/>
          </p:cNvCxnSpPr>
          <p:nvPr/>
        </p:nvCxnSpPr>
        <p:spPr>
          <a:xfrm>
            <a:off x="3980164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7B2533-1608-9589-AA48-4DAE0154AB46}"/>
              </a:ext>
            </a:extLst>
          </p:cNvPr>
          <p:cNvSpPr txBox="1"/>
          <p:nvPr/>
        </p:nvSpPr>
        <p:spPr>
          <a:xfrm>
            <a:off x="6271774" y="2771250"/>
            <a:ext cx="53846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Document=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declare</a:t>
            </a:r>
            <a:r>
              <a:rPr lang="fr-FR" dirty="0"/>
              <a:t> var x = 0, var1Width = 30, var2Height = 10  {</a:t>
            </a:r>
          </a:p>
          <a:p>
            <a:r>
              <a:rPr lang="fr-FR" dirty="0"/>
              <a:t>    Composite {</a:t>
            </a:r>
          </a:p>
          <a:p>
            <a:r>
              <a:rPr lang="fr-FR" dirty="0"/>
              <a:t>         Rectangle( </a:t>
            </a:r>
            <a:r>
              <a:rPr lang="fr-FR" dirty="0" err="1"/>
              <a:t>left</a:t>
            </a:r>
            <a:r>
              <a:rPr lang="fr-FR" dirty="0"/>
              <a:t>: « x »,  </a:t>
            </a:r>
            <a:r>
              <a:rPr lang="fr-FR" dirty="0" err="1"/>
              <a:t>width</a:t>
            </a:r>
            <a:r>
              <a:rPr lang="fr-FR" dirty="0"/>
              <a:t>: « var1Width », ….),</a:t>
            </a:r>
          </a:p>
          <a:p>
            <a:endParaRPr lang="fr-FR" dirty="0"/>
          </a:p>
          <a:p>
            <a:r>
              <a:rPr lang="fr-FR" dirty="0"/>
              <a:t>         Line( x1= « x »,  y1:..,  x2=« x+var1Width », y2=  …)</a:t>
            </a:r>
          </a:p>
          <a:p>
            <a:endParaRPr lang="fr-FR" dirty="0"/>
          </a:p>
          <a:p>
            <a:r>
              <a:rPr lang="fr-FR" dirty="0"/>
              <a:t>         Rectangle(  </a:t>
            </a:r>
            <a:r>
              <a:rPr lang="fr-FR" dirty="0" err="1"/>
              <a:t>left</a:t>
            </a:r>
            <a:r>
              <a:rPr lang="fr-FR" dirty="0"/>
              <a:t>: « x+ 2 * var1Width »,  …)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015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Model – </a:t>
            </a:r>
            <a:r>
              <a:rPr lang="fr-FR" dirty="0" err="1"/>
              <a:t>View</a:t>
            </a:r>
            <a:r>
              <a:rPr lang="fr-FR" dirty="0"/>
              <a:t> (– Controller)</a:t>
            </a:r>
            <a:br>
              <a:rPr lang="fr-FR" dirty="0"/>
            </a:br>
            <a:r>
              <a:rPr lang="fr-FR" dirty="0"/>
              <a:t>/ Observer / </a:t>
            </a:r>
            <a:r>
              <a:rPr lang="fr-FR" dirty="0" err="1"/>
              <a:t>Publish&amp;Subscribe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F2C21-1FED-4CE1-8F18-BE052CD7A830}"/>
              </a:ext>
            </a:extLst>
          </p:cNvPr>
          <p:cNvSpPr txBox="1"/>
          <p:nvPr/>
        </p:nvSpPr>
        <p:spPr>
          <a:xfrm>
            <a:off x="2193439" y="2535637"/>
            <a:ext cx="9531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 in UML Classes </a:t>
            </a:r>
            <a:r>
              <a:rPr lang="fr-FR" dirty="0" err="1"/>
              <a:t>that</a:t>
            </a:r>
            <a:r>
              <a:rPr lang="fr-FR" dirty="0"/>
              <a:t> a « Document »  = Model</a:t>
            </a:r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viewed</a:t>
            </a:r>
            <a:r>
              <a:rPr lang="fr-FR" dirty="0"/>
              <a:t>/</a:t>
            </a:r>
            <a:r>
              <a:rPr lang="fr-FR" dirty="0" err="1"/>
              <a:t>edited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UIs</a:t>
            </a:r>
            <a:endParaRPr lang="fr-FR" dirty="0"/>
          </a:p>
          <a:p>
            <a:endParaRPr lang="fr-FR" dirty="0"/>
          </a:p>
          <a:p>
            <a:r>
              <a:rPr lang="fr-FR" dirty="0"/>
              <a:t>1 UI Panel for 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edition</a:t>
            </a:r>
            <a:r>
              <a:rPr lang="fr-FR" dirty="0"/>
              <a:t> (in a </a:t>
            </a:r>
            <a:r>
              <a:rPr lang="fr-FR" dirty="0" err="1"/>
              <a:t>TreeView</a:t>
            </a:r>
            <a:r>
              <a:rPr lang="fr-FR" dirty="0"/>
              <a:t>)</a:t>
            </a:r>
          </a:p>
          <a:p>
            <a:r>
              <a:rPr lang="fr-FR" dirty="0"/>
              <a:t>1 UI Panel for </a:t>
            </a:r>
            <a:r>
              <a:rPr lang="fr-FR" dirty="0" err="1"/>
              <a:t>canvas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1 UI Panel for zoom </a:t>
            </a:r>
            <a:r>
              <a:rPr lang="fr-FR" dirty="0" err="1"/>
              <a:t>outline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the document changes,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emits</a:t>
            </a:r>
            <a:r>
              <a:rPr lang="fr-FR" dirty="0"/>
              <a:t> a « </a:t>
            </a:r>
            <a:r>
              <a:rPr lang="fr-FR" dirty="0" err="1"/>
              <a:t>changeEvent</a:t>
            </a:r>
            <a:r>
              <a:rPr lang="fr-FR" dirty="0"/>
              <a:t> » … all </a:t>
            </a:r>
            <a:r>
              <a:rPr lang="fr-FR" dirty="0" err="1"/>
              <a:t>subscribers</a:t>
            </a:r>
            <a:r>
              <a:rPr lang="fr-FR" dirty="0"/>
              <a:t> are </a:t>
            </a:r>
            <a:r>
              <a:rPr lang="fr-FR" dirty="0" err="1"/>
              <a:t>notified</a:t>
            </a:r>
            <a:r>
              <a:rPr lang="fr-FR" dirty="0"/>
              <a:t> to « </a:t>
            </a:r>
            <a:r>
              <a:rPr lang="fr-FR" dirty="0" err="1"/>
              <a:t>refresh</a:t>
            </a:r>
            <a:r>
              <a:rPr lang="fr-FR" dirty="0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151328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B2C61-0D48-AA07-15CB-5CD5DB0418FA}"/>
              </a:ext>
            </a:extLst>
          </p:cNvPr>
          <p:cNvSpPr/>
          <p:nvPr/>
        </p:nvSpPr>
        <p:spPr>
          <a:xfrm>
            <a:off x="2639557" y="2479539"/>
            <a:ext cx="2086852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15810-0401-5757-1C28-5B58B2C8A59B}"/>
              </a:ext>
            </a:extLst>
          </p:cNvPr>
          <p:cNvSpPr/>
          <p:nvPr/>
        </p:nvSpPr>
        <p:spPr>
          <a:xfrm>
            <a:off x="5683679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277A8-D60B-4A98-9C00-D647D4B2AE6F}"/>
              </a:ext>
            </a:extLst>
          </p:cNvPr>
          <p:cNvSpPr txBox="1"/>
          <p:nvPr/>
        </p:nvSpPr>
        <p:spPr>
          <a:xfrm>
            <a:off x="5880022" y="2782470"/>
            <a:ext cx="6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93A3-26AB-308C-9121-D37D5F4559C3}"/>
              </a:ext>
            </a:extLst>
          </p:cNvPr>
          <p:cNvSpPr/>
          <p:nvPr/>
        </p:nvSpPr>
        <p:spPr>
          <a:xfrm>
            <a:off x="6350312" y="3254609"/>
            <a:ext cx="532933" cy="2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3A466-1E41-8E04-356C-CBA0AEF76507}"/>
              </a:ext>
            </a:extLst>
          </p:cNvPr>
          <p:cNvSpPr/>
          <p:nvPr/>
        </p:nvSpPr>
        <p:spPr>
          <a:xfrm>
            <a:off x="6939342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7AE0-9F04-B547-AD1C-6ADDD50A4227}"/>
              </a:ext>
            </a:extLst>
          </p:cNvPr>
          <p:cNvSpPr txBox="1"/>
          <p:nvPr/>
        </p:nvSpPr>
        <p:spPr>
          <a:xfrm>
            <a:off x="5630446" y="2077007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1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F0BE5-783C-B47F-B413-25FD03921C97}"/>
              </a:ext>
            </a:extLst>
          </p:cNvPr>
          <p:cNvSpPr txBox="1"/>
          <p:nvPr/>
        </p:nvSpPr>
        <p:spPr>
          <a:xfrm>
            <a:off x="2639557" y="2077007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TreeView</a:t>
            </a:r>
            <a:r>
              <a:rPr lang="fr-FR" dirty="0"/>
              <a:t>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9C67D-F0AC-EBAE-C42F-0F4440FE1887}"/>
              </a:ext>
            </a:extLst>
          </p:cNvPr>
          <p:cNvSpPr/>
          <p:nvPr/>
        </p:nvSpPr>
        <p:spPr>
          <a:xfrm>
            <a:off x="8204962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7591-268C-4B7B-9527-D995EC0BDFE6}"/>
              </a:ext>
            </a:extLst>
          </p:cNvPr>
          <p:cNvSpPr/>
          <p:nvPr/>
        </p:nvSpPr>
        <p:spPr>
          <a:xfrm>
            <a:off x="9460625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95ECD-2C6C-DAC8-BC6E-39E8355BDCF4}"/>
              </a:ext>
            </a:extLst>
          </p:cNvPr>
          <p:cNvSpPr txBox="1"/>
          <p:nvPr/>
        </p:nvSpPr>
        <p:spPr>
          <a:xfrm>
            <a:off x="8151729" y="2077007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2 (</a:t>
            </a:r>
            <a:r>
              <a:rPr lang="fr-FR" dirty="0" err="1"/>
              <a:t>Zooming</a:t>
            </a:r>
            <a:r>
              <a:rPr lang="fr-FR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CEF27-ABB6-B0D6-1DB8-50DCF8D87E89}"/>
              </a:ext>
            </a:extLst>
          </p:cNvPr>
          <p:cNvSpPr/>
          <p:nvPr/>
        </p:nvSpPr>
        <p:spPr>
          <a:xfrm>
            <a:off x="9043023" y="3337840"/>
            <a:ext cx="858302" cy="785375"/>
          </a:xfrm>
          <a:prstGeom prst="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6EEB5-B456-7116-35FF-A95306352908}"/>
              </a:ext>
            </a:extLst>
          </p:cNvPr>
          <p:cNvCxnSpPr>
            <a:cxnSpLocks/>
          </p:cNvCxnSpPr>
          <p:nvPr/>
        </p:nvCxnSpPr>
        <p:spPr>
          <a:xfrm>
            <a:off x="2819071" y="2569296"/>
            <a:ext cx="0" cy="1447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5A8C0-9633-A6CB-5025-96C20B343523}"/>
              </a:ext>
            </a:extLst>
          </p:cNvPr>
          <p:cNvCxnSpPr>
            <a:cxnSpLocks/>
          </p:cNvCxnSpPr>
          <p:nvPr/>
        </p:nvCxnSpPr>
        <p:spPr>
          <a:xfrm>
            <a:off x="2819071" y="281069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46F6C3-F794-65D8-5263-C218641A9ECA}"/>
              </a:ext>
            </a:extLst>
          </p:cNvPr>
          <p:cNvCxnSpPr>
            <a:cxnSpLocks/>
          </p:cNvCxnSpPr>
          <p:nvPr/>
        </p:nvCxnSpPr>
        <p:spPr>
          <a:xfrm>
            <a:off x="2819071" y="32546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8AB1-A665-A166-4468-6BC16350EC97}"/>
              </a:ext>
            </a:extLst>
          </p:cNvPr>
          <p:cNvCxnSpPr>
            <a:cxnSpLocks/>
          </p:cNvCxnSpPr>
          <p:nvPr/>
        </p:nvCxnSpPr>
        <p:spPr>
          <a:xfrm>
            <a:off x="3088342" y="35407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6909C-B60E-0396-3E5C-2D1038166508}"/>
              </a:ext>
            </a:extLst>
          </p:cNvPr>
          <p:cNvCxnSpPr>
            <a:cxnSpLocks/>
          </p:cNvCxnSpPr>
          <p:nvPr/>
        </p:nvCxnSpPr>
        <p:spPr>
          <a:xfrm>
            <a:off x="3106106" y="384120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CB9484-34CF-B74A-7730-EAC8C19AEAC3}"/>
              </a:ext>
            </a:extLst>
          </p:cNvPr>
          <p:cNvCxnSpPr>
            <a:cxnSpLocks/>
          </p:cNvCxnSpPr>
          <p:nvPr/>
        </p:nvCxnSpPr>
        <p:spPr>
          <a:xfrm>
            <a:off x="3100496" y="3248406"/>
            <a:ext cx="0" cy="762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50D3B0-C08D-1687-502F-12E981DCFC3D}"/>
              </a:ext>
            </a:extLst>
          </p:cNvPr>
          <p:cNvSpPr txBox="1"/>
          <p:nvPr/>
        </p:nvSpPr>
        <p:spPr>
          <a:xfrm>
            <a:off x="3045492" y="2626025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(« hello»)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3C377-7E48-279A-8C72-78037D37306B}"/>
              </a:ext>
            </a:extLst>
          </p:cNvPr>
          <p:cNvSpPr txBox="1"/>
          <p:nvPr/>
        </p:nvSpPr>
        <p:spPr>
          <a:xfrm>
            <a:off x="3045492" y="306479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3AA70-2836-E274-4E07-6BCC11B8FD8C}"/>
              </a:ext>
            </a:extLst>
          </p:cNvPr>
          <p:cNvSpPr txBox="1"/>
          <p:nvPr/>
        </p:nvSpPr>
        <p:spPr>
          <a:xfrm>
            <a:off x="3322519" y="337606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Rectangle(..)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3FB77-B902-CD7C-7C29-FF1C9DA0B6B7}"/>
              </a:ext>
            </a:extLst>
          </p:cNvPr>
          <p:cNvSpPr txBox="1"/>
          <p:nvPr/>
        </p:nvSpPr>
        <p:spPr>
          <a:xfrm>
            <a:off x="3322519" y="366307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Circle(..)</a:t>
            </a:r>
          </a:p>
        </p:txBody>
      </p:sp>
    </p:spTree>
    <p:extLst>
      <p:ext uri="{BB962C8B-B14F-4D97-AF65-F5344CB8AC3E}">
        <p14:creationId xmlns:p14="http://schemas.microsoft.com/office/powerpoint/2010/main" val="115986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B23-01CC-984F-9464-9F1C1B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5125"/>
            <a:ext cx="11897139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: (MVC) </a:t>
            </a:r>
            <a:r>
              <a:rPr lang="fr-FR" dirty="0" err="1"/>
              <a:t>View</a:t>
            </a:r>
            <a:r>
              <a:rPr lang="fr-FR" dirty="0"/>
              <a:t> = Bridge to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dirty="0"/>
              <a:t>Complete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CE35C-2E1C-CD07-837C-876DFDB47A52}"/>
              </a:ext>
            </a:extLst>
          </p:cNvPr>
          <p:cNvSpPr/>
          <p:nvPr/>
        </p:nvSpPr>
        <p:spPr>
          <a:xfrm>
            <a:off x="1224872" y="2114241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55721-9372-658F-3A5E-C6312E3BC614}"/>
              </a:ext>
            </a:extLst>
          </p:cNvPr>
          <p:cNvSpPr/>
          <p:nvPr/>
        </p:nvSpPr>
        <p:spPr>
          <a:xfrm>
            <a:off x="309166" y="3012076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A9F98-D2FD-0E6B-1281-D0E5FDBF44F6}"/>
              </a:ext>
            </a:extLst>
          </p:cNvPr>
          <p:cNvSpPr/>
          <p:nvPr/>
        </p:nvSpPr>
        <p:spPr>
          <a:xfrm>
            <a:off x="1316332" y="3012075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1225C-BFEC-E944-3128-F049F54F4721}"/>
              </a:ext>
            </a:extLst>
          </p:cNvPr>
          <p:cNvSpPr/>
          <p:nvPr/>
        </p:nvSpPr>
        <p:spPr>
          <a:xfrm>
            <a:off x="2706153" y="3012074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B9767-19D0-FCB2-F1C2-C6B632612D2F}"/>
              </a:ext>
            </a:extLst>
          </p:cNvPr>
          <p:cNvSpPr/>
          <p:nvPr/>
        </p:nvSpPr>
        <p:spPr>
          <a:xfrm>
            <a:off x="5435048" y="3128122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JavaFxView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EE85-B001-D5B0-402D-77C3A176763D}"/>
              </a:ext>
            </a:extLst>
          </p:cNvPr>
          <p:cNvSpPr/>
          <p:nvPr/>
        </p:nvSpPr>
        <p:spPr>
          <a:xfrm>
            <a:off x="4358828" y="3873150"/>
            <a:ext cx="889988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59A72-B878-5935-BD5E-92B0A2BEC2E0}"/>
              </a:ext>
            </a:extLst>
          </p:cNvPr>
          <p:cNvSpPr/>
          <p:nvPr/>
        </p:nvSpPr>
        <p:spPr>
          <a:xfrm>
            <a:off x="5526508" y="3873149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43D8-FC2E-2B1C-6372-E05DFB213D20}"/>
              </a:ext>
            </a:extLst>
          </p:cNvPr>
          <p:cNvSpPr/>
          <p:nvPr/>
        </p:nvSpPr>
        <p:spPr>
          <a:xfrm>
            <a:off x="6916329" y="3873148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196ED-0C03-47CF-D5CA-B147852B5069}"/>
              </a:ext>
            </a:extLst>
          </p:cNvPr>
          <p:cNvSpPr/>
          <p:nvPr/>
        </p:nvSpPr>
        <p:spPr>
          <a:xfrm>
            <a:off x="8331851" y="4881573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9C7A2-17A9-99FD-3E6F-54024F2FB0CF}"/>
              </a:ext>
            </a:extLst>
          </p:cNvPr>
          <p:cNvSpPr/>
          <p:nvPr/>
        </p:nvSpPr>
        <p:spPr>
          <a:xfrm>
            <a:off x="9406760" y="4892279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15E0-6EB5-08D3-B424-CAA1332CA82C}"/>
              </a:ext>
            </a:extLst>
          </p:cNvPr>
          <p:cNvSpPr/>
          <p:nvPr/>
        </p:nvSpPr>
        <p:spPr>
          <a:xfrm>
            <a:off x="10796581" y="4904683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7AAF06D-0640-3027-1F63-E70CA8403C1A}"/>
              </a:ext>
            </a:extLst>
          </p:cNvPr>
          <p:cNvSpPr/>
          <p:nvPr/>
        </p:nvSpPr>
        <p:spPr>
          <a:xfrm rot="16200000">
            <a:off x="1684683" y="4298674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5D0A1-1580-938E-A03C-84494AEAC3AB}"/>
              </a:ext>
            </a:extLst>
          </p:cNvPr>
          <p:cNvSpPr txBox="1"/>
          <p:nvPr/>
        </p:nvSpPr>
        <p:spPr>
          <a:xfrm>
            <a:off x="1316332" y="5815849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</a:p>
          <a:p>
            <a:r>
              <a:rPr lang="fr-FR" dirty="0"/>
              <a:t>Model classes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B306FE2-588A-9D10-66A4-BDC810CDBFF7}"/>
              </a:ext>
            </a:extLst>
          </p:cNvPr>
          <p:cNvSpPr/>
          <p:nvPr/>
        </p:nvSpPr>
        <p:spPr>
          <a:xfrm rot="16200000">
            <a:off x="6113521" y="4524661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1DEB6-6C9C-EA6A-516E-5513B8F0FBA2}"/>
              </a:ext>
            </a:extLst>
          </p:cNvPr>
          <p:cNvSpPr txBox="1"/>
          <p:nvPr/>
        </p:nvSpPr>
        <p:spPr>
          <a:xfrm>
            <a:off x="5793430" y="5929617"/>
            <a:ext cx="13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</a:t>
            </a:r>
          </a:p>
          <a:p>
            <a:r>
              <a:rPr lang="fr-FR" dirty="0" err="1"/>
              <a:t>View</a:t>
            </a:r>
            <a:r>
              <a:rPr lang="fr-FR" dirty="0"/>
              <a:t> classes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816BA-D86B-6FA2-5248-93B20F8186C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36864" y="2344903"/>
            <a:ext cx="2198184" cy="100860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B243C1-D19A-5122-32C6-A7B7C81C91F6}"/>
              </a:ext>
            </a:extLst>
          </p:cNvPr>
          <p:cNvSpPr txBox="1"/>
          <p:nvPr/>
        </p:nvSpPr>
        <p:spPr>
          <a:xfrm>
            <a:off x="3416378" y="211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94BB2D1-CD97-FE12-95FC-0514909DB7DB}"/>
              </a:ext>
            </a:extLst>
          </p:cNvPr>
          <p:cNvSpPr/>
          <p:nvPr/>
        </p:nvSpPr>
        <p:spPr>
          <a:xfrm rot="16200000">
            <a:off x="9977030" y="4938159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E9336-6489-F777-0508-98A85AD922AC}"/>
              </a:ext>
            </a:extLst>
          </p:cNvPr>
          <p:cNvSpPr txBox="1"/>
          <p:nvPr/>
        </p:nvSpPr>
        <p:spPr>
          <a:xfrm>
            <a:off x="9680056" y="6123954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endParaRPr lang="fr-FR" dirty="0"/>
          </a:p>
          <a:p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66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Abstract Kit, </a:t>
            </a:r>
            <a:r>
              <a:rPr lang="fr-FR" dirty="0" err="1"/>
              <a:t>Factory</a:t>
            </a:r>
            <a:r>
              <a:rPr lang="fr-FR" dirty="0"/>
              <a:t>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2A63-62F2-E0DD-20A2-57A715E8401C}"/>
              </a:ext>
            </a:extLst>
          </p:cNvPr>
          <p:cNvSpPr txBox="1"/>
          <p:nvPr/>
        </p:nvSpPr>
        <p:spPr>
          <a:xfrm>
            <a:off x="2025144" y="2492160"/>
            <a:ext cx="4846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Draw</a:t>
            </a:r>
            <a:r>
              <a:rPr lang="fr-FR" dirty="0"/>
              <a:t> UML classes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 err="1"/>
              <a:t>showing</a:t>
            </a:r>
            <a:r>
              <a:rPr lang="fr-FR" dirty="0"/>
              <a:t> « Kit » design-pattern + </a:t>
            </a:r>
            <a:r>
              <a:rPr lang="fr-FR" dirty="0" err="1"/>
              <a:t>Factory</a:t>
            </a:r>
            <a:r>
              <a:rPr lang="fr-FR" dirty="0"/>
              <a:t> Classes : 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(</a:t>
            </a:r>
            <a:r>
              <a:rPr lang="fr-FR" dirty="0" err="1"/>
              <a:t>example</a:t>
            </a:r>
            <a:r>
              <a:rPr lang="fr-FR" dirty="0"/>
              <a:t> « Rectangle »)</a:t>
            </a:r>
          </a:p>
          <a:p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18B2B2-E907-1A65-9C96-C040A5061031}"/>
              </a:ext>
            </a:extLst>
          </p:cNvPr>
          <p:cNvCxnSpPr/>
          <p:nvPr/>
        </p:nvCxnSpPr>
        <p:spPr>
          <a:xfrm flipV="1">
            <a:off x="6434459" y="3124667"/>
            <a:ext cx="1228550" cy="3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5E108-A0AA-F74C-622E-D7A65FC3D278}"/>
              </a:ext>
            </a:extLst>
          </p:cNvPr>
          <p:cNvCxnSpPr>
            <a:cxnSpLocks/>
          </p:cNvCxnSpPr>
          <p:nvPr/>
        </p:nvCxnSpPr>
        <p:spPr>
          <a:xfrm>
            <a:off x="6434459" y="3647314"/>
            <a:ext cx="1228550" cy="4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AF7DA-4C80-060C-BAD1-D50F7774130D}"/>
              </a:ext>
            </a:extLst>
          </p:cNvPr>
          <p:cNvSpPr txBox="1"/>
          <p:nvPr/>
        </p:nvSpPr>
        <p:spPr>
          <a:xfrm>
            <a:off x="7814474" y="2842974"/>
            <a:ext cx="41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</a:t>
            </a:r>
            <a:r>
              <a:rPr lang="fr-FR" dirty="0" err="1"/>
              <a:t>javafx.Rectangle</a:t>
            </a:r>
            <a:r>
              <a:rPr lang="fr-FR" dirty="0"/>
              <a:t> » </a:t>
            </a:r>
            <a:r>
              <a:rPr lang="fr-FR" dirty="0" err="1"/>
              <a:t>view</a:t>
            </a:r>
            <a:r>
              <a:rPr lang="fr-FR" dirty="0"/>
              <a:t> adapter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BD788-2CF6-A29D-CF28-F2B970996699}"/>
              </a:ext>
            </a:extLst>
          </p:cNvPr>
          <p:cNvSpPr txBox="1"/>
          <p:nvPr/>
        </p:nvSpPr>
        <p:spPr>
          <a:xfrm>
            <a:off x="7814473" y="3809865"/>
            <a:ext cx="4392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TreeView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Rectangle » Node </a:t>
            </a:r>
            <a:r>
              <a:rPr lang="fr-FR" dirty="0" err="1"/>
              <a:t>view</a:t>
            </a:r>
            <a:r>
              <a:rPr lang="fr-FR" dirty="0"/>
              <a:t> adapter,  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nodes</a:t>
            </a:r>
            <a:br>
              <a:rPr lang="fr-FR" dirty="0"/>
            </a:br>
            <a:r>
              <a:rPr lang="fr-FR" dirty="0"/>
              <a:t>    - </a:t>
            </a:r>
            <a:r>
              <a:rPr lang="fr-FR" dirty="0" err="1"/>
              <a:t>node</a:t>
            </a:r>
            <a:r>
              <a:rPr lang="fr-FR" dirty="0"/>
              <a:t> « x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y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width</a:t>
            </a:r>
            <a:r>
              <a:rPr lang="fr-FR" dirty="0"/>
              <a:t>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height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0915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 </a:t>
            </a:r>
            <a:r>
              <a:rPr lang="fr-FR" dirty="0" err="1"/>
              <a:t>complete</a:t>
            </a:r>
            <a:r>
              <a:rPr lang="fr-FR" dirty="0"/>
              <a:t>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3E34-00C1-BB5E-09DA-DF3A627538D6}"/>
              </a:ext>
            </a:extLst>
          </p:cNvPr>
          <p:cNvSpPr/>
          <p:nvPr/>
        </p:nvSpPr>
        <p:spPr>
          <a:xfrm>
            <a:off x="1349111" y="3025319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9C18-7072-54C7-9C64-BBCEFCB0A10B}"/>
              </a:ext>
            </a:extLst>
          </p:cNvPr>
          <p:cNvSpPr/>
          <p:nvPr/>
        </p:nvSpPr>
        <p:spPr>
          <a:xfrm>
            <a:off x="433405" y="3923154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FAEB1-AB43-0B63-C309-69285D55F9AC}"/>
              </a:ext>
            </a:extLst>
          </p:cNvPr>
          <p:cNvSpPr/>
          <p:nvPr/>
        </p:nvSpPr>
        <p:spPr>
          <a:xfrm>
            <a:off x="1440571" y="3923153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038F1-80F0-2854-5070-C4E6903AA7ED}"/>
              </a:ext>
            </a:extLst>
          </p:cNvPr>
          <p:cNvSpPr/>
          <p:nvPr/>
        </p:nvSpPr>
        <p:spPr>
          <a:xfrm>
            <a:off x="2830392" y="3923152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7EFA6-4700-EBC8-DA44-4E185051055D}"/>
              </a:ext>
            </a:extLst>
          </p:cNvPr>
          <p:cNvSpPr/>
          <p:nvPr/>
        </p:nvSpPr>
        <p:spPr>
          <a:xfrm>
            <a:off x="7664354" y="1847337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TreeNodeView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7F2A5-B0C1-F8D6-AB2B-F69B00F1D785}"/>
              </a:ext>
            </a:extLst>
          </p:cNvPr>
          <p:cNvSpPr/>
          <p:nvPr/>
        </p:nvSpPr>
        <p:spPr>
          <a:xfrm>
            <a:off x="6503133" y="2731804"/>
            <a:ext cx="1161221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AE4F4-93E5-26F1-B717-F2439E778EEC}"/>
              </a:ext>
            </a:extLst>
          </p:cNvPr>
          <p:cNvSpPr/>
          <p:nvPr/>
        </p:nvSpPr>
        <p:spPr>
          <a:xfrm>
            <a:off x="7755813" y="2745171"/>
            <a:ext cx="1266185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F2EE7-9941-5CA5-F93E-61A44F1E9094}"/>
              </a:ext>
            </a:extLst>
          </p:cNvPr>
          <p:cNvSpPr/>
          <p:nvPr/>
        </p:nvSpPr>
        <p:spPr>
          <a:xfrm>
            <a:off x="9145635" y="2745170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9E772-E2AC-2F11-4BBA-5FEF454ECAF8}"/>
              </a:ext>
            </a:extLst>
          </p:cNvPr>
          <p:cNvSpPr/>
          <p:nvPr/>
        </p:nvSpPr>
        <p:spPr>
          <a:xfrm>
            <a:off x="4489377" y="2294285"/>
            <a:ext cx="192086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TreeNodeView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5D3D8-5975-0FF9-E316-0CD38F9019D1}"/>
              </a:ext>
            </a:extLst>
          </p:cNvPr>
          <p:cNvSpPr/>
          <p:nvPr/>
        </p:nvSpPr>
        <p:spPr>
          <a:xfrm>
            <a:off x="4470952" y="4850909"/>
            <a:ext cx="2178909" cy="48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JavafxElementView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DF2E8-EB2D-B858-648E-D8AF18254455}"/>
              </a:ext>
            </a:extLst>
          </p:cNvPr>
          <p:cNvSpPr/>
          <p:nvPr/>
        </p:nvSpPr>
        <p:spPr>
          <a:xfrm>
            <a:off x="7732271" y="4589175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JavaxFxView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7EB2D-869E-A5FD-BF52-05B127809A74}"/>
              </a:ext>
            </a:extLst>
          </p:cNvPr>
          <p:cNvSpPr/>
          <p:nvPr/>
        </p:nvSpPr>
        <p:spPr>
          <a:xfrm>
            <a:off x="6816565" y="5334203"/>
            <a:ext cx="729473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2776B-BB8E-D428-8A31-777B8F18BBF9}"/>
              </a:ext>
            </a:extLst>
          </p:cNvPr>
          <p:cNvSpPr/>
          <p:nvPr/>
        </p:nvSpPr>
        <p:spPr>
          <a:xfrm>
            <a:off x="7823731" y="5334202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8CBF0-CAD2-9A99-04FA-560C2C44199B}"/>
              </a:ext>
            </a:extLst>
          </p:cNvPr>
          <p:cNvSpPr/>
          <p:nvPr/>
        </p:nvSpPr>
        <p:spPr>
          <a:xfrm>
            <a:off x="9213552" y="5334201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E8B151-C110-D64D-EB89-316F852434B1}"/>
              </a:ext>
            </a:extLst>
          </p:cNvPr>
          <p:cNvSpPr/>
          <p:nvPr/>
        </p:nvSpPr>
        <p:spPr>
          <a:xfrm>
            <a:off x="11066499" y="2174931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</a:t>
            </a:r>
            <a:endParaRPr lang="fr-FR" dirty="0"/>
          </a:p>
          <a:p>
            <a:pPr algn="ctr"/>
            <a:r>
              <a:rPr lang="fr-FR" dirty="0"/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741FD-B786-5E58-42CC-66F0D5FD4FA4}"/>
              </a:ext>
            </a:extLst>
          </p:cNvPr>
          <p:cNvSpPr/>
          <p:nvPr/>
        </p:nvSpPr>
        <p:spPr>
          <a:xfrm>
            <a:off x="6748822" y="6207755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42417-EE7A-4B8D-EB07-8E75FFB7A605}"/>
              </a:ext>
            </a:extLst>
          </p:cNvPr>
          <p:cNvSpPr/>
          <p:nvPr/>
        </p:nvSpPr>
        <p:spPr>
          <a:xfrm>
            <a:off x="7823731" y="6218461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8A4DC-CD9E-7720-7A84-8C4247CE5C76}"/>
              </a:ext>
            </a:extLst>
          </p:cNvPr>
          <p:cNvSpPr/>
          <p:nvPr/>
        </p:nvSpPr>
        <p:spPr>
          <a:xfrm>
            <a:off x="9213552" y="6230865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F284A-F5D4-A46C-17A0-5A000EC4018B}"/>
              </a:ext>
            </a:extLst>
          </p:cNvPr>
          <p:cNvSpPr/>
          <p:nvPr/>
        </p:nvSpPr>
        <p:spPr>
          <a:xfrm>
            <a:off x="3002319" y="1690688"/>
            <a:ext cx="2339963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89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B5E1-6A8E-E386-6D25-302B4AB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Reminder</a:t>
            </a:r>
            <a:r>
              <a:rPr lang="fr-FR" dirty="0"/>
              <a:t>..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94491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00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1801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214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2320-002A-A48F-32F3-410E3974976D}"/>
              </a:ext>
            </a:extLst>
          </p:cNvPr>
          <p:cNvSpPr txBox="1"/>
          <p:nvPr/>
        </p:nvSpPr>
        <p:spPr>
          <a:xfrm>
            <a:off x="3697394" y="3006587"/>
            <a:ext cx="479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a </a:t>
            </a:r>
            <a:r>
              <a:rPr lang="fr-FR" sz="2400" dirty="0" err="1"/>
              <a:t>Drawing</a:t>
            </a:r>
            <a:r>
              <a:rPr lang="fr-FR" sz="2400" dirty="0"/>
              <a:t> Application</a:t>
            </a:r>
          </a:p>
          <a:p>
            <a:endParaRPr lang="fr-FR" sz="2400" dirty="0"/>
          </a:p>
          <a:p>
            <a:r>
              <a:rPr lang="fr-FR" sz="2400" dirty="0" err="1"/>
              <a:t>Recognize</a:t>
            </a:r>
            <a:r>
              <a:rPr lang="fr-FR" sz="2400" dirty="0"/>
              <a:t>/Use </a:t>
            </a:r>
            <a:r>
              <a:rPr lang="fr-FR" sz="2400" dirty="0" err="1"/>
              <a:t>many</a:t>
            </a:r>
            <a:r>
              <a:rPr lang="fr-FR" sz="2400" dirty="0"/>
              <a:t>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798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Initial </a:t>
            </a:r>
            <a:r>
              <a:rPr lang="fr-FR" dirty="0" err="1"/>
              <a:t>Step</a:t>
            </a:r>
            <a:r>
              <a:rPr lang="fr-FR" dirty="0"/>
              <a:t> : Design the </a:t>
            </a:r>
            <a:r>
              <a:rPr lang="fr-FR" dirty="0" err="1"/>
              <a:t>Core</a:t>
            </a:r>
            <a:r>
              <a:rPr lang="fr-FR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7075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Design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3553239" y="2683565"/>
            <a:ext cx="602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Draw</a:t>
            </a:r>
            <a:r>
              <a:rPr lang="fr-FR" sz="2000" dirty="0"/>
              <a:t> UML classes </a:t>
            </a:r>
            <a:r>
              <a:rPr lang="fr-FR" sz="2000" dirty="0" err="1"/>
              <a:t>diagram</a:t>
            </a:r>
            <a:r>
              <a:rPr lang="fr-FR" sz="2000" dirty="0"/>
              <a:t> for </a:t>
            </a:r>
          </a:p>
          <a:p>
            <a:endParaRPr lang="fr-FR" sz="2000" dirty="0"/>
          </a:p>
          <a:p>
            <a:r>
              <a:rPr lang="fr-FR" sz="2000" dirty="0"/>
              <a:t>Line, </a:t>
            </a:r>
            <a:r>
              <a:rPr lang="fr-FR" sz="2000" dirty="0" err="1"/>
              <a:t>Text</a:t>
            </a:r>
            <a:r>
              <a:rPr lang="fr-FR" sz="2000" dirty="0"/>
              <a:t>, Rectangle, Circle,</a:t>
            </a:r>
          </a:p>
          <a:p>
            <a:r>
              <a:rPr lang="fr-FR" sz="2000" dirty="0" err="1"/>
              <a:t>Curve</a:t>
            </a:r>
            <a:r>
              <a:rPr lang="fr-FR" sz="2000" dirty="0"/>
              <a:t> = </a:t>
            </a:r>
            <a:r>
              <a:rPr lang="fr-FR" sz="2000" dirty="0" err="1"/>
              <a:t>list</a:t>
            </a:r>
            <a:r>
              <a:rPr lang="fr-FR" sz="2000" dirty="0"/>
              <a:t> of </a:t>
            </a:r>
            <a:r>
              <a:rPr lang="fr-FR" sz="2000" dirty="0" err="1"/>
              <a:t>CurveElement</a:t>
            </a:r>
            <a:r>
              <a:rPr lang="fr-FR" sz="2000" dirty="0"/>
              <a:t>  (</a:t>
            </a:r>
            <a:r>
              <a:rPr lang="fr-FR" sz="2000" dirty="0" err="1"/>
              <a:t>segment,arc,bezier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Toolbar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9C68-0BD3-8F6D-4036-5FEAF38E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2891743"/>
            <a:ext cx="11038527" cy="107451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EF6ED9-15D7-C41C-478B-7FDFD54A9824}"/>
              </a:ext>
            </a:extLst>
          </p:cNvPr>
          <p:cNvSpPr/>
          <p:nvPr/>
        </p:nvSpPr>
        <p:spPr>
          <a:xfrm>
            <a:off x="6036162" y="4134434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282B-BA14-24B7-EA63-7DE7CB220D86}"/>
              </a:ext>
            </a:extLst>
          </p:cNvPr>
          <p:cNvSpPr txBox="1"/>
          <p:nvPr/>
        </p:nvSpPr>
        <p:spPr>
          <a:xfrm>
            <a:off x="4324924" y="5241855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D31FDA5-B7C9-7DE2-C5DA-B49609C74F6E}"/>
              </a:ext>
            </a:extLst>
          </p:cNvPr>
          <p:cNvSpPr/>
          <p:nvPr/>
        </p:nvSpPr>
        <p:spPr>
          <a:xfrm>
            <a:off x="9756405" y="3966256"/>
            <a:ext cx="448785" cy="566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F55D-7D69-A216-933B-C967F4338A2A}"/>
              </a:ext>
            </a:extLst>
          </p:cNvPr>
          <p:cNvSpPr txBox="1"/>
          <p:nvPr/>
        </p:nvSpPr>
        <p:spPr>
          <a:xfrm>
            <a:off x="8612710" y="4550477"/>
            <a:ext cx="300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color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2,3 ..</a:t>
            </a:r>
          </a:p>
        </p:txBody>
      </p:sp>
    </p:spTree>
    <p:extLst>
      <p:ext uri="{BB962C8B-B14F-4D97-AF65-F5344CB8AC3E}">
        <p14:creationId xmlns:p14="http://schemas.microsoft.com/office/powerpoint/2010/main" val="4839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AB19-725A-E2CA-9778-F361C78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D411-63EE-C0D9-0A1D-8A393558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5" y="2702849"/>
            <a:ext cx="3448050" cy="11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914E8-BF61-A84B-DD22-176C9397CD12}"/>
              </a:ext>
            </a:extLst>
          </p:cNvPr>
          <p:cNvSpPr txBox="1"/>
          <p:nvPr/>
        </p:nvSpPr>
        <p:spPr>
          <a:xfrm>
            <a:off x="4923182" y="3028672"/>
            <a:ext cx="6963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buttonBlue.setActionListener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blue</a:t>
            </a:r>
            <a:r>
              <a:rPr lang="fr-FR" dirty="0"/>
              <a:t>) );</a:t>
            </a:r>
          </a:p>
          <a:p>
            <a:r>
              <a:rPr lang="fr-FR" dirty="0" err="1"/>
              <a:t>buttonWhite.setActionListener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(white) );</a:t>
            </a:r>
          </a:p>
          <a:p>
            <a:r>
              <a:rPr lang="fr-FR" dirty="0" err="1"/>
              <a:t>buttonRed.setActionListener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red</a:t>
            </a:r>
            <a:r>
              <a:rPr lang="fr-FR" dirty="0"/>
              <a:t>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4D185-59AA-E3A2-A106-AEEDB05E7B67}"/>
              </a:ext>
            </a:extLst>
          </p:cNvPr>
          <p:cNvSpPr txBox="1"/>
          <p:nvPr/>
        </p:nvSpPr>
        <p:spPr>
          <a:xfrm>
            <a:off x="4923182" y="2175014"/>
            <a:ext cx="33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possibly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10125-0B45-A209-273E-D0E63CBBD6BC}"/>
              </a:ext>
            </a:extLst>
          </p:cNvPr>
          <p:cNvSpPr txBox="1"/>
          <p:nvPr/>
        </p:nvSpPr>
        <p:spPr>
          <a:xfrm>
            <a:off x="4993617" y="4412823"/>
            <a:ext cx="682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:</a:t>
            </a:r>
          </a:p>
          <a:p>
            <a:r>
              <a:rPr lang="fr-FR" dirty="0"/>
              <a:t>How to record the </a:t>
            </a:r>
            <a:r>
              <a:rPr lang="fr-FR" dirty="0" err="1"/>
              <a:t>history</a:t>
            </a:r>
            <a:r>
              <a:rPr lang="fr-FR" dirty="0"/>
              <a:t> of changes ?</a:t>
            </a:r>
          </a:p>
          <a:p>
            <a:r>
              <a:rPr lang="fr-FR" dirty="0"/>
              <a:t>How can </a:t>
            </a:r>
            <a:r>
              <a:rPr lang="fr-FR" dirty="0" err="1"/>
              <a:t>you</a:t>
            </a:r>
            <a:r>
              <a:rPr lang="fr-FR" dirty="0"/>
              <a:t> UNDO (</a:t>
            </a:r>
            <a:r>
              <a:rPr lang="fr-FR" dirty="0" err="1"/>
              <a:t>Cntrl+Z</a:t>
            </a:r>
            <a:r>
              <a:rPr lang="fr-FR" dirty="0"/>
              <a:t>) </a:t>
            </a:r>
            <a:r>
              <a:rPr lang="fr-FR" dirty="0" err="1"/>
              <a:t>then</a:t>
            </a:r>
            <a:r>
              <a:rPr lang="fr-FR" dirty="0"/>
              <a:t> REDO (</a:t>
            </a:r>
            <a:r>
              <a:rPr lang="fr-FR" dirty="0" err="1"/>
              <a:t>Ctrl+Y</a:t>
            </a:r>
            <a:r>
              <a:rPr lang="fr-FR" dirty="0"/>
              <a:t>)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action ? </a:t>
            </a:r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928D9-75D9-A052-7794-EC7133F664AF}"/>
              </a:ext>
            </a:extLst>
          </p:cNvPr>
          <p:cNvSpPr txBox="1"/>
          <p:nvPr/>
        </p:nvSpPr>
        <p:spPr>
          <a:xfrm>
            <a:off x="686788" y="5557005"/>
            <a:ext cx="11505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NOTICE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Paint app, </a:t>
            </a:r>
            <a:r>
              <a:rPr lang="fr-FR" dirty="0" err="1"/>
              <a:t>you</a:t>
            </a:r>
            <a:r>
              <a:rPr lang="fr-FR" dirty="0"/>
              <a:t> can not undo « global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change », </a:t>
            </a:r>
            <a:r>
              <a:rPr lang="fr-FR" dirty="0" err="1"/>
              <a:t>you</a:t>
            </a:r>
            <a:r>
              <a:rPr lang="fr-FR" dirty="0"/>
              <a:t> can undo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drawings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PowerPoint,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, and 1 default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6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2183" y="3934473"/>
            <a:ext cx="258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2183" y="5119116"/>
            <a:ext cx="564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77DC6-AA10-350E-D16E-611EAD4B8711}"/>
              </a:ext>
            </a:extLst>
          </p:cNvPr>
          <p:cNvSpPr txBox="1"/>
          <p:nvPr/>
        </p:nvSpPr>
        <p:spPr>
          <a:xfrm>
            <a:off x="697728" y="2855660"/>
            <a:ext cx="7199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Complete </a:t>
            </a:r>
            <a:r>
              <a:rPr lang="fr-FR" sz="2400" dirty="0" err="1"/>
              <a:t>following</a:t>
            </a:r>
            <a:r>
              <a:rPr lang="fr-FR" sz="2400" dirty="0"/>
              <a:t>  code  ( </a:t>
            </a:r>
            <a:r>
              <a:rPr lang="fr-FR" sz="2400" dirty="0" err="1"/>
              <a:t>marked</a:t>
            </a:r>
            <a:r>
              <a:rPr lang="fr-FR" sz="2400" dirty="0"/>
              <a:t> as « … »)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draw</a:t>
            </a:r>
            <a:r>
              <a:rPr lang="fr-FR" sz="2400" dirty="0"/>
              <a:t> as UML a </a:t>
            </a:r>
            <a:r>
              <a:rPr lang="fr-FR" sz="2400" dirty="0" err="1"/>
              <a:t>minimalist</a:t>
            </a:r>
            <a:r>
              <a:rPr lang="fr-FR" sz="2400" dirty="0"/>
              <a:t> 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633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7153" y="3011143"/>
            <a:ext cx="264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397D2-2755-C38D-0052-ADF5D995F7D2}"/>
              </a:ext>
            </a:extLst>
          </p:cNvPr>
          <p:cNvSpPr/>
          <p:nvPr/>
        </p:nvSpPr>
        <p:spPr>
          <a:xfrm>
            <a:off x="1300494" y="347469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B3B3-34AD-488C-2E12-145CE51644A6}"/>
              </a:ext>
            </a:extLst>
          </p:cNvPr>
          <p:cNvSpPr/>
          <p:nvPr/>
        </p:nvSpPr>
        <p:spPr>
          <a:xfrm>
            <a:off x="556591" y="459692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AE42D-885A-07DE-5D87-E801E9D7408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2328394" y="393447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7153" y="4195786"/>
            <a:ext cx="71981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ColorSelectionChangeCommand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) { </a:t>
            </a:r>
            <a:r>
              <a:rPr lang="fr-FR" dirty="0" err="1"/>
              <a:t>this.color</a:t>
            </a:r>
            <a:r>
              <a:rPr lang="fr-FR" dirty="0"/>
              <a:t> = </a:t>
            </a:r>
            <a:r>
              <a:rPr lang="fr-FR" dirty="0" err="1"/>
              <a:t>color</a:t>
            </a:r>
            <a:r>
              <a:rPr lang="fr-FR" dirty="0"/>
              <a:t>; }</a:t>
            </a:r>
          </a:p>
          <a:p>
            <a:endParaRPr lang="fr-FR" dirty="0"/>
          </a:p>
          <a:p>
            <a:r>
              <a:rPr lang="fr-FR" dirty="0"/>
              <a:t>      @Override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 {</a:t>
            </a:r>
          </a:p>
          <a:p>
            <a:r>
              <a:rPr lang="fr-FR" dirty="0"/>
              <a:t>           </a:t>
            </a:r>
            <a:r>
              <a:rPr lang="fr-FR" dirty="0" err="1"/>
              <a:t>GlobalSelection.setCurrentColor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);</a:t>
            </a:r>
          </a:p>
          <a:p>
            <a:r>
              <a:rPr lang="fr-FR" dirty="0"/>
              <a:t>      }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5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1290</Words>
  <Application>Microsoft Office PowerPoint</Application>
  <PresentationFormat>Widescreen</PresentationFormat>
  <Paragraphs>264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Hands-On 3 Design Patterns</vt:lpstr>
      <vt:lpstr>Outline</vt:lpstr>
      <vt:lpstr>Objectives</vt:lpstr>
      <vt:lpstr> Initial Step : Design the Core Domain</vt:lpstr>
      <vt:lpstr>Exercise 1: Design the Core Domain classes</vt:lpstr>
      <vt:lpstr>Drawing Toolbar</vt:lpstr>
      <vt:lpstr>Changing Color Selection</vt:lpstr>
      <vt:lpstr>Exercise 2 : « ColorChangeCommand »  … minimalist Command Design Pattern</vt:lpstr>
      <vt:lpstr>Answer : « ColorChangeCommand »  … minimalist Command Design Pattern</vt:lpstr>
      <vt:lpstr>Exercise 3 : enrich the Command pattern for Undo</vt:lpstr>
      <vt:lpstr>… alternative on Undo Command,  using Memento design pattern</vt:lpstr>
      <vt:lpstr>… Alternative (CQRS / EventSourcing Architecture) Command  = Factory for ChangeEvent</vt:lpstr>
      <vt:lpstr>Exercise 3 : State design-pattern … handling mouse events, state transition</vt:lpstr>
      <vt:lpstr>Exercise 3 : Draw UML State Automaton Diagram, for drawing « Line »</vt:lpstr>
      <vt:lpstr>Exercise 4 :  Handling Selection      … Chain Of Responsability, Mediator, </vt:lpstr>
      <vt:lpstr>Exercise 2: Enrich the Core Domain classes</vt:lpstr>
      <vt:lpstr>Exercise 3: Embedding Image / other document</vt:lpstr>
      <vt:lpstr>(Optional) Exercise 5 : Bridge .. To Mathematical Expression</vt:lpstr>
      <vt:lpstr>(Optional Exercise 5) Math Expression</vt:lpstr>
      <vt:lpstr>(Optional) Exercise 5: « Use » Domain Class. write sample grammar / file for drawing this</vt:lpstr>
      <vt:lpstr>Exercise 6 : Model – View (– Controller) / Observer / Publish&amp;Subscribe</vt:lpstr>
      <vt:lpstr>Exercise 6 …</vt:lpstr>
      <vt:lpstr>Exercise 7 : (MVC) View = Bridge to JavaFx Complete Links</vt:lpstr>
      <vt:lpstr>Exercise 8 : Abstract Kit, Factory Classes</vt:lpstr>
      <vt:lpstr>Exercise 8 …  complete links</vt:lpstr>
      <vt:lpstr>Exercise 8 : Reminder.. Visitor Design-Pattern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3 Design Patterns</dc:title>
  <dc:creator>arnaud.nauwynck@gmail.com</dc:creator>
  <cp:lastModifiedBy>NAUWYNCK Arnaud</cp:lastModifiedBy>
  <cp:revision>38</cp:revision>
  <dcterms:created xsi:type="dcterms:W3CDTF">2023-01-26T21:27:08Z</dcterms:created>
  <dcterms:modified xsi:type="dcterms:W3CDTF">2023-03-29T20:20:11Z</dcterms:modified>
</cp:coreProperties>
</file>