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75" r:id="rId8"/>
    <p:sldId id="259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8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5" r:id="rId42"/>
    <p:sldId id="296" r:id="rId43"/>
    <p:sldId id="297" r:id="rId44"/>
    <p:sldId id="298" r:id="rId45"/>
    <p:sldId id="306" r:id="rId46"/>
    <p:sldId id="301" r:id="rId47"/>
    <p:sldId id="299" r:id="rId48"/>
    <p:sldId id="300" r:id="rId49"/>
    <p:sldId id="302" r:id="rId50"/>
    <p:sldId id="303" r:id="rId51"/>
    <p:sldId id="310" r:id="rId52"/>
    <p:sldId id="312" r:id="rId53"/>
    <p:sldId id="304" r:id="rId54"/>
    <p:sldId id="309" r:id="rId55"/>
    <p:sldId id="307" r:id="rId56"/>
    <p:sldId id="308" r:id="rId57"/>
    <p:sldId id="311" r:id="rId58"/>
    <p:sldId id="319" r:id="rId59"/>
    <p:sldId id="320" r:id="rId60"/>
    <p:sldId id="313" r:id="rId61"/>
    <p:sldId id="317" r:id="rId62"/>
    <p:sldId id="318" r:id="rId63"/>
    <p:sldId id="315" r:id="rId64"/>
    <p:sldId id="316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3B5A-86CB-D005-EE5E-457C13D79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6F516-C226-0DCD-2B16-020A16E95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E7E2-D4BD-5FDD-F266-0E1C191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2B14-7FF0-9524-77A7-F54534ED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457E-0F4E-6C49-B7F2-E964D061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51E-DE66-BC5A-F44B-DADCB030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E0EA-CEE1-D07A-0F06-8290ECCAB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C6FE-3D72-AA61-1778-1E3BD8F4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F750-BC49-B5EB-A297-112F468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93D1-6E09-480A-6429-04241A56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44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83EBB-506C-AADF-34C9-957B0489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1024-C24A-F4AA-DB46-D29C7EF6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4793-A5C1-296F-62A6-7A0CC36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F2F1-5464-7ED7-BC2E-49351556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D8BF-1F6B-1666-92C8-AF8ECA8E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9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3914-9BD9-CCC0-20D9-518B75C4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562-A1F2-4C24-1559-B32E957B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A55B-D18C-430F-4329-B3927A8E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3C93-256B-AB1F-0519-91673F3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0E6B-5A70-990D-DBF1-C2C9BA0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EE9F-DE02-39C6-CD4F-A557237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0A5C-22AA-5838-4CC2-CFC0398E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9C0F-2BDF-BB80-70F0-480F829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FE99-8BBE-C3A9-5703-15BB0A3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D6E-A4F9-32BF-6369-F4D3EA7C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4736-9EC3-2959-FF9B-9255579A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DE5-194B-08F7-0E41-239FE090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DB2F8-4F22-F074-D1F3-890EA944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B8F7-0F89-18B2-3393-64B5295C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8C1B-EE54-F892-0A3D-7A5B9425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54FAC-4438-92FA-AE79-FACFD534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B87-5310-2980-5DF2-F2492F1C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A9EA-3F2D-45CC-FF43-2078A304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A4FB-1FF1-B21A-CA90-C9BDA7EE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90E9A-56E2-B547-8053-0766AF28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B5057-DE1B-6169-192E-A9D5681EE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B60F4-853B-08C0-FDA9-338E8D6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48967-DBAF-8E22-BD33-47EA0918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67CD-3BD9-69B8-BEA6-D7E2B62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F2F1-6387-4ED1-8FCA-9E2715F9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3D787-D75A-6230-A86E-9E2C83D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1608-6F55-B946-A623-4421E37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24AE8-70CF-80AE-018A-CD46BA9F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8EAD9-EC22-3159-BE3E-D670F0C4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7AE66-B9C2-A134-1B73-32BC57FA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E651-7B56-306B-8BC0-AFB02A6D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7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0003-A863-0B0B-57AB-F39F77CC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2BC-68B5-523E-6680-0355BBB7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19CF7-8031-AE32-CE36-F1D7E8B8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FA83-3151-2E0E-4354-F30047A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307D-D553-1474-886A-F9A6C76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4F51-E7FC-D6FF-71BF-3250392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9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E5A-5EBF-C17F-6869-25493C67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A25E3-70CA-9354-2DF0-B96E634AB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AEC1A-D982-3C7A-03B1-7250F3E2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2A41-3DFD-D248-358C-2DEF5390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9F84-AC47-D399-7136-5695713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3368-5579-711C-C98D-56EA6D08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F86C3-8325-3909-A2CF-80B741FC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E1FB-531D-0C5D-41AF-74867BF6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A57C-918F-7D37-ACDD-865224BD6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8488-51DE-42B3-AB4F-158C7C1136B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C9BB-546E-C203-1CD0-5A890E9D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7CB2-58BC-7015-90B9-A6D1A90D2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1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rnaud-Nauwynck/javafx-whiteapp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FBF-C0C1-B87F-5151-C5CB1C8B1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Hand-on 4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B765-0312-75A7-A541-8390E7C3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460"/>
            <a:ext cx="9144000" cy="329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42778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 : code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3905D-7279-0541-8AE0-C05C2C34DE37}"/>
              </a:ext>
            </a:extLst>
          </p:cNvPr>
          <p:cNvSpPr txBox="1"/>
          <p:nvPr/>
        </p:nvSpPr>
        <p:spPr>
          <a:xfrm>
            <a:off x="241222" y="2126121"/>
            <a:ext cx="7298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documentName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 // to be replaced next </a:t>
            </a:r>
          </a:p>
          <a:p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by Drawing AST classes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// more later: Publisher design-pattern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2A70-73B6-DA0C-50D3-DD1393B4653C}"/>
              </a:ext>
            </a:extLst>
          </p:cNvPr>
          <p:cNvSpPr txBox="1"/>
          <p:nvPr/>
        </p:nvSpPr>
        <p:spPr>
          <a:xfrm>
            <a:off x="5922096" y="2071654"/>
            <a:ext cx="63898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// more later: Subscriber design-pattern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6" y="179514"/>
            <a:ext cx="11690856" cy="158757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2: </a:t>
            </a:r>
            <a:r>
              <a:rPr lang="fr-FR" dirty="0" err="1"/>
              <a:t>create</a:t>
            </a:r>
            <a:r>
              <a:rPr lang="fr-FR" dirty="0"/>
              <a:t> a simple (</a:t>
            </a:r>
            <a:r>
              <a:rPr lang="fr-FR" dirty="0" err="1"/>
              <a:t>text</a:t>
            </a:r>
            <a:r>
              <a:rPr lang="fr-FR" dirty="0"/>
              <a:t>)  </a:t>
            </a:r>
            <a:br>
              <a:rPr lang="fr-FR" dirty="0"/>
            </a:br>
            <a:r>
              <a:rPr lang="fr-FR" dirty="0" err="1"/>
              <a:t>DrawingView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1652A-64F2-6919-2638-62D92843B63B}"/>
              </a:ext>
            </a:extLst>
          </p:cNvPr>
          <p:cNvSpPr/>
          <p:nvPr/>
        </p:nvSpPr>
        <p:spPr>
          <a:xfrm>
            <a:off x="5134435" y="2761772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AB6DB-5D25-5E87-378B-212764096BBF}"/>
              </a:ext>
            </a:extLst>
          </p:cNvPr>
          <p:cNvSpPr/>
          <p:nvPr/>
        </p:nvSpPr>
        <p:spPr>
          <a:xfrm>
            <a:off x="5044677" y="4578193"/>
            <a:ext cx="1681491" cy="9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295B5-6759-B0C8-F91C-5C7AE622E0C9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865204" y="3583511"/>
            <a:ext cx="20219" cy="9946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D10931-9E27-44AF-CDEF-B3640F31A7DD}"/>
              </a:ext>
            </a:extLst>
          </p:cNvPr>
          <p:cNvSpPr/>
          <p:nvPr/>
        </p:nvSpPr>
        <p:spPr>
          <a:xfrm>
            <a:off x="7814474" y="4472043"/>
            <a:ext cx="2883445" cy="2159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D78DD-F6C7-AA4B-1589-1E8944AB781B}"/>
              </a:ext>
            </a:extLst>
          </p:cNvPr>
          <p:cNvCxnSpPr>
            <a:cxnSpLocks/>
          </p:cNvCxnSpPr>
          <p:nvPr/>
        </p:nvCxnSpPr>
        <p:spPr>
          <a:xfrm>
            <a:off x="6757022" y="4902013"/>
            <a:ext cx="1026598" cy="254956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BB3C9-87EE-8308-007C-4173FF789DCD}"/>
              </a:ext>
            </a:extLst>
          </p:cNvPr>
          <p:cNvSpPr txBox="1"/>
          <p:nvPr/>
        </p:nvSpPr>
        <p:spPr>
          <a:xfrm>
            <a:off x="7593632" y="51823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C63B-3B6A-48E8-E3E3-178670EFE0BA}"/>
              </a:ext>
            </a:extLst>
          </p:cNvPr>
          <p:cNvSpPr txBox="1"/>
          <p:nvPr/>
        </p:nvSpPr>
        <p:spPr>
          <a:xfrm>
            <a:off x="8586521" y="4159217"/>
            <a:ext cx="29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BorderPane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55A2C-BAEA-833A-C7F7-984D10FEA430}"/>
              </a:ext>
            </a:extLst>
          </p:cNvPr>
          <p:cNvSpPr/>
          <p:nvPr/>
        </p:nvSpPr>
        <p:spPr>
          <a:xfrm>
            <a:off x="7945752" y="4936135"/>
            <a:ext cx="2677469" cy="8960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1C983-B7D6-5996-8FF0-703D70846520}"/>
              </a:ext>
            </a:extLst>
          </p:cNvPr>
          <p:cNvSpPr/>
          <p:nvPr/>
        </p:nvSpPr>
        <p:spPr>
          <a:xfrm flipV="1">
            <a:off x="7958742" y="6117491"/>
            <a:ext cx="1241356" cy="4075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DE778-CCC6-21CB-3A70-9274DE958129}"/>
              </a:ext>
            </a:extLst>
          </p:cNvPr>
          <p:cNvSpPr txBox="1"/>
          <p:nvPr/>
        </p:nvSpPr>
        <p:spPr>
          <a:xfrm>
            <a:off x="8167640" y="607836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EA273-DE1D-C384-E820-561424C804CC}"/>
              </a:ext>
            </a:extLst>
          </p:cNvPr>
          <p:cNvSpPr txBox="1"/>
          <p:nvPr/>
        </p:nvSpPr>
        <p:spPr>
          <a:xfrm>
            <a:off x="7814474" y="460940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635B8-9856-7B08-DF63-AAD08BCFCA54}"/>
              </a:ext>
            </a:extLst>
          </p:cNvPr>
          <p:cNvSpPr txBox="1"/>
          <p:nvPr/>
        </p:nvSpPr>
        <p:spPr>
          <a:xfrm>
            <a:off x="8827934" y="5199494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TextArea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65131-7949-D877-463F-215480220A32}"/>
              </a:ext>
            </a:extLst>
          </p:cNvPr>
          <p:cNvSpPr txBox="1"/>
          <p:nvPr/>
        </p:nvSpPr>
        <p:spPr>
          <a:xfrm>
            <a:off x="7831051" y="5824025"/>
            <a:ext cx="100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bottom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6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2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0C03-8C9A-73EF-BD2F-49F03D9271DB}"/>
              </a:ext>
            </a:extLst>
          </p:cNvPr>
          <p:cNvSpPr txBox="1"/>
          <p:nvPr/>
        </p:nvSpPr>
        <p:spPr>
          <a:xfrm>
            <a:off x="762935" y="1166842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"Apply"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BC611-B5F1-3A06-57E2-CEECECEDB4BF}"/>
              </a:ext>
            </a:extLst>
          </p:cNvPr>
          <p:cNvSpPr txBox="1"/>
          <p:nvPr/>
        </p:nvSpPr>
        <p:spPr>
          <a:xfrm>
            <a:off x="7040319" y="3501925"/>
            <a:ext cx="4616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0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21" y="365124"/>
            <a:ext cx="11690856" cy="56093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3: in main app</a:t>
            </a:r>
            <a:br>
              <a:rPr lang="fr-FR" dirty="0"/>
            </a:br>
            <a:r>
              <a:rPr lang="fr-FR" dirty="0" err="1"/>
              <a:t>instanciate</a:t>
            </a:r>
            <a:r>
              <a:rPr lang="fr-FR" dirty="0"/>
              <a:t> 1 model and </a:t>
            </a:r>
            <a:r>
              <a:rPr lang="fr-FR" dirty="0" err="1"/>
              <a:t>bind</a:t>
            </a:r>
            <a:r>
              <a:rPr lang="fr-FR" dirty="0"/>
              <a:t> 2 </a:t>
            </a:r>
            <a:r>
              <a:rPr lang="fr-FR" dirty="0" err="1"/>
              <a:t>Views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model = new Model()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view1 = new TextDrawingView1(model)</a:t>
            </a:r>
            <a:br>
              <a:rPr lang="fr-FR" dirty="0"/>
            </a:br>
            <a:r>
              <a:rPr lang="fr-FR" dirty="0"/>
              <a:t>view2 = new TextDrawingView1(model)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views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2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AB3BD-225F-3AE8-68B9-4EF177EF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7" y="3211969"/>
            <a:ext cx="4123720" cy="232430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655934-2657-1010-8BF6-10FB235911AC}"/>
              </a:ext>
            </a:extLst>
          </p:cNvPr>
          <p:cNvSpPr/>
          <p:nvPr/>
        </p:nvSpPr>
        <p:spPr>
          <a:xfrm rot="19826731">
            <a:off x="3613517" y="3520448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924CD7-0DD2-15A7-05F5-900DD1761D9C}"/>
              </a:ext>
            </a:extLst>
          </p:cNvPr>
          <p:cNvSpPr/>
          <p:nvPr/>
        </p:nvSpPr>
        <p:spPr>
          <a:xfrm rot="1987776">
            <a:off x="3621981" y="4201950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3611A4-FAFB-7A90-A67F-09836040CF2C}"/>
              </a:ext>
            </a:extLst>
          </p:cNvPr>
          <p:cNvSpPr/>
          <p:nvPr/>
        </p:nvSpPr>
        <p:spPr>
          <a:xfrm>
            <a:off x="3600009" y="2492518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938A090-9A71-8128-3983-C67902412DCA}"/>
              </a:ext>
            </a:extLst>
          </p:cNvPr>
          <p:cNvSpPr/>
          <p:nvPr/>
        </p:nvSpPr>
        <p:spPr>
          <a:xfrm rot="19112278">
            <a:off x="2083718" y="3519045"/>
            <a:ext cx="392687" cy="409517"/>
          </a:xfrm>
          <a:prstGeom prst="plus">
            <a:avLst>
              <a:gd name="adj" fmla="val 4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9412DB-7992-6DA5-54A4-FD2CE1C15BB7}"/>
              </a:ext>
            </a:extLst>
          </p:cNvPr>
          <p:cNvSpPr/>
          <p:nvPr/>
        </p:nvSpPr>
        <p:spPr>
          <a:xfrm rot="19112278">
            <a:off x="2083717" y="3976712"/>
            <a:ext cx="392687" cy="409517"/>
          </a:xfrm>
          <a:prstGeom prst="plus">
            <a:avLst>
              <a:gd name="adj" fmla="val 4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AC564-C11D-3644-1128-57085C4104C5}"/>
              </a:ext>
            </a:extLst>
          </p:cNvPr>
          <p:cNvSpPr txBox="1"/>
          <p:nvPr/>
        </p:nvSpPr>
        <p:spPr>
          <a:xfrm>
            <a:off x="4306846" y="2160771"/>
            <a:ext cx="80361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"drawing content will go here later"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SplitPane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( view1 | view2 )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mainBorderPanel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91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7E029-24C5-D75F-B609-82D9CD0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51" y="1627083"/>
            <a:ext cx="6134632" cy="48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3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</a:t>
            </a:r>
            <a:r>
              <a:rPr lang="fr-FR" dirty="0" err="1"/>
              <a:t>Publish</a:t>
            </a:r>
            <a:r>
              <a:rPr lang="fr-FR" dirty="0"/>
              <a:t> &amp; </a:t>
            </a:r>
            <a:r>
              <a:rPr lang="fr-FR" dirty="0" err="1"/>
              <a:t>Subscribe</a:t>
            </a:r>
            <a:r>
              <a:rPr lang="fr-FR" dirty="0"/>
              <a:t> Design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EEADC-596B-FF82-9877-483194DFDE4D}"/>
              </a:ext>
            </a:extLst>
          </p:cNvPr>
          <p:cNvSpPr txBox="1"/>
          <p:nvPr/>
        </p:nvSpPr>
        <p:spPr>
          <a:xfrm>
            <a:off x="2757473" y="1306413"/>
            <a:ext cx="8035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Declare</a:t>
            </a:r>
            <a:r>
              <a:rPr lang="fr-FR" dirty="0"/>
              <a:t> « interface </a:t>
            </a:r>
            <a:r>
              <a:rPr lang="fr-FR" dirty="0" err="1"/>
              <a:t>DrawingModelListener</a:t>
            </a:r>
            <a:r>
              <a:rPr lang="fr-FR" dirty="0"/>
              <a:t> » 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on model-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    « List&lt; </a:t>
            </a:r>
            <a:r>
              <a:rPr lang="fr-FR" dirty="0" err="1"/>
              <a:t>DrawingModelListener</a:t>
            </a:r>
            <a:r>
              <a:rPr lang="fr-FR" dirty="0"/>
              <a:t>&gt; </a:t>
            </a:r>
            <a:r>
              <a:rPr lang="fr-FR" dirty="0" err="1"/>
              <a:t>listeners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&lt;&gt;(); »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addListener</a:t>
            </a:r>
            <a:r>
              <a:rPr lang="fr-FR" dirty="0"/>
              <a:t> / </a:t>
            </a:r>
            <a:r>
              <a:rPr lang="fr-FR" dirty="0" err="1"/>
              <a:t>removeListener</a:t>
            </a:r>
            <a:r>
              <a:rPr lang="fr-FR" dirty="0"/>
              <a:t> / </a:t>
            </a:r>
            <a:r>
              <a:rPr lang="fr-FR" dirty="0" err="1"/>
              <a:t>fireListenerChange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« 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DrawingModelListener</a:t>
            </a:r>
            <a:r>
              <a:rPr lang="fr-FR" dirty="0"/>
              <a:t> » on </a:t>
            </a:r>
            <a:r>
              <a:rPr lang="fr-FR" dirty="0" err="1"/>
              <a:t>view-side</a:t>
            </a:r>
            <a:r>
              <a:rPr lang="fr-FR" dirty="0"/>
              <a:t> +  </a:t>
            </a:r>
            <a:r>
              <a:rPr lang="fr-FR" dirty="0" err="1"/>
              <a:t>model.addListener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)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D28B6-09B2-E4D6-312E-370C176EAED0}"/>
              </a:ext>
            </a:extLst>
          </p:cNvPr>
          <p:cNvSpPr/>
          <p:nvPr/>
        </p:nvSpPr>
        <p:spPr>
          <a:xfrm>
            <a:off x="6784376" y="3773856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548-362F-6CB7-DE26-F68D147F21F7}"/>
              </a:ext>
            </a:extLst>
          </p:cNvPr>
          <p:cNvSpPr/>
          <p:nvPr/>
        </p:nvSpPr>
        <p:spPr>
          <a:xfrm>
            <a:off x="6694618" y="5612667"/>
            <a:ext cx="1681491" cy="88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6A90F2-5781-8AE6-EACC-0DE5823915F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7515145" y="4595595"/>
            <a:ext cx="20219" cy="101707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628C19-50B9-7F93-8D71-AF86956111A0}"/>
              </a:ext>
            </a:extLst>
          </p:cNvPr>
          <p:cNvSpPr/>
          <p:nvPr/>
        </p:nvSpPr>
        <p:spPr>
          <a:xfrm>
            <a:off x="3543074" y="3773855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C39E0-3E4F-C2F4-8287-02AD56FF476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04612" y="4184725"/>
            <a:ext cx="1779764" cy="1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4358E1-D7BE-8853-7155-192EFEBB655F}"/>
              </a:ext>
            </a:extLst>
          </p:cNvPr>
          <p:cNvSpPr txBox="1"/>
          <p:nvPr/>
        </p:nvSpPr>
        <p:spPr>
          <a:xfrm>
            <a:off x="6475222" y="4286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1E4D7-650F-E960-2BB1-C7DBC724A56F}"/>
              </a:ext>
            </a:extLst>
          </p:cNvPr>
          <p:cNvSpPr txBox="1"/>
          <p:nvPr/>
        </p:nvSpPr>
        <p:spPr>
          <a:xfrm>
            <a:off x="5013684" y="3836162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listeners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6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4571F-71C8-34AA-7680-D6F1E94B5CB6}"/>
              </a:ext>
            </a:extLst>
          </p:cNvPr>
          <p:cNvSpPr txBox="1"/>
          <p:nvPr/>
        </p:nvSpPr>
        <p:spPr>
          <a:xfrm>
            <a:off x="225796" y="1459324"/>
            <a:ext cx="106852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.onModelChange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22BA9-CEDE-1C65-99F1-D648EC1CBDAA}"/>
              </a:ext>
            </a:extLst>
          </p:cNvPr>
          <p:cNvSpPr txBox="1"/>
          <p:nvPr/>
        </p:nvSpPr>
        <p:spPr>
          <a:xfrm>
            <a:off x="7174955" y="2690336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77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46C0-E6F8-3BC9-FFFA-6C9DFE322B56}"/>
              </a:ext>
            </a:extLst>
          </p:cNvPr>
          <p:cNvSpPr txBox="1"/>
          <p:nvPr/>
        </p:nvSpPr>
        <p:spPr>
          <a:xfrm>
            <a:off x="702162" y="1635270"/>
            <a:ext cx="1110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4687-31AC-B59B-0D59-888ED2A1A703}"/>
              </a:ext>
            </a:extLst>
          </p:cNvPr>
          <p:cNvSpPr/>
          <p:nvPr/>
        </p:nvSpPr>
        <p:spPr>
          <a:xfrm>
            <a:off x="6888854" y="1635270"/>
            <a:ext cx="4055896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4BF9-C60C-895C-868A-590E9FF6CB6E}"/>
              </a:ext>
            </a:extLst>
          </p:cNvPr>
          <p:cNvSpPr txBox="1"/>
          <p:nvPr/>
        </p:nvSpPr>
        <p:spPr>
          <a:xfrm>
            <a:off x="1350797" y="2329734"/>
            <a:ext cx="94904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…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publish&amp;subscribe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"(from subscribe): model to view change"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8CDC-F2DF-3B83-659B-34B07823AE94}"/>
              </a:ext>
            </a:extLst>
          </p:cNvPr>
          <p:cNvSpPr/>
          <p:nvPr/>
        </p:nvSpPr>
        <p:spPr>
          <a:xfrm>
            <a:off x="1700710" y="2852794"/>
            <a:ext cx="3252758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61B8B-CCF1-6980-8405-D999D724D208}"/>
              </a:ext>
            </a:extLst>
          </p:cNvPr>
          <p:cNvSpPr/>
          <p:nvPr/>
        </p:nvSpPr>
        <p:spPr>
          <a:xfrm>
            <a:off x="1297738" y="5011753"/>
            <a:ext cx="1406193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0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Alternative Code (3/3)</a:t>
            </a:r>
            <a:br>
              <a:rPr lang="fr-FR" dirty="0"/>
            </a:br>
            <a:r>
              <a:rPr lang="fr-FR" dirty="0"/>
              <a:t>… do not expose « public » </a:t>
            </a:r>
            <a:r>
              <a:rPr lang="fr-FR" dirty="0" err="1"/>
              <a:t>Listener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46C0-E6F8-3BC9-FFFA-6C9DFE322B56}"/>
              </a:ext>
            </a:extLst>
          </p:cNvPr>
          <p:cNvSpPr txBox="1"/>
          <p:nvPr/>
        </p:nvSpPr>
        <p:spPr>
          <a:xfrm>
            <a:off x="702162" y="1635270"/>
            <a:ext cx="1110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4687-31AC-B59B-0D59-888ED2A1A703}"/>
              </a:ext>
            </a:extLst>
          </p:cNvPr>
          <p:cNvSpPr/>
          <p:nvPr/>
        </p:nvSpPr>
        <p:spPr>
          <a:xfrm>
            <a:off x="904116" y="2118757"/>
            <a:ext cx="9631118" cy="20268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4BF9-C60C-895C-868A-590E9FF6CB6E}"/>
              </a:ext>
            </a:extLst>
          </p:cNvPr>
          <p:cNvSpPr txBox="1"/>
          <p:nvPr/>
        </p:nvSpPr>
        <p:spPr>
          <a:xfrm>
            <a:off x="904116" y="2118757"/>
            <a:ext cx="108213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"(from subscribe): model to view change"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publish&amp;subscribe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42855-36D3-315A-D535-F2FE3F078F24}"/>
              </a:ext>
            </a:extLst>
          </p:cNvPr>
          <p:cNvSpPr/>
          <p:nvPr/>
        </p:nvSpPr>
        <p:spPr>
          <a:xfrm>
            <a:off x="3592153" y="4869320"/>
            <a:ext cx="2326203" cy="3534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A04C1-4879-5BE3-6D56-CC421C7F2D64}"/>
              </a:ext>
            </a:extLst>
          </p:cNvPr>
          <p:cNvSpPr/>
          <p:nvPr/>
        </p:nvSpPr>
        <p:spPr>
          <a:xfrm>
            <a:off x="904116" y="5694898"/>
            <a:ext cx="1317371" cy="3534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B85A6-3C04-91C4-A4B4-D36E006F2561}"/>
              </a:ext>
            </a:extLst>
          </p:cNvPr>
          <p:cNvSpPr txBox="1"/>
          <p:nvPr/>
        </p:nvSpPr>
        <p:spPr>
          <a:xfrm>
            <a:off x="2340244" y="1952786"/>
            <a:ext cx="80564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on </a:t>
            </a:r>
            <a:r>
              <a:rPr lang="fr-FR" sz="2400" dirty="0" err="1"/>
              <a:t>previous</a:t>
            </a:r>
            <a:r>
              <a:rPr lang="fr-FR" sz="2400" dirty="0"/>
              <a:t> session: Design of a </a:t>
            </a:r>
            <a:r>
              <a:rPr lang="fr-FR" sz="2400" dirty="0" err="1"/>
              <a:t>Drawing</a:t>
            </a:r>
            <a:r>
              <a:rPr lang="fr-FR" sz="2400" dirty="0"/>
              <a:t> App</a:t>
            </a:r>
          </a:p>
          <a:p>
            <a:endParaRPr lang="fr-FR" sz="2400" dirty="0"/>
          </a:p>
          <a:p>
            <a:r>
              <a:rPr lang="fr-FR" sz="2400" dirty="0"/>
              <a:t>1/ Model-</a:t>
            </a:r>
            <a:r>
              <a:rPr lang="fr-FR" sz="2400" dirty="0" err="1"/>
              <a:t>View</a:t>
            </a:r>
            <a:r>
              <a:rPr lang="fr-FR" sz="2400" dirty="0"/>
              <a:t>-Controller pattern</a:t>
            </a:r>
          </a:p>
          <a:p>
            <a:r>
              <a:rPr lang="fr-FR" sz="2400" dirty="0"/>
              <a:t>2/ </a:t>
            </a:r>
            <a:r>
              <a:rPr lang="fr-FR" sz="2400" dirty="0" err="1"/>
              <a:t>Publish&amp;Subscribe</a:t>
            </a:r>
            <a:r>
              <a:rPr lang="fr-FR" sz="2400" dirty="0"/>
              <a:t> pattern</a:t>
            </a:r>
          </a:p>
          <a:p>
            <a:r>
              <a:rPr lang="fr-FR" sz="2400" dirty="0"/>
              <a:t>3/ </a:t>
            </a:r>
            <a:r>
              <a:rPr lang="fr-FR" sz="2400" dirty="0" err="1"/>
              <a:t>core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 classes  (</a:t>
            </a:r>
            <a:r>
              <a:rPr lang="fr-FR" sz="2400" dirty="0" err="1"/>
              <a:t>Text</a:t>
            </a:r>
            <a:r>
              <a:rPr lang="fr-FR" sz="2400" dirty="0"/>
              <a:t>, Line, Rectangle, Circle, ..)</a:t>
            </a:r>
          </a:p>
          <a:p>
            <a:r>
              <a:rPr lang="fr-FR" sz="2400" dirty="0"/>
              <a:t>4/ extension classes: Composite, Proxy, Adapter (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Img</a:t>
            </a:r>
            <a:r>
              <a:rPr lang="fr-FR" sz="2400" dirty="0"/>
              <a:t>)</a:t>
            </a:r>
          </a:p>
          <a:p>
            <a:r>
              <a:rPr lang="fr-FR" sz="2400" dirty="0"/>
              <a:t>5/ Visitor pattern on </a:t>
            </a:r>
            <a:r>
              <a:rPr lang="fr-FR" sz="2400" dirty="0" err="1"/>
              <a:t>domain</a:t>
            </a:r>
            <a:r>
              <a:rPr lang="fr-FR" sz="2400" dirty="0"/>
              <a:t> classes.. Model to </a:t>
            </a:r>
            <a:r>
              <a:rPr lang="fr-FR" sz="2400" dirty="0" err="1"/>
              <a:t>View</a:t>
            </a:r>
            <a:endParaRPr lang="fr-FR" sz="2400" dirty="0"/>
          </a:p>
          <a:p>
            <a:r>
              <a:rPr lang="fr-FR" sz="2400" dirty="0"/>
              <a:t>6/ State pattern for mouse click handler</a:t>
            </a:r>
          </a:p>
          <a:p>
            <a:r>
              <a:rPr lang="fr-FR" sz="2400" dirty="0"/>
              <a:t>7/ Command pattern for undo-</a:t>
            </a:r>
            <a:r>
              <a:rPr lang="fr-FR" sz="2400" dirty="0" err="1"/>
              <a:t>redo</a:t>
            </a:r>
            <a:r>
              <a:rPr lang="fr-FR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6147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 : MVC… C=Controller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55BFF-C8DE-290D-0FD0-448F287A6EB4}"/>
              </a:ext>
            </a:extLst>
          </p:cNvPr>
          <p:cNvSpPr/>
          <p:nvPr/>
        </p:nvSpPr>
        <p:spPr>
          <a:xfrm>
            <a:off x="5858757" y="2670519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3C351-30AC-EC00-FA5F-7B1B851F62B0}"/>
              </a:ext>
            </a:extLst>
          </p:cNvPr>
          <p:cNvSpPr/>
          <p:nvPr/>
        </p:nvSpPr>
        <p:spPr>
          <a:xfrm>
            <a:off x="7481624" y="2855396"/>
            <a:ext cx="2307504" cy="43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Javafx.control.Button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F0490-D1CA-DFAA-32D1-6A63FEECA454}"/>
              </a:ext>
            </a:extLst>
          </p:cNvPr>
          <p:cNvSpPr/>
          <p:nvPr/>
        </p:nvSpPr>
        <p:spPr>
          <a:xfrm>
            <a:off x="5858757" y="4057639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C24B1-EF6E-08D7-9ED7-30D5C042B7B1}"/>
              </a:ext>
            </a:extLst>
          </p:cNvPr>
          <p:cNvSpPr/>
          <p:nvPr/>
        </p:nvSpPr>
        <p:spPr>
          <a:xfrm>
            <a:off x="2641286" y="3288507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B204D-DEFF-95DD-866E-3921E7DE577C}"/>
              </a:ext>
            </a:extLst>
          </p:cNvPr>
          <p:cNvCxnSpPr>
            <a:cxnSpLocks/>
          </p:cNvCxnSpPr>
          <p:nvPr/>
        </p:nvCxnSpPr>
        <p:spPr>
          <a:xfrm>
            <a:off x="7989035" y="3397083"/>
            <a:ext cx="9072" cy="920207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875009-B6E5-6F8D-F4E5-9C48FACAC7BA}"/>
              </a:ext>
            </a:extLst>
          </p:cNvPr>
          <p:cNvSpPr txBox="1"/>
          <p:nvPr/>
        </p:nvSpPr>
        <p:spPr>
          <a:xfrm>
            <a:off x="7400284" y="2294974"/>
            <a:ext cx="415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button.setOnAction</a:t>
            </a:r>
            <a:r>
              <a:rPr lang="fr-FR" dirty="0"/>
              <a:t>( e -&gt;  </a:t>
            </a:r>
            <a:r>
              <a:rPr lang="fr-FR" dirty="0" err="1"/>
              <a:t>onClickApply</a:t>
            </a:r>
            <a:r>
              <a:rPr lang="fr-FR" dirty="0"/>
              <a:t>()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C540D-1045-F7C7-D84F-8D3E5FE4B26A}"/>
              </a:ext>
            </a:extLst>
          </p:cNvPr>
          <p:cNvSpPr txBox="1"/>
          <p:nvPr/>
        </p:nvSpPr>
        <p:spPr>
          <a:xfrm>
            <a:off x="7481624" y="4317290"/>
            <a:ext cx="6120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onClickApply</a:t>
            </a:r>
            <a:r>
              <a:rPr lang="fr-FR" dirty="0"/>
              <a:t>()  {</a:t>
            </a:r>
          </a:p>
          <a:p>
            <a:r>
              <a:rPr lang="fr-FR" dirty="0"/>
              <a:t>    // </a:t>
            </a:r>
            <a:r>
              <a:rPr lang="fr-FR" dirty="0" err="1"/>
              <a:t>view</a:t>
            </a:r>
            <a:r>
              <a:rPr lang="fr-FR" dirty="0"/>
              <a:t> to model update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7A14A-9D62-F65D-1ABD-F5F3E9AE8658}"/>
              </a:ext>
            </a:extLst>
          </p:cNvPr>
          <p:cNvCxnSpPr>
            <a:cxnSpLocks/>
          </p:cNvCxnSpPr>
          <p:nvPr/>
        </p:nvCxnSpPr>
        <p:spPr>
          <a:xfrm flipH="1" flipV="1">
            <a:off x="4157190" y="3797845"/>
            <a:ext cx="1564822" cy="762935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CAA78-88B1-166A-5088-EE7B288BB545}"/>
              </a:ext>
            </a:extLst>
          </p:cNvPr>
          <p:cNvSpPr/>
          <p:nvPr/>
        </p:nvSpPr>
        <p:spPr>
          <a:xfrm>
            <a:off x="5517910" y="2375425"/>
            <a:ext cx="1882374" cy="2701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DFEE2-4E4B-8518-7746-F0DF16896433}"/>
              </a:ext>
            </a:extLst>
          </p:cNvPr>
          <p:cNvSpPr txBox="1"/>
          <p:nvPr/>
        </p:nvSpPr>
        <p:spPr>
          <a:xfrm>
            <a:off x="8192203" y="351029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Click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61684-5056-A7D9-ED2A-F23DEDFE9405}"/>
              </a:ext>
            </a:extLst>
          </p:cNvPr>
          <p:cNvSpPr txBox="1"/>
          <p:nvPr/>
        </p:nvSpPr>
        <p:spPr>
          <a:xfrm>
            <a:off x="4628098" y="1895200"/>
            <a:ext cx="541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User-</a:t>
            </a:r>
            <a:r>
              <a:rPr lang="fr-FR" dirty="0" err="1"/>
              <a:t>defined</a:t>
            </a:r>
            <a:r>
              <a:rPr lang="fr-FR" dirty="0"/>
              <a:t> « </a:t>
            </a:r>
            <a:r>
              <a:rPr lang="fr-FR" dirty="0" err="1"/>
              <a:t>View</a:t>
            </a:r>
            <a:r>
              <a:rPr lang="fr-FR" dirty="0"/>
              <a:t> » class = 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 + Controller</a:t>
            </a:r>
          </a:p>
        </p:txBody>
      </p:sp>
    </p:spTree>
    <p:extLst>
      <p:ext uri="{BB962C8B-B14F-4D97-AF65-F5344CB8AC3E}">
        <p14:creationId xmlns:p14="http://schemas.microsoft.com/office/powerpoint/2010/main" val="159924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5: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AD40-F2A3-5E4D-9406-A2E06A431D09}"/>
              </a:ext>
            </a:extLst>
          </p:cNvPr>
          <p:cNvSpPr txBox="1"/>
          <p:nvPr/>
        </p:nvSpPr>
        <p:spPr>
          <a:xfrm>
            <a:off x="2429986" y="2190347"/>
            <a:ext cx="8923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…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"Apply"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"apply view to model update"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=&gt;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D910D-16A0-F852-FE6F-33E4B66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1" y="1873679"/>
            <a:ext cx="5158902" cy="4111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8C819B-206E-BFA7-02C1-EFED1A88657D}"/>
              </a:ext>
            </a:extLst>
          </p:cNvPr>
          <p:cNvSpPr/>
          <p:nvPr/>
        </p:nvSpPr>
        <p:spPr>
          <a:xfrm>
            <a:off x="806521" y="2799299"/>
            <a:ext cx="1727823" cy="897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7E68E-1F94-0223-0379-CA4F7BA31B7E}"/>
              </a:ext>
            </a:extLst>
          </p:cNvPr>
          <p:cNvSpPr/>
          <p:nvPr/>
        </p:nvSpPr>
        <p:spPr>
          <a:xfrm>
            <a:off x="667212" y="5660305"/>
            <a:ext cx="627364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AE7A0C-8C39-6CE5-7286-EA3DD329F54E}"/>
              </a:ext>
            </a:extLst>
          </p:cNvPr>
          <p:cNvSpPr/>
          <p:nvPr/>
        </p:nvSpPr>
        <p:spPr>
          <a:xfrm>
            <a:off x="509200" y="3096619"/>
            <a:ext cx="237741" cy="28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E9FE0B-5898-07D9-2066-E006F2FA670C}"/>
              </a:ext>
            </a:extLst>
          </p:cNvPr>
          <p:cNvSpPr/>
          <p:nvPr/>
        </p:nvSpPr>
        <p:spPr>
          <a:xfrm rot="6228974">
            <a:off x="432483" y="4531993"/>
            <a:ext cx="1670418" cy="216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E2066C-DCAF-86E7-BA06-8AB1F60885B8}"/>
              </a:ext>
            </a:extLst>
          </p:cNvPr>
          <p:cNvSpPr/>
          <p:nvPr/>
        </p:nvSpPr>
        <p:spPr>
          <a:xfrm rot="20832833">
            <a:off x="1407348" y="5417369"/>
            <a:ext cx="2288844" cy="20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D5906-C943-95BB-0E9C-4FA85FC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97" y="1873678"/>
            <a:ext cx="5495102" cy="4111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FD82D8-1D59-025E-CE7E-AA517AAD5D01}"/>
              </a:ext>
            </a:extLst>
          </p:cNvPr>
          <p:cNvSpPr/>
          <p:nvPr/>
        </p:nvSpPr>
        <p:spPr>
          <a:xfrm>
            <a:off x="8971031" y="5228348"/>
            <a:ext cx="1564203" cy="302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D18C43-EC5C-0CFD-CF62-DFD1EC71285E}"/>
              </a:ext>
            </a:extLst>
          </p:cNvPr>
          <p:cNvSpPr/>
          <p:nvPr/>
        </p:nvSpPr>
        <p:spPr>
          <a:xfrm rot="7191244">
            <a:off x="9164626" y="5536834"/>
            <a:ext cx="261254" cy="2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16D3D-AE8E-63F8-1B03-51F575037102}"/>
              </a:ext>
            </a:extLst>
          </p:cNvPr>
          <p:cNvSpPr/>
          <p:nvPr/>
        </p:nvSpPr>
        <p:spPr>
          <a:xfrm>
            <a:off x="8836998" y="5698516"/>
            <a:ext cx="616143" cy="360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5622C0-7891-0C95-C163-45A809DEB48B}"/>
              </a:ext>
            </a:extLst>
          </p:cNvPr>
          <p:cNvSpPr/>
          <p:nvPr/>
        </p:nvSpPr>
        <p:spPr>
          <a:xfrm rot="12408308">
            <a:off x="8085991" y="5631288"/>
            <a:ext cx="729730" cy="196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9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: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classes</a:t>
            </a:r>
            <a:br>
              <a:rPr lang="fr-FR" dirty="0"/>
            </a:br>
            <a:r>
              <a:rPr lang="fr-FR" dirty="0"/>
              <a:t>design pattern… AST class </a:t>
            </a:r>
            <a:r>
              <a:rPr lang="fr-FR" dirty="0" err="1"/>
              <a:t>hierarchy</a:t>
            </a:r>
            <a:r>
              <a:rPr lang="fr-FR" dirty="0"/>
              <a:t>, </a:t>
            </a: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0C245-D8FD-1808-28D1-3A501FCD5973}"/>
              </a:ext>
            </a:extLst>
          </p:cNvPr>
          <p:cNvSpPr/>
          <p:nvPr/>
        </p:nvSpPr>
        <p:spPr>
          <a:xfrm>
            <a:off x="5336337" y="2193440"/>
            <a:ext cx="1912013" cy="80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(abstract)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7DC5B-1B31-B697-75AB-BFCEA736283A}"/>
              </a:ext>
            </a:extLst>
          </p:cNvPr>
          <p:cNvSpPr/>
          <p:nvPr/>
        </p:nvSpPr>
        <p:spPr>
          <a:xfrm>
            <a:off x="1315033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D574-616D-3009-A45D-0B91E21DE9DE}"/>
              </a:ext>
            </a:extLst>
          </p:cNvPr>
          <p:cNvSpPr/>
          <p:nvPr/>
        </p:nvSpPr>
        <p:spPr>
          <a:xfrm>
            <a:off x="3615992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DB704-84FE-7255-AE7A-9E9A2A675165}"/>
              </a:ext>
            </a:extLst>
          </p:cNvPr>
          <p:cNvSpPr/>
          <p:nvPr/>
        </p:nvSpPr>
        <p:spPr>
          <a:xfrm>
            <a:off x="5832804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Rectangle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FF36-BDF1-D56F-A932-048D8B922AFC}"/>
              </a:ext>
            </a:extLst>
          </p:cNvPr>
          <p:cNvSpPr/>
          <p:nvPr/>
        </p:nvSpPr>
        <p:spPr>
          <a:xfrm>
            <a:off x="8049616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AEC15-2BA6-054F-80B0-816B86A00BD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92344" y="2995644"/>
            <a:ext cx="0" cy="4945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BFF5A-4B1C-C45E-7FEF-6101BB315FE1}"/>
              </a:ext>
            </a:extLst>
          </p:cNvPr>
          <p:cNvCxnSpPr>
            <a:cxnSpLocks/>
          </p:cNvCxnSpPr>
          <p:nvPr/>
        </p:nvCxnSpPr>
        <p:spPr>
          <a:xfrm flipV="1">
            <a:off x="2237382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0D8A3-9317-208C-0AB1-2822F9386899}"/>
              </a:ext>
            </a:extLst>
          </p:cNvPr>
          <p:cNvCxnSpPr>
            <a:cxnSpLocks/>
          </p:cNvCxnSpPr>
          <p:nvPr/>
        </p:nvCxnSpPr>
        <p:spPr>
          <a:xfrm flipV="1">
            <a:off x="4538342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D2F2A0-D89A-BAC5-D28A-3CE1FEC7C06A}"/>
              </a:ext>
            </a:extLst>
          </p:cNvPr>
          <p:cNvCxnSpPr>
            <a:cxnSpLocks/>
          </p:cNvCxnSpPr>
          <p:nvPr/>
        </p:nvCxnSpPr>
        <p:spPr>
          <a:xfrm flipV="1">
            <a:off x="6800033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B005D-0E5B-85AC-3668-C9EAC3C8AF77}"/>
              </a:ext>
            </a:extLst>
          </p:cNvPr>
          <p:cNvCxnSpPr>
            <a:cxnSpLocks/>
          </p:cNvCxnSpPr>
          <p:nvPr/>
        </p:nvCxnSpPr>
        <p:spPr>
          <a:xfrm flipV="1">
            <a:off x="8971966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D9182-18D8-2689-DC02-E030E83C5E84}"/>
              </a:ext>
            </a:extLst>
          </p:cNvPr>
          <p:cNvCxnSpPr>
            <a:cxnSpLocks/>
          </p:cNvCxnSpPr>
          <p:nvPr/>
        </p:nvCxnSpPr>
        <p:spPr>
          <a:xfrm>
            <a:off x="2237382" y="3490243"/>
            <a:ext cx="8914933" cy="0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F237E-ACDF-E774-BAB3-819EB3A28F23}"/>
              </a:ext>
            </a:extLst>
          </p:cNvPr>
          <p:cNvSpPr/>
          <p:nvPr/>
        </p:nvSpPr>
        <p:spPr>
          <a:xfrm>
            <a:off x="1309429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F4AF8-94A1-393F-4AEB-B295D045830E}"/>
              </a:ext>
            </a:extLst>
          </p:cNvPr>
          <p:cNvCxnSpPr>
            <a:cxnSpLocks/>
          </p:cNvCxnSpPr>
          <p:nvPr/>
        </p:nvCxnSpPr>
        <p:spPr>
          <a:xfrm flipV="1">
            <a:off x="2217052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92DD0E-4C60-A6A0-FBAF-701DAD55DBE0}"/>
              </a:ext>
            </a:extLst>
          </p:cNvPr>
          <p:cNvCxnSpPr>
            <a:cxnSpLocks/>
          </p:cNvCxnSpPr>
          <p:nvPr/>
        </p:nvCxnSpPr>
        <p:spPr>
          <a:xfrm>
            <a:off x="2217052" y="4991542"/>
            <a:ext cx="8980141" cy="0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6B14BD-076E-027F-F7D3-39C3DC904D51}"/>
              </a:ext>
            </a:extLst>
          </p:cNvPr>
          <p:cNvSpPr/>
          <p:nvPr/>
        </p:nvSpPr>
        <p:spPr>
          <a:xfrm>
            <a:off x="5873842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9F10FE-DFD6-FB54-52E1-1E7C53D64487}"/>
              </a:ext>
            </a:extLst>
          </p:cNvPr>
          <p:cNvCxnSpPr>
            <a:cxnSpLocks/>
          </p:cNvCxnSpPr>
          <p:nvPr/>
        </p:nvCxnSpPr>
        <p:spPr>
          <a:xfrm flipV="1">
            <a:off x="6781465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25AC1D-9067-48E3-0DD2-96BDBFFE1947}"/>
              </a:ext>
            </a:extLst>
          </p:cNvPr>
          <p:cNvCxnSpPr>
            <a:cxnSpLocks/>
          </p:cNvCxnSpPr>
          <p:nvPr/>
        </p:nvCxnSpPr>
        <p:spPr>
          <a:xfrm flipH="1" flipV="1">
            <a:off x="11155120" y="3490243"/>
            <a:ext cx="42073" cy="1501299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E6A39-186E-E738-92ED-D27EAA2237CC}"/>
              </a:ext>
            </a:extLst>
          </p:cNvPr>
          <p:cNvSpPr/>
          <p:nvPr/>
        </p:nvSpPr>
        <p:spPr>
          <a:xfrm>
            <a:off x="9974947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C01C33-BA88-FFE3-2DD6-1AA4FA803F7E}"/>
              </a:ext>
            </a:extLst>
          </p:cNvPr>
          <p:cNvCxnSpPr>
            <a:cxnSpLocks/>
          </p:cNvCxnSpPr>
          <p:nvPr/>
        </p:nvCxnSpPr>
        <p:spPr>
          <a:xfrm flipV="1">
            <a:off x="10882570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FBA58EE-3DDE-2BF2-3260-56C04FA312B7}"/>
              </a:ext>
            </a:extLst>
          </p:cNvPr>
          <p:cNvSpPr/>
          <p:nvPr/>
        </p:nvSpPr>
        <p:spPr>
          <a:xfrm>
            <a:off x="10127347" y="55435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7D12E-A322-093D-DF81-17E92A162B06}"/>
              </a:ext>
            </a:extLst>
          </p:cNvPr>
          <p:cNvSpPr/>
          <p:nvPr/>
        </p:nvSpPr>
        <p:spPr>
          <a:xfrm>
            <a:off x="10279747" y="56959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158A35-4DB6-AF31-61A6-DB17977E0EFC}"/>
              </a:ext>
            </a:extLst>
          </p:cNvPr>
          <p:cNvSpPr txBox="1"/>
          <p:nvPr/>
        </p:nvSpPr>
        <p:spPr>
          <a:xfrm>
            <a:off x="796373" y="6120639"/>
            <a:ext cx="27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(Composite design pattern)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DF228E-1FD2-5081-DE09-3813E56B049F}"/>
              </a:ext>
            </a:extLst>
          </p:cNvPr>
          <p:cNvSpPr/>
          <p:nvPr/>
        </p:nvSpPr>
        <p:spPr>
          <a:xfrm>
            <a:off x="3656435" y="5395960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274363-C3CB-0893-543B-07977FDD9C99}"/>
              </a:ext>
            </a:extLst>
          </p:cNvPr>
          <p:cNvCxnSpPr>
            <a:cxnSpLocks/>
          </p:cNvCxnSpPr>
          <p:nvPr/>
        </p:nvCxnSpPr>
        <p:spPr>
          <a:xfrm flipV="1">
            <a:off x="4564058" y="4996316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044CE5-AE81-948E-90B0-D00C171A9294}"/>
              </a:ext>
            </a:extLst>
          </p:cNvPr>
          <p:cNvSpPr txBox="1"/>
          <p:nvPr/>
        </p:nvSpPr>
        <p:spPr>
          <a:xfrm>
            <a:off x="3523436" y="6120639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(Adapter design pattern)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7038C-2E93-2A13-84E1-01E8556768EF}"/>
              </a:ext>
            </a:extLst>
          </p:cNvPr>
          <p:cNvSpPr txBox="1"/>
          <p:nvPr/>
        </p:nvSpPr>
        <p:spPr>
          <a:xfrm>
            <a:off x="5874080" y="6120639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(Proxy design pattern)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AB2A8-31EA-06D0-FDE0-A76FF3F084E2}"/>
              </a:ext>
            </a:extLst>
          </p:cNvPr>
          <p:cNvSpPr/>
          <p:nvPr/>
        </p:nvSpPr>
        <p:spPr>
          <a:xfrm>
            <a:off x="7992111" y="5400121"/>
            <a:ext cx="1935035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AffineTransformed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CB1050-C157-D1AF-916F-1BBB47344475}"/>
              </a:ext>
            </a:extLst>
          </p:cNvPr>
          <p:cNvCxnSpPr>
            <a:cxnSpLocks/>
          </p:cNvCxnSpPr>
          <p:nvPr/>
        </p:nvCxnSpPr>
        <p:spPr>
          <a:xfrm flipV="1">
            <a:off x="8937713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98FBC-695F-1549-ABAD-1DD1B2586F43}"/>
              </a:ext>
            </a:extLst>
          </p:cNvPr>
          <p:cNvSpPr txBox="1"/>
          <p:nvPr/>
        </p:nvSpPr>
        <p:spPr>
          <a:xfrm>
            <a:off x="8066935" y="6120639"/>
            <a:ext cx="26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Decorator</a:t>
            </a:r>
            <a:r>
              <a:rPr lang="fr-FR" dirty="0"/>
              <a:t> design pattern)</a:t>
            </a:r>
          </a:p>
        </p:txBody>
      </p:sp>
    </p:spTree>
    <p:extLst>
      <p:ext uri="{BB962C8B-B14F-4D97-AF65-F5344CB8AC3E}">
        <p14:creationId xmlns:p14="http://schemas.microsoft.com/office/powerpoint/2010/main" val="128135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6: code (1/4)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FBDD1-C0CD-4395-6991-7DBF6954616F}"/>
              </a:ext>
            </a:extLst>
          </p:cNvPr>
          <p:cNvSpPr txBox="1"/>
          <p:nvPr/>
        </p:nvSpPr>
        <p:spPr>
          <a:xfrm>
            <a:off x="353419" y="1273428"/>
            <a:ext cx="107876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abstract base class for Drawing element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AST class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hierarchy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see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sub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classes: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RectanleDrawingElement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ImageDrawingElement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(adapter design pattern, to image: png/jpg/gif/.. )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 GroupDrawingElement (composite design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pattern) 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other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..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nothing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except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TOADD: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62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: code(2/4)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6B5A8-2716-75FF-5DDB-CB4C9B50CCE8}"/>
              </a:ext>
            </a:extLst>
          </p:cNvPr>
          <p:cNvSpPr txBox="1"/>
          <p:nvPr/>
        </p:nvSpPr>
        <p:spPr>
          <a:xfrm>
            <a:off x="96769" y="1568660"/>
            <a:ext cx="5226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02FEB-7DDA-F8DB-BC28-D7AC972946B1}"/>
              </a:ext>
            </a:extLst>
          </p:cNvPr>
          <p:cNvSpPr txBox="1"/>
          <p:nvPr/>
        </p:nvSpPr>
        <p:spPr>
          <a:xfrm>
            <a:off x="3260705" y="512583"/>
            <a:ext cx="893129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BaseDrawingElements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font, size, color,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code (3/4)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4A4F1-321E-29F5-71F5-0634380D0E71}"/>
              </a:ext>
            </a:extLst>
          </p:cNvPr>
          <p:cNvSpPr txBox="1"/>
          <p:nvPr/>
        </p:nvSpPr>
        <p:spPr>
          <a:xfrm>
            <a:off x="1884898" y="1537090"/>
            <a:ext cx="9575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Composite design pattern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Adapter design pattern, for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javafx.scene.image.Image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javafx.scene.image.Image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image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=&gt; url, </a:t>
            </a:r>
            <a:r>
              <a:rPr lang="fr-F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mimeType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, data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56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9FFD-04E0-2C01-BFE3-363436FD54A2}"/>
              </a:ext>
            </a:extLst>
          </p:cNvPr>
          <p:cNvSpPr txBox="1"/>
          <p:nvPr/>
        </p:nvSpPr>
        <p:spPr>
          <a:xfrm>
            <a:off x="1250988" y="1137563"/>
            <a:ext cx="1004717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Proxy design pattern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 example: including part from another document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ProxyDrawingElement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underlying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Decorator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dirty="0">
                <a:solidFill>
                  <a:srgbClr val="3F5FBF"/>
                </a:solidFill>
                <a:latin typeface="Consolas" panose="020B0609020204030204" pitchFamily="49" charset="0"/>
              </a:rPr>
              <a:t> * For </a:t>
            </a:r>
            <a:r>
              <a:rPr lang="fr-FR" dirty="0" err="1">
                <a:solidFill>
                  <a:srgbClr val="3F5FBF"/>
                </a:solidFill>
                <a:latin typeface="Consolas" panose="020B0609020204030204" pitchFamily="49" charset="0"/>
              </a:rPr>
              <a:t>geometrical</a:t>
            </a:r>
            <a:r>
              <a:rPr lang="fr-FR" dirty="0">
                <a:solidFill>
                  <a:srgbClr val="3F5FBF"/>
                </a:solidFill>
                <a:latin typeface="Consolas" panose="020B0609020204030204" pitchFamily="49" charset="0"/>
              </a:rPr>
              <a:t> affine transformation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AffineTransformedDrawingElement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underlying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translate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rotateAngle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1F445-BBF8-C847-E4FF-EFB9CBD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code (4/4)</a:t>
            </a:r>
          </a:p>
        </p:txBody>
      </p:sp>
    </p:spTree>
    <p:extLst>
      <p:ext uri="{BB962C8B-B14F-4D97-AF65-F5344CB8AC3E}">
        <p14:creationId xmlns:p14="http://schemas.microsoft.com/office/powerpoint/2010/main" val="72236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7 : </a:t>
            </a:r>
            <a:r>
              <a:rPr lang="fr-FR" dirty="0" err="1"/>
              <a:t>instanciate</a:t>
            </a:r>
            <a:r>
              <a:rPr lang="fr-FR" dirty="0"/>
              <a:t> a simple </a:t>
            </a:r>
            <a:r>
              <a:rPr lang="fr-FR" dirty="0" err="1"/>
              <a:t>Drawing</a:t>
            </a:r>
            <a:br>
              <a:rPr lang="fr-FR" dirty="0"/>
            </a:br>
            <a:r>
              <a:rPr lang="fr-FR" dirty="0" err="1"/>
              <a:t>Text</a:t>
            </a:r>
            <a:r>
              <a:rPr lang="fr-FR" dirty="0"/>
              <a:t> + Line + Rectangle +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60A7-78B0-D684-5D4F-233C87D79627}"/>
              </a:ext>
            </a:extLst>
          </p:cNvPr>
          <p:cNvSpPr txBox="1"/>
          <p:nvPr/>
        </p:nvSpPr>
        <p:spPr>
          <a:xfrm>
            <a:off x="162685" y="2176609"/>
            <a:ext cx="11954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createSimpleDrawing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100));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130),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(200, 230));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300),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(200, 350));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(150, 400), 45);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35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75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change Model-&gt; to use </a:t>
            </a:r>
            <a:r>
              <a:rPr lang="fr-FR" dirty="0" err="1"/>
              <a:t>DrawingElement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naive</a:t>
            </a:r>
            <a:r>
              <a:rPr lang="fr-FR" dirty="0"/>
              <a:t> code for model to </a:t>
            </a:r>
            <a:r>
              <a:rPr lang="fr-FR" dirty="0" err="1"/>
              <a:t>text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… </a:t>
            </a:r>
            <a:r>
              <a:rPr lang="fr-FR" dirty="0" err="1"/>
              <a:t>using</a:t>
            </a:r>
            <a:r>
              <a:rPr lang="fr-FR" dirty="0"/>
              <a:t> Visitor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2DD20-2BAB-0E78-6D93-0F241B02338A}"/>
              </a:ext>
            </a:extLst>
          </p:cNvPr>
          <p:cNvSpPr txBox="1"/>
          <p:nvPr/>
        </p:nvSpPr>
        <p:spPr>
          <a:xfrm>
            <a:off x="629702" y="3823176"/>
            <a:ext cx="1011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// in main: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createSimpleDrawing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DA0F7-941B-909D-E28F-E4081161D62C}"/>
              </a:ext>
            </a:extLst>
          </p:cNvPr>
          <p:cNvSpPr txBox="1"/>
          <p:nvPr/>
        </p:nvSpPr>
        <p:spPr>
          <a:xfrm>
            <a:off x="629702" y="2394418"/>
            <a:ext cx="8761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documentName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//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step8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1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 of </a:t>
            </a:r>
            <a:r>
              <a:rPr lang="fr-FR" dirty="0" err="1"/>
              <a:t>this</a:t>
            </a:r>
            <a:r>
              <a:rPr lang="fr-FR" dirty="0"/>
              <a:t> Hands-On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8FFC9-C5E7-439D-F95D-4E5EF6651745}"/>
              </a:ext>
            </a:extLst>
          </p:cNvPr>
          <p:cNvSpPr txBox="1"/>
          <p:nvPr/>
        </p:nvSpPr>
        <p:spPr>
          <a:xfrm>
            <a:off x="3337301" y="2433233"/>
            <a:ext cx="5103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Implements</a:t>
            </a:r>
            <a:r>
              <a:rPr lang="fr-FR" sz="2400" dirty="0"/>
              <a:t> the patterns</a:t>
            </a:r>
          </a:p>
          <a:p>
            <a:r>
              <a:rPr lang="fr-FR" sz="2400" dirty="0" err="1"/>
              <a:t>Obtain</a:t>
            </a:r>
            <a:r>
              <a:rPr lang="fr-FR" sz="2400" dirty="0"/>
              <a:t> a </a:t>
            </a:r>
            <a:r>
              <a:rPr lang="fr-FR" sz="2400" dirty="0" err="1"/>
              <a:t>minimalist</a:t>
            </a:r>
            <a:r>
              <a:rPr lang="fr-FR" sz="2400" dirty="0"/>
              <a:t> running application</a:t>
            </a:r>
          </a:p>
          <a:p>
            <a:endParaRPr lang="fr-FR" sz="2400" dirty="0"/>
          </a:p>
          <a:p>
            <a:r>
              <a:rPr lang="fr-FR" sz="2400" dirty="0" err="1"/>
              <a:t>Easy</a:t>
            </a:r>
            <a:r>
              <a:rPr lang="fr-FR" sz="2400" dirty="0"/>
              <a:t>:</a:t>
            </a:r>
          </a:p>
          <a:p>
            <a:r>
              <a:rPr lang="fr-FR" sz="2400" dirty="0" err="1"/>
              <a:t>Fully</a:t>
            </a:r>
            <a:r>
              <a:rPr lang="fr-FR" sz="2400" dirty="0"/>
              <a:t> </a:t>
            </a:r>
            <a:r>
              <a:rPr lang="fr-FR" sz="2400" dirty="0" err="1"/>
              <a:t>Guided</a:t>
            </a:r>
            <a:r>
              <a:rPr lang="fr-FR" sz="2400" dirty="0"/>
              <a:t> </a:t>
            </a:r>
          </a:p>
          <a:p>
            <a:r>
              <a:rPr lang="fr-FR" sz="2400" dirty="0"/>
              <a:t>&amp; </a:t>
            </a:r>
            <a:r>
              <a:rPr lang="fr-FR" sz="2400" dirty="0" err="1"/>
              <a:t>Using</a:t>
            </a:r>
            <a:r>
              <a:rPr lang="fr-FR" sz="2400" dirty="0"/>
              <a:t> code </a:t>
            </a:r>
            <a:r>
              <a:rPr lang="fr-FR" sz="2400" dirty="0" err="1"/>
              <a:t>snippets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289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C1F6D-AB3F-2872-5149-3D1C19B0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1690688"/>
            <a:ext cx="6142252" cy="3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2C98-BA9F-636F-06DC-5DC89914AF27}"/>
              </a:ext>
            </a:extLst>
          </p:cNvPr>
          <p:cNvSpPr txBox="1"/>
          <p:nvPr/>
        </p:nvSpPr>
        <p:spPr>
          <a:xfrm>
            <a:off x="661959" y="1969046"/>
            <a:ext cx="112645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"Text("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",'"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"Line("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// } else .. Cf next page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28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9521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code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ECAAD-0B21-9E5F-2D7D-A14D3B3B085A}"/>
              </a:ext>
            </a:extLst>
          </p:cNvPr>
          <p:cNvSpPr txBox="1"/>
          <p:nvPr/>
        </p:nvSpPr>
        <p:spPr>
          <a:xfrm>
            <a:off x="1258936" y="736175"/>
            <a:ext cx="1069651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Rect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"Circle("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"Group[\n"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"not implemented/recognized 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19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343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9: </a:t>
            </a:r>
            <a:r>
              <a:rPr lang="fr-FR" dirty="0" err="1"/>
              <a:t>introduce</a:t>
            </a:r>
            <a:r>
              <a:rPr lang="fr-FR" dirty="0"/>
              <a:t> the Visitor design-pattern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ugly</a:t>
            </a:r>
            <a:r>
              <a:rPr lang="fr-FR" dirty="0"/>
              <a:t> « if (</a:t>
            </a:r>
            <a:r>
              <a:rPr lang="fr-FR" dirty="0" err="1"/>
              <a:t>instanceof</a:t>
            </a:r>
            <a:r>
              <a:rPr lang="fr-FR" dirty="0"/>
              <a:t> ..) </a:t>
            </a:r>
            <a:r>
              <a:rPr lang="fr-FR" dirty="0" err="1"/>
              <a:t>downcast</a:t>
            </a:r>
            <a:r>
              <a:rPr lang="fr-FR" dirty="0"/>
              <a:t> ..</a:t>
            </a:r>
            <a:r>
              <a:rPr lang="fr-FR" dirty="0" err="1"/>
              <a:t>else</a:t>
            </a:r>
            <a:r>
              <a:rPr lang="fr-FR" dirty="0"/>
              <a:t>  »</a:t>
            </a:r>
          </a:p>
        </p:txBody>
      </p:sp>
    </p:spTree>
    <p:extLst>
      <p:ext uri="{BB962C8B-B14F-4D97-AF65-F5344CB8AC3E}">
        <p14:creationId xmlns:p14="http://schemas.microsoft.com/office/powerpoint/2010/main" val="2111849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 : code (1/2)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CAE86-3516-FD16-FDB5-F5EB01175A7C}"/>
              </a:ext>
            </a:extLst>
          </p:cNvPr>
          <p:cNvSpPr txBox="1"/>
          <p:nvPr/>
        </p:nvSpPr>
        <p:spPr>
          <a:xfrm>
            <a:off x="263662" y="1380015"/>
            <a:ext cx="87050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44C17-33D6-BE90-139F-DE8C83EB7F2C}"/>
              </a:ext>
            </a:extLst>
          </p:cNvPr>
          <p:cNvSpPr txBox="1"/>
          <p:nvPr/>
        </p:nvSpPr>
        <p:spPr>
          <a:xfrm>
            <a:off x="2204658" y="4461550"/>
            <a:ext cx="9738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/**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 Visitor design pattern 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 implement in sub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class, to call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&lt;code&gt;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visitor.caseXX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(this);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*/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639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 : code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BC6E-5092-2689-2CB8-AF6A1E26ACFF}"/>
              </a:ext>
            </a:extLst>
          </p:cNvPr>
          <p:cNvSpPr txBox="1"/>
          <p:nvPr/>
        </p:nvSpPr>
        <p:spPr>
          <a:xfrm>
            <a:off x="2015327" y="1404587"/>
            <a:ext cx="89182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latin typeface="Consolas" panose="020B0609020204030204" pitchFamily="49" charset="0"/>
              </a:rPr>
              <a:t>...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&lt;&lt;XX&gt;&gt;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&lt;&lt;XX&gt;&gt;(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052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21C0-5241-6D00-ABA0-643D43E1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245" cy="22995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</a:t>
            </a:r>
            <a:r>
              <a:rPr lang="fr-FR" dirty="0" err="1"/>
              <a:t>refactor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«String </a:t>
            </a:r>
            <a:r>
              <a:rPr lang="fr-FR" dirty="0" err="1"/>
              <a:t>recursiveElementToText</a:t>
            </a:r>
            <a:r>
              <a:rPr lang="fr-FR" dirty="0"/>
              <a:t>(</a:t>
            </a:r>
            <a:r>
              <a:rPr lang="fr-FR" dirty="0" err="1"/>
              <a:t>DrawingElement</a:t>
            </a:r>
            <a:r>
              <a:rPr lang="fr-FR" dirty="0"/>
              <a:t> e) »  </a:t>
            </a:r>
            <a:br>
              <a:rPr lang="fr-FR" dirty="0"/>
            </a:br>
            <a:r>
              <a:rPr lang="fr-FR" dirty="0"/>
              <a:t>to use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575267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34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code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792E2-5D5A-722D-EDB6-013AAED7A66B}"/>
              </a:ext>
            </a:extLst>
          </p:cNvPr>
          <p:cNvSpPr txBox="1"/>
          <p:nvPr/>
        </p:nvSpPr>
        <p:spPr>
          <a:xfrm>
            <a:off x="667568" y="1183670"/>
            <a:ext cx="10939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"Text("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",'"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"Line("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47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2"/>
            <a:ext cx="10515600" cy="859949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code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51732-DC16-9E00-E93A-D72BDC3690E4}"/>
              </a:ext>
            </a:extLst>
          </p:cNvPr>
          <p:cNvSpPr txBox="1"/>
          <p:nvPr/>
        </p:nvSpPr>
        <p:spPr>
          <a:xfrm>
            <a:off x="493665" y="527322"/>
            <a:ext cx="80711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"Circle("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"Group[\n"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610A0-1CE6-AA4E-92FE-DFBD173F7E98}"/>
              </a:ext>
            </a:extLst>
          </p:cNvPr>
          <p:cNvSpPr txBox="1"/>
          <p:nvPr/>
        </p:nvSpPr>
        <p:spPr>
          <a:xfrm>
            <a:off x="5693964" y="5247009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"not implemented/recognized      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585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7566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DrawingElementView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copy&amp;paste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TextDrawingView</a:t>
            </a:r>
            <a:r>
              <a:rPr lang="fr-FR" dirty="0"/>
              <a:t>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objects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use in application right </a:t>
            </a:r>
            <a:r>
              <a:rPr lang="fr-FR" dirty="0" err="1"/>
              <a:t>View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as </a:t>
            </a:r>
            <a:r>
              <a:rPr lang="fr-FR" dirty="0" err="1"/>
              <a:t>Text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2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19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 : </a:t>
            </a:r>
            <a:r>
              <a:rPr lang="fr-FR" dirty="0" err="1"/>
              <a:t>Create</a:t>
            </a:r>
            <a:r>
              <a:rPr lang="fr-FR" dirty="0"/>
              <a:t>/import a </a:t>
            </a:r>
            <a:r>
              <a:rPr lang="fr-FR" dirty="0" err="1"/>
              <a:t>project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maven</a:t>
            </a:r>
            <a:r>
              <a:rPr lang="fr-FR" dirty="0"/>
              <a:t>  pom.xml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javafx</a:t>
            </a:r>
            <a:r>
              <a:rPr lang="fr-FR" dirty="0"/>
              <a:t>  &lt;</a:t>
            </a:r>
            <a:r>
              <a:rPr lang="fr-FR" dirty="0" err="1"/>
              <a:t>dependency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a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args)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javafx</a:t>
            </a:r>
            <a:r>
              <a:rPr lang="fr-FR" dirty="0"/>
              <a:t> App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… 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085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26682-6FB8-6B81-6E04-5FE2C3B4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78" y="1564389"/>
            <a:ext cx="6123201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F9E-A229-7136-A684-F247EF94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36C5B-B014-0EB2-426F-1DE53DD6F732}"/>
              </a:ext>
            </a:extLst>
          </p:cNvPr>
          <p:cNvSpPr txBox="1"/>
          <p:nvPr/>
        </p:nvSpPr>
        <p:spPr>
          <a:xfrm>
            <a:off x="147258" y="1651061"/>
            <a:ext cx="107133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SplitPane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( view1 | view2 )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mainBorderPanel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B3F44-3FD7-61C3-3594-081135E9B443}"/>
              </a:ext>
            </a:extLst>
          </p:cNvPr>
          <p:cNvSpPr/>
          <p:nvPr/>
        </p:nvSpPr>
        <p:spPr>
          <a:xfrm>
            <a:off x="369891" y="2703738"/>
            <a:ext cx="7107993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3FCEE-64E1-6CAE-BF69-9AF37D583909}"/>
              </a:ext>
            </a:extLst>
          </p:cNvPr>
          <p:cNvSpPr txBox="1"/>
          <p:nvPr/>
        </p:nvSpPr>
        <p:spPr>
          <a:xfrm>
            <a:off x="3169545" y="4922156"/>
            <a:ext cx="93515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 // to add javafx.scene.shape.* objects converted from model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91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14" y="4536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06317-9E81-5FD7-0148-071492F94139}"/>
              </a:ext>
            </a:extLst>
          </p:cNvPr>
          <p:cNvSpPr txBox="1"/>
          <p:nvPr/>
        </p:nvSpPr>
        <p:spPr>
          <a:xfrm>
            <a:off x="381467" y="1183671"/>
            <a:ext cx="114832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javafx.scene.text.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01024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B443-FA51-DFD2-3A8D-2C3B04273309}"/>
              </a:ext>
            </a:extLst>
          </p:cNvPr>
          <p:cNvSpPr txBox="1"/>
          <p:nvPr/>
        </p:nvSpPr>
        <p:spPr>
          <a:xfrm>
            <a:off x="790983" y="1065865"/>
            <a:ext cx="112252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"not implemented/recognized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"+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p.getClass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71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26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</a:t>
            </a:r>
            <a:r>
              <a:rPr lang="fr-FR" dirty="0" err="1"/>
              <a:t>recover</a:t>
            </a:r>
            <a:r>
              <a:rPr lang="fr-FR" dirty="0"/>
              <a:t> Full Edit </a:t>
            </a:r>
            <a:r>
              <a:rPr lang="fr-FR" dirty="0" err="1"/>
              <a:t>capabilities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XStream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formatting</a:t>
            </a:r>
            <a:r>
              <a:rPr lang="fr-FR" dirty="0"/>
              <a:t>  model -&gt; </a:t>
            </a:r>
            <a:r>
              <a:rPr lang="fr-FR" dirty="0" err="1"/>
              <a:t>text</a:t>
            </a:r>
            <a:r>
              <a:rPr lang="fr-FR" dirty="0"/>
              <a:t>  (xml)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parsing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(xml) -&gt; model</a:t>
            </a:r>
          </a:p>
        </p:txBody>
      </p:sp>
    </p:spTree>
    <p:extLst>
      <p:ext uri="{BB962C8B-B14F-4D97-AF65-F5344CB8AC3E}">
        <p14:creationId xmlns:p14="http://schemas.microsoft.com/office/powerpoint/2010/main" val="1221746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249B-7920-294B-D06C-F7E738E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0415-5799-E71F-125B-B0714DD0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60" y="1690688"/>
            <a:ext cx="6134632" cy="4877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FBC3BF-F4BF-B1F2-9E80-D224A2184BAF}"/>
              </a:ext>
            </a:extLst>
          </p:cNvPr>
          <p:cNvSpPr/>
          <p:nvPr/>
        </p:nvSpPr>
        <p:spPr>
          <a:xfrm>
            <a:off x="3034554" y="6232312"/>
            <a:ext cx="645486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CCBEF20-4135-E7D1-354C-2B05CEA75674}"/>
              </a:ext>
            </a:extLst>
          </p:cNvPr>
          <p:cNvSpPr/>
          <p:nvPr/>
        </p:nvSpPr>
        <p:spPr>
          <a:xfrm rot="1090730">
            <a:off x="3419023" y="5700895"/>
            <a:ext cx="342199" cy="454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61CA92-BA15-FF5D-2FB4-61A612B4A423}"/>
              </a:ext>
            </a:extLst>
          </p:cNvPr>
          <p:cNvSpPr/>
          <p:nvPr/>
        </p:nvSpPr>
        <p:spPr>
          <a:xfrm rot="15354404">
            <a:off x="4681009" y="5027790"/>
            <a:ext cx="255865" cy="2156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55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FAC64-A201-8132-A9DC-6D42710CB919}"/>
              </a:ext>
            </a:extLst>
          </p:cNvPr>
          <p:cNvSpPr txBox="1"/>
          <p:nvPr/>
        </p:nvSpPr>
        <p:spPr>
          <a:xfrm>
            <a:off x="3047532" y="2691738"/>
            <a:ext cx="7555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com.thoughtworks.xstream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&gt;1.4.20&lt;/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673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1E57F-834E-36BB-6ADF-C2A7D2250086}"/>
              </a:ext>
            </a:extLst>
          </p:cNvPr>
          <p:cNvSpPr txBox="1"/>
          <p:nvPr/>
        </p:nvSpPr>
        <p:spPr>
          <a:xfrm>
            <a:off x="1363184" y="1879289"/>
            <a:ext cx="107708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createXStream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.addPermission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AnyTypePermission.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ANY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"Pt"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"Circle"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"Rectangle"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92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15A2-63B0-B74C-4015-CA3E5933E92B}"/>
              </a:ext>
            </a:extLst>
          </p:cNvPr>
          <p:cNvSpPr txBox="1"/>
          <p:nvPr/>
        </p:nvSpPr>
        <p:spPr>
          <a:xfrm>
            <a:off x="1813374" y="2170655"/>
            <a:ext cx="9540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.toXML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"apply view to model update"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=&gt;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55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13 : </a:t>
            </a:r>
            <a:r>
              <a:rPr lang="fr-FR" dirty="0" err="1"/>
              <a:t>Add</a:t>
            </a:r>
            <a:r>
              <a:rPr lang="fr-FR" dirty="0"/>
              <a:t> Button </a:t>
            </a:r>
            <a:r>
              <a:rPr lang="fr-FR" dirty="0" err="1"/>
              <a:t>Toolbar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editing</a:t>
            </a:r>
            <a:r>
              <a:rPr lang="fr-FR" dirty="0"/>
              <a:t> new « Line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78B3C-2C21-14CB-BB26-16BA7211EF8F}"/>
              </a:ext>
            </a:extLst>
          </p:cNvPr>
          <p:cNvSpPr txBox="1"/>
          <p:nvPr/>
        </p:nvSpPr>
        <p:spPr>
          <a:xfrm>
            <a:off x="838200" y="2473929"/>
            <a:ext cx="8919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button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Toolbar</a:t>
            </a:r>
            <a:endParaRPr lang="fr-F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"Reset"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onClickToolReset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"+Line"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onClickToolNewLine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C99C9-9380-20D5-EF8F-1C4A3D1A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97" y="2558980"/>
            <a:ext cx="3398815" cy="20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0: Run … </a:t>
            </a:r>
            <a:r>
              <a:rPr lang="fr-FR" dirty="0" err="1"/>
              <a:t>Expected</a:t>
            </a:r>
            <a:r>
              <a:rPr lang="fr-FR" dirty="0"/>
              <a:t> GUI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F7506-977D-A5C6-3C58-C931F1A7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42" y="1484943"/>
            <a:ext cx="6134632" cy="49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14 : Tool State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25155-AB3A-EB12-6277-20D2CF8FA565}"/>
              </a:ext>
            </a:extLst>
          </p:cNvPr>
          <p:cNvSpPr txBox="1"/>
          <p:nvPr/>
        </p:nvSpPr>
        <p:spPr>
          <a:xfrm>
            <a:off x="2642223" y="1892639"/>
            <a:ext cx="104454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18F4-033D-C31F-AE16-4FB75EA642B2}"/>
              </a:ext>
            </a:extLst>
          </p:cNvPr>
          <p:cNvSpPr txBox="1"/>
          <p:nvPr/>
        </p:nvSpPr>
        <p:spPr>
          <a:xfrm>
            <a:off x="1005559" y="4466187"/>
            <a:ext cx="10242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.setOnMouseEntered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.setOnMouseMoved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.onMouseMoved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.setOnMouseClicked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.onMouseClicked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317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F2B57-DB90-53E5-0D23-2E4098D653DA}"/>
              </a:ext>
            </a:extLst>
          </p:cNvPr>
          <p:cNvSpPr txBox="1"/>
          <p:nvPr/>
        </p:nvSpPr>
        <p:spPr>
          <a:xfrm>
            <a:off x="1172450" y="2218396"/>
            <a:ext cx="10344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30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402-30A1-69F3-86D4-5E393BD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 : State </a:t>
            </a:r>
            <a:r>
              <a:rPr lang="fr-FR" dirty="0" err="1"/>
              <a:t>Automaton</a:t>
            </a:r>
            <a:r>
              <a:rPr lang="fr-FR" dirty="0"/>
              <a:t> for « new Line 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E6E071-F557-48A1-13FB-E249CE84B634}"/>
              </a:ext>
            </a:extLst>
          </p:cNvPr>
          <p:cNvSpPr/>
          <p:nvPr/>
        </p:nvSpPr>
        <p:spPr>
          <a:xfrm>
            <a:off x="2072864" y="3087798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8BA40-8B79-EA90-8428-A3114149C718}"/>
              </a:ext>
            </a:extLst>
          </p:cNvPr>
          <p:cNvSpPr txBox="1"/>
          <p:nvPr/>
        </p:nvSpPr>
        <p:spPr>
          <a:xfrm>
            <a:off x="2162431" y="25823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A6CA079-FDC8-FC76-287C-6C38882488CD}"/>
              </a:ext>
            </a:extLst>
          </p:cNvPr>
          <p:cNvSpPr/>
          <p:nvPr/>
        </p:nvSpPr>
        <p:spPr>
          <a:xfrm rot="3169195">
            <a:off x="2634839" y="3876717"/>
            <a:ext cx="516103" cy="6058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DE8A82-4543-BEFF-1C67-70F6D5D8CD88}"/>
              </a:ext>
            </a:extLst>
          </p:cNvPr>
          <p:cNvSpPr/>
          <p:nvPr/>
        </p:nvSpPr>
        <p:spPr>
          <a:xfrm>
            <a:off x="3546396" y="3243754"/>
            <a:ext cx="2130738" cy="31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4DDAE-71FC-7E19-536A-B4A0FD02B889}"/>
              </a:ext>
            </a:extLst>
          </p:cNvPr>
          <p:cNvSpPr txBox="1"/>
          <p:nvPr/>
        </p:nvSpPr>
        <p:spPr>
          <a:xfrm>
            <a:off x="3724917" y="2899360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onMouseClicked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FA676-9175-84CB-52B9-0691B4419CBD}"/>
              </a:ext>
            </a:extLst>
          </p:cNvPr>
          <p:cNvSpPr txBox="1"/>
          <p:nvPr/>
        </p:nvSpPr>
        <p:spPr>
          <a:xfrm>
            <a:off x="2843395" y="4383649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onMouseMoved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082E09-8E83-140A-011A-28C16CBC9027}"/>
              </a:ext>
            </a:extLst>
          </p:cNvPr>
          <p:cNvSpPr/>
          <p:nvPr/>
        </p:nvSpPr>
        <p:spPr>
          <a:xfrm>
            <a:off x="6362357" y="3030500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607E9-7D0A-A095-135A-3D36B45EFADC}"/>
              </a:ext>
            </a:extLst>
          </p:cNvPr>
          <p:cNvSpPr txBox="1"/>
          <p:nvPr/>
        </p:nvSpPr>
        <p:spPr>
          <a:xfrm>
            <a:off x="6451924" y="2525010"/>
            <a:ext cx="97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State1Pt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9172558F-57E6-4FE6-8EC7-CE94221BBA2A}"/>
              </a:ext>
            </a:extLst>
          </p:cNvPr>
          <p:cNvSpPr/>
          <p:nvPr/>
        </p:nvSpPr>
        <p:spPr>
          <a:xfrm rot="3169195">
            <a:off x="6924332" y="3819419"/>
            <a:ext cx="516103" cy="6058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8633D-3FC2-0952-4B8D-5BC48EAA32D1}"/>
              </a:ext>
            </a:extLst>
          </p:cNvPr>
          <p:cNvSpPr txBox="1"/>
          <p:nvPr/>
        </p:nvSpPr>
        <p:spPr>
          <a:xfrm>
            <a:off x="7204031" y="4265510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onMouseMoved</a:t>
            </a:r>
            <a:endParaRPr lang="fr-F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4360B2-C896-88A7-FF8D-29CD7DA588BA}"/>
              </a:ext>
            </a:extLst>
          </p:cNvPr>
          <p:cNvSpPr/>
          <p:nvPr/>
        </p:nvSpPr>
        <p:spPr>
          <a:xfrm>
            <a:off x="7922987" y="3230160"/>
            <a:ext cx="2130738" cy="31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E6227-9DFF-3F85-31C3-75B6A25926EB}"/>
              </a:ext>
            </a:extLst>
          </p:cNvPr>
          <p:cNvSpPr txBox="1"/>
          <p:nvPr/>
        </p:nvSpPr>
        <p:spPr>
          <a:xfrm>
            <a:off x="8101508" y="2885766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onMouseClicked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06D1F0-8330-68C6-3A5C-90499D575DA8}"/>
              </a:ext>
            </a:extLst>
          </p:cNvPr>
          <p:cNvSpPr/>
          <p:nvPr/>
        </p:nvSpPr>
        <p:spPr>
          <a:xfrm>
            <a:off x="10545684" y="3018672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233C3-BFDD-0230-1ADF-ECB562BAC9F4}"/>
              </a:ext>
            </a:extLst>
          </p:cNvPr>
          <p:cNvSpPr txBox="1"/>
          <p:nvPr/>
        </p:nvSpPr>
        <p:spPr>
          <a:xfrm>
            <a:off x="10545684" y="2397642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Default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AD070D-6486-D39A-916C-E8662D4FB655}"/>
              </a:ext>
            </a:extLst>
          </p:cNvPr>
          <p:cNvSpPr/>
          <p:nvPr/>
        </p:nvSpPr>
        <p:spPr>
          <a:xfrm rot="5400000">
            <a:off x="8575385" y="4639431"/>
            <a:ext cx="2130738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CB747-DD0A-B3C9-C1B2-82D43E51F7C2}"/>
              </a:ext>
            </a:extLst>
          </p:cNvPr>
          <p:cNvSpPr txBox="1"/>
          <p:nvPr/>
        </p:nvSpPr>
        <p:spPr>
          <a:xfrm>
            <a:off x="8864388" y="5890761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</a:t>
            </a:r>
            <a:r>
              <a:rPr lang="fr-FR" dirty="0" err="1"/>
              <a:t>side-effect</a:t>
            </a:r>
            <a:r>
              <a:rPr lang="fr-FR" dirty="0"/>
              <a:t>:</a:t>
            </a:r>
          </a:p>
          <a:p>
            <a:r>
              <a:rPr lang="fr-FR" dirty="0" err="1"/>
              <a:t>Add</a:t>
            </a:r>
            <a:r>
              <a:rPr lang="fr-FR" dirty="0"/>
              <a:t> Line to model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6D5463-C772-5D31-5788-0248291008AC}"/>
              </a:ext>
            </a:extLst>
          </p:cNvPr>
          <p:cNvSpPr/>
          <p:nvPr/>
        </p:nvSpPr>
        <p:spPr>
          <a:xfrm rot="5400000">
            <a:off x="7182652" y="4692540"/>
            <a:ext cx="475551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D1CD8F-553A-37F8-E2A5-2CC0BA7C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5" y="5097577"/>
            <a:ext cx="2423905" cy="1222754"/>
          </a:xfrm>
          <a:prstGeom prst="rect">
            <a:avLst/>
          </a:prstGeom>
        </p:spPr>
      </p:pic>
      <p:sp>
        <p:nvSpPr>
          <p:cNvPr id="25" name="Cross 24">
            <a:extLst>
              <a:ext uri="{FF2B5EF4-FFF2-40B4-BE49-F238E27FC236}">
                <a16:creationId xmlns:a16="http://schemas.microsoft.com/office/drawing/2014/main" id="{C1893BC8-0BFD-CF43-882F-C85E5277F286}"/>
              </a:ext>
            </a:extLst>
          </p:cNvPr>
          <p:cNvSpPr/>
          <p:nvPr/>
        </p:nvSpPr>
        <p:spPr>
          <a:xfrm>
            <a:off x="7562987" y="59187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09B1E6-F4D5-76F4-DE60-BF5487B0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4" y="5085455"/>
            <a:ext cx="1855631" cy="1009738"/>
          </a:xfrm>
          <a:prstGeom prst="rect">
            <a:avLst/>
          </a:prstGeom>
        </p:spPr>
      </p:pic>
      <p:sp>
        <p:nvSpPr>
          <p:cNvPr id="26" name="Cross 25">
            <a:extLst>
              <a:ext uri="{FF2B5EF4-FFF2-40B4-BE49-F238E27FC236}">
                <a16:creationId xmlns:a16="http://schemas.microsoft.com/office/drawing/2014/main" id="{8F48E41D-52F2-198C-4DEC-A1E4C652E3E7}"/>
              </a:ext>
            </a:extLst>
          </p:cNvPr>
          <p:cNvSpPr/>
          <p:nvPr/>
        </p:nvSpPr>
        <p:spPr>
          <a:xfrm>
            <a:off x="2333030" y="55272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2BD2A9-074F-B945-A139-1EA25A72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947" y="5066428"/>
            <a:ext cx="1162151" cy="8649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EF1E4F-D140-F0B5-71A0-C58A7DA9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389" y="5066428"/>
            <a:ext cx="1505080" cy="788738"/>
          </a:xfrm>
          <a:prstGeom prst="rect">
            <a:avLst/>
          </a:prstGeom>
        </p:spPr>
      </p:pic>
      <p:sp>
        <p:nvSpPr>
          <p:cNvPr id="33" name="Cross 32">
            <a:extLst>
              <a:ext uri="{FF2B5EF4-FFF2-40B4-BE49-F238E27FC236}">
                <a16:creationId xmlns:a16="http://schemas.microsoft.com/office/drawing/2014/main" id="{3FFAF79C-FF7D-E0D3-87FE-BC33BB5FD1D9}"/>
              </a:ext>
            </a:extLst>
          </p:cNvPr>
          <p:cNvSpPr/>
          <p:nvPr/>
        </p:nvSpPr>
        <p:spPr>
          <a:xfrm>
            <a:off x="4588907" y="55587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21FC4E-97E6-DB6E-7C4B-4F0B0D49BDEA}"/>
              </a:ext>
            </a:extLst>
          </p:cNvPr>
          <p:cNvSpPr/>
          <p:nvPr/>
        </p:nvSpPr>
        <p:spPr>
          <a:xfrm rot="5400000">
            <a:off x="4266523" y="4176619"/>
            <a:ext cx="1342216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28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15: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2E41-4C47-B9D9-5EE5-6DFED2E5B3B1}"/>
              </a:ext>
            </a:extLst>
          </p:cNvPr>
          <p:cNvSpPr txBox="1"/>
          <p:nvPr/>
        </p:nvSpPr>
        <p:spPr>
          <a:xfrm>
            <a:off x="697020" y="1690687"/>
            <a:ext cx="111845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&lt;Node&gt;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7E593-D109-4745-C62C-CDBAE5B68C2E}"/>
              </a:ext>
            </a:extLst>
          </p:cNvPr>
          <p:cNvSpPr txBox="1"/>
          <p:nvPr/>
        </p:nvSpPr>
        <p:spPr>
          <a:xfrm>
            <a:off x="746105" y="3775406"/>
            <a:ext cx="11348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4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23" y="-145369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06139-39B5-E84A-BC65-474F91B8E639}"/>
              </a:ext>
            </a:extLst>
          </p:cNvPr>
          <p:cNvSpPr txBox="1"/>
          <p:nvPr/>
        </p:nvSpPr>
        <p:spPr>
          <a:xfrm>
            <a:off x="1099524" y="1413673"/>
            <a:ext cx="106923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onClickToolReset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onClickToolNewLine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StateInit_LineToolStateHandler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4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996EE-4F9E-3C21-8C7A-7E5B3F11E4DE}"/>
              </a:ext>
            </a:extLst>
          </p:cNvPr>
          <p:cNvSpPr txBox="1"/>
          <p:nvPr/>
        </p:nvSpPr>
        <p:spPr>
          <a:xfrm>
            <a:off x="549763" y="880740"/>
            <a:ext cx="106418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StateInit_LineToolStateHandler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CROSSHAIR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StatePt1_LineToolStateHandler());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857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5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BAF23-E481-CD7D-B6D1-8EACB00146C7}"/>
              </a:ext>
            </a:extLst>
          </p:cNvPr>
          <p:cNvSpPr txBox="1"/>
          <p:nvPr/>
        </p:nvSpPr>
        <p:spPr>
          <a:xfrm>
            <a:off x="325370" y="655525"/>
            <a:ext cx="116852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StatePt1_LineToolStateHandler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CROSSHAIR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addToModel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addToModel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371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03505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43834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784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506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 : clone/download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https://github.com/Arnaud-Nauwynck/javafx-whiteapp</a:t>
            </a:r>
            <a:br>
              <a:rPr lang="fr-FR" dirty="0"/>
            </a:b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B9FC-6DFB-BD18-E408-AC3A41EB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7" y="1523999"/>
            <a:ext cx="11630676" cy="51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9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5" y="1980752"/>
            <a:ext cx="10515600" cy="3230767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« Expression »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« Double »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C647B-40EE-FCB5-C03C-94FED908A6A6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409851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0493-60B4-E8E7-1A35-B464E33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Interpreter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6E3AA-B8F8-C5FE-0AD4-1FD51925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50" y="3423580"/>
            <a:ext cx="8971801" cy="3434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1B3FB-D082-5549-60FB-366BC0DF4A49}"/>
              </a:ext>
            </a:extLst>
          </p:cNvPr>
          <p:cNvSpPr txBox="1"/>
          <p:nvPr/>
        </p:nvSpPr>
        <p:spPr>
          <a:xfrm>
            <a:off x="2591735" y="1593188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Given a language, define a representation for its grammar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along with an interpreter that uses the representation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interpret sentences in the language.</a:t>
            </a:r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C6A49-9D71-60CA-3D34-BA9450493360}"/>
              </a:ext>
            </a:extLst>
          </p:cNvPr>
          <p:cNvSpPr/>
          <p:nvPr/>
        </p:nvSpPr>
        <p:spPr>
          <a:xfrm rot="17192539">
            <a:off x="-900606" y="3438560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00388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0493-60B4-E8E7-1A35-B464E33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 of </a:t>
            </a:r>
            <a:r>
              <a:rPr lang="fr-FR" dirty="0" err="1"/>
              <a:t>Interpreter</a:t>
            </a:r>
            <a:r>
              <a:rPr lang="fr-FR" dirty="0"/>
              <a:t> : Math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D482B-1DAA-2899-D657-951901FD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280"/>
            <a:ext cx="5789330" cy="1957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56095-2712-E559-EF61-7A6E1498640E}"/>
              </a:ext>
            </a:extLst>
          </p:cNvPr>
          <p:cNvSpPr txBox="1"/>
          <p:nvPr/>
        </p:nvSpPr>
        <p:spPr>
          <a:xfrm>
            <a:off x="6360382" y="1625504"/>
            <a:ext cx="52491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Expression {}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NumberExpression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  double value;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VariableExpression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  String </a:t>
            </a:r>
            <a:r>
              <a:rPr lang="fr-FR" dirty="0" err="1"/>
              <a:t>name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BinaryOperationExpression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Expression </a:t>
            </a:r>
            <a:r>
              <a:rPr lang="fr-FR" dirty="0" err="1"/>
              <a:t>leftOperand</a:t>
            </a:r>
            <a:r>
              <a:rPr lang="fr-FR" dirty="0"/>
              <a:t>;</a:t>
            </a:r>
          </a:p>
          <a:p>
            <a:r>
              <a:rPr lang="fr-FR" dirty="0"/>
              <a:t>   String </a:t>
            </a:r>
            <a:r>
              <a:rPr lang="fr-FR" dirty="0" err="1"/>
              <a:t>operator</a:t>
            </a:r>
            <a:r>
              <a:rPr lang="fr-FR" dirty="0"/>
              <a:t>;</a:t>
            </a:r>
          </a:p>
          <a:p>
            <a:r>
              <a:rPr lang="fr-FR" dirty="0"/>
              <a:t>   Expression </a:t>
            </a:r>
            <a:r>
              <a:rPr lang="fr-FR" dirty="0" err="1"/>
              <a:t>rightOperand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29A21-BD63-BE5D-C576-7B4E184DAD84}"/>
              </a:ext>
            </a:extLst>
          </p:cNvPr>
          <p:cNvSpPr/>
          <p:nvPr/>
        </p:nvSpPr>
        <p:spPr>
          <a:xfrm rot="17192539">
            <a:off x="-900606" y="3438560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98051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A3B-6CFE-881E-0181-40F6FF9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Example, </a:t>
            </a:r>
            <a:r>
              <a:rPr lang="fr-FR" dirty="0" err="1"/>
              <a:t>using</a:t>
            </a:r>
            <a:r>
              <a:rPr lang="fr-FR" dirty="0"/>
              <a:t> JEP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A5936-4482-DB37-B801-E7238CD7B298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64B32-2C7F-CC8D-C612-712F9D6AF9B5}"/>
              </a:ext>
            </a:extLst>
          </p:cNvPr>
          <p:cNvSpPr txBox="1"/>
          <p:nvPr/>
        </p:nvSpPr>
        <p:spPr>
          <a:xfrm>
            <a:off x="2861942" y="3874650"/>
            <a:ext cx="61203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JEP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JEP();</a:t>
            </a:r>
          </a:p>
          <a:p>
            <a:pPr algn="l"/>
            <a:endParaRPr lang="fr-F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.addVariable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123);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expr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.parseExpression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"x+2"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eval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 (Double)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.evaluate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expr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nn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"x=123,  x+2 =&gt; "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eval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6F0FE-D608-F4C0-E1D5-A750D3433128}"/>
              </a:ext>
            </a:extLst>
          </p:cNvPr>
          <p:cNvSpPr txBox="1"/>
          <p:nvPr/>
        </p:nvSpPr>
        <p:spPr>
          <a:xfrm>
            <a:off x="2861942" y="1951672"/>
            <a:ext cx="6120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org.scijava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&gt;2.4.2&lt;/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613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A3B-6CFE-881E-0181-40F6FF9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… « Bridge » design-pattern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A5936-4482-DB37-B801-E7238CD7B298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005E2E0-3653-C97F-289D-D4D837D2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1" y="3124667"/>
            <a:ext cx="4153948" cy="27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BD6C9-F9EC-6194-D1B1-95D16AB38408}"/>
              </a:ext>
            </a:extLst>
          </p:cNvPr>
          <p:cNvCxnSpPr/>
          <p:nvPr/>
        </p:nvCxnSpPr>
        <p:spPr>
          <a:xfrm flipV="1">
            <a:off x="6609459" y="2816127"/>
            <a:ext cx="0" cy="8255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0BC10A-2331-E46C-5115-57181FA69DC2}"/>
              </a:ext>
            </a:extLst>
          </p:cNvPr>
          <p:cNvSpPr/>
          <p:nvPr/>
        </p:nvSpPr>
        <p:spPr>
          <a:xfrm>
            <a:off x="5986609" y="2064411"/>
            <a:ext cx="1351031" cy="69561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9882A-F574-F342-5787-4CE5CD06888B}"/>
              </a:ext>
            </a:extLst>
          </p:cNvPr>
          <p:cNvSpPr txBox="1"/>
          <p:nvPr/>
        </p:nvSpPr>
        <p:spPr>
          <a:xfrm>
            <a:off x="5986609" y="2064411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StableApi</a:t>
            </a:r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9D26EC-4B91-EB79-82A0-03EE4788E9C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5986609" y="2412220"/>
            <a:ext cx="13510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BF9D1-A0F2-4D3B-4D48-F5C2BFE85121}"/>
              </a:ext>
            </a:extLst>
          </p:cNvPr>
          <p:cNvCxnSpPr>
            <a:cxnSpLocks/>
          </p:cNvCxnSpPr>
          <p:nvPr/>
        </p:nvCxnSpPr>
        <p:spPr>
          <a:xfrm flipV="1">
            <a:off x="9317904" y="3841770"/>
            <a:ext cx="751715" cy="762935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9987C8-8CF3-18B7-F87A-F7857795116A}"/>
              </a:ext>
            </a:extLst>
          </p:cNvPr>
          <p:cNvSpPr/>
          <p:nvPr/>
        </p:nvSpPr>
        <p:spPr>
          <a:xfrm>
            <a:off x="9611485" y="2958806"/>
            <a:ext cx="1351031" cy="64259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EA13-A6BD-AC44-0D7A-02D5DE2CF1A0}"/>
              </a:ext>
            </a:extLst>
          </p:cNvPr>
          <p:cNvSpPr txBox="1"/>
          <p:nvPr/>
        </p:nvSpPr>
        <p:spPr>
          <a:xfrm>
            <a:off x="9611485" y="29057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InternalImpl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F130C5-0DAC-0937-03B6-13B53A7570B7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9611485" y="3280102"/>
            <a:ext cx="13510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C0897A-20E6-97F7-A94D-FE1FD8A46E80}"/>
              </a:ext>
            </a:extLst>
          </p:cNvPr>
          <p:cNvSpPr txBox="1"/>
          <p:nvPr/>
        </p:nvSpPr>
        <p:spPr>
          <a:xfrm>
            <a:off x="10069619" y="399533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May changes</a:t>
            </a:r>
          </a:p>
          <a:p>
            <a:r>
              <a:rPr lang="fr-FR" dirty="0"/>
              <a:t>.. </a:t>
            </a:r>
            <a:r>
              <a:rPr lang="fr-FR" dirty="0" err="1"/>
              <a:t>Should</a:t>
            </a:r>
            <a:r>
              <a:rPr lang="fr-FR" dirty="0"/>
              <a:t> not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E9D74-5D68-E7C2-EDA8-294E547CBD7A}"/>
              </a:ext>
            </a:extLst>
          </p:cNvPr>
          <p:cNvSpPr txBox="1"/>
          <p:nvPr/>
        </p:nvSpPr>
        <p:spPr>
          <a:xfrm>
            <a:off x="657145" y="2971787"/>
            <a:ext cx="61203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DrawingExprContext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values;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org.nfunk.jep.JEP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internalI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mpl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DrawingExpr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org.nfunk.jep.Node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internalI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mpl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85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9F3D-D92A-F456-DAA5-2531654E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README.md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EB3F0-0864-B28E-D09E-BBE2F3BB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13" y="1007095"/>
            <a:ext cx="6184291" cy="58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1: Import in Eclipse/</a:t>
            </a:r>
            <a:r>
              <a:rPr lang="fr-FR" dirty="0" err="1"/>
              <a:t>Idea</a:t>
            </a:r>
            <a:br>
              <a:rPr lang="fr-FR" dirty="0"/>
            </a:br>
            <a:r>
              <a:rPr lang="fr-FR" dirty="0"/>
              <a:t>+ Run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11CF8-D24B-1541-759D-B371B963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23" y="2342568"/>
            <a:ext cx="8771380" cy="37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 : MVC Design Pattern</a:t>
            </a:r>
            <a:br>
              <a:rPr lang="fr-FR" dirty="0"/>
            </a:br>
            <a:r>
              <a:rPr lang="fr-FR" dirty="0"/>
              <a:t> Model-</a:t>
            </a:r>
            <a:r>
              <a:rPr lang="fr-FR" dirty="0" err="1"/>
              <a:t>View</a:t>
            </a:r>
            <a:r>
              <a:rPr lang="fr-FR" dirty="0"/>
              <a:t>-(</a:t>
            </a:r>
            <a:r>
              <a:rPr lang="fr-FR" dirty="0" err="1"/>
              <a:t>Controler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AB313-66FA-DB2F-1E4B-E2288FBBCA1A}"/>
              </a:ext>
            </a:extLst>
          </p:cNvPr>
          <p:cNvSpPr/>
          <p:nvPr/>
        </p:nvSpPr>
        <p:spPr>
          <a:xfrm>
            <a:off x="3841583" y="2918847"/>
            <a:ext cx="129911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E99AA-DFC6-869C-1E35-9725141DB0B6}"/>
              </a:ext>
            </a:extLst>
          </p:cNvPr>
          <p:cNvSpPr/>
          <p:nvPr/>
        </p:nvSpPr>
        <p:spPr>
          <a:xfrm>
            <a:off x="6935186" y="2918846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066EB-11DB-6007-A0B8-C997486A3797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140701" y="3329716"/>
            <a:ext cx="1794485" cy="1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C2036-E7CA-37D9-F8B7-74866796EF54}"/>
              </a:ext>
            </a:extLst>
          </p:cNvPr>
          <p:cNvSpPr txBox="1"/>
          <p:nvPr/>
        </p:nvSpPr>
        <p:spPr>
          <a:xfrm>
            <a:off x="5299028" y="33297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6C2435-38E0-AD79-8765-3994EE8B8938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flipH="1">
            <a:off x="2237210" y="3329717"/>
            <a:ext cx="1604373" cy="322717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4F1EA-B513-FBCD-7128-B87546DE2AA0}"/>
              </a:ext>
            </a:extLst>
          </p:cNvPr>
          <p:cNvSpPr/>
          <p:nvPr/>
        </p:nvSpPr>
        <p:spPr>
          <a:xfrm>
            <a:off x="779765" y="3285641"/>
            <a:ext cx="1457445" cy="7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DomainClass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351EF-7152-EF9D-6C32-F581CF467512}"/>
              </a:ext>
            </a:extLst>
          </p:cNvPr>
          <p:cNvSpPr txBox="1"/>
          <p:nvPr/>
        </p:nvSpPr>
        <p:spPr>
          <a:xfrm>
            <a:off x="2400828" y="36498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B9120-1795-F030-70A4-E76C1297A11D}"/>
              </a:ext>
            </a:extLst>
          </p:cNvPr>
          <p:cNvSpPr txBox="1"/>
          <p:nvPr/>
        </p:nvSpPr>
        <p:spPr>
          <a:xfrm>
            <a:off x="2204255" y="308208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B8A3B-646D-9438-F46A-5438E66760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96724" y="3329716"/>
            <a:ext cx="1299117" cy="320178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0B9566-4B05-6A94-F022-AF1F31CDA0D0}"/>
              </a:ext>
            </a:extLst>
          </p:cNvPr>
          <p:cNvSpPr txBox="1"/>
          <p:nvPr/>
        </p:nvSpPr>
        <p:spPr>
          <a:xfrm>
            <a:off x="9527849" y="37405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5BA33-5213-50FB-FD69-CF411CA13AD3}"/>
              </a:ext>
            </a:extLst>
          </p:cNvPr>
          <p:cNvSpPr txBox="1"/>
          <p:nvPr/>
        </p:nvSpPr>
        <p:spPr>
          <a:xfrm>
            <a:off x="8837612" y="2931762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component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943E7F-5445-803C-D815-0187675F6D6A}"/>
              </a:ext>
            </a:extLst>
          </p:cNvPr>
          <p:cNvSpPr/>
          <p:nvPr/>
        </p:nvSpPr>
        <p:spPr>
          <a:xfrm>
            <a:off x="9811957" y="3373794"/>
            <a:ext cx="1320265" cy="7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Javafx.Node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9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4273</Words>
  <Application>Microsoft Office PowerPoint</Application>
  <PresentationFormat>Widescreen</PresentationFormat>
  <Paragraphs>756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Hand-on 4 Design Patterns</vt:lpstr>
      <vt:lpstr>Outline</vt:lpstr>
      <vt:lpstr>Objective of this Hands-On</vt:lpstr>
      <vt:lpstr>Step 0 : Create/import a project   with maven  pom.xml with javafx  &lt;dependency&gt; with a public static void main(String[] args) with a javafx App  …  cf next</vt:lpstr>
      <vt:lpstr>Step 0: Run … Expected GUI Result</vt:lpstr>
      <vt:lpstr>Step 0 : clone/download  https://github.com/Arnaud-Nauwynck/javafx-whiteapp </vt:lpstr>
      <vt:lpstr>README.md</vt:lpstr>
      <vt:lpstr>Step 1: Import in Eclipse/Idea + Run It</vt:lpstr>
      <vt:lpstr>Step 1 : MVC Design Pattern  Model-View-(Controler)</vt:lpstr>
      <vt:lpstr>Step 1 : code ..</vt:lpstr>
      <vt:lpstr>Step 2: create a simple (text)   DrawingView sub-class</vt:lpstr>
      <vt:lpstr>Step 2 code</vt:lpstr>
      <vt:lpstr>Step 3: in main app instanciate 1 model and bind 2 Views   model = new Model()   view1 = new TextDrawingView1(model) view2 = new TextDrawingView1(model)  add views</vt:lpstr>
      <vt:lpstr>Step 3 code</vt:lpstr>
      <vt:lpstr>Step 3 Expected Result</vt:lpstr>
      <vt:lpstr>Step 4 : Publish &amp; Subscribe Design Pattern</vt:lpstr>
      <vt:lpstr>Step 4 code (1/3)</vt:lpstr>
      <vt:lpstr>Step 4 : Code (2/3)</vt:lpstr>
      <vt:lpstr>Step 4 : Alternative Code (3/3) … do not expose « public » Listener</vt:lpstr>
      <vt:lpstr>Step 5 : MVC… C=Controller</vt:lpstr>
      <vt:lpstr>Step 5: code</vt:lpstr>
      <vt:lpstr>Step 5 : Expected Result</vt:lpstr>
      <vt:lpstr>Step 6 : core domain classes design pattern… AST class hierarchy, Interpreter</vt:lpstr>
      <vt:lpstr>Step 6: code (1/4)</vt:lpstr>
      <vt:lpstr>Step 6 : code(2/4)</vt:lpstr>
      <vt:lpstr>Step 6 code (3/4)</vt:lpstr>
      <vt:lpstr>Step 6 code (4/4)</vt:lpstr>
      <vt:lpstr>Step 7 : instanciate a simple Drawing Text + Line + Rectangle + Circle</vt:lpstr>
      <vt:lpstr>Step 8 : change Model-&gt; to use DrawingElement + naive code for model to text ( cf next … using Visitor )</vt:lpstr>
      <vt:lpstr>Step 8 : expected Result</vt:lpstr>
      <vt:lpstr>Step 8 : code (1/3)</vt:lpstr>
      <vt:lpstr>Step 8 code (2/3)</vt:lpstr>
      <vt:lpstr>Step 9: introduce the Visitor design-pattern  instead of ugly « if (instanceof ..) downcast ..else  »</vt:lpstr>
      <vt:lpstr>Step 9 : code (1/2) </vt:lpstr>
      <vt:lpstr>Step 9 : code (2/2)</vt:lpstr>
      <vt:lpstr>Step 10 : refactor  «String recursiveElementToText(DrawingElement e) »   to use Visitor design-pattern</vt:lpstr>
      <vt:lpstr>Step 10 : code (1/2)</vt:lpstr>
      <vt:lpstr>Step 10 : code (2/2)</vt:lpstr>
      <vt:lpstr>Step 11 : implement a graphical DrawingElementView sub-class (copy&amp;paste from TextDrawingView)  using javafx shape objects   use in application right View  (keep left as Text)</vt:lpstr>
      <vt:lpstr>Step 11 : expected Result</vt:lpstr>
      <vt:lpstr>Step 11 : code (1/3)</vt:lpstr>
      <vt:lpstr>Step 11 : code (2/3)</vt:lpstr>
      <vt:lpstr>Step 11 : code (3/3)</vt:lpstr>
      <vt:lpstr>Step 12 : recover Full Edit capabilities  … using XStream library   for formatting  model -&gt; text  (xml) and parsing text (xml) -&gt; model</vt:lpstr>
      <vt:lpstr>Step 12 : expected result</vt:lpstr>
      <vt:lpstr>Step 12 : code (1/3)</vt:lpstr>
      <vt:lpstr>Step 12 : code (2/3)</vt:lpstr>
      <vt:lpstr>Step 12 : code (3/3)</vt:lpstr>
      <vt:lpstr>Step 13 : Add Button Toolbar  for editing new « Line »</vt:lpstr>
      <vt:lpstr>Step 14 : Tool State Handler</vt:lpstr>
      <vt:lpstr>Step 14</vt:lpstr>
      <vt:lpstr>Step 15 : State Automaton for « new Line »</vt:lpstr>
      <vt:lpstr>Step 15: code</vt:lpstr>
      <vt:lpstr>Step 15</vt:lpstr>
      <vt:lpstr>Step 15</vt:lpstr>
      <vt:lpstr>Step 15</vt:lpstr>
      <vt:lpstr>..</vt:lpstr>
      <vt:lpstr>..</vt:lpstr>
      <vt:lpstr>..</vt:lpstr>
      <vt:lpstr>Using « Expression » instead of « Double » … advanced feature </vt:lpstr>
      <vt:lpstr>Interpreter</vt:lpstr>
      <vt:lpstr>Example of Interpreter : Math Expression</vt:lpstr>
      <vt:lpstr>Example, using JEP library</vt:lpstr>
      <vt:lpstr>Reminder … « Bridge » design-pattern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Hand-on 4 Design Patterns</dc:title>
  <dc:creator>NAUWYNCK Arnaud</dc:creator>
  <cp:lastModifiedBy>NAUWYNCK Arnaud</cp:lastModifiedBy>
  <cp:revision>34</cp:revision>
  <dcterms:created xsi:type="dcterms:W3CDTF">2023-04-01T12:30:01Z</dcterms:created>
  <dcterms:modified xsi:type="dcterms:W3CDTF">2023-04-18T08:39:20Z</dcterms:modified>
</cp:coreProperties>
</file>