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6" r:id="rId9"/>
    <p:sldId id="275" r:id="rId10"/>
    <p:sldId id="273" r:id="rId11"/>
    <p:sldId id="274" r:id="rId12"/>
    <p:sldId id="264" r:id="rId13"/>
    <p:sldId id="266" r:id="rId14"/>
    <p:sldId id="267" r:id="rId15"/>
    <p:sldId id="277" r:id="rId16"/>
    <p:sldId id="281" r:id="rId17"/>
    <p:sldId id="279" r:id="rId18"/>
    <p:sldId id="280" r:id="rId19"/>
    <p:sldId id="271" r:id="rId20"/>
    <p:sldId id="268" r:id="rId21"/>
    <p:sldId id="269" r:id="rId22"/>
    <p:sldId id="272" r:id="rId23"/>
    <p:sldId id="270" r:id="rId24"/>
    <p:sldId id="260" r:id="rId25"/>
    <p:sldId id="282" r:id="rId26"/>
    <p:sldId id="265" r:id="rId27"/>
    <p:sldId id="283" r:id="rId28"/>
    <p:sldId id="284" r:id="rId29"/>
  </p:sldIdLst>
  <p:sldSz cx="10080625" cy="567055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2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093DEF-E551-4680-AD40-8B245422482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C64F60-79D6-42AF-A4C2-30EAB221A15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0D7E0D-3691-4150-9779-29AE2243825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FF9FDF-09F3-4498-A676-6D241A399E5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447A2D-77B3-463D-8E7E-455B49E4EBB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9633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23CC3E-13F1-4545-9DD9-463DD888C7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F0AE89-001A-4D41-93BA-BCF831B5F7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C1CF707-1537-49BB-9C1B-0BF2FB2BE45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30CFD5-02FE-4ECA-8F6C-4985599F853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187369-2B94-4559-90F8-D7DE1E431A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0FD99B-B017-4982-835E-EEE11F3D4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D67FED4-905D-4423-8BFB-DA6B669C20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7E879-C3AA-48A5-8C9F-EE1A8E4D68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F6D6BE-0BF3-4261-95B3-C252E12DF137}" type="slidenum">
              <a:t>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493E38-9E16-41F3-BF39-83E847ECB7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8C9F75-AFE2-49FE-BC3E-9D4BF6BB2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0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7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19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1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20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0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5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9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628CD-B39F-464D-BF0B-0654104C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2021C2-1A7D-48A9-9EFE-F9ABB5B13A47}" type="slidenum">
              <a:t>24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D2A54E-BA28-438D-81B2-D27E593DE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659300-86B1-4810-9478-1912D98CE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628CD-B39F-464D-BF0B-0654104C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2021C2-1A7D-48A9-9EFE-F9ABB5B13A47}" type="slidenum">
              <a:t>25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D2A54E-BA28-438D-81B2-D27E593DE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659300-86B1-4810-9478-1912D98CE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08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A4533-604E-40B3-93DE-35E54EE2CB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3E74A8-1A8F-4EE7-B00A-7BFF3B050DDA}" type="slidenum">
              <a:t>26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EF9E56-E873-4D1E-88AA-ECB13F26BC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7EFE87-2B20-4A1B-B9E9-38BECC6024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401C27-2244-4819-9233-121A0A635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48520E-D738-421A-B329-F79F7FAFBED5}" type="slidenum">
              <a:t>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9417BE-FE10-4D1F-8B21-31F7631B08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922E40-DAAE-4DDF-99A8-F8F6B91121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24413B-2497-4366-904E-231139A1C5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CE8604-0740-432A-B843-DC9581D3FB8F}" type="slidenum">
              <a:t>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0F6F7F-BF79-478F-BAB3-13A88F618B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558426-446F-4006-A0EF-86671B2BD7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BC318-1F51-4F63-A215-BFB73B9EF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A3B630-CB08-47EE-9909-3F64A67CE5D4}" type="slidenum">
              <a:t>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2F8AF5-B940-4B22-A705-0D229B9C2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38BDB2-5143-49FF-B678-D2764AD20F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B6BC5C-5076-44F1-B5E3-8C2994E27A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5EBF06-649A-4028-8108-1E5206F389AE}" type="slidenum">
              <a:t>6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349EA21-BE0F-4D38-BB7D-724BB60DFB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3A602A-0372-499A-A53C-8C876B7AF4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E6B53-7346-4719-87CE-B13C0E6CE3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67DCA-8A8D-45F7-ADC8-DD30D51EF964}" type="slidenum">
              <a:t>7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6C91F9-5004-4525-B3DE-148CECD31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095F1-DE0B-4629-8F07-4A34A5C02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E6B53-7346-4719-87CE-B13C0E6CE3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67DCA-8A8D-45F7-ADC8-DD30D51EF964}" type="slidenum">
              <a:t>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6C91F9-5004-4525-B3DE-148CECD31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095F1-DE0B-4629-8F07-4A34A5C02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161E3-7037-4E5A-A13C-CE4491856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45573D-0ADF-4DD8-A875-308B35CE7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0672C-7E0D-4B4F-A6E0-2D7BC1B4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937A9-A2FD-4CFC-8002-75639D0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2D9B7-AD85-4346-878C-E5A4A4B8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2E1A4A-E545-4C55-9B8C-54AE2B4BE9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0426A-F636-4FAD-B196-2A1D443C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141D73-A795-43B7-A527-69E447DB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8FFF2-32D0-458F-89EC-AE8C0156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88735-3813-4BF1-9E4F-596DF67B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E9495-44E6-4CC6-BACD-0DD2E6C1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712DE4-8D70-4512-BFF5-8C67909E9C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3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C07C0A-C277-425D-A219-46448260D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46A108-0A63-40C1-AA47-40C80CC6C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00D80-BD55-4CF8-AC22-C37EDE28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8644D0-D2B8-4A92-A3CD-6975BAAA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E3327-0510-4222-937E-D67BDC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A2D6C-FA31-47CC-965A-4E2F178C86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8F9D9-6443-45BB-9974-9755E4A6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AEEE-E2E5-4152-B084-CDB58B0A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146F7-0A6C-4887-8730-378B1047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0B120-C947-499D-B986-085EB8CC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55630-A1AB-489A-ADA4-BA66664B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DA3F2-3AD7-4313-82FD-BF67FDA56F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CACDF-81DB-4B56-83FD-4BFC2ABD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7FF66E-4DBA-4788-9A45-08BC2789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A74C8-0E68-47DD-B970-619984F9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BDDE2-164B-4DFA-BE8A-FEA4CF2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2B8AE-BEBD-404A-87B2-AAF84ED0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D42E43-93CB-41EE-B00A-F651DEC5B4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5CBFB-7EAB-4282-829F-C9D57CC2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4424C-225E-4083-B045-0FE007444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F44344-223D-45CA-845D-6F188AFB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D86B4-CFC3-4439-8FBA-9C579770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EE0C7-52FF-488F-8E09-8D4D7F4F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86A069-16EB-4F29-9A48-4B12C2A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DF999-C849-4700-B4E1-3FD25953C6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22184-34EC-4A39-91F6-3E486E07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921882-6D7A-4B9E-A741-4200248B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FE4479-42B6-4BA9-A0FA-FD95D229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6A77E2-1E28-4206-AC3B-F64BBF22F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5D0A76-D673-49A2-821D-C5954EF97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F96E9F-F74E-4040-97F2-E96C4AAF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2886E7-9AE5-462E-8C5C-5F27E2BB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4569A5-FA4A-4B13-AE07-63E6AFF3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6E4B8A-0DCF-43B1-85DD-4E5251D04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F1C19-D927-49AA-ADE9-695422D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E3C2A4-A945-4D8C-8680-331F6B02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A52066-3BA6-4B3A-B686-A1F7707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D76795-C5D4-4D47-A9E2-BF42CE55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92C54D-AFC0-4C2B-A5EE-4288EA3B2D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8358EF-3CE5-49DE-9D1C-A43554C5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979AC-265E-4579-AFA6-5036A841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875AA7-9E3C-4058-8523-1154EF7F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ECAC0C-4D25-40E0-AD26-38C321DFC9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96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2DCB7-AEC7-4546-813A-AE298C49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1CAA0-339E-497C-B174-BB5D9E66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57015A-6F23-4188-AEB1-A54C0AB2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69F88E-CDBB-41C0-AABA-6B8F7443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5BF32-8C48-4CB7-8077-7D5D526A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415DE9-9A9B-4C53-BB65-6C47EF7C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E7F62F-94D6-46CD-A6E2-D6ECF06395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ECF61-0624-4A5A-BF1D-CC9609CF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3E3B35-EE1F-4151-A1A2-727BB28D3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9CC039-7CB7-4637-AEA7-A8DFED80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3FBDBF-56F4-4F7A-A6C0-27761D43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3F4F4-E4E0-4BCA-852D-C271960A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5E634-E711-4F03-A7E5-8BF148B7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BEBC5F-FE56-43B0-BE0E-DE3FA7A82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5301F-3785-4482-8571-AFD5FC958C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DD4B68-3B77-462E-92A6-80DDD0394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7F49C-3796-4F00-8F5B-45B4D5F85E6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28E81-3FAD-48B7-8736-9E84AF3F773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55CCA-F0E6-4B61-A04B-CF18DC5447C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80A7A47-434C-45B2-A21A-2762D434A8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2C733-96AD-418B-8326-811A34D645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360" y="4813560"/>
            <a:ext cx="9071640" cy="946440"/>
          </a:xfrm>
        </p:spPr>
        <p:txBody>
          <a:bodyPr vert="horz"/>
          <a:lstStyle/>
          <a:p>
            <a:pPr lvl="0" rtl="0"/>
            <a:r>
              <a:rPr lang="en-US" sz="2600"/>
              <a:t>arnaud.nauwynck@gmail.com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E42CF9-4798-48C7-A338-C7BADAD182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0"/>
            <a:ext cx="9071640" cy="946440"/>
          </a:xfrm>
        </p:spPr>
        <p:txBody>
          <a:bodyPr vert="horz"/>
          <a:lstStyle/>
          <a:p>
            <a:pPr lvl="0" rtl="0"/>
            <a:r>
              <a:rPr lang="en-US" sz="2600"/>
              <a:t>http://arnaud-nauwynck.github.io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82C00B-CF93-491F-B3BF-30E84EC23FF8}"/>
              </a:ext>
            </a:extLst>
          </p:cNvPr>
          <p:cNvSpPr txBox="1"/>
          <p:nvPr/>
        </p:nvSpPr>
        <p:spPr>
          <a:xfrm>
            <a:off x="504359" y="1290600"/>
            <a:ext cx="9071640" cy="3288239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Big Data – Part 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Hadoop Ecosystem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HiveMetaStore, Parquet, Spark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F0758-D435-4F44-ACD4-92E4ADCB340A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2E7C4-FF51-4472-8277-92BC197674FE}"/>
              </a:ext>
            </a:extLst>
          </p:cNvPr>
          <p:cNvSpPr/>
          <p:nvPr/>
        </p:nvSpPr>
        <p:spPr>
          <a:xfrm>
            <a:off x="1950720" y="235077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80509F-193F-41A1-B708-656D99FF0EC9}"/>
              </a:ext>
            </a:extLst>
          </p:cNvPr>
          <p:cNvCxnSpPr>
            <a:cxnSpLocks/>
          </p:cNvCxnSpPr>
          <p:nvPr/>
        </p:nvCxnSpPr>
        <p:spPr>
          <a:xfrm flipH="1">
            <a:off x="1710690" y="249745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F25C19-179B-4232-B3FA-DC047251C185}"/>
              </a:ext>
            </a:extLst>
          </p:cNvPr>
          <p:cNvSpPr/>
          <p:nvPr/>
        </p:nvSpPr>
        <p:spPr>
          <a:xfrm>
            <a:off x="1546860" y="239649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47520-79E2-4B5E-8DA5-D6A607925F9F}"/>
              </a:ext>
            </a:extLst>
          </p:cNvPr>
          <p:cNvSpPr txBox="1"/>
          <p:nvPr/>
        </p:nvSpPr>
        <p:spPr>
          <a:xfrm>
            <a:off x="281129" y="2018764"/>
            <a:ext cx="126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Rest</a:t>
            </a:r>
            <a:r>
              <a:rPr lang="fr-FR" dirty="0"/>
              <a:t> </a:t>
            </a:r>
          </a:p>
          <a:p>
            <a:r>
              <a:rPr lang="fr-FR" dirty="0"/>
              <a:t>(Web </a:t>
            </a:r>
            <a:r>
              <a:rPr lang="fr-FR" dirty="0" err="1"/>
              <a:t>HCat</a:t>
            </a:r>
            <a:r>
              <a:rPr lang="fr-F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BBE4-5E9A-4F9A-B3F2-6264368FDFCA}"/>
              </a:ext>
            </a:extLst>
          </p:cNvPr>
          <p:cNvSpPr txBox="1"/>
          <p:nvPr/>
        </p:nvSpPr>
        <p:spPr>
          <a:xfrm>
            <a:off x="226722" y="27066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52EC88-3B3C-4FF8-9C8D-5036FAC797F7}"/>
              </a:ext>
            </a:extLst>
          </p:cNvPr>
          <p:cNvCxnSpPr>
            <a:cxnSpLocks/>
          </p:cNvCxnSpPr>
          <p:nvPr/>
        </p:nvCxnSpPr>
        <p:spPr>
          <a:xfrm flipH="1">
            <a:off x="1710690" y="28365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4B89810-3940-4292-B671-35143CA6A94D}"/>
              </a:ext>
            </a:extLst>
          </p:cNvPr>
          <p:cNvSpPr/>
          <p:nvPr/>
        </p:nvSpPr>
        <p:spPr>
          <a:xfrm>
            <a:off x="1546860" y="27355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C15CD-04F4-4A24-87CD-B19C060646F2}"/>
              </a:ext>
            </a:extLst>
          </p:cNvPr>
          <p:cNvSpPr txBox="1"/>
          <p:nvPr/>
        </p:nvSpPr>
        <p:spPr>
          <a:xfrm>
            <a:off x="2022028" y="2467094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5C1B216-A715-4B3F-BEEB-6B9AC65A9D6D}"/>
              </a:ext>
            </a:extLst>
          </p:cNvPr>
          <p:cNvSpPr/>
          <p:nvPr/>
        </p:nvSpPr>
        <p:spPr>
          <a:xfrm>
            <a:off x="3550920" y="2964180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BB52D-B595-4A9E-A70E-7D4891DC46BC}"/>
              </a:ext>
            </a:extLst>
          </p:cNvPr>
          <p:cNvSpPr txBox="1"/>
          <p:nvPr/>
        </p:nvSpPr>
        <p:spPr>
          <a:xfrm>
            <a:off x="3067050" y="3438264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AB81B0-300B-4B83-9DC0-9DF14ABA3E36}"/>
              </a:ext>
            </a:extLst>
          </p:cNvPr>
          <p:cNvCxnSpPr>
            <a:stCxn id="3" idx="3"/>
            <a:endCxn id="12" idx="2"/>
          </p:cNvCxnSpPr>
          <p:nvPr/>
        </p:nvCxnSpPr>
        <p:spPr>
          <a:xfrm>
            <a:off x="3268980" y="2657475"/>
            <a:ext cx="281940" cy="56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F06ED-B920-4F4F-90CE-9F637648B93F}"/>
              </a:ext>
            </a:extLst>
          </p:cNvPr>
          <p:cNvSpPr/>
          <p:nvPr/>
        </p:nvSpPr>
        <p:spPr>
          <a:xfrm>
            <a:off x="6633210" y="121158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921A54-0B84-45BF-AD36-CFA6300B7A9C}"/>
              </a:ext>
            </a:extLst>
          </p:cNvPr>
          <p:cNvCxnSpPr>
            <a:cxnSpLocks/>
          </p:cNvCxnSpPr>
          <p:nvPr/>
        </p:nvCxnSpPr>
        <p:spPr>
          <a:xfrm flipH="1">
            <a:off x="6393180" y="153733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B7D3959-7D9C-4C7E-A05A-8B88A14BC192}"/>
              </a:ext>
            </a:extLst>
          </p:cNvPr>
          <p:cNvSpPr/>
          <p:nvPr/>
        </p:nvSpPr>
        <p:spPr>
          <a:xfrm>
            <a:off x="6229350" y="143637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B018BB-6A40-4C40-A034-BC00B0929F08}"/>
              </a:ext>
            </a:extLst>
          </p:cNvPr>
          <p:cNvSpPr txBox="1"/>
          <p:nvPr/>
        </p:nvSpPr>
        <p:spPr>
          <a:xfrm>
            <a:off x="5204097" y="117729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8C065ACA-FBEE-4597-9081-C251A42503EA}"/>
              </a:ext>
            </a:extLst>
          </p:cNvPr>
          <p:cNvSpPr/>
          <p:nvPr/>
        </p:nvSpPr>
        <p:spPr>
          <a:xfrm>
            <a:off x="8342730" y="2956561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14561-221A-41AC-A640-FDA7DCBBC235}"/>
              </a:ext>
            </a:extLst>
          </p:cNvPr>
          <p:cNvSpPr txBox="1"/>
          <p:nvPr/>
        </p:nvSpPr>
        <p:spPr>
          <a:xfrm>
            <a:off x="8753683" y="3242468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9B05EA-E77A-4FC6-85B6-A1269CA5EAC2}"/>
              </a:ext>
            </a:extLst>
          </p:cNvPr>
          <p:cNvSpPr/>
          <p:nvPr/>
        </p:nvSpPr>
        <p:spPr>
          <a:xfrm>
            <a:off x="8237220" y="1244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E7C721-149D-463F-A728-5C6B8A43F1B0}"/>
              </a:ext>
            </a:extLst>
          </p:cNvPr>
          <p:cNvSpPr/>
          <p:nvPr/>
        </p:nvSpPr>
        <p:spPr>
          <a:xfrm>
            <a:off x="8389620" y="13964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4737C5-0B56-4F91-9E07-648BF8CCFF43}"/>
              </a:ext>
            </a:extLst>
          </p:cNvPr>
          <p:cNvSpPr/>
          <p:nvPr/>
        </p:nvSpPr>
        <p:spPr>
          <a:xfrm>
            <a:off x="8542020" y="15488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C9112-EFDF-4831-8726-095B9236855E}"/>
              </a:ext>
            </a:extLst>
          </p:cNvPr>
          <p:cNvSpPr/>
          <p:nvPr/>
        </p:nvSpPr>
        <p:spPr>
          <a:xfrm>
            <a:off x="8694420" y="17012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175F5F-553E-4253-A0EC-98596CD00417}"/>
              </a:ext>
            </a:extLst>
          </p:cNvPr>
          <p:cNvSpPr/>
          <p:nvPr/>
        </p:nvSpPr>
        <p:spPr>
          <a:xfrm>
            <a:off x="8846820" y="18536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966D4F-1635-4F31-999B-8C7BB437A590}"/>
              </a:ext>
            </a:extLst>
          </p:cNvPr>
          <p:cNvSpPr/>
          <p:nvPr/>
        </p:nvSpPr>
        <p:spPr>
          <a:xfrm>
            <a:off x="8999220" y="2006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FDB0DE-C881-41FD-8DB4-9815ED3CC4E9}"/>
              </a:ext>
            </a:extLst>
          </p:cNvPr>
          <p:cNvSpPr txBox="1"/>
          <p:nvPr/>
        </p:nvSpPr>
        <p:spPr>
          <a:xfrm>
            <a:off x="8014118" y="925532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TEZ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nodes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865A10-495A-4A74-A1C6-F78F8E1855EE}"/>
              </a:ext>
            </a:extLst>
          </p:cNvPr>
          <p:cNvSpPr/>
          <p:nvPr/>
        </p:nvSpPr>
        <p:spPr>
          <a:xfrm>
            <a:off x="6576060" y="39966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6641CE-7DEB-489B-A9A3-5BA8CA0AF943}"/>
              </a:ext>
            </a:extLst>
          </p:cNvPr>
          <p:cNvCxnSpPr>
            <a:cxnSpLocks/>
          </p:cNvCxnSpPr>
          <p:nvPr/>
        </p:nvCxnSpPr>
        <p:spPr>
          <a:xfrm flipH="1">
            <a:off x="6336030" y="43224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36D64DB-5857-4A20-8CFB-BDEECFF03B42}"/>
              </a:ext>
            </a:extLst>
          </p:cNvPr>
          <p:cNvSpPr/>
          <p:nvPr/>
        </p:nvSpPr>
        <p:spPr>
          <a:xfrm>
            <a:off x="6172200" y="42214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39FE57-4ED7-4B94-BF6D-486A50E13EBC}"/>
              </a:ext>
            </a:extLst>
          </p:cNvPr>
          <p:cNvSpPr txBox="1"/>
          <p:nvPr/>
        </p:nvSpPr>
        <p:spPr>
          <a:xfrm>
            <a:off x="5146947" y="39624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D57AC-512B-4F28-B65A-1F90F4C35FEE}"/>
              </a:ext>
            </a:extLst>
          </p:cNvPr>
          <p:cNvSpPr txBox="1"/>
          <p:nvPr/>
        </p:nvSpPr>
        <p:spPr>
          <a:xfrm>
            <a:off x="6595488" y="3963769"/>
            <a:ext cx="1325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b="1" dirty="0" err="1"/>
              <a:t>ThriftServer</a:t>
            </a:r>
            <a:endParaRPr lang="fr-FR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D0D8D4-E110-4138-B1A0-0961758F2A37}"/>
              </a:ext>
            </a:extLst>
          </p:cNvPr>
          <p:cNvSpPr/>
          <p:nvPr/>
        </p:nvSpPr>
        <p:spPr>
          <a:xfrm>
            <a:off x="9151620" y="21584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2B452B-0E0F-4E3B-AB13-D7002C16E3AC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D105F6-3F87-4EF1-9F58-EA8C7DD4F196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714D82-5E52-4CE2-9343-D6432450CD7A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47" name="&quot;Not Allowed&quot; Symbol 46">
            <a:extLst>
              <a:ext uri="{FF2B5EF4-FFF2-40B4-BE49-F238E27FC236}">
                <a16:creationId xmlns:a16="http://schemas.microsoft.com/office/drawing/2014/main" id="{2DCEF191-F5BC-4B52-81DD-E6D0E8309978}"/>
              </a:ext>
            </a:extLst>
          </p:cNvPr>
          <p:cNvSpPr/>
          <p:nvPr/>
        </p:nvSpPr>
        <p:spPr>
          <a:xfrm>
            <a:off x="7620000" y="1571625"/>
            <a:ext cx="1341120" cy="1299210"/>
          </a:xfrm>
          <a:prstGeom prst="noSmoking">
            <a:avLst>
              <a:gd name="adj" fmla="val 119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66668-2580-4E1A-B07B-469DC16FB80B}"/>
              </a:ext>
            </a:extLst>
          </p:cNvPr>
          <p:cNvSpPr txBox="1"/>
          <p:nvPr/>
        </p:nvSpPr>
        <p:spPr>
          <a:xfrm>
            <a:off x="6704518" y="1327904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HiveServer2</a:t>
            </a:r>
          </a:p>
        </p:txBody>
      </p:sp>
      <p:sp>
        <p:nvSpPr>
          <p:cNvPr id="48" name="Ribbon: Tilted Up 47">
            <a:extLst>
              <a:ext uri="{FF2B5EF4-FFF2-40B4-BE49-F238E27FC236}">
                <a16:creationId xmlns:a16="http://schemas.microsoft.com/office/drawing/2014/main" id="{9307E1D0-F4D8-44EC-93F0-BB80B09D0063}"/>
              </a:ext>
            </a:extLst>
          </p:cNvPr>
          <p:cNvSpPr/>
          <p:nvPr/>
        </p:nvSpPr>
        <p:spPr>
          <a:xfrm>
            <a:off x="6381750" y="4621530"/>
            <a:ext cx="3299460" cy="1049020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8BE22B-F54F-4964-B2C3-B23148CE652F}"/>
              </a:ext>
            </a:extLst>
          </p:cNvPr>
          <p:cNvSpPr txBox="1"/>
          <p:nvPr/>
        </p:nvSpPr>
        <p:spPr>
          <a:xfrm>
            <a:off x="7143651" y="4699790"/>
            <a:ext cx="1710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Spark: </a:t>
            </a:r>
            <a:r>
              <a:rPr lang="fr-FR" sz="1400" dirty="0" err="1"/>
              <a:t>faster</a:t>
            </a:r>
            <a:r>
              <a:rPr lang="fr-FR" sz="1400" dirty="0"/>
              <a:t>, </a:t>
            </a:r>
            <a:br>
              <a:rPr lang="fr-FR" sz="1400" dirty="0"/>
            </a:br>
            <a:r>
              <a:rPr lang="fr-FR" sz="1400" dirty="0"/>
              <a:t>compatible SQL / Api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less</a:t>
            </a:r>
            <a:r>
              <a:rPr lang="fr-FR" sz="1400" dirty="0"/>
              <a:t> </a:t>
            </a:r>
            <a:r>
              <a:rPr lang="fr-FR" sz="1400" dirty="0" err="1"/>
              <a:t>resources</a:t>
            </a:r>
            <a:endParaRPr lang="fr-F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066D12-D99B-4A2A-ADBB-C42F579842AA}"/>
              </a:ext>
            </a:extLst>
          </p:cNvPr>
          <p:cNvSpPr txBox="1"/>
          <p:nvPr/>
        </p:nvSpPr>
        <p:spPr>
          <a:xfrm>
            <a:off x="5310267" y="1910716"/>
            <a:ext cx="3090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buggy </a:t>
            </a:r>
            <a:r>
              <a:rPr lang="fr-FR" dirty="0" err="1"/>
              <a:t>connection</a:t>
            </a:r>
            <a:r>
              <a:rPr lang="fr-FR" dirty="0"/>
              <a:t>/thread </a:t>
            </a:r>
            <a:r>
              <a:rPr lang="fr-FR" dirty="0" err="1"/>
              <a:t>leaks</a:t>
            </a:r>
            <a:br>
              <a:rPr lang="fr-FR" dirty="0"/>
            </a:br>
            <a:r>
              <a:rPr lang="fr-FR" dirty="0" err="1"/>
              <a:t>slooooow</a:t>
            </a:r>
            <a:endParaRPr lang="fr-FR" dirty="0"/>
          </a:p>
          <a:p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36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0A05C-D300-44F6-A643-2C430670BE12}"/>
              </a:ext>
            </a:extLst>
          </p:cNvPr>
          <p:cNvSpPr txBox="1">
            <a:spLocks/>
          </p:cNvSpPr>
          <p:nvPr/>
        </p:nvSpPr>
        <p:spPr>
          <a:xfrm>
            <a:off x="503998" y="226080"/>
            <a:ext cx="9428401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 supports </a:t>
            </a:r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36938-025F-4771-A7BF-2B0BC6BCA70D}"/>
              </a:ext>
            </a:extLst>
          </p:cNvPr>
          <p:cNvSpPr/>
          <p:nvPr/>
        </p:nvSpPr>
        <p:spPr>
          <a:xfrm>
            <a:off x="1607820" y="19392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ECA34D-429C-4AFD-80EA-C5410EE218F2}"/>
              </a:ext>
            </a:extLst>
          </p:cNvPr>
          <p:cNvCxnSpPr>
            <a:cxnSpLocks/>
          </p:cNvCxnSpPr>
          <p:nvPr/>
        </p:nvCxnSpPr>
        <p:spPr>
          <a:xfrm flipH="1">
            <a:off x="1367790" y="208597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F3729BB-689D-4E19-9E0F-29904EF9A862}"/>
              </a:ext>
            </a:extLst>
          </p:cNvPr>
          <p:cNvSpPr/>
          <p:nvPr/>
        </p:nvSpPr>
        <p:spPr>
          <a:xfrm>
            <a:off x="1203960" y="198501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D5287-2C8A-41FA-8885-291CEFA68177}"/>
              </a:ext>
            </a:extLst>
          </p:cNvPr>
          <p:cNvSpPr txBox="1"/>
          <p:nvPr/>
        </p:nvSpPr>
        <p:spPr>
          <a:xfrm>
            <a:off x="-78078" y="22494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BAA96-8FC0-48B4-88FE-D1C60ACF52A1}"/>
              </a:ext>
            </a:extLst>
          </p:cNvPr>
          <p:cNvCxnSpPr>
            <a:cxnSpLocks/>
          </p:cNvCxnSpPr>
          <p:nvPr/>
        </p:nvCxnSpPr>
        <p:spPr>
          <a:xfrm flipH="1">
            <a:off x="1367790" y="242506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CCE2C17-C433-4416-8C46-BD5E236B96DF}"/>
              </a:ext>
            </a:extLst>
          </p:cNvPr>
          <p:cNvSpPr/>
          <p:nvPr/>
        </p:nvSpPr>
        <p:spPr>
          <a:xfrm>
            <a:off x="1203960" y="232410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F5A40-F598-4942-8D17-F86715D76989}"/>
              </a:ext>
            </a:extLst>
          </p:cNvPr>
          <p:cNvSpPr txBox="1"/>
          <p:nvPr/>
        </p:nvSpPr>
        <p:spPr>
          <a:xfrm>
            <a:off x="1679128" y="2055614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MetaStore</a:t>
            </a:r>
            <a:endParaRPr lang="fr-FR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65ACD4F-04F4-4519-A202-2AA2BB90EADE}"/>
              </a:ext>
            </a:extLst>
          </p:cNvPr>
          <p:cNvSpPr/>
          <p:nvPr/>
        </p:nvSpPr>
        <p:spPr>
          <a:xfrm>
            <a:off x="2049050" y="3191948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A25DD-0C1E-4047-B77D-D00F67DC0039}"/>
              </a:ext>
            </a:extLst>
          </p:cNvPr>
          <p:cNvSpPr txBox="1"/>
          <p:nvPr/>
        </p:nvSpPr>
        <p:spPr>
          <a:xfrm>
            <a:off x="1469930" y="3666032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FAA754-757E-4A1E-898E-5DFC041E8D92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>
            <a:off x="2266950" y="2552700"/>
            <a:ext cx="6890" cy="63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FA449-1612-4BC0-A680-EBAEF51DA5CD}"/>
              </a:ext>
            </a:extLst>
          </p:cNvPr>
          <p:cNvSpPr/>
          <p:nvPr/>
        </p:nvSpPr>
        <p:spPr>
          <a:xfrm>
            <a:off x="5532038" y="4113582"/>
            <a:ext cx="2183130" cy="768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57002-E0E3-40DC-BD0A-AA47CA2AEE4B}"/>
              </a:ext>
            </a:extLst>
          </p:cNvPr>
          <p:cNvSpPr txBox="1"/>
          <p:nvPr/>
        </p:nvSpPr>
        <p:spPr>
          <a:xfrm>
            <a:off x="5924507" y="411872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Driver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spark-core</a:t>
            </a:r>
            <a:r>
              <a:rPr lang="fr-FR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F3826E-7958-47F6-A0FE-F644974DE41F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71DADD-54E6-4609-803E-1E9290093184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18188-3211-432C-8635-B548D2F69ABF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DE65F-F5FA-4387-8727-D4EEA7874D34}"/>
              </a:ext>
            </a:extLst>
          </p:cNvPr>
          <p:cNvSpPr/>
          <p:nvPr/>
        </p:nvSpPr>
        <p:spPr>
          <a:xfrm>
            <a:off x="5814060" y="3516629"/>
            <a:ext cx="1746778" cy="56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00BB3-368F-471A-A542-8348ECFC11FC}"/>
              </a:ext>
            </a:extLst>
          </p:cNvPr>
          <p:cNvSpPr txBox="1"/>
          <p:nvPr/>
        </p:nvSpPr>
        <p:spPr>
          <a:xfrm>
            <a:off x="5945244" y="3489947"/>
            <a:ext cx="210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ExternalCatalog</a:t>
            </a:r>
            <a:r>
              <a:rPr lang="fr-FR" dirty="0"/>
              <a:t> (</a:t>
            </a:r>
            <a:r>
              <a:rPr lang="fr-FR" dirty="0" err="1"/>
              <a:t>spark-sql</a:t>
            </a:r>
            <a:r>
              <a:rPr lang="fr-FR" dirty="0"/>
              <a:t>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114E6D-EFBE-4B61-A157-5C5FE6C9330D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3236824" y="2123679"/>
            <a:ext cx="458918" cy="3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4E788F0C-83F6-4C74-BB28-60D236F7C3B4}"/>
              </a:ext>
            </a:extLst>
          </p:cNvPr>
          <p:cNvSpPr/>
          <p:nvPr/>
        </p:nvSpPr>
        <p:spPr>
          <a:xfrm rot="17845502">
            <a:off x="5328083" y="222755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A54F8C60-AA5E-4F04-A688-AD15593CC4F0}"/>
              </a:ext>
            </a:extLst>
          </p:cNvPr>
          <p:cNvSpPr/>
          <p:nvPr/>
        </p:nvSpPr>
        <p:spPr>
          <a:xfrm rot="17928743" flipV="1">
            <a:off x="5215183" y="2559397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orme libre : forme 13">
            <a:extLst>
              <a:ext uri="{FF2B5EF4-FFF2-40B4-BE49-F238E27FC236}">
                <a16:creationId xmlns:a16="http://schemas.microsoft.com/office/drawing/2014/main" id="{FAAC8D88-0B59-4C1D-9BE2-917C941A1C93}"/>
              </a:ext>
            </a:extLst>
          </p:cNvPr>
          <p:cNvSpPr/>
          <p:nvPr/>
        </p:nvSpPr>
        <p:spPr>
          <a:xfrm>
            <a:off x="8923314" y="3146228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orme libre : forme 14">
            <a:extLst>
              <a:ext uri="{FF2B5EF4-FFF2-40B4-BE49-F238E27FC236}">
                <a16:creationId xmlns:a16="http://schemas.microsoft.com/office/drawing/2014/main" id="{BCDC79F2-E75E-4267-BCD8-AAAC16DC7C7F}"/>
              </a:ext>
            </a:extLst>
          </p:cNvPr>
          <p:cNvSpPr/>
          <p:nvPr/>
        </p:nvSpPr>
        <p:spPr>
          <a:xfrm rot="83241" flipV="1">
            <a:off x="8689212" y="316091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D790CD4A-006C-4C83-AD75-7EDFBCD07C54}"/>
              </a:ext>
            </a:extLst>
          </p:cNvPr>
          <p:cNvSpPr/>
          <p:nvPr/>
        </p:nvSpPr>
        <p:spPr>
          <a:xfrm>
            <a:off x="8207034" y="1826976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EE678-8CCA-46CF-ADF2-F59858323E7C}"/>
              </a:ext>
            </a:extLst>
          </p:cNvPr>
          <p:cNvSpPr txBox="1"/>
          <p:nvPr/>
        </p:nvSpPr>
        <p:spPr>
          <a:xfrm>
            <a:off x="8583349" y="2087959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CAAA7-B3EC-46ED-9E49-EBAAF254A99C}"/>
              </a:ext>
            </a:extLst>
          </p:cNvPr>
          <p:cNvSpPr txBox="1"/>
          <p:nvPr/>
        </p:nvSpPr>
        <p:spPr>
          <a:xfrm>
            <a:off x="8180070" y="2766060"/>
            <a:ext cx="16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files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F18B1C-2666-4E08-888A-939451839D83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319526" y="2822973"/>
            <a:ext cx="376216" cy="40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FF6B62-80EC-4480-9E24-739597887FFC}"/>
              </a:ext>
            </a:extLst>
          </p:cNvPr>
          <p:cNvSpPr txBox="1"/>
          <p:nvPr/>
        </p:nvSpPr>
        <p:spPr>
          <a:xfrm>
            <a:off x="4956710" y="1947851"/>
            <a:ext cx="23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/</a:t>
            </a:r>
            <a:r>
              <a:rPr lang="fr-FR" dirty="0" err="1"/>
              <a:t>remove</a:t>
            </a:r>
            <a:r>
              <a:rPr lang="fr-FR" dirty="0"/>
              <a:t> partitions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E497D3-F6B0-4568-A125-6C25CE4AC66E}"/>
              </a:ext>
            </a:extLst>
          </p:cNvPr>
          <p:cNvSpPr txBox="1"/>
          <p:nvPr/>
        </p:nvSpPr>
        <p:spPr>
          <a:xfrm>
            <a:off x="2910831" y="31901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JDBC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A3FF1B-0D94-4186-A4A6-B5B828FDCEB1}"/>
              </a:ext>
            </a:extLst>
          </p:cNvPr>
          <p:cNvSpPr txBox="1"/>
          <p:nvPr/>
        </p:nvSpPr>
        <p:spPr>
          <a:xfrm>
            <a:off x="3502420" y="245364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</a:t>
            </a:r>
          </a:p>
        </p:txBody>
      </p:sp>
      <p:sp>
        <p:nvSpPr>
          <p:cNvPr id="53" name="Forme libre : forme 14">
            <a:extLst>
              <a:ext uri="{FF2B5EF4-FFF2-40B4-BE49-F238E27FC236}">
                <a16:creationId xmlns:a16="http://schemas.microsoft.com/office/drawing/2014/main" id="{F6C08D3A-E0F4-4761-98CF-A07F06CE501E}"/>
              </a:ext>
            </a:extLst>
          </p:cNvPr>
          <p:cNvSpPr/>
          <p:nvPr/>
        </p:nvSpPr>
        <p:spPr>
          <a:xfrm rot="17928743" flipV="1">
            <a:off x="4817143" y="3288029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5A7412-B1B7-40A2-878E-501652811C38}"/>
              </a:ext>
            </a:extLst>
          </p:cNvPr>
          <p:cNvSpPr txBox="1"/>
          <p:nvPr/>
        </p:nvSpPr>
        <p:spPr>
          <a:xfrm>
            <a:off x="3048996" y="173983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API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C00B7A-2B3B-4623-AA12-B8C72307679C}"/>
              </a:ext>
            </a:extLst>
          </p:cNvPr>
          <p:cNvSpPr txBox="1"/>
          <p:nvPr/>
        </p:nvSpPr>
        <p:spPr>
          <a:xfrm>
            <a:off x="4771234" y="2824918"/>
            <a:ext cx="14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partitions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821F59-9B55-4F03-AF48-5F0C191343D2}"/>
              </a:ext>
            </a:extLst>
          </p:cNvPr>
          <p:cNvSpPr txBox="1"/>
          <p:nvPr/>
        </p:nvSpPr>
        <p:spPr>
          <a:xfrm>
            <a:off x="4284278" y="3559494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tables</a:t>
            </a:r>
          </a:p>
        </p:txBody>
      </p:sp>
    </p:spTree>
    <p:extLst>
      <p:ext uri="{BB962C8B-B14F-4D97-AF65-F5344CB8AC3E}">
        <p14:creationId xmlns:p14="http://schemas.microsoft.com/office/powerpoint/2010/main" val="284275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F1143-FAAA-4B59-85FF-956FA29D42FF}"/>
              </a:ext>
            </a:extLst>
          </p:cNvPr>
          <p:cNvSpPr txBox="1"/>
          <p:nvPr/>
        </p:nvSpPr>
        <p:spPr>
          <a:xfrm>
            <a:off x="1638000" y="1368000"/>
            <a:ext cx="66101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databases</a:t>
            </a:r>
            <a:r>
              <a:rPr lang="fr-FR" sz="2400" dirty="0"/>
              <a:t>;</a:t>
            </a:r>
          </a:p>
          <a:p>
            <a:r>
              <a:rPr lang="fr-FR" sz="2400" dirty="0"/>
              <a:t>use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endParaRPr lang="fr-FR" sz="2400" dirty="0"/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 like ‘s*’;</a:t>
            </a:r>
          </a:p>
          <a:p>
            <a:r>
              <a:rPr lang="fr-FR" sz="2400" dirty="0" err="1"/>
              <a:t>describe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create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endParaRPr lang="fr-FR" sz="2400" dirty="0"/>
          </a:p>
          <a:p>
            <a:r>
              <a:rPr lang="fr-FR" sz="2400" dirty="0"/>
              <a:t>alter table </a:t>
            </a:r>
            <a:r>
              <a:rPr lang="fr-FR" sz="2400" dirty="0" err="1"/>
              <a:t>db.student</a:t>
            </a:r>
            <a:r>
              <a:rPr lang="fr-FR" sz="2400" dirty="0"/>
              <a:t> set location ‘/data/student2’;</a:t>
            </a:r>
          </a:p>
          <a:p>
            <a:r>
              <a:rPr lang="fr-FR" sz="2400" dirty="0"/>
              <a:t>drop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DDL..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5591C-535A-4296-A886-556DDDD515EA}"/>
              </a:ext>
            </a:extLst>
          </p:cNvPr>
          <p:cNvSpPr txBox="1"/>
          <p:nvPr/>
        </p:nvSpPr>
        <p:spPr>
          <a:xfrm>
            <a:off x="874800" y="1447200"/>
            <a:ext cx="89286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« EXTERNAL TABLE » : data </a:t>
            </a:r>
            <a:r>
              <a:rPr lang="fr-FR" sz="2400" dirty="0" err="1"/>
              <a:t>exists</a:t>
            </a:r>
            <a:r>
              <a:rPr lang="fr-FR" sz="2400" dirty="0"/>
              <a:t> </a:t>
            </a:r>
            <a:r>
              <a:rPr lang="fr-FR" sz="2400" dirty="0" err="1"/>
              <a:t>independently</a:t>
            </a:r>
            <a:r>
              <a:rPr lang="fr-FR" sz="2400" dirty="0"/>
              <a:t> of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table ... </a:t>
            </a:r>
            <a:r>
              <a:rPr lang="fr-FR" sz="2400" dirty="0" err="1"/>
              <a:t>Schema</a:t>
            </a:r>
            <a:r>
              <a:rPr lang="fr-FR" sz="2400" dirty="0"/>
              <a:t> must </a:t>
            </a:r>
            <a:r>
              <a:rPr lang="fr-FR" sz="2400" dirty="0" err="1"/>
              <a:t>be</a:t>
            </a:r>
            <a:r>
              <a:rPr lang="fr-FR" sz="2400" dirty="0"/>
              <a:t> compatible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existing</a:t>
            </a:r>
            <a:r>
              <a:rPr lang="fr-FR" sz="2400" dirty="0"/>
              <a:t> files</a:t>
            </a:r>
          </a:p>
          <a:p>
            <a:r>
              <a:rPr lang="fr-FR" sz="2400" dirty="0" err="1"/>
              <a:t>Non-sense</a:t>
            </a:r>
            <a:r>
              <a:rPr lang="fr-FR" sz="2400" dirty="0"/>
              <a:t> to « alter table » for </a:t>
            </a:r>
            <a:r>
              <a:rPr lang="fr-FR" sz="2400" dirty="0" err="1"/>
              <a:t>column</a:t>
            </a:r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… files are not </a:t>
            </a:r>
            <a:r>
              <a:rPr lang="fr-FR" sz="2400" dirty="0" err="1"/>
              <a:t>deleted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Do not use opposite « MANAGED TABLE »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=&gt;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empty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location= « {</a:t>
            </a:r>
            <a:r>
              <a:rPr lang="fr-FR" sz="2400" dirty="0" err="1"/>
              <a:t>db.location</a:t>
            </a:r>
            <a:r>
              <a:rPr lang="fr-FR" sz="2400" dirty="0"/>
              <a:t>}/{table} » 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=&gt; </a:t>
            </a:r>
            <a:r>
              <a:rPr lang="fr-FR" sz="2400" dirty="0" err="1"/>
              <a:t>delete</a:t>
            </a:r>
            <a:r>
              <a:rPr lang="fr-FR" sz="2400" dirty="0"/>
              <a:t> all files !</a:t>
            </a:r>
          </a:p>
        </p:txBody>
      </p:sp>
    </p:spTree>
    <p:extLst>
      <p:ext uri="{BB962C8B-B14F-4D97-AF65-F5344CB8AC3E}">
        <p14:creationId xmlns:p14="http://schemas.microsoft.com/office/powerpoint/2010/main" val="103803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C7166-CCC2-4696-BB34-1C9DA5CFD221}"/>
              </a:ext>
            </a:extLst>
          </p:cNvPr>
          <p:cNvSpPr txBox="1"/>
          <p:nvPr/>
        </p:nvSpPr>
        <p:spPr>
          <a:xfrm>
            <a:off x="849600" y="1116000"/>
            <a:ext cx="60816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 </a:t>
            </a:r>
          </a:p>
          <a:p>
            <a:r>
              <a:rPr lang="fr-FR" sz="2400" dirty="0"/>
              <a:t>INSERT INTO table values( ..)   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save</a:t>
            </a:r>
            <a:r>
              <a:rPr lang="fr-FR" sz="2400" dirty="0"/>
              <a:t> to new file(s) !!</a:t>
            </a:r>
          </a:p>
          <a:p>
            <a:r>
              <a:rPr lang="fr-FR" sz="2400" dirty="0"/>
              <a:t>       </a:t>
            </a:r>
            <a:r>
              <a:rPr lang="fr-FR" sz="2400" dirty="0" err="1"/>
              <a:t>preserve</a:t>
            </a:r>
            <a:r>
              <a:rPr lang="fr-FR" sz="2400" dirty="0"/>
              <a:t> </a:t>
            </a:r>
            <a:r>
              <a:rPr lang="fr-FR" sz="2400" dirty="0" err="1"/>
              <a:t>existing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 </a:t>
            </a:r>
          </a:p>
          <a:p>
            <a:r>
              <a:rPr lang="fr-FR" sz="2400" dirty="0"/>
              <a:t>       (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preserve</a:t>
            </a:r>
            <a:r>
              <a:rPr lang="fr-FR" sz="2400" dirty="0"/>
              <a:t> </a:t>
            </a:r>
            <a:r>
              <a:rPr lang="fr-FR" sz="2400" dirty="0" err="1"/>
              <a:t>partially</a:t>
            </a:r>
            <a:r>
              <a:rPr lang="fr-FR" sz="2400" dirty="0"/>
              <a:t> </a:t>
            </a:r>
            <a:r>
              <a:rPr lang="fr-FR" sz="2400" dirty="0" err="1"/>
              <a:t>uncommited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..)</a:t>
            </a:r>
          </a:p>
          <a:p>
            <a:endParaRPr lang="fr-FR" sz="2400" dirty="0"/>
          </a:p>
          <a:p>
            <a:r>
              <a:rPr lang="fr-FR" sz="2400" dirty="0"/>
              <a:t>INSERT OVERWRITE  / DELETE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reload</a:t>
            </a:r>
            <a:r>
              <a:rPr lang="fr-FR" sz="2400" dirty="0"/>
              <a:t> all files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save</a:t>
            </a:r>
            <a:r>
              <a:rPr lang="fr-FR" sz="2400" dirty="0"/>
              <a:t> all to new files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err="1"/>
              <a:t>old</a:t>
            </a:r>
            <a:r>
              <a:rPr lang="fr-FR" sz="24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35167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F2BE2EE-F4D6-4C5B-90F2-37910E9C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43" y="3439842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565C81-0D6D-4320-9520-D388DCDDC150}"/>
              </a:ext>
            </a:extLst>
          </p:cNvPr>
          <p:cNvSpPr txBox="1"/>
          <p:nvPr/>
        </p:nvSpPr>
        <p:spPr>
          <a:xfrm>
            <a:off x="1805940" y="1692325"/>
            <a:ext cx="71551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by default Spark 3.x </a:t>
            </a:r>
            <a:r>
              <a:rPr lang="fr-FR" sz="2400" dirty="0" err="1"/>
              <a:t>does</a:t>
            </a:r>
            <a:r>
              <a:rPr lang="fr-FR" sz="2400" dirty="0"/>
              <a:t> NOT support UPDATE</a:t>
            </a:r>
          </a:p>
          <a:p>
            <a:r>
              <a:rPr lang="fr-FR" sz="2400" dirty="0"/>
              <a:t>  ( </a:t>
            </a:r>
            <a:r>
              <a:rPr lang="fr-FR" sz="2400" dirty="0" err="1"/>
              <a:t>nor</a:t>
            </a:r>
            <a:r>
              <a:rPr lang="fr-FR" sz="2400" dirty="0"/>
              <a:t> UPSERT, MERGE )</a:t>
            </a:r>
          </a:p>
          <a:p>
            <a:endParaRPr lang="fr-FR" sz="2400" dirty="0"/>
          </a:p>
          <a:p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extensions of « </a:t>
            </a:r>
            <a:r>
              <a:rPr lang="fr-FR" sz="2400" dirty="0" err="1"/>
              <a:t>DeltaLake</a:t>
            </a:r>
            <a:r>
              <a:rPr lang="fr-FR" sz="2400" dirty="0"/>
              <a:t> », « Iceberg », 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3F496E-94BA-46B1-8BE8-58F2C1FFDFA1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Sql</a:t>
            </a:r>
            <a:r>
              <a:rPr lang="fr-FR" dirty="0">
                <a:solidFill>
                  <a:sysClr val="windowText" lastClr="000000"/>
                </a:solidFill>
              </a:rPr>
              <a:t>&gt; Update? DML</a:t>
            </a:r>
          </a:p>
        </p:txBody>
      </p:sp>
      <p:pic>
        <p:nvPicPr>
          <p:cNvPr id="4100" name="Picture 4" descr="Apache Iceberg">
            <a:extLst>
              <a:ext uri="{FF2B5EF4-FFF2-40B4-BE49-F238E27FC236}">
                <a16:creationId xmlns:a16="http://schemas.microsoft.com/office/drawing/2014/main" id="{7BF8E5CC-59B2-4954-9421-6F5AA443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917" y="3891712"/>
            <a:ext cx="3779203" cy="102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2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3662C-787E-4BFD-8F70-569487E353B0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122553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Spark&gt; Update?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read</a:t>
            </a:r>
            <a:r>
              <a:rPr lang="fr-FR" dirty="0">
                <a:solidFill>
                  <a:sysClr val="windowText" lastClr="000000"/>
                </a:solidFill>
              </a:rPr>
              <a:t>().</a:t>
            </a:r>
            <a:r>
              <a:rPr lang="fr-FR" dirty="0" err="1">
                <a:solidFill>
                  <a:sysClr val="windowText" lastClr="000000"/>
                </a:solidFill>
              </a:rPr>
              <a:t>map</a:t>
            </a:r>
            <a:r>
              <a:rPr lang="fr-FR" dirty="0">
                <a:solidFill>
                  <a:sysClr val="windowText" lastClr="000000"/>
                </a:solidFill>
              </a:rPr>
              <a:t>().</a:t>
            </a:r>
            <a:r>
              <a:rPr lang="fr-FR" dirty="0" err="1">
                <a:solidFill>
                  <a:sysClr val="windowText" lastClr="000000"/>
                </a:solidFill>
              </a:rPr>
              <a:t>write</a:t>
            </a:r>
            <a:r>
              <a:rPr lang="fr-FR" dirty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F3C9B-CF90-4C9E-85E1-72919880FC44}"/>
              </a:ext>
            </a:extLst>
          </p:cNvPr>
          <p:cNvSpPr txBox="1"/>
          <p:nvPr/>
        </p:nvSpPr>
        <p:spPr>
          <a:xfrm>
            <a:off x="315959" y="2179002"/>
            <a:ext cx="80317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spark</a:t>
            </a:r>
            <a:br>
              <a:rPr lang="fr-FR" dirty="0"/>
            </a:br>
            <a:r>
              <a:rPr lang="fr-FR" dirty="0"/>
              <a:t>     .</a:t>
            </a:r>
            <a:r>
              <a:rPr lang="fr-FR" dirty="0" err="1"/>
              <a:t>read</a:t>
            </a:r>
            <a:r>
              <a:rPr lang="fr-FR" dirty="0"/>
              <a:t>().format(« PARQUET »).</a:t>
            </a:r>
            <a:r>
              <a:rPr lang="fr-FR" dirty="0" err="1"/>
              <a:t>load</a:t>
            </a:r>
            <a:r>
              <a:rPr lang="fr-FR" dirty="0"/>
              <a:t>(« /data/table1 »)</a:t>
            </a:r>
          </a:p>
          <a:p>
            <a:endParaRPr lang="fr-FR" dirty="0"/>
          </a:p>
          <a:p>
            <a:r>
              <a:rPr lang="fr-FR" dirty="0"/>
              <a:t>     .</a:t>
            </a:r>
            <a:r>
              <a:rPr lang="fr-FR" dirty="0" err="1"/>
              <a:t>map</a:t>
            </a:r>
            <a:r>
              <a:rPr lang="fr-FR" dirty="0"/>
              <a:t>( x -&gt; {   …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 to ‘update’ values; return </a:t>
            </a:r>
            <a:r>
              <a:rPr lang="fr-FR" dirty="0" err="1"/>
              <a:t>newRow</a:t>
            </a:r>
            <a:r>
              <a:rPr lang="fr-FR" dirty="0"/>
              <a:t> } )</a:t>
            </a:r>
          </a:p>
          <a:p>
            <a:endParaRPr lang="fr-FR" dirty="0"/>
          </a:p>
          <a:p>
            <a:r>
              <a:rPr lang="fr-FR" dirty="0"/>
              <a:t>     .</a:t>
            </a:r>
            <a:r>
              <a:rPr lang="fr-FR" dirty="0" err="1"/>
              <a:t>write</a:t>
            </a:r>
            <a:r>
              <a:rPr lang="fr-FR" dirty="0"/>
              <a:t>().format(« PARQUET »).move(</a:t>
            </a:r>
            <a:r>
              <a:rPr lang="fr-FR" dirty="0" err="1"/>
              <a:t>SaveMode.Overwrite</a:t>
            </a:r>
            <a:r>
              <a:rPr lang="fr-FR" dirty="0"/>
              <a:t>).</a:t>
            </a:r>
            <a:r>
              <a:rPr lang="fr-FR" dirty="0" err="1"/>
              <a:t>save</a:t>
            </a:r>
            <a:r>
              <a:rPr lang="fr-FR" dirty="0"/>
              <a:t>(« /data/table1 »)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787EE9B-79CD-4688-B1AF-6A98EF4F6231}"/>
              </a:ext>
            </a:extLst>
          </p:cNvPr>
          <p:cNvSpPr/>
          <p:nvPr/>
        </p:nvSpPr>
        <p:spPr>
          <a:xfrm>
            <a:off x="7082790" y="1988820"/>
            <a:ext cx="2545080" cy="846455"/>
          </a:xfrm>
          <a:prstGeom prst="wedgeEllipseCallout">
            <a:avLst>
              <a:gd name="adj1" fmla="val -66687"/>
              <a:gd name="adj2" fmla="val 42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Full Scan files</a:t>
            </a:r>
          </a:p>
          <a:p>
            <a:pPr algn="ctr"/>
            <a:r>
              <a:rPr lang="fr-FR" dirty="0" err="1"/>
              <a:t>Load</a:t>
            </a:r>
            <a:r>
              <a:rPr lang="fr-FR" dirty="0"/>
              <a:t> ALL in memory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3134D1D-7342-417F-BB1E-0E1732CB0FC5}"/>
              </a:ext>
            </a:extLst>
          </p:cNvPr>
          <p:cNvSpPr/>
          <p:nvPr/>
        </p:nvSpPr>
        <p:spPr>
          <a:xfrm>
            <a:off x="7120890" y="2835275"/>
            <a:ext cx="2545080" cy="846455"/>
          </a:xfrm>
          <a:prstGeom prst="wedgeEllipseCallout">
            <a:avLst>
              <a:gd name="adj1" fmla="val -67435"/>
              <a:gd name="adj2" fmla="val 9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 all</a:t>
            </a:r>
          </a:p>
          <a:p>
            <a:pPr algn="ctr"/>
            <a:r>
              <a:rPr lang="fr-FR" dirty="0"/>
              <a:t>in memory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6CB1D09-D337-4277-9087-CD968199BC07}"/>
              </a:ext>
            </a:extLst>
          </p:cNvPr>
          <p:cNvSpPr/>
          <p:nvPr/>
        </p:nvSpPr>
        <p:spPr>
          <a:xfrm>
            <a:off x="7189470" y="3921898"/>
            <a:ext cx="2545080" cy="846455"/>
          </a:xfrm>
          <a:prstGeom prst="wedgeEllipseCallout">
            <a:avLst>
              <a:gd name="adj1" fmla="val -64890"/>
              <a:gd name="adj2" fmla="val -36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r>
              <a:rPr lang="fr-FR" dirty="0"/>
              <a:t> All files</a:t>
            </a:r>
          </a:p>
          <a:p>
            <a:pPr algn="ctr"/>
            <a:r>
              <a:rPr lang="fr-FR" dirty="0"/>
              <a:t>+ </a:t>
            </a:r>
            <a:r>
              <a:rPr lang="fr-FR" dirty="0" err="1"/>
              <a:t>save</a:t>
            </a:r>
            <a:r>
              <a:rPr lang="fr-FR" dirty="0"/>
              <a:t> all </a:t>
            </a:r>
            <a:r>
              <a:rPr lang="fr-FR" dirty="0" err="1"/>
              <a:t>from</a:t>
            </a:r>
            <a:r>
              <a:rPr lang="fr-FR" dirty="0"/>
              <a:t> in-memory</a:t>
            </a:r>
          </a:p>
        </p:txBody>
      </p:sp>
    </p:spTree>
    <p:extLst>
      <p:ext uri="{BB962C8B-B14F-4D97-AF65-F5344CB8AC3E}">
        <p14:creationId xmlns:p14="http://schemas.microsoft.com/office/powerpoint/2010/main" val="121179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27F2FB16-DBD1-4820-9479-29F01D7C357F}"/>
              </a:ext>
            </a:extLst>
          </p:cNvPr>
          <p:cNvSpPr/>
          <p:nvPr/>
        </p:nvSpPr>
        <p:spPr>
          <a:xfrm>
            <a:off x="3771900" y="380619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0F47EE54-7723-4F41-9520-4881D3C8CF4B}"/>
              </a:ext>
            </a:extLst>
          </p:cNvPr>
          <p:cNvSpPr/>
          <p:nvPr/>
        </p:nvSpPr>
        <p:spPr>
          <a:xfrm>
            <a:off x="3840480" y="272415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EB867364-3394-4F6E-8A5D-B637D7824D0C}"/>
              </a:ext>
            </a:extLst>
          </p:cNvPr>
          <p:cNvSpPr/>
          <p:nvPr/>
        </p:nvSpPr>
        <p:spPr>
          <a:xfrm>
            <a:off x="3825240" y="164211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FECAF7-A657-4399-89EF-974E4BCD67DE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Sql</a:t>
            </a:r>
            <a:r>
              <a:rPr lang="fr-FR" dirty="0">
                <a:solidFill>
                  <a:sysClr val="windowText" lastClr="000000"/>
                </a:solidFill>
              </a:rPr>
              <a:t>&gt; … NO « ACID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3EB45-B5EF-4C24-84E2-EC0242BA8A7B}"/>
              </a:ext>
            </a:extLst>
          </p:cNvPr>
          <p:cNvSpPr txBox="1"/>
          <p:nvPr/>
        </p:nvSpPr>
        <p:spPr>
          <a:xfrm>
            <a:off x="3931920" y="1604010"/>
            <a:ext cx="2358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A  </a:t>
            </a:r>
            <a:r>
              <a:rPr lang="fr-FR" sz="3600" dirty="0" err="1"/>
              <a:t>tomic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C  </a:t>
            </a:r>
            <a:r>
              <a:rPr lang="fr-FR" sz="3600" dirty="0" err="1"/>
              <a:t>onsistent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I   </a:t>
            </a:r>
            <a:r>
              <a:rPr lang="fr-FR" sz="3600" dirty="0" err="1"/>
              <a:t>solated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D  </a:t>
            </a:r>
            <a:r>
              <a:rPr lang="fr-FR" sz="3600" dirty="0" err="1"/>
              <a:t>urable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717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FAC90-08B1-45CA-BFFB-E964C3CDD35E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117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Granularity</a:t>
            </a:r>
            <a:r>
              <a:rPr lang="fr-FR" dirty="0">
                <a:solidFill>
                  <a:sysClr val="windowText" lastClr="000000"/>
                </a:solidFill>
              </a:rPr>
              <a:t> of insert</a:t>
            </a:r>
            <a:br>
              <a:rPr lang="fr-FR" dirty="0">
                <a:solidFill>
                  <a:sysClr val="windowText" lastClr="000000"/>
                </a:solidFill>
              </a:rPr>
            </a:br>
            <a:r>
              <a:rPr lang="fr-FR" dirty="0">
                <a:solidFill>
                  <a:sysClr val="windowText" lastClr="000000"/>
                </a:solidFill>
              </a:rPr>
              <a:t> (append / </a:t>
            </a:r>
            <a:r>
              <a:rPr lang="fr-FR" dirty="0" err="1">
                <a:solidFill>
                  <a:sysClr val="windowText" lastClr="000000"/>
                </a:solidFill>
              </a:rPr>
              <a:t>overwrite</a:t>
            </a:r>
            <a:r>
              <a:rPr lang="fr-F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EDF80-1B3F-4627-B100-D45E3A6FCA05}"/>
              </a:ext>
            </a:extLst>
          </p:cNvPr>
          <p:cNvSpPr txBox="1"/>
          <p:nvPr/>
        </p:nvSpPr>
        <p:spPr>
          <a:xfrm>
            <a:off x="651510" y="1996440"/>
            <a:ext cx="259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Write a single ROW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4C762-AF7C-44B1-BD4C-25D6BEC98F8B}"/>
              </a:ext>
            </a:extLst>
          </p:cNvPr>
          <p:cNvSpPr txBox="1"/>
          <p:nvPr/>
        </p:nvSpPr>
        <p:spPr>
          <a:xfrm>
            <a:off x="651510" y="3089910"/>
            <a:ext cx="3253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Write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shuffled</a:t>
            </a:r>
            <a:r>
              <a:rPr lang="fr-FR" sz="2400" dirty="0"/>
              <a:t> RDD</a:t>
            </a:r>
            <a:br>
              <a:rPr lang="fr-FR" sz="2400" dirty="0"/>
            </a:br>
            <a:r>
              <a:rPr lang="fr-FR" sz="2400" dirty="0"/>
              <a:t>    (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executors</a:t>
            </a:r>
            <a:r>
              <a:rPr lang="fr-FR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25E99-A53E-4C9F-98A8-D23B7879F38B}"/>
              </a:ext>
            </a:extLst>
          </p:cNvPr>
          <p:cNvSpPr txBox="1"/>
          <p:nvPr/>
        </p:nvSpPr>
        <p:spPr>
          <a:xfrm>
            <a:off x="705175" y="4630936"/>
            <a:ext cx="3048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Overwrite</a:t>
            </a:r>
            <a:r>
              <a:rPr lang="fr-FR" sz="2400" dirty="0"/>
              <a:t> </a:t>
            </a:r>
            <a:r>
              <a:rPr lang="fr-FR" sz="2400" dirty="0" err="1"/>
              <a:t>some</a:t>
            </a:r>
            <a:r>
              <a:rPr lang="fr-FR" sz="2400" dirty="0"/>
              <a:t> files, </a:t>
            </a:r>
            <a:br>
              <a:rPr lang="fr-FR" sz="2400" dirty="0"/>
            </a:br>
            <a:r>
              <a:rPr lang="fr-FR" sz="2400" dirty="0"/>
              <a:t>     and no </a:t>
            </a:r>
            <a:r>
              <a:rPr lang="fr-FR" sz="2400" dirty="0" err="1"/>
              <a:t>touch</a:t>
            </a:r>
            <a:r>
              <a:rPr lang="fr-FR" sz="2400" dirty="0"/>
              <a:t> </a:t>
            </a:r>
            <a:r>
              <a:rPr lang="fr-FR" sz="2400" dirty="0" err="1"/>
              <a:t>others</a:t>
            </a:r>
            <a:endParaRPr lang="fr-F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AD605-F7DA-4AFB-97CD-E27DC5856652}"/>
              </a:ext>
            </a:extLst>
          </p:cNvPr>
          <p:cNvSpPr txBox="1"/>
          <p:nvPr/>
        </p:nvSpPr>
        <p:spPr>
          <a:xfrm>
            <a:off x="5787071" y="3783508"/>
            <a:ext cx="4397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by default </a:t>
            </a:r>
          </a:p>
          <a:p>
            <a:r>
              <a:rPr lang="fr-FR" sz="2400" dirty="0" err="1"/>
              <a:t>spark.sql.shuffle.partitions</a:t>
            </a:r>
            <a:r>
              <a:rPr lang="fr-FR" sz="2400" dirty="0"/>
              <a:t>=200 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2E27-ED26-4E5F-BF8C-80BE9A3DCCC0}"/>
              </a:ext>
            </a:extLst>
          </p:cNvPr>
          <p:cNvSpPr txBox="1"/>
          <p:nvPr/>
        </p:nvSpPr>
        <p:spPr>
          <a:xfrm>
            <a:off x="4522470" y="4787146"/>
            <a:ext cx="335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Possible </a:t>
            </a:r>
            <a:r>
              <a:rPr lang="fr-FR" sz="2400" dirty="0" err="1"/>
              <a:t>only</a:t>
            </a:r>
            <a:r>
              <a:rPr lang="fr-FR" sz="2400" dirty="0"/>
              <a:t> by </a:t>
            </a:r>
            <a:r>
              <a:rPr lang="fr-FR" sz="2400" b="1" dirty="0"/>
              <a:t>partition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F445B-8F87-4EBB-BE46-A1943CC046A0}"/>
              </a:ext>
            </a:extLst>
          </p:cNvPr>
          <p:cNvSpPr txBox="1"/>
          <p:nvPr/>
        </p:nvSpPr>
        <p:spPr>
          <a:xfrm>
            <a:off x="4480560" y="3243888"/>
            <a:ext cx="241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each</a:t>
            </a:r>
            <a:r>
              <a:rPr lang="fr-FR" sz="2400" dirty="0"/>
              <a:t> in 1 new </a:t>
            </a:r>
            <a:r>
              <a:rPr lang="fr-FR" sz="2400" b="1" dirty="0"/>
              <a:t>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4932-F48B-4946-8F79-55136B0CE4C3}"/>
              </a:ext>
            </a:extLst>
          </p:cNvPr>
          <p:cNvSpPr txBox="1"/>
          <p:nvPr/>
        </p:nvSpPr>
        <p:spPr>
          <a:xfrm>
            <a:off x="4522470" y="1941344"/>
            <a:ext cx="17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 1 new </a:t>
            </a:r>
            <a:r>
              <a:rPr lang="fr-FR" sz="2400" b="1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2743A-898C-4A33-AEAF-3BF8D459A4D1}"/>
              </a:ext>
            </a:extLst>
          </p:cNvPr>
          <p:cNvSpPr txBox="1"/>
          <p:nvPr/>
        </p:nvSpPr>
        <p:spPr>
          <a:xfrm>
            <a:off x="6450330" y="2250132"/>
            <a:ext cx="37342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HDFS </a:t>
            </a:r>
            <a:r>
              <a:rPr lang="fr-FR" sz="2400" dirty="0" err="1"/>
              <a:t>hates</a:t>
            </a:r>
            <a:r>
              <a:rPr lang="fr-FR" sz="2400" dirty="0"/>
              <a:t> Small Files</a:t>
            </a:r>
            <a:br>
              <a:rPr lang="fr-FR" sz="2400" dirty="0"/>
            </a:br>
            <a:r>
              <a:rPr lang="fr-FR" sz="2400" dirty="0"/>
              <a:t>                   (</a:t>
            </a:r>
            <a:r>
              <a:rPr lang="fr-FR" sz="2400" dirty="0" err="1"/>
              <a:t>Too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files) !!</a:t>
            </a:r>
          </a:p>
          <a:p>
            <a:endParaRPr lang="fr-FR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8215B5-5575-4F17-B2B3-ED67B2FBFE74}"/>
              </a:ext>
            </a:extLst>
          </p:cNvPr>
          <p:cNvSpPr/>
          <p:nvPr/>
        </p:nvSpPr>
        <p:spPr>
          <a:xfrm>
            <a:off x="4017528" y="2025342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A90D61-3A92-47D6-8549-7F9924BC5FAF}"/>
              </a:ext>
            </a:extLst>
          </p:cNvPr>
          <p:cNvSpPr/>
          <p:nvPr/>
        </p:nvSpPr>
        <p:spPr>
          <a:xfrm>
            <a:off x="4017528" y="3301693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4C5C52-D9B6-4C34-A12A-6B74D5B77070}"/>
              </a:ext>
            </a:extLst>
          </p:cNvPr>
          <p:cNvSpPr/>
          <p:nvPr/>
        </p:nvSpPr>
        <p:spPr>
          <a:xfrm>
            <a:off x="4017528" y="4816048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51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PARTITIONED BY (col1, col2)</a:t>
            </a:r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718573" y="2156400"/>
            <a:ext cx="3049200" cy="2998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4101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307200" y="2698200"/>
            <a:ext cx="24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  <a:p>
            <a:r>
              <a:rPr lang="fr-FR" dirty="0"/>
              <a:t>        /file1, file2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/col2=2</a:t>
            </a:r>
          </a:p>
          <a:p>
            <a:r>
              <a:rPr lang="fr-FR" dirty="0"/>
              <a:t>        /file3, file4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1784139" y="31785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84662A5-EED1-4C00-AD60-4619535E7C2F}"/>
              </a:ext>
            </a:extLst>
          </p:cNvPr>
          <p:cNvSpPr/>
          <p:nvPr/>
        </p:nvSpPr>
        <p:spPr>
          <a:xfrm>
            <a:off x="2583235" y="35647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col2=1)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5606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2934000" y="2904196"/>
            <a:ext cx="3412800" cy="358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>
            <a:off x="4875773" y="3754800"/>
            <a:ext cx="182742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6A8FD46-47AB-4322-AE46-F039C62E1BBA}"/>
              </a:ext>
            </a:extLst>
          </p:cNvPr>
          <p:cNvCxnSpPr>
            <a:cxnSpLocks/>
          </p:cNvCxnSpPr>
          <p:nvPr/>
        </p:nvCxnSpPr>
        <p:spPr>
          <a:xfrm>
            <a:off x="4875773" y="4111200"/>
            <a:ext cx="1827427" cy="159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4767773" y="4558980"/>
            <a:ext cx="1805827" cy="2524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EA868A-36E0-4E57-84C0-7D3A00D3A142}"/>
              </a:ext>
            </a:extLst>
          </p:cNvPr>
          <p:cNvSpPr txBox="1"/>
          <p:nvPr/>
        </p:nvSpPr>
        <p:spPr>
          <a:xfrm>
            <a:off x="2769215" y="3241554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25" name="Forme libre : forme 20">
            <a:extLst>
              <a:ext uri="{FF2B5EF4-FFF2-40B4-BE49-F238E27FC236}">
                <a16:creationId xmlns:a16="http://schemas.microsoft.com/office/drawing/2014/main" id="{9E5C5817-66C2-4F6F-B7E5-653932AC2078}"/>
              </a:ext>
            </a:extLst>
          </p:cNvPr>
          <p:cNvSpPr/>
          <p:nvPr/>
        </p:nvSpPr>
        <p:spPr>
          <a:xfrm>
            <a:off x="2580835" y="39439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col2=2)</a:t>
            </a:r>
          </a:p>
        </p:txBody>
      </p:sp>
      <p:sp>
        <p:nvSpPr>
          <p:cNvPr id="29" name="Forme libre : forme 20">
            <a:extLst>
              <a:ext uri="{FF2B5EF4-FFF2-40B4-BE49-F238E27FC236}">
                <a16:creationId xmlns:a16="http://schemas.microsoft.com/office/drawing/2014/main" id="{20081276-3223-4EBE-BFD5-28C5DB5FE0B5}"/>
              </a:ext>
            </a:extLst>
          </p:cNvPr>
          <p:cNvSpPr/>
          <p:nvPr/>
        </p:nvSpPr>
        <p:spPr>
          <a:xfrm>
            <a:off x="2585635" y="43411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(col1=‘b’, col2=1)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92F5E-F6E6-4B6B-A7F6-1CEED4039796}"/>
              </a:ext>
            </a:extLst>
          </p:cNvPr>
          <p:cNvSpPr txBox="1"/>
          <p:nvPr/>
        </p:nvSpPr>
        <p:spPr>
          <a:xfrm>
            <a:off x="147600" y="1267200"/>
            <a:ext cx="514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table1 ( col3, col4, …</a:t>
            </a:r>
            <a:r>
              <a:rPr lang="fr-FR" dirty="0" err="1"/>
              <a:t>colN</a:t>
            </a:r>
            <a:r>
              <a:rPr lang="fr-FR" dirty="0"/>
              <a:t>)</a:t>
            </a:r>
          </a:p>
          <a:p>
            <a:r>
              <a:rPr lang="fr-FR" b="1" dirty="0"/>
              <a:t>PARTITIONED BY (col1 string, col2 </a:t>
            </a:r>
            <a:r>
              <a:rPr lang="fr-FR" b="1" dirty="0" err="1"/>
              <a:t>int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568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FB6CB-3290-4DB8-8FF0-67B17B6408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Outline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E518B-8E3B-4A26-AE97-238010373B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Prev Part3: Low-Level Hadoop components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ZooKeeper, Hdfs, Yarn, Oozie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Hive MetaStore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Parquet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Spark</a:t>
            </a:r>
          </a:p>
          <a:p>
            <a:pPr lvl="0" rtl="0">
              <a:buSzPct val="45000"/>
              <a:buFont typeface="StarSymbol"/>
              <a:buChar char="●"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1213920"/>
          </a:xfrm>
        </p:spPr>
        <p:txBody>
          <a:bodyPr vert="horz"/>
          <a:lstStyle/>
          <a:p>
            <a:pPr rtl="0"/>
            <a:r>
              <a:rPr lang="en-US" dirty="0"/>
              <a:t>Alter table ADD PARTITION</a:t>
            </a:r>
            <a:br>
              <a:rPr lang="en-US" dirty="0"/>
            </a:br>
            <a:r>
              <a:rPr lang="en-US" dirty="0"/>
              <a:t> / MSCK REPAIR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28AB-F885-4440-8944-24711B088F4E}"/>
              </a:ext>
            </a:extLst>
          </p:cNvPr>
          <p:cNvSpPr txBox="1"/>
          <p:nvPr/>
        </p:nvSpPr>
        <p:spPr>
          <a:xfrm>
            <a:off x="1581070" y="2138356"/>
            <a:ext cx="6388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Need EXPLICIT </a:t>
            </a:r>
            <a:r>
              <a:rPr lang="fr-FR" sz="2800" dirty="0" err="1"/>
              <a:t>add</a:t>
            </a:r>
            <a:r>
              <a:rPr lang="fr-FR" sz="2800" dirty="0"/>
              <a:t> !!   </a:t>
            </a:r>
          </a:p>
          <a:p>
            <a:r>
              <a:rPr lang="fr-FR" sz="2800" dirty="0" err="1"/>
              <a:t>Otherwise</a:t>
            </a:r>
            <a:r>
              <a:rPr lang="fr-FR" sz="2800" dirty="0"/>
              <a:t> </a:t>
            </a:r>
            <a:r>
              <a:rPr lang="fr-FR" sz="2800" dirty="0" err="1"/>
              <a:t>dir</a:t>
            </a:r>
            <a:r>
              <a:rPr lang="fr-FR" sz="2800" dirty="0"/>
              <a:t>/files not </a:t>
            </a:r>
            <a:r>
              <a:rPr lang="fr-FR" sz="2800" dirty="0" err="1"/>
              <a:t>scanned</a:t>
            </a:r>
            <a:r>
              <a:rPr lang="fr-FR" sz="2800" dirty="0"/>
              <a:t> =&gt; 0 </a:t>
            </a:r>
            <a:r>
              <a:rPr lang="fr-FR" sz="2800" dirty="0" err="1"/>
              <a:t>result</a:t>
            </a:r>
            <a:endParaRPr lang="fr-F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F5C8-1F39-431E-93AE-7681AFB78034}"/>
              </a:ext>
            </a:extLst>
          </p:cNvPr>
          <p:cNvSpPr txBox="1"/>
          <p:nvPr/>
        </p:nvSpPr>
        <p:spPr>
          <a:xfrm>
            <a:off x="1483846" y="3566177"/>
            <a:ext cx="73515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Sql</a:t>
            </a:r>
            <a:r>
              <a:rPr lang="fr-FR" sz="2800" dirty="0"/>
              <a:t>&gt; </a:t>
            </a:r>
          </a:p>
          <a:p>
            <a:r>
              <a:rPr lang="fr-FR" sz="2800" dirty="0"/>
              <a:t>ALTER TABLE .. </a:t>
            </a:r>
            <a:r>
              <a:rPr lang="fr-FR" sz="2800" b="1" dirty="0"/>
              <a:t>ADD PARTITION</a:t>
            </a:r>
            <a:r>
              <a:rPr lang="fr-FR" sz="2800" dirty="0"/>
              <a:t> (col1=‘a’, col2=1);</a:t>
            </a:r>
          </a:p>
          <a:p>
            <a:r>
              <a:rPr lang="fr-FR" sz="2800" dirty="0"/>
              <a:t>… Or (</a:t>
            </a:r>
            <a:r>
              <a:rPr lang="fr-FR" sz="2800" dirty="0" err="1"/>
              <a:t>inneficient</a:t>
            </a:r>
            <a:r>
              <a:rPr lang="fr-FR" sz="2800" dirty="0"/>
              <a:t> </a:t>
            </a:r>
            <a:r>
              <a:rPr lang="fr-FR" sz="2800" dirty="0" err="1"/>
              <a:t>rescan</a:t>
            </a:r>
            <a:r>
              <a:rPr lang="fr-FR" sz="2800" dirty="0"/>
              <a:t> all)</a:t>
            </a:r>
            <a:br>
              <a:rPr lang="fr-FR" sz="2800" b="1" dirty="0"/>
            </a:br>
            <a:r>
              <a:rPr lang="fr-FR" sz="2800" b="1" dirty="0"/>
              <a:t>MSCK REPAIR TABLE</a:t>
            </a:r>
            <a:r>
              <a:rPr lang="fr-FR" sz="2800" dirty="0"/>
              <a:t> ..;</a:t>
            </a:r>
          </a:p>
        </p:txBody>
      </p:sp>
    </p:spTree>
    <p:extLst>
      <p:ext uri="{BB962C8B-B14F-4D97-AF65-F5344CB8AC3E}">
        <p14:creationId xmlns:p14="http://schemas.microsoft.com/office/powerpoint/2010/main" val="228650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Discover.partitions</a:t>
            </a:r>
            <a:r>
              <a:rPr lang="en-US" dirty="0"/>
              <a:t> ??</a:t>
            </a:r>
            <a:br>
              <a:rPr lang="en-US" dirty="0"/>
            </a:br>
            <a:r>
              <a:rPr lang="en-US" dirty="0"/>
              <a:t> … False good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AE898-12C8-47E4-B935-239456216035}"/>
              </a:ext>
            </a:extLst>
          </p:cNvPr>
          <p:cNvSpPr txBox="1"/>
          <p:nvPr/>
        </p:nvSpPr>
        <p:spPr>
          <a:xfrm>
            <a:off x="1141273" y="2013425"/>
            <a:ext cx="838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 TABLE …  SET TBLPROPERTIES ('</a:t>
            </a:r>
            <a:r>
              <a:rPr lang="en-US" sz="2400" dirty="0" err="1"/>
              <a:t>discover.partitions</a:t>
            </a:r>
            <a:r>
              <a:rPr lang="en-US" sz="2400" dirty="0"/>
              <a:t>' = 'true')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2159E-9149-439F-9A09-CC709F645AEC}"/>
              </a:ext>
            </a:extLst>
          </p:cNvPr>
          <p:cNvSpPr txBox="1"/>
          <p:nvPr/>
        </p:nvSpPr>
        <p:spPr>
          <a:xfrm>
            <a:off x="1081035" y="2933970"/>
            <a:ext cx="7996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hive-site.xml</a:t>
            </a:r>
          </a:p>
          <a:p>
            <a:r>
              <a:rPr lang="fr-FR" dirty="0"/>
              <a:t>   </a:t>
            </a:r>
            <a:r>
              <a:rPr lang="fr-FR" dirty="0" err="1"/>
              <a:t>metastore.partition.management.task.frequency</a:t>
            </a:r>
            <a:r>
              <a:rPr lang="fr-FR" dirty="0"/>
              <a:t>=600 </a:t>
            </a:r>
          </a:p>
          <a:p>
            <a:endParaRPr lang="fr-FR" dirty="0"/>
          </a:p>
          <a:p>
            <a:r>
              <a:rPr lang="fr-FR" dirty="0"/>
              <a:t>    …  =&gt; INNEFICIENT : Polling </a:t>
            </a:r>
            <a:r>
              <a:rPr lang="fr-FR" dirty="0" err="1"/>
              <a:t>metastore</a:t>
            </a:r>
            <a:r>
              <a:rPr lang="fr-FR" dirty="0"/>
              <a:t> thread </a:t>
            </a:r>
            <a:r>
              <a:rPr lang="fr-FR" dirty="0" err="1"/>
              <a:t>every</a:t>
            </a:r>
            <a:r>
              <a:rPr lang="fr-FR" dirty="0"/>
              <a:t> 10mn to scan HDFS, and alter</a:t>
            </a:r>
          </a:p>
          <a:p>
            <a:r>
              <a:rPr lang="fr-FR" dirty="0"/>
              <a:t>   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explicit partitions</a:t>
            </a:r>
          </a:p>
          <a:p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Peta</a:t>
            </a:r>
            <a:r>
              <a:rPr lang="fr-FR" dirty="0"/>
              <a:t> bytes, </a:t>
            </a:r>
            <a:r>
              <a:rPr lang="fr-FR" dirty="0" err="1"/>
              <a:t>with</a:t>
            </a:r>
            <a:r>
              <a:rPr lang="fr-FR" dirty="0"/>
              <a:t> millions of </a:t>
            </a:r>
            <a:r>
              <a:rPr lang="fr-FR" dirty="0" err="1"/>
              <a:t>dirs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3070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Partition: what for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CC0CB-D38D-4255-AEEE-D209193D9DE6}"/>
              </a:ext>
            </a:extLst>
          </p:cNvPr>
          <p:cNvSpPr txBox="1"/>
          <p:nvPr/>
        </p:nvSpPr>
        <p:spPr>
          <a:xfrm>
            <a:off x="904800" y="1468800"/>
            <a:ext cx="72877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/>
              <a:t>NOT for </a:t>
            </a:r>
            <a:r>
              <a:rPr lang="fr-FR" sz="4800" b="1" dirty="0" err="1"/>
              <a:t>searching</a:t>
            </a:r>
            <a:r>
              <a:rPr lang="fr-FR" sz="4800" b="1" dirty="0"/>
              <a:t> </a:t>
            </a:r>
            <a:r>
              <a:rPr lang="fr-FR" sz="4800" b="1" dirty="0" err="1"/>
              <a:t>faster</a:t>
            </a:r>
            <a:r>
              <a:rPr lang="fr-FR" sz="4800" b="1" dirty="0"/>
              <a:t> !!!!</a:t>
            </a:r>
          </a:p>
          <a:p>
            <a:r>
              <a:rPr lang="fr-FR" sz="2800" dirty="0"/>
              <a:t>( </a:t>
            </a:r>
            <a:r>
              <a:rPr lang="fr-FR" sz="2800" dirty="0" err="1"/>
              <a:t>worst</a:t>
            </a:r>
            <a:r>
              <a:rPr lang="fr-FR" sz="2800" dirty="0"/>
              <a:t> </a:t>
            </a:r>
            <a:r>
              <a:rPr lang="fr-FR" sz="2800" dirty="0" err="1"/>
              <a:t>than</a:t>
            </a:r>
            <a:r>
              <a:rPr lang="fr-FR" sz="2800" dirty="0"/>
              <a:t> parquet </a:t>
            </a:r>
            <a:r>
              <a:rPr lang="fr-FR" sz="2800" dirty="0" err="1"/>
              <a:t>Predicate</a:t>
            </a:r>
            <a:r>
              <a:rPr lang="fr-FR" sz="2800" dirty="0"/>
              <a:t>-Push-Down)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7576A-C57A-4B86-826C-5FCEE1792031}"/>
              </a:ext>
            </a:extLst>
          </p:cNvPr>
          <p:cNvSpPr txBox="1"/>
          <p:nvPr/>
        </p:nvSpPr>
        <p:spPr>
          <a:xfrm>
            <a:off x="904800" y="3077364"/>
            <a:ext cx="7055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/>
              <a:t>Granularity</a:t>
            </a:r>
            <a:r>
              <a:rPr lang="fr-FR" sz="3600" b="1" dirty="0"/>
              <a:t> of Save mode </a:t>
            </a:r>
            <a:r>
              <a:rPr lang="fr-FR" sz="3600" b="1" dirty="0" err="1"/>
              <a:t>Overwrite</a:t>
            </a:r>
            <a:endParaRPr lang="fr-FR" sz="3600" b="1" dirty="0"/>
          </a:p>
          <a:p>
            <a:r>
              <a:rPr lang="fr-FR" sz="3600" dirty="0"/>
              <a:t>… </a:t>
            </a:r>
            <a:r>
              <a:rPr lang="fr-FR" sz="3600" dirty="0" err="1"/>
              <a:t>adapt</a:t>
            </a:r>
            <a:r>
              <a:rPr lang="fr-FR" sz="3600" dirty="0"/>
              <a:t> to </a:t>
            </a:r>
            <a:r>
              <a:rPr lang="fr-FR" sz="3600" dirty="0" err="1"/>
              <a:t>your</a:t>
            </a:r>
            <a:r>
              <a:rPr lang="fr-FR" sz="3600" dirty="0"/>
              <a:t> batch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7DCA5-22AC-4B4C-94AD-4FB566A953D1}"/>
              </a:ext>
            </a:extLst>
          </p:cNvPr>
          <p:cNvSpPr txBox="1"/>
          <p:nvPr/>
        </p:nvSpPr>
        <p:spPr>
          <a:xfrm>
            <a:off x="968400" y="4755600"/>
            <a:ext cx="7684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DO NOT </a:t>
            </a:r>
            <a:r>
              <a:rPr lang="fr-FR" sz="3200" dirty="0" err="1"/>
              <a:t>define</a:t>
            </a:r>
            <a:r>
              <a:rPr lang="fr-FR" sz="3200" dirty="0"/>
              <a:t> </a:t>
            </a:r>
            <a:r>
              <a:rPr lang="fr-FR" sz="3200" dirty="0" err="1"/>
              <a:t>too</a:t>
            </a:r>
            <a:r>
              <a:rPr lang="fr-FR" sz="3200" dirty="0"/>
              <a:t> (&gt;2) </a:t>
            </a:r>
            <a:r>
              <a:rPr lang="fr-FR" sz="3200" dirty="0" err="1"/>
              <a:t>many</a:t>
            </a:r>
            <a:r>
              <a:rPr lang="fr-FR" sz="3200" dirty="0"/>
              <a:t> partition </a:t>
            </a:r>
            <a:r>
              <a:rPr lang="fr-FR" sz="3200" dirty="0" err="1"/>
              <a:t>levels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22334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Disque magnétique 16">
            <a:extLst>
              <a:ext uri="{FF2B5EF4-FFF2-40B4-BE49-F238E27FC236}">
                <a16:creationId xmlns:a16="http://schemas.microsoft.com/office/drawing/2014/main" id="{C88E1554-9684-4294-AACB-10331D8D36F5}"/>
              </a:ext>
            </a:extLst>
          </p:cNvPr>
          <p:cNvSpPr/>
          <p:nvPr/>
        </p:nvSpPr>
        <p:spPr>
          <a:xfrm>
            <a:off x="5893200" y="2102400"/>
            <a:ext cx="2998800" cy="176291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236880"/>
            <a:ext cx="9071640" cy="1116720"/>
          </a:xfrm>
        </p:spPr>
        <p:txBody>
          <a:bodyPr vert="horz"/>
          <a:lstStyle/>
          <a:p>
            <a:pPr rtl="0"/>
            <a:r>
              <a:rPr lang="en-US" dirty="0"/>
              <a:t>Synchronize HDFS </a:t>
            </a:r>
            <a:br>
              <a:rPr lang="en-US" dirty="0"/>
            </a:br>
            <a:r>
              <a:rPr lang="en-US" dirty="0"/>
              <a:t>with  several </a:t>
            </a:r>
            <a:r>
              <a:rPr lang="en-US" dirty="0" err="1"/>
              <a:t>MetaStores</a:t>
            </a:r>
            <a:r>
              <a:rPr lang="en-US" dirty="0"/>
              <a:t>?</a:t>
            </a:r>
          </a:p>
        </p:txBody>
      </p:sp>
      <p:sp>
        <p:nvSpPr>
          <p:cNvPr id="3" name="Organigramme : Disque magnétique 14">
            <a:extLst>
              <a:ext uri="{FF2B5EF4-FFF2-40B4-BE49-F238E27FC236}">
                <a16:creationId xmlns:a16="http://schemas.microsoft.com/office/drawing/2014/main" id="{FDE39418-FEB0-4860-915D-4EEC69D6A4A3}"/>
              </a:ext>
            </a:extLst>
          </p:cNvPr>
          <p:cNvSpPr/>
          <p:nvPr/>
        </p:nvSpPr>
        <p:spPr>
          <a:xfrm>
            <a:off x="1882891" y="1843199"/>
            <a:ext cx="2266627" cy="189360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18">
            <a:extLst>
              <a:ext uri="{FF2B5EF4-FFF2-40B4-BE49-F238E27FC236}">
                <a16:creationId xmlns:a16="http://schemas.microsoft.com/office/drawing/2014/main" id="{7B6D5B38-2AB7-4CF5-91E4-6B7AB2BF84B5}"/>
              </a:ext>
            </a:extLst>
          </p:cNvPr>
          <p:cNvSpPr txBox="1"/>
          <p:nvPr/>
        </p:nvSpPr>
        <p:spPr>
          <a:xfrm>
            <a:off x="6307200" y="2698200"/>
            <a:ext cx="24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</p:txBody>
      </p:sp>
      <p:sp>
        <p:nvSpPr>
          <p:cNvPr id="5" name="Forme libre : forme 19">
            <a:extLst>
              <a:ext uri="{FF2B5EF4-FFF2-40B4-BE49-F238E27FC236}">
                <a16:creationId xmlns:a16="http://schemas.microsoft.com/office/drawing/2014/main" id="{19102617-153C-4F88-BB99-12817CE6F7F2}"/>
              </a:ext>
            </a:extLst>
          </p:cNvPr>
          <p:cNvSpPr/>
          <p:nvPr/>
        </p:nvSpPr>
        <p:spPr>
          <a:xfrm>
            <a:off x="1948457" y="25053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6" name="Forme libre : forme 20">
            <a:extLst>
              <a:ext uri="{FF2B5EF4-FFF2-40B4-BE49-F238E27FC236}">
                <a16:creationId xmlns:a16="http://schemas.microsoft.com/office/drawing/2014/main" id="{063828A0-E5DA-405B-B41B-4F8CD9A61FF0}"/>
              </a:ext>
            </a:extLst>
          </p:cNvPr>
          <p:cNvSpPr/>
          <p:nvPr/>
        </p:nvSpPr>
        <p:spPr>
          <a:xfrm>
            <a:off x="2747553" y="28807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7" name="ZoneTexte 22">
            <a:extLst>
              <a:ext uri="{FF2B5EF4-FFF2-40B4-BE49-F238E27FC236}">
                <a16:creationId xmlns:a16="http://schemas.microsoft.com/office/drawing/2014/main" id="{25D0E5DF-CD45-47D8-89C8-67939970EE25}"/>
              </a:ext>
            </a:extLst>
          </p:cNvPr>
          <p:cNvSpPr txBox="1"/>
          <p:nvPr/>
        </p:nvSpPr>
        <p:spPr>
          <a:xfrm>
            <a:off x="6613673" y="2174980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9" name="Connecteur droit avec flèche 27">
            <a:extLst>
              <a:ext uri="{FF2B5EF4-FFF2-40B4-BE49-F238E27FC236}">
                <a16:creationId xmlns:a16="http://schemas.microsoft.com/office/drawing/2014/main" id="{98ABD733-766A-4261-8364-7F6FB331080F}"/>
              </a:ext>
            </a:extLst>
          </p:cNvPr>
          <p:cNvCxnSpPr>
            <a:cxnSpLocks/>
          </p:cNvCxnSpPr>
          <p:nvPr/>
        </p:nvCxnSpPr>
        <p:spPr>
          <a:xfrm>
            <a:off x="4234973" y="3031020"/>
            <a:ext cx="2018227" cy="150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29">
            <a:extLst>
              <a:ext uri="{FF2B5EF4-FFF2-40B4-BE49-F238E27FC236}">
                <a16:creationId xmlns:a16="http://schemas.microsoft.com/office/drawing/2014/main" id="{C05AA8B6-08A3-417A-BFC7-22D422797300}"/>
              </a:ext>
            </a:extLst>
          </p:cNvPr>
          <p:cNvCxnSpPr>
            <a:cxnSpLocks/>
          </p:cNvCxnSpPr>
          <p:nvPr/>
        </p:nvCxnSpPr>
        <p:spPr>
          <a:xfrm flipV="1">
            <a:off x="4234973" y="3439902"/>
            <a:ext cx="207222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33">
            <a:extLst>
              <a:ext uri="{FF2B5EF4-FFF2-40B4-BE49-F238E27FC236}">
                <a16:creationId xmlns:a16="http://schemas.microsoft.com/office/drawing/2014/main" id="{E7788061-76CF-41AC-9521-C9E75A8545D9}"/>
              </a:ext>
            </a:extLst>
          </p:cNvPr>
          <p:cNvCxnSpPr>
            <a:cxnSpLocks/>
          </p:cNvCxnSpPr>
          <p:nvPr/>
        </p:nvCxnSpPr>
        <p:spPr>
          <a:xfrm flipV="1">
            <a:off x="4922573" y="4273491"/>
            <a:ext cx="772627" cy="4726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BE1788-543D-4515-B156-7647721FF99C}"/>
              </a:ext>
            </a:extLst>
          </p:cNvPr>
          <p:cNvSpPr txBox="1"/>
          <p:nvPr/>
        </p:nvSpPr>
        <p:spPr>
          <a:xfrm>
            <a:off x="2944429" y="2530426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3" name="Forme libre : forme 20">
            <a:extLst>
              <a:ext uri="{FF2B5EF4-FFF2-40B4-BE49-F238E27FC236}">
                <a16:creationId xmlns:a16="http://schemas.microsoft.com/office/drawing/2014/main" id="{A78ADF83-59B8-488A-99EA-60D1B5656D1A}"/>
              </a:ext>
            </a:extLst>
          </p:cNvPr>
          <p:cNvSpPr/>
          <p:nvPr/>
        </p:nvSpPr>
        <p:spPr>
          <a:xfrm>
            <a:off x="2745153" y="32599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18" name="ZoneTexte 22">
            <a:extLst>
              <a:ext uri="{FF2B5EF4-FFF2-40B4-BE49-F238E27FC236}">
                <a16:creationId xmlns:a16="http://schemas.microsoft.com/office/drawing/2014/main" id="{A79E7486-E006-4CCE-A08F-221B21C3F759}"/>
              </a:ext>
            </a:extLst>
          </p:cNvPr>
          <p:cNvSpPr txBox="1"/>
          <p:nvPr/>
        </p:nvSpPr>
        <p:spPr>
          <a:xfrm>
            <a:off x="2058817" y="18964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MetaStore1    (v2.x)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CBE20D-34D2-43B2-B157-873BDAC0CD6B}"/>
              </a:ext>
            </a:extLst>
          </p:cNvPr>
          <p:cNvSpPr txBox="1"/>
          <p:nvPr/>
        </p:nvSpPr>
        <p:spPr>
          <a:xfrm>
            <a:off x="4883389" y="4693488"/>
            <a:ext cx="103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Sync ??</a:t>
            </a:r>
          </a:p>
        </p:txBody>
      </p:sp>
      <p:sp>
        <p:nvSpPr>
          <p:cNvPr id="25" name="Organigramme : Disque magnétique 14">
            <a:extLst>
              <a:ext uri="{FF2B5EF4-FFF2-40B4-BE49-F238E27FC236}">
                <a16:creationId xmlns:a16="http://schemas.microsoft.com/office/drawing/2014/main" id="{A4C2FE02-99BA-49C8-AD74-9ADAE0B903D9}"/>
              </a:ext>
            </a:extLst>
          </p:cNvPr>
          <p:cNvSpPr/>
          <p:nvPr/>
        </p:nvSpPr>
        <p:spPr>
          <a:xfrm>
            <a:off x="1898491" y="3949319"/>
            <a:ext cx="2266627" cy="15675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orme libre : forme 19">
            <a:extLst>
              <a:ext uri="{FF2B5EF4-FFF2-40B4-BE49-F238E27FC236}">
                <a16:creationId xmlns:a16="http://schemas.microsoft.com/office/drawing/2014/main" id="{ABD8E86A-D454-4DEB-8F9C-7CDC441D71C2}"/>
              </a:ext>
            </a:extLst>
          </p:cNvPr>
          <p:cNvSpPr/>
          <p:nvPr/>
        </p:nvSpPr>
        <p:spPr>
          <a:xfrm>
            <a:off x="1964057" y="45657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1E473C-C8AF-4444-B4DD-D5A92B4B4BD1}"/>
              </a:ext>
            </a:extLst>
          </p:cNvPr>
          <p:cNvSpPr txBox="1"/>
          <p:nvPr/>
        </p:nvSpPr>
        <p:spPr>
          <a:xfrm>
            <a:off x="2959039" y="4717578"/>
            <a:ext cx="161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???</a:t>
            </a:r>
          </a:p>
        </p:txBody>
      </p:sp>
      <p:sp>
        <p:nvSpPr>
          <p:cNvPr id="28" name="ZoneTexte 22">
            <a:extLst>
              <a:ext uri="{FF2B5EF4-FFF2-40B4-BE49-F238E27FC236}">
                <a16:creationId xmlns:a16="http://schemas.microsoft.com/office/drawing/2014/main" id="{2B75F10A-D07C-47BF-A6A7-68A294AD72F1}"/>
              </a:ext>
            </a:extLst>
          </p:cNvPr>
          <p:cNvSpPr txBox="1"/>
          <p:nvPr/>
        </p:nvSpPr>
        <p:spPr>
          <a:xfrm>
            <a:off x="2074417" y="39568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MetaStore2    (v3.x)</a:t>
            </a:r>
          </a:p>
        </p:txBody>
      </p:sp>
      <p:sp>
        <p:nvSpPr>
          <p:cNvPr id="29" name="Forme libre : forme 10">
            <a:extLst>
              <a:ext uri="{FF2B5EF4-FFF2-40B4-BE49-F238E27FC236}">
                <a16:creationId xmlns:a16="http://schemas.microsoft.com/office/drawing/2014/main" id="{A2E0EF07-EC0C-48E7-BC2A-C0EF8C7DB27D}"/>
              </a:ext>
            </a:extLst>
          </p:cNvPr>
          <p:cNvSpPr/>
          <p:nvPr/>
        </p:nvSpPr>
        <p:spPr>
          <a:xfrm>
            <a:off x="377109" y="3596865"/>
            <a:ext cx="993240" cy="2798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</a:t>
            </a:r>
          </a:p>
        </p:txBody>
      </p: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97E1DCB8-20B7-4BCF-AA28-0238E5BCFB11}"/>
              </a:ext>
            </a:extLst>
          </p:cNvPr>
          <p:cNvSpPr/>
          <p:nvPr/>
        </p:nvSpPr>
        <p:spPr>
          <a:xfrm rot="3835025">
            <a:off x="1696597" y="348842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BAEE7BEF-7628-48F7-BF1D-EEBA918DD4AD}"/>
              </a:ext>
            </a:extLst>
          </p:cNvPr>
          <p:cNvSpPr/>
          <p:nvPr/>
        </p:nvSpPr>
        <p:spPr>
          <a:xfrm rot="3835025" flipV="1">
            <a:off x="1593034" y="331202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522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9382-4861-4E7D-A467-43D1EAC31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4160"/>
            <a:ext cx="10080624" cy="1250280"/>
          </a:xfrm>
        </p:spPr>
        <p:txBody>
          <a:bodyPr vert="horz"/>
          <a:lstStyle/>
          <a:p>
            <a:pPr lvl="0" rtl="0"/>
            <a:r>
              <a:rPr lang="en-US" sz="3600" dirty="0"/>
              <a:t>Spark RDD Partitions &gt;&gt; </a:t>
            </a:r>
            <a:r>
              <a:rPr lang="en-US" sz="3600" dirty="0" err="1"/>
              <a:t>MetaStore</a:t>
            </a:r>
            <a:r>
              <a:rPr lang="en-US" sz="3600" dirty="0"/>
              <a:t> Partitions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C76659D-DEC3-4601-AF39-3A414E14817F}"/>
              </a:ext>
            </a:extLst>
          </p:cNvPr>
          <p:cNvSpPr/>
          <p:nvPr/>
        </p:nvSpPr>
        <p:spPr>
          <a:xfrm>
            <a:off x="2243520" y="2092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EAD6C6E-4CC8-452C-9170-E9BC9FF1B475}"/>
              </a:ext>
            </a:extLst>
          </p:cNvPr>
          <p:cNvSpPr/>
          <p:nvPr/>
        </p:nvSpPr>
        <p:spPr>
          <a:xfrm>
            <a:off x="2203199" y="1766520"/>
            <a:ext cx="1545480" cy="1250999"/>
          </a:xfrm>
          <a:custGeom>
            <a:avLst>
              <a:gd name="f0" fmla="val 2002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772368-E875-48B5-A504-75B91C44278D}"/>
              </a:ext>
            </a:extLst>
          </p:cNvPr>
          <p:cNvSpPr txBox="1"/>
          <p:nvPr/>
        </p:nvSpPr>
        <p:spPr>
          <a:xfrm>
            <a:off x="2070000" y="1456200"/>
            <a:ext cx="13464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637659EC-4469-4411-B32E-AC73E1BD8798}"/>
              </a:ext>
            </a:extLst>
          </p:cNvPr>
          <p:cNvSpPr/>
          <p:nvPr/>
        </p:nvSpPr>
        <p:spPr>
          <a:xfrm>
            <a:off x="2516040" y="2488320"/>
            <a:ext cx="11430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4F9C69EA-9B72-4239-A062-B27202C8C45A}"/>
              </a:ext>
            </a:extLst>
          </p:cNvPr>
          <p:cNvSpPr/>
          <p:nvPr/>
        </p:nvSpPr>
        <p:spPr>
          <a:xfrm>
            <a:off x="6457320" y="2142000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E84F7AA-F21F-4919-86C5-E3935D5DA05C}"/>
              </a:ext>
            </a:extLst>
          </p:cNvPr>
          <p:cNvSpPr txBox="1"/>
          <p:nvPr/>
        </p:nvSpPr>
        <p:spPr>
          <a:xfrm>
            <a:off x="6235560" y="1456200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468DB31-16D4-4D1B-994B-52C8BE8F0896}"/>
              </a:ext>
            </a:extLst>
          </p:cNvPr>
          <p:cNvSpPr/>
          <p:nvPr/>
        </p:nvSpPr>
        <p:spPr>
          <a:xfrm>
            <a:off x="6457680" y="2381760"/>
            <a:ext cx="764640" cy="2174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9E5A8C3-8EBE-4BD3-9C0E-A9E25D58CE2D}"/>
              </a:ext>
            </a:extLst>
          </p:cNvPr>
          <p:cNvSpPr/>
          <p:nvPr/>
        </p:nvSpPr>
        <p:spPr>
          <a:xfrm>
            <a:off x="6458040" y="2634119"/>
            <a:ext cx="764640" cy="4222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B480A82-6A22-474D-BE89-0A158F6E39FE}"/>
              </a:ext>
            </a:extLst>
          </p:cNvPr>
          <p:cNvSpPr/>
          <p:nvPr/>
        </p:nvSpPr>
        <p:spPr>
          <a:xfrm>
            <a:off x="2298600" y="3742200"/>
            <a:ext cx="1362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24F5F01-53A0-4BE2-B83D-EF15EBD7FBD1}"/>
              </a:ext>
            </a:extLst>
          </p:cNvPr>
          <p:cNvSpPr/>
          <p:nvPr/>
        </p:nvSpPr>
        <p:spPr>
          <a:xfrm>
            <a:off x="1837439" y="4522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281D652A-6AC8-4000-BA72-D21EA295C3AA}"/>
              </a:ext>
            </a:extLst>
          </p:cNvPr>
          <p:cNvSpPr/>
          <p:nvPr/>
        </p:nvSpPr>
        <p:spPr>
          <a:xfrm>
            <a:off x="6457680" y="1745999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5C354EDE-9206-4C08-AE1D-780403ACF900}"/>
              </a:ext>
            </a:extLst>
          </p:cNvPr>
          <p:cNvSpPr/>
          <p:nvPr/>
        </p:nvSpPr>
        <p:spPr>
          <a:xfrm>
            <a:off x="2984399" y="305640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25627308-150E-4C84-80A8-10EFDC7E7064}"/>
              </a:ext>
            </a:extLst>
          </p:cNvPr>
          <p:cNvSpPr/>
          <p:nvPr/>
        </p:nvSpPr>
        <p:spPr>
          <a:xfrm flipV="1">
            <a:off x="255240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0A49C5-E99F-476E-B7A8-33AA8DCC2A97}"/>
              </a:ext>
            </a:extLst>
          </p:cNvPr>
          <p:cNvSpPr txBox="1"/>
          <p:nvPr/>
        </p:nvSpPr>
        <p:spPr>
          <a:xfrm>
            <a:off x="1002240" y="3092400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partitions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273E09A-7E90-4DF0-8202-D1491AAA4BC2}"/>
              </a:ext>
            </a:extLst>
          </p:cNvPr>
          <p:cNvSpPr txBox="1"/>
          <p:nvPr/>
        </p:nvSpPr>
        <p:spPr>
          <a:xfrm>
            <a:off x="3288239" y="3056400"/>
            <a:ext cx="1887119" cy="621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add/remove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2006D08-E114-428D-917B-E301723361A6}"/>
              </a:ext>
            </a:extLst>
          </p:cNvPr>
          <p:cNvSpPr/>
          <p:nvPr/>
        </p:nvSpPr>
        <p:spPr>
          <a:xfrm>
            <a:off x="5541840" y="35964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partition1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AD5EA73-25A9-4B74-85AF-7C4D07F58633}"/>
              </a:ext>
            </a:extLst>
          </p:cNvPr>
          <p:cNvSpPr/>
          <p:nvPr/>
        </p:nvSpPr>
        <p:spPr>
          <a:xfrm>
            <a:off x="5541840" y="385451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partition2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C9998261-5EC7-4A9A-A4FD-DA8EEB45A9C0}"/>
              </a:ext>
            </a:extLst>
          </p:cNvPr>
          <p:cNvSpPr/>
          <p:nvPr/>
        </p:nvSpPr>
        <p:spPr>
          <a:xfrm>
            <a:off x="5541840" y="411264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partition3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F757391-CD2A-4C11-8E05-DB1B6C10D5A6}"/>
              </a:ext>
            </a:extLst>
          </p:cNvPr>
          <p:cNvSpPr/>
          <p:nvPr/>
        </p:nvSpPr>
        <p:spPr>
          <a:xfrm>
            <a:off x="5541840" y="437075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partition4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B7EE1EA7-5AE8-4F3A-B617-2D6429CAD222}"/>
              </a:ext>
            </a:extLst>
          </p:cNvPr>
          <p:cNvSpPr/>
          <p:nvPr/>
        </p:nvSpPr>
        <p:spPr>
          <a:xfrm flipV="1">
            <a:off x="7158960" y="1814400"/>
            <a:ext cx="389879" cy="17517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B47F3BAE-834F-42A6-88AA-282E24C21C03}"/>
              </a:ext>
            </a:extLst>
          </p:cNvPr>
          <p:cNvSpPr/>
          <p:nvPr/>
        </p:nvSpPr>
        <p:spPr>
          <a:xfrm flipV="1">
            <a:off x="7953844" y="2439670"/>
            <a:ext cx="316325" cy="151891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9D0CB888-519A-4218-99FC-B125CBA98C63}"/>
              </a:ext>
            </a:extLst>
          </p:cNvPr>
          <p:cNvSpPr/>
          <p:nvPr/>
        </p:nvSpPr>
        <p:spPr>
          <a:xfrm flipV="1">
            <a:off x="8293322" y="2442536"/>
            <a:ext cx="399866" cy="1764424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3FB8736-3E59-40B9-8E23-01EF76CFD109}"/>
              </a:ext>
            </a:extLst>
          </p:cNvPr>
          <p:cNvSpPr/>
          <p:nvPr/>
        </p:nvSpPr>
        <p:spPr>
          <a:xfrm>
            <a:off x="5541840" y="462888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partition5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05C97C38-506C-4413-A8A3-A5E5BABAAA2B}"/>
              </a:ext>
            </a:extLst>
          </p:cNvPr>
          <p:cNvSpPr/>
          <p:nvPr/>
        </p:nvSpPr>
        <p:spPr>
          <a:xfrm rot="18816000" flipV="1">
            <a:off x="5474629" y="221111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D190D31-9226-40E5-B4DD-03097A300863}"/>
              </a:ext>
            </a:extLst>
          </p:cNvPr>
          <p:cNvSpPr txBox="1"/>
          <p:nvPr/>
        </p:nvSpPr>
        <p:spPr>
          <a:xfrm>
            <a:off x="4157279" y="2136240"/>
            <a:ext cx="1863360" cy="85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list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File blocks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0FE93D20-7E61-4A6C-B306-6FC2B3D46B46}"/>
              </a:ext>
            </a:extLst>
          </p:cNvPr>
          <p:cNvSpPr/>
          <p:nvPr/>
        </p:nvSpPr>
        <p:spPr>
          <a:xfrm>
            <a:off x="5541840" y="48870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partition6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250A1E-1436-4B9F-8ED5-182A472DCB03}"/>
              </a:ext>
            </a:extLst>
          </p:cNvPr>
          <p:cNvSpPr txBox="1"/>
          <p:nvPr/>
        </p:nvSpPr>
        <p:spPr>
          <a:xfrm>
            <a:off x="7531559" y="1626840"/>
            <a:ext cx="168164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part1-file1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2605D3F-8C33-43DC-827D-5D6F2E1BEF41}"/>
              </a:ext>
            </a:extLst>
          </p:cNvPr>
          <p:cNvSpPr txBox="1"/>
          <p:nvPr/>
        </p:nvSpPr>
        <p:spPr>
          <a:xfrm>
            <a:off x="7463520" y="2086200"/>
            <a:ext cx="255297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part2-file1, part2-file2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375A8-2DB0-496F-A9DF-04A4868A8116}"/>
              </a:ext>
            </a:extLst>
          </p:cNvPr>
          <p:cNvSpPr txBox="1"/>
          <p:nvPr/>
        </p:nvSpPr>
        <p:spPr>
          <a:xfrm>
            <a:off x="7318439" y="2610720"/>
            <a:ext cx="2762185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(block1)(block2)(block3)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81C019A7-A27F-45C9-B188-D95CA34B9EDD}"/>
              </a:ext>
            </a:extLst>
          </p:cNvPr>
          <p:cNvSpPr/>
          <p:nvPr/>
        </p:nvSpPr>
        <p:spPr>
          <a:xfrm>
            <a:off x="2017439" y="4846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Executor2</a:t>
            </a:r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B1E0E56E-DCAD-485D-9EB7-24568A62BBD2}"/>
              </a:ext>
            </a:extLst>
          </p:cNvPr>
          <p:cNvSpPr/>
          <p:nvPr/>
        </p:nvSpPr>
        <p:spPr>
          <a:xfrm>
            <a:off x="2413440" y="5242320"/>
            <a:ext cx="209880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ExecutorN</a:t>
            </a:r>
          </a:p>
        </p:txBody>
      </p:sp>
      <p:sp>
        <p:nvSpPr>
          <p:cNvPr id="37" name="Connecteur droit 36">
            <a:extLst>
              <a:ext uri="{FF2B5EF4-FFF2-40B4-BE49-F238E27FC236}">
                <a16:creationId xmlns:a16="http://schemas.microsoft.com/office/drawing/2014/main" id="{A703DC34-4C3E-4EB9-8829-70F96167CEE0}"/>
              </a:ext>
            </a:extLst>
          </p:cNvPr>
          <p:cNvSpPr/>
          <p:nvPr/>
        </p:nvSpPr>
        <p:spPr>
          <a:xfrm flipH="1">
            <a:off x="4157640" y="3708000"/>
            <a:ext cx="1234440" cy="1261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onnecteur droit 37">
            <a:extLst>
              <a:ext uri="{FF2B5EF4-FFF2-40B4-BE49-F238E27FC236}">
                <a16:creationId xmlns:a16="http://schemas.microsoft.com/office/drawing/2014/main" id="{A9178235-562B-4791-B6D7-69826C8A16A9}"/>
              </a:ext>
            </a:extLst>
          </p:cNvPr>
          <p:cNvSpPr/>
          <p:nvPr/>
        </p:nvSpPr>
        <p:spPr>
          <a:xfrm flipH="1">
            <a:off x="4158000" y="3989880"/>
            <a:ext cx="1306440" cy="979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Connecteur droit 38">
            <a:extLst>
              <a:ext uri="{FF2B5EF4-FFF2-40B4-BE49-F238E27FC236}">
                <a16:creationId xmlns:a16="http://schemas.microsoft.com/office/drawing/2014/main" id="{2771BA87-BF55-4165-BFDC-42D2538B5DE2}"/>
              </a:ext>
            </a:extLst>
          </p:cNvPr>
          <p:cNvSpPr/>
          <p:nvPr/>
        </p:nvSpPr>
        <p:spPr>
          <a:xfrm flipH="1">
            <a:off x="4043519" y="4206960"/>
            <a:ext cx="1402201" cy="442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Connecteur droit 39">
            <a:extLst>
              <a:ext uri="{FF2B5EF4-FFF2-40B4-BE49-F238E27FC236}">
                <a16:creationId xmlns:a16="http://schemas.microsoft.com/office/drawing/2014/main" id="{467A9D60-DDC4-40D5-9CC7-F1B06A8F5853}"/>
              </a:ext>
            </a:extLst>
          </p:cNvPr>
          <p:cNvSpPr/>
          <p:nvPr/>
        </p:nvSpPr>
        <p:spPr>
          <a:xfrm flipH="1">
            <a:off x="4538880" y="4477680"/>
            <a:ext cx="857160" cy="880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Connecteur droit 40">
            <a:extLst>
              <a:ext uri="{FF2B5EF4-FFF2-40B4-BE49-F238E27FC236}">
                <a16:creationId xmlns:a16="http://schemas.microsoft.com/office/drawing/2014/main" id="{949D9F45-5230-464B-8C7A-4414D10892EC}"/>
              </a:ext>
            </a:extLst>
          </p:cNvPr>
          <p:cNvSpPr/>
          <p:nvPr/>
        </p:nvSpPr>
        <p:spPr>
          <a:xfrm flipH="1">
            <a:off x="4272120" y="4759559"/>
            <a:ext cx="1093320" cy="2628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Connecteur droit 41">
            <a:extLst>
              <a:ext uri="{FF2B5EF4-FFF2-40B4-BE49-F238E27FC236}">
                <a16:creationId xmlns:a16="http://schemas.microsoft.com/office/drawing/2014/main" id="{84BCD832-4511-46E3-B1B6-978385D68F73}"/>
              </a:ext>
            </a:extLst>
          </p:cNvPr>
          <p:cNvSpPr/>
          <p:nvPr/>
        </p:nvSpPr>
        <p:spPr>
          <a:xfrm flipH="1">
            <a:off x="4592160" y="4980600"/>
            <a:ext cx="762120" cy="445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8321EF-E8A9-44AE-A721-112161AA9DCF}"/>
              </a:ext>
            </a:extLst>
          </p:cNvPr>
          <p:cNvSpPr txBox="1"/>
          <p:nvPr/>
        </p:nvSpPr>
        <p:spPr>
          <a:xfrm>
            <a:off x="4847760" y="5155920"/>
            <a:ext cx="394308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 1 RDD partition to 1 executor</a:t>
            </a:r>
          </a:p>
        </p:txBody>
      </p:sp>
      <p:sp>
        <p:nvSpPr>
          <p:cNvPr id="44" name="Connecteur droit 21">
            <a:extLst>
              <a:ext uri="{FF2B5EF4-FFF2-40B4-BE49-F238E27FC236}">
                <a16:creationId xmlns:a16="http://schemas.microsoft.com/office/drawing/2014/main" id="{F421A973-34AA-4443-A3A0-5FD3603CAA00}"/>
              </a:ext>
            </a:extLst>
          </p:cNvPr>
          <p:cNvSpPr/>
          <p:nvPr/>
        </p:nvSpPr>
        <p:spPr>
          <a:xfrm flipV="1">
            <a:off x="7737122" y="3204295"/>
            <a:ext cx="275308" cy="1281665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Connecteur droit 21">
            <a:extLst>
              <a:ext uri="{FF2B5EF4-FFF2-40B4-BE49-F238E27FC236}">
                <a16:creationId xmlns:a16="http://schemas.microsoft.com/office/drawing/2014/main" id="{3483231B-72B0-45BB-9F66-7C1C96CBFEA1}"/>
              </a:ext>
            </a:extLst>
          </p:cNvPr>
          <p:cNvSpPr/>
          <p:nvPr/>
        </p:nvSpPr>
        <p:spPr>
          <a:xfrm flipV="1">
            <a:off x="8293322" y="3181071"/>
            <a:ext cx="329171" cy="1578488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Connecteur droit 21">
            <a:extLst>
              <a:ext uri="{FF2B5EF4-FFF2-40B4-BE49-F238E27FC236}">
                <a16:creationId xmlns:a16="http://schemas.microsoft.com/office/drawing/2014/main" id="{83512619-2DE2-4E0F-9BC5-F645CE30AAF5}"/>
              </a:ext>
            </a:extLst>
          </p:cNvPr>
          <p:cNvSpPr/>
          <p:nvPr/>
        </p:nvSpPr>
        <p:spPr>
          <a:xfrm flipV="1">
            <a:off x="8950927" y="3204293"/>
            <a:ext cx="399866" cy="1818066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92A3F4-BD12-4FAF-A5AD-7ECB7B0E62F3}"/>
              </a:ext>
            </a:extLst>
          </p:cNvPr>
          <p:cNvCxnSpPr>
            <a:cxnSpLocks/>
            <a:stCxn id="19" idx="1"/>
            <a:endCxn id="23" idx="0"/>
          </p:cNvCxnSpPr>
          <p:nvPr/>
        </p:nvCxnSpPr>
        <p:spPr>
          <a:xfrm flipV="1">
            <a:off x="7370640" y="3958589"/>
            <a:ext cx="583204" cy="1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248333-D1B5-4087-9736-D7074ACD17DD}"/>
              </a:ext>
            </a:extLst>
          </p:cNvPr>
          <p:cNvCxnSpPr>
            <a:cxnSpLocks/>
          </p:cNvCxnSpPr>
          <p:nvPr/>
        </p:nvCxnSpPr>
        <p:spPr>
          <a:xfrm flipV="1">
            <a:off x="7387354" y="4217160"/>
            <a:ext cx="905968" cy="1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987A2A-9DFA-40AE-AA2A-2166F4A21161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7353899" y="4485960"/>
            <a:ext cx="383223" cy="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9EBF0D-273B-4792-BFB5-6B5C749F295E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371879" y="4752062"/>
            <a:ext cx="921443" cy="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6D18B8-FA85-4DC0-9B55-B6002FF73C6A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363617" y="5006884"/>
            <a:ext cx="1587310" cy="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9382-4861-4E7D-A467-43D1EAC31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4160"/>
            <a:ext cx="10080624" cy="1250280"/>
          </a:xfrm>
        </p:spPr>
        <p:txBody>
          <a:bodyPr vert="horz"/>
          <a:lstStyle/>
          <a:p>
            <a:pPr lvl="0" rtl="0"/>
            <a:r>
              <a:rPr lang="en-US" sz="3600" dirty="0"/>
              <a:t>Spark RDD Partitions </a:t>
            </a:r>
            <a:br>
              <a:rPr lang="en-US" sz="3600" dirty="0"/>
            </a:br>
            <a:r>
              <a:rPr lang="en-US" sz="3600" dirty="0"/>
              <a:t>=  </a:t>
            </a:r>
            <a:r>
              <a:rPr lang="en-US" sz="3600" dirty="0" err="1"/>
              <a:t>MetaStore</a:t>
            </a:r>
            <a:r>
              <a:rPr lang="en-US" sz="3600" dirty="0"/>
              <a:t> Partition * Files * Blocks</a:t>
            </a:r>
          </a:p>
        </p:txBody>
      </p:sp>
      <p:sp>
        <p:nvSpPr>
          <p:cNvPr id="49" name="Forme libre : forme 10">
            <a:extLst>
              <a:ext uri="{FF2B5EF4-FFF2-40B4-BE49-F238E27FC236}">
                <a16:creationId xmlns:a16="http://schemas.microsoft.com/office/drawing/2014/main" id="{4EBD0503-B0EC-4D2A-9C1D-669673644AAF}"/>
              </a:ext>
            </a:extLst>
          </p:cNvPr>
          <p:cNvSpPr/>
          <p:nvPr/>
        </p:nvSpPr>
        <p:spPr>
          <a:xfrm>
            <a:off x="1589939" y="4314789"/>
            <a:ext cx="2566770" cy="3364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51" name="Forme libre : forme 14">
            <a:extLst>
              <a:ext uri="{FF2B5EF4-FFF2-40B4-BE49-F238E27FC236}">
                <a16:creationId xmlns:a16="http://schemas.microsoft.com/office/drawing/2014/main" id="{2B6E69FB-9298-4827-B3EE-5441CD547754}"/>
              </a:ext>
            </a:extLst>
          </p:cNvPr>
          <p:cNvSpPr/>
          <p:nvPr/>
        </p:nvSpPr>
        <p:spPr>
          <a:xfrm rot="18428723" flipV="1">
            <a:off x="735030" y="357111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ZoneTexte 15">
            <a:extLst>
              <a:ext uri="{FF2B5EF4-FFF2-40B4-BE49-F238E27FC236}">
                <a16:creationId xmlns:a16="http://schemas.microsoft.com/office/drawing/2014/main" id="{5752B47A-CE58-4DFC-BC36-C7029A4EB288}"/>
              </a:ext>
            </a:extLst>
          </p:cNvPr>
          <p:cNvSpPr txBox="1"/>
          <p:nvPr/>
        </p:nvSpPr>
        <p:spPr>
          <a:xfrm>
            <a:off x="118079" y="1986329"/>
            <a:ext cx="1253280" cy="6427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1/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55" name="Forme libre : forme 26">
            <a:extLst>
              <a:ext uri="{FF2B5EF4-FFF2-40B4-BE49-F238E27FC236}">
                <a16:creationId xmlns:a16="http://schemas.microsoft.com/office/drawing/2014/main" id="{45591AFD-BCC3-45A2-8838-9DA6B0F65B96}"/>
              </a:ext>
            </a:extLst>
          </p:cNvPr>
          <p:cNvSpPr/>
          <p:nvPr/>
        </p:nvSpPr>
        <p:spPr>
          <a:xfrm flipV="1">
            <a:off x="2691539" y="3547132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ZoneTexte 15">
            <a:extLst>
              <a:ext uri="{FF2B5EF4-FFF2-40B4-BE49-F238E27FC236}">
                <a16:creationId xmlns:a16="http://schemas.microsoft.com/office/drawing/2014/main" id="{321EEB2B-B02D-4AB2-8D0E-CA89F9C64059}"/>
              </a:ext>
            </a:extLst>
          </p:cNvPr>
          <p:cNvSpPr txBox="1"/>
          <p:nvPr/>
        </p:nvSpPr>
        <p:spPr>
          <a:xfrm>
            <a:off x="1524000" y="1954470"/>
            <a:ext cx="2632709" cy="621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2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foreach part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 files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in 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Forme libre : forme 26">
            <a:extLst>
              <a:ext uri="{FF2B5EF4-FFF2-40B4-BE49-F238E27FC236}">
                <a16:creationId xmlns:a16="http://schemas.microsoft.com/office/drawing/2014/main" id="{0AF1A40E-69B7-4A8C-BA8D-A3F78434FE1B}"/>
              </a:ext>
            </a:extLst>
          </p:cNvPr>
          <p:cNvSpPr/>
          <p:nvPr/>
        </p:nvSpPr>
        <p:spPr>
          <a:xfrm rot="2730073" flipV="1">
            <a:off x="4089224" y="3561203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ZoneTexte 15">
            <a:extLst>
              <a:ext uri="{FF2B5EF4-FFF2-40B4-BE49-F238E27FC236}">
                <a16:creationId xmlns:a16="http://schemas.microsoft.com/office/drawing/2014/main" id="{D09D3F4B-6BF4-4A33-898B-AE9C1BE59BCD}"/>
              </a:ext>
            </a:extLst>
          </p:cNvPr>
          <p:cNvSpPr txBox="1"/>
          <p:nvPr/>
        </p:nvSpPr>
        <p:spPr>
          <a:xfrm>
            <a:off x="3830819" y="1927695"/>
            <a:ext cx="3328171" cy="1418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3/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foreach file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lseek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file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Footer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metadata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List all partitions stat + offsets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NO read data)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ZoneTexte 15">
            <a:extLst>
              <a:ext uri="{FF2B5EF4-FFF2-40B4-BE49-F238E27FC236}">
                <a16:creationId xmlns:a16="http://schemas.microsoft.com/office/drawing/2014/main" id="{78B0EF63-E8E4-4036-9067-CF38EC84BB70}"/>
              </a:ext>
            </a:extLst>
          </p:cNvPr>
          <p:cNvSpPr txBox="1"/>
          <p:nvPr/>
        </p:nvSpPr>
        <p:spPr>
          <a:xfrm>
            <a:off x="1224180" y="5328036"/>
            <a:ext cx="388787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--conf </a:t>
            </a:r>
            <a:r>
              <a:rPr lang="en-US" dirty="0" err="1">
                <a:latin typeface="Liberation Sans" pitchFamily="18"/>
                <a:ea typeface="Microsoft YaHei" pitchFamily="2"/>
                <a:cs typeface="Lucida Sans" pitchFamily="2"/>
              </a:rPr>
              <a:t>spark.driver.memory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=500M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Forme libre : forme 10">
            <a:extLst>
              <a:ext uri="{FF2B5EF4-FFF2-40B4-BE49-F238E27FC236}">
                <a16:creationId xmlns:a16="http://schemas.microsoft.com/office/drawing/2014/main" id="{5EE76FD8-BB08-47B9-85AF-178FA676D71C}"/>
              </a:ext>
            </a:extLst>
          </p:cNvPr>
          <p:cNvSpPr/>
          <p:nvPr/>
        </p:nvSpPr>
        <p:spPr>
          <a:xfrm>
            <a:off x="6197779" y="41036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2" name="ZoneTexte 15">
            <a:extLst>
              <a:ext uri="{FF2B5EF4-FFF2-40B4-BE49-F238E27FC236}">
                <a16:creationId xmlns:a16="http://schemas.microsoft.com/office/drawing/2014/main" id="{918B54C4-D447-4471-859E-F0B8E752C9F7}"/>
              </a:ext>
            </a:extLst>
          </p:cNvPr>
          <p:cNvSpPr txBox="1"/>
          <p:nvPr/>
        </p:nvSpPr>
        <p:spPr>
          <a:xfrm>
            <a:off x="6112789" y="5346486"/>
            <a:ext cx="388787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--conf </a:t>
            </a:r>
            <a:r>
              <a:rPr lang="en-US" dirty="0" err="1">
                <a:latin typeface="Liberation Sans" pitchFamily="18"/>
                <a:ea typeface="Microsoft YaHei" pitchFamily="2"/>
                <a:cs typeface="Lucida Sans" pitchFamily="2"/>
              </a:rPr>
              <a:t>spark.executor.memory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=30G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Forme libre : forme 10">
            <a:extLst>
              <a:ext uri="{FF2B5EF4-FFF2-40B4-BE49-F238E27FC236}">
                <a16:creationId xmlns:a16="http://schemas.microsoft.com/office/drawing/2014/main" id="{26109919-7958-4755-B39D-3D635E04065C}"/>
              </a:ext>
            </a:extLst>
          </p:cNvPr>
          <p:cNvSpPr/>
          <p:nvPr/>
        </p:nvSpPr>
        <p:spPr>
          <a:xfrm>
            <a:off x="6350179" y="42560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4" name="Forme libre : forme 10">
            <a:extLst>
              <a:ext uri="{FF2B5EF4-FFF2-40B4-BE49-F238E27FC236}">
                <a16:creationId xmlns:a16="http://schemas.microsoft.com/office/drawing/2014/main" id="{79F4FEC3-4BD5-4974-A38F-3AFC46CD0E00}"/>
              </a:ext>
            </a:extLst>
          </p:cNvPr>
          <p:cNvSpPr/>
          <p:nvPr/>
        </p:nvSpPr>
        <p:spPr>
          <a:xfrm>
            <a:off x="6502579" y="44084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5" name="Forme libre : forme 10">
            <a:extLst>
              <a:ext uri="{FF2B5EF4-FFF2-40B4-BE49-F238E27FC236}">
                <a16:creationId xmlns:a16="http://schemas.microsoft.com/office/drawing/2014/main" id="{D39D5380-2F71-4906-9854-7200A3AFEA4F}"/>
              </a:ext>
            </a:extLst>
          </p:cNvPr>
          <p:cNvSpPr/>
          <p:nvPr/>
        </p:nvSpPr>
        <p:spPr>
          <a:xfrm>
            <a:off x="6654979" y="45608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6" name="Forme libre : forme 26">
            <a:extLst>
              <a:ext uri="{FF2B5EF4-FFF2-40B4-BE49-F238E27FC236}">
                <a16:creationId xmlns:a16="http://schemas.microsoft.com/office/drawing/2014/main" id="{2F76DC20-A760-4F28-8854-13E9F0012939}"/>
              </a:ext>
            </a:extLst>
          </p:cNvPr>
          <p:cNvSpPr/>
          <p:nvPr/>
        </p:nvSpPr>
        <p:spPr>
          <a:xfrm flipV="1">
            <a:off x="7554073" y="351883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ZoneTexte 15">
            <a:extLst>
              <a:ext uri="{FF2B5EF4-FFF2-40B4-BE49-F238E27FC236}">
                <a16:creationId xmlns:a16="http://schemas.microsoft.com/office/drawing/2014/main" id="{83714467-0BF8-4187-B312-10E0FF6680AC}"/>
              </a:ext>
            </a:extLst>
          </p:cNvPr>
          <p:cNvSpPr txBox="1"/>
          <p:nvPr/>
        </p:nvSpPr>
        <p:spPr>
          <a:xfrm>
            <a:off x="7027409" y="1935564"/>
            <a:ext cx="3328171" cy="1418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4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foreach file-partition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lseek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file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fragment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read only 1 data block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Organigramme : Disque magnétique 14">
            <a:extLst>
              <a:ext uri="{FF2B5EF4-FFF2-40B4-BE49-F238E27FC236}">
                <a16:creationId xmlns:a16="http://schemas.microsoft.com/office/drawing/2014/main" id="{9E69BE76-E2F0-4B57-9CED-8BE31ED982BD}"/>
              </a:ext>
            </a:extLst>
          </p:cNvPr>
          <p:cNvSpPr/>
          <p:nvPr/>
        </p:nvSpPr>
        <p:spPr>
          <a:xfrm>
            <a:off x="446581" y="3150287"/>
            <a:ext cx="303022" cy="25248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8B0BB-D0C8-42A6-BD24-71B143FD7209}"/>
              </a:ext>
            </a:extLst>
          </p:cNvPr>
          <p:cNvSpPr txBox="1"/>
          <p:nvPr/>
        </p:nvSpPr>
        <p:spPr>
          <a:xfrm>
            <a:off x="79956" y="283997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69" name="Organigramme : Disque magnétique 14">
            <a:extLst>
              <a:ext uri="{FF2B5EF4-FFF2-40B4-BE49-F238E27FC236}">
                <a16:creationId xmlns:a16="http://schemas.microsoft.com/office/drawing/2014/main" id="{63AC5641-617F-4A50-97B1-35E525E59921}"/>
              </a:ext>
            </a:extLst>
          </p:cNvPr>
          <p:cNvSpPr/>
          <p:nvPr/>
        </p:nvSpPr>
        <p:spPr>
          <a:xfrm>
            <a:off x="1554480" y="1303832"/>
            <a:ext cx="8446188" cy="217973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B7B3B-34D0-4D26-8123-C2F5BC00D235}"/>
              </a:ext>
            </a:extLst>
          </p:cNvPr>
          <p:cNvSpPr txBox="1"/>
          <p:nvPr/>
        </p:nvSpPr>
        <p:spPr>
          <a:xfrm>
            <a:off x="4986423" y="1380437"/>
            <a:ext cx="108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410517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ADC7E-1F9C-4F1F-8867-7516F6B8C4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5338"/>
            <a:ext cx="9071640" cy="1290300"/>
          </a:xfrm>
        </p:spPr>
        <p:txBody>
          <a:bodyPr vert="horz"/>
          <a:lstStyle/>
          <a:p>
            <a:pPr rtl="0"/>
            <a:r>
              <a:rPr lang="en-US" dirty="0" err="1"/>
              <a:t>Splitteable</a:t>
            </a:r>
            <a:r>
              <a:rPr lang="en-US" dirty="0"/>
              <a:t> File Format</a:t>
            </a:r>
            <a:br>
              <a:rPr lang="en-US" dirty="0"/>
            </a:br>
            <a:r>
              <a:rPr lang="en-US" dirty="0"/>
              <a:t>(PARQUET..)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F99BA733-9398-4391-9D03-5D65169573BF}"/>
              </a:ext>
            </a:extLst>
          </p:cNvPr>
          <p:cNvSpPr/>
          <p:nvPr/>
        </p:nvSpPr>
        <p:spPr>
          <a:xfrm>
            <a:off x="4792980" y="4954905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DE716060-3F9B-45AC-8436-747122E75CDC}"/>
              </a:ext>
            </a:extLst>
          </p:cNvPr>
          <p:cNvSpPr/>
          <p:nvPr/>
        </p:nvSpPr>
        <p:spPr>
          <a:xfrm>
            <a:off x="4792980" y="3848100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564A137F-E3ED-4B19-8ED1-39EA3C19A688}"/>
              </a:ext>
            </a:extLst>
          </p:cNvPr>
          <p:cNvSpPr/>
          <p:nvPr/>
        </p:nvSpPr>
        <p:spPr>
          <a:xfrm>
            <a:off x="4792980" y="2741295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D900A68-6721-49CA-83EA-ED00D68D252F}"/>
              </a:ext>
            </a:extLst>
          </p:cNvPr>
          <p:cNvSpPr/>
          <p:nvPr/>
        </p:nvSpPr>
        <p:spPr>
          <a:xfrm>
            <a:off x="4792980" y="1626870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863940B-2519-4A79-B220-4B3BF67E6535}"/>
              </a:ext>
            </a:extLst>
          </p:cNvPr>
          <p:cNvSpPr/>
          <p:nvPr/>
        </p:nvSpPr>
        <p:spPr>
          <a:xfrm>
            <a:off x="8149220" y="1606252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EFDF82E7-3EBD-480D-8610-FA488E14C73F}"/>
              </a:ext>
            </a:extLst>
          </p:cNvPr>
          <p:cNvSpPr/>
          <p:nvPr/>
        </p:nvSpPr>
        <p:spPr>
          <a:xfrm>
            <a:off x="8149220" y="2720677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2707A896-59B0-4CB1-AFA1-8AA1AB9F7CA8}"/>
              </a:ext>
            </a:extLst>
          </p:cNvPr>
          <p:cNvSpPr/>
          <p:nvPr/>
        </p:nvSpPr>
        <p:spPr>
          <a:xfrm>
            <a:off x="8149220" y="3835102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1279E-342A-461E-A06F-4B1114A89A55}"/>
              </a:ext>
            </a:extLst>
          </p:cNvPr>
          <p:cNvSpPr txBox="1"/>
          <p:nvPr/>
        </p:nvSpPr>
        <p:spPr>
          <a:xfrm>
            <a:off x="8233410" y="1752600"/>
            <a:ext cx="188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parquet.block.size</a:t>
            </a:r>
            <a:endParaRPr lang="fr-FR" dirty="0"/>
          </a:p>
          <a:p>
            <a:r>
              <a:rPr lang="fr-FR" dirty="0"/>
              <a:t>Default = 128M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3B28D-DC31-4407-A9AD-B6627B71293D}"/>
              </a:ext>
            </a:extLst>
          </p:cNvPr>
          <p:cNvSpPr txBox="1"/>
          <p:nvPr/>
        </p:nvSpPr>
        <p:spPr>
          <a:xfrm>
            <a:off x="6608492" y="5086806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45FD5-6A6E-4F95-BDB4-825978BF6EF5}"/>
              </a:ext>
            </a:extLst>
          </p:cNvPr>
          <p:cNvCxnSpPr/>
          <p:nvPr/>
        </p:nvCxnSpPr>
        <p:spPr>
          <a:xfrm>
            <a:off x="1889760" y="1626870"/>
            <a:ext cx="0" cy="369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2B4F3-00A1-41DB-800E-BA123F929156}"/>
              </a:ext>
            </a:extLst>
          </p:cNvPr>
          <p:cNvSpPr txBox="1"/>
          <p:nvPr/>
        </p:nvSpPr>
        <p:spPr>
          <a:xfrm>
            <a:off x="49530" y="3039745"/>
            <a:ext cx="1874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1/</a:t>
            </a:r>
          </a:p>
          <a:p>
            <a:r>
              <a:rPr lang="fr-FR" b="1" dirty="0" err="1"/>
              <a:t>seek</a:t>
            </a:r>
            <a:r>
              <a:rPr lang="fr-FR" dirty="0"/>
              <a:t> </a:t>
            </a:r>
          </a:p>
          <a:p>
            <a:r>
              <a:rPr lang="fr-FR" dirty="0"/>
              <a:t>To (</a:t>
            </a:r>
            <a:r>
              <a:rPr lang="fr-FR" dirty="0" err="1"/>
              <a:t>file.length</a:t>
            </a:r>
            <a:r>
              <a:rPr lang="fr-FR" dirty="0"/>
              <a:t> – 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6B1E2-1822-4EE8-B6B3-A2D661AEA191}"/>
              </a:ext>
            </a:extLst>
          </p:cNvPr>
          <p:cNvSpPr txBox="1"/>
          <p:nvPr/>
        </p:nvSpPr>
        <p:spPr>
          <a:xfrm>
            <a:off x="1268730" y="5322570"/>
            <a:ext cx="239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2/ </a:t>
            </a:r>
            <a:r>
              <a:rPr lang="fr-FR" dirty="0" err="1"/>
              <a:t>read</a:t>
            </a:r>
            <a:r>
              <a:rPr lang="fr-FR" dirty="0"/>
              <a:t> int4: </a:t>
            </a:r>
            <a:r>
              <a:rPr lang="fr-FR" dirty="0" err="1"/>
              <a:t>footer</a:t>
            </a:r>
            <a:r>
              <a:rPr lang="fr-FR" dirty="0"/>
              <a:t> size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4781A-DC5B-457C-A400-BA4E97B1F0F1}"/>
              </a:ext>
            </a:extLst>
          </p:cNvPr>
          <p:cNvCxnSpPr>
            <a:cxnSpLocks/>
          </p:cNvCxnSpPr>
          <p:nvPr/>
        </p:nvCxnSpPr>
        <p:spPr>
          <a:xfrm flipV="1">
            <a:off x="2048977" y="4959350"/>
            <a:ext cx="0" cy="40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5EEBB8-B3BF-4A41-925B-89F64F0A645E}"/>
              </a:ext>
            </a:extLst>
          </p:cNvPr>
          <p:cNvSpPr txBox="1"/>
          <p:nvPr/>
        </p:nvSpPr>
        <p:spPr>
          <a:xfrm>
            <a:off x="1840937" y="4257774"/>
            <a:ext cx="124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3/</a:t>
            </a:r>
            <a:r>
              <a:rPr lang="fr-FR" dirty="0"/>
              <a:t> </a:t>
            </a:r>
            <a:r>
              <a:rPr lang="fr-FR" dirty="0" err="1"/>
              <a:t>seek</a:t>
            </a:r>
            <a:r>
              <a:rPr lang="fr-FR" dirty="0"/>
              <a:t> to </a:t>
            </a:r>
          </a:p>
          <a:p>
            <a:r>
              <a:rPr lang="fr-FR" dirty="0" err="1"/>
              <a:t>footer</a:t>
            </a:r>
            <a:r>
              <a:rPr lang="fr-FR" dirty="0"/>
              <a:t> start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F2B81A-C355-4239-AF42-CC722D9DDC98}"/>
              </a:ext>
            </a:extLst>
          </p:cNvPr>
          <p:cNvCxnSpPr>
            <a:cxnSpLocks/>
          </p:cNvCxnSpPr>
          <p:nvPr/>
        </p:nvCxnSpPr>
        <p:spPr>
          <a:xfrm>
            <a:off x="2236470" y="5075138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C7D204-E408-48E8-9439-3C964DA720F8}"/>
              </a:ext>
            </a:extLst>
          </p:cNvPr>
          <p:cNvSpPr txBox="1"/>
          <p:nvPr/>
        </p:nvSpPr>
        <p:spPr>
          <a:xfrm>
            <a:off x="3022535" y="4676239"/>
            <a:ext cx="165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4/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r>
              <a:rPr lang="fr-FR" dirty="0"/>
              <a:t>+ blocks offsets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529901-9466-4045-8844-D644CBA87009}"/>
              </a:ext>
            </a:extLst>
          </p:cNvPr>
          <p:cNvCxnSpPr>
            <a:cxnSpLocks/>
          </p:cNvCxnSpPr>
          <p:nvPr/>
        </p:nvCxnSpPr>
        <p:spPr>
          <a:xfrm flipV="1">
            <a:off x="3467100" y="1664970"/>
            <a:ext cx="0" cy="301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DA51D2-87E4-41D0-B663-77A588D9263A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848338" y="2741295"/>
            <a:ext cx="0" cy="193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6E02D2-ACC4-4E11-A959-249EC4B703A0}"/>
              </a:ext>
            </a:extLst>
          </p:cNvPr>
          <p:cNvCxnSpPr>
            <a:cxnSpLocks/>
          </p:cNvCxnSpPr>
          <p:nvPr/>
        </p:nvCxnSpPr>
        <p:spPr>
          <a:xfrm flipV="1">
            <a:off x="4252198" y="3909060"/>
            <a:ext cx="0" cy="8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FA7BD1-9FEC-453B-AA98-504385F50E23}"/>
              </a:ext>
            </a:extLst>
          </p:cNvPr>
          <p:cNvSpPr txBox="1"/>
          <p:nvPr/>
        </p:nvSpPr>
        <p:spPr>
          <a:xfrm>
            <a:off x="4726825" y="4860905"/>
            <a:ext cx="216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=</a:t>
            </a:r>
            <a:r>
              <a:rPr lang="fr-FR" dirty="0" err="1"/>
              <a:t>schema</a:t>
            </a:r>
            <a:r>
              <a:rPr lang="fr-FR" dirty="0"/>
              <a:t> + blocks info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E12B20-06DF-4A49-A195-91781CEAA46C}"/>
              </a:ext>
            </a:extLst>
          </p:cNvPr>
          <p:cNvSpPr txBox="1"/>
          <p:nvPr/>
        </p:nvSpPr>
        <p:spPr>
          <a:xfrm>
            <a:off x="4718822" y="1562844"/>
            <a:ext cx="30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9884B6-B1B0-464B-B3FD-3B9DD463FD07}"/>
              </a:ext>
            </a:extLst>
          </p:cNvPr>
          <p:cNvSpPr txBox="1"/>
          <p:nvPr/>
        </p:nvSpPr>
        <p:spPr>
          <a:xfrm>
            <a:off x="2366010" y="1809750"/>
            <a:ext cx="126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 Block </a:t>
            </a:r>
          </a:p>
          <a:p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0AB55A-EBBA-43C6-81AE-C1B1ADCB43BD}"/>
              </a:ext>
            </a:extLst>
          </p:cNvPr>
          <p:cNvSpPr txBox="1"/>
          <p:nvPr/>
        </p:nvSpPr>
        <p:spPr>
          <a:xfrm>
            <a:off x="4749302" y="2702034"/>
            <a:ext cx="294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4E96B3-A276-4CBF-819F-A487FDA5E3BE}"/>
              </a:ext>
            </a:extLst>
          </p:cNvPr>
          <p:cNvSpPr txBox="1"/>
          <p:nvPr/>
        </p:nvSpPr>
        <p:spPr>
          <a:xfrm>
            <a:off x="4726825" y="3761442"/>
            <a:ext cx="2843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7332-FEC8-40F6-A34E-1B8DC08EF7AB}"/>
              </a:ext>
            </a:extLst>
          </p:cNvPr>
          <p:cNvSpPr txBox="1">
            <a:spLocks/>
          </p:cNvSpPr>
          <p:nvPr/>
        </p:nvSpPr>
        <p:spPr>
          <a:xfrm>
            <a:off x="1" y="-184896"/>
            <a:ext cx="1002620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Performances</a:t>
            </a:r>
            <a:br>
              <a:rPr lang="fr-FR" sz="3600" dirty="0">
                <a:solidFill>
                  <a:sysClr val="windowText" lastClr="000000"/>
                </a:solidFill>
              </a:rPr>
            </a:br>
            <a:r>
              <a:rPr lang="fr-FR" sz="3600" dirty="0">
                <a:solidFill>
                  <a:sysClr val="windowText" lastClr="000000"/>
                </a:solidFill>
              </a:rPr>
              <a:t> File Blocks &gt;&gt; </a:t>
            </a:r>
            <a:r>
              <a:rPr lang="fr-FR" sz="3600" dirty="0" err="1">
                <a:solidFill>
                  <a:sysClr val="windowText" lastClr="000000"/>
                </a:solidFill>
              </a:rPr>
              <a:t>MetaStore</a:t>
            </a:r>
            <a:r>
              <a:rPr lang="fr-FR" sz="3600" dirty="0">
                <a:solidFill>
                  <a:sysClr val="windowText" lastClr="000000"/>
                </a:solidFill>
              </a:rPr>
              <a:t> + HDFS </a:t>
            </a:r>
            <a:r>
              <a:rPr lang="fr-FR" sz="3600" dirty="0" err="1">
                <a:solidFill>
                  <a:sysClr val="windowText" lastClr="000000"/>
                </a:solidFill>
              </a:rPr>
              <a:t>Dir</a:t>
            </a:r>
            <a:r>
              <a:rPr lang="fr-FR" sz="3600" dirty="0">
                <a:solidFill>
                  <a:sysClr val="windowText" lastClr="000000"/>
                </a:solidFill>
              </a:rPr>
              <a:t> + Files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4417345C-F550-4330-A858-D2121D78F78F}"/>
              </a:ext>
            </a:extLst>
          </p:cNvPr>
          <p:cNvSpPr/>
          <p:nvPr/>
        </p:nvSpPr>
        <p:spPr>
          <a:xfrm>
            <a:off x="1181100" y="5213985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1ECCADD5-B099-462B-B9D3-C1E0F5EDC23F}"/>
              </a:ext>
            </a:extLst>
          </p:cNvPr>
          <p:cNvSpPr/>
          <p:nvPr/>
        </p:nvSpPr>
        <p:spPr>
          <a:xfrm>
            <a:off x="1181100" y="4649502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2050D9FD-159A-4755-8FB2-F875346EBE50}"/>
              </a:ext>
            </a:extLst>
          </p:cNvPr>
          <p:cNvSpPr/>
          <p:nvPr/>
        </p:nvSpPr>
        <p:spPr>
          <a:xfrm>
            <a:off x="1177673" y="249357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CAE56-647A-4C14-B315-D294EE4BEBD0}"/>
              </a:ext>
            </a:extLst>
          </p:cNvPr>
          <p:cNvSpPr txBox="1"/>
          <p:nvPr/>
        </p:nvSpPr>
        <p:spPr>
          <a:xfrm>
            <a:off x="1114945" y="5142845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7D6BD-153B-45B7-A781-5E0D5C0E6BAC}"/>
              </a:ext>
            </a:extLst>
          </p:cNvPr>
          <p:cNvSpPr txBox="1"/>
          <p:nvPr/>
        </p:nvSpPr>
        <p:spPr>
          <a:xfrm>
            <a:off x="1103515" y="2437164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0627F-0F68-4C87-A2B3-E11AAE65A97F}"/>
              </a:ext>
            </a:extLst>
          </p:cNvPr>
          <p:cNvSpPr txBox="1"/>
          <p:nvPr/>
        </p:nvSpPr>
        <p:spPr>
          <a:xfrm>
            <a:off x="1111135" y="4597245"/>
            <a:ext cx="28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BlockN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D43DA-6699-4434-99D9-78B38DD82ACC}"/>
              </a:ext>
            </a:extLst>
          </p:cNvPr>
          <p:cNvSpPr txBox="1"/>
          <p:nvPr/>
        </p:nvSpPr>
        <p:spPr>
          <a:xfrm>
            <a:off x="222633" y="1052168"/>
            <a:ext cx="33635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Better</a:t>
            </a:r>
            <a:r>
              <a:rPr lang="fr-FR" sz="2800" dirty="0"/>
              <a:t> to </a:t>
            </a:r>
          </a:p>
          <a:p>
            <a:r>
              <a:rPr lang="fr-FR" sz="2800" dirty="0"/>
              <a:t>have 1 </a:t>
            </a:r>
            <a:r>
              <a:rPr lang="fr-FR" sz="2800" dirty="0" err="1"/>
              <a:t>Huge</a:t>
            </a:r>
            <a:r>
              <a:rPr lang="fr-FR" sz="2800" dirty="0"/>
              <a:t> HDFS file</a:t>
            </a:r>
          </a:p>
          <a:p>
            <a:r>
              <a:rPr lang="fr-FR" sz="2800" dirty="0"/>
              <a:t> (</a:t>
            </a:r>
            <a:r>
              <a:rPr lang="fr-FR" sz="2800" dirty="0" err="1"/>
              <a:t>several</a:t>
            </a:r>
            <a:r>
              <a:rPr lang="fr-FR" sz="2800" dirty="0"/>
              <a:t> Go)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5444F-359D-4305-8343-487D7705216F}"/>
              </a:ext>
            </a:extLst>
          </p:cNvPr>
          <p:cNvSpPr/>
          <p:nvPr/>
        </p:nvSpPr>
        <p:spPr>
          <a:xfrm>
            <a:off x="1111135" y="2437164"/>
            <a:ext cx="3194165" cy="30750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0F34943C-DF5D-4A62-8089-2E9885537BD2}"/>
              </a:ext>
            </a:extLst>
          </p:cNvPr>
          <p:cNvSpPr/>
          <p:nvPr/>
        </p:nvSpPr>
        <p:spPr>
          <a:xfrm>
            <a:off x="1177673" y="313336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BC56A-6074-4FFE-A1BC-0981CEDDD69A}"/>
              </a:ext>
            </a:extLst>
          </p:cNvPr>
          <p:cNvSpPr txBox="1"/>
          <p:nvPr/>
        </p:nvSpPr>
        <p:spPr>
          <a:xfrm>
            <a:off x="1103515" y="306668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5C791145-BF1C-48FF-B34E-0E3FE396A03B}"/>
              </a:ext>
            </a:extLst>
          </p:cNvPr>
          <p:cNvSpPr/>
          <p:nvPr/>
        </p:nvSpPr>
        <p:spPr>
          <a:xfrm>
            <a:off x="1185293" y="377344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AC487-C147-4F3D-A1DF-39CF38A16FAD}"/>
              </a:ext>
            </a:extLst>
          </p:cNvPr>
          <p:cNvSpPr txBox="1"/>
          <p:nvPr/>
        </p:nvSpPr>
        <p:spPr>
          <a:xfrm>
            <a:off x="1111135" y="370676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AB7179-F894-43F8-873E-8ED9E676E39C}"/>
              </a:ext>
            </a:extLst>
          </p:cNvPr>
          <p:cNvSpPr txBox="1"/>
          <p:nvPr/>
        </p:nvSpPr>
        <p:spPr>
          <a:xfrm>
            <a:off x="1103515" y="432444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D1EE0-466B-4DE3-A3FD-A10B50D01CBF}"/>
              </a:ext>
            </a:extLst>
          </p:cNvPr>
          <p:cNvSpPr txBox="1"/>
          <p:nvPr/>
        </p:nvSpPr>
        <p:spPr>
          <a:xfrm>
            <a:off x="4770475" y="141779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than</a:t>
            </a:r>
            <a:endParaRPr lang="fr-FR" sz="2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B91A024-99F8-43EF-93C1-69C6EF046E21}"/>
              </a:ext>
            </a:extLst>
          </p:cNvPr>
          <p:cNvSpPr/>
          <p:nvPr/>
        </p:nvSpPr>
        <p:spPr>
          <a:xfrm>
            <a:off x="5442771" y="3277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E70C1076-3E08-4CD7-8819-CDB1E0207C3E}"/>
              </a:ext>
            </a:extLst>
          </p:cNvPr>
          <p:cNvSpPr/>
          <p:nvPr/>
        </p:nvSpPr>
        <p:spPr>
          <a:xfrm>
            <a:off x="5442771" y="2712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E73126-8F7D-47C0-AEC9-3851B5B04901}"/>
              </a:ext>
            </a:extLst>
          </p:cNvPr>
          <p:cNvSpPr txBox="1"/>
          <p:nvPr/>
        </p:nvSpPr>
        <p:spPr>
          <a:xfrm>
            <a:off x="5376616" y="3206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A6C20-94EC-4807-BE1C-31073A0F9E96}"/>
              </a:ext>
            </a:extLst>
          </p:cNvPr>
          <p:cNvSpPr/>
          <p:nvPr/>
        </p:nvSpPr>
        <p:spPr>
          <a:xfrm>
            <a:off x="5380809" y="2659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926AE9-6DEA-49A3-9FD3-3D49E0A63A20}"/>
              </a:ext>
            </a:extLst>
          </p:cNvPr>
          <p:cNvSpPr txBox="1"/>
          <p:nvPr/>
        </p:nvSpPr>
        <p:spPr>
          <a:xfrm>
            <a:off x="5986216" y="1102200"/>
            <a:ext cx="2506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Too</a:t>
            </a:r>
            <a:r>
              <a:rPr lang="fr-FR" sz="2800" dirty="0"/>
              <a:t> MANY </a:t>
            </a:r>
          </a:p>
          <a:p>
            <a:r>
              <a:rPr lang="fr-FR" sz="2800" dirty="0" err="1"/>
              <a:t>Too</a:t>
            </a:r>
            <a:r>
              <a:rPr lang="fr-FR" sz="2800" dirty="0"/>
              <a:t> Small files</a:t>
            </a:r>
          </a:p>
          <a:p>
            <a:r>
              <a:rPr lang="fr-FR" sz="2800" dirty="0"/>
              <a:t>(few 128+1 Mo)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DB84ED59-DA71-4BB9-BB00-576781AA8AE6}"/>
              </a:ext>
            </a:extLst>
          </p:cNvPr>
          <p:cNvSpPr/>
          <p:nvPr/>
        </p:nvSpPr>
        <p:spPr>
          <a:xfrm>
            <a:off x="5595171" y="34296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751E26E4-9E94-44FD-98F7-A86A2DD71E7A}"/>
              </a:ext>
            </a:extLst>
          </p:cNvPr>
          <p:cNvSpPr/>
          <p:nvPr/>
        </p:nvSpPr>
        <p:spPr>
          <a:xfrm>
            <a:off x="5595171" y="28651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EEF8C3-111E-445B-8DC6-31FF7C997CFD}"/>
              </a:ext>
            </a:extLst>
          </p:cNvPr>
          <p:cNvSpPr txBox="1"/>
          <p:nvPr/>
        </p:nvSpPr>
        <p:spPr>
          <a:xfrm>
            <a:off x="5529016" y="33584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9CF2E-75E9-4BE6-B8D9-F752AFC106D3}"/>
              </a:ext>
            </a:extLst>
          </p:cNvPr>
          <p:cNvSpPr/>
          <p:nvPr/>
        </p:nvSpPr>
        <p:spPr>
          <a:xfrm>
            <a:off x="5533209" y="28123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8FCEE4C9-F24C-49B5-A0DF-F5808FF1C60F}"/>
              </a:ext>
            </a:extLst>
          </p:cNvPr>
          <p:cNvSpPr/>
          <p:nvPr/>
        </p:nvSpPr>
        <p:spPr>
          <a:xfrm>
            <a:off x="5747571" y="35820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A6C9C095-9A90-4FB9-BDDD-F332F1078C22}"/>
              </a:ext>
            </a:extLst>
          </p:cNvPr>
          <p:cNvSpPr/>
          <p:nvPr/>
        </p:nvSpPr>
        <p:spPr>
          <a:xfrm>
            <a:off x="5747571" y="30175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19012A-3115-4DB9-852D-BEDF36E5E4CD}"/>
              </a:ext>
            </a:extLst>
          </p:cNvPr>
          <p:cNvSpPr txBox="1"/>
          <p:nvPr/>
        </p:nvSpPr>
        <p:spPr>
          <a:xfrm>
            <a:off x="5681416" y="35108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338B3C-60F0-4E5D-83A1-B552A5E18055}"/>
              </a:ext>
            </a:extLst>
          </p:cNvPr>
          <p:cNvSpPr/>
          <p:nvPr/>
        </p:nvSpPr>
        <p:spPr>
          <a:xfrm>
            <a:off x="5685609" y="29647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F7428A73-D0FC-42BC-A71C-558114D33545}"/>
              </a:ext>
            </a:extLst>
          </p:cNvPr>
          <p:cNvSpPr/>
          <p:nvPr/>
        </p:nvSpPr>
        <p:spPr>
          <a:xfrm>
            <a:off x="5899971" y="37344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FC586015-0660-4F43-8106-6C84EAFD6498}"/>
              </a:ext>
            </a:extLst>
          </p:cNvPr>
          <p:cNvSpPr/>
          <p:nvPr/>
        </p:nvSpPr>
        <p:spPr>
          <a:xfrm>
            <a:off x="5899971" y="31699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45189D-8D2E-40F0-805E-C7C3CC042C47}"/>
              </a:ext>
            </a:extLst>
          </p:cNvPr>
          <p:cNvSpPr txBox="1"/>
          <p:nvPr/>
        </p:nvSpPr>
        <p:spPr>
          <a:xfrm>
            <a:off x="5833816" y="36632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E16962-8EE5-40B1-8A2A-2FA0B4B1DF66}"/>
              </a:ext>
            </a:extLst>
          </p:cNvPr>
          <p:cNvSpPr/>
          <p:nvPr/>
        </p:nvSpPr>
        <p:spPr>
          <a:xfrm>
            <a:off x="5838009" y="31171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AAB70B86-FC91-477D-9DAA-BC9BAD30FAB8}"/>
              </a:ext>
            </a:extLst>
          </p:cNvPr>
          <p:cNvSpPr/>
          <p:nvPr/>
        </p:nvSpPr>
        <p:spPr>
          <a:xfrm>
            <a:off x="6052371" y="38868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4B83C6AE-A4A6-4310-AB9D-45512FA21A33}"/>
              </a:ext>
            </a:extLst>
          </p:cNvPr>
          <p:cNvSpPr/>
          <p:nvPr/>
        </p:nvSpPr>
        <p:spPr>
          <a:xfrm>
            <a:off x="6052371" y="33223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49545-C036-4FC8-9C93-84E657B1D803}"/>
              </a:ext>
            </a:extLst>
          </p:cNvPr>
          <p:cNvSpPr txBox="1"/>
          <p:nvPr/>
        </p:nvSpPr>
        <p:spPr>
          <a:xfrm>
            <a:off x="5986216" y="38156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F32F92-9C89-4806-883F-CA9E028182F4}"/>
              </a:ext>
            </a:extLst>
          </p:cNvPr>
          <p:cNvSpPr/>
          <p:nvPr/>
        </p:nvSpPr>
        <p:spPr>
          <a:xfrm>
            <a:off x="5990409" y="32695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BF89C1BB-FA10-47AA-9CCD-88AB3E28F8D2}"/>
              </a:ext>
            </a:extLst>
          </p:cNvPr>
          <p:cNvSpPr/>
          <p:nvPr/>
        </p:nvSpPr>
        <p:spPr>
          <a:xfrm>
            <a:off x="6204771" y="4039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0DEC43D3-BC38-4E9C-9F7C-71D816423803}"/>
              </a:ext>
            </a:extLst>
          </p:cNvPr>
          <p:cNvSpPr/>
          <p:nvPr/>
        </p:nvSpPr>
        <p:spPr>
          <a:xfrm>
            <a:off x="6204771" y="3474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F56FE-FB93-4449-AD6D-02CE56B64717}"/>
              </a:ext>
            </a:extLst>
          </p:cNvPr>
          <p:cNvSpPr txBox="1"/>
          <p:nvPr/>
        </p:nvSpPr>
        <p:spPr>
          <a:xfrm>
            <a:off x="6138616" y="3968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D568D9-5D18-4562-B592-25EFB83165D9}"/>
              </a:ext>
            </a:extLst>
          </p:cNvPr>
          <p:cNvSpPr/>
          <p:nvPr/>
        </p:nvSpPr>
        <p:spPr>
          <a:xfrm>
            <a:off x="6142809" y="3421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31FE4A77-FE48-44D7-8269-2D6A5512D772}"/>
              </a:ext>
            </a:extLst>
          </p:cNvPr>
          <p:cNvSpPr/>
          <p:nvPr/>
        </p:nvSpPr>
        <p:spPr>
          <a:xfrm>
            <a:off x="6357171" y="41916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75E521D9-54F8-4721-8F5E-35FBEDF3A1F9}"/>
              </a:ext>
            </a:extLst>
          </p:cNvPr>
          <p:cNvSpPr/>
          <p:nvPr/>
        </p:nvSpPr>
        <p:spPr>
          <a:xfrm>
            <a:off x="6357171" y="36271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540F1B-B213-4C23-800B-A42E820D0ACF}"/>
              </a:ext>
            </a:extLst>
          </p:cNvPr>
          <p:cNvSpPr txBox="1"/>
          <p:nvPr/>
        </p:nvSpPr>
        <p:spPr>
          <a:xfrm>
            <a:off x="6291016" y="41204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CF87BE-201F-46C1-BD03-6468626C9A33}"/>
              </a:ext>
            </a:extLst>
          </p:cNvPr>
          <p:cNvSpPr/>
          <p:nvPr/>
        </p:nvSpPr>
        <p:spPr>
          <a:xfrm>
            <a:off x="6295209" y="35743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79C90BD8-7B55-45CC-953E-E87EFE81F61B}"/>
              </a:ext>
            </a:extLst>
          </p:cNvPr>
          <p:cNvSpPr/>
          <p:nvPr/>
        </p:nvSpPr>
        <p:spPr>
          <a:xfrm>
            <a:off x="6509571" y="43440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E1FBB618-DBED-4C49-B7AF-7C0CDE968766}"/>
              </a:ext>
            </a:extLst>
          </p:cNvPr>
          <p:cNvSpPr/>
          <p:nvPr/>
        </p:nvSpPr>
        <p:spPr>
          <a:xfrm>
            <a:off x="6509571" y="37795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B6E157-09B5-4A0F-A6CC-DC67B0B76D86}"/>
              </a:ext>
            </a:extLst>
          </p:cNvPr>
          <p:cNvSpPr txBox="1"/>
          <p:nvPr/>
        </p:nvSpPr>
        <p:spPr>
          <a:xfrm>
            <a:off x="6443416" y="42728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C4B4BC-8906-49CC-9C15-26A04038FB90}"/>
              </a:ext>
            </a:extLst>
          </p:cNvPr>
          <p:cNvSpPr/>
          <p:nvPr/>
        </p:nvSpPr>
        <p:spPr>
          <a:xfrm>
            <a:off x="6447609" y="37267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7CCF0ED7-8181-43B6-AF1B-A775F3B977BB}"/>
              </a:ext>
            </a:extLst>
          </p:cNvPr>
          <p:cNvSpPr/>
          <p:nvPr/>
        </p:nvSpPr>
        <p:spPr>
          <a:xfrm>
            <a:off x="6661971" y="44964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: Folded Corner 56">
            <a:extLst>
              <a:ext uri="{FF2B5EF4-FFF2-40B4-BE49-F238E27FC236}">
                <a16:creationId xmlns:a16="http://schemas.microsoft.com/office/drawing/2014/main" id="{5866344C-D4FA-426E-9B98-852793C4877B}"/>
              </a:ext>
            </a:extLst>
          </p:cNvPr>
          <p:cNvSpPr/>
          <p:nvPr/>
        </p:nvSpPr>
        <p:spPr>
          <a:xfrm>
            <a:off x="6661971" y="39319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8E0C7F-42DB-4E9B-9B5B-A192288BC030}"/>
              </a:ext>
            </a:extLst>
          </p:cNvPr>
          <p:cNvSpPr txBox="1"/>
          <p:nvPr/>
        </p:nvSpPr>
        <p:spPr>
          <a:xfrm>
            <a:off x="6595816" y="44252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1D13E4-D896-4FCA-AE2A-495C12B6FC21}"/>
              </a:ext>
            </a:extLst>
          </p:cNvPr>
          <p:cNvSpPr/>
          <p:nvPr/>
        </p:nvSpPr>
        <p:spPr>
          <a:xfrm>
            <a:off x="6600009" y="38791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BB0E6622-8620-42EA-9E0D-43F814821659}"/>
              </a:ext>
            </a:extLst>
          </p:cNvPr>
          <p:cNvSpPr/>
          <p:nvPr/>
        </p:nvSpPr>
        <p:spPr>
          <a:xfrm>
            <a:off x="6814371" y="46488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8F1D66CA-317D-45A6-B8C4-E66CB4024505}"/>
              </a:ext>
            </a:extLst>
          </p:cNvPr>
          <p:cNvSpPr/>
          <p:nvPr/>
        </p:nvSpPr>
        <p:spPr>
          <a:xfrm>
            <a:off x="6814371" y="40843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64A03B-A95C-404B-ABF8-BE47DCBCC8FD}"/>
              </a:ext>
            </a:extLst>
          </p:cNvPr>
          <p:cNvSpPr txBox="1"/>
          <p:nvPr/>
        </p:nvSpPr>
        <p:spPr>
          <a:xfrm>
            <a:off x="6748216" y="45776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95EAF0-15DC-4597-99A7-6CDB013CE262}"/>
              </a:ext>
            </a:extLst>
          </p:cNvPr>
          <p:cNvSpPr/>
          <p:nvPr/>
        </p:nvSpPr>
        <p:spPr>
          <a:xfrm>
            <a:off x="6752409" y="40315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23CD80D5-7B3F-4D9F-9413-4719EBBF3DE9}"/>
              </a:ext>
            </a:extLst>
          </p:cNvPr>
          <p:cNvSpPr/>
          <p:nvPr/>
        </p:nvSpPr>
        <p:spPr>
          <a:xfrm>
            <a:off x="6966771" y="4801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0051BAF-7EB0-4BD7-801D-FC5A19FD7FDA}"/>
              </a:ext>
            </a:extLst>
          </p:cNvPr>
          <p:cNvSpPr/>
          <p:nvPr/>
        </p:nvSpPr>
        <p:spPr>
          <a:xfrm>
            <a:off x="6966771" y="4236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BCCAA2-70C2-4EC8-BE79-01DCF37E0C05}"/>
              </a:ext>
            </a:extLst>
          </p:cNvPr>
          <p:cNvSpPr txBox="1"/>
          <p:nvPr/>
        </p:nvSpPr>
        <p:spPr>
          <a:xfrm>
            <a:off x="6900616" y="4730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B38FF8-17AC-4C9C-A88A-4609A0444AF9}"/>
              </a:ext>
            </a:extLst>
          </p:cNvPr>
          <p:cNvSpPr/>
          <p:nvPr/>
        </p:nvSpPr>
        <p:spPr>
          <a:xfrm>
            <a:off x="6904809" y="4183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7DFA4F7-AA7A-47F9-A19C-921C0D74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93" y="2879562"/>
            <a:ext cx="1685925" cy="1609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176FBA-479B-40D5-8D67-0AFB44BD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60" y="3164121"/>
            <a:ext cx="1708919" cy="16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24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10FA1-956E-4EDE-844D-44780FEE4A34}"/>
              </a:ext>
            </a:extLst>
          </p:cNvPr>
          <p:cNvSpPr txBox="1">
            <a:spLocks/>
          </p:cNvSpPr>
          <p:nvPr/>
        </p:nvSpPr>
        <p:spPr>
          <a:xfrm>
            <a:off x="1" y="-184896"/>
            <a:ext cx="1002620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Typical</a:t>
            </a:r>
            <a:r>
              <a:rPr lang="fr-FR" sz="3600" dirty="0">
                <a:solidFill>
                  <a:sysClr val="windowText" lastClr="000000"/>
                </a:solidFill>
              </a:rPr>
              <a:t> Partition / Files 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C4151-A5ED-4122-A8CC-0301205F0339}"/>
              </a:ext>
            </a:extLst>
          </p:cNvPr>
          <p:cNvSpPr txBox="1"/>
          <p:nvPr/>
        </p:nvSpPr>
        <p:spPr>
          <a:xfrm>
            <a:off x="1021080" y="1367790"/>
            <a:ext cx="87967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daily</a:t>
            </a:r>
            <a:r>
              <a:rPr lang="fr-FR" dirty="0"/>
              <a:t> batch</a:t>
            </a:r>
          </a:p>
          <a:p>
            <a:endParaRPr lang="fr-FR" dirty="0"/>
          </a:p>
          <a:p>
            <a:r>
              <a:rPr lang="fr-FR" dirty="0"/>
              <a:t>1 partition per </a:t>
            </a:r>
            <a:r>
              <a:rPr lang="fr-FR" dirty="0" err="1"/>
              <a:t>day</a:t>
            </a:r>
            <a:r>
              <a:rPr lang="fr-FR" dirty="0"/>
              <a:t>      … 5 </a:t>
            </a:r>
            <a:r>
              <a:rPr lang="fr-FR" dirty="0" err="1"/>
              <a:t>year</a:t>
            </a:r>
            <a:r>
              <a:rPr lang="fr-FR" dirty="0"/>
              <a:t> of data = ~1500 partitions   OK</a:t>
            </a:r>
          </a:p>
          <a:p>
            <a:endParaRPr lang="fr-FR" dirty="0"/>
          </a:p>
          <a:p>
            <a:r>
              <a:rPr lang="fr-FR" dirty="0"/>
              <a:t>1 file per partition       … OK, </a:t>
            </a:r>
            <a:r>
              <a:rPr lang="fr-FR" dirty="0" err="1"/>
              <a:t>even</a:t>
            </a:r>
            <a:r>
              <a:rPr lang="fr-FR" dirty="0"/>
              <a:t> if </a:t>
            </a:r>
            <a:r>
              <a:rPr lang="fr-FR" dirty="0" err="1"/>
              <a:t>strange</a:t>
            </a:r>
            <a:r>
              <a:rPr lang="fr-FR" dirty="0"/>
              <a:t> to have 1 file per directory</a:t>
            </a:r>
          </a:p>
          <a:p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maybe</a:t>
            </a:r>
            <a:r>
              <a:rPr lang="fr-FR" dirty="0"/>
              <a:t> 2,3 files per partition   …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fit in 1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memory to </a:t>
            </a:r>
            <a:r>
              <a:rPr lang="fr-FR" dirty="0" err="1"/>
              <a:t>load</a:t>
            </a:r>
            <a:r>
              <a:rPr lang="fr-FR" dirty="0"/>
              <a:t> + </a:t>
            </a:r>
            <a:r>
              <a:rPr lang="fr-FR" dirty="0" err="1"/>
              <a:t>save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File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&gt;= </a:t>
            </a:r>
            <a:r>
              <a:rPr lang="fr-FR" dirty="0" err="1"/>
              <a:t>several</a:t>
            </a:r>
            <a:r>
              <a:rPr lang="fr-FR" dirty="0"/>
              <a:t> Giga bytes   …. OK </a:t>
            </a:r>
            <a:r>
              <a:rPr lang="fr-FR" dirty="0" err="1"/>
              <a:t>great</a:t>
            </a:r>
            <a:endParaRPr lang="fr-FR" dirty="0"/>
          </a:p>
          <a:p>
            <a:endParaRPr lang="fr-FR" dirty="0"/>
          </a:p>
          <a:p>
            <a:r>
              <a:rPr lang="fr-FR" dirty="0"/>
              <a:t>File </a:t>
            </a:r>
            <a:r>
              <a:rPr lang="fr-FR" dirty="0" err="1"/>
              <a:t>parquet.block.size</a:t>
            </a:r>
            <a:r>
              <a:rPr lang="fr-FR" dirty="0"/>
              <a:t> = 16M, 32M  (? </a:t>
            </a:r>
            <a:r>
              <a:rPr lang="fr-FR" dirty="0" err="1"/>
              <a:t>overwrite</a:t>
            </a:r>
            <a:r>
              <a:rPr lang="fr-FR" dirty="0"/>
              <a:t> default 128M)       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13CEA-6255-4A51-A3EA-197672129B69}"/>
              </a:ext>
            </a:extLst>
          </p:cNvPr>
          <p:cNvSpPr txBox="1"/>
          <p:nvPr/>
        </p:nvSpPr>
        <p:spPr>
          <a:xfrm>
            <a:off x="5090160" y="4450080"/>
            <a:ext cx="3727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compromise: </a:t>
            </a:r>
          </a:p>
          <a:p>
            <a:r>
              <a:rPr lang="fr-FR" dirty="0" err="1"/>
              <a:t>Smaller</a:t>
            </a:r>
            <a:r>
              <a:rPr lang="fr-FR" dirty="0"/>
              <a:t> =&gt; more </a:t>
            </a:r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/>
              <a:t>     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compression</a:t>
            </a:r>
          </a:p>
          <a:p>
            <a:r>
              <a:rPr lang="fr-FR" dirty="0" err="1"/>
              <a:t>Bigger</a:t>
            </a:r>
            <a:r>
              <a:rPr lang="fr-FR" dirty="0"/>
              <a:t> =&gt; </a:t>
            </a:r>
            <a:r>
              <a:rPr lang="fr-FR" dirty="0" err="1"/>
              <a:t>less</a:t>
            </a:r>
            <a:r>
              <a:rPr lang="fr-FR" dirty="0"/>
              <a:t> partitions</a:t>
            </a:r>
          </a:p>
        </p:txBody>
      </p:sp>
    </p:spTree>
    <p:extLst>
      <p:ext uri="{BB962C8B-B14F-4D97-AF65-F5344CB8AC3E}">
        <p14:creationId xmlns:p14="http://schemas.microsoft.com/office/powerpoint/2010/main" val="26722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931B1-C7A9-40DA-8A73-55631E970D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58040"/>
            <a:ext cx="9071640" cy="1081080"/>
          </a:xfrm>
        </p:spPr>
        <p:txBody>
          <a:bodyPr vert="horz"/>
          <a:lstStyle/>
          <a:p>
            <a:pPr lvl="0" rtl="0"/>
            <a:r>
              <a:rPr lang="en-US"/>
              <a:t>Prev Part3: Low-Level Focus</a:t>
            </a:r>
            <a:br>
              <a:rPr lang="en-US"/>
            </a:br>
            <a:r>
              <a:rPr lang="en-US" sz="3200"/>
              <a:t>ZooKeeper, HDFS, Yarn, Oozie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94ABABB1-E54D-4E57-A82D-9BCAA596E5CE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72F07-9511-4ADA-9A0E-1C3C4CCFEF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9986B-F177-4D6A-AF2A-792C7C3CE3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904ECDD-E5B3-4D70-A348-5E4ADFE04983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16082A07-5124-42C0-A1E6-676BF8BC21FA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2BDDB-D788-435E-849C-457C733A455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27897AD-F173-4BFF-8E9C-8347987E14E5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7E956-137F-4CB7-BF0E-747BAFF9030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53847-0FAB-408A-9913-479D9D232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3800"/>
            <a:ext cx="9071640" cy="1250280"/>
          </a:xfrm>
        </p:spPr>
        <p:txBody>
          <a:bodyPr vert="horz"/>
          <a:lstStyle/>
          <a:p>
            <a:pPr lvl="0" rtl="0"/>
            <a:r>
              <a:rPr lang="en-US"/>
              <a:t>This Part … High-Level Focus</a:t>
            </a:r>
            <a:br>
              <a:rPr lang="en-US"/>
            </a:br>
            <a:r>
              <a:rPr lang="en-US"/>
              <a:t>MetaStore, </a:t>
            </a:r>
            <a:r>
              <a:rPr lang="en-US" sz="4000"/>
              <a:t>Parquet, Spark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6FBB2-D011-422B-8A59-D8CD3F2A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2880" y="3318840"/>
            <a:ext cx="121932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62877-AB5A-4B08-B219-89E7BF08C47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78560" y="2419560"/>
            <a:ext cx="1628639" cy="8456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4B85EA6-837C-49EF-9D2C-D201BDCB567A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82EC8-7C3E-4CEB-8C7C-735D3FDC3E8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8E8CE-0E69-45E7-AD87-D901F23A2C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197E954-DD46-4653-A10C-5F7F68D3034C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B955906-BFCE-4723-92AD-9348BA58D59C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343A7-2692-49AC-B0CE-4DCAA0A7A2F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87A26-DB16-412C-813D-EF540EBDFA0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F1F9757-30AA-4EDA-B335-3AE23A29BFD3}"/>
              </a:ext>
            </a:extLst>
          </p:cNvPr>
          <p:cNvSpPr/>
          <p:nvPr/>
        </p:nvSpPr>
        <p:spPr>
          <a:xfrm>
            <a:off x="6973200" y="2392920"/>
            <a:ext cx="1364040" cy="92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8CCF4C-293D-4088-AA1D-96F61CC2976B}"/>
              </a:ext>
            </a:extLst>
          </p:cNvPr>
          <p:cNvSpPr txBox="1"/>
          <p:nvPr/>
        </p:nvSpPr>
        <p:spPr>
          <a:xfrm>
            <a:off x="7058880" y="3000240"/>
            <a:ext cx="141456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619685B-024A-4329-A9D9-C2A060AF65E5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B6410DD-88F4-4C90-9D36-40854A274B61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611E6261-366E-4711-9AD1-248BF69069C7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AEBEBC-6D32-48DD-A953-5AD251A4F8C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3995627-FEDC-4CF6-A406-86EA010973CC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829730-88F7-4EA8-B837-C321CADB3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(Hive) </a:t>
            </a:r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954800" y="2134524"/>
            <a:ext cx="1807200" cy="26039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1725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297025" y="2676044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/data/table1/**</a:t>
            </a:r>
            <a:endParaRPr lang="fr-FR" dirty="0"/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/data/table2/**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/data/table3/**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2377920" y="3115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24A36A8-9AF9-4FB9-8873-D433C9BE8A9B}"/>
              </a:ext>
            </a:extLst>
          </p:cNvPr>
          <p:cNvSpPr txBox="1"/>
          <p:nvPr/>
        </p:nvSpPr>
        <p:spPr>
          <a:xfrm>
            <a:off x="1778400" y="1107613"/>
            <a:ext cx="2422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r>
              <a:rPr lang="fr-FR" sz="2800" dirty="0"/>
              <a:t> DB</a:t>
            </a:r>
            <a:br>
              <a:rPr lang="fr-FR" sz="2800" dirty="0"/>
            </a:br>
            <a:r>
              <a:rPr lang="fr-FR" sz="2800" dirty="0"/>
              <a:t>(ex: </a:t>
            </a:r>
            <a:r>
              <a:rPr lang="fr-FR" sz="2800" dirty="0" err="1"/>
              <a:t>postgresql</a:t>
            </a:r>
            <a:r>
              <a:rPr lang="fr-FR" sz="2800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3230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3920400" y="2835276"/>
            <a:ext cx="1864800" cy="430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 flipV="1">
            <a:off x="3982560" y="3688752"/>
            <a:ext cx="1802640" cy="35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D00B2A21-E18F-44FA-B3ED-2F08CCE7F7AD}"/>
              </a:ext>
            </a:extLst>
          </p:cNvPr>
          <p:cNvSpPr/>
          <p:nvPr/>
        </p:nvSpPr>
        <p:spPr>
          <a:xfrm>
            <a:off x="2377920" y="3616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Table2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3982560" y="4254180"/>
            <a:ext cx="1701840" cy="243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31">
            <a:extLst>
              <a:ext uri="{FF2B5EF4-FFF2-40B4-BE49-F238E27FC236}">
                <a16:creationId xmlns:a16="http://schemas.microsoft.com/office/drawing/2014/main" id="{475418B2-E101-41DA-9F32-C8E40CFB4FA0}"/>
              </a:ext>
            </a:extLst>
          </p:cNvPr>
          <p:cNvSpPr/>
          <p:nvPr/>
        </p:nvSpPr>
        <p:spPr>
          <a:xfrm>
            <a:off x="2375520" y="4093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A639B-8191-4344-95D1-74E1F2F0F340}"/>
              </a:ext>
            </a:extLst>
          </p:cNvPr>
          <p:cNvSpPr txBox="1"/>
          <p:nvPr/>
        </p:nvSpPr>
        <p:spPr>
          <a:xfrm>
            <a:off x="4165825" y="2232954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Mapping:</a:t>
            </a:r>
          </a:p>
          <a:p>
            <a:r>
              <a:rPr lang="fr-FR" dirty="0"/>
              <a:t>Location URL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EC22B-2A39-43A0-A732-6E9B954C25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C0ADBC-A5B6-4A6B-9779-1CEB99EF76C0}"/>
              </a:ext>
            </a:extLst>
          </p:cNvPr>
          <p:cNvSpPr txBox="1"/>
          <p:nvPr/>
        </p:nvSpPr>
        <p:spPr>
          <a:xfrm>
            <a:off x="1069200" y="1447200"/>
            <a:ext cx="846372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Contains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 </a:t>
            </a:r>
            <a:r>
              <a:rPr lang="fr-FR" sz="2800" b="1" dirty="0"/>
              <a:t>DDL</a:t>
            </a:r>
            <a:r>
              <a:rPr lang="fr-FR" sz="2800" dirty="0"/>
              <a:t>   (Data </a:t>
            </a:r>
            <a:r>
              <a:rPr lang="fr-FR" sz="2800" dirty="0" err="1"/>
              <a:t>Definition</a:t>
            </a:r>
            <a:r>
              <a:rPr lang="fr-FR" sz="2800" dirty="0"/>
              <a:t> Langage)</a:t>
            </a:r>
          </a:p>
          <a:p>
            <a:r>
              <a:rPr lang="fr-FR" sz="2800" dirty="0"/>
              <a:t>          </a:t>
            </a:r>
            <a:r>
              <a:rPr lang="fr-FR" sz="2800" b="1" dirty="0" err="1"/>
              <a:t>metadata</a:t>
            </a:r>
            <a:r>
              <a:rPr lang="fr-FR" sz="2800" dirty="0"/>
              <a:t>   (no HDFS data) </a:t>
            </a:r>
          </a:p>
          <a:p>
            <a:endParaRPr lang="fr-FR" sz="2800" dirty="0"/>
          </a:p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 mapping :  </a:t>
            </a:r>
            <a:r>
              <a:rPr lang="fr-FR" sz="2800" b="1" dirty="0" err="1"/>
              <a:t>name</a:t>
            </a:r>
            <a:r>
              <a:rPr lang="fr-FR" sz="2800" b="1" dirty="0"/>
              <a:t> in SQL </a:t>
            </a:r>
            <a:r>
              <a:rPr lang="fr-FR" sz="2800" b="1" dirty="0">
                <a:sym typeface="Wingdings" panose="05000000000000000000" pitchFamily="2" charset="2"/>
              </a:rPr>
              <a:t> location in HDFS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b="1" dirty="0">
                <a:sym typeface="Wingdings" panose="05000000000000000000" pitchFamily="2" charset="2"/>
              </a:rPr>
              <a:t>File format </a:t>
            </a:r>
            <a:r>
              <a:rPr lang="fr-FR" sz="2800" dirty="0" err="1">
                <a:sym typeface="Wingdings" panose="05000000000000000000" pitchFamily="2" charset="2"/>
              </a:rPr>
              <a:t>encoding</a:t>
            </a:r>
            <a:r>
              <a:rPr lang="fr-FR" sz="2800" dirty="0">
                <a:sym typeface="Wingdings" panose="05000000000000000000" pitchFamily="2" charset="2"/>
              </a:rPr>
              <a:t>:  parquet, </a:t>
            </a:r>
            <a:r>
              <a:rPr lang="fr-FR" sz="2800" dirty="0" err="1">
                <a:sym typeface="Wingdings" panose="05000000000000000000" pitchFamily="2" charset="2"/>
              </a:rPr>
              <a:t>orc</a:t>
            </a:r>
            <a:r>
              <a:rPr lang="fr-FR" sz="2800" dirty="0">
                <a:sym typeface="Wingdings" panose="05000000000000000000" pitchFamily="2" charset="2"/>
              </a:rPr>
              <a:t>, </a:t>
            </a:r>
            <a:r>
              <a:rPr lang="fr-FR" sz="2800" dirty="0" err="1">
                <a:sym typeface="Wingdings" panose="05000000000000000000" pitchFamily="2" charset="2"/>
              </a:rPr>
              <a:t>avro</a:t>
            </a:r>
            <a:r>
              <a:rPr lang="fr-FR" sz="2800" dirty="0">
                <a:sym typeface="Wingdings" panose="05000000000000000000" pitchFamily="2" charset="2"/>
              </a:rPr>
              <a:t>, csv, </a:t>
            </a:r>
            <a:r>
              <a:rPr lang="fr-FR" sz="2800" dirty="0" err="1">
                <a:sym typeface="Wingdings" panose="05000000000000000000" pitchFamily="2" charset="2"/>
              </a:rPr>
              <a:t>json</a:t>
            </a:r>
            <a:r>
              <a:rPr lang="fr-FR" sz="2800" dirty="0">
                <a:sym typeface="Wingdings" panose="05000000000000000000" pitchFamily="2" charset="2"/>
              </a:rPr>
              <a:t>, …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dirty="0" err="1">
                <a:sym typeface="Wingdings" panose="05000000000000000000" pitchFamily="2" charset="2"/>
              </a:rPr>
              <a:t>Schema</a:t>
            </a:r>
            <a:r>
              <a:rPr lang="fr-FR" sz="2800" dirty="0">
                <a:sym typeface="Wingdings" panose="05000000000000000000" pitchFamily="2" charset="2"/>
              </a:rPr>
              <a:t> : </a:t>
            </a:r>
            <a:r>
              <a:rPr lang="fr-FR" sz="2800" b="1" dirty="0" err="1">
                <a:sym typeface="Wingdings" panose="05000000000000000000" pitchFamily="2" charset="2"/>
              </a:rPr>
              <a:t>column</a:t>
            </a:r>
            <a:r>
              <a:rPr lang="fr-FR" sz="2800" b="1" dirty="0">
                <a:sym typeface="Wingdings" panose="05000000000000000000" pitchFamily="2" charset="2"/>
              </a:rPr>
              <a:t> types</a:t>
            </a:r>
            <a:endParaRPr lang="fr-F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23B6-F90F-4291-8661-6023530DD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226080"/>
            <a:ext cx="9428401" cy="946440"/>
          </a:xfrm>
        </p:spPr>
        <p:txBody>
          <a:bodyPr vert="horz"/>
          <a:lstStyle/>
          <a:p>
            <a:pPr rtl="0"/>
            <a:r>
              <a:rPr lang="en-US" dirty="0"/>
              <a:t>Sample CREATE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421D-43DB-4C1E-B7DE-266BC9CE53FC}"/>
              </a:ext>
            </a:extLst>
          </p:cNvPr>
          <p:cNvSpPr txBox="1"/>
          <p:nvPr/>
        </p:nvSpPr>
        <p:spPr>
          <a:xfrm>
            <a:off x="982800" y="1458000"/>
            <a:ext cx="48830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CREATE EXTERNAL TABLE </a:t>
            </a:r>
            <a:r>
              <a:rPr lang="fr-FR" sz="2400" dirty="0" err="1"/>
              <a:t>db.student</a:t>
            </a:r>
            <a:r>
              <a:rPr lang="fr-FR" sz="2400" dirty="0"/>
              <a:t> (</a:t>
            </a:r>
          </a:p>
          <a:p>
            <a:r>
              <a:rPr lang="fr-FR" sz="2400" dirty="0"/>
              <a:t>   id </a:t>
            </a:r>
            <a:r>
              <a:rPr lang="fr-FR" sz="2400" dirty="0" err="1"/>
              <a:t>int</a:t>
            </a:r>
            <a:r>
              <a:rPr lang="fr-FR" sz="2400" dirty="0"/>
              <a:t>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firstName</a:t>
            </a:r>
            <a:r>
              <a:rPr lang="fr-FR" sz="2400" dirty="0"/>
              <a:t> string,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lastName</a:t>
            </a:r>
            <a:r>
              <a:rPr lang="fr-FR" sz="2400" dirty="0"/>
              <a:t> string</a:t>
            </a:r>
          </a:p>
          <a:p>
            <a:r>
              <a:rPr lang="fr-FR" sz="2400" dirty="0"/>
              <a:t>) </a:t>
            </a:r>
          </a:p>
          <a:p>
            <a:r>
              <a:rPr lang="fr-FR" sz="2400" dirty="0"/>
              <a:t>PARTITIONED BY (</a:t>
            </a:r>
          </a:p>
          <a:p>
            <a:r>
              <a:rPr lang="fr-FR" sz="2400" dirty="0"/>
              <a:t>  promo </a:t>
            </a:r>
            <a:r>
              <a:rPr lang="fr-FR" sz="2400" dirty="0" err="1"/>
              <a:t>int</a:t>
            </a:r>
            <a:endParaRPr lang="fr-FR" sz="2400" dirty="0"/>
          </a:p>
          <a:p>
            <a:r>
              <a:rPr lang="fr-FR" sz="2400" dirty="0"/>
              <a:t>)</a:t>
            </a:r>
          </a:p>
          <a:p>
            <a:r>
              <a:rPr lang="fr-FR" sz="2400" dirty="0"/>
              <a:t>STORED AS parquet</a:t>
            </a:r>
          </a:p>
          <a:p>
            <a:r>
              <a:rPr lang="fr-FR" sz="2400" dirty="0"/>
              <a:t>LOCATION ‘/data/</a:t>
            </a:r>
            <a:r>
              <a:rPr lang="fr-FR" sz="2400" dirty="0" err="1"/>
              <a:t>student</a:t>
            </a:r>
            <a:r>
              <a:rPr lang="fr-FR" sz="2400" dirty="0"/>
              <a:t>’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23B6-F90F-4291-8661-6023530DD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60" y="226080"/>
            <a:ext cx="9871439" cy="946440"/>
          </a:xfrm>
        </p:spPr>
        <p:txBody>
          <a:bodyPr vert="horz"/>
          <a:lstStyle/>
          <a:p>
            <a:pPr rtl="0"/>
            <a:r>
              <a:rPr lang="en-US" dirty="0"/>
              <a:t>Advanced CREATE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421D-43DB-4C1E-B7DE-266BC9CE53FC}"/>
              </a:ext>
            </a:extLst>
          </p:cNvPr>
          <p:cNvSpPr txBox="1"/>
          <p:nvPr/>
        </p:nvSpPr>
        <p:spPr>
          <a:xfrm>
            <a:off x="982800" y="1458000"/>
            <a:ext cx="83775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CREATE EXTERNAL TABLE </a:t>
            </a:r>
            <a:r>
              <a:rPr lang="fr-FR" sz="2400" dirty="0" err="1"/>
              <a:t>db.student</a:t>
            </a:r>
            <a:r>
              <a:rPr lang="fr-FR" sz="2400" dirty="0"/>
              <a:t> (</a:t>
            </a:r>
          </a:p>
          <a:p>
            <a:r>
              <a:rPr lang="fr-FR" sz="2400" dirty="0"/>
              <a:t>   id </a:t>
            </a:r>
            <a:r>
              <a:rPr lang="fr-FR" sz="2400" dirty="0" err="1"/>
              <a:t>int</a:t>
            </a:r>
            <a:r>
              <a:rPr lang="fr-FR" sz="2400" dirty="0"/>
              <a:t>, </a:t>
            </a:r>
            <a:r>
              <a:rPr lang="fr-FR" sz="2400" dirty="0" err="1"/>
              <a:t>firstName</a:t>
            </a:r>
            <a:r>
              <a:rPr lang="fr-FR" sz="2400" dirty="0"/>
              <a:t> string, </a:t>
            </a:r>
            <a:r>
              <a:rPr lang="fr-FR" sz="2400" dirty="0" err="1"/>
              <a:t>lastName</a:t>
            </a:r>
            <a:r>
              <a:rPr lang="fr-FR" sz="2400" dirty="0"/>
              <a:t> string,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b="1" dirty="0" err="1"/>
              <a:t>struct</a:t>
            </a:r>
            <a:r>
              <a:rPr lang="fr-FR" sz="2400" b="1" dirty="0"/>
              <a:t>&lt; </a:t>
            </a:r>
            <a:r>
              <a:rPr lang="fr-FR" sz="2400" dirty="0" err="1"/>
              <a:t>street</a:t>
            </a:r>
            <a:r>
              <a:rPr lang="fr-FR" sz="2400" dirty="0"/>
              <a:t> </a:t>
            </a:r>
            <a:r>
              <a:rPr lang="fr-FR" sz="2400" dirty="0" err="1"/>
              <a:t>string,number</a:t>
            </a:r>
            <a:r>
              <a:rPr lang="fr-FR" sz="2400" dirty="0"/>
              <a:t> </a:t>
            </a:r>
            <a:r>
              <a:rPr lang="fr-FR" sz="2400" dirty="0" err="1"/>
              <a:t>int,zipcode</a:t>
            </a:r>
            <a:r>
              <a:rPr lang="fr-FR" sz="2400" dirty="0"/>
              <a:t>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b="1" dirty="0"/>
              <a:t>&gt;</a:t>
            </a:r>
            <a:r>
              <a:rPr lang="fr-FR" sz="2400" dirty="0"/>
              <a:t>,</a:t>
            </a:r>
          </a:p>
          <a:p>
            <a:r>
              <a:rPr lang="fr-FR" sz="2400" dirty="0"/>
              <a:t>   graduations </a:t>
            </a:r>
            <a:r>
              <a:rPr lang="fr-FR" sz="2400" b="1" dirty="0" err="1"/>
              <a:t>array</a:t>
            </a:r>
            <a:r>
              <a:rPr lang="fr-FR" sz="2400" b="1" dirty="0"/>
              <a:t>&lt; </a:t>
            </a:r>
            <a:r>
              <a:rPr lang="fr-FR" sz="2400" b="1" dirty="0" err="1"/>
              <a:t>struct</a:t>
            </a:r>
            <a:r>
              <a:rPr lang="fr-FR" sz="2400" b="1" dirty="0"/>
              <a:t>&lt; </a:t>
            </a:r>
            <a:r>
              <a:rPr lang="fr-FR" sz="2400" dirty="0" err="1"/>
              <a:t>name</a:t>
            </a:r>
            <a:r>
              <a:rPr lang="fr-FR" sz="2400" dirty="0"/>
              <a:t> string, </a:t>
            </a:r>
            <a:r>
              <a:rPr lang="fr-FR" sz="2400" dirty="0" err="1"/>
              <a:t>obtentionDate</a:t>
            </a:r>
            <a:r>
              <a:rPr lang="fr-FR" sz="2400" dirty="0"/>
              <a:t> date </a:t>
            </a:r>
            <a:r>
              <a:rPr lang="fr-FR" sz="2400" b="1" dirty="0"/>
              <a:t>&gt; &gt;</a:t>
            </a:r>
            <a:r>
              <a:rPr lang="fr-FR" sz="2400" dirty="0"/>
              <a:t>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extraData</a:t>
            </a:r>
            <a:r>
              <a:rPr lang="fr-FR" sz="2400" dirty="0"/>
              <a:t> </a:t>
            </a:r>
            <a:r>
              <a:rPr lang="fr-FR" sz="2400" b="1" dirty="0" err="1"/>
              <a:t>map</a:t>
            </a:r>
            <a:r>
              <a:rPr lang="fr-FR" sz="2400" b="1" dirty="0"/>
              <a:t>&lt; </a:t>
            </a:r>
            <a:r>
              <a:rPr lang="fr-FR" sz="2400" dirty="0" err="1"/>
              <a:t>string,string</a:t>
            </a:r>
            <a:r>
              <a:rPr lang="fr-FR" sz="2400" dirty="0"/>
              <a:t> </a:t>
            </a:r>
            <a:r>
              <a:rPr lang="fr-FR" sz="2400" b="1" dirty="0"/>
              <a:t>&gt;</a:t>
            </a:r>
          </a:p>
          <a:p>
            <a:r>
              <a:rPr lang="fr-FR" sz="2400" dirty="0"/>
              <a:t>) </a:t>
            </a:r>
          </a:p>
          <a:p>
            <a:r>
              <a:rPr lang="fr-FR" sz="2400" dirty="0"/>
              <a:t>PARTITIONED BY ( promo </a:t>
            </a:r>
            <a:r>
              <a:rPr lang="fr-FR" sz="2400" dirty="0" err="1"/>
              <a:t>int</a:t>
            </a:r>
            <a:r>
              <a:rPr lang="fr-FR" sz="2400" dirty="0"/>
              <a:t> )</a:t>
            </a:r>
          </a:p>
          <a:p>
            <a:r>
              <a:rPr lang="en-US" sz="2400" dirty="0"/>
              <a:t>CLUSTERED BY ( id, ...)  SORTED BY (</a:t>
            </a:r>
            <a:r>
              <a:rPr lang="en-US" sz="2400" dirty="0" err="1"/>
              <a:t>lastName</a:t>
            </a:r>
            <a:r>
              <a:rPr lang="en-US" sz="2400" dirty="0"/>
              <a:t>, </a:t>
            </a:r>
            <a:r>
              <a:rPr lang="en-US" sz="2400" dirty="0" err="1"/>
              <a:t>firstName</a:t>
            </a:r>
            <a:r>
              <a:rPr lang="en-US" sz="2400" dirty="0"/>
              <a:t> )</a:t>
            </a:r>
            <a:endParaRPr lang="fr-FR" sz="2400" dirty="0"/>
          </a:p>
          <a:p>
            <a:r>
              <a:rPr lang="fr-FR" sz="2400" dirty="0"/>
              <a:t>STORED AS parquet</a:t>
            </a:r>
          </a:p>
          <a:p>
            <a:r>
              <a:rPr lang="fr-FR" sz="2400" dirty="0"/>
              <a:t>LOCATION ‘/data/</a:t>
            </a:r>
            <a:r>
              <a:rPr lang="fr-FR" sz="2400" dirty="0" err="1"/>
              <a:t>student</a:t>
            </a:r>
            <a:r>
              <a:rPr lang="fr-FR" sz="2400" dirty="0"/>
              <a:t>’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0285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7C025-19FF-465D-8DC7-F71336F62DC4}"/>
              </a:ext>
            </a:extLst>
          </p:cNvPr>
          <p:cNvSpPr txBox="1">
            <a:spLocks/>
          </p:cNvSpPr>
          <p:nvPr/>
        </p:nvSpPr>
        <p:spPr>
          <a:xfrm>
            <a:off x="504492" y="2049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C421D-DFD4-4C4A-908D-E7A4E36C65E9}"/>
              </a:ext>
            </a:extLst>
          </p:cNvPr>
          <p:cNvSpPr/>
          <p:nvPr/>
        </p:nvSpPr>
        <p:spPr>
          <a:xfrm>
            <a:off x="4331970" y="1643035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C0F2C3-8CAF-44F8-9C8F-8E08F0EFA8A2}"/>
              </a:ext>
            </a:extLst>
          </p:cNvPr>
          <p:cNvCxnSpPr>
            <a:cxnSpLocks/>
          </p:cNvCxnSpPr>
          <p:nvPr/>
        </p:nvCxnSpPr>
        <p:spPr>
          <a:xfrm>
            <a:off x="5536838" y="1945259"/>
            <a:ext cx="688702" cy="378841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B591F22-E794-4C7B-B26E-882B2850E281}"/>
              </a:ext>
            </a:extLst>
          </p:cNvPr>
          <p:cNvSpPr/>
          <p:nvPr/>
        </p:nvSpPr>
        <p:spPr>
          <a:xfrm>
            <a:off x="6252210" y="2116917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9C5A8-DD98-42BE-A03C-6F7EE9EA72B3}"/>
              </a:ext>
            </a:extLst>
          </p:cNvPr>
          <p:cNvSpPr/>
          <p:nvPr/>
        </p:nvSpPr>
        <p:spPr>
          <a:xfrm>
            <a:off x="4324350" y="2438400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E189C5-4DD1-4E8C-A84E-9EA79AB81FFA}"/>
              </a:ext>
            </a:extLst>
          </p:cNvPr>
          <p:cNvSpPr/>
          <p:nvPr/>
        </p:nvSpPr>
        <p:spPr>
          <a:xfrm>
            <a:off x="376618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1827D6-07AD-490D-82C5-49BA808B6B67}"/>
              </a:ext>
            </a:extLst>
          </p:cNvPr>
          <p:cNvSpPr/>
          <p:nvPr/>
        </p:nvSpPr>
        <p:spPr>
          <a:xfrm>
            <a:off x="509206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  <a:br>
              <a:rPr lang="fr-FR" dirty="0"/>
            </a:b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EC10B-3DF4-4E3D-AD30-326111B6B305}"/>
              </a:ext>
            </a:extLst>
          </p:cNvPr>
          <p:cNvSpPr txBox="1"/>
          <p:nvPr/>
        </p:nvSpPr>
        <p:spPr>
          <a:xfrm>
            <a:off x="4121943" y="2953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6D3874-8714-4587-A119-BE55AF920D88}"/>
              </a:ext>
            </a:extLst>
          </p:cNvPr>
          <p:cNvSpPr txBox="1"/>
          <p:nvPr/>
        </p:nvSpPr>
        <p:spPr>
          <a:xfrm>
            <a:off x="5536838" y="29280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717B60-3EE5-49CC-A30E-9E212BEB6463}"/>
              </a:ext>
            </a:extLst>
          </p:cNvPr>
          <p:cNvSpPr txBox="1"/>
          <p:nvPr/>
        </p:nvSpPr>
        <p:spPr>
          <a:xfrm>
            <a:off x="4842964" y="2149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C587A-5F63-4682-95FC-6D5E3A55244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4882515" y="2057400"/>
            <a:ext cx="762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1C4311-857C-4EBA-B0F5-DE963D31422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346257" y="2852765"/>
            <a:ext cx="313374" cy="376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14B68-C8E2-4F59-BBBC-69A9906A76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21794" y="2851765"/>
            <a:ext cx="650343" cy="377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3813A5A-FDA8-4FAF-9CFC-E49F8697E8D5}"/>
              </a:ext>
            </a:extLst>
          </p:cNvPr>
          <p:cNvSpPr/>
          <p:nvPr/>
        </p:nvSpPr>
        <p:spPr>
          <a:xfrm>
            <a:off x="4564577" y="4149412"/>
            <a:ext cx="87610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Type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43F26E-9528-4DC4-B45B-C80C1AEF747C}"/>
              </a:ext>
            </a:extLst>
          </p:cNvPr>
          <p:cNvSpPr/>
          <p:nvPr/>
        </p:nvSpPr>
        <p:spPr>
          <a:xfrm>
            <a:off x="1980773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StructType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7C225-A42C-4DA9-B082-510018274A96}"/>
              </a:ext>
            </a:extLst>
          </p:cNvPr>
          <p:cNvSpPr/>
          <p:nvPr/>
        </p:nvSpPr>
        <p:spPr>
          <a:xfrm>
            <a:off x="3234857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ArrayType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3ED13-C1AA-49FD-B0EE-01B27F943730}"/>
              </a:ext>
            </a:extLst>
          </p:cNvPr>
          <p:cNvSpPr/>
          <p:nvPr/>
        </p:nvSpPr>
        <p:spPr>
          <a:xfrm>
            <a:off x="4478419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MapType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C2EF32-0FCE-472F-AA05-A82D7CCB7FEF}"/>
              </a:ext>
            </a:extLst>
          </p:cNvPr>
          <p:cNvSpPr/>
          <p:nvPr/>
        </p:nvSpPr>
        <p:spPr>
          <a:xfrm>
            <a:off x="5779445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ScalarType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0C99F5-6FC8-4E9F-B61A-7BECEEE77EA6}"/>
              </a:ext>
            </a:extLst>
          </p:cNvPr>
          <p:cNvSpPr/>
          <p:nvPr/>
        </p:nvSpPr>
        <p:spPr>
          <a:xfrm>
            <a:off x="5609036" y="5159434"/>
            <a:ext cx="201858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Int, Double, Date, ..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12B25F-BA31-4FCB-9468-2F0D85626EED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5002629" y="4446270"/>
            <a:ext cx="0" cy="4495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023F24-7CED-41BE-916D-49E4508B9B89}"/>
              </a:ext>
            </a:extLst>
          </p:cNvPr>
          <p:cNvCxnSpPr>
            <a:cxnSpLocks/>
          </p:cNvCxnSpPr>
          <p:nvPr/>
        </p:nvCxnSpPr>
        <p:spPr>
          <a:xfrm flipV="1">
            <a:off x="2577632" y="464439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BD6B23-89D0-4C2C-A95B-FDEF52F84DB1}"/>
              </a:ext>
            </a:extLst>
          </p:cNvPr>
          <p:cNvCxnSpPr>
            <a:cxnSpLocks/>
          </p:cNvCxnSpPr>
          <p:nvPr/>
        </p:nvCxnSpPr>
        <p:spPr>
          <a:xfrm flipV="1">
            <a:off x="3827312" y="464058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9CE83-58E4-4CE1-9D73-D23C694A7560}"/>
              </a:ext>
            </a:extLst>
          </p:cNvPr>
          <p:cNvCxnSpPr>
            <a:cxnSpLocks/>
          </p:cNvCxnSpPr>
          <p:nvPr/>
        </p:nvCxnSpPr>
        <p:spPr>
          <a:xfrm flipV="1">
            <a:off x="6364772" y="464820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C643FC-600B-4C1D-BAA0-AE0A73DF0E62}"/>
              </a:ext>
            </a:extLst>
          </p:cNvPr>
          <p:cNvCxnSpPr>
            <a:cxnSpLocks/>
          </p:cNvCxnSpPr>
          <p:nvPr/>
        </p:nvCxnSpPr>
        <p:spPr>
          <a:xfrm>
            <a:off x="2577632" y="4644390"/>
            <a:ext cx="3783331" cy="762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3EF0932-B5FA-46C4-AECB-0559657E60A0}"/>
              </a:ext>
            </a:extLst>
          </p:cNvPr>
          <p:cNvSpPr txBox="1"/>
          <p:nvPr/>
        </p:nvSpPr>
        <p:spPr>
          <a:xfrm>
            <a:off x="5925458" y="1945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B06007-A307-4215-B443-C4BF624DEF9C}"/>
              </a:ext>
            </a:extLst>
          </p:cNvPr>
          <p:cNvSpPr txBox="1"/>
          <p:nvPr/>
        </p:nvSpPr>
        <p:spPr>
          <a:xfrm>
            <a:off x="5959294" y="2444880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column,value</a:t>
            </a:r>
            <a:r>
              <a:rPr lang="fr-FR" dirty="0"/>
              <a:t>&gt;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D41C04-BEAE-4038-AF04-7F322302764D}"/>
              </a:ext>
            </a:extLst>
          </p:cNvPr>
          <p:cNvCxnSpPr>
            <a:cxnSpLocks/>
          </p:cNvCxnSpPr>
          <p:nvPr/>
        </p:nvCxnSpPr>
        <p:spPr>
          <a:xfrm flipH="1">
            <a:off x="6034300" y="2714492"/>
            <a:ext cx="745595" cy="4820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E2032F-9AE4-4EEB-B77F-9A23EA471CC5}"/>
              </a:ext>
            </a:extLst>
          </p:cNvPr>
          <p:cNvSpPr txBox="1"/>
          <p:nvPr/>
        </p:nvSpPr>
        <p:spPr>
          <a:xfrm>
            <a:off x="6187182" y="2944501"/>
            <a:ext cx="43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CE9BF7-4F4A-482B-93CD-584BCD83D374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>
            <a:off x="4346257" y="3703258"/>
            <a:ext cx="656372" cy="4461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4732C6-38CD-4E80-94CB-1A07BB771038}"/>
              </a:ext>
            </a:extLst>
          </p:cNvPr>
          <p:cNvSpPr txBox="1"/>
          <p:nvPr/>
        </p:nvSpPr>
        <p:spPr>
          <a:xfrm>
            <a:off x="4770574" y="3647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021031-B9A3-47DC-8E9C-54024A13D2E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672137" y="3703258"/>
            <a:ext cx="945833" cy="9357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9BE3B9-A4AB-482B-9D59-C216EBD0D67E}"/>
              </a:ext>
            </a:extLst>
          </p:cNvPr>
          <p:cNvSpPr txBox="1"/>
          <p:nvPr/>
        </p:nvSpPr>
        <p:spPr>
          <a:xfrm>
            <a:off x="6510751" y="448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6906A3-4370-42EC-954B-18DCC6079B2C}"/>
              </a:ext>
            </a:extLst>
          </p:cNvPr>
          <p:cNvCxnSpPr>
            <a:cxnSpLocks/>
          </p:cNvCxnSpPr>
          <p:nvPr/>
        </p:nvCxnSpPr>
        <p:spPr>
          <a:xfrm flipV="1">
            <a:off x="2194560" y="4223360"/>
            <a:ext cx="2308384" cy="154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3AA4E8-900F-4F1B-BA56-7C1C7005CE04}"/>
              </a:ext>
            </a:extLst>
          </p:cNvPr>
          <p:cNvCxnSpPr>
            <a:cxnSpLocks/>
          </p:cNvCxnSpPr>
          <p:nvPr/>
        </p:nvCxnSpPr>
        <p:spPr>
          <a:xfrm flipV="1">
            <a:off x="2198370" y="4381822"/>
            <a:ext cx="0" cy="40734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7192357-BAF4-40FC-A0BF-F99AB05231C2}"/>
              </a:ext>
            </a:extLst>
          </p:cNvPr>
          <p:cNvSpPr txBox="1"/>
          <p:nvPr/>
        </p:nvSpPr>
        <p:spPr>
          <a:xfrm>
            <a:off x="1810230" y="400560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Fields [</a:t>
            </a:r>
            <a:r>
              <a:rPr lang="fr-FR" dirty="0" err="1"/>
              <a:t>name</a:t>
            </a:r>
            <a:r>
              <a:rPr lang="fr-FR" dirty="0"/>
              <a:t>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EF71A0-3D0E-4358-8CF4-1B9AC7484400}"/>
              </a:ext>
            </a:extLst>
          </p:cNvPr>
          <p:cNvCxnSpPr>
            <a:cxnSpLocks/>
          </p:cNvCxnSpPr>
          <p:nvPr/>
        </p:nvCxnSpPr>
        <p:spPr>
          <a:xfrm flipV="1">
            <a:off x="3464481" y="4371951"/>
            <a:ext cx="1019413" cy="1649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28562F-335D-4605-A2B0-82D85F9F95C0}"/>
              </a:ext>
            </a:extLst>
          </p:cNvPr>
          <p:cNvCxnSpPr>
            <a:cxnSpLocks/>
          </p:cNvCxnSpPr>
          <p:nvPr/>
        </p:nvCxnSpPr>
        <p:spPr>
          <a:xfrm flipV="1">
            <a:off x="3464481" y="4530146"/>
            <a:ext cx="0" cy="25902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893406-AEEF-400D-9B64-9EE9601BFE4C}"/>
              </a:ext>
            </a:extLst>
          </p:cNvPr>
          <p:cNvSpPr txBox="1"/>
          <p:nvPr/>
        </p:nvSpPr>
        <p:spPr>
          <a:xfrm>
            <a:off x="3096062" y="4214126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094761-F9CC-498A-9476-6570963A1432}"/>
              </a:ext>
            </a:extLst>
          </p:cNvPr>
          <p:cNvSpPr txBox="1"/>
          <p:nvPr/>
        </p:nvSpPr>
        <p:spPr>
          <a:xfrm>
            <a:off x="4156589" y="4311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034053-9F3E-4B8F-BCC8-5874FF03883C}"/>
              </a:ext>
            </a:extLst>
          </p:cNvPr>
          <p:cNvSpPr txBox="1"/>
          <p:nvPr/>
        </p:nvSpPr>
        <p:spPr>
          <a:xfrm>
            <a:off x="4258334" y="39343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BD0E3D-D260-4FB8-AA4D-3B88C3FBAD9C}"/>
              </a:ext>
            </a:extLst>
          </p:cNvPr>
          <p:cNvSpPr txBox="1"/>
          <p:nvPr/>
        </p:nvSpPr>
        <p:spPr>
          <a:xfrm>
            <a:off x="5155979" y="4371273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key, value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9C747C-9968-41C5-9076-D4DDA6822F1D}"/>
              </a:ext>
            </a:extLst>
          </p:cNvPr>
          <p:cNvCxnSpPr>
            <a:cxnSpLocks/>
          </p:cNvCxnSpPr>
          <p:nvPr/>
        </p:nvCxnSpPr>
        <p:spPr>
          <a:xfrm flipH="1" flipV="1">
            <a:off x="5179568" y="4450081"/>
            <a:ext cx="151920" cy="445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D1C50FA-012C-47D6-ADA3-30E87274750F}"/>
              </a:ext>
            </a:extLst>
          </p:cNvPr>
          <p:cNvSpPr txBox="1"/>
          <p:nvPr/>
        </p:nvSpPr>
        <p:spPr>
          <a:xfrm>
            <a:off x="523867" y="2383982"/>
            <a:ext cx="3323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support « </a:t>
            </a:r>
            <a:r>
              <a:rPr lang="fr-FR" dirty="0" err="1"/>
              <a:t>Nested</a:t>
            </a:r>
            <a:r>
              <a:rPr lang="fr-FR" dirty="0"/>
              <a:t> » </a:t>
            </a:r>
            <a:r>
              <a:rPr lang="fr-FR" dirty="0" err="1"/>
              <a:t>fields</a:t>
            </a:r>
            <a:endParaRPr lang="fr-FR" dirty="0"/>
          </a:p>
          <a:p>
            <a:r>
              <a:rPr lang="fr-FR" dirty="0"/>
              <a:t>like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json,xml,parquet</a:t>
            </a:r>
            <a:endParaRPr lang="fr-FR" dirty="0"/>
          </a:p>
          <a:p>
            <a:r>
              <a:rPr lang="fr-FR" dirty="0" err="1"/>
              <a:t>unlike</a:t>
            </a:r>
            <a:r>
              <a:rPr lang="fr-FR" dirty="0"/>
              <a:t> standard </a:t>
            </a:r>
            <a:r>
              <a:rPr lang="fr-FR" dirty="0" err="1"/>
              <a:t>sql</a:t>
            </a:r>
            <a:r>
              <a:rPr lang="fr-FR" dirty="0"/>
              <a:t> DB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4EFD35-C752-4C46-9BD9-3C98BB528C8D}"/>
              </a:ext>
            </a:extLst>
          </p:cNvPr>
          <p:cNvSpPr/>
          <p:nvPr/>
        </p:nvSpPr>
        <p:spPr>
          <a:xfrm>
            <a:off x="1980773" y="1199190"/>
            <a:ext cx="1663838" cy="52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namespace</a:t>
            </a:r>
            <a:r>
              <a:rPr lang="fr-FR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FCE7F5-BDE7-47F7-90E7-C5413610FD37}"/>
              </a:ext>
            </a:extLst>
          </p:cNvPr>
          <p:cNvSpPr txBox="1"/>
          <p:nvPr/>
        </p:nvSpPr>
        <p:spPr>
          <a:xfrm>
            <a:off x="4021033" y="1530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9707F55-1629-4B4B-A495-5824234DC8AC}"/>
              </a:ext>
            </a:extLst>
          </p:cNvPr>
          <p:cNvCxnSpPr>
            <a:cxnSpLocks/>
          </p:cNvCxnSpPr>
          <p:nvPr/>
        </p:nvCxnSpPr>
        <p:spPr>
          <a:xfrm>
            <a:off x="3719597" y="1573474"/>
            <a:ext cx="582072" cy="293239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87522A1-E000-42FC-B84E-1D4803C8B9BC}"/>
              </a:ext>
            </a:extLst>
          </p:cNvPr>
          <p:cNvSpPr txBox="1"/>
          <p:nvPr/>
        </p:nvSpPr>
        <p:spPr>
          <a:xfrm>
            <a:off x="4069271" y="1109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1A7596F-B4C0-4458-94C8-0E543BD99C0B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3715787" y="1293824"/>
            <a:ext cx="653566" cy="123440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D1CE3BD-5CB6-4E76-BD22-A128DC1987B4}"/>
              </a:ext>
            </a:extLst>
          </p:cNvPr>
          <p:cNvSpPr/>
          <p:nvPr/>
        </p:nvSpPr>
        <p:spPr>
          <a:xfrm>
            <a:off x="4428575" y="1060588"/>
            <a:ext cx="997006" cy="30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42B9B0-416F-4F14-B343-4ED744F79A26}"/>
              </a:ext>
            </a:extLst>
          </p:cNvPr>
          <p:cNvSpPr/>
          <p:nvPr/>
        </p:nvSpPr>
        <p:spPr>
          <a:xfrm>
            <a:off x="6263640" y="1438737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Statistics</a:t>
            </a:r>
            <a:endParaRPr lang="fr-FR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EF5539-87A0-4A72-8CCF-EA9AC8B850AE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5533028" y="1645920"/>
            <a:ext cx="730612" cy="97410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5EC04E8-6160-4B3B-8B8B-04D5919AB435}"/>
              </a:ext>
            </a:extLst>
          </p:cNvPr>
          <p:cNvSpPr txBox="1"/>
          <p:nvPr/>
        </p:nvSpPr>
        <p:spPr>
          <a:xfrm>
            <a:off x="5932624" y="1380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E813ED7-0632-4EC7-A853-587F78B7B887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6584588" y="1853102"/>
            <a:ext cx="237217" cy="198838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0CB454F-4D3D-49A4-8723-B73A782B3BA8}"/>
              </a:ext>
            </a:extLst>
          </p:cNvPr>
          <p:cNvSpPr txBox="1"/>
          <p:nvPr/>
        </p:nvSpPr>
        <p:spPr>
          <a:xfrm>
            <a:off x="6739895" y="1778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60397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1573</Words>
  <Application>Microsoft Office PowerPoint</Application>
  <PresentationFormat>Custom</PresentationFormat>
  <Paragraphs>388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Liberation Sans</vt:lpstr>
      <vt:lpstr>Liberation Serif</vt:lpstr>
      <vt:lpstr>StarSymbol</vt:lpstr>
      <vt:lpstr>Default</vt:lpstr>
      <vt:lpstr>arnaud.nauwynck@gmail.com</vt:lpstr>
      <vt:lpstr>Outline</vt:lpstr>
      <vt:lpstr>Prev Part3: Low-Level Focus ZooKeeper, HDFS, Yarn, Oozie</vt:lpstr>
      <vt:lpstr>This Part … High-Level Focus MetaStore, Parquet, Spark</vt:lpstr>
      <vt:lpstr>(Hive) MetaStore</vt:lpstr>
      <vt:lpstr>MetaStore</vt:lpstr>
      <vt:lpstr>Sample CREATE EXTERNAL TABLE</vt:lpstr>
      <vt:lpstr>Advanced CREATE EXTERNAL TABLE</vt:lpstr>
      <vt:lpstr>PowerPoint Presentation</vt:lpstr>
      <vt:lpstr>PowerPoint Presentation</vt:lpstr>
      <vt:lpstr>PowerPoint Presentation</vt:lpstr>
      <vt:lpstr>Sql&gt; DDL</vt:lpstr>
      <vt:lpstr>DDL.. EXTERNAL table</vt:lpstr>
      <vt:lpstr>Sql&gt; DML</vt:lpstr>
      <vt:lpstr>PowerPoint Presentation</vt:lpstr>
      <vt:lpstr>PowerPoint Presentation</vt:lpstr>
      <vt:lpstr>PowerPoint Presentation</vt:lpstr>
      <vt:lpstr>PowerPoint Presentation</vt:lpstr>
      <vt:lpstr>PARTITIONED BY (col1, col2)</vt:lpstr>
      <vt:lpstr>Alter table ADD PARTITION  / MSCK REPAIR TABLE</vt:lpstr>
      <vt:lpstr>Discover.partitions ??  … False good idea</vt:lpstr>
      <vt:lpstr>Partition: what for ?</vt:lpstr>
      <vt:lpstr>Synchronize HDFS  with  several MetaStores?</vt:lpstr>
      <vt:lpstr>Spark RDD Partitions &gt;&gt; MetaStore Partitions</vt:lpstr>
      <vt:lpstr>Spark RDD Partitions  =  MetaStore Partition * Files * Blocks</vt:lpstr>
      <vt:lpstr>Splitteable File Format (PARQUET..)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arnaud.nauwynck@gmail.com</dc:title>
  <dc:creator>arnaud</dc:creator>
  <cp:lastModifiedBy>arnaud.nauwynck@gmail.com</cp:lastModifiedBy>
  <cp:revision>114</cp:revision>
  <dcterms:created xsi:type="dcterms:W3CDTF">2021-12-23T15:22:14Z</dcterms:created>
  <dcterms:modified xsi:type="dcterms:W3CDTF">2021-12-28T14:08:24Z</dcterms:modified>
</cp:coreProperties>
</file>