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7" r:id="rId14"/>
    <p:sldId id="284" r:id="rId15"/>
    <p:sldId id="285" r:id="rId16"/>
    <p:sldId id="286" r:id="rId17"/>
    <p:sldId id="287" r:id="rId18"/>
    <p:sldId id="288" r:id="rId19"/>
    <p:sldId id="289" r:id="rId20"/>
    <p:sldId id="290" r:id="rId21"/>
    <p:sldId id="291" r:id="rId22"/>
    <p:sldId id="292" r:id="rId23"/>
    <p:sldId id="293" r:id="rId24"/>
    <p:sldId id="305" r:id="rId25"/>
    <p:sldId id="306" r:id="rId26"/>
    <p:sldId id="268" r:id="rId27"/>
    <p:sldId id="269" r:id="rId28"/>
    <p:sldId id="270" r:id="rId29"/>
    <p:sldId id="271" r:id="rId30"/>
    <p:sldId id="272" r:id="rId31"/>
    <p:sldId id="274" r:id="rId32"/>
    <p:sldId id="275" r:id="rId33"/>
    <p:sldId id="276" r:id="rId34"/>
    <p:sldId id="277" r:id="rId35"/>
    <p:sldId id="278" r:id="rId36"/>
    <p:sldId id="279" r:id="rId37"/>
    <p:sldId id="280" r:id="rId38"/>
    <p:sldId id="281" r:id="rId39"/>
    <p:sldId id="282" r:id="rId40"/>
    <p:sldId id="283" r:id="rId41"/>
    <p:sldId id="308" r:id="rId42"/>
    <p:sldId id="294" r:id="rId43"/>
    <p:sldId id="295" r:id="rId44"/>
    <p:sldId id="296" r:id="rId45"/>
    <p:sldId id="297" r:id="rId46"/>
    <p:sldId id="298" r:id="rId47"/>
    <p:sldId id="299" r:id="rId48"/>
    <p:sldId id="300" r:id="rId49"/>
    <p:sldId id="301" r:id="rId50"/>
    <p:sldId id="302" r:id="rId51"/>
    <p:sldId id="303" r:id="rId52"/>
    <p:sldId id="304" r:id="rId53"/>
    <p:sldId id="309" r:id="rId54"/>
    <p:sldId id="310" r:id="rId55"/>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09" autoAdjust="0"/>
  </p:normalViewPr>
  <p:slideViewPr>
    <p:cSldViewPr snapToGrid="0">
      <p:cViewPr>
        <p:scale>
          <a:sx n="44" d="100"/>
          <a:sy n="44" d="100"/>
        </p:scale>
        <p:origin x="1330"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2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2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sv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13962715" y="417992"/>
            <a:ext cx="6155020" cy="3011386"/>
          </a:xfrm>
          <a:custGeom>
            <a:avLst/>
            <a:gdLst/>
            <a:ahLst/>
            <a:cxnLst/>
            <a:rect l="l" t="t" r="r" b="b"/>
            <a:pathLst>
              <a:path w="6155020" h="3011386">
                <a:moveTo>
                  <a:pt x="0" y="0"/>
                </a:moveTo>
                <a:lnTo>
                  <a:pt x="6155020" y="0"/>
                </a:lnTo>
                <a:lnTo>
                  <a:pt x="6155020" y="3011386"/>
                </a:lnTo>
                <a:lnTo>
                  <a:pt x="0" y="30113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924615" y="3534092"/>
            <a:ext cx="5937303" cy="3011386"/>
          </a:xfrm>
          <a:custGeom>
            <a:avLst/>
            <a:gdLst/>
            <a:ahLst/>
            <a:cxnLst/>
            <a:rect l="l" t="t" r="r" b="b"/>
            <a:pathLst>
              <a:path w="5937303" h="3011386">
                <a:moveTo>
                  <a:pt x="0" y="0"/>
                </a:moveTo>
                <a:lnTo>
                  <a:pt x="5937304" y="0"/>
                </a:lnTo>
                <a:lnTo>
                  <a:pt x="5937304" y="3011386"/>
                </a:lnTo>
                <a:lnTo>
                  <a:pt x="0" y="3011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994193" y="6834496"/>
            <a:ext cx="5798149" cy="3011386"/>
          </a:xfrm>
          <a:custGeom>
            <a:avLst/>
            <a:gdLst/>
            <a:ahLst/>
            <a:cxnLst/>
            <a:rect l="l" t="t" r="r" b="b"/>
            <a:pathLst>
              <a:path w="5798149" h="3011386">
                <a:moveTo>
                  <a:pt x="0" y="0"/>
                </a:moveTo>
                <a:lnTo>
                  <a:pt x="5798150" y="0"/>
                </a:lnTo>
                <a:lnTo>
                  <a:pt x="5798150" y="3011386"/>
                </a:lnTo>
                <a:lnTo>
                  <a:pt x="0" y="3011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4352849" y="757650"/>
            <a:ext cx="2465554" cy="2332070"/>
            <a:chOff x="0" y="0"/>
            <a:chExt cx="3287405" cy="3109427"/>
          </a:xfrm>
        </p:grpSpPr>
        <p:sp>
          <p:nvSpPr>
            <p:cNvPr id="6" name="Freeform 6"/>
            <p:cNvSpPr/>
            <p:nvPr/>
          </p:nvSpPr>
          <p:spPr>
            <a:xfrm>
              <a:off x="0" y="0"/>
              <a:ext cx="3287522" cy="3109468"/>
            </a:xfrm>
            <a:custGeom>
              <a:avLst/>
              <a:gdLst/>
              <a:ahLst/>
              <a:cxnLst/>
              <a:rect l="l" t="t" r="r" b="b"/>
              <a:pathLst>
                <a:path w="3287522" h="3109468">
                  <a:moveTo>
                    <a:pt x="0" y="1554734"/>
                  </a:moveTo>
                  <a:cubicBezTo>
                    <a:pt x="0" y="691388"/>
                    <a:pt x="740664" y="0"/>
                    <a:pt x="1643761" y="0"/>
                  </a:cubicBezTo>
                  <a:lnTo>
                    <a:pt x="1643761" y="84709"/>
                  </a:lnTo>
                  <a:lnTo>
                    <a:pt x="1643761" y="0"/>
                  </a:lnTo>
                  <a:cubicBezTo>
                    <a:pt x="2546858" y="0"/>
                    <a:pt x="3287522" y="691388"/>
                    <a:pt x="3287522" y="1554734"/>
                  </a:cubicBezTo>
                  <a:cubicBezTo>
                    <a:pt x="3287522" y="2418080"/>
                    <a:pt x="2546731" y="3109468"/>
                    <a:pt x="1643761" y="3109468"/>
                  </a:cubicBezTo>
                  <a:lnTo>
                    <a:pt x="1643761" y="3024759"/>
                  </a:lnTo>
                  <a:lnTo>
                    <a:pt x="1643761" y="3109468"/>
                  </a:lnTo>
                  <a:cubicBezTo>
                    <a:pt x="740664" y="3109468"/>
                    <a:pt x="0" y="2417953"/>
                    <a:pt x="0" y="1554734"/>
                  </a:cubicBezTo>
                  <a:lnTo>
                    <a:pt x="84709" y="1554734"/>
                  </a:lnTo>
                  <a:lnTo>
                    <a:pt x="150368" y="1608074"/>
                  </a:lnTo>
                  <a:cubicBezTo>
                    <a:pt x="127762" y="1635887"/>
                    <a:pt x="90043" y="1646428"/>
                    <a:pt x="56388" y="1634490"/>
                  </a:cubicBezTo>
                  <a:cubicBezTo>
                    <a:pt x="22733" y="1622552"/>
                    <a:pt x="0" y="1590548"/>
                    <a:pt x="0" y="1554734"/>
                  </a:cubicBezTo>
                  <a:moveTo>
                    <a:pt x="169291" y="1554734"/>
                  </a:moveTo>
                  <a:lnTo>
                    <a:pt x="84709" y="1554734"/>
                  </a:lnTo>
                  <a:lnTo>
                    <a:pt x="19050" y="1501394"/>
                  </a:lnTo>
                  <a:cubicBezTo>
                    <a:pt x="41656" y="1473581"/>
                    <a:pt x="79375" y="1463040"/>
                    <a:pt x="113030" y="1474978"/>
                  </a:cubicBezTo>
                  <a:cubicBezTo>
                    <a:pt x="146685" y="1486916"/>
                    <a:pt x="169418" y="1518920"/>
                    <a:pt x="169418" y="1554734"/>
                  </a:cubicBezTo>
                  <a:cubicBezTo>
                    <a:pt x="169418" y="2315210"/>
                    <a:pt x="824738" y="2940177"/>
                    <a:pt x="1643761" y="2940177"/>
                  </a:cubicBezTo>
                  <a:cubicBezTo>
                    <a:pt x="2462784" y="2940177"/>
                    <a:pt x="3118104" y="2315337"/>
                    <a:pt x="3118104" y="1554734"/>
                  </a:cubicBezTo>
                  <a:lnTo>
                    <a:pt x="3202813" y="1554734"/>
                  </a:lnTo>
                  <a:lnTo>
                    <a:pt x="3118104" y="1554734"/>
                  </a:lnTo>
                  <a:cubicBezTo>
                    <a:pt x="3118104" y="794258"/>
                    <a:pt x="2462784" y="169291"/>
                    <a:pt x="1643761" y="169291"/>
                  </a:cubicBezTo>
                  <a:lnTo>
                    <a:pt x="1643761" y="84709"/>
                  </a:lnTo>
                  <a:lnTo>
                    <a:pt x="1643761" y="169418"/>
                  </a:lnTo>
                  <a:cubicBezTo>
                    <a:pt x="824738" y="169418"/>
                    <a:pt x="169418" y="794258"/>
                    <a:pt x="169418" y="1554861"/>
                  </a:cubicBezTo>
                  <a:close/>
                </a:path>
              </a:pathLst>
            </a:custGeom>
            <a:solidFill>
              <a:srgbClr val="FFFFFF"/>
            </a:solidFill>
          </p:spPr>
        </p:sp>
      </p:grpSp>
      <p:grpSp>
        <p:nvGrpSpPr>
          <p:cNvPr id="7" name="Group 7"/>
          <p:cNvGrpSpPr/>
          <p:nvPr/>
        </p:nvGrpSpPr>
        <p:grpSpPr>
          <a:xfrm>
            <a:off x="14352849" y="7174156"/>
            <a:ext cx="2465554" cy="2332070"/>
            <a:chOff x="0" y="0"/>
            <a:chExt cx="3287405" cy="3109427"/>
          </a:xfrm>
        </p:grpSpPr>
        <p:sp>
          <p:nvSpPr>
            <p:cNvPr id="8" name="Freeform 8"/>
            <p:cNvSpPr/>
            <p:nvPr/>
          </p:nvSpPr>
          <p:spPr>
            <a:xfrm>
              <a:off x="0" y="0"/>
              <a:ext cx="3287522" cy="3109468"/>
            </a:xfrm>
            <a:custGeom>
              <a:avLst/>
              <a:gdLst/>
              <a:ahLst/>
              <a:cxnLst/>
              <a:rect l="l" t="t" r="r" b="b"/>
              <a:pathLst>
                <a:path w="3287522" h="3109468">
                  <a:moveTo>
                    <a:pt x="0" y="1554734"/>
                  </a:moveTo>
                  <a:cubicBezTo>
                    <a:pt x="0" y="691388"/>
                    <a:pt x="740664" y="0"/>
                    <a:pt x="1643761" y="0"/>
                  </a:cubicBezTo>
                  <a:lnTo>
                    <a:pt x="1643761" y="84709"/>
                  </a:lnTo>
                  <a:lnTo>
                    <a:pt x="1643761" y="0"/>
                  </a:lnTo>
                  <a:cubicBezTo>
                    <a:pt x="2546858" y="0"/>
                    <a:pt x="3287522" y="691388"/>
                    <a:pt x="3287522" y="1554734"/>
                  </a:cubicBezTo>
                  <a:cubicBezTo>
                    <a:pt x="3287522" y="2418080"/>
                    <a:pt x="2546731" y="3109468"/>
                    <a:pt x="1643761" y="3109468"/>
                  </a:cubicBezTo>
                  <a:lnTo>
                    <a:pt x="1643761" y="3024759"/>
                  </a:lnTo>
                  <a:lnTo>
                    <a:pt x="1643761" y="3109468"/>
                  </a:lnTo>
                  <a:cubicBezTo>
                    <a:pt x="740664" y="3109468"/>
                    <a:pt x="0" y="2417953"/>
                    <a:pt x="0" y="1554734"/>
                  </a:cubicBezTo>
                  <a:lnTo>
                    <a:pt x="84709" y="1554734"/>
                  </a:lnTo>
                  <a:lnTo>
                    <a:pt x="150368" y="1608074"/>
                  </a:lnTo>
                  <a:cubicBezTo>
                    <a:pt x="127762" y="1635887"/>
                    <a:pt x="90043" y="1646428"/>
                    <a:pt x="56388" y="1634490"/>
                  </a:cubicBezTo>
                  <a:cubicBezTo>
                    <a:pt x="22733" y="1622552"/>
                    <a:pt x="0" y="1590548"/>
                    <a:pt x="0" y="1554734"/>
                  </a:cubicBezTo>
                  <a:moveTo>
                    <a:pt x="169291" y="1554734"/>
                  </a:moveTo>
                  <a:lnTo>
                    <a:pt x="84709" y="1554734"/>
                  </a:lnTo>
                  <a:lnTo>
                    <a:pt x="19050" y="1501394"/>
                  </a:lnTo>
                  <a:cubicBezTo>
                    <a:pt x="41656" y="1473581"/>
                    <a:pt x="79375" y="1463040"/>
                    <a:pt x="113030" y="1474978"/>
                  </a:cubicBezTo>
                  <a:cubicBezTo>
                    <a:pt x="146685" y="1486916"/>
                    <a:pt x="169418" y="1518920"/>
                    <a:pt x="169418" y="1554734"/>
                  </a:cubicBezTo>
                  <a:cubicBezTo>
                    <a:pt x="169418" y="2315210"/>
                    <a:pt x="824738" y="2940177"/>
                    <a:pt x="1643761" y="2940177"/>
                  </a:cubicBezTo>
                  <a:cubicBezTo>
                    <a:pt x="2462784" y="2940177"/>
                    <a:pt x="3118104" y="2315337"/>
                    <a:pt x="3118104" y="1554734"/>
                  </a:cubicBezTo>
                  <a:lnTo>
                    <a:pt x="3202813" y="1554734"/>
                  </a:lnTo>
                  <a:lnTo>
                    <a:pt x="3118104" y="1554734"/>
                  </a:lnTo>
                  <a:cubicBezTo>
                    <a:pt x="3118104" y="794258"/>
                    <a:pt x="2462784" y="169291"/>
                    <a:pt x="1643761" y="169291"/>
                  </a:cubicBezTo>
                  <a:lnTo>
                    <a:pt x="1643761" y="84709"/>
                  </a:lnTo>
                  <a:lnTo>
                    <a:pt x="1643761" y="169418"/>
                  </a:lnTo>
                  <a:cubicBezTo>
                    <a:pt x="824738" y="169418"/>
                    <a:pt x="169418" y="794258"/>
                    <a:pt x="169418" y="1554861"/>
                  </a:cubicBezTo>
                  <a:close/>
                </a:path>
              </a:pathLst>
            </a:custGeom>
            <a:solidFill>
              <a:srgbClr val="FFFFFF"/>
            </a:solidFill>
          </p:spPr>
        </p:sp>
      </p:grpSp>
      <p:grpSp>
        <p:nvGrpSpPr>
          <p:cNvPr id="9" name="Group 9"/>
          <p:cNvGrpSpPr/>
          <p:nvPr/>
        </p:nvGrpSpPr>
        <p:grpSpPr>
          <a:xfrm>
            <a:off x="14352849" y="3893194"/>
            <a:ext cx="2465554" cy="2332070"/>
            <a:chOff x="0" y="0"/>
            <a:chExt cx="3287405" cy="3109427"/>
          </a:xfrm>
        </p:grpSpPr>
        <p:sp>
          <p:nvSpPr>
            <p:cNvPr id="10" name="Freeform 10"/>
            <p:cNvSpPr/>
            <p:nvPr/>
          </p:nvSpPr>
          <p:spPr>
            <a:xfrm>
              <a:off x="0" y="0"/>
              <a:ext cx="3287522" cy="3109468"/>
            </a:xfrm>
            <a:custGeom>
              <a:avLst/>
              <a:gdLst/>
              <a:ahLst/>
              <a:cxnLst/>
              <a:rect l="l" t="t" r="r" b="b"/>
              <a:pathLst>
                <a:path w="3287522" h="3109468">
                  <a:moveTo>
                    <a:pt x="0" y="1554734"/>
                  </a:moveTo>
                  <a:cubicBezTo>
                    <a:pt x="0" y="691388"/>
                    <a:pt x="740664" y="0"/>
                    <a:pt x="1643761" y="0"/>
                  </a:cubicBezTo>
                  <a:lnTo>
                    <a:pt x="1643761" y="84709"/>
                  </a:lnTo>
                  <a:lnTo>
                    <a:pt x="1643761" y="0"/>
                  </a:lnTo>
                  <a:cubicBezTo>
                    <a:pt x="2546858" y="0"/>
                    <a:pt x="3287522" y="691388"/>
                    <a:pt x="3287522" y="1554734"/>
                  </a:cubicBezTo>
                  <a:cubicBezTo>
                    <a:pt x="3287522" y="2418080"/>
                    <a:pt x="2546731" y="3109468"/>
                    <a:pt x="1643761" y="3109468"/>
                  </a:cubicBezTo>
                  <a:lnTo>
                    <a:pt x="1643761" y="3024759"/>
                  </a:lnTo>
                  <a:lnTo>
                    <a:pt x="1643761" y="3109468"/>
                  </a:lnTo>
                  <a:cubicBezTo>
                    <a:pt x="740664" y="3109468"/>
                    <a:pt x="0" y="2417953"/>
                    <a:pt x="0" y="1554734"/>
                  </a:cubicBezTo>
                  <a:lnTo>
                    <a:pt x="84709" y="1554734"/>
                  </a:lnTo>
                  <a:lnTo>
                    <a:pt x="150368" y="1608074"/>
                  </a:lnTo>
                  <a:cubicBezTo>
                    <a:pt x="127762" y="1635887"/>
                    <a:pt x="90043" y="1646428"/>
                    <a:pt x="56388" y="1634490"/>
                  </a:cubicBezTo>
                  <a:cubicBezTo>
                    <a:pt x="22733" y="1622552"/>
                    <a:pt x="0" y="1590548"/>
                    <a:pt x="0" y="1554734"/>
                  </a:cubicBezTo>
                  <a:moveTo>
                    <a:pt x="169291" y="1554734"/>
                  </a:moveTo>
                  <a:lnTo>
                    <a:pt x="84709" y="1554734"/>
                  </a:lnTo>
                  <a:lnTo>
                    <a:pt x="19050" y="1501394"/>
                  </a:lnTo>
                  <a:cubicBezTo>
                    <a:pt x="41656" y="1473581"/>
                    <a:pt x="79375" y="1463040"/>
                    <a:pt x="113030" y="1474978"/>
                  </a:cubicBezTo>
                  <a:cubicBezTo>
                    <a:pt x="146685" y="1486916"/>
                    <a:pt x="169418" y="1518920"/>
                    <a:pt x="169418" y="1554734"/>
                  </a:cubicBezTo>
                  <a:cubicBezTo>
                    <a:pt x="169418" y="2315210"/>
                    <a:pt x="824738" y="2940177"/>
                    <a:pt x="1643761" y="2940177"/>
                  </a:cubicBezTo>
                  <a:cubicBezTo>
                    <a:pt x="2462784" y="2940177"/>
                    <a:pt x="3118104" y="2315337"/>
                    <a:pt x="3118104" y="1554734"/>
                  </a:cubicBezTo>
                  <a:lnTo>
                    <a:pt x="3202813" y="1554734"/>
                  </a:lnTo>
                  <a:lnTo>
                    <a:pt x="3118104" y="1554734"/>
                  </a:lnTo>
                  <a:cubicBezTo>
                    <a:pt x="3118104" y="794258"/>
                    <a:pt x="2462784" y="169291"/>
                    <a:pt x="1643761" y="169291"/>
                  </a:cubicBezTo>
                  <a:lnTo>
                    <a:pt x="1643761" y="84709"/>
                  </a:lnTo>
                  <a:lnTo>
                    <a:pt x="1643761" y="169418"/>
                  </a:lnTo>
                  <a:cubicBezTo>
                    <a:pt x="824738" y="169418"/>
                    <a:pt x="169418" y="794258"/>
                    <a:pt x="169418" y="1554861"/>
                  </a:cubicBezTo>
                  <a:close/>
                </a:path>
              </a:pathLst>
            </a:custGeom>
            <a:solidFill>
              <a:srgbClr val="FFFFFF"/>
            </a:solidFill>
          </p:spPr>
        </p:sp>
      </p:grpSp>
      <p:sp>
        <p:nvSpPr>
          <p:cNvPr id="11" name="TextBox 11"/>
          <p:cNvSpPr txBox="1"/>
          <p:nvPr/>
        </p:nvSpPr>
        <p:spPr>
          <a:xfrm>
            <a:off x="1923732" y="3525310"/>
            <a:ext cx="10496867" cy="3077766"/>
          </a:xfrm>
          <a:prstGeom prst="rect">
            <a:avLst/>
          </a:prstGeom>
        </p:spPr>
        <p:txBody>
          <a:bodyPr wrap="square" lIns="0" tIns="0" rIns="0" bIns="0" rtlCol="0" anchor="t">
            <a:spAutoFit/>
          </a:bodyPr>
          <a:lstStyle/>
          <a:p>
            <a:pPr algn="l">
              <a:lnSpc>
                <a:spcPts val="11999"/>
              </a:lnSpc>
            </a:pPr>
            <a:r>
              <a:rPr lang="en-US" sz="7000" spc="18" dirty="0" err="1">
                <a:latin typeface="Archivo Black"/>
              </a:rPr>
              <a:t>Gestion</a:t>
            </a:r>
            <a:r>
              <a:rPr lang="en-US" sz="7000" spc="18" dirty="0">
                <a:latin typeface="Archivo Black"/>
              </a:rPr>
              <a:t> des </a:t>
            </a:r>
            <a:r>
              <a:rPr lang="en-US" sz="7000" spc="18" dirty="0" err="1">
                <a:solidFill>
                  <a:srgbClr val="1C5739"/>
                </a:solidFill>
                <a:latin typeface="Archivo Black"/>
              </a:rPr>
              <a:t>projets</a:t>
            </a:r>
            <a:r>
              <a:rPr lang="en-US" sz="7000" spc="18" dirty="0">
                <a:solidFill>
                  <a:srgbClr val="1C5739"/>
                </a:solidFill>
                <a:latin typeface="Archivo Black"/>
              </a:rPr>
              <a:t> de </a:t>
            </a:r>
            <a:r>
              <a:rPr lang="en-US" sz="7000" spc="18" dirty="0" err="1">
                <a:solidFill>
                  <a:srgbClr val="1C5739"/>
                </a:solidFill>
                <a:latin typeface="Archivo Black"/>
              </a:rPr>
              <a:t>recherche</a:t>
            </a:r>
            <a:endParaRPr lang="en-US" sz="7000" spc="18" dirty="0">
              <a:solidFill>
                <a:srgbClr val="1A1716"/>
              </a:solidFill>
              <a:latin typeface="Archivo Black"/>
            </a:endParaRPr>
          </a:p>
        </p:txBody>
      </p:sp>
      <p:sp>
        <p:nvSpPr>
          <p:cNvPr id="12" name="Freeform 12"/>
          <p:cNvSpPr/>
          <p:nvPr/>
        </p:nvSpPr>
        <p:spPr>
          <a:xfrm>
            <a:off x="2123758" y="0"/>
            <a:ext cx="2368814" cy="2551031"/>
          </a:xfrm>
          <a:custGeom>
            <a:avLst/>
            <a:gdLst/>
            <a:ahLst/>
            <a:cxnLst/>
            <a:rect l="l" t="t" r="r" b="b"/>
            <a:pathLst>
              <a:path w="2368814" h="2551031">
                <a:moveTo>
                  <a:pt x="0" y="0"/>
                </a:moveTo>
                <a:lnTo>
                  <a:pt x="2368814" y="0"/>
                </a:lnTo>
                <a:lnTo>
                  <a:pt x="2368814" y="2551031"/>
                </a:lnTo>
                <a:lnTo>
                  <a:pt x="0" y="2551031"/>
                </a:lnTo>
                <a:lnTo>
                  <a:pt x="0" y="0"/>
                </a:lnTo>
                <a:close/>
              </a:path>
            </a:pathLst>
          </a:custGeom>
          <a:blipFill>
            <a:blip r:embed="rId8"/>
            <a:stretch>
              <a:fillRect/>
            </a:stretch>
          </a:blipFill>
        </p:spPr>
      </p:sp>
      <p:sp>
        <p:nvSpPr>
          <p:cNvPr id="13" name="TextBox 13"/>
          <p:cNvSpPr txBox="1"/>
          <p:nvPr/>
        </p:nvSpPr>
        <p:spPr>
          <a:xfrm>
            <a:off x="2902296" y="6952178"/>
            <a:ext cx="3520698" cy="1111250"/>
          </a:xfrm>
          <a:prstGeom prst="rect">
            <a:avLst/>
          </a:prstGeom>
        </p:spPr>
        <p:txBody>
          <a:bodyPr lIns="0" tIns="0" rIns="0" bIns="0" rtlCol="0" anchor="t">
            <a:spAutoFit/>
          </a:bodyPr>
          <a:lstStyle/>
          <a:p>
            <a:pPr algn="ctr">
              <a:lnSpc>
                <a:spcPts val="10000"/>
              </a:lnSpc>
            </a:pPr>
            <a:r>
              <a:rPr lang="en-US" sz="4000" spc="7" dirty="0" err="1">
                <a:solidFill>
                  <a:srgbClr val="1C5739"/>
                </a:solidFill>
                <a:latin typeface="Archivo Black"/>
              </a:rPr>
              <a:t>Réalisé</a:t>
            </a:r>
            <a:r>
              <a:rPr lang="en-US" sz="4000" spc="7" dirty="0">
                <a:solidFill>
                  <a:srgbClr val="1C5739"/>
                </a:solidFill>
                <a:latin typeface="Archivo Black"/>
              </a:rPr>
              <a:t> par:</a:t>
            </a:r>
          </a:p>
        </p:txBody>
      </p:sp>
      <p:sp>
        <p:nvSpPr>
          <p:cNvPr id="14" name="TextBox 14"/>
          <p:cNvSpPr txBox="1"/>
          <p:nvPr/>
        </p:nvSpPr>
        <p:spPr>
          <a:xfrm>
            <a:off x="8365526" y="8289491"/>
            <a:ext cx="4323808" cy="436017"/>
          </a:xfrm>
          <a:prstGeom prst="rect">
            <a:avLst/>
          </a:prstGeom>
        </p:spPr>
        <p:txBody>
          <a:bodyPr lIns="0" tIns="0" rIns="0" bIns="0" rtlCol="0" anchor="t">
            <a:spAutoFit/>
          </a:bodyPr>
          <a:lstStyle/>
          <a:p>
            <a:pPr>
              <a:lnSpc>
                <a:spcPts val="3359"/>
              </a:lnSpc>
            </a:pPr>
            <a:r>
              <a:rPr lang="en-GB" sz="2800" b="1" dirty="0">
                <a:latin typeface="Arial Black" panose="020B0A04020102020204" pitchFamily="34" charset="0"/>
              </a:rPr>
              <a:t>Mr EL </a:t>
            </a:r>
            <a:r>
              <a:rPr lang="en-GB" sz="2800" b="1" dirty="0">
                <a:latin typeface="Arial Black" panose="020B0A04020102020204" pitchFamily="34" charset="0"/>
                <a:cs typeface="Arial" panose="020B0604020202020204" pitchFamily="34" charset="0"/>
              </a:rPr>
              <a:t>KAFHALI</a:t>
            </a:r>
            <a:r>
              <a:rPr lang="en-GB" sz="2800" b="1" dirty="0">
                <a:latin typeface="Arial Black" panose="020B0A04020102020204" pitchFamily="34" charset="0"/>
              </a:rPr>
              <a:t> Said</a:t>
            </a:r>
            <a:endParaRPr lang="en-US" sz="2799" b="1" dirty="0">
              <a:solidFill>
                <a:srgbClr val="000000"/>
              </a:solidFill>
              <a:latin typeface="Arial Black" panose="020B0A04020102020204" pitchFamily="34" charset="0"/>
            </a:endParaRPr>
          </a:p>
        </p:txBody>
      </p:sp>
      <p:sp>
        <p:nvSpPr>
          <p:cNvPr id="15" name="TextBox 15"/>
          <p:cNvSpPr txBox="1"/>
          <p:nvPr/>
        </p:nvSpPr>
        <p:spPr>
          <a:xfrm>
            <a:off x="15150974" y="1356922"/>
            <a:ext cx="869305" cy="1419225"/>
          </a:xfrm>
          <a:prstGeom prst="rect">
            <a:avLst/>
          </a:prstGeom>
        </p:spPr>
        <p:txBody>
          <a:bodyPr lIns="0" tIns="0" rIns="0" bIns="0" rtlCol="0" anchor="t">
            <a:spAutoFit/>
          </a:bodyPr>
          <a:lstStyle/>
          <a:p>
            <a:pPr algn="ctr">
              <a:lnSpc>
                <a:spcPts val="10980"/>
              </a:lnSpc>
              <a:spcBef>
                <a:spcPct val="0"/>
              </a:spcBef>
            </a:pPr>
            <a:r>
              <a:rPr lang="en-US" sz="9150" dirty="0">
                <a:solidFill>
                  <a:srgbClr val="FFFFFF"/>
                </a:solidFill>
                <a:latin typeface="Rasputin Bold"/>
              </a:rPr>
              <a:t>P</a:t>
            </a:r>
          </a:p>
        </p:txBody>
      </p:sp>
      <p:sp>
        <p:nvSpPr>
          <p:cNvPr id="16" name="TextBox 16"/>
          <p:cNvSpPr txBox="1"/>
          <p:nvPr/>
        </p:nvSpPr>
        <p:spPr>
          <a:xfrm>
            <a:off x="15116669" y="4334935"/>
            <a:ext cx="1009948" cy="1410643"/>
          </a:xfrm>
          <a:prstGeom prst="rect">
            <a:avLst/>
          </a:prstGeom>
        </p:spPr>
        <p:txBody>
          <a:bodyPr lIns="0" tIns="0" rIns="0" bIns="0" rtlCol="0" anchor="t">
            <a:spAutoFit/>
          </a:bodyPr>
          <a:lstStyle/>
          <a:p>
            <a:pPr algn="ctr">
              <a:lnSpc>
                <a:spcPts val="10980"/>
              </a:lnSpc>
              <a:spcBef>
                <a:spcPct val="0"/>
              </a:spcBef>
            </a:pPr>
            <a:r>
              <a:rPr lang="en-US" sz="9150" dirty="0">
                <a:solidFill>
                  <a:srgbClr val="FFFFFF"/>
                </a:solidFill>
                <a:latin typeface="Rasputin Bold"/>
              </a:rPr>
              <a:t>4</a:t>
            </a:r>
          </a:p>
        </p:txBody>
      </p:sp>
      <p:sp>
        <p:nvSpPr>
          <p:cNvPr id="17" name="TextBox 17"/>
          <p:cNvSpPr txBox="1"/>
          <p:nvPr/>
        </p:nvSpPr>
        <p:spPr>
          <a:xfrm>
            <a:off x="15165484" y="7658343"/>
            <a:ext cx="840284" cy="1419225"/>
          </a:xfrm>
          <a:prstGeom prst="rect">
            <a:avLst/>
          </a:prstGeom>
        </p:spPr>
        <p:txBody>
          <a:bodyPr lIns="0" tIns="0" rIns="0" bIns="0" rtlCol="0" anchor="t">
            <a:spAutoFit/>
          </a:bodyPr>
          <a:lstStyle/>
          <a:p>
            <a:pPr algn="ctr">
              <a:lnSpc>
                <a:spcPts val="10980"/>
              </a:lnSpc>
              <a:spcBef>
                <a:spcPct val="0"/>
              </a:spcBef>
            </a:pPr>
            <a:r>
              <a:rPr lang="en-US" sz="9150" dirty="0">
                <a:solidFill>
                  <a:srgbClr val="FFFFFF"/>
                </a:solidFill>
                <a:latin typeface="Rasputin Bold"/>
              </a:rPr>
              <a:t>P</a:t>
            </a:r>
          </a:p>
        </p:txBody>
      </p:sp>
      <p:grpSp>
        <p:nvGrpSpPr>
          <p:cNvPr id="18" name="Group 18"/>
          <p:cNvGrpSpPr/>
          <p:nvPr/>
        </p:nvGrpSpPr>
        <p:grpSpPr>
          <a:xfrm>
            <a:off x="-1543050" y="-732389"/>
            <a:ext cx="3086100" cy="11299900"/>
            <a:chOff x="0" y="0"/>
            <a:chExt cx="812800" cy="2976105"/>
          </a:xfrm>
        </p:grpSpPr>
        <p:sp>
          <p:nvSpPr>
            <p:cNvPr id="19" name="Freeform 19"/>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sp>
        <p:sp>
          <p:nvSpPr>
            <p:cNvPr id="20" name="TextBox 20"/>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21" name="Freeform 21"/>
          <p:cNvSpPr/>
          <p:nvPr/>
        </p:nvSpPr>
        <p:spPr>
          <a:xfrm>
            <a:off x="-2777871" y="-207071"/>
            <a:ext cx="3806571" cy="2083232"/>
          </a:xfrm>
          <a:custGeom>
            <a:avLst/>
            <a:gdLst/>
            <a:ahLst/>
            <a:cxnLst/>
            <a:rect l="l" t="t" r="r" b="b"/>
            <a:pathLst>
              <a:path w="3806571" h="2083232">
                <a:moveTo>
                  <a:pt x="0" y="0"/>
                </a:moveTo>
                <a:lnTo>
                  <a:pt x="3806571" y="0"/>
                </a:lnTo>
                <a:lnTo>
                  <a:pt x="3806571" y="2083233"/>
                </a:lnTo>
                <a:lnTo>
                  <a:pt x="0" y="20832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22" name="Group 22"/>
          <p:cNvGrpSpPr/>
          <p:nvPr/>
        </p:nvGrpSpPr>
        <p:grpSpPr>
          <a:xfrm>
            <a:off x="1261364" y="3630287"/>
            <a:ext cx="110236" cy="2818996"/>
            <a:chOff x="0" y="0"/>
            <a:chExt cx="26312" cy="672855"/>
          </a:xfrm>
        </p:grpSpPr>
        <p:sp>
          <p:nvSpPr>
            <p:cNvPr id="23" name="Freeform 23"/>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sp>
        <p:sp>
          <p:nvSpPr>
            <p:cNvPr id="24" name="TextBox 24"/>
            <p:cNvSpPr txBox="1"/>
            <p:nvPr/>
          </p:nvSpPr>
          <p:spPr>
            <a:xfrm>
              <a:off x="0" y="-19050"/>
              <a:ext cx="26312" cy="691905"/>
            </a:xfrm>
            <a:prstGeom prst="rect">
              <a:avLst/>
            </a:prstGeom>
          </p:spPr>
          <p:txBody>
            <a:bodyPr lIns="50800" tIns="50800" rIns="50800" bIns="50800" rtlCol="0" anchor="ctr"/>
            <a:lstStyle/>
            <a:p>
              <a:pPr algn="ctr">
                <a:lnSpc>
                  <a:spcPts val="2859"/>
                </a:lnSpc>
              </a:pPr>
              <a:endParaRPr/>
            </a:p>
          </p:txBody>
        </p:sp>
      </p:grpSp>
      <p:sp>
        <p:nvSpPr>
          <p:cNvPr id="25" name="TextBox 13"/>
          <p:cNvSpPr txBox="1"/>
          <p:nvPr/>
        </p:nvSpPr>
        <p:spPr>
          <a:xfrm>
            <a:off x="8095804" y="6923955"/>
            <a:ext cx="3520698" cy="1104405"/>
          </a:xfrm>
          <a:prstGeom prst="rect">
            <a:avLst/>
          </a:prstGeom>
        </p:spPr>
        <p:txBody>
          <a:bodyPr lIns="0" tIns="0" rIns="0" bIns="0" rtlCol="0" anchor="t">
            <a:spAutoFit/>
          </a:bodyPr>
          <a:lstStyle/>
          <a:p>
            <a:pPr algn="ctr">
              <a:lnSpc>
                <a:spcPts val="10000"/>
              </a:lnSpc>
            </a:pPr>
            <a:r>
              <a:rPr lang="en-US" sz="4000" spc="7" dirty="0" err="1">
                <a:solidFill>
                  <a:srgbClr val="1C5739"/>
                </a:solidFill>
                <a:latin typeface="Archivo Black"/>
              </a:rPr>
              <a:t>Professeur</a:t>
            </a:r>
            <a:r>
              <a:rPr lang="en-US" sz="4000" spc="7" dirty="0">
                <a:solidFill>
                  <a:srgbClr val="1C5739"/>
                </a:solidFill>
                <a:latin typeface="Archivo Black"/>
              </a:rPr>
              <a:t>:</a:t>
            </a:r>
          </a:p>
        </p:txBody>
      </p:sp>
      <p:sp>
        <p:nvSpPr>
          <p:cNvPr id="26" name="TextBox 14"/>
          <p:cNvSpPr txBox="1"/>
          <p:nvPr/>
        </p:nvSpPr>
        <p:spPr>
          <a:xfrm>
            <a:off x="3229083" y="8349178"/>
            <a:ext cx="4323808" cy="1744067"/>
          </a:xfrm>
          <a:prstGeom prst="rect">
            <a:avLst/>
          </a:prstGeom>
        </p:spPr>
        <p:txBody>
          <a:bodyPr lIns="0" tIns="0" rIns="0" bIns="0" rtlCol="0" anchor="t">
            <a:spAutoFit/>
          </a:bodyPr>
          <a:lstStyle/>
          <a:p>
            <a:pPr algn="l">
              <a:lnSpc>
                <a:spcPts val="3359"/>
              </a:lnSpc>
            </a:pPr>
            <a:r>
              <a:rPr lang="en-US" sz="2799" dirty="0">
                <a:solidFill>
                  <a:srgbClr val="000000"/>
                </a:solidFill>
                <a:latin typeface="Arial Bold"/>
              </a:rPr>
              <a:t>ZEMAT Zakariae </a:t>
            </a:r>
          </a:p>
          <a:p>
            <a:pPr algn="l">
              <a:lnSpc>
                <a:spcPts val="3359"/>
              </a:lnSpc>
            </a:pPr>
            <a:r>
              <a:rPr lang="en-US" sz="2799" dirty="0">
                <a:solidFill>
                  <a:srgbClr val="000000"/>
                </a:solidFill>
                <a:latin typeface="Arial Bold"/>
              </a:rPr>
              <a:t>OUBEZA Idir</a:t>
            </a:r>
          </a:p>
          <a:p>
            <a:pPr algn="l">
              <a:lnSpc>
                <a:spcPts val="3359"/>
              </a:lnSpc>
            </a:pPr>
            <a:r>
              <a:rPr lang="en-US" sz="2799" dirty="0">
                <a:solidFill>
                  <a:srgbClr val="000000"/>
                </a:solidFill>
                <a:latin typeface="Arial Bold"/>
              </a:rPr>
              <a:t>Abdel SAWADOGO</a:t>
            </a:r>
          </a:p>
          <a:p>
            <a:pPr algn="l">
              <a:lnSpc>
                <a:spcPts val="3359"/>
              </a:lnSpc>
            </a:pPr>
            <a:r>
              <a:rPr lang="en-US" sz="2799" dirty="0">
                <a:solidFill>
                  <a:srgbClr val="000000"/>
                </a:solidFill>
                <a:latin typeface="Arial Bold"/>
              </a:rPr>
              <a:t>Arnaud Ulrich TOE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anim calcmode="lin" valueType="num">
                                      <p:cBhvr>
                                        <p:cTn id="62" dur="1000" fill="hold"/>
                                        <p:tgtEl>
                                          <p:spTgt spid="9"/>
                                        </p:tgtEl>
                                        <p:attrNameLst>
                                          <p:attrName>ppt_x</p:attrName>
                                        </p:attrNameLst>
                                      </p:cBhvr>
                                      <p:tavLst>
                                        <p:tav tm="0">
                                          <p:val>
                                            <p:strVal val="#ppt_x"/>
                                          </p:val>
                                        </p:tav>
                                        <p:tav tm="100000">
                                          <p:val>
                                            <p:strVal val="#ppt_x"/>
                                          </p:val>
                                        </p:tav>
                                      </p:tavLst>
                                    </p:anim>
                                    <p:anim calcmode="lin" valueType="num">
                                      <p:cBhvr>
                                        <p:cTn id="63" dur="1000" fill="hold"/>
                                        <p:tgtEl>
                                          <p:spTgt spid="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anim calcmode="lin" valueType="num">
                                      <p:cBhvr>
                                        <p:cTn id="67" dur="1000" fill="hold"/>
                                        <p:tgtEl>
                                          <p:spTgt spid="15"/>
                                        </p:tgtEl>
                                        <p:attrNameLst>
                                          <p:attrName>ppt_x</p:attrName>
                                        </p:attrNameLst>
                                      </p:cBhvr>
                                      <p:tavLst>
                                        <p:tav tm="0">
                                          <p:val>
                                            <p:strVal val="#ppt_x"/>
                                          </p:val>
                                        </p:tav>
                                        <p:tav tm="100000">
                                          <p:val>
                                            <p:strVal val="#ppt_x"/>
                                          </p:val>
                                        </p:tav>
                                      </p:tavLst>
                                    </p:anim>
                                    <p:anim calcmode="lin" valueType="num">
                                      <p:cBhvr>
                                        <p:cTn id="68" dur="1000" fill="hold"/>
                                        <p:tgtEl>
                                          <p:spTgt spid="1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P spid="17" grpId="0"/>
      <p:bldP spid="25"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p:nvSpPr>
        <p:spPr>
          <a:xfrm>
            <a:off x="1066800" y="-30726"/>
            <a:ext cx="13068300" cy="1410643"/>
          </a:xfrm>
          <a:prstGeom prst="rect">
            <a:avLst/>
          </a:prstGeom>
        </p:spPr>
        <p:txBody>
          <a:bodyPr lIns="0" tIns="0" rIns="0" bIns="0" rtlCol="0" anchor="t">
            <a:spAutoFit/>
          </a:bodyPr>
          <a:lstStyle/>
          <a:p>
            <a:pPr>
              <a:lnSpc>
                <a:spcPts val="10980"/>
              </a:lnSpc>
            </a:pPr>
            <a:r>
              <a:rPr lang="fr-FR" sz="5400" dirty="0">
                <a:solidFill>
                  <a:srgbClr val="1C5739"/>
                </a:solidFill>
              </a:rPr>
              <a:t>Diagramme de cas d’utilisation détaille:</a:t>
            </a:r>
            <a:endParaRPr lang="en-US" sz="4999" dirty="0">
              <a:solidFill>
                <a:srgbClr val="1C5739"/>
              </a:solidFill>
              <a:latin typeface="Rasputin Bold"/>
            </a:endParaRPr>
          </a:p>
        </p:txBody>
      </p:sp>
      <p:sp>
        <p:nvSpPr>
          <p:cNvPr id="14" name="Rectangle 13"/>
          <p:cNvSpPr/>
          <p:nvPr/>
        </p:nvSpPr>
        <p:spPr>
          <a:xfrm>
            <a:off x="8993959" y="4958834"/>
            <a:ext cx="184731" cy="369332"/>
          </a:xfrm>
          <a:prstGeom prst="rect">
            <a:avLst/>
          </a:prstGeom>
        </p:spPr>
        <p:txBody>
          <a:bodyPr wrap="none">
            <a:spAutoFit/>
          </a:bodyPr>
          <a:lstStyle/>
          <a:p>
            <a:endParaRPr lang="en-GB" dirty="0"/>
          </a:p>
        </p:txBody>
      </p:sp>
      <p:sp>
        <p:nvSpPr>
          <p:cNvPr id="16" name="TextBox 9"/>
          <p:cNvSpPr txBox="1"/>
          <p:nvPr/>
        </p:nvSpPr>
        <p:spPr>
          <a:xfrm>
            <a:off x="1066800" y="781516"/>
            <a:ext cx="13068300" cy="1196802"/>
          </a:xfrm>
          <a:prstGeom prst="rect">
            <a:avLst/>
          </a:prstGeom>
        </p:spPr>
        <p:txBody>
          <a:bodyPr lIns="0" tIns="0" rIns="0" bIns="0" rtlCol="0" anchor="t">
            <a:spAutoFit/>
          </a:bodyPr>
          <a:lstStyle/>
          <a:p>
            <a:pPr>
              <a:lnSpc>
                <a:spcPts val="10980"/>
              </a:lnSpc>
            </a:pPr>
            <a:r>
              <a:rPr lang="fr-FR" sz="4000" b="1" u="sng" dirty="0"/>
              <a:t>Gestion des comptes:</a:t>
            </a:r>
            <a:endParaRPr lang="en-US" sz="4000" b="1" u="sng" dirty="0">
              <a:latin typeface="Rasputin Bold"/>
            </a:endParaRPr>
          </a:p>
        </p:txBody>
      </p:sp>
      <p:pic>
        <p:nvPicPr>
          <p:cNvPr id="17" name="Image 16"/>
          <p:cNvPicPr/>
          <p:nvPr/>
        </p:nvPicPr>
        <p:blipFill>
          <a:blip r:embed="rId2">
            <a:extLst>
              <a:ext uri="{28A0092B-C50C-407E-A947-70E740481C1C}">
                <a14:useLocalDpi xmlns:a14="http://schemas.microsoft.com/office/drawing/2010/main" val="0"/>
              </a:ext>
            </a:extLst>
          </a:blip>
          <a:stretch>
            <a:fillRect/>
          </a:stretch>
        </p:blipFill>
        <p:spPr>
          <a:xfrm>
            <a:off x="4724400" y="2472241"/>
            <a:ext cx="9654223" cy="7487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993959" y="4958834"/>
            <a:ext cx="184731" cy="369332"/>
          </a:xfrm>
          <a:prstGeom prst="rect">
            <a:avLst/>
          </a:prstGeom>
        </p:spPr>
        <p:txBody>
          <a:bodyPr wrap="none">
            <a:spAutoFit/>
          </a:bodyPr>
          <a:lstStyle/>
          <a:p>
            <a:endParaRPr lang="en-GB" dirty="0"/>
          </a:p>
        </p:txBody>
      </p:sp>
      <p:sp>
        <p:nvSpPr>
          <p:cNvPr id="16" name="TextBox 9"/>
          <p:cNvSpPr txBox="1"/>
          <p:nvPr/>
        </p:nvSpPr>
        <p:spPr>
          <a:xfrm>
            <a:off x="1293117" y="-271562"/>
            <a:ext cx="13068300" cy="1196802"/>
          </a:xfrm>
          <a:prstGeom prst="rect">
            <a:avLst/>
          </a:prstGeom>
        </p:spPr>
        <p:txBody>
          <a:bodyPr lIns="0" tIns="0" rIns="0" bIns="0" rtlCol="0" anchor="t">
            <a:spAutoFit/>
          </a:bodyPr>
          <a:lstStyle/>
          <a:p>
            <a:pPr>
              <a:lnSpc>
                <a:spcPts val="10980"/>
              </a:lnSpc>
            </a:pPr>
            <a:r>
              <a:rPr lang="fr-FR" sz="4000" b="1" u="sng" dirty="0"/>
              <a:t>Gestion des projets:</a:t>
            </a:r>
            <a:endParaRPr lang="en-US" sz="4000" b="1" u="sng" dirty="0">
              <a:latin typeface="Rasputin Bold"/>
            </a:endParaRPr>
          </a:p>
        </p:txBody>
      </p:sp>
      <p:grpSp>
        <p:nvGrpSpPr>
          <p:cNvPr id="6" name="Groupe 5"/>
          <p:cNvGrpSpPr/>
          <p:nvPr/>
        </p:nvGrpSpPr>
        <p:grpSpPr>
          <a:xfrm>
            <a:off x="2743199" y="1014412"/>
            <a:ext cx="11618217" cy="9691688"/>
            <a:chOff x="0" y="0"/>
            <a:chExt cx="6229350" cy="8258175"/>
          </a:xfrm>
        </p:grpSpPr>
        <p:grpSp>
          <p:nvGrpSpPr>
            <p:cNvPr id="7" name="Groupe 6"/>
            <p:cNvGrpSpPr/>
            <p:nvPr/>
          </p:nvGrpSpPr>
          <p:grpSpPr>
            <a:xfrm>
              <a:off x="0" y="0"/>
              <a:ext cx="5992495" cy="7886699"/>
              <a:chOff x="0" y="0"/>
              <a:chExt cx="6640195" cy="846836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2838450"/>
                <a:ext cx="5731510" cy="2616835"/>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640195" cy="2966085"/>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425" y="5229225"/>
                <a:ext cx="5731510" cy="3239135"/>
              </a:xfrm>
              <a:prstGeom prst="rect">
                <a:avLst/>
              </a:prstGeom>
            </p:spPr>
          </p:pic>
        </p:grpSp>
        <p:sp>
          <p:nvSpPr>
            <p:cNvPr id="8" name="Rectangle 7"/>
            <p:cNvSpPr/>
            <p:nvPr/>
          </p:nvSpPr>
          <p:spPr>
            <a:xfrm>
              <a:off x="1428750" y="95250"/>
              <a:ext cx="4800600" cy="8162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Tree>
    <p:extLst>
      <p:ext uri="{BB962C8B-B14F-4D97-AF65-F5344CB8AC3E}">
        <p14:creationId xmlns:p14="http://schemas.microsoft.com/office/powerpoint/2010/main" val="225026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993959" y="4958834"/>
            <a:ext cx="184731" cy="369332"/>
          </a:xfrm>
          <a:prstGeom prst="rect">
            <a:avLst/>
          </a:prstGeom>
        </p:spPr>
        <p:txBody>
          <a:bodyPr wrap="none">
            <a:spAutoFit/>
          </a:bodyPr>
          <a:lstStyle/>
          <a:p>
            <a:endParaRPr lang="en-GB" dirty="0"/>
          </a:p>
        </p:txBody>
      </p:sp>
      <p:sp>
        <p:nvSpPr>
          <p:cNvPr id="16"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u="sng" dirty="0"/>
              <a:t>Gestion des ressources:</a:t>
            </a:r>
            <a:endParaRPr lang="en-US" sz="4000" b="1" u="sng" dirty="0">
              <a:latin typeface="Rasputin Bold"/>
            </a:endParaRPr>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5410200" y="1067871"/>
            <a:ext cx="12115800" cy="9219129"/>
          </a:xfrm>
          <a:prstGeom prst="rect">
            <a:avLst/>
          </a:prstGeom>
        </p:spPr>
      </p:pic>
    </p:spTree>
    <p:extLst>
      <p:ext uri="{BB962C8B-B14F-4D97-AF65-F5344CB8AC3E}">
        <p14:creationId xmlns:p14="http://schemas.microsoft.com/office/powerpoint/2010/main" val="335235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3355308" y="3467100"/>
            <a:ext cx="11353143" cy="3480440"/>
          </a:xfrm>
          <a:prstGeom prst="rect">
            <a:avLst/>
          </a:prstGeom>
        </p:spPr>
        <p:txBody>
          <a:bodyPr wrap="square" lIns="0" tIns="0" rIns="0" bIns="0" rtlCol="0" anchor="t">
            <a:spAutoFit/>
          </a:bodyPr>
          <a:lstStyle/>
          <a:p>
            <a:pPr algn="ctr">
              <a:lnSpc>
                <a:spcPts val="13998"/>
              </a:lnSpc>
            </a:pPr>
            <a:r>
              <a:rPr lang="en-GB" sz="9999" dirty="0" err="1">
                <a:solidFill>
                  <a:srgbClr val="1C5739"/>
                </a:solidFill>
                <a:effectLst>
                  <a:outerShdw blurRad="38100" dist="38100" dir="2700000" algn="tl">
                    <a:srgbClr val="000000">
                      <a:alpha val="43137"/>
                    </a:srgbClr>
                  </a:outerShdw>
                </a:effectLst>
                <a:latin typeface="League Spartan"/>
              </a:rPr>
              <a:t>Diagramme</a:t>
            </a:r>
            <a:r>
              <a:rPr lang="en-GB" sz="9999" dirty="0">
                <a:solidFill>
                  <a:srgbClr val="1C5739"/>
                </a:solidFill>
                <a:effectLst>
                  <a:outerShdw blurRad="38100" dist="38100" dir="2700000" algn="tl">
                    <a:srgbClr val="000000">
                      <a:alpha val="43137"/>
                    </a:srgbClr>
                  </a:outerShdw>
                </a:effectLst>
                <a:latin typeface="League Spartan"/>
              </a:rPr>
              <a:t> de </a:t>
            </a:r>
            <a:r>
              <a:rPr lang="en-GB" sz="9999" dirty="0" err="1">
                <a:solidFill>
                  <a:srgbClr val="1C5739"/>
                </a:solidFill>
                <a:effectLst>
                  <a:outerShdw blurRad="38100" dist="38100" dir="2700000" algn="tl">
                    <a:srgbClr val="000000">
                      <a:alpha val="43137"/>
                    </a:srgbClr>
                  </a:outerShdw>
                </a:effectLst>
                <a:latin typeface="League Spartan"/>
              </a:rPr>
              <a:t>séquences</a:t>
            </a:r>
            <a:endParaRPr lang="en-US" sz="9999" dirty="0">
              <a:solidFill>
                <a:srgbClr val="1C5739"/>
              </a:solidFill>
              <a:effectLst>
                <a:outerShdw blurRad="38100" dist="38100" dir="2700000" algn="tl">
                  <a:srgbClr val="000000">
                    <a:alpha val="43137"/>
                  </a:srgbClr>
                </a:outerShdw>
              </a:effectLst>
              <a:latin typeface="League Spartan"/>
            </a:endParaRPr>
          </a:p>
        </p:txBody>
      </p:sp>
      <p:sp>
        <p:nvSpPr>
          <p:cNvPr id="12" name="Freeform 12"/>
          <p:cNvSpPr/>
          <p:nvPr/>
        </p:nvSpPr>
        <p:spPr>
          <a:xfrm>
            <a:off x="11727014" y="930311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24419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85460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038153" y="-14466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479025"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4089434"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369672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A85E61D-3027-08C4-C892-8C11B859005C}"/>
              </a:ext>
            </a:extLst>
          </p:cNvPr>
          <p:cNvPicPr>
            <a:picLocks noChangeAspect="1"/>
          </p:cNvPicPr>
          <p:nvPr/>
        </p:nvPicPr>
        <p:blipFill>
          <a:blip r:embed="rId2"/>
          <a:stretch>
            <a:fillRect/>
          </a:stretch>
        </p:blipFill>
        <p:spPr>
          <a:xfrm>
            <a:off x="3471863" y="2176462"/>
            <a:ext cx="10858499" cy="7596188"/>
          </a:xfrm>
          <a:prstGeom prst="rect">
            <a:avLst/>
          </a:prstGeom>
        </p:spPr>
      </p:pic>
    </p:spTree>
    <p:extLst>
      <p:ext uri="{BB962C8B-B14F-4D97-AF65-F5344CB8AC3E}">
        <p14:creationId xmlns:p14="http://schemas.microsoft.com/office/powerpoint/2010/main" val="57446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18D773B-95CA-F5C4-7595-0B060B45CDA9}"/>
              </a:ext>
            </a:extLst>
          </p:cNvPr>
          <p:cNvPicPr>
            <a:picLocks noChangeAspect="1"/>
          </p:cNvPicPr>
          <p:nvPr/>
        </p:nvPicPr>
        <p:blipFill>
          <a:blip r:embed="rId2"/>
          <a:stretch>
            <a:fillRect/>
          </a:stretch>
        </p:blipFill>
        <p:spPr>
          <a:xfrm>
            <a:off x="3343275" y="1057275"/>
            <a:ext cx="10801350" cy="7758113"/>
          </a:xfrm>
          <a:prstGeom prst="rect">
            <a:avLst/>
          </a:prstGeom>
        </p:spPr>
      </p:pic>
    </p:spTree>
    <p:extLst>
      <p:ext uri="{BB962C8B-B14F-4D97-AF65-F5344CB8AC3E}">
        <p14:creationId xmlns:p14="http://schemas.microsoft.com/office/powerpoint/2010/main" val="141897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5C4E859-5E57-C904-6CF0-9DA96B3589E0}"/>
              </a:ext>
            </a:extLst>
          </p:cNvPr>
          <p:cNvPicPr>
            <a:picLocks noChangeAspect="1"/>
          </p:cNvPicPr>
          <p:nvPr/>
        </p:nvPicPr>
        <p:blipFill>
          <a:blip r:embed="rId2"/>
          <a:stretch>
            <a:fillRect/>
          </a:stretch>
        </p:blipFill>
        <p:spPr>
          <a:xfrm>
            <a:off x="2200275" y="950119"/>
            <a:ext cx="12715875" cy="8386761"/>
          </a:xfrm>
          <a:prstGeom prst="rect">
            <a:avLst/>
          </a:prstGeom>
        </p:spPr>
      </p:pic>
    </p:spTree>
    <p:extLst>
      <p:ext uri="{BB962C8B-B14F-4D97-AF65-F5344CB8AC3E}">
        <p14:creationId xmlns:p14="http://schemas.microsoft.com/office/powerpoint/2010/main" val="382228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2DF327C-2B6C-59A6-A001-8EA2CD2DB830}"/>
              </a:ext>
            </a:extLst>
          </p:cNvPr>
          <p:cNvPicPr>
            <a:picLocks noChangeAspect="1"/>
          </p:cNvPicPr>
          <p:nvPr/>
        </p:nvPicPr>
        <p:blipFill rotWithShape="1">
          <a:blip r:embed="rId2"/>
          <a:srcRect l="-1354" t="5444" r="1354" b="40936"/>
          <a:stretch/>
        </p:blipFill>
        <p:spPr>
          <a:xfrm>
            <a:off x="3153103" y="1809749"/>
            <a:ext cx="11808373" cy="7491906"/>
          </a:xfrm>
          <a:prstGeom prst="rect">
            <a:avLst/>
          </a:prstGeom>
        </p:spPr>
      </p:pic>
    </p:spTree>
    <p:extLst>
      <p:ext uri="{BB962C8B-B14F-4D97-AF65-F5344CB8AC3E}">
        <p14:creationId xmlns:p14="http://schemas.microsoft.com/office/powerpoint/2010/main" val="397825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624E640-D2D7-2053-DE6E-E7107C8216C8}"/>
              </a:ext>
            </a:extLst>
          </p:cNvPr>
          <p:cNvPicPr>
            <a:picLocks noChangeAspect="1"/>
          </p:cNvPicPr>
          <p:nvPr/>
        </p:nvPicPr>
        <p:blipFill>
          <a:blip r:embed="rId2"/>
          <a:stretch>
            <a:fillRect/>
          </a:stretch>
        </p:blipFill>
        <p:spPr>
          <a:xfrm>
            <a:off x="4367048" y="1340069"/>
            <a:ext cx="9963807" cy="7788165"/>
          </a:xfrm>
          <a:prstGeom prst="rect">
            <a:avLst/>
          </a:prstGeom>
        </p:spPr>
      </p:pic>
    </p:spTree>
    <p:extLst>
      <p:ext uri="{BB962C8B-B14F-4D97-AF65-F5344CB8AC3E}">
        <p14:creationId xmlns:p14="http://schemas.microsoft.com/office/powerpoint/2010/main" val="120932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029451C-5C3E-353F-57D2-7492DA546771}"/>
              </a:ext>
            </a:extLst>
          </p:cNvPr>
          <p:cNvPicPr>
            <a:picLocks noChangeAspect="1"/>
          </p:cNvPicPr>
          <p:nvPr/>
        </p:nvPicPr>
        <p:blipFill>
          <a:blip r:embed="rId2"/>
          <a:stretch>
            <a:fillRect/>
          </a:stretch>
        </p:blipFill>
        <p:spPr>
          <a:xfrm>
            <a:off x="1418897" y="1403131"/>
            <a:ext cx="14094371" cy="7551683"/>
          </a:xfrm>
          <a:prstGeom prst="rect">
            <a:avLst/>
          </a:prstGeom>
        </p:spPr>
      </p:pic>
    </p:spTree>
    <p:extLst>
      <p:ext uri="{BB962C8B-B14F-4D97-AF65-F5344CB8AC3E}">
        <p14:creationId xmlns:p14="http://schemas.microsoft.com/office/powerpoint/2010/main" val="98401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2777272" y="2541719"/>
            <a:ext cx="1643216" cy="7326181"/>
            <a:chOff x="0" y="0"/>
            <a:chExt cx="432781" cy="1370486"/>
          </a:xfrm>
        </p:grpSpPr>
        <p:sp>
          <p:nvSpPr>
            <p:cNvPr id="3" name="Freeform 3"/>
            <p:cNvSpPr/>
            <p:nvPr/>
          </p:nvSpPr>
          <p:spPr>
            <a:xfrm>
              <a:off x="0" y="0"/>
              <a:ext cx="432781" cy="1370486"/>
            </a:xfrm>
            <a:custGeom>
              <a:avLst/>
              <a:gdLst/>
              <a:ahLst/>
              <a:cxnLst/>
              <a:rect l="l" t="t" r="r" b="b"/>
              <a:pathLst>
                <a:path w="432781" h="1370486">
                  <a:moveTo>
                    <a:pt x="0" y="0"/>
                  </a:moveTo>
                  <a:lnTo>
                    <a:pt x="432781" y="0"/>
                  </a:lnTo>
                  <a:lnTo>
                    <a:pt x="432781" y="1370486"/>
                  </a:lnTo>
                  <a:lnTo>
                    <a:pt x="0" y="1370486"/>
                  </a:lnTo>
                  <a:close/>
                </a:path>
              </a:pathLst>
            </a:custGeom>
            <a:solidFill>
              <a:srgbClr val="1C5739"/>
            </a:solidFill>
            <a:ln cap="sq">
              <a:noFill/>
              <a:prstDash val="solid"/>
              <a:miter/>
            </a:ln>
          </p:spPr>
        </p:sp>
        <p:sp>
          <p:nvSpPr>
            <p:cNvPr id="4" name="TextBox 4"/>
            <p:cNvSpPr txBox="1"/>
            <p:nvPr/>
          </p:nvSpPr>
          <p:spPr>
            <a:xfrm>
              <a:off x="0" y="-19050"/>
              <a:ext cx="432781" cy="1389536"/>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834335" y="398594"/>
            <a:ext cx="7304152" cy="1543050"/>
            <a:chOff x="0" y="0"/>
            <a:chExt cx="1923727" cy="406400"/>
          </a:xfrm>
        </p:grpSpPr>
        <p:sp>
          <p:nvSpPr>
            <p:cNvPr id="6" name="Freeform 6"/>
            <p:cNvSpPr/>
            <p:nvPr/>
          </p:nvSpPr>
          <p:spPr>
            <a:xfrm>
              <a:off x="0" y="0"/>
              <a:ext cx="1923727" cy="406400"/>
            </a:xfrm>
            <a:custGeom>
              <a:avLst/>
              <a:gdLst/>
              <a:ahLst/>
              <a:cxnLst/>
              <a:rect l="l" t="t" r="r" b="b"/>
              <a:pathLst>
                <a:path w="1923727" h="406400">
                  <a:moveTo>
                    <a:pt x="1720527" y="0"/>
                  </a:moveTo>
                  <a:cubicBezTo>
                    <a:pt x="1832752" y="0"/>
                    <a:pt x="1923727" y="90976"/>
                    <a:pt x="1923727" y="203200"/>
                  </a:cubicBezTo>
                  <a:cubicBezTo>
                    <a:pt x="1923727" y="315424"/>
                    <a:pt x="1832752" y="406400"/>
                    <a:pt x="1720527" y="406400"/>
                  </a:cubicBezTo>
                  <a:lnTo>
                    <a:pt x="203200" y="406400"/>
                  </a:lnTo>
                  <a:cubicBezTo>
                    <a:pt x="90976" y="406400"/>
                    <a:pt x="0" y="315424"/>
                    <a:pt x="0" y="203200"/>
                  </a:cubicBezTo>
                  <a:cubicBezTo>
                    <a:pt x="0" y="90976"/>
                    <a:pt x="90976" y="0"/>
                    <a:pt x="203200" y="0"/>
                  </a:cubicBezTo>
                  <a:close/>
                </a:path>
              </a:pathLst>
            </a:custGeom>
            <a:solidFill>
              <a:srgbClr val="1C5739"/>
            </a:solidFill>
          </p:spPr>
        </p:sp>
        <p:sp>
          <p:nvSpPr>
            <p:cNvPr id="7" name="TextBox 7"/>
            <p:cNvSpPr txBox="1"/>
            <p:nvPr/>
          </p:nvSpPr>
          <p:spPr>
            <a:xfrm>
              <a:off x="0" y="-19050"/>
              <a:ext cx="1923727" cy="425450"/>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543050" y="-558218"/>
            <a:ext cx="3086100" cy="11299900"/>
            <a:chOff x="0" y="0"/>
            <a:chExt cx="812800" cy="2976105"/>
          </a:xfrm>
        </p:grpSpPr>
        <p:sp>
          <p:nvSpPr>
            <p:cNvPr id="9" name="Freeform 9"/>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sp>
        <p:sp>
          <p:nvSpPr>
            <p:cNvPr id="10" name="TextBox 10"/>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14820413" y="8216684"/>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777871" y="-207071"/>
            <a:ext cx="3806571" cy="2083232"/>
          </a:xfrm>
          <a:custGeom>
            <a:avLst/>
            <a:gdLst/>
            <a:ahLst/>
            <a:cxnLst/>
            <a:rect l="l" t="t" r="r" b="b"/>
            <a:pathLst>
              <a:path w="3806571" h="2083232">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777272" y="326608"/>
            <a:ext cx="5661991" cy="1439372"/>
          </a:xfrm>
          <a:prstGeom prst="rect">
            <a:avLst/>
          </a:prstGeom>
        </p:spPr>
        <p:txBody>
          <a:bodyPr lIns="0" tIns="0" rIns="0" bIns="0" rtlCol="0" anchor="t">
            <a:spAutoFit/>
          </a:bodyPr>
          <a:lstStyle/>
          <a:p>
            <a:pPr>
              <a:lnSpc>
                <a:spcPts val="10858"/>
              </a:lnSpc>
            </a:pPr>
            <a:r>
              <a:rPr lang="en-US" sz="7868" spc="771">
                <a:solidFill>
                  <a:srgbClr val="FFFFFF"/>
                </a:solidFill>
                <a:latin typeface="Codec Pro ExtraBold"/>
              </a:rPr>
              <a:t>Plan</a:t>
            </a:r>
          </a:p>
        </p:txBody>
      </p:sp>
      <p:sp>
        <p:nvSpPr>
          <p:cNvPr id="14" name="TextBox 14"/>
          <p:cNvSpPr txBox="1"/>
          <p:nvPr/>
        </p:nvSpPr>
        <p:spPr>
          <a:xfrm>
            <a:off x="3026053" y="3140183"/>
            <a:ext cx="1099656" cy="71437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01</a:t>
            </a:r>
          </a:p>
        </p:txBody>
      </p:sp>
      <p:sp>
        <p:nvSpPr>
          <p:cNvPr id="15" name="TextBox 15"/>
          <p:cNvSpPr txBox="1"/>
          <p:nvPr/>
        </p:nvSpPr>
        <p:spPr>
          <a:xfrm>
            <a:off x="3049052" y="4330808"/>
            <a:ext cx="1099656"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02</a:t>
            </a:r>
          </a:p>
        </p:txBody>
      </p:sp>
      <p:sp>
        <p:nvSpPr>
          <p:cNvPr id="16" name="TextBox 16"/>
          <p:cNvSpPr txBox="1"/>
          <p:nvPr/>
        </p:nvSpPr>
        <p:spPr>
          <a:xfrm>
            <a:off x="3026053" y="5517899"/>
            <a:ext cx="1099656"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03</a:t>
            </a:r>
          </a:p>
        </p:txBody>
      </p:sp>
      <p:sp>
        <p:nvSpPr>
          <p:cNvPr id="18" name="TextBox 18"/>
          <p:cNvSpPr txBox="1"/>
          <p:nvPr/>
        </p:nvSpPr>
        <p:spPr>
          <a:xfrm>
            <a:off x="4741434" y="3088748"/>
            <a:ext cx="6794106" cy="705321"/>
          </a:xfrm>
          <a:prstGeom prst="rect">
            <a:avLst/>
          </a:prstGeom>
        </p:spPr>
        <p:txBody>
          <a:bodyPr lIns="0" tIns="0" rIns="0" bIns="0" rtlCol="0" anchor="t">
            <a:spAutoFit/>
          </a:bodyPr>
          <a:lstStyle/>
          <a:p>
            <a:pPr>
              <a:lnSpc>
                <a:spcPts val="5519"/>
              </a:lnSpc>
            </a:pPr>
            <a:r>
              <a:rPr lang="en-US" sz="3999" spc="391" dirty="0">
                <a:solidFill>
                  <a:srgbClr val="231F20"/>
                </a:solidFill>
                <a:latin typeface="Open Sauce Bold"/>
              </a:rPr>
              <a:t>Introduction</a:t>
            </a:r>
          </a:p>
        </p:txBody>
      </p:sp>
      <p:sp>
        <p:nvSpPr>
          <p:cNvPr id="19" name="TextBox 19"/>
          <p:cNvSpPr txBox="1"/>
          <p:nvPr/>
        </p:nvSpPr>
        <p:spPr>
          <a:xfrm>
            <a:off x="4741434" y="4321283"/>
            <a:ext cx="8309754" cy="664413"/>
          </a:xfrm>
          <a:prstGeom prst="rect">
            <a:avLst/>
          </a:prstGeom>
        </p:spPr>
        <p:txBody>
          <a:bodyPr wrap="square" lIns="0" tIns="0" rIns="0" bIns="0" rtlCol="0" anchor="t">
            <a:spAutoFit/>
          </a:bodyPr>
          <a:lstStyle/>
          <a:p>
            <a:pPr>
              <a:lnSpc>
                <a:spcPts val="5519"/>
              </a:lnSpc>
            </a:pPr>
            <a:r>
              <a:rPr lang="en-US" sz="3999" spc="391" dirty="0" err="1">
                <a:solidFill>
                  <a:srgbClr val="231F20"/>
                </a:solidFill>
                <a:latin typeface="Open Sauce Bold"/>
              </a:rPr>
              <a:t>Langage</a:t>
            </a:r>
            <a:r>
              <a:rPr lang="en-US" sz="3999" spc="391" dirty="0">
                <a:solidFill>
                  <a:srgbClr val="231F20"/>
                </a:solidFill>
                <a:latin typeface="Open Sauce Bold"/>
              </a:rPr>
              <a:t> et </a:t>
            </a:r>
            <a:r>
              <a:rPr lang="en-US" sz="3999" spc="391" dirty="0" err="1">
                <a:solidFill>
                  <a:srgbClr val="231F20"/>
                </a:solidFill>
                <a:latin typeface="Open Sauce Bold"/>
              </a:rPr>
              <a:t>outils</a:t>
            </a:r>
            <a:r>
              <a:rPr lang="en-US" sz="3999" spc="391" dirty="0">
                <a:solidFill>
                  <a:srgbClr val="231F20"/>
                </a:solidFill>
                <a:latin typeface="Open Sauce Bold"/>
              </a:rPr>
              <a:t> </a:t>
            </a:r>
            <a:r>
              <a:rPr lang="en-US" sz="3999" spc="391" dirty="0" err="1">
                <a:solidFill>
                  <a:srgbClr val="231F20"/>
                </a:solidFill>
                <a:latin typeface="Open Sauce Bold"/>
              </a:rPr>
              <a:t>utilisés</a:t>
            </a:r>
            <a:endParaRPr lang="en-US" sz="3999" spc="391" dirty="0">
              <a:solidFill>
                <a:srgbClr val="231F20"/>
              </a:solidFill>
              <a:latin typeface="Open Sauce Bold"/>
            </a:endParaRPr>
          </a:p>
        </p:txBody>
      </p:sp>
      <p:sp>
        <p:nvSpPr>
          <p:cNvPr id="20" name="TextBox 20"/>
          <p:cNvSpPr txBox="1"/>
          <p:nvPr/>
        </p:nvSpPr>
        <p:spPr>
          <a:xfrm>
            <a:off x="4741434" y="5489324"/>
            <a:ext cx="6794106" cy="664413"/>
          </a:xfrm>
          <a:prstGeom prst="rect">
            <a:avLst/>
          </a:prstGeom>
        </p:spPr>
        <p:txBody>
          <a:bodyPr lIns="0" tIns="0" rIns="0" bIns="0" rtlCol="0" anchor="t">
            <a:spAutoFit/>
          </a:bodyPr>
          <a:lstStyle/>
          <a:p>
            <a:pPr marL="0" lvl="0" indent="0" algn="l">
              <a:lnSpc>
                <a:spcPts val="5519"/>
              </a:lnSpc>
              <a:spcBef>
                <a:spcPct val="0"/>
              </a:spcBef>
            </a:pPr>
            <a:r>
              <a:rPr lang="en-US" sz="3999" spc="391" dirty="0" err="1">
                <a:solidFill>
                  <a:srgbClr val="231F20"/>
                </a:solidFill>
                <a:latin typeface="Open Sauce Bold"/>
              </a:rPr>
              <a:t>Modélisation</a:t>
            </a:r>
            <a:r>
              <a:rPr lang="en-US" sz="3999" spc="391" dirty="0">
                <a:solidFill>
                  <a:srgbClr val="231F20"/>
                </a:solidFill>
                <a:latin typeface="Open Sauce Bold"/>
              </a:rPr>
              <a:t> par UML</a:t>
            </a:r>
          </a:p>
        </p:txBody>
      </p:sp>
      <p:sp>
        <p:nvSpPr>
          <p:cNvPr id="21" name="TextBox 21"/>
          <p:cNvSpPr txBox="1"/>
          <p:nvPr/>
        </p:nvSpPr>
        <p:spPr>
          <a:xfrm>
            <a:off x="4703936" y="6579330"/>
            <a:ext cx="8326263" cy="705321"/>
          </a:xfrm>
          <a:prstGeom prst="rect">
            <a:avLst/>
          </a:prstGeom>
        </p:spPr>
        <p:txBody>
          <a:bodyPr wrap="square" lIns="0" tIns="0" rIns="0" bIns="0" rtlCol="0" anchor="t">
            <a:spAutoFit/>
          </a:bodyPr>
          <a:lstStyle/>
          <a:p>
            <a:pPr marL="0" lvl="0" indent="0" algn="l">
              <a:lnSpc>
                <a:spcPts val="5519"/>
              </a:lnSpc>
              <a:spcBef>
                <a:spcPct val="0"/>
              </a:spcBef>
            </a:pPr>
            <a:r>
              <a:rPr lang="en-US" sz="3999" spc="391" dirty="0">
                <a:solidFill>
                  <a:srgbClr val="231F20"/>
                </a:solidFill>
                <a:latin typeface="Open Sauce Bold"/>
              </a:rPr>
              <a:t>Les interfaces graphiques</a:t>
            </a:r>
          </a:p>
        </p:txBody>
      </p:sp>
      <p:sp>
        <p:nvSpPr>
          <p:cNvPr id="22" name="TextBox 17"/>
          <p:cNvSpPr txBox="1"/>
          <p:nvPr/>
        </p:nvSpPr>
        <p:spPr>
          <a:xfrm>
            <a:off x="3049052" y="6588855"/>
            <a:ext cx="1099656" cy="71437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04</a:t>
            </a:r>
          </a:p>
        </p:txBody>
      </p:sp>
      <p:sp>
        <p:nvSpPr>
          <p:cNvPr id="23" name="TextBox 17"/>
          <p:cNvSpPr txBox="1"/>
          <p:nvPr/>
        </p:nvSpPr>
        <p:spPr>
          <a:xfrm>
            <a:off x="3049052" y="7659811"/>
            <a:ext cx="1099656"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05</a:t>
            </a:r>
          </a:p>
        </p:txBody>
      </p:sp>
      <p:sp>
        <p:nvSpPr>
          <p:cNvPr id="24" name="TextBox 21"/>
          <p:cNvSpPr txBox="1"/>
          <p:nvPr/>
        </p:nvSpPr>
        <p:spPr>
          <a:xfrm>
            <a:off x="4724925" y="7608515"/>
            <a:ext cx="8326263" cy="705321"/>
          </a:xfrm>
          <a:prstGeom prst="rect">
            <a:avLst/>
          </a:prstGeom>
        </p:spPr>
        <p:txBody>
          <a:bodyPr wrap="square" lIns="0" tIns="0" rIns="0" bIns="0" rtlCol="0" anchor="t">
            <a:spAutoFit/>
          </a:bodyPr>
          <a:lstStyle/>
          <a:p>
            <a:pPr marL="0" lvl="0" indent="0" algn="l">
              <a:lnSpc>
                <a:spcPts val="5519"/>
              </a:lnSpc>
              <a:spcBef>
                <a:spcPct val="0"/>
              </a:spcBef>
            </a:pPr>
            <a:r>
              <a:rPr lang="en-US" sz="3999" spc="391" dirty="0">
                <a:solidFill>
                  <a:srgbClr val="231F20"/>
                </a:solidFill>
                <a:latin typeface="Open Sauce Bold"/>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8" grpId="0"/>
      <p:bldP spid="19" grpId="0"/>
      <p:bldP spid="20" grpId="0"/>
      <p:bldP spid="21" grpId="0"/>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87FEDD6-0E7C-7B9F-5623-2F908377D533}"/>
              </a:ext>
            </a:extLst>
          </p:cNvPr>
          <p:cNvPicPr>
            <a:picLocks noChangeAspect="1"/>
          </p:cNvPicPr>
          <p:nvPr/>
        </p:nvPicPr>
        <p:blipFill>
          <a:blip r:embed="rId2"/>
          <a:stretch>
            <a:fillRect/>
          </a:stretch>
        </p:blipFill>
        <p:spPr>
          <a:xfrm>
            <a:off x="2443655" y="930167"/>
            <a:ext cx="13495283" cy="8103474"/>
          </a:xfrm>
          <a:prstGeom prst="rect">
            <a:avLst/>
          </a:prstGeom>
        </p:spPr>
      </p:pic>
    </p:spTree>
    <p:extLst>
      <p:ext uri="{BB962C8B-B14F-4D97-AF65-F5344CB8AC3E}">
        <p14:creationId xmlns:p14="http://schemas.microsoft.com/office/powerpoint/2010/main" val="369309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6A340C-F104-DF29-5EB5-7DE5138BF822}"/>
              </a:ext>
            </a:extLst>
          </p:cNvPr>
          <p:cNvPicPr>
            <a:picLocks noChangeAspect="1"/>
          </p:cNvPicPr>
          <p:nvPr/>
        </p:nvPicPr>
        <p:blipFill>
          <a:blip r:embed="rId2"/>
          <a:stretch>
            <a:fillRect/>
          </a:stretch>
        </p:blipFill>
        <p:spPr>
          <a:xfrm>
            <a:off x="2963917" y="1545022"/>
            <a:ext cx="12785835" cy="7772400"/>
          </a:xfrm>
          <a:prstGeom prst="rect">
            <a:avLst/>
          </a:prstGeom>
        </p:spPr>
      </p:pic>
    </p:spTree>
    <p:extLst>
      <p:ext uri="{BB962C8B-B14F-4D97-AF65-F5344CB8AC3E}">
        <p14:creationId xmlns:p14="http://schemas.microsoft.com/office/powerpoint/2010/main" val="3630961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86EB809-73FD-ECFC-9BD3-47DF5F43893C}"/>
              </a:ext>
            </a:extLst>
          </p:cNvPr>
          <p:cNvPicPr>
            <a:picLocks noChangeAspect="1"/>
          </p:cNvPicPr>
          <p:nvPr/>
        </p:nvPicPr>
        <p:blipFill>
          <a:blip r:embed="rId2"/>
          <a:stretch>
            <a:fillRect/>
          </a:stretch>
        </p:blipFill>
        <p:spPr>
          <a:xfrm>
            <a:off x="2822027" y="1781503"/>
            <a:ext cx="13022317" cy="7031421"/>
          </a:xfrm>
          <a:prstGeom prst="rect">
            <a:avLst/>
          </a:prstGeom>
        </p:spPr>
      </p:pic>
    </p:spTree>
    <p:extLst>
      <p:ext uri="{BB962C8B-B14F-4D97-AF65-F5344CB8AC3E}">
        <p14:creationId xmlns:p14="http://schemas.microsoft.com/office/powerpoint/2010/main" val="1273246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FE298C9-4FE0-D2A1-ADC9-E22318717DCD}"/>
              </a:ext>
            </a:extLst>
          </p:cNvPr>
          <p:cNvPicPr>
            <a:picLocks noChangeAspect="1"/>
          </p:cNvPicPr>
          <p:nvPr/>
        </p:nvPicPr>
        <p:blipFill>
          <a:blip r:embed="rId2"/>
          <a:stretch>
            <a:fillRect/>
          </a:stretch>
        </p:blipFill>
        <p:spPr>
          <a:xfrm>
            <a:off x="2222937" y="2475187"/>
            <a:ext cx="12707007" cy="6069724"/>
          </a:xfrm>
          <a:prstGeom prst="rect">
            <a:avLst/>
          </a:prstGeom>
        </p:spPr>
      </p:pic>
    </p:spTree>
    <p:extLst>
      <p:ext uri="{BB962C8B-B14F-4D97-AF65-F5344CB8AC3E}">
        <p14:creationId xmlns:p14="http://schemas.microsoft.com/office/powerpoint/2010/main" val="15241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3355308" y="3467100"/>
            <a:ext cx="11353143" cy="3590727"/>
          </a:xfrm>
          <a:prstGeom prst="rect">
            <a:avLst/>
          </a:prstGeom>
        </p:spPr>
        <p:txBody>
          <a:bodyPr wrap="square" lIns="0" tIns="0" rIns="0" bIns="0" rtlCol="0" anchor="t">
            <a:spAutoFit/>
          </a:bodyPr>
          <a:lstStyle/>
          <a:p>
            <a:pPr algn="ctr">
              <a:lnSpc>
                <a:spcPts val="13998"/>
              </a:lnSpc>
            </a:pPr>
            <a:r>
              <a:rPr lang="en-GB" sz="9999" dirty="0" err="1">
                <a:solidFill>
                  <a:srgbClr val="1C5739"/>
                </a:solidFill>
                <a:effectLst>
                  <a:outerShdw blurRad="38100" dist="38100" dir="2700000" algn="tl">
                    <a:srgbClr val="000000">
                      <a:alpha val="43137"/>
                    </a:srgbClr>
                  </a:outerShdw>
                </a:effectLst>
                <a:latin typeface="League Spartan"/>
              </a:rPr>
              <a:t>Diagramme</a:t>
            </a:r>
            <a:r>
              <a:rPr lang="en-GB" sz="9999" dirty="0">
                <a:solidFill>
                  <a:srgbClr val="1C5739"/>
                </a:solidFill>
                <a:effectLst>
                  <a:outerShdw blurRad="38100" dist="38100" dir="2700000" algn="tl">
                    <a:srgbClr val="000000">
                      <a:alpha val="43137"/>
                    </a:srgbClr>
                  </a:outerShdw>
                </a:effectLst>
                <a:latin typeface="League Spartan"/>
              </a:rPr>
              <a:t> de </a:t>
            </a:r>
            <a:r>
              <a:rPr lang="en-GB" sz="9999" dirty="0" err="1">
                <a:solidFill>
                  <a:srgbClr val="1C5739"/>
                </a:solidFill>
                <a:effectLst>
                  <a:outerShdw blurRad="38100" dist="38100" dir="2700000" algn="tl">
                    <a:srgbClr val="000000">
                      <a:alpha val="43137"/>
                    </a:srgbClr>
                  </a:outerShdw>
                </a:effectLst>
                <a:latin typeface="League Spartan"/>
              </a:rPr>
              <a:t>classe</a:t>
            </a:r>
            <a:endParaRPr lang="en-US" sz="9999" dirty="0">
              <a:solidFill>
                <a:srgbClr val="1C5739"/>
              </a:solidFill>
              <a:effectLst>
                <a:outerShdw blurRad="38100" dist="38100" dir="2700000" algn="tl">
                  <a:srgbClr val="000000">
                    <a:alpha val="43137"/>
                  </a:srgbClr>
                </a:outerShdw>
              </a:effectLst>
              <a:latin typeface="League Spartan"/>
            </a:endParaRPr>
          </a:p>
        </p:txBody>
      </p:sp>
      <p:sp>
        <p:nvSpPr>
          <p:cNvPr id="12" name="Freeform 12"/>
          <p:cNvSpPr/>
          <p:nvPr/>
        </p:nvSpPr>
        <p:spPr>
          <a:xfrm>
            <a:off x="11727014" y="930311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24419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85460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038153" y="-14466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479025"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4089434"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4418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2"/>
          <p:cNvSpPr/>
          <p:nvPr/>
        </p:nvSpPr>
        <p:spPr>
          <a:xfrm>
            <a:off x="11727014" y="930311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038153" y="-14466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7400" y="0"/>
            <a:ext cx="12473199" cy="10287000"/>
          </a:xfrm>
          <a:prstGeom prst="rect">
            <a:avLst/>
          </a:prstGeom>
        </p:spPr>
      </p:pic>
    </p:spTree>
    <p:extLst>
      <p:ext uri="{BB962C8B-B14F-4D97-AF65-F5344CB8AC3E}">
        <p14:creationId xmlns:p14="http://schemas.microsoft.com/office/powerpoint/2010/main" val="85693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157805" y="2404485"/>
            <a:ext cx="10390777" cy="5511342"/>
            <a:chOff x="0" y="0"/>
            <a:chExt cx="2736666" cy="1451547"/>
          </a:xfrm>
        </p:grpSpPr>
        <p:sp>
          <p:nvSpPr>
            <p:cNvPr id="3" name="Freeform 3"/>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4" name="TextBox 4"/>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674093" y="1832029"/>
            <a:ext cx="8383473" cy="6622941"/>
            <a:chOff x="0" y="0"/>
            <a:chExt cx="884178" cy="698500"/>
          </a:xfrm>
        </p:grpSpPr>
        <p:sp>
          <p:nvSpPr>
            <p:cNvPr id="6" name="Freeform 6"/>
            <p:cNvSpPr/>
            <p:nvPr/>
          </p:nvSpPr>
          <p:spPr>
            <a:xfrm>
              <a:off x="0" y="0"/>
              <a:ext cx="884178" cy="698500"/>
            </a:xfrm>
            <a:custGeom>
              <a:avLst/>
              <a:gdLst/>
              <a:ahLst/>
              <a:cxnLst/>
              <a:rect l="l" t="t" r="r" b="b"/>
              <a:pathLst>
                <a:path w="884178" h="698500">
                  <a:moveTo>
                    <a:pt x="884178" y="349250"/>
                  </a:moveTo>
                  <a:lnTo>
                    <a:pt x="680978" y="698500"/>
                  </a:lnTo>
                  <a:lnTo>
                    <a:pt x="203200" y="698500"/>
                  </a:lnTo>
                  <a:lnTo>
                    <a:pt x="0" y="349250"/>
                  </a:lnTo>
                  <a:lnTo>
                    <a:pt x="203200" y="0"/>
                  </a:lnTo>
                  <a:lnTo>
                    <a:pt x="680978" y="0"/>
                  </a:lnTo>
                  <a:lnTo>
                    <a:pt x="884178" y="349250"/>
                  </a:lnTo>
                  <a:close/>
                </a:path>
              </a:pathLst>
            </a:custGeom>
            <a:solidFill>
              <a:srgbClr val="1C5739"/>
            </a:solidFill>
          </p:spPr>
        </p:sp>
        <p:sp>
          <p:nvSpPr>
            <p:cNvPr id="7" name="TextBox 7"/>
            <p:cNvSpPr txBox="1"/>
            <p:nvPr/>
          </p:nvSpPr>
          <p:spPr>
            <a:xfrm>
              <a:off x="114300" y="-38100"/>
              <a:ext cx="655578"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8611" y="2387829"/>
            <a:ext cx="10390777" cy="5511342"/>
            <a:chOff x="0" y="0"/>
            <a:chExt cx="2736666" cy="1451547"/>
          </a:xfrm>
        </p:grpSpPr>
        <p:sp>
          <p:nvSpPr>
            <p:cNvPr id="9" name="Freeform 9"/>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10" name="TextBox 10"/>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38153" y="0"/>
            <a:ext cx="4393457" cy="839228"/>
            <a:chOff x="0" y="0"/>
            <a:chExt cx="1157124" cy="221031"/>
          </a:xfrm>
        </p:grpSpPr>
        <p:sp>
          <p:nvSpPr>
            <p:cNvPr id="12" name="Freeform 12"/>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3" name="TextBox 13"/>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1727014" y="9447772"/>
            <a:ext cx="4393457" cy="839228"/>
            <a:chOff x="0" y="0"/>
            <a:chExt cx="1157124" cy="221031"/>
          </a:xfrm>
        </p:grpSpPr>
        <p:sp>
          <p:nvSpPr>
            <p:cNvPr id="15" name="Freeform 15"/>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6" name="TextBox 16"/>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2479025" y="-189472"/>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5244191" y="9258300"/>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22" name="TextBox 22"/>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4089434" y="-189472"/>
            <a:ext cx="2664422" cy="1218172"/>
            <a:chOff x="0" y="0"/>
            <a:chExt cx="483446" cy="221031"/>
          </a:xfrm>
        </p:grpSpPr>
        <p:sp>
          <p:nvSpPr>
            <p:cNvPr id="24" name="Freeform 24"/>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5" name="TextBox 25"/>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6854601" y="9258300"/>
            <a:ext cx="2664422" cy="1218172"/>
            <a:chOff x="0" y="0"/>
            <a:chExt cx="483446" cy="221031"/>
          </a:xfrm>
        </p:grpSpPr>
        <p:sp>
          <p:nvSpPr>
            <p:cNvPr id="27" name="Freeform 27"/>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8" name="TextBox 28"/>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216610" y="2220949"/>
            <a:ext cx="7298439" cy="5845101"/>
            <a:chOff x="0" y="0"/>
            <a:chExt cx="6907637" cy="5532120"/>
          </a:xfrm>
        </p:grpSpPr>
        <p:sp>
          <p:nvSpPr>
            <p:cNvPr id="30" name="Freeform 30"/>
            <p:cNvSpPr/>
            <p:nvPr/>
          </p:nvSpPr>
          <p:spPr>
            <a:xfrm>
              <a:off x="0" y="0"/>
              <a:ext cx="6907637" cy="5532120"/>
            </a:xfrm>
            <a:custGeom>
              <a:avLst/>
              <a:gdLst/>
              <a:ahLst/>
              <a:cxnLst/>
              <a:rect l="l" t="t" r="r" b="b"/>
              <a:pathLst>
                <a:path w="6907637" h="5532120">
                  <a:moveTo>
                    <a:pt x="5320137" y="0"/>
                  </a:moveTo>
                  <a:lnTo>
                    <a:pt x="1587500" y="0"/>
                  </a:lnTo>
                  <a:lnTo>
                    <a:pt x="0" y="2766060"/>
                  </a:lnTo>
                  <a:lnTo>
                    <a:pt x="1587500" y="5532120"/>
                  </a:lnTo>
                  <a:lnTo>
                    <a:pt x="5320137" y="5532120"/>
                  </a:lnTo>
                  <a:lnTo>
                    <a:pt x="6907637" y="2766060"/>
                  </a:lnTo>
                  <a:lnTo>
                    <a:pt x="5320137" y="0"/>
                  </a:lnTo>
                  <a:close/>
                  <a:moveTo>
                    <a:pt x="5233777" y="5382260"/>
                  </a:moveTo>
                  <a:lnTo>
                    <a:pt x="1673860" y="5382260"/>
                  </a:lnTo>
                  <a:lnTo>
                    <a:pt x="172720" y="2766060"/>
                  </a:lnTo>
                  <a:lnTo>
                    <a:pt x="1673860" y="149860"/>
                  </a:lnTo>
                  <a:lnTo>
                    <a:pt x="5233777" y="149860"/>
                  </a:lnTo>
                  <a:lnTo>
                    <a:pt x="6734917" y="2766060"/>
                  </a:lnTo>
                  <a:lnTo>
                    <a:pt x="5233777" y="5382260"/>
                  </a:lnTo>
                  <a:close/>
                </a:path>
              </a:pathLst>
            </a:custGeom>
            <a:solidFill>
              <a:srgbClr val="FFFFFF"/>
            </a:solidFill>
          </p:spPr>
        </p:sp>
      </p:grpSp>
      <p:sp>
        <p:nvSpPr>
          <p:cNvPr id="31" name="AutoShape 31"/>
          <p:cNvSpPr/>
          <p:nvPr/>
        </p:nvSpPr>
        <p:spPr>
          <a:xfrm flipH="1" flipV="1">
            <a:off x="3815165" y="5120663"/>
            <a:ext cx="1798418" cy="2876404"/>
          </a:xfrm>
          <a:prstGeom prst="line">
            <a:avLst/>
          </a:prstGeom>
          <a:ln w="85725" cap="flat">
            <a:solidFill>
              <a:srgbClr val="FFFFFF"/>
            </a:solidFill>
            <a:prstDash val="solid"/>
            <a:headEnd type="none" w="sm" len="sm"/>
            <a:tailEnd type="none" w="sm" len="sm"/>
          </a:ln>
        </p:spPr>
      </p:sp>
      <p:sp>
        <p:nvSpPr>
          <p:cNvPr id="32" name="AutoShape 32"/>
          <p:cNvSpPr/>
          <p:nvPr/>
        </p:nvSpPr>
        <p:spPr>
          <a:xfrm flipV="1">
            <a:off x="3808094" y="2287526"/>
            <a:ext cx="1805542" cy="2872630"/>
          </a:xfrm>
          <a:prstGeom prst="line">
            <a:avLst/>
          </a:prstGeom>
          <a:ln w="85725" cap="flat">
            <a:solidFill>
              <a:srgbClr val="FFFFFF"/>
            </a:solidFill>
            <a:prstDash val="solid"/>
            <a:headEnd type="none" w="sm" len="sm"/>
            <a:tailEnd type="none" w="sm" len="sm"/>
          </a:ln>
        </p:spPr>
      </p:sp>
      <p:sp>
        <p:nvSpPr>
          <p:cNvPr id="33" name="TextBox 33"/>
          <p:cNvSpPr txBox="1"/>
          <p:nvPr/>
        </p:nvSpPr>
        <p:spPr>
          <a:xfrm>
            <a:off x="5702326" y="4768238"/>
            <a:ext cx="6327006" cy="1846659"/>
          </a:xfrm>
          <a:prstGeom prst="rect">
            <a:avLst/>
          </a:prstGeom>
        </p:spPr>
        <p:txBody>
          <a:bodyPr lIns="0" tIns="0" rIns="0" bIns="0" rtlCol="0" anchor="t">
            <a:spAutoFit/>
          </a:bodyPr>
          <a:lstStyle/>
          <a:p>
            <a:pPr lvl="0" algn="ctr">
              <a:spcBef>
                <a:spcPct val="0"/>
              </a:spcBef>
            </a:pPr>
            <a:r>
              <a:rPr lang="en-US" sz="6000" dirty="0">
                <a:solidFill>
                  <a:srgbClr val="FFFFFF"/>
                </a:solidFill>
                <a:latin typeface="League Spartan"/>
              </a:rPr>
              <a:t>Les interfaces graphiques</a:t>
            </a:r>
          </a:p>
        </p:txBody>
      </p:sp>
      <p:sp>
        <p:nvSpPr>
          <p:cNvPr id="34" name="Freeform 34"/>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AutoShape 35"/>
          <p:cNvSpPr/>
          <p:nvPr/>
        </p:nvSpPr>
        <p:spPr>
          <a:xfrm>
            <a:off x="12154848" y="2242308"/>
            <a:ext cx="1798418" cy="2876404"/>
          </a:xfrm>
          <a:prstGeom prst="line">
            <a:avLst/>
          </a:prstGeom>
          <a:ln w="85725" cap="flat">
            <a:solidFill>
              <a:srgbClr val="FFFFFF"/>
            </a:solidFill>
            <a:prstDash val="solid"/>
            <a:headEnd type="none" w="sm" len="sm"/>
            <a:tailEnd type="none" w="sm" len="sm"/>
          </a:ln>
        </p:spPr>
      </p:sp>
      <p:sp>
        <p:nvSpPr>
          <p:cNvPr id="36" name="AutoShape 36"/>
          <p:cNvSpPr/>
          <p:nvPr/>
        </p:nvSpPr>
        <p:spPr>
          <a:xfrm flipH="1">
            <a:off x="12154795" y="5079219"/>
            <a:ext cx="1805542" cy="2872630"/>
          </a:xfrm>
          <a:prstGeom prst="line">
            <a:avLst/>
          </a:prstGeom>
          <a:ln w="85725" cap="flat">
            <a:solidFill>
              <a:srgbClr val="FFFFFF"/>
            </a:solidFill>
            <a:prstDash val="solid"/>
            <a:headEnd type="none" w="sm" len="sm"/>
            <a:tailEnd type="none" w="sm" len="sm"/>
          </a:ln>
        </p:spPr>
      </p:sp>
      <p:sp>
        <p:nvSpPr>
          <p:cNvPr id="37" name="Freeform 37"/>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839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C5739">
            <a:alpha val="2000"/>
          </a:srgbClr>
        </a:solidFill>
        <a:effectLst/>
      </p:bgPr>
    </p:bg>
    <p:spTree>
      <p:nvGrpSpPr>
        <p:cNvPr id="1" name=""/>
        <p:cNvGrpSpPr/>
        <p:nvPr/>
      </p:nvGrpSpPr>
      <p:grpSpPr>
        <a:xfrm>
          <a:off x="0" y="0"/>
          <a:ext cx="0" cy="0"/>
          <a:chOff x="0" y="0"/>
          <a:chExt cx="0" cy="0"/>
        </a:xfrm>
      </p:grpSpPr>
      <p:sp>
        <p:nvSpPr>
          <p:cNvPr id="14" name="Rectangle 13"/>
          <p:cNvSpPr/>
          <p:nvPr/>
        </p:nvSpPr>
        <p:spPr>
          <a:xfrm>
            <a:off x="8993959" y="4958834"/>
            <a:ext cx="184731" cy="369332"/>
          </a:xfrm>
          <a:prstGeom prst="rect">
            <a:avLst/>
          </a:prstGeom>
        </p:spPr>
        <p:txBody>
          <a:bodyPr wrap="none">
            <a:spAutoFit/>
          </a:bodyPr>
          <a:lstStyle/>
          <a:p>
            <a:endParaRPr lang="en-GB" dirty="0"/>
          </a:p>
        </p:txBody>
      </p:sp>
      <p:sp>
        <p:nvSpPr>
          <p:cNvPr id="16" name="TextBox 9"/>
          <p:cNvSpPr txBox="1"/>
          <p:nvPr/>
        </p:nvSpPr>
        <p:spPr>
          <a:xfrm>
            <a:off x="1066800" y="0"/>
            <a:ext cx="13068300" cy="1410643"/>
          </a:xfrm>
          <a:prstGeom prst="rect">
            <a:avLst/>
          </a:prstGeom>
        </p:spPr>
        <p:txBody>
          <a:bodyPr lIns="0" tIns="0" rIns="0" bIns="0" rtlCol="0" anchor="t">
            <a:spAutoFit/>
          </a:bodyPr>
          <a:lstStyle/>
          <a:p>
            <a:pPr>
              <a:lnSpc>
                <a:spcPts val="10980"/>
              </a:lnSpc>
            </a:pPr>
            <a:r>
              <a:rPr lang="fr-FR" sz="4000" b="1" u="sng" dirty="0"/>
              <a:t>Interface de d’</a:t>
            </a:r>
            <a:r>
              <a:rPr lang="fr-FR" sz="4000" b="1" u="sng" dirty="0" err="1"/>
              <a:t>acceuil</a:t>
            </a:r>
            <a:r>
              <a:rPr lang="fr-FR" sz="4000" b="1" u="sng" dirty="0"/>
              <a:t>:</a:t>
            </a:r>
            <a:endParaRPr lang="en-US" sz="4000" b="1" u="sng" dirty="0">
              <a:latin typeface="Rasputin Bold"/>
            </a:endParaRPr>
          </a:p>
        </p:txBody>
      </p:sp>
      <p:pic>
        <p:nvPicPr>
          <p:cNvPr id="8" name="Image 7" descr="C:\Users\zakar\Downloads\accueil.PNG"/>
          <p:cNvPicPr/>
          <p:nvPr/>
        </p:nvPicPr>
        <p:blipFill>
          <a:blip r:embed="rId2">
            <a:extLst>
              <a:ext uri="{28A0092B-C50C-407E-A947-70E740481C1C}">
                <a14:useLocalDpi xmlns:a14="http://schemas.microsoft.com/office/drawing/2010/main" val="0"/>
              </a:ext>
            </a:extLst>
          </a:blip>
          <a:srcRect/>
          <a:stretch>
            <a:fillRect/>
          </a:stretch>
        </p:blipFill>
        <p:spPr bwMode="auto">
          <a:xfrm>
            <a:off x="664569" y="1410643"/>
            <a:ext cx="17028242" cy="8876357"/>
          </a:xfrm>
          <a:prstGeom prst="rect">
            <a:avLst/>
          </a:prstGeom>
          <a:noFill/>
          <a:ln>
            <a:noFill/>
          </a:ln>
        </p:spPr>
      </p:pic>
    </p:spTree>
    <p:extLst>
      <p:ext uri="{BB962C8B-B14F-4D97-AF65-F5344CB8AC3E}">
        <p14:creationId xmlns:p14="http://schemas.microsoft.com/office/powerpoint/2010/main" val="789097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993959" y="4958834"/>
            <a:ext cx="184731" cy="369332"/>
          </a:xfrm>
          <a:prstGeom prst="rect">
            <a:avLst/>
          </a:prstGeom>
        </p:spPr>
        <p:txBody>
          <a:bodyPr wrap="none">
            <a:spAutoFit/>
          </a:bodyPr>
          <a:lstStyle/>
          <a:p>
            <a:endParaRPr lang="en-GB" dirty="0"/>
          </a:p>
        </p:txBody>
      </p:sp>
      <p:sp>
        <p:nvSpPr>
          <p:cNvPr id="16"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u="sng" dirty="0"/>
              <a:t>Interface About Us:</a:t>
            </a:r>
            <a:endParaRPr lang="en-US" sz="4000" b="1" u="sng" dirty="0">
              <a:latin typeface="Rasputin Bold"/>
            </a:endParaRPr>
          </a:p>
        </p:txBody>
      </p:sp>
      <p:pic>
        <p:nvPicPr>
          <p:cNvPr id="5" name="Image 4" descr="C:\Users\zakar\Downloads\aboutUs.PNG"/>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96802"/>
            <a:ext cx="13914755" cy="8706485"/>
          </a:xfrm>
          <a:prstGeom prst="rect">
            <a:avLst/>
          </a:prstGeom>
          <a:noFill/>
          <a:ln>
            <a:noFill/>
          </a:ln>
        </p:spPr>
      </p:pic>
    </p:spTree>
    <p:extLst>
      <p:ext uri="{BB962C8B-B14F-4D97-AF65-F5344CB8AC3E}">
        <p14:creationId xmlns:p14="http://schemas.microsoft.com/office/powerpoint/2010/main" val="2414831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993959" y="4958834"/>
            <a:ext cx="184731" cy="369332"/>
          </a:xfrm>
          <a:prstGeom prst="rect">
            <a:avLst/>
          </a:prstGeom>
        </p:spPr>
        <p:txBody>
          <a:bodyPr wrap="none">
            <a:spAutoFit/>
          </a:bodyPr>
          <a:lstStyle/>
          <a:p>
            <a:endParaRPr lang="en-GB" dirty="0"/>
          </a:p>
        </p:txBody>
      </p:sp>
      <p:sp>
        <p:nvSpPr>
          <p:cNvPr id="16"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u="sng" dirty="0"/>
              <a:t>Interface de connexion:</a:t>
            </a:r>
            <a:endParaRPr lang="en-US" sz="4000" b="1" u="sng" dirty="0">
              <a:latin typeface="Rasputin Bold"/>
            </a:endParaRPr>
          </a:p>
        </p:txBody>
      </p:sp>
      <p:pic>
        <p:nvPicPr>
          <p:cNvPr id="5" name="Image 4" descr="C:\Users\zakar\Downloads\LogIn.PNG"/>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118240"/>
            <a:ext cx="10896600" cy="6987659"/>
          </a:xfrm>
          <a:prstGeom prst="rect">
            <a:avLst/>
          </a:prstGeom>
          <a:noFill/>
          <a:ln>
            <a:noFill/>
          </a:ln>
        </p:spPr>
      </p:pic>
    </p:spTree>
    <p:extLst>
      <p:ext uri="{BB962C8B-B14F-4D97-AF65-F5344CB8AC3E}">
        <p14:creationId xmlns:p14="http://schemas.microsoft.com/office/powerpoint/2010/main" val="347540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157805" y="2404485"/>
            <a:ext cx="10390777" cy="5511342"/>
            <a:chOff x="0" y="0"/>
            <a:chExt cx="2736666" cy="1451547"/>
          </a:xfrm>
        </p:grpSpPr>
        <p:sp>
          <p:nvSpPr>
            <p:cNvPr id="3" name="Freeform 3"/>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4" name="TextBox 4"/>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674093" y="1832029"/>
            <a:ext cx="8383473" cy="6622941"/>
            <a:chOff x="0" y="0"/>
            <a:chExt cx="884178" cy="698500"/>
          </a:xfrm>
        </p:grpSpPr>
        <p:sp>
          <p:nvSpPr>
            <p:cNvPr id="6" name="Freeform 6"/>
            <p:cNvSpPr/>
            <p:nvPr/>
          </p:nvSpPr>
          <p:spPr>
            <a:xfrm>
              <a:off x="0" y="0"/>
              <a:ext cx="884178" cy="698500"/>
            </a:xfrm>
            <a:custGeom>
              <a:avLst/>
              <a:gdLst/>
              <a:ahLst/>
              <a:cxnLst/>
              <a:rect l="l" t="t" r="r" b="b"/>
              <a:pathLst>
                <a:path w="884178" h="698500">
                  <a:moveTo>
                    <a:pt x="884178" y="349250"/>
                  </a:moveTo>
                  <a:lnTo>
                    <a:pt x="680978" y="698500"/>
                  </a:lnTo>
                  <a:lnTo>
                    <a:pt x="203200" y="698500"/>
                  </a:lnTo>
                  <a:lnTo>
                    <a:pt x="0" y="349250"/>
                  </a:lnTo>
                  <a:lnTo>
                    <a:pt x="203200" y="0"/>
                  </a:lnTo>
                  <a:lnTo>
                    <a:pt x="680978" y="0"/>
                  </a:lnTo>
                  <a:lnTo>
                    <a:pt x="884178" y="349250"/>
                  </a:lnTo>
                  <a:close/>
                </a:path>
              </a:pathLst>
            </a:custGeom>
            <a:solidFill>
              <a:srgbClr val="1C5739"/>
            </a:solidFill>
          </p:spPr>
        </p:sp>
        <p:sp>
          <p:nvSpPr>
            <p:cNvPr id="7" name="TextBox 7"/>
            <p:cNvSpPr txBox="1"/>
            <p:nvPr/>
          </p:nvSpPr>
          <p:spPr>
            <a:xfrm>
              <a:off x="114300" y="-38100"/>
              <a:ext cx="655578"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8611" y="2387829"/>
            <a:ext cx="10390777" cy="5511342"/>
            <a:chOff x="0" y="0"/>
            <a:chExt cx="2736666" cy="1451547"/>
          </a:xfrm>
        </p:grpSpPr>
        <p:sp>
          <p:nvSpPr>
            <p:cNvPr id="9" name="Freeform 9"/>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10" name="TextBox 10"/>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38153" y="0"/>
            <a:ext cx="4393457" cy="839228"/>
            <a:chOff x="0" y="0"/>
            <a:chExt cx="1157124" cy="221031"/>
          </a:xfrm>
        </p:grpSpPr>
        <p:sp>
          <p:nvSpPr>
            <p:cNvPr id="12" name="Freeform 12"/>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3" name="TextBox 13"/>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1727014" y="9447772"/>
            <a:ext cx="4393457" cy="839228"/>
            <a:chOff x="0" y="0"/>
            <a:chExt cx="1157124" cy="221031"/>
          </a:xfrm>
        </p:grpSpPr>
        <p:sp>
          <p:nvSpPr>
            <p:cNvPr id="15" name="Freeform 15"/>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6" name="TextBox 16"/>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2479025" y="-189472"/>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5244191" y="9258300"/>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22" name="TextBox 22"/>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4089434" y="-189472"/>
            <a:ext cx="2664422" cy="1218172"/>
            <a:chOff x="0" y="0"/>
            <a:chExt cx="483446" cy="221031"/>
          </a:xfrm>
        </p:grpSpPr>
        <p:sp>
          <p:nvSpPr>
            <p:cNvPr id="24" name="Freeform 24"/>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5" name="TextBox 25"/>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6854601" y="9258300"/>
            <a:ext cx="2664422" cy="1218172"/>
            <a:chOff x="0" y="0"/>
            <a:chExt cx="483446" cy="221031"/>
          </a:xfrm>
        </p:grpSpPr>
        <p:sp>
          <p:nvSpPr>
            <p:cNvPr id="27" name="Freeform 27"/>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8" name="TextBox 28"/>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216610" y="2220949"/>
            <a:ext cx="7298439" cy="5845101"/>
            <a:chOff x="0" y="0"/>
            <a:chExt cx="6907637" cy="5532120"/>
          </a:xfrm>
        </p:grpSpPr>
        <p:sp>
          <p:nvSpPr>
            <p:cNvPr id="30" name="Freeform 30"/>
            <p:cNvSpPr/>
            <p:nvPr/>
          </p:nvSpPr>
          <p:spPr>
            <a:xfrm>
              <a:off x="0" y="0"/>
              <a:ext cx="6907637" cy="5532120"/>
            </a:xfrm>
            <a:custGeom>
              <a:avLst/>
              <a:gdLst/>
              <a:ahLst/>
              <a:cxnLst/>
              <a:rect l="l" t="t" r="r" b="b"/>
              <a:pathLst>
                <a:path w="6907637" h="5532120">
                  <a:moveTo>
                    <a:pt x="5320137" y="0"/>
                  </a:moveTo>
                  <a:lnTo>
                    <a:pt x="1587500" y="0"/>
                  </a:lnTo>
                  <a:lnTo>
                    <a:pt x="0" y="2766060"/>
                  </a:lnTo>
                  <a:lnTo>
                    <a:pt x="1587500" y="5532120"/>
                  </a:lnTo>
                  <a:lnTo>
                    <a:pt x="5320137" y="5532120"/>
                  </a:lnTo>
                  <a:lnTo>
                    <a:pt x="6907637" y="2766060"/>
                  </a:lnTo>
                  <a:lnTo>
                    <a:pt x="5320137" y="0"/>
                  </a:lnTo>
                  <a:close/>
                  <a:moveTo>
                    <a:pt x="5233777" y="5382260"/>
                  </a:moveTo>
                  <a:lnTo>
                    <a:pt x="1673860" y="5382260"/>
                  </a:lnTo>
                  <a:lnTo>
                    <a:pt x="172720" y="2766060"/>
                  </a:lnTo>
                  <a:lnTo>
                    <a:pt x="1673860" y="149860"/>
                  </a:lnTo>
                  <a:lnTo>
                    <a:pt x="5233777" y="149860"/>
                  </a:lnTo>
                  <a:lnTo>
                    <a:pt x="6734917" y="2766060"/>
                  </a:lnTo>
                  <a:lnTo>
                    <a:pt x="5233777" y="5382260"/>
                  </a:lnTo>
                  <a:close/>
                </a:path>
              </a:pathLst>
            </a:custGeom>
            <a:solidFill>
              <a:srgbClr val="FFFFFF"/>
            </a:solidFill>
          </p:spPr>
        </p:sp>
      </p:grpSp>
      <p:sp>
        <p:nvSpPr>
          <p:cNvPr id="31" name="AutoShape 31"/>
          <p:cNvSpPr/>
          <p:nvPr/>
        </p:nvSpPr>
        <p:spPr>
          <a:xfrm flipH="1" flipV="1">
            <a:off x="3815165" y="5120663"/>
            <a:ext cx="1798418" cy="2876404"/>
          </a:xfrm>
          <a:prstGeom prst="line">
            <a:avLst/>
          </a:prstGeom>
          <a:ln w="85725" cap="flat">
            <a:solidFill>
              <a:srgbClr val="FFFFFF"/>
            </a:solidFill>
            <a:prstDash val="solid"/>
            <a:headEnd type="none" w="sm" len="sm"/>
            <a:tailEnd type="none" w="sm" len="sm"/>
          </a:ln>
        </p:spPr>
      </p:sp>
      <p:sp>
        <p:nvSpPr>
          <p:cNvPr id="32" name="AutoShape 32"/>
          <p:cNvSpPr/>
          <p:nvPr/>
        </p:nvSpPr>
        <p:spPr>
          <a:xfrm flipV="1">
            <a:off x="3808094" y="2287526"/>
            <a:ext cx="1805542" cy="2872630"/>
          </a:xfrm>
          <a:prstGeom prst="line">
            <a:avLst/>
          </a:prstGeom>
          <a:ln w="85725" cap="flat">
            <a:solidFill>
              <a:srgbClr val="FFFFFF"/>
            </a:solidFill>
            <a:prstDash val="solid"/>
            <a:headEnd type="none" w="sm" len="sm"/>
            <a:tailEnd type="none" w="sm" len="sm"/>
          </a:ln>
        </p:spPr>
      </p:sp>
      <p:sp>
        <p:nvSpPr>
          <p:cNvPr id="33" name="TextBox 33"/>
          <p:cNvSpPr txBox="1"/>
          <p:nvPr/>
        </p:nvSpPr>
        <p:spPr>
          <a:xfrm>
            <a:off x="5702326" y="4768238"/>
            <a:ext cx="6327006" cy="809625"/>
          </a:xfrm>
          <a:prstGeom prst="rect">
            <a:avLst/>
          </a:prstGeom>
        </p:spPr>
        <p:txBody>
          <a:bodyPr lIns="0" tIns="0" rIns="0" bIns="0" rtlCol="0" anchor="t">
            <a:spAutoFit/>
          </a:bodyPr>
          <a:lstStyle/>
          <a:p>
            <a:pPr algn="ctr">
              <a:lnSpc>
                <a:spcPts val="6000"/>
              </a:lnSpc>
            </a:pPr>
            <a:r>
              <a:rPr lang="en-US" sz="6000">
                <a:solidFill>
                  <a:srgbClr val="FFFFFF"/>
                </a:solidFill>
                <a:latin typeface="League Spartan"/>
              </a:rPr>
              <a:t>Introduction</a:t>
            </a:r>
          </a:p>
        </p:txBody>
      </p:sp>
      <p:sp>
        <p:nvSpPr>
          <p:cNvPr id="34" name="Freeform 34"/>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AutoShape 35"/>
          <p:cNvSpPr/>
          <p:nvPr/>
        </p:nvSpPr>
        <p:spPr>
          <a:xfrm>
            <a:off x="12154848" y="2242308"/>
            <a:ext cx="1798418" cy="2876404"/>
          </a:xfrm>
          <a:prstGeom prst="line">
            <a:avLst/>
          </a:prstGeom>
          <a:ln w="85725" cap="flat">
            <a:solidFill>
              <a:srgbClr val="FFFFFF"/>
            </a:solidFill>
            <a:prstDash val="solid"/>
            <a:headEnd type="none" w="sm" len="sm"/>
            <a:tailEnd type="none" w="sm" len="sm"/>
          </a:ln>
        </p:spPr>
      </p:sp>
      <p:sp>
        <p:nvSpPr>
          <p:cNvPr id="36" name="AutoShape 36"/>
          <p:cNvSpPr/>
          <p:nvPr/>
        </p:nvSpPr>
        <p:spPr>
          <a:xfrm flipH="1">
            <a:off x="12154795" y="5079219"/>
            <a:ext cx="1805542" cy="2872630"/>
          </a:xfrm>
          <a:prstGeom prst="line">
            <a:avLst/>
          </a:prstGeom>
          <a:ln w="85725" cap="flat">
            <a:solidFill>
              <a:srgbClr val="FFFFFF"/>
            </a:solidFill>
            <a:prstDash val="solid"/>
            <a:headEnd type="none" w="sm" len="sm"/>
            <a:tailEnd type="none" w="sm" len="sm"/>
          </a:ln>
        </p:spPr>
      </p:sp>
      <p:sp>
        <p:nvSpPr>
          <p:cNvPr id="37" name="Freeform 37"/>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C5739">
            <a:alpha val="2000"/>
          </a:srgbClr>
        </a:solidFill>
        <a:effectLst/>
      </p:bgPr>
    </p:bg>
    <p:spTree>
      <p:nvGrpSpPr>
        <p:cNvPr id="1" name=""/>
        <p:cNvGrpSpPr/>
        <p:nvPr/>
      </p:nvGrpSpPr>
      <p:grpSpPr>
        <a:xfrm>
          <a:off x="0" y="0"/>
          <a:ext cx="0" cy="0"/>
          <a:chOff x="0" y="0"/>
          <a:chExt cx="0" cy="0"/>
        </a:xfrm>
      </p:grpSpPr>
      <p:sp>
        <p:nvSpPr>
          <p:cNvPr id="14" name="Rectangle 13"/>
          <p:cNvSpPr/>
          <p:nvPr/>
        </p:nvSpPr>
        <p:spPr>
          <a:xfrm>
            <a:off x="8993959" y="4958834"/>
            <a:ext cx="184731" cy="369332"/>
          </a:xfrm>
          <a:prstGeom prst="rect">
            <a:avLst/>
          </a:prstGeom>
        </p:spPr>
        <p:txBody>
          <a:bodyPr wrap="none">
            <a:spAutoFit/>
          </a:bodyPr>
          <a:lstStyle/>
          <a:p>
            <a:endParaRPr lang="en-GB" dirty="0"/>
          </a:p>
        </p:txBody>
      </p:sp>
      <p:sp>
        <p:nvSpPr>
          <p:cNvPr id="16"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u="sng" dirty="0"/>
              <a:t>Interface de l’</a:t>
            </a:r>
            <a:r>
              <a:rPr lang="fr-FR" sz="4000" b="1" u="sng" dirty="0" err="1"/>
              <a:t>insciption</a:t>
            </a:r>
            <a:r>
              <a:rPr lang="fr-FR" sz="4000" b="1" u="sng" dirty="0"/>
              <a:t>:</a:t>
            </a:r>
            <a:endParaRPr lang="en-US" sz="4000" b="1" u="sng" dirty="0">
              <a:latin typeface="Rasputin Bold"/>
            </a:endParaRPr>
          </a:p>
        </p:txBody>
      </p:sp>
      <p:pic>
        <p:nvPicPr>
          <p:cNvPr id="6" name="Image 5" descr="C:\Users\zakar\Downloads\signUp.PNG"/>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910913"/>
            <a:ext cx="11323955" cy="6834505"/>
          </a:xfrm>
          <a:prstGeom prst="rect">
            <a:avLst/>
          </a:prstGeom>
          <a:noFill/>
          <a:ln>
            <a:noFill/>
          </a:ln>
        </p:spPr>
      </p:pic>
    </p:spTree>
    <p:extLst>
      <p:ext uri="{BB962C8B-B14F-4D97-AF65-F5344CB8AC3E}">
        <p14:creationId xmlns:p14="http://schemas.microsoft.com/office/powerpoint/2010/main" val="4176515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3355308" y="3467100"/>
            <a:ext cx="11353143" cy="3590727"/>
          </a:xfrm>
          <a:prstGeom prst="rect">
            <a:avLst/>
          </a:prstGeom>
        </p:spPr>
        <p:txBody>
          <a:bodyPr wrap="square" lIns="0" tIns="0" rIns="0" bIns="0" rtlCol="0" anchor="t">
            <a:spAutoFit/>
          </a:bodyPr>
          <a:lstStyle/>
          <a:p>
            <a:pPr algn="ctr">
              <a:lnSpc>
                <a:spcPts val="13998"/>
              </a:lnSpc>
            </a:pPr>
            <a:r>
              <a:rPr lang="en-GB" sz="9999" dirty="0" err="1">
                <a:solidFill>
                  <a:srgbClr val="1C5739"/>
                </a:solidFill>
                <a:effectLst>
                  <a:outerShdw blurRad="38100" dist="38100" dir="2700000" algn="tl">
                    <a:srgbClr val="000000">
                      <a:alpha val="43137"/>
                    </a:srgbClr>
                  </a:outerShdw>
                </a:effectLst>
                <a:latin typeface="League Spartan"/>
              </a:rPr>
              <a:t>Vue</a:t>
            </a:r>
            <a:r>
              <a:rPr lang="en-GB" sz="9999" dirty="0">
                <a:solidFill>
                  <a:srgbClr val="1C5739"/>
                </a:solidFill>
                <a:effectLst>
                  <a:outerShdw blurRad="38100" dist="38100" dir="2700000" algn="tl">
                    <a:srgbClr val="000000">
                      <a:alpha val="43137"/>
                    </a:srgbClr>
                  </a:outerShdw>
                </a:effectLst>
                <a:latin typeface="League Spartan"/>
              </a:rPr>
              <a:t> de </a:t>
            </a:r>
            <a:r>
              <a:rPr lang="en-GB" sz="9999" dirty="0" err="1">
                <a:solidFill>
                  <a:srgbClr val="1C5739"/>
                </a:solidFill>
                <a:effectLst>
                  <a:outerShdw blurRad="38100" dist="38100" dir="2700000" algn="tl">
                    <a:srgbClr val="000000">
                      <a:alpha val="43137"/>
                    </a:srgbClr>
                  </a:outerShdw>
                </a:effectLst>
                <a:latin typeface="League Spartan"/>
              </a:rPr>
              <a:t>l’admin</a:t>
            </a:r>
            <a:r>
              <a:rPr lang="en-GB" sz="9999" dirty="0">
                <a:solidFill>
                  <a:srgbClr val="1C5739"/>
                </a:solidFill>
                <a:effectLst>
                  <a:outerShdw blurRad="38100" dist="38100" dir="2700000" algn="tl">
                    <a:srgbClr val="000000">
                      <a:alpha val="43137"/>
                    </a:srgbClr>
                  </a:outerShdw>
                </a:effectLst>
                <a:latin typeface="League Spartan"/>
              </a:rPr>
              <a:t> de </a:t>
            </a:r>
            <a:r>
              <a:rPr lang="en-GB" sz="9999" dirty="0" err="1">
                <a:solidFill>
                  <a:srgbClr val="1C5739"/>
                </a:solidFill>
                <a:effectLst>
                  <a:outerShdw blurRad="38100" dist="38100" dir="2700000" algn="tl">
                    <a:srgbClr val="000000">
                      <a:alpha val="43137"/>
                    </a:srgbClr>
                  </a:outerShdw>
                </a:effectLst>
                <a:latin typeface="League Spartan"/>
              </a:rPr>
              <a:t>plateforme</a:t>
            </a:r>
            <a:endParaRPr lang="en-US" sz="9999" dirty="0">
              <a:solidFill>
                <a:srgbClr val="1C5739"/>
              </a:solidFill>
              <a:effectLst>
                <a:outerShdw blurRad="38100" dist="38100" dir="2700000" algn="tl">
                  <a:srgbClr val="000000">
                    <a:alpha val="43137"/>
                  </a:srgbClr>
                </a:outerShdw>
              </a:effectLst>
              <a:latin typeface="League Spartan"/>
            </a:endParaRPr>
          </a:p>
        </p:txBody>
      </p:sp>
      <p:sp>
        <p:nvSpPr>
          <p:cNvPr id="12" name="Freeform 12"/>
          <p:cNvSpPr/>
          <p:nvPr/>
        </p:nvSpPr>
        <p:spPr>
          <a:xfrm>
            <a:off x="11727014" y="930311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24419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85460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038153" y="-14466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479025"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4089434"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123604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Tableau de Bord Administratif :</a:t>
            </a:r>
            <a:endParaRPr lang="en-US" sz="4000" b="1" dirty="0">
              <a:latin typeface="Rasputin Bold"/>
            </a:endParaRPr>
          </a:p>
        </p:txBody>
      </p:sp>
      <p:pic>
        <p:nvPicPr>
          <p:cNvPr id="13" name="Image 12"/>
          <p:cNvPicPr/>
          <p:nvPr/>
        </p:nvPicPr>
        <p:blipFill>
          <a:blip r:embed="rId2"/>
          <a:stretch>
            <a:fillRect/>
          </a:stretch>
        </p:blipFill>
        <p:spPr>
          <a:xfrm>
            <a:off x="2971800" y="1638300"/>
            <a:ext cx="12268200" cy="7848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410643"/>
          </a:xfrm>
          <a:prstGeom prst="rect">
            <a:avLst/>
          </a:prstGeom>
        </p:spPr>
        <p:txBody>
          <a:bodyPr lIns="0" tIns="0" rIns="0" bIns="0" rtlCol="0" anchor="t">
            <a:spAutoFit/>
          </a:bodyPr>
          <a:lstStyle/>
          <a:p>
            <a:pPr>
              <a:lnSpc>
                <a:spcPts val="10980"/>
              </a:lnSpc>
            </a:pPr>
            <a:r>
              <a:rPr lang="fr-FR" sz="4000" b="1" dirty="0"/>
              <a:t>Liste des Utilisateurs</a:t>
            </a:r>
            <a:r>
              <a:rPr lang="en-GB" sz="4000" dirty="0"/>
              <a:t> </a:t>
            </a:r>
            <a:r>
              <a:rPr lang="fr-FR" sz="4000" b="1" dirty="0"/>
              <a:t>:</a:t>
            </a:r>
            <a:endParaRPr lang="en-US" sz="4000" b="1" dirty="0">
              <a:latin typeface="Rasputin Bold"/>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038600" y="2019300"/>
            <a:ext cx="11171555" cy="6854507"/>
          </a:xfrm>
          <a:prstGeom prst="rect">
            <a:avLst/>
          </a:prstGeom>
        </p:spPr>
      </p:pic>
    </p:spTree>
    <p:extLst>
      <p:ext uri="{BB962C8B-B14F-4D97-AF65-F5344CB8AC3E}">
        <p14:creationId xmlns:p14="http://schemas.microsoft.com/office/powerpoint/2010/main" val="2875629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Profil Utilisateur:</a:t>
            </a:r>
            <a:endParaRPr lang="en-US" sz="4000" b="1" dirty="0">
              <a:latin typeface="Rasputin Bold"/>
            </a:endParaRPr>
          </a:p>
        </p:txBody>
      </p:sp>
      <p:pic>
        <p:nvPicPr>
          <p:cNvPr id="5" name="Image 4" descr="C:\Users\zakar\Downloads\consulterUser(profile) (1).PNG"/>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85900"/>
            <a:ext cx="14173200" cy="8077200"/>
          </a:xfrm>
          <a:prstGeom prst="rect">
            <a:avLst/>
          </a:prstGeom>
          <a:noFill/>
          <a:ln>
            <a:noFill/>
          </a:ln>
        </p:spPr>
      </p:pic>
    </p:spTree>
    <p:extLst>
      <p:ext uri="{BB962C8B-B14F-4D97-AF65-F5344CB8AC3E}">
        <p14:creationId xmlns:p14="http://schemas.microsoft.com/office/powerpoint/2010/main" val="617556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410643"/>
          </a:xfrm>
          <a:prstGeom prst="rect">
            <a:avLst/>
          </a:prstGeom>
        </p:spPr>
        <p:txBody>
          <a:bodyPr lIns="0" tIns="0" rIns="0" bIns="0" rtlCol="0" anchor="t">
            <a:spAutoFit/>
          </a:bodyPr>
          <a:lstStyle/>
          <a:p>
            <a:pPr>
              <a:lnSpc>
                <a:spcPts val="10980"/>
              </a:lnSpc>
            </a:pPr>
            <a:r>
              <a:rPr lang="fr-FR" sz="4000" b="1" dirty="0"/>
              <a:t>Suppression d’un utilisateur:</a:t>
            </a:r>
            <a:endParaRPr lang="en-US" sz="4000" b="1" dirty="0">
              <a:latin typeface="Rasputin Bold"/>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876800" y="2781300"/>
            <a:ext cx="8733155" cy="5360352"/>
          </a:xfrm>
          <a:prstGeom prst="rect">
            <a:avLst/>
          </a:prstGeom>
        </p:spPr>
      </p:pic>
    </p:spTree>
    <p:extLst>
      <p:ext uri="{BB962C8B-B14F-4D97-AF65-F5344CB8AC3E}">
        <p14:creationId xmlns:p14="http://schemas.microsoft.com/office/powerpoint/2010/main" val="805042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Liste des projets:</a:t>
            </a:r>
            <a:endParaRPr lang="en-US" sz="4000" b="1" dirty="0">
              <a:latin typeface="Rasputin Bold"/>
            </a:endParaRPr>
          </a:p>
        </p:txBody>
      </p:sp>
      <p:pic>
        <p:nvPicPr>
          <p:cNvPr id="5" name="Image 4" descr="C:\Users\zakar\Downloads\ProjetsList.PNG"/>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85900"/>
            <a:ext cx="13702132" cy="8534400"/>
          </a:xfrm>
          <a:prstGeom prst="rect">
            <a:avLst/>
          </a:prstGeom>
          <a:noFill/>
          <a:ln>
            <a:noFill/>
          </a:ln>
        </p:spPr>
      </p:pic>
    </p:spTree>
    <p:extLst>
      <p:ext uri="{BB962C8B-B14F-4D97-AF65-F5344CB8AC3E}">
        <p14:creationId xmlns:p14="http://schemas.microsoft.com/office/powerpoint/2010/main" val="858850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410643"/>
          </a:xfrm>
          <a:prstGeom prst="rect">
            <a:avLst/>
          </a:prstGeom>
        </p:spPr>
        <p:txBody>
          <a:bodyPr lIns="0" tIns="0" rIns="0" bIns="0" rtlCol="0" anchor="t">
            <a:spAutoFit/>
          </a:bodyPr>
          <a:lstStyle/>
          <a:p>
            <a:pPr>
              <a:lnSpc>
                <a:spcPts val="10980"/>
              </a:lnSpc>
            </a:pPr>
            <a:r>
              <a:rPr lang="fr-FR" sz="4000" b="1" dirty="0"/>
              <a:t>Suppression des projets:</a:t>
            </a:r>
            <a:endParaRPr lang="en-US" sz="4000" b="1" dirty="0">
              <a:latin typeface="Rasputin Bold"/>
            </a:endParaRPr>
          </a:p>
        </p:txBody>
      </p:sp>
      <p:pic>
        <p:nvPicPr>
          <p:cNvPr id="4" name="Image 3" descr="C:\Users\zakar\Downloads\DouWantDelete.PNG"/>
          <p:cNvPicPr/>
          <p:nvPr/>
        </p:nvPicPr>
        <p:blipFill>
          <a:blip r:embed="rId2">
            <a:extLst>
              <a:ext uri="{28A0092B-C50C-407E-A947-70E740481C1C}">
                <a14:useLocalDpi xmlns:a14="http://schemas.microsoft.com/office/drawing/2010/main" val="0"/>
              </a:ext>
            </a:extLst>
          </a:blip>
          <a:srcRect/>
          <a:stretch>
            <a:fillRect/>
          </a:stretch>
        </p:blipFill>
        <p:spPr bwMode="auto">
          <a:xfrm>
            <a:off x="4258945" y="2781300"/>
            <a:ext cx="9876155" cy="5884228"/>
          </a:xfrm>
          <a:prstGeom prst="rect">
            <a:avLst/>
          </a:prstGeom>
          <a:noFill/>
          <a:ln>
            <a:noFill/>
          </a:ln>
        </p:spPr>
      </p:pic>
    </p:spTree>
    <p:extLst>
      <p:ext uri="{BB962C8B-B14F-4D97-AF65-F5344CB8AC3E}">
        <p14:creationId xmlns:p14="http://schemas.microsoft.com/office/powerpoint/2010/main" val="1669825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Listes des demandes:</a:t>
            </a:r>
            <a:endParaRPr lang="en-US" sz="4000" b="1" dirty="0">
              <a:latin typeface="Rasputin Bold"/>
            </a:endParaRPr>
          </a:p>
        </p:txBody>
      </p:sp>
      <p:pic>
        <p:nvPicPr>
          <p:cNvPr id="6" name="Image 5" descr="C:\Users\zakar\Downloads\PendingRequests.PNG"/>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866900"/>
            <a:ext cx="11887200" cy="7505700"/>
          </a:xfrm>
          <a:prstGeom prst="rect">
            <a:avLst/>
          </a:prstGeom>
          <a:noFill/>
          <a:ln>
            <a:noFill/>
          </a:ln>
        </p:spPr>
      </p:pic>
    </p:spTree>
    <p:extLst>
      <p:ext uri="{BB962C8B-B14F-4D97-AF65-F5344CB8AC3E}">
        <p14:creationId xmlns:p14="http://schemas.microsoft.com/office/powerpoint/2010/main" val="1580926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Listes des demandes:</a:t>
            </a:r>
            <a:endParaRPr lang="en-US" sz="4000" b="1" dirty="0">
              <a:latin typeface="Rasputin Bold"/>
            </a:endParaRPr>
          </a:p>
        </p:txBody>
      </p:sp>
      <p:pic>
        <p:nvPicPr>
          <p:cNvPr id="4" name="Image 3" descr="C:\Users\zakar\Downloads\reviewing requests (accept_refuse).PNG"/>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409700"/>
            <a:ext cx="12877800" cy="8305800"/>
          </a:xfrm>
          <a:prstGeom prst="rect">
            <a:avLst/>
          </a:prstGeom>
          <a:noFill/>
          <a:ln>
            <a:noFill/>
          </a:ln>
        </p:spPr>
      </p:pic>
    </p:spTree>
    <p:extLst>
      <p:ext uri="{BB962C8B-B14F-4D97-AF65-F5344CB8AC3E}">
        <p14:creationId xmlns:p14="http://schemas.microsoft.com/office/powerpoint/2010/main" val="216950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8153" y="0"/>
            <a:ext cx="4393457" cy="839228"/>
            <a:chOff x="0" y="0"/>
            <a:chExt cx="1157124" cy="221031"/>
          </a:xfrm>
        </p:grpSpPr>
        <p:sp>
          <p:nvSpPr>
            <p:cNvPr id="3" name="Freeform 3"/>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4" name="TextBox 4"/>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727014" y="9447772"/>
            <a:ext cx="4393457" cy="839228"/>
            <a:chOff x="0" y="0"/>
            <a:chExt cx="1157124" cy="221031"/>
          </a:xfrm>
        </p:grpSpPr>
        <p:sp>
          <p:nvSpPr>
            <p:cNvPr id="6" name="Freeform 6"/>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7" name="TextBox 7"/>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79025" y="-189472"/>
            <a:ext cx="2664422" cy="1218172"/>
            <a:chOff x="0" y="0"/>
            <a:chExt cx="483446" cy="221031"/>
          </a:xfrm>
        </p:grpSpPr>
        <p:sp>
          <p:nvSpPr>
            <p:cNvPr id="9" name="Freeform 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0" name="TextBox 10"/>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244191" y="9258300"/>
            <a:ext cx="2664422" cy="1218172"/>
            <a:chOff x="0" y="0"/>
            <a:chExt cx="483446" cy="221031"/>
          </a:xfrm>
        </p:grpSpPr>
        <p:sp>
          <p:nvSpPr>
            <p:cNvPr id="12" name="Freeform 1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3" name="TextBox 13"/>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4089434" y="-189472"/>
            <a:ext cx="2664422" cy="1218172"/>
            <a:chOff x="0" y="0"/>
            <a:chExt cx="483446" cy="221031"/>
          </a:xfrm>
        </p:grpSpPr>
        <p:sp>
          <p:nvSpPr>
            <p:cNvPr id="15" name="Freeform 1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16" name="TextBox 16"/>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6854601" y="9258300"/>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p:cNvSpPr txBox="1"/>
          <p:nvPr/>
        </p:nvSpPr>
        <p:spPr>
          <a:xfrm>
            <a:off x="1716641" y="2245157"/>
            <a:ext cx="15632021" cy="3770263"/>
          </a:xfrm>
          <a:prstGeom prst="rect">
            <a:avLst/>
          </a:prstGeom>
        </p:spPr>
        <p:txBody>
          <a:bodyPr wrap="square" lIns="0" tIns="0" rIns="0" bIns="0" rtlCol="0" anchor="t">
            <a:spAutoFit/>
          </a:bodyPr>
          <a:lstStyle/>
          <a:p>
            <a:pPr>
              <a:lnSpc>
                <a:spcPts val="4200"/>
              </a:lnSpc>
              <a:spcBef>
                <a:spcPct val="0"/>
              </a:spcBef>
            </a:pPr>
            <a:r>
              <a:rPr lang="en-US" sz="4000" b="1" dirty="0">
                <a:solidFill>
                  <a:srgbClr val="000000"/>
                </a:solidFill>
                <a:latin typeface="Open Sans Bold"/>
              </a:rPr>
              <a:t>“</a:t>
            </a:r>
            <a:r>
              <a:rPr lang="fr-FR" sz="4000" b="1" dirty="0"/>
              <a:t> Notre application, nommée P4P (Platform for </a:t>
            </a:r>
            <a:r>
              <a:rPr lang="fr-FR" sz="4000" b="1" dirty="0" err="1"/>
              <a:t>Projects</a:t>
            </a:r>
            <a:r>
              <a:rPr lang="fr-FR" sz="4000" b="1" dirty="0"/>
              <a:t>), est une solution de gestion de projets de recherche. Conçue pour améliorer la collaboration entre les membres d'une équipe, P4P permet de gérer efficacement les projets, les utilisateurs et les ressources. Avec ses outils intégrés, elle optimise l'organisation, la communication et le suivi des tâches, augmentant ainsi la productivité et la coordination au sein des équipes de recherche</a:t>
            </a:r>
            <a:r>
              <a:rPr lang="fr-FR" sz="4000" dirty="0"/>
              <a:t>.</a:t>
            </a:r>
            <a:r>
              <a:rPr lang="en-US" sz="4000" b="1" dirty="0">
                <a:solidFill>
                  <a:srgbClr val="000000"/>
                </a:solidFill>
                <a:latin typeface="Open Sans Bold"/>
              </a:rPr>
              <a:t>“</a:t>
            </a:r>
          </a:p>
        </p:txBody>
      </p:sp>
      <p:sp>
        <p:nvSpPr>
          <p:cNvPr id="26" name="TextBox 26"/>
          <p:cNvSpPr txBox="1"/>
          <p:nvPr/>
        </p:nvSpPr>
        <p:spPr>
          <a:xfrm>
            <a:off x="0" y="1333716"/>
            <a:ext cx="6400800" cy="628377"/>
          </a:xfrm>
          <a:prstGeom prst="rect">
            <a:avLst/>
          </a:prstGeom>
        </p:spPr>
        <p:txBody>
          <a:bodyPr wrap="square" lIns="0" tIns="0" rIns="0" bIns="0" rtlCol="0" anchor="t">
            <a:spAutoFit/>
          </a:bodyPr>
          <a:lstStyle/>
          <a:p>
            <a:pPr algn="ctr">
              <a:lnSpc>
                <a:spcPts val="4900"/>
              </a:lnSpc>
              <a:spcBef>
                <a:spcPct val="0"/>
              </a:spcBef>
            </a:pPr>
            <a:r>
              <a:rPr lang="en-US" sz="3500" dirty="0">
                <a:solidFill>
                  <a:srgbClr val="1C5739"/>
                </a:solidFill>
                <a:latin typeface="Open Sans Bold"/>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Listes des demandes:</a:t>
            </a:r>
            <a:endParaRPr lang="en-US" sz="4000" b="1" dirty="0">
              <a:latin typeface="Rasputin Bold"/>
            </a:endParaRPr>
          </a:p>
        </p:txBody>
      </p:sp>
      <p:pic>
        <p:nvPicPr>
          <p:cNvPr id="5" name="Image 4" descr="C:\Users\zakar\Downloads\ReviewedRequests.PNG"/>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409700"/>
            <a:ext cx="12924155" cy="8542020"/>
          </a:xfrm>
          <a:prstGeom prst="rect">
            <a:avLst/>
          </a:prstGeom>
          <a:noFill/>
          <a:ln>
            <a:noFill/>
          </a:ln>
        </p:spPr>
      </p:pic>
    </p:spTree>
    <p:extLst>
      <p:ext uri="{BB962C8B-B14F-4D97-AF65-F5344CB8AC3E}">
        <p14:creationId xmlns:p14="http://schemas.microsoft.com/office/powerpoint/2010/main" val="3037551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3355308" y="3467100"/>
            <a:ext cx="11353143" cy="3590727"/>
          </a:xfrm>
          <a:prstGeom prst="rect">
            <a:avLst/>
          </a:prstGeom>
        </p:spPr>
        <p:txBody>
          <a:bodyPr wrap="square" lIns="0" tIns="0" rIns="0" bIns="0" rtlCol="0" anchor="t">
            <a:spAutoFit/>
          </a:bodyPr>
          <a:lstStyle/>
          <a:p>
            <a:pPr algn="ctr">
              <a:lnSpc>
                <a:spcPts val="13998"/>
              </a:lnSpc>
            </a:pPr>
            <a:r>
              <a:rPr lang="en-GB" sz="9999" dirty="0">
                <a:solidFill>
                  <a:srgbClr val="1C5739"/>
                </a:solidFill>
                <a:effectLst>
                  <a:outerShdw blurRad="38100" dist="38100" dir="2700000" algn="tl">
                    <a:srgbClr val="000000">
                      <a:alpha val="43137"/>
                    </a:srgbClr>
                  </a:outerShdw>
                </a:effectLst>
                <a:latin typeface="League Spartan"/>
              </a:rPr>
              <a:t>Vue de </a:t>
            </a:r>
            <a:r>
              <a:rPr lang="en-GB" sz="9999" dirty="0" err="1">
                <a:solidFill>
                  <a:srgbClr val="1C5739"/>
                </a:solidFill>
                <a:effectLst>
                  <a:outerShdw blurRad="38100" dist="38100" dir="2700000" algn="tl">
                    <a:srgbClr val="000000">
                      <a:alpha val="43137"/>
                    </a:srgbClr>
                  </a:outerShdw>
                </a:effectLst>
                <a:latin typeface="League Spartan"/>
              </a:rPr>
              <a:t>l’utilisateur</a:t>
            </a:r>
            <a:r>
              <a:rPr lang="en-GB" sz="9999" dirty="0">
                <a:solidFill>
                  <a:srgbClr val="1C5739"/>
                </a:solidFill>
                <a:effectLst>
                  <a:outerShdw blurRad="38100" dist="38100" dir="2700000" algn="tl">
                    <a:srgbClr val="000000">
                      <a:alpha val="43137"/>
                    </a:srgbClr>
                  </a:outerShdw>
                </a:effectLst>
                <a:latin typeface="League Spartan"/>
              </a:rPr>
              <a:t> de </a:t>
            </a:r>
            <a:r>
              <a:rPr lang="en-GB" sz="9999" dirty="0" err="1">
                <a:solidFill>
                  <a:srgbClr val="1C5739"/>
                </a:solidFill>
                <a:effectLst>
                  <a:outerShdw blurRad="38100" dist="38100" dir="2700000" algn="tl">
                    <a:srgbClr val="000000">
                      <a:alpha val="43137"/>
                    </a:srgbClr>
                  </a:outerShdw>
                </a:effectLst>
                <a:latin typeface="League Spartan"/>
              </a:rPr>
              <a:t>plateforme</a:t>
            </a:r>
            <a:endParaRPr lang="en-US" sz="9999" dirty="0">
              <a:solidFill>
                <a:srgbClr val="1C5739"/>
              </a:solidFill>
              <a:effectLst>
                <a:outerShdw blurRad="38100" dist="38100" dir="2700000" algn="tl">
                  <a:srgbClr val="000000">
                    <a:alpha val="43137"/>
                  </a:srgbClr>
                </a:outerShdw>
              </a:effectLst>
              <a:latin typeface="League Spartan"/>
            </a:endParaRPr>
          </a:p>
        </p:txBody>
      </p:sp>
      <p:sp>
        <p:nvSpPr>
          <p:cNvPr id="12" name="Freeform 12"/>
          <p:cNvSpPr/>
          <p:nvPr/>
        </p:nvSpPr>
        <p:spPr>
          <a:xfrm>
            <a:off x="11727014" y="930311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24419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85460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038153" y="-14466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479025"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4089434"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72020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Users\zakar\Downloads\List Project Home.PNG"/>
          <p:cNvPicPr/>
          <p:nvPr/>
        </p:nvPicPr>
        <p:blipFill>
          <a:blip r:embed="rId2">
            <a:extLst>
              <a:ext uri="{28A0092B-C50C-407E-A947-70E740481C1C}">
                <a14:useLocalDpi xmlns:a14="http://schemas.microsoft.com/office/drawing/2010/main" val="0"/>
              </a:ext>
            </a:extLst>
          </a:blip>
          <a:srcRect/>
          <a:stretch>
            <a:fillRect/>
          </a:stretch>
        </p:blipFill>
        <p:spPr bwMode="auto">
          <a:xfrm>
            <a:off x="3213769" y="2347043"/>
            <a:ext cx="11985042" cy="7044093"/>
          </a:xfrm>
          <a:prstGeom prst="rect">
            <a:avLst/>
          </a:prstGeom>
          <a:noFill/>
          <a:ln>
            <a:noFill/>
          </a:ln>
        </p:spPr>
      </p:pic>
      <p:sp>
        <p:nvSpPr>
          <p:cNvPr id="3" name="TextBox 9">
            <a:extLst>
              <a:ext uri="{FF2B5EF4-FFF2-40B4-BE49-F238E27FC236}">
                <a16:creationId xmlns:a16="http://schemas.microsoft.com/office/drawing/2014/main" id="{7C8B5431-3028-BA74-B89F-DBE3B783409F}"/>
              </a:ext>
            </a:extLst>
          </p:cNvPr>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Tableau de bord utilisateur:</a:t>
            </a:r>
            <a:endParaRPr lang="en-US" sz="4000" b="1" dirty="0">
              <a:latin typeface="Rasputin Bold"/>
            </a:endParaRPr>
          </a:p>
        </p:txBody>
      </p:sp>
    </p:spTree>
    <p:extLst>
      <p:ext uri="{BB962C8B-B14F-4D97-AF65-F5344CB8AC3E}">
        <p14:creationId xmlns:p14="http://schemas.microsoft.com/office/powerpoint/2010/main" val="201670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8EFD82-57CE-518C-6726-B423DBCE973E}"/>
              </a:ext>
            </a:extLst>
          </p:cNvPr>
          <p:cNvPicPr>
            <a:picLocks noChangeAspect="1"/>
          </p:cNvPicPr>
          <p:nvPr/>
        </p:nvPicPr>
        <p:blipFill>
          <a:blip r:embed="rId2"/>
          <a:stretch>
            <a:fillRect/>
          </a:stretch>
        </p:blipFill>
        <p:spPr>
          <a:xfrm>
            <a:off x="2443655" y="1580653"/>
            <a:ext cx="13258799" cy="7125694"/>
          </a:xfrm>
          <a:prstGeom prst="rect">
            <a:avLst/>
          </a:prstGeom>
        </p:spPr>
      </p:pic>
      <p:sp>
        <p:nvSpPr>
          <p:cNvPr id="2" name="TextBox 9">
            <a:extLst>
              <a:ext uri="{FF2B5EF4-FFF2-40B4-BE49-F238E27FC236}">
                <a16:creationId xmlns:a16="http://schemas.microsoft.com/office/drawing/2014/main" id="{D9489CE7-4EC7-DF8E-4A59-C5C953D1AE4C}"/>
              </a:ext>
            </a:extLst>
          </p:cNvPr>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Les messages:</a:t>
            </a:r>
            <a:endParaRPr lang="en-US" sz="4000" b="1" dirty="0">
              <a:latin typeface="Rasputin Bold"/>
            </a:endParaRPr>
          </a:p>
        </p:txBody>
      </p:sp>
    </p:spTree>
    <p:extLst>
      <p:ext uri="{BB962C8B-B14F-4D97-AF65-F5344CB8AC3E}">
        <p14:creationId xmlns:p14="http://schemas.microsoft.com/office/powerpoint/2010/main" val="158019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B85795B-ABB7-DEA1-81B1-DE8E44DC2214}"/>
              </a:ext>
            </a:extLst>
          </p:cNvPr>
          <p:cNvPicPr>
            <a:picLocks noChangeAspect="1"/>
          </p:cNvPicPr>
          <p:nvPr/>
        </p:nvPicPr>
        <p:blipFill>
          <a:blip r:embed="rId2"/>
          <a:stretch>
            <a:fillRect/>
          </a:stretch>
        </p:blipFill>
        <p:spPr>
          <a:xfrm>
            <a:off x="2885089" y="2017986"/>
            <a:ext cx="11950261" cy="7315200"/>
          </a:xfrm>
          <a:prstGeom prst="rect">
            <a:avLst/>
          </a:prstGeom>
        </p:spPr>
      </p:pic>
    </p:spTree>
    <p:extLst>
      <p:ext uri="{BB962C8B-B14F-4D97-AF65-F5344CB8AC3E}">
        <p14:creationId xmlns:p14="http://schemas.microsoft.com/office/powerpoint/2010/main" val="150903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90750D7-01D2-A455-05A5-94BA284F7F04}"/>
              </a:ext>
            </a:extLst>
          </p:cNvPr>
          <p:cNvPicPr>
            <a:picLocks noChangeAspect="1"/>
          </p:cNvPicPr>
          <p:nvPr/>
        </p:nvPicPr>
        <p:blipFill>
          <a:blip r:embed="rId2"/>
          <a:stretch>
            <a:fillRect/>
          </a:stretch>
        </p:blipFill>
        <p:spPr>
          <a:xfrm>
            <a:off x="4524703" y="2207173"/>
            <a:ext cx="9538138" cy="6164318"/>
          </a:xfrm>
          <a:prstGeom prst="rect">
            <a:avLst/>
          </a:prstGeom>
        </p:spPr>
      </p:pic>
    </p:spTree>
    <p:extLst>
      <p:ext uri="{BB962C8B-B14F-4D97-AF65-F5344CB8AC3E}">
        <p14:creationId xmlns:p14="http://schemas.microsoft.com/office/powerpoint/2010/main" val="2998388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C:\Users\zakar\Downloads\myProjects.PNG"/>
          <p:cNvPicPr/>
          <p:nvPr/>
        </p:nvPicPr>
        <p:blipFill>
          <a:blip r:embed="rId2">
            <a:extLst>
              <a:ext uri="{28A0092B-C50C-407E-A947-70E740481C1C}">
                <a14:useLocalDpi xmlns:a14="http://schemas.microsoft.com/office/drawing/2010/main" val="0"/>
              </a:ext>
            </a:extLst>
          </a:blip>
          <a:srcRect/>
          <a:stretch>
            <a:fillRect/>
          </a:stretch>
        </p:blipFill>
        <p:spPr bwMode="auto">
          <a:xfrm>
            <a:off x="2941919" y="802854"/>
            <a:ext cx="12948869" cy="7451459"/>
          </a:xfrm>
          <a:prstGeom prst="rect">
            <a:avLst/>
          </a:prstGeom>
          <a:noFill/>
          <a:ln>
            <a:noFill/>
          </a:ln>
        </p:spPr>
      </p:pic>
      <p:sp>
        <p:nvSpPr>
          <p:cNvPr id="2" name="TextBox 9">
            <a:extLst>
              <a:ext uri="{FF2B5EF4-FFF2-40B4-BE49-F238E27FC236}">
                <a16:creationId xmlns:a16="http://schemas.microsoft.com/office/drawing/2014/main" id="{FB42A9B5-6AFB-64C1-9914-0FE4F4658633}"/>
              </a:ext>
            </a:extLst>
          </p:cNvPr>
          <p:cNvSpPr txBox="1"/>
          <p:nvPr/>
        </p:nvSpPr>
        <p:spPr>
          <a:xfrm>
            <a:off x="1390891" y="-393948"/>
            <a:ext cx="13068300" cy="1196802"/>
          </a:xfrm>
          <a:prstGeom prst="rect">
            <a:avLst/>
          </a:prstGeom>
        </p:spPr>
        <p:txBody>
          <a:bodyPr lIns="0" tIns="0" rIns="0" bIns="0" rtlCol="0" anchor="t">
            <a:spAutoFit/>
          </a:bodyPr>
          <a:lstStyle/>
          <a:p>
            <a:pPr>
              <a:lnSpc>
                <a:spcPts val="10980"/>
              </a:lnSpc>
            </a:pPr>
            <a:r>
              <a:rPr lang="fr-FR" sz="4000" b="1" dirty="0"/>
              <a:t>Les projets de l’utilisateur:</a:t>
            </a:r>
            <a:endParaRPr lang="en-US" sz="4000" b="1" dirty="0">
              <a:latin typeface="Rasputin Bold"/>
            </a:endParaRPr>
          </a:p>
        </p:txBody>
      </p:sp>
    </p:spTree>
    <p:extLst>
      <p:ext uri="{BB962C8B-B14F-4D97-AF65-F5344CB8AC3E}">
        <p14:creationId xmlns:p14="http://schemas.microsoft.com/office/powerpoint/2010/main" val="3587645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522BE07-1009-A4C3-C9E4-CD3372CC2694}"/>
              </a:ext>
            </a:extLst>
          </p:cNvPr>
          <p:cNvPicPr>
            <a:picLocks noChangeAspect="1"/>
          </p:cNvPicPr>
          <p:nvPr/>
        </p:nvPicPr>
        <p:blipFill>
          <a:blip r:embed="rId2"/>
          <a:stretch>
            <a:fillRect/>
          </a:stretch>
        </p:blipFill>
        <p:spPr>
          <a:xfrm>
            <a:off x="1708700" y="1245476"/>
            <a:ext cx="14870600" cy="8056179"/>
          </a:xfrm>
          <a:prstGeom prst="rect">
            <a:avLst/>
          </a:prstGeom>
        </p:spPr>
      </p:pic>
      <p:sp>
        <p:nvSpPr>
          <p:cNvPr id="2" name="TextBox 9">
            <a:extLst>
              <a:ext uri="{FF2B5EF4-FFF2-40B4-BE49-F238E27FC236}">
                <a16:creationId xmlns:a16="http://schemas.microsoft.com/office/drawing/2014/main" id="{CCC1F3EC-A2A0-02AF-CA3E-2F6875082E5B}"/>
              </a:ext>
            </a:extLst>
          </p:cNvPr>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Les informations sur un projet:</a:t>
            </a:r>
            <a:endParaRPr lang="en-US" sz="4000" b="1" dirty="0">
              <a:latin typeface="Rasputin Bold"/>
            </a:endParaRPr>
          </a:p>
        </p:txBody>
      </p:sp>
    </p:spTree>
    <p:extLst>
      <p:ext uri="{BB962C8B-B14F-4D97-AF65-F5344CB8AC3E}">
        <p14:creationId xmlns:p14="http://schemas.microsoft.com/office/powerpoint/2010/main" val="1991834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EB942D7-F0E2-7A3F-A042-CE7D2FB8CF3E}"/>
              </a:ext>
            </a:extLst>
          </p:cNvPr>
          <p:cNvPicPr>
            <a:picLocks noChangeAspect="1"/>
          </p:cNvPicPr>
          <p:nvPr/>
        </p:nvPicPr>
        <p:blipFill>
          <a:blip r:embed="rId2"/>
          <a:stretch>
            <a:fillRect/>
          </a:stretch>
        </p:blipFill>
        <p:spPr>
          <a:xfrm>
            <a:off x="2081048" y="1292773"/>
            <a:ext cx="13857890" cy="8119242"/>
          </a:xfrm>
          <a:prstGeom prst="rect">
            <a:avLst/>
          </a:prstGeom>
        </p:spPr>
      </p:pic>
      <p:sp>
        <p:nvSpPr>
          <p:cNvPr id="2" name="TextBox 9">
            <a:extLst>
              <a:ext uri="{FF2B5EF4-FFF2-40B4-BE49-F238E27FC236}">
                <a16:creationId xmlns:a16="http://schemas.microsoft.com/office/drawing/2014/main" id="{0E1F223E-03A5-E6B5-9A62-68040CF066BF}"/>
              </a:ext>
            </a:extLst>
          </p:cNvPr>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Les ressources d’un projet:</a:t>
            </a:r>
            <a:endParaRPr lang="en-US" sz="4000" b="1" dirty="0">
              <a:latin typeface="Rasputin Bold"/>
            </a:endParaRPr>
          </a:p>
        </p:txBody>
      </p:sp>
    </p:spTree>
    <p:extLst>
      <p:ext uri="{BB962C8B-B14F-4D97-AF65-F5344CB8AC3E}">
        <p14:creationId xmlns:p14="http://schemas.microsoft.com/office/powerpoint/2010/main" val="1034869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EAC781D-B29F-9CEA-FF0E-078C314AAA46}"/>
              </a:ext>
            </a:extLst>
          </p:cNvPr>
          <p:cNvPicPr>
            <a:picLocks noChangeAspect="1"/>
          </p:cNvPicPr>
          <p:nvPr/>
        </p:nvPicPr>
        <p:blipFill>
          <a:blip r:embed="rId2"/>
          <a:stretch>
            <a:fillRect/>
          </a:stretch>
        </p:blipFill>
        <p:spPr>
          <a:xfrm>
            <a:off x="141618" y="1251994"/>
            <a:ext cx="18004763" cy="7783011"/>
          </a:xfrm>
          <a:prstGeom prst="rect">
            <a:avLst/>
          </a:prstGeom>
        </p:spPr>
      </p:pic>
      <p:sp>
        <p:nvSpPr>
          <p:cNvPr id="2" name="TextBox 9">
            <a:extLst>
              <a:ext uri="{FF2B5EF4-FFF2-40B4-BE49-F238E27FC236}">
                <a16:creationId xmlns:a16="http://schemas.microsoft.com/office/drawing/2014/main" id="{1C3BF370-9E54-4EDE-8F0C-26CC71445C0C}"/>
              </a:ext>
            </a:extLst>
          </p:cNvPr>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Les membres d’un projet:</a:t>
            </a:r>
            <a:endParaRPr lang="en-US" sz="4000" b="1" dirty="0">
              <a:latin typeface="Rasputin Bold"/>
            </a:endParaRPr>
          </a:p>
        </p:txBody>
      </p:sp>
    </p:spTree>
    <p:extLst>
      <p:ext uri="{BB962C8B-B14F-4D97-AF65-F5344CB8AC3E}">
        <p14:creationId xmlns:p14="http://schemas.microsoft.com/office/powerpoint/2010/main" val="4255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157805" y="2404485"/>
            <a:ext cx="10390777" cy="5511342"/>
            <a:chOff x="0" y="0"/>
            <a:chExt cx="2736666" cy="1451547"/>
          </a:xfrm>
        </p:grpSpPr>
        <p:sp>
          <p:nvSpPr>
            <p:cNvPr id="3" name="Freeform 3"/>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4" name="TextBox 4"/>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674093" y="1832029"/>
            <a:ext cx="8383473" cy="6622941"/>
            <a:chOff x="0" y="0"/>
            <a:chExt cx="884178" cy="698500"/>
          </a:xfrm>
        </p:grpSpPr>
        <p:sp>
          <p:nvSpPr>
            <p:cNvPr id="6" name="Freeform 6"/>
            <p:cNvSpPr/>
            <p:nvPr/>
          </p:nvSpPr>
          <p:spPr>
            <a:xfrm>
              <a:off x="0" y="0"/>
              <a:ext cx="884178" cy="698500"/>
            </a:xfrm>
            <a:custGeom>
              <a:avLst/>
              <a:gdLst/>
              <a:ahLst/>
              <a:cxnLst/>
              <a:rect l="l" t="t" r="r" b="b"/>
              <a:pathLst>
                <a:path w="884178" h="698500">
                  <a:moveTo>
                    <a:pt x="884178" y="349250"/>
                  </a:moveTo>
                  <a:lnTo>
                    <a:pt x="680978" y="698500"/>
                  </a:lnTo>
                  <a:lnTo>
                    <a:pt x="203200" y="698500"/>
                  </a:lnTo>
                  <a:lnTo>
                    <a:pt x="0" y="349250"/>
                  </a:lnTo>
                  <a:lnTo>
                    <a:pt x="203200" y="0"/>
                  </a:lnTo>
                  <a:lnTo>
                    <a:pt x="680978" y="0"/>
                  </a:lnTo>
                  <a:lnTo>
                    <a:pt x="884178" y="349250"/>
                  </a:lnTo>
                  <a:close/>
                </a:path>
              </a:pathLst>
            </a:custGeom>
            <a:solidFill>
              <a:srgbClr val="1C5739"/>
            </a:solidFill>
          </p:spPr>
        </p:sp>
        <p:sp>
          <p:nvSpPr>
            <p:cNvPr id="7" name="TextBox 7"/>
            <p:cNvSpPr txBox="1"/>
            <p:nvPr/>
          </p:nvSpPr>
          <p:spPr>
            <a:xfrm>
              <a:off x="114300" y="-38100"/>
              <a:ext cx="655578"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8611" y="2387829"/>
            <a:ext cx="10390777" cy="5511342"/>
            <a:chOff x="0" y="0"/>
            <a:chExt cx="2736666" cy="1451547"/>
          </a:xfrm>
        </p:grpSpPr>
        <p:sp>
          <p:nvSpPr>
            <p:cNvPr id="9" name="Freeform 9"/>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10" name="TextBox 10"/>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38153" y="0"/>
            <a:ext cx="4393457" cy="839228"/>
            <a:chOff x="0" y="0"/>
            <a:chExt cx="1157124" cy="221031"/>
          </a:xfrm>
        </p:grpSpPr>
        <p:sp>
          <p:nvSpPr>
            <p:cNvPr id="12" name="Freeform 12"/>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3" name="TextBox 13"/>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1727014" y="9447772"/>
            <a:ext cx="4393457" cy="839228"/>
            <a:chOff x="0" y="0"/>
            <a:chExt cx="1157124" cy="221031"/>
          </a:xfrm>
        </p:grpSpPr>
        <p:sp>
          <p:nvSpPr>
            <p:cNvPr id="15" name="Freeform 15"/>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6" name="TextBox 16"/>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2479025" y="-189472"/>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5244191" y="9258300"/>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22" name="TextBox 22"/>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4089434" y="-189472"/>
            <a:ext cx="2664422" cy="1218172"/>
            <a:chOff x="0" y="0"/>
            <a:chExt cx="483446" cy="221031"/>
          </a:xfrm>
        </p:grpSpPr>
        <p:sp>
          <p:nvSpPr>
            <p:cNvPr id="24" name="Freeform 24"/>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5" name="TextBox 25"/>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6854601" y="9258300"/>
            <a:ext cx="2664422" cy="1218172"/>
            <a:chOff x="0" y="0"/>
            <a:chExt cx="483446" cy="221031"/>
          </a:xfrm>
        </p:grpSpPr>
        <p:sp>
          <p:nvSpPr>
            <p:cNvPr id="27" name="Freeform 27"/>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8" name="TextBox 28"/>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216610" y="2220949"/>
            <a:ext cx="7298439" cy="5845101"/>
            <a:chOff x="0" y="0"/>
            <a:chExt cx="6907637" cy="5532120"/>
          </a:xfrm>
        </p:grpSpPr>
        <p:sp>
          <p:nvSpPr>
            <p:cNvPr id="30" name="Freeform 30"/>
            <p:cNvSpPr/>
            <p:nvPr/>
          </p:nvSpPr>
          <p:spPr>
            <a:xfrm>
              <a:off x="0" y="0"/>
              <a:ext cx="6907637" cy="5532120"/>
            </a:xfrm>
            <a:custGeom>
              <a:avLst/>
              <a:gdLst/>
              <a:ahLst/>
              <a:cxnLst/>
              <a:rect l="l" t="t" r="r" b="b"/>
              <a:pathLst>
                <a:path w="6907637" h="5532120">
                  <a:moveTo>
                    <a:pt x="5320137" y="0"/>
                  </a:moveTo>
                  <a:lnTo>
                    <a:pt x="1587500" y="0"/>
                  </a:lnTo>
                  <a:lnTo>
                    <a:pt x="0" y="2766060"/>
                  </a:lnTo>
                  <a:lnTo>
                    <a:pt x="1587500" y="5532120"/>
                  </a:lnTo>
                  <a:lnTo>
                    <a:pt x="5320137" y="5532120"/>
                  </a:lnTo>
                  <a:lnTo>
                    <a:pt x="6907637" y="2766060"/>
                  </a:lnTo>
                  <a:lnTo>
                    <a:pt x="5320137" y="0"/>
                  </a:lnTo>
                  <a:close/>
                  <a:moveTo>
                    <a:pt x="5233777" y="5382260"/>
                  </a:moveTo>
                  <a:lnTo>
                    <a:pt x="1673860" y="5382260"/>
                  </a:lnTo>
                  <a:lnTo>
                    <a:pt x="172720" y="2766060"/>
                  </a:lnTo>
                  <a:lnTo>
                    <a:pt x="1673860" y="149860"/>
                  </a:lnTo>
                  <a:lnTo>
                    <a:pt x="5233777" y="149860"/>
                  </a:lnTo>
                  <a:lnTo>
                    <a:pt x="6734917" y="2766060"/>
                  </a:lnTo>
                  <a:lnTo>
                    <a:pt x="5233777" y="5382260"/>
                  </a:lnTo>
                  <a:close/>
                </a:path>
              </a:pathLst>
            </a:custGeom>
            <a:solidFill>
              <a:srgbClr val="FFFFFF"/>
            </a:solidFill>
          </p:spPr>
        </p:sp>
      </p:grpSp>
      <p:sp>
        <p:nvSpPr>
          <p:cNvPr id="31" name="AutoShape 31"/>
          <p:cNvSpPr/>
          <p:nvPr/>
        </p:nvSpPr>
        <p:spPr>
          <a:xfrm flipH="1" flipV="1">
            <a:off x="3815165" y="5120663"/>
            <a:ext cx="1798418" cy="2876404"/>
          </a:xfrm>
          <a:prstGeom prst="line">
            <a:avLst/>
          </a:prstGeom>
          <a:ln w="85725" cap="flat">
            <a:solidFill>
              <a:srgbClr val="FFFFFF"/>
            </a:solidFill>
            <a:prstDash val="solid"/>
            <a:headEnd type="none" w="sm" len="sm"/>
            <a:tailEnd type="none" w="sm" len="sm"/>
          </a:ln>
        </p:spPr>
      </p:sp>
      <p:sp>
        <p:nvSpPr>
          <p:cNvPr id="32" name="AutoShape 32"/>
          <p:cNvSpPr/>
          <p:nvPr/>
        </p:nvSpPr>
        <p:spPr>
          <a:xfrm flipV="1">
            <a:off x="3808094" y="2287526"/>
            <a:ext cx="1805542" cy="2872630"/>
          </a:xfrm>
          <a:prstGeom prst="line">
            <a:avLst/>
          </a:prstGeom>
          <a:ln w="85725" cap="flat">
            <a:solidFill>
              <a:srgbClr val="FFFFFF"/>
            </a:solidFill>
            <a:prstDash val="solid"/>
            <a:headEnd type="none" w="sm" len="sm"/>
            <a:tailEnd type="none" w="sm" len="sm"/>
          </a:ln>
        </p:spPr>
      </p:sp>
      <p:sp>
        <p:nvSpPr>
          <p:cNvPr id="33" name="TextBox 33"/>
          <p:cNvSpPr txBox="1"/>
          <p:nvPr/>
        </p:nvSpPr>
        <p:spPr>
          <a:xfrm>
            <a:off x="5702326" y="4768238"/>
            <a:ext cx="6327006" cy="1846659"/>
          </a:xfrm>
          <a:prstGeom prst="rect">
            <a:avLst/>
          </a:prstGeom>
        </p:spPr>
        <p:txBody>
          <a:bodyPr lIns="0" tIns="0" rIns="0" bIns="0" rtlCol="0" anchor="t">
            <a:spAutoFit/>
          </a:bodyPr>
          <a:lstStyle/>
          <a:p>
            <a:pPr algn="ctr"/>
            <a:r>
              <a:rPr lang="en-US" sz="6000" dirty="0" err="1">
                <a:solidFill>
                  <a:srgbClr val="FFFFFF"/>
                </a:solidFill>
                <a:latin typeface="League Spartan"/>
              </a:rPr>
              <a:t>Langage</a:t>
            </a:r>
            <a:r>
              <a:rPr lang="en-US" sz="6000" dirty="0">
                <a:solidFill>
                  <a:srgbClr val="FFFFFF"/>
                </a:solidFill>
                <a:latin typeface="League Spartan"/>
              </a:rPr>
              <a:t> et </a:t>
            </a:r>
            <a:r>
              <a:rPr lang="en-US" sz="6000" dirty="0" err="1">
                <a:solidFill>
                  <a:srgbClr val="FFFFFF"/>
                </a:solidFill>
                <a:latin typeface="League Spartan"/>
              </a:rPr>
              <a:t>outils</a:t>
            </a:r>
            <a:r>
              <a:rPr lang="en-US" sz="6000" dirty="0">
                <a:solidFill>
                  <a:srgbClr val="FFFFFF"/>
                </a:solidFill>
                <a:latin typeface="League Spartan"/>
              </a:rPr>
              <a:t> utilisee</a:t>
            </a:r>
          </a:p>
        </p:txBody>
      </p:sp>
      <p:sp>
        <p:nvSpPr>
          <p:cNvPr id="34" name="Freeform 34"/>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AutoShape 35"/>
          <p:cNvSpPr/>
          <p:nvPr/>
        </p:nvSpPr>
        <p:spPr>
          <a:xfrm>
            <a:off x="12154848" y="2242308"/>
            <a:ext cx="1798418" cy="2876404"/>
          </a:xfrm>
          <a:prstGeom prst="line">
            <a:avLst/>
          </a:prstGeom>
          <a:ln w="85725" cap="flat">
            <a:solidFill>
              <a:srgbClr val="FFFFFF"/>
            </a:solidFill>
            <a:prstDash val="solid"/>
            <a:headEnd type="none" w="sm" len="sm"/>
            <a:tailEnd type="none" w="sm" len="sm"/>
          </a:ln>
        </p:spPr>
      </p:sp>
      <p:sp>
        <p:nvSpPr>
          <p:cNvPr id="36" name="AutoShape 36"/>
          <p:cNvSpPr/>
          <p:nvPr/>
        </p:nvSpPr>
        <p:spPr>
          <a:xfrm flipH="1">
            <a:off x="12154795" y="5079219"/>
            <a:ext cx="1805542" cy="2872630"/>
          </a:xfrm>
          <a:prstGeom prst="line">
            <a:avLst/>
          </a:prstGeom>
          <a:ln w="85725" cap="flat">
            <a:solidFill>
              <a:srgbClr val="FFFFFF"/>
            </a:solidFill>
            <a:prstDash val="solid"/>
            <a:headEnd type="none" w="sm" len="sm"/>
            <a:tailEnd type="none" w="sm" len="sm"/>
          </a:ln>
        </p:spPr>
      </p:sp>
      <p:sp>
        <p:nvSpPr>
          <p:cNvPr id="37" name="Freeform 37"/>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28874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A526B57-76BB-4AF1-0F00-C78C3C31625D}"/>
              </a:ext>
            </a:extLst>
          </p:cNvPr>
          <p:cNvPicPr>
            <a:picLocks noChangeAspect="1"/>
          </p:cNvPicPr>
          <p:nvPr/>
        </p:nvPicPr>
        <p:blipFill>
          <a:blip r:embed="rId2"/>
          <a:stretch>
            <a:fillRect/>
          </a:stretch>
        </p:blipFill>
        <p:spPr>
          <a:xfrm>
            <a:off x="1481959" y="1528258"/>
            <a:ext cx="15450207" cy="7536914"/>
          </a:xfrm>
          <a:prstGeom prst="rect">
            <a:avLst/>
          </a:prstGeom>
        </p:spPr>
      </p:pic>
      <p:sp>
        <p:nvSpPr>
          <p:cNvPr id="2" name="TextBox 9">
            <a:extLst>
              <a:ext uri="{FF2B5EF4-FFF2-40B4-BE49-F238E27FC236}">
                <a16:creationId xmlns:a16="http://schemas.microsoft.com/office/drawing/2014/main" id="{910981BC-C08E-EFEE-4462-43074C665D94}"/>
              </a:ext>
            </a:extLst>
          </p:cNvPr>
          <p:cNvSpPr txBox="1"/>
          <p:nvPr/>
        </p:nvSpPr>
        <p:spPr>
          <a:xfrm>
            <a:off x="1066800" y="0"/>
            <a:ext cx="13068300" cy="1196802"/>
          </a:xfrm>
          <a:prstGeom prst="rect">
            <a:avLst/>
          </a:prstGeom>
        </p:spPr>
        <p:txBody>
          <a:bodyPr lIns="0" tIns="0" rIns="0" bIns="0" rtlCol="0" anchor="t">
            <a:spAutoFit/>
          </a:bodyPr>
          <a:lstStyle/>
          <a:p>
            <a:pPr>
              <a:lnSpc>
                <a:spcPts val="10980"/>
              </a:lnSpc>
            </a:pPr>
            <a:r>
              <a:rPr lang="fr-FR" sz="4000" b="1" dirty="0"/>
              <a:t>Envoie d’une invitation à un utilisateur:</a:t>
            </a:r>
            <a:endParaRPr lang="en-US" sz="4000" b="1" dirty="0">
              <a:latin typeface="Rasputin Bold"/>
            </a:endParaRPr>
          </a:p>
        </p:txBody>
      </p:sp>
    </p:spTree>
    <p:extLst>
      <p:ext uri="{BB962C8B-B14F-4D97-AF65-F5344CB8AC3E}">
        <p14:creationId xmlns:p14="http://schemas.microsoft.com/office/powerpoint/2010/main" val="1308457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94E3E21-6C02-7228-26CD-FC402B8AC848}"/>
              </a:ext>
            </a:extLst>
          </p:cNvPr>
          <p:cNvPicPr>
            <a:picLocks noChangeAspect="1"/>
          </p:cNvPicPr>
          <p:nvPr/>
        </p:nvPicPr>
        <p:blipFill>
          <a:blip r:embed="rId2"/>
          <a:stretch>
            <a:fillRect/>
          </a:stretch>
        </p:blipFill>
        <p:spPr>
          <a:xfrm>
            <a:off x="1923394" y="1628284"/>
            <a:ext cx="13637172" cy="7263468"/>
          </a:xfrm>
          <a:prstGeom prst="rect">
            <a:avLst/>
          </a:prstGeom>
        </p:spPr>
      </p:pic>
      <p:sp>
        <p:nvSpPr>
          <p:cNvPr id="5" name="TextBox 9">
            <a:extLst>
              <a:ext uri="{FF2B5EF4-FFF2-40B4-BE49-F238E27FC236}">
                <a16:creationId xmlns:a16="http://schemas.microsoft.com/office/drawing/2014/main" id="{7879C7C0-C353-95FF-E708-ACEB643AAFEB}"/>
              </a:ext>
            </a:extLst>
          </p:cNvPr>
          <p:cNvSpPr txBox="1"/>
          <p:nvPr/>
        </p:nvSpPr>
        <p:spPr>
          <a:xfrm>
            <a:off x="1066800" y="0"/>
            <a:ext cx="13068300" cy="1193404"/>
          </a:xfrm>
          <a:prstGeom prst="rect">
            <a:avLst/>
          </a:prstGeom>
        </p:spPr>
        <p:txBody>
          <a:bodyPr lIns="0" tIns="0" rIns="0" bIns="0" rtlCol="0" anchor="t">
            <a:spAutoFit/>
          </a:bodyPr>
          <a:lstStyle/>
          <a:p>
            <a:pPr>
              <a:lnSpc>
                <a:spcPts val="10980"/>
              </a:lnSpc>
            </a:pPr>
            <a:r>
              <a:rPr lang="fr-FR" sz="4000" b="1" dirty="0"/>
              <a:t>Les demandes de clôture faite par l’admin projet:</a:t>
            </a:r>
            <a:endParaRPr lang="en-US" sz="4000" b="1" dirty="0">
              <a:latin typeface="Rasputin Bold"/>
            </a:endParaRPr>
          </a:p>
        </p:txBody>
      </p:sp>
    </p:spTree>
    <p:extLst>
      <p:ext uri="{BB962C8B-B14F-4D97-AF65-F5344CB8AC3E}">
        <p14:creationId xmlns:p14="http://schemas.microsoft.com/office/powerpoint/2010/main" val="1244122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7D89BBA-395A-8506-5E53-413B6C69448A}"/>
              </a:ext>
            </a:extLst>
          </p:cNvPr>
          <p:cNvPicPr>
            <a:picLocks noChangeAspect="1"/>
          </p:cNvPicPr>
          <p:nvPr/>
        </p:nvPicPr>
        <p:blipFill>
          <a:blip r:embed="rId2"/>
          <a:stretch>
            <a:fillRect/>
          </a:stretch>
        </p:blipFill>
        <p:spPr>
          <a:xfrm>
            <a:off x="3153103" y="1403131"/>
            <a:ext cx="11477297" cy="7677807"/>
          </a:xfrm>
          <a:prstGeom prst="rect">
            <a:avLst/>
          </a:prstGeom>
        </p:spPr>
      </p:pic>
      <p:sp>
        <p:nvSpPr>
          <p:cNvPr id="2" name="TextBox 9">
            <a:extLst>
              <a:ext uri="{FF2B5EF4-FFF2-40B4-BE49-F238E27FC236}">
                <a16:creationId xmlns:a16="http://schemas.microsoft.com/office/drawing/2014/main" id="{ACB52E05-7B3E-29D4-AE23-8B4FA0C3FC46}"/>
              </a:ext>
            </a:extLst>
          </p:cNvPr>
          <p:cNvSpPr txBox="1"/>
          <p:nvPr/>
        </p:nvSpPr>
        <p:spPr>
          <a:xfrm>
            <a:off x="1066799" y="0"/>
            <a:ext cx="14794523" cy="1193404"/>
          </a:xfrm>
          <a:prstGeom prst="rect">
            <a:avLst/>
          </a:prstGeom>
        </p:spPr>
        <p:txBody>
          <a:bodyPr wrap="square" lIns="0" tIns="0" rIns="0" bIns="0" rtlCol="0" anchor="t">
            <a:spAutoFit/>
          </a:bodyPr>
          <a:lstStyle/>
          <a:p>
            <a:pPr>
              <a:lnSpc>
                <a:spcPts val="10980"/>
              </a:lnSpc>
            </a:pPr>
            <a:r>
              <a:rPr lang="fr-FR" sz="4000" b="1" dirty="0"/>
              <a:t>Informations sur le projet qui fait objet de demande de clôture:</a:t>
            </a:r>
            <a:endParaRPr lang="en-US" sz="4000" b="1" dirty="0">
              <a:latin typeface="Rasputin Bold"/>
            </a:endParaRPr>
          </a:p>
        </p:txBody>
      </p:sp>
    </p:spTree>
    <p:extLst>
      <p:ext uri="{BB962C8B-B14F-4D97-AF65-F5344CB8AC3E}">
        <p14:creationId xmlns:p14="http://schemas.microsoft.com/office/powerpoint/2010/main" val="2665630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157805" y="2404485"/>
            <a:ext cx="10390777" cy="5511342"/>
            <a:chOff x="0" y="0"/>
            <a:chExt cx="2736666" cy="1451547"/>
          </a:xfrm>
        </p:grpSpPr>
        <p:sp>
          <p:nvSpPr>
            <p:cNvPr id="3" name="Freeform 3"/>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4" name="TextBox 4"/>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674093" y="1832029"/>
            <a:ext cx="8383473" cy="6622941"/>
            <a:chOff x="0" y="0"/>
            <a:chExt cx="884178" cy="698500"/>
          </a:xfrm>
        </p:grpSpPr>
        <p:sp>
          <p:nvSpPr>
            <p:cNvPr id="6" name="Freeform 6"/>
            <p:cNvSpPr/>
            <p:nvPr/>
          </p:nvSpPr>
          <p:spPr>
            <a:xfrm>
              <a:off x="0" y="0"/>
              <a:ext cx="884178" cy="698500"/>
            </a:xfrm>
            <a:custGeom>
              <a:avLst/>
              <a:gdLst/>
              <a:ahLst/>
              <a:cxnLst/>
              <a:rect l="l" t="t" r="r" b="b"/>
              <a:pathLst>
                <a:path w="884178" h="698500">
                  <a:moveTo>
                    <a:pt x="884178" y="349250"/>
                  </a:moveTo>
                  <a:lnTo>
                    <a:pt x="680978" y="698500"/>
                  </a:lnTo>
                  <a:lnTo>
                    <a:pt x="203200" y="698500"/>
                  </a:lnTo>
                  <a:lnTo>
                    <a:pt x="0" y="349250"/>
                  </a:lnTo>
                  <a:lnTo>
                    <a:pt x="203200" y="0"/>
                  </a:lnTo>
                  <a:lnTo>
                    <a:pt x="680978" y="0"/>
                  </a:lnTo>
                  <a:lnTo>
                    <a:pt x="884178" y="349250"/>
                  </a:lnTo>
                  <a:close/>
                </a:path>
              </a:pathLst>
            </a:custGeom>
            <a:solidFill>
              <a:srgbClr val="1C5739"/>
            </a:solidFill>
          </p:spPr>
        </p:sp>
        <p:sp>
          <p:nvSpPr>
            <p:cNvPr id="7" name="TextBox 7"/>
            <p:cNvSpPr txBox="1"/>
            <p:nvPr/>
          </p:nvSpPr>
          <p:spPr>
            <a:xfrm>
              <a:off x="114300" y="-38100"/>
              <a:ext cx="655578"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8611" y="2387829"/>
            <a:ext cx="10390777" cy="5511342"/>
            <a:chOff x="0" y="0"/>
            <a:chExt cx="2736666" cy="1451547"/>
          </a:xfrm>
        </p:grpSpPr>
        <p:sp>
          <p:nvSpPr>
            <p:cNvPr id="9" name="Freeform 9"/>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10" name="TextBox 10"/>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38153" y="0"/>
            <a:ext cx="4393457" cy="839228"/>
            <a:chOff x="0" y="0"/>
            <a:chExt cx="1157124" cy="221031"/>
          </a:xfrm>
        </p:grpSpPr>
        <p:sp>
          <p:nvSpPr>
            <p:cNvPr id="12" name="Freeform 12"/>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3" name="TextBox 13"/>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1727014" y="9447772"/>
            <a:ext cx="4393457" cy="839228"/>
            <a:chOff x="0" y="0"/>
            <a:chExt cx="1157124" cy="221031"/>
          </a:xfrm>
        </p:grpSpPr>
        <p:sp>
          <p:nvSpPr>
            <p:cNvPr id="15" name="Freeform 15"/>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6" name="TextBox 16"/>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2479025" y="-189472"/>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5244191" y="9258300"/>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22" name="TextBox 22"/>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4089434" y="-189472"/>
            <a:ext cx="2664422" cy="1218172"/>
            <a:chOff x="0" y="0"/>
            <a:chExt cx="483446" cy="221031"/>
          </a:xfrm>
        </p:grpSpPr>
        <p:sp>
          <p:nvSpPr>
            <p:cNvPr id="24" name="Freeform 24"/>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5" name="TextBox 25"/>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6854601" y="9258300"/>
            <a:ext cx="2664422" cy="1218172"/>
            <a:chOff x="0" y="0"/>
            <a:chExt cx="483446" cy="221031"/>
          </a:xfrm>
        </p:grpSpPr>
        <p:sp>
          <p:nvSpPr>
            <p:cNvPr id="27" name="Freeform 27"/>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8" name="TextBox 28"/>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216610" y="2220949"/>
            <a:ext cx="7298439" cy="5845101"/>
            <a:chOff x="0" y="0"/>
            <a:chExt cx="6907637" cy="5532120"/>
          </a:xfrm>
        </p:grpSpPr>
        <p:sp>
          <p:nvSpPr>
            <p:cNvPr id="30" name="Freeform 30"/>
            <p:cNvSpPr/>
            <p:nvPr/>
          </p:nvSpPr>
          <p:spPr>
            <a:xfrm>
              <a:off x="0" y="0"/>
              <a:ext cx="6907637" cy="5532120"/>
            </a:xfrm>
            <a:custGeom>
              <a:avLst/>
              <a:gdLst/>
              <a:ahLst/>
              <a:cxnLst/>
              <a:rect l="l" t="t" r="r" b="b"/>
              <a:pathLst>
                <a:path w="6907637" h="5532120">
                  <a:moveTo>
                    <a:pt x="5320137" y="0"/>
                  </a:moveTo>
                  <a:lnTo>
                    <a:pt x="1587500" y="0"/>
                  </a:lnTo>
                  <a:lnTo>
                    <a:pt x="0" y="2766060"/>
                  </a:lnTo>
                  <a:lnTo>
                    <a:pt x="1587500" y="5532120"/>
                  </a:lnTo>
                  <a:lnTo>
                    <a:pt x="5320137" y="5532120"/>
                  </a:lnTo>
                  <a:lnTo>
                    <a:pt x="6907637" y="2766060"/>
                  </a:lnTo>
                  <a:lnTo>
                    <a:pt x="5320137" y="0"/>
                  </a:lnTo>
                  <a:close/>
                  <a:moveTo>
                    <a:pt x="5233777" y="5382260"/>
                  </a:moveTo>
                  <a:lnTo>
                    <a:pt x="1673860" y="5382260"/>
                  </a:lnTo>
                  <a:lnTo>
                    <a:pt x="172720" y="2766060"/>
                  </a:lnTo>
                  <a:lnTo>
                    <a:pt x="1673860" y="149860"/>
                  </a:lnTo>
                  <a:lnTo>
                    <a:pt x="5233777" y="149860"/>
                  </a:lnTo>
                  <a:lnTo>
                    <a:pt x="6734917" y="2766060"/>
                  </a:lnTo>
                  <a:lnTo>
                    <a:pt x="5233777" y="5382260"/>
                  </a:lnTo>
                  <a:close/>
                </a:path>
              </a:pathLst>
            </a:custGeom>
            <a:solidFill>
              <a:srgbClr val="FFFFFF"/>
            </a:solidFill>
          </p:spPr>
        </p:sp>
      </p:grpSp>
      <p:sp>
        <p:nvSpPr>
          <p:cNvPr id="31" name="AutoShape 31"/>
          <p:cNvSpPr/>
          <p:nvPr/>
        </p:nvSpPr>
        <p:spPr>
          <a:xfrm flipH="1" flipV="1">
            <a:off x="3815165" y="5120663"/>
            <a:ext cx="1798418" cy="2876404"/>
          </a:xfrm>
          <a:prstGeom prst="line">
            <a:avLst/>
          </a:prstGeom>
          <a:ln w="85725" cap="flat">
            <a:solidFill>
              <a:srgbClr val="FFFFFF"/>
            </a:solidFill>
            <a:prstDash val="solid"/>
            <a:headEnd type="none" w="sm" len="sm"/>
            <a:tailEnd type="none" w="sm" len="sm"/>
          </a:ln>
        </p:spPr>
      </p:sp>
      <p:sp>
        <p:nvSpPr>
          <p:cNvPr id="32" name="AutoShape 32"/>
          <p:cNvSpPr/>
          <p:nvPr/>
        </p:nvSpPr>
        <p:spPr>
          <a:xfrm flipV="1">
            <a:off x="3808094" y="2287526"/>
            <a:ext cx="1805542" cy="2872630"/>
          </a:xfrm>
          <a:prstGeom prst="line">
            <a:avLst/>
          </a:prstGeom>
          <a:ln w="85725" cap="flat">
            <a:solidFill>
              <a:srgbClr val="FFFFFF"/>
            </a:solidFill>
            <a:prstDash val="solid"/>
            <a:headEnd type="none" w="sm" len="sm"/>
            <a:tailEnd type="none" w="sm" len="sm"/>
          </a:ln>
        </p:spPr>
      </p:sp>
      <p:sp>
        <p:nvSpPr>
          <p:cNvPr id="33" name="TextBox 33"/>
          <p:cNvSpPr txBox="1"/>
          <p:nvPr/>
        </p:nvSpPr>
        <p:spPr>
          <a:xfrm>
            <a:off x="5702326" y="4768238"/>
            <a:ext cx="6327006" cy="809625"/>
          </a:xfrm>
          <a:prstGeom prst="rect">
            <a:avLst/>
          </a:prstGeom>
        </p:spPr>
        <p:txBody>
          <a:bodyPr lIns="0" tIns="0" rIns="0" bIns="0" rtlCol="0" anchor="t">
            <a:spAutoFit/>
          </a:bodyPr>
          <a:lstStyle/>
          <a:p>
            <a:pPr algn="ctr">
              <a:lnSpc>
                <a:spcPts val="6000"/>
              </a:lnSpc>
            </a:pPr>
            <a:r>
              <a:rPr lang="en-US" sz="6000" dirty="0">
                <a:solidFill>
                  <a:srgbClr val="FFFFFF"/>
                </a:solidFill>
                <a:latin typeface="League Spartan"/>
              </a:rPr>
              <a:t>Conclusion</a:t>
            </a:r>
          </a:p>
        </p:txBody>
      </p:sp>
      <p:sp>
        <p:nvSpPr>
          <p:cNvPr id="34" name="Freeform 34"/>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AutoShape 35"/>
          <p:cNvSpPr/>
          <p:nvPr/>
        </p:nvSpPr>
        <p:spPr>
          <a:xfrm>
            <a:off x="12154848" y="2242308"/>
            <a:ext cx="1798418" cy="2876404"/>
          </a:xfrm>
          <a:prstGeom prst="line">
            <a:avLst/>
          </a:prstGeom>
          <a:ln w="85725" cap="flat">
            <a:solidFill>
              <a:srgbClr val="FFFFFF"/>
            </a:solidFill>
            <a:prstDash val="solid"/>
            <a:headEnd type="none" w="sm" len="sm"/>
            <a:tailEnd type="none" w="sm" len="sm"/>
          </a:ln>
        </p:spPr>
      </p:sp>
      <p:sp>
        <p:nvSpPr>
          <p:cNvPr id="36" name="AutoShape 36"/>
          <p:cNvSpPr/>
          <p:nvPr/>
        </p:nvSpPr>
        <p:spPr>
          <a:xfrm flipH="1">
            <a:off x="12154795" y="5079219"/>
            <a:ext cx="1805542" cy="2872630"/>
          </a:xfrm>
          <a:prstGeom prst="line">
            <a:avLst/>
          </a:prstGeom>
          <a:ln w="85725" cap="flat">
            <a:solidFill>
              <a:srgbClr val="FFFFFF"/>
            </a:solidFill>
            <a:prstDash val="solid"/>
            <a:headEnd type="none" w="sm" len="sm"/>
            <a:tailEnd type="none" w="sm" len="sm"/>
          </a:ln>
        </p:spPr>
      </p:sp>
      <p:sp>
        <p:nvSpPr>
          <p:cNvPr id="37" name="Freeform 37"/>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9395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8153" y="0"/>
            <a:ext cx="4393457" cy="839228"/>
            <a:chOff x="0" y="0"/>
            <a:chExt cx="1157124" cy="221031"/>
          </a:xfrm>
        </p:grpSpPr>
        <p:sp>
          <p:nvSpPr>
            <p:cNvPr id="3" name="Freeform 3"/>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4" name="TextBox 4"/>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727014" y="9447772"/>
            <a:ext cx="4393457" cy="839228"/>
            <a:chOff x="0" y="0"/>
            <a:chExt cx="1157124" cy="221031"/>
          </a:xfrm>
        </p:grpSpPr>
        <p:sp>
          <p:nvSpPr>
            <p:cNvPr id="6" name="Freeform 6"/>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7" name="TextBox 7"/>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79025" y="-189472"/>
            <a:ext cx="2664422" cy="1218172"/>
            <a:chOff x="0" y="0"/>
            <a:chExt cx="483446" cy="221031"/>
          </a:xfrm>
        </p:grpSpPr>
        <p:sp>
          <p:nvSpPr>
            <p:cNvPr id="9" name="Freeform 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0" name="TextBox 10"/>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244191" y="9258300"/>
            <a:ext cx="2664422" cy="1218172"/>
            <a:chOff x="0" y="0"/>
            <a:chExt cx="483446" cy="221031"/>
          </a:xfrm>
        </p:grpSpPr>
        <p:sp>
          <p:nvSpPr>
            <p:cNvPr id="12" name="Freeform 1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3" name="TextBox 13"/>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4089434" y="-189472"/>
            <a:ext cx="2664422" cy="1218172"/>
            <a:chOff x="0" y="0"/>
            <a:chExt cx="483446" cy="221031"/>
          </a:xfrm>
        </p:grpSpPr>
        <p:sp>
          <p:nvSpPr>
            <p:cNvPr id="15" name="Freeform 1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16" name="TextBox 16"/>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6854601" y="9258300"/>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p:cNvSpPr txBox="1"/>
          <p:nvPr/>
        </p:nvSpPr>
        <p:spPr>
          <a:xfrm>
            <a:off x="1716641" y="2245157"/>
            <a:ext cx="15632021" cy="2693045"/>
          </a:xfrm>
          <a:prstGeom prst="rect">
            <a:avLst/>
          </a:prstGeom>
        </p:spPr>
        <p:txBody>
          <a:bodyPr wrap="square" lIns="0" tIns="0" rIns="0" bIns="0" rtlCol="0" anchor="t">
            <a:spAutoFit/>
          </a:bodyPr>
          <a:lstStyle/>
          <a:p>
            <a:pPr>
              <a:lnSpc>
                <a:spcPts val="4200"/>
              </a:lnSpc>
              <a:spcBef>
                <a:spcPct val="0"/>
              </a:spcBef>
            </a:pPr>
            <a:r>
              <a:rPr lang="en-US" sz="4000" b="1" dirty="0">
                <a:solidFill>
                  <a:srgbClr val="000000"/>
                </a:solidFill>
                <a:latin typeface="Open Sans Bold"/>
              </a:rPr>
              <a:t>“</a:t>
            </a:r>
            <a:r>
              <a:rPr lang="fr-FR" sz="4000" b="1" dirty="0"/>
              <a:t> En guise de conclusion, retenons qu’au regard de toutes les fonctionnalités qu’offre P4P elle sera d’une très grande utilité dans la gestion efficace des projets de recherche. Elle pourrait encore faire l’objet d’amélioration en vue d’offrir un maximum de fonctionnalités aux personnes désirant travailler efficacement sur un projet.</a:t>
            </a:r>
            <a:r>
              <a:rPr lang="en-US" sz="4000" b="1" dirty="0">
                <a:solidFill>
                  <a:srgbClr val="000000"/>
                </a:solidFill>
                <a:latin typeface="Open Sans Bold"/>
              </a:rPr>
              <a:t>“</a:t>
            </a:r>
          </a:p>
        </p:txBody>
      </p:sp>
      <p:sp>
        <p:nvSpPr>
          <p:cNvPr id="26" name="TextBox 26"/>
          <p:cNvSpPr txBox="1"/>
          <p:nvPr/>
        </p:nvSpPr>
        <p:spPr>
          <a:xfrm>
            <a:off x="0" y="1333716"/>
            <a:ext cx="6400800" cy="587148"/>
          </a:xfrm>
          <a:prstGeom prst="rect">
            <a:avLst/>
          </a:prstGeom>
        </p:spPr>
        <p:txBody>
          <a:bodyPr wrap="square" lIns="0" tIns="0" rIns="0" bIns="0" rtlCol="0" anchor="t">
            <a:spAutoFit/>
          </a:bodyPr>
          <a:lstStyle/>
          <a:p>
            <a:pPr algn="ctr">
              <a:lnSpc>
                <a:spcPts val="4900"/>
              </a:lnSpc>
              <a:spcBef>
                <a:spcPct val="0"/>
              </a:spcBef>
            </a:pPr>
            <a:r>
              <a:rPr lang="en-US" sz="3500" dirty="0">
                <a:solidFill>
                  <a:srgbClr val="1C5739"/>
                </a:solidFill>
                <a:latin typeface="Open Sans Bold"/>
              </a:rPr>
              <a:t>Conclusion:</a:t>
            </a:r>
          </a:p>
        </p:txBody>
      </p:sp>
    </p:spTree>
    <p:extLst>
      <p:ext uri="{BB962C8B-B14F-4D97-AF65-F5344CB8AC3E}">
        <p14:creationId xmlns:p14="http://schemas.microsoft.com/office/powerpoint/2010/main" val="27629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8153" y="0"/>
            <a:ext cx="4393457" cy="839228"/>
            <a:chOff x="0" y="0"/>
            <a:chExt cx="1157124" cy="221031"/>
          </a:xfrm>
        </p:grpSpPr>
        <p:sp>
          <p:nvSpPr>
            <p:cNvPr id="3" name="Freeform 3"/>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4" name="TextBox 4"/>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727014" y="9447772"/>
            <a:ext cx="4393457" cy="839228"/>
            <a:chOff x="0" y="0"/>
            <a:chExt cx="1157124" cy="221031"/>
          </a:xfrm>
        </p:grpSpPr>
        <p:sp>
          <p:nvSpPr>
            <p:cNvPr id="6" name="Freeform 6"/>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7" name="TextBox 7"/>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79025" y="-189472"/>
            <a:ext cx="2664422" cy="1218172"/>
            <a:chOff x="0" y="0"/>
            <a:chExt cx="483446" cy="221031"/>
          </a:xfrm>
        </p:grpSpPr>
        <p:sp>
          <p:nvSpPr>
            <p:cNvPr id="9" name="Freeform 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0" name="TextBox 10"/>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244191" y="9258300"/>
            <a:ext cx="2664422" cy="1218172"/>
            <a:chOff x="0" y="0"/>
            <a:chExt cx="483446" cy="221031"/>
          </a:xfrm>
        </p:grpSpPr>
        <p:sp>
          <p:nvSpPr>
            <p:cNvPr id="12" name="Freeform 1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3" name="TextBox 13"/>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4089434" y="-189472"/>
            <a:ext cx="2664422" cy="1218172"/>
            <a:chOff x="0" y="0"/>
            <a:chExt cx="483446" cy="221031"/>
          </a:xfrm>
        </p:grpSpPr>
        <p:sp>
          <p:nvSpPr>
            <p:cNvPr id="15" name="Freeform 1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16" name="TextBox 16"/>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6854601" y="9258300"/>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866" y="5753100"/>
            <a:ext cx="4408581" cy="2457019"/>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500" y="6016571"/>
            <a:ext cx="2438400" cy="2438400"/>
          </a:xfrm>
          <a:prstGeom prst="rect">
            <a:avLst/>
          </a:prstGeom>
        </p:spPr>
      </p:pic>
      <p:pic>
        <p:nvPicPr>
          <p:cNvPr id="24" name="Imag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3906" y="1238681"/>
            <a:ext cx="4382394" cy="2333625"/>
          </a:xfrm>
          <a:prstGeom prst="rect">
            <a:avLst/>
          </a:prstGeom>
        </p:spPr>
      </p:pic>
      <p:pic>
        <p:nvPicPr>
          <p:cNvPr id="25" name="Imag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3154" y="884039"/>
            <a:ext cx="3152775" cy="3152775"/>
          </a:xfrm>
          <a:prstGeom prst="rect">
            <a:avLst/>
          </a:prstGeom>
        </p:spPr>
      </p:pic>
      <p:pic>
        <p:nvPicPr>
          <p:cNvPr id="26" name="Imag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79953" y="5753100"/>
            <a:ext cx="2806765" cy="2738028"/>
          </a:xfrm>
          <a:prstGeom prst="rect">
            <a:avLst/>
          </a:prstGeom>
        </p:spPr>
      </p:pic>
      <p:pic>
        <p:nvPicPr>
          <p:cNvPr id="41" name="Imag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32194" y="5542891"/>
            <a:ext cx="3027106" cy="3027106"/>
          </a:xfrm>
          <a:prstGeom prst="rect">
            <a:avLst/>
          </a:prstGeom>
        </p:spPr>
      </p:pic>
      <p:pic>
        <p:nvPicPr>
          <p:cNvPr id="42" name="Imag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52373" y="1555993"/>
            <a:ext cx="1699000" cy="1699000"/>
          </a:xfrm>
          <a:prstGeom prst="rect">
            <a:avLst/>
          </a:prstGeom>
        </p:spPr>
      </p:pic>
    </p:spTree>
    <p:extLst>
      <p:ext uri="{BB962C8B-B14F-4D97-AF65-F5344CB8AC3E}">
        <p14:creationId xmlns:p14="http://schemas.microsoft.com/office/powerpoint/2010/main" val="283952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157805" y="2404485"/>
            <a:ext cx="10390777" cy="5511342"/>
            <a:chOff x="0" y="0"/>
            <a:chExt cx="2736666" cy="1451547"/>
          </a:xfrm>
        </p:grpSpPr>
        <p:sp>
          <p:nvSpPr>
            <p:cNvPr id="3" name="Freeform 3"/>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4" name="TextBox 4"/>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674093" y="1832029"/>
            <a:ext cx="8383473" cy="6622941"/>
            <a:chOff x="0" y="0"/>
            <a:chExt cx="884178" cy="698500"/>
          </a:xfrm>
        </p:grpSpPr>
        <p:sp>
          <p:nvSpPr>
            <p:cNvPr id="6" name="Freeform 6"/>
            <p:cNvSpPr/>
            <p:nvPr/>
          </p:nvSpPr>
          <p:spPr>
            <a:xfrm>
              <a:off x="0" y="0"/>
              <a:ext cx="884178" cy="698500"/>
            </a:xfrm>
            <a:custGeom>
              <a:avLst/>
              <a:gdLst/>
              <a:ahLst/>
              <a:cxnLst/>
              <a:rect l="l" t="t" r="r" b="b"/>
              <a:pathLst>
                <a:path w="884178" h="698500">
                  <a:moveTo>
                    <a:pt x="884178" y="349250"/>
                  </a:moveTo>
                  <a:lnTo>
                    <a:pt x="680978" y="698500"/>
                  </a:lnTo>
                  <a:lnTo>
                    <a:pt x="203200" y="698500"/>
                  </a:lnTo>
                  <a:lnTo>
                    <a:pt x="0" y="349250"/>
                  </a:lnTo>
                  <a:lnTo>
                    <a:pt x="203200" y="0"/>
                  </a:lnTo>
                  <a:lnTo>
                    <a:pt x="680978" y="0"/>
                  </a:lnTo>
                  <a:lnTo>
                    <a:pt x="884178" y="349250"/>
                  </a:lnTo>
                  <a:close/>
                </a:path>
              </a:pathLst>
            </a:custGeom>
            <a:solidFill>
              <a:srgbClr val="1C5739"/>
            </a:solidFill>
          </p:spPr>
        </p:sp>
        <p:sp>
          <p:nvSpPr>
            <p:cNvPr id="7" name="TextBox 7"/>
            <p:cNvSpPr txBox="1"/>
            <p:nvPr/>
          </p:nvSpPr>
          <p:spPr>
            <a:xfrm>
              <a:off x="114300" y="-38100"/>
              <a:ext cx="655578"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8611" y="2387829"/>
            <a:ext cx="10390777" cy="5511342"/>
            <a:chOff x="0" y="0"/>
            <a:chExt cx="2736666" cy="1451547"/>
          </a:xfrm>
        </p:grpSpPr>
        <p:sp>
          <p:nvSpPr>
            <p:cNvPr id="9" name="Freeform 9"/>
            <p:cNvSpPr/>
            <p:nvPr/>
          </p:nvSpPr>
          <p:spPr>
            <a:xfrm>
              <a:off x="0" y="0"/>
              <a:ext cx="2736666" cy="1451547"/>
            </a:xfrm>
            <a:custGeom>
              <a:avLst/>
              <a:gdLst/>
              <a:ahLst/>
              <a:cxnLst/>
              <a:rect l="l" t="t" r="r" b="b"/>
              <a:pathLst>
                <a:path w="2736666" h="1451547">
                  <a:moveTo>
                    <a:pt x="0" y="0"/>
                  </a:moveTo>
                  <a:lnTo>
                    <a:pt x="2736666" y="0"/>
                  </a:lnTo>
                  <a:lnTo>
                    <a:pt x="2736666" y="1451547"/>
                  </a:lnTo>
                  <a:lnTo>
                    <a:pt x="0" y="1451547"/>
                  </a:lnTo>
                  <a:close/>
                </a:path>
              </a:pathLst>
            </a:custGeom>
            <a:solidFill>
              <a:srgbClr val="1C5739"/>
            </a:solidFill>
          </p:spPr>
        </p:sp>
        <p:sp>
          <p:nvSpPr>
            <p:cNvPr id="10" name="TextBox 10"/>
            <p:cNvSpPr txBox="1"/>
            <p:nvPr/>
          </p:nvSpPr>
          <p:spPr>
            <a:xfrm>
              <a:off x="0" y="-38100"/>
              <a:ext cx="2736666" cy="148964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38153" y="0"/>
            <a:ext cx="4393457" cy="839228"/>
            <a:chOff x="0" y="0"/>
            <a:chExt cx="1157124" cy="221031"/>
          </a:xfrm>
        </p:grpSpPr>
        <p:sp>
          <p:nvSpPr>
            <p:cNvPr id="12" name="Freeform 12"/>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3" name="TextBox 13"/>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1727014" y="9447772"/>
            <a:ext cx="4393457" cy="839228"/>
            <a:chOff x="0" y="0"/>
            <a:chExt cx="1157124" cy="221031"/>
          </a:xfrm>
        </p:grpSpPr>
        <p:sp>
          <p:nvSpPr>
            <p:cNvPr id="15" name="Freeform 15"/>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1C5739"/>
            </a:solidFill>
          </p:spPr>
        </p:sp>
        <p:sp>
          <p:nvSpPr>
            <p:cNvPr id="16" name="TextBox 16"/>
            <p:cNvSpPr txBox="1"/>
            <p:nvPr/>
          </p:nvSpPr>
          <p:spPr>
            <a:xfrm>
              <a:off x="101600" y="-38100"/>
              <a:ext cx="953924" cy="25913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2479025" y="-189472"/>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19" name="TextBox 19"/>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5244191" y="9258300"/>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B7CDB7"/>
            </a:solidFill>
          </p:spPr>
        </p:sp>
        <p:sp>
          <p:nvSpPr>
            <p:cNvPr id="22" name="TextBox 22"/>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4089434" y="-189472"/>
            <a:ext cx="2664422" cy="1218172"/>
            <a:chOff x="0" y="0"/>
            <a:chExt cx="483446" cy="221031"/>
          </a:xfrm>
        </p:grpSpPr>
        <p:sp>
          <p:nvSpPr>
            <p:cNvPr id="24" name="Freeform 24"/>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5" name="TextBox 25"/>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6854601" y="9258300"/>
            <a:ext cx="2664422" cy="1218172"/>
            <a:chOff x="0" y="0"/>
            <a:chExt cx="483446" cy="221031"/>
          </a:xfrm>
        </p:grpSpPr>
        <p:sp>
          <p:nvSpPr>
            <p:cNvPr id="27" name="Freeform 27"/>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1C5739"/>
            </a:solidFill>
          </p:spPr>
        </p:sp>
        <p:sp>
          <p:nvSpPr>
            <p:cNvPr id="28" name="TextBox 28"/>
            <p:cNvSpPr txBox="1"/>
            <p:nvPr/>
          </p:nvSpPr>
          <p:spPr>
            <a:xfrm>
              <a:off x="101600" y="-38100"/>
              <a:ext cx="280246" cy="25913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216610" y="2220949"/>
            <a:ext cx="7298439" cy="5845101"/>
            <a:chOff x="0" y="0"/>
            <a:chExt cx="6907637" cy="5532120"/>
          </a:xfrm>
        </p:grpSpPr>
        <p:sp>
          <p:nvSpPr>
            <p:cNvPr id="30" name="Freeform 30"/>
            <p:cNvSpPr/>
            <p:nvPr/>
          </p:nvSpPr>
          <p:spPr>
            <a:xfrm>
              <a:off x="0" y="0"/>
              <a:ext cx="6907637" cy="5532120"/>
            </a:xfrm>
            <a:custGeom>
              <a:avLst/>
              <a:gdLst/>
              <a:ahLst/>
              <a:cxnLst/>
              <a:rect l="l" t="t" r="r" b="b"/>
              <a:pathLst>
                <a:path w="6907637" h="5532120">
                  <a:moveTo>
                    <a:pt x="5320137" y="0"/>
                  </a:moveTo>
                  <a:lnTo>
                    <a:pt x="1587500" y="0"/>
                  </a:lnTo>
                  <a:lnTo>
                    <a:pt x="0" y="2766060"/>
                  </a:lnTo>
                  <a:lnTo>
                    <a:pt x="1587500" y="5532120"/>
                  </a:lnTo>
                  <a:lnTo>
                    <a:pt x="5320137" y="5532120"/>
                  </a:lnTo>
                  <a:lnTo>
                    <a:pt x="6907637" y="2766060"/>
                  </a:lnTo>
                  <a:lnTo>
                    <a:pt x="5320137" y="0"/>
                  </a:lnTo>
                  <a:close/>
                  <a:moveTo>
                    <a:pt x="5233777" y="5382260"/>
                  </a:moveTo>
                  <a:lnTo>
                    <a:pt x="1673860" y="5382260"/>
                  </a:lnTo>
                  <a:lnTo>
                    <a:pt x="172720" y="2766060"/>
                  </a:lnTo>
                  <a:lnTo>
                    <a:pt x="1673860" y="149860"/>
                  </a:lnTo>
                  <a:lnTo>
                    <a:pt x="5233777" y="149860"/>
                  </a:lnTo>
                  <a:lnTo>
                    <a:pt x="6734917" y="2766060"/>
                  </a:lnTo>
                  <a:lnTo>
                    <a:pt x="5233777" y="5382260"/>
                  </a:lnTo>
                  <a:close/>
                </a:path>
              </a:pathLst>
            </a:custGeom>
            <a:solidFill>
              <a:srgbClr val="FFFFFF"/>
            </a:solidFill>
          </p:spPr>
        </p:sp>
      </p:grpSp>
      <p:sp>
        <p:nvSpPr>
          <p:cNvPr id="31" name="AutoShape 31"/>
          <p:cNvSpPr/>
          <p:nvPr/>
        </p:nvSpPr>
        <p:spPr>
          <a:xfrm flipH="1" flipV="1">
            <a:off x="3815165" y="5120663"/>
            <a:ext cx="1798418" cy="2876404"/>
          </a:xfrm>
          <a:prstGeom prst="line">
            <a:avLst/>
          </a:prstGeom>
          <a:ln w="85725" cap="flat">
            <a:solidFill>
              <a:srgbClr val="FFFFFF"/>
            </a:solidFill>
            <a:prstDash val="solid"/>
            <a:headEnd type="none" w="sm" len="sm"/>
            <a:tailEnd type="none" w="sm" len="sm"/>
          </a:ln>
        </p:spPr>
      </p:sp>
      <p:sp>
        <p:nvSpPr>
          <p:cNvPr id="32" name="AutoShape 32"/>
          <p:cNvSpPr/>
          <p:nvPr/>
        </p:nvSpPr>
        <p:spPr>
          <a:xfrm flipV="1">
            <a:off x="3808094" y="2287526"/>
            <a:ext cx="1805542" cy="2872630"/>
          </a:xfrm>
          <a:prstGeom prst="line">
            <a:avLst/>
          </a:prstGeom>
          <a:ln w="85725" cap="flat">
            <a:solidFill>
              <a:srgbClr val="FFFFFF"/>
            </a:solidFill>
            <a:prstDash val="solid"/>
            <a:headEnd type="none" w="sm" len="sm"/>
            <a:tailEnd type="none" w="sm" len="sm"/>
          </a:ln>
        </p:spPr>
      </p:sp>
      <p:sp>
        <p:nvSpPr>
          <p:cNvPr id="33" name="TextBox 33"/>
          <p:cNvSpPr txBox="1"/>
          <p:nvPr/>
        </p:nvSpPr>
        <p:spPr>
          <a:xfrm>
            <a:off x="5702326" y="4768238"/>
            <a:ext cx="6327006" cy="1846659"/>
          </a:xfrm>
          <a:prstGeom prst="rect">
            <a:avLst/>
          </a:prstGeom>
        </p:spPr>
        <p:txBody>
          <a:bodyPr lIns="0" tIns="0" rIns="0" bIns="0" rtlCol="0" anchor="t">
            <a:spAutoFit/>
          </a:bodyPr>
          <a:lstStyle/>
          <a:p>
            <a:pPr lvl="0" algn="ctr">
              <a:spcBef>
                <a:spcPct val="0"/>
              </a:spcBef>
            </a:pPr>
            <a:r>
              <a:rPr lang="en-US" sz="6000" dirty="0">
                <a:solidFill>
                  <a:srgbClr val="FFFFFF"/>
                </a:solidFill>
                <a:latin typeface="League Spartan"/>
              </a:rPr>
              <a:t>Modelisation par UML</a:t>
            </a:r>
          </a:p>
        </p:txBody>
      </p:sp>
      <p:sp>
        <p:nvSpPr>
          <p:cNvPr id="34" name="Freeform 34"/>
          <p:cNvSpPr/>
          <p:nvPr/>
        </p:nvSpPr>
        <p:spPr>
          <a:xfrm>
            <a:off x="17259300" y="0"/>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AutoShape 35"/>
          <p:cNvSpPr/>
          <p:nvPr/>
        </p:nvSpPr>
        <p:spPr>
          <a:xfrm>
            <a:off x="12154848" y="2242308"/>
            <a:ext cx="1798418" cy="2876404"/>
          </a:xfrm>
          <a:prstGeom prst="line">
            <a:avLst/>
          </a:prstGeom>
          <a:ln w="85725" cap="flat">
            <a:solidFill>
              <a:srgbClr val="FFFFFF"/>
            </a:solidFill>
            <a:prstDash val="solid"/>
            <a:headEnd type="none" w="sm" len="sm"/>
            <a:tailEnd type="none" w="sm" len="sm"/>
          </a:ln>
        </p:spPr>
      </p:sp>
      <p:sp>
        <p:nvSpPr>
          <p:cNvPr id="36" name="AutoShape 36"/>
          <p:cNvSpPr/>
          <p:nvPr/>
        </p:nvSpPr>
        <p:spPr>
          <a:xfrm flipH="1">
            <a:off x="12154795" y="5079219"/>
            <a:ext cx="1805542" cy="2872630"/>
          </a:xfrm>
          <a:prstGeom prst="line">
            <a:avLst/>
          </a:prstGeom>
          <a:ln w="85725" cap="flat">
            <a:solidFill>
              <a:srgbClr val="FFFFFF"/>
            </a:solidFill>
            <a:prstDash val="solid"/>
            <a:headEnd type="none" w="sm" len="sm"/>
            <a:tailEnd type="none" w="sm" len="sm"/>
          </a:ln>
        </p:spPr>
      </p:sp>
      <p:sp>
        <p:nvSpPr>
          <p:cNvPr id="37" name="Freeform 37"/>
          <p:cNvSpPr/>
          <p:nvPr/>
        </p:nvSpPr>
        <p:spPr>
          <a:xfrm>
            <a:off x="-2777871" y="8454971"/>
            <a:ext cx="3806571" cy="2083232"/>
          </a:xfrm>
          <a:custGeom>
            <a:avLst/>
            <a:gdLst/>
            <a:ahLst/>
            <a:cxnLst/>
            <a:rect l="l" t="t" r="r" b="b"/>
            <a:pathLst>
              <a:path w="3806571" h="2083232">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07471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3355308" y="3467100"/>
            <a:ext cx="11353143" cy="3590727"/>
          </a:xfrm>
          <a:prstGeom prst="rect">
            <a:avLst/>
          </a:prstGeom>
        </p:spPr>
        <p:txBody>
          <a:bodyPr wrap="square" lIns="0" tIns="0" rIns="0" bIns="0" rtlCol="0" anchor="t">
            <a:spAutoFit/>
          </a:bodyPr>
          <a:lstStyle/>
          <a:p>
            <a:pPr algn="ctr">
              <a:lnSpc>
                <a:spcPts val="13998"/>
              </a:lnSpc>
            </a:pPr>
            <a:r>
              <a:rPr lang="en-GB" sz="9999" dirty="0" err="1">
                <a:solidFill>
                  <a:srgbClr val="1C5739"/>
                </a:solidFill>
                <a:effectLst>
                  <a:outerShdw blurRad="38100" dist="38100" dir="2700000" algn="tl">
                    <a:srgbClr val="000000">
                      <a:alpha val="43137"/>
                    </a:srgbClr>
                  </a:outerShdw>
                </a:effectLst>
                <a:latin typeface="League Spartan"/>
              </a:rPr>
              <a:t>Diagramme</a:t>
            </a:r>
            <a:r>
              <a:rPr lang="en-GB" sz="9999" dirty="0">
                <a:solidFill>
                  <a:srgbClr val="1C5739"/>
                </a:solidFill>
                <a:effectLst>
                  <a:outerShdw blurRad="38100" dist="38100" dir="2700000" algn="tl">
                    <a:srgbClr val="000000">
                      <a:alpha val="43137"/>
                    </a:srgbClr>
                  </a:outerShdw>
                </a:effectLst>
                <a:latin typeface="League Spartan"/>
              </a:rPr>
              <a:t> de </a:t>
            </a:r>
            <a:r>
              <a:rPr lang="en-GB" sz="9999" dirty="0" err="1">
                <a:solidFill>
                  <a:srgbClr val="1C5739"/>
                </a:solidFill>
                <a:effectLst>
                  <a:outerShdw blurRad="38100" dist="38100" dir="2700000" algn="tl">
                    <a:srgbClr val="000000">
                      <a:alpha val="43137"/>
                    </a:srgbClr>
                  </a:outerShdw>
                </a:effectLst>
                <a:latin typeface="League Spartan"/>
              </a:rPr>
              <a:t>cas</a:t>
            </a:r>
            <a:r>
              <a:rPr lang="en-GB" sz="9999" dirty="0">
                <a:solidFill>
                  <a:srgbClr val="1C5739"/>
                </a:solidFill>
                <a:effectLst>
                  <a:outerShdw blurRad="38100" dist="38100" dir="2700000" algn="tl">
                    <a:srgbClr val="000000">
                      <a:alpha val="43137"/>
                    </a:srgbClr>
                  </a:outerShdw>
                </a:effectLst>
                <a:latin typeface="League Spartan"/>
              </a:rPr>
              <a:t> </a:t>
            </a:r>
            <a:r>
              <a:rPr lang="en-GB" sz="9999" dirty="0" err="1">
                <a:solidFill>
                  <a:srgbClr val="1C5739"/>
                </a:solidFill>
                <a:effectLst>
                  <a:outerShdw blurRad="38100" dist="38100" dir="2700000" algn="tl">
                    <a:srgbClr val="000000">
                      <a:alpha val="43137"/>
                    </a:srgbClr>
                  </a:outerShdw>
                </a:effectLst>
                <a:latin typeface="League Spartan"/>
              </a:rPr>
              <a:t>d’utilisation</a:t>
            </a:r>
            <a:r>
              <a:rPr lang="en-GB" sz="9999" dirty="0">
                <a:solidFill>
                  <a:srgbClr val="1C5739"/>
                </a:solidFill>
                <a:effectLst>
                  <a:outerShdw blurRad="38100" dist="38100" dir="2700000" algn="tl">
                    <a:srgbClr val="000000">
                      <a:alpha val="43137"/>
                    </a:srgbClr>
                  </a:outerShdw>
                </a:effectLst>
                <a:latin typeface="League Spartan"/>
              </a:rPr>
              <a:t> </a:t>
            </a:r>
            <a:endParaRPr lang="en-US" sz="9999" dirty="0">
              <a:solidFill>
                <a:srgbClr val="1C5739"/>
              </a:solidFill>
              <a:effectLst>
                <a:outerShdw blurRad="38100" dist="38100" dir="2700000" algn="tl">
                  <a:srgbClr val="000000">
                    <a:alpha val="43137"/>
                  </a:srgbClr>
                </a:outerShdw>
              </a:effectLst>
              <a:latin typeface="League Spartan"/>
            </a:endParaRPr>
          </a:p>
        </p:txBody>
      </p:sp>
      <p:sp>
        <p:nvSpPr>
          <p:cNvPr id="12" name="Freeform 12"/>
          <p:cNvSpPr/>
          <p:nvPr/>
        </p:nvSpPr>
        <p:spPr>
          <a:xfrm>
            <a:off x="11727014" y="930311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24419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854601" y="9048319"/>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038153" y="-144661"/>
            <a:ext cx="4393461" cy="983889"/>
          </a:xfrm>
          <a:custGeom>
            <a:avLst/>
            <a:gdLst/>
            <a:ahLst/>
            <a:cxnLst/>
            <a:rect l="l" t="t" r="r" b="b"/>
            <a:pathLst>
              <a:path w="4393461" h="983889">
                <a:moveTo>
                  <a:pt x="0" y="0"/>
                </a:moveTo>
                <a:lnTo>
                  <a:pt x="4393461" y="0"/>
                </a:lnTo>
                <a:lnTo>
                  <a:pt x="4393461" y="983889"/>
                </a:lnTo>
                <a:lnTo>
                  <a:pt x="0" y="983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479025"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4089434" y="-399453"/>
            <a:ext cx="2664422" cy="1428153"/>
          </a:xfrm>
          <a:custGeom>
            <a:avLst/>
            <a:gdLst/>
            <a:ahLst/>
            <a:cxnLst/>
            <a:rect l="l" t="t" r="r" b="b"/>
            <a:pathLst>
              <a:path w="2664422" h="1428153">
                <a:moveTo>
                  <a:pt x="0" y="0"/>
                </a:moveTo>
                <a:lnTo>
                  <a:pt x="2664422" y="0"/>
                </a:lnTo>
                <a:lnTo>
                  <a:pt x="2664422" y="1428153"/>
                </a:lnTo>
                <a:lnTo>
                  <a:pt x="0" y="1428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 36" descr="C:\Users\zakar\Downloads\diagrammecug.jpg"/>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14173200" cy="8610600"/>
          </a:xfrm>
          <a:prstGeom prst="rect">
            <a:avLst/>
          </a:prstGeom>
          <a:noFill/>
          <a:ln>
            <a:noFill/>
          </a:ln>
        </p:spPr>
      </p:pic>
      <p:sp>
        <p:nvSpPr>
          <p:cNvPr id="38" name="TextBox 9"/>
          <p:cNvSpPr txBox="1"/>
          <p:nvPr/>
        </p:nvSpPr>
        <p:spPr>
          <a:xfrm>
            <a:off x="1066800" y="0"/>
            <a:ext cx="13068300" cy="1245341"/>
          </a:xfrm>
          <a:prstGeom prst="rect">
            <a:avLst/>
          </a:prstGeom>
        </p:spPr>
        <p:txBody>
          <a:bodyPr lIns="0" tIns="0" rIns="0" bIns="0" rtlCol="0" anchor="t">
            <a:spAutoFit/>
          </a:bodyPr>
          <a:lstStyle/>
          <a:p>
            <a:pPr>
              <a:lnSpc>
                <a:spcPts val="10980"/>
              </a:lnSpc>
            </a:pPr>
            <a:r>
              <a:rPr lang="fr-FR" sz="5400" dirty="0">
                <a:solidFill>
                  <a:srgbClr val="1C5739"/>
                </a:solidFill>
              </a:rPr>
              <a:t>Diagramme de cas d’utilisation générale :</a:t>
            </a:r>
            <a:endParaRPr lang="en-US" sz="4999" dirty="0">
              <a:solidFill>
                <a:srgbClr val="1C5739"/>
              </a:solidFill>
              <a:latin typeface="Rasputin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344</Words>
  <Application>Microsoft Office PowerPoint</Application>
  <PresentationFormat>Personnalisé</PresentationFormat>
  <Paragraphs>63</Paragraphs>
  <Slides>54</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54</vt:i4>
      </vt:variant>
    </vt:vector>
  </HeadingPairs>
  <TitlesOfParts>
    <vt:vector size="66" baseType="lpstr">
      <vt:lpstr>Archivo Black</vt:lpstr>
      <vt:lpstr>Arial</vt:lpstr>
      <vt:lpstr>Arial Black</vt:lpstr>
      <vt:lpstr>Arial Bold</vt:lpstr>
      <vt:lpstr>Calibri</vt:lpstr>
      <vt:lpstr>Codec Pro ExtraBold</vt:lpstr>
      <vt:lpstr>Codec Pro ExtraBold Italics</vt:lpstr>
      <vt:lpstr>League Spartan</vt:lpstr>
      <vt:lpstr>Open Sans Bold</vt:lpstr>
      <vt:lpstr>Open Sauce Bold</vt:lpstr>
      <vt:lpstr>Rasputin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Arnaud Ulrich TOE</cp:lastModifiedBy>
  <cp:revision>11</cp:revision>
  <dcterms:modified xsi:type="dcterms:W3CDTF">2024-05-21T00:10:10Z</dcterms:modified>
</cp:coreProperties>
</file>