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94" r:id="rId3"/>
    <p:sldId id="274" r:id="rId4"/>
    <p:sldId id="278" r:id="rId5"/>
    <p:sldId id="267" r:id="rId6"/>
    <p:sldId id="279" r:id="rId7"/>
    <p:sldId id="280" r:id="rId8"/>
    <p:sldId id="286" r:id="rId9"/>
    <p:sldId id="281" r:id="rId10"/>
    <p:sldId id="282" r:id="rId11"/>
    <p:sldId id="284" r:id="rId12"/>
    <p:sldId id="287" r:id="rId13"/>
    <p:sldId id="285" r:id="rId14"/>
    <p:sldId id="289" r:id="rId15"/>
    <p:sldId id="288" r:id="rId16"/>
    <p:sldId id="290" r:id="rId17"/>
    <p:sldId id="291" r:id="rId18"/>
    <p:sldId id="292" r:id="rId19"/>
    <p:sldId id="293" r:id="rId20"/>
    <p:sldId id="272" r:id="rId2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36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845">
          <p15:clr>
            <a:srgbClr val="A4A3A4"/>
          </p15:clr>
        </p15:guide>
        <p15:guide id="6" orient="horz" pos="1711">
          <p15:clr>
            <a:srgbClr val="A4A3A4"/>
          </p15:clr>
        </p15:guide>
        <p15:guide id="7" orient="horz" pos="2305">
          <p15:clr>
            <a:srgbClr val="A4A3A4"/>
          </p15:clr>
        </p15:guide>
        <p15:guide id="8" pos="2880">
          <p15:clr>
            <a:srgbClr val="A4A3A4"/>
          </p15:clr>
        </p15:guide>
        <p15:guide id="9" pos="204">
          <p15:clr>
            <a:srgbClr val="A4A3A4"/>
          </p15:clr>
        </p15:guide>
        <p15:guide id="10" pos="2840">
          <p15:clr>
            <a:srgbClr val="A4A3A4"/>
          </p15:clr>
        </p15:guide>
        <p15:guide id="11" pos="3152">
          <p15:clr>
            <a:srgbClr val="A4A3A4"/>
          </p15:clr>
        </p15:guide>
        <p15:guide id="12" pos="5534">
          <p15:clr>
            <a:srgbClr val="A4A3A4"/>
          </p15:clr>
        </p15:guide>
        <p15:guide id="13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 showGuides="1">
      <p:cViewPr varScale="1">
        <p:scale>
          <a:sx n="134" d="100"/>
          <a:sy n="134" d="100"/>
        </p:scale>
        <p:origin x="60" y="441"/>
      </p:cViewPr>
      <p:guideLst>
        <p:guide orient="horz" pos="531"/>
        <p:guide orient="horz" pos="169"/>
        <p:guide orient="horz" pos="365"/>
        <p:guide orient="horz" pos="1620"/>
        <p:guide orient="horz" pos="2845"/>
        <p:guide orient="horz" pos="1711"/>
        <p:guide orient="horz" pos="2305"/>
        <p:guide pos="2880"/>
        <p:guide pos="204"/>
        <p:guide pos="2840"/>
        <p:guide pos="3152"/>
        <p:guide pos="5534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78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811527-05C3-1EC7-A288-5EEDE1AF37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CEB1D6-FFD5-3517-4D99-23969A9A9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3A6F3-C1D4-4877-B527-908CA05A1407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C06FF8-77F9-BCD1-01B6-1ADD02FA80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E2B1C4-87D5-FC99-DC7D-4B26296B5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5651-42C9-4F5C-928F-255EE9627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3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9E4F-60A2-457B-A257-CCD435884D3B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D4DD-ECBB-4173-9D17-ABF69C993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" y="632460"/>
            <a:ext cx="9144790" cy="4519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381505"/>
            <a:ext cx="4576290" cy="2430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5688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0026" y="1491630"/>
            <a:ext cx="4211974" cy="1073371"/>
          </a:xfrm>
        </p:spPr>
        <p:txBody>
          <a:bodyPr lIns="0" bIns="0" anchor="b">
            <a:noAutofit/>
          </a:bodyPr>
          <a:lstStyle>
            <a:lvl1pPr algn="l">
              <a:defRPr lang="fr-FR" sz="28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0364" y="2596505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023" y="3147814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11C8FE-B627-4DFA-8C46-5DBAC1E0F591}" type="datetime1">
              <a:rPr lang="fr-FR" smtClean="0"/>
              <a:t>26/11/2024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2363" y="4785996"/>
            <a:ext cx="2133600" cy="27384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8FBC93E-3707-4A21-892E-1BE3E436B7C7}" type="datetime1">
              <a:rPr lang="fr-FR" smtClean="0"/>
              <a:t>26/11/2024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401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</a:t>
            </a:r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648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TITRE SEUL »</a:t>
            </a:r>
          </a:p>
        </p:txBody>
      </p:sp>
    </p:spTree>
    <p:extLst>
      <p:ext uri="{BB962C8B-B14F-4D97-AF65-F5344CB8AC3E}">
        <p14:creationId xmlns:p14="http://schemas.microsoft.com/office/powerpoint/2010/main" val="33108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8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0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L’IMPRESSION »</a:t>
            </a:r>
          </a:p>
        </p:txBody>
      </p:sp>
    </p:spTree>
    <p:extLst>
      <p:ext uri="{BB962C8B-B14F-4D97-AF65-F5344CB8AC3E}">
        <p14:creationId xmlns:p14="http://schemas.microsoft.com/office/powerpoint/2010/main" val="19405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709542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t>26/11/2024</a:t>
            </a:fld>
            <a:endParaRPr lang="fr-FR" dirty="0"/>
          </a:p>
        </p:txBody>
      </p:sp>
      <p:pic>
        <p:nvPicPr>
          <p:cNvPr id="6" name="Image 5" descr="Sciences Po, School of Public Affairs (logo). 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40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 L’AFFICHAGE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6906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24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 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7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</a:t>
            </a:r>
            <a:r>
              <a:rPr lang="fr-FR" baseline="0" dirty="0"/>
              <a:t> « </a:t>
            </a:r>
            <a:r>
              <a:rPr lang="fr-FR" dirty="0"/>
              <a:t>TITRE ET CONTENU »</a:t>
            </a:r>
          </a:p>
        </p:txBody>
      </p:sp>
    </p:spTree>
    <p:extLst>
      <p:ext uri="{BB962C8B-B14F-4D97-AF65-F5344CB8AC3E}">
        <p14:creationId xmlns:p14="http://schemas.microsoft.com/office/powerpoint/2010/main" val="31476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21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VISUEL ET TEXTE »</a:t>
            </a:r>
          </a:p>
        </p:txBody>
      </p:sp>
    </p:spTree>
    <p:extLst>
      <p:ext uri="{BB962C8B-B14F-4D97-AF65-F5344CB8AC3E}">
        <p14:creationId xmlns:p14="http://schemas.microsoft.com/office/powerpoint/2010/main" val="34360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TEXTE ET VISUEL »</a:t>
            </a:r>
          </a:p>
        </p:txBody>
      </p:sp>
    </p:spTree>
    <p:extLst>
      <p:ext uri="{BB962C8B-B14F-4D97-AF65-F5344CB8AC3E}">
        <p14:creationId xmlns:p14="http://schemas.microsoft.com/office/powerpoint/2010/main" val="2267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pPr/>
              <a:t>26/11/2024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39576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1 - Introduction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Patrick Waelbroeck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648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TITRE SEUL »</a:t>
            </a:r>
          </a:p>
        </p:txBody>
      </p:sp>
    </p:spTree>
    <p:extLst>
      <p:ext uri="{BB962C8B-B14F-4D97-AF65-F5344CB8AC3E}">
        <p14:creationId xmlns:p14="http://schemas.microsoft.com/office/powerpoint/2010/main" val="5106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850" y="2715831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pPr/>
              <a:t>26/11/2024</a:t>
            </a:fld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</a:t>
            </a:r>
            <a:r>
              <a:rPr lang="fr-FR" baseline="0" dirty="0"/>
              <a:t> L’IMPRESSION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BFF4A4-407A-4FE9-A32C-FD93421CAF43}" type="datetime1">
              <a:rPr lang="fr-FR" smtClean="0"/>
              <a:pPr/>
              <a:t>26/11/2024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9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0" r:id="rId3"/>
    <p:sldLayoutId id="2147483652" r:id="rId4"/>
    <p:sldLayoutId id="2147483684" r:id="rId5"/>
    <p:sldLayoutId id="2147483655" r:id="rId6"/>
    <p:sldLayoutId id="2147483659" r:id="rId7"/>
    <p:sldLayoutId id="214748368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263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25"/>
        </a:spcAft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6142D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914D4A-5AF8-4866-98A3-ABAE339B15D5}" type="datetime1">
              <a:rPr lang="fr-FR" smtClean="0"/>
              <a:pPr/>
              <a:t>26/11/2024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9ECA4A-80D9-403B-88C8-F0AF70AE8BD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2" r:id="rId3"/>
    <p:sldLayoutId id="2147483683" r:id="rId4"/>
    <p:sldLayoutId id="2147483685" r:id="rId5"/>
    <p:sldLayoutId id="214748367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449263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buClr>
          <a:srgbClr val="E6142D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EDA04-CEFA-01DE-F7DA-5266DEBE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Digital </a:t>
            </a:r>
            <a:r>
              <a:rPr lang="fr-FR" dirty="0" err="1"/>
              <a:t>economy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7F33FD-6A47-4328-8704-29997126D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Patrick Waelbroeck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7FDBD0-458D-FE00-F5C9-9FE37590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18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Internet infrastructure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323851" y="1234440"/>
            <a:ext cx="3888110" cy="336137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Open Systems Interconnection</a:t>
            </a:r>
          </a:p>
          <a:p>
            <a:pPr lvl="1"/>
            <a:r>
              <a:rPr lang="en-US" dirty="0"/>
              <a:t>Each layer is independent</a:t>
            </a:r>
          </a:p>
          <a:p>
            <a:pPr lvl="1"/>
            <a:r>
              <a:rPr lang="en-US" dirty="0"/>
              <a:t>Well defined input and output</a:t>
            </a:r>
          </a:p>
          <a:p>
            <a:pPr lvl="1"/>
            <a:r>
              <a:rPr lang="en-US" dirty="0"/>
              <a:t>Examples of Internet protocols: telnet, ftp, smtp/pop3/</a:t>
            </a:r>
            <a:r>
              <a:rPr lang="en-US" dirty="0" err="1"/>
              <a:t>imap</a:t>
            </a:r>
            <a:r>
              <a:rPr lang="en-US" dirty="0"/>
              <a:t>, http,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endParaRPr lang="en-US" dirty="0"/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8215CCE6-4439-2620-D639-9FB5E80E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20637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49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SIMPLIFIED 3-layer model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Content; IP rights enforcement</a:t>
            </a:r>
          </a:p>
          <a:p>
            <a:pPr lvl="1"/>
            <a:r>
              <a:rPr lang="en-US" dirty="0"/>
              <a:t>Logical = "machinery" of the internet, software, OS;</a:t>
            </a:r>
          </a:p>
          <a:p>
            <a:pPr lvl="1"/>
            <a:r>
              <a:rPr lang="en-US" dirty="0"/>
              <a:t>Physical = computers, wireless devices, </a:t>
            </a:r>
            <a:r>
              <a:rPr lang="en-US" dirty="0" err="1"/>
              <a:t>modemcables</a:t>
            </a:r>
            <a:r>
              <a:rPr lang="en-US" dirty="0"/>
              <a:t>, switches, .. </a:t>
            </a:r>
          </a:p>
        </p:txBody>
      </p:sp>
    </p:spTree>
    <p:extLst>
      <p:ext uri="{BB962C8B-B14F-4D97-AF65-F5344CB8AC3E}">
        <p14:creationId xmlns:p14="http://schemas.microsoft.com/office/powerpoint/2010/main" val="3234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pic>
        <p:nvPicPr>
          <p:cNvPr id="2052" name="Picture 4" descr="TeleGeography - 2023 Submarine Cable Map (free shipping)">
            <a:extLst>
              <a:ext uri="{FF2B5EF4-FFF2-40B4-BE49-F238E27FC236}">
                <a16:creationId xmlns:a16="http://schemas.microsoft.com/office/drawing/2014/main" id="{9949E13D-E8A8-F034-622A-E37E85A5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4" y="828159"/>
            <a:ext cx="5486411" cy="39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5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03542A-83BB-0915-0D2B-0EECF94B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850062"/>
            <a:ext cx="5516139" cy="37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do </a:t>
            </a:r>
            <a:r>
              <a:rPr lang="fr-FR" dirty="0" err="1"/>
              <a:t>you</a:t>
            </a:r>
            <a:r>
              <a:rPr lang="fr-FR" dirty="0"/>
              <a:t> manage </a:t>
            </a:r>
            <a:r>
              <a:rPr lang="fr-FR" dirty="0" err="1"/>
              <a:t>such</a:t>
            </a:r>
            <a:r>
              <a:rPr lang="fr-FR" dirty="0"/>
              <a:t> a </a:t>
            </a:r>
            <a:r>
              <a:rPr lang="fr-FR" dirty="0" err="1"/>
              <a:t>gigantic</a:t>
            </a:r>
            <a:r>
              <a:rPr lang="fr-FR" dirty="0"/>
              <a:t> network?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294AAB-6D7B-1C11-31CA-2CB147DD39FB}"/>
              </a:ext>
            </a:extLst>
          </p:cNvPr>
          <p:cNvSpPr txBox="1">
            <a:spLocks/>
          </p:cNvSpPr>
          <p:nvPr/>
        </p:nvSpPr>
        <p:spPr>
          <a:xfrm>
            <a:off x="323851" y="1234440"/>
            <a:ext cx="3672086" cy="3361373"/>
          </a:xfrm>
          <a:prstGeom prst="rect">
            <a:avLst/>
          </a:prstGeom>
        </p:spPr>
        <p:txBody>
          <a:bodyPr>
            <a:normAutofit/>
          </a:bodyPr>
          <a:lstStyle>
            <a:lvl1pPr marL="44926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Tx/>
              <a:buNone/>
              <a:defRPr sz="2000" kern="1200">
                <a:solidFill>
                  <a:srgbClr val="E614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Best effort: technical operators manage their network the best way without discriminating traffic</a:t>
            </a:r>
          </a:p>
          <a:p>
            <a:pPr lvl="1"/>
            <a:r>
              <a:rPr lang="en-US" dirty="0"/>
              <a:t>Direct connection through Peering agreements</a:t>
            </a:r>
          </a:p>
          <a:p>
            <a:pPr lvl="1"/>
            <a:r>
              <a:rPr lang="en-US" dirty="0"/>
              <a:t>Routing traffic</a:t>
            </a:r>
          </a:p>
          <a:p>
            <a:pPr lvl="1"/>
            <a:r>
              <a:rPr lang="en-US" dirty="0"/>
              <a:t>Resilience through redundancy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D3D035B-EA64-BB74-A4FB-24C96CDD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301221"/>
            <a:ext cx="3024488" cy="34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 </a:t>
            </a:r>
            <a:r>
              <a:rPr lang="fr-FR" dirty="0" err="1"/>
              <a:t>neutrality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“Net Neutrality is what makes the Internet so great - and so vital for innovation and creativity.” - Justine Bateman</a:t>
            </a:r>
          </a:p>
          <a:p>
            <a:pPr lvl="1"/>
            <a:r>
              <a:rPr lang="en-US" dirty="0"/>
              <a:t>End-to-end principle = "dumb" network vs. packet discrimination; net neutrality</a:t>
            </a:r>
          </a:p>
          <a:p>
            <a:pPr lvl="1"/>
            <a:r>
              <a:rPr lang="en-US" dirty="0"/>
              <a:t>Avoids a tiered Internet</a:t>
            </a:r>
          </a:p>
          <a:p>
            <a:pPr lvl="1"/>
            <a:r>
              <a:rPr lang="en-US" dirty="0"/>
              <a:t>ISPs are gatekeepers</a:t>
            </a:r>
          </a:p>
        </p:txBody>
      </p:sp>
    </p:spTree>
    <p:extLst>
      <p:ext uri="{BB962C8B-B14F-4D97-AF65-F5344CB8AC3E}">
        <p14:creationId xmlns:p14="http://schemas.microsoft.com/office/powerpoint/2010/main" val="401728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debates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/>
              <a:t>“Net neutrality was essential for our economy; it was essential to preserve freedom and openness, both for economic reasons and free speech reasons.” - Julius </a:t>
            </a:r>
            <a:r>
              <a:rPr lang="en-US" dirty="0" err="1"/>
              <a:t>Genachowski</a:t>
            </a:r>
            <a:endParaRPr lang="en-US" dirty="0"/>
          </a:p>
          <a:p>
            <a:pPr lvl="1"/>
            <a:r>
              <a:rPr lang="en-US" dirty="0"/>
              <a:t>3 debates:</a:t>
            </a:r>
          </a:p>
          <a:p>
            <a:pPr lvl="2"/>
            <a:r>
              <a:rPr lang="en-US" dirty="0" err="1"/>
              <a:t>Technnical</a:t>
            </a:r>
            <a:r>
              <a:rPr lang="en-US" dirty="0"/>
              <a:t>: can you efficiently discriminate packets?</a:t>
            </a:r>
          </a:p>
          <a:p>
            <a:pPr lvl="2"/>
            <a:r>
              <a:rPr lang="en-US" dirty="0"/>
              <a:t>Economical: bargaining power between Internet Service Providers (ISP) and Content and Application Providers (CAP); network upgrades, innovation and content creation</a:t>
            </a:r>
          </a:p>
          <a:p>
            <a:pPr lvl="2"/>
            <a:r>
              <a:rPr lang="en-US" dirty="0"/>
              <a:t>Societal and political: privacy, freedom of speech, freedom to be informed, democracy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ZERo</a:t>
            </a:r>
            <a:r>
              <a:rPr lang="fr-FR" dirty="0"/>
              <a:t> rating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294AAB-6D7B-1C11-31CA-2CB147DD39FB}"/>
              </a:ext>
            </a:extLst>
          </p:cNvPr>
          <p:cNvSpPr txBox="1">
            <a:spLocks/>
          </p:cNvSpPr>
          <p:nvPr/>
        </p:nvSpPr>
        <p:spPr>
          <a:xfrm>
            <a:off x="323851" y="1234440"/>
            <a:ext cx="3672086" cy="3361373"/>
          </a:xfrm>
          <a:prstGeom prst="rect">
            <a:avLst/>
          </a:prstGeom>
        </p:spPr>
        <p:txBody>
          <a:bodyPr>
            <a:normAutofit/>
          </a:bodyPr>
          <a:lstStyle>
            <a:lvl1pPr marL="44926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Tx/>
              <a:buNone/>
              <a:defRPr sz="2000" kern="1200">
                <a:solidFill>
                  <a:srgbClr val="E6142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Bundling and price discrimination</a:t>
            </a:r>
          </a:p>
          <a:p>
            <a:pPr lvl="1"/>
            <a:r>
              <a:rPr lang="en-US" dirty="0"/>
              <a:t>Grey area of regulation</a:t>
            </a:r>
          </a:p>
          <a:p>
            <a:pPr lvl="2"/>
            <a:r>
              <a:rPr lang="en-US" dirty="0"/>
              <a:t>Right panel: </a:t>
            </a:r>
            <a:r>
              <a:rPr lang="en-US" dirty="0" err="1"/>
              <a:t>Meo</a:t>
            </a:r>
            <a:r>
              <a:rPr lang="en-US" dirty="0"/>
              <a:t> offer in Portugal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1F69AA-712E-E0A5-DED9-49C4159F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213210"/>
            <a:ext cx="4098161" cy="25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internet </a:t>
            </a:r>
            <a:r>
              <a:rPr lang="fr-FR" dirty="0" err="1"/>
              <a:t>regulation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Apply the same principle to other layers of the Internet</a:t>
            </a:r>
          </a:p>
          <a:p>
            <a:pPr lvl="2"/>
            <a:r>
              <a:rPr lang="en-US" dirty="0"/>
              <a:t>OS</a:t>
            </a:r>
          </a:p>
          <a:p>
            <a:pPr lvl="2"/>
            <a:r>
              <a:rPr lang="en-US" dirty="0"/>
              <a:t>Stores</a:t>
            </a:r>
          </a:p>
          <a:p>
            <a:pPr lvl="2"/>
            <a:r>
              <a:rPr lang="en-US" dirty="0"/>
              <a:t>Search</a:t>
            </a:r>
          </a:p>
          <a:p>
            <a:pPr lvl="1"/>
            <a:r>
              <a:rPr lang="en-US" dirty="0"/>
              <a:t>Problem: the core of their business models is to filter </a:t>
            </a:r>
          </a:p>
          <a:p>
            <a:pPr lvl="2"/>
            <a:r>
              <a:rPr lang="en-US" dirty="0"/>
              <a:t>In France: </a:t>
            </a:r>
            <a:r>
              <a:rPr lang="en-US" dirty="0" err="1"/>
              <a:t>Loyauté</a:t>
            </a:r>
            <a:r>
              <a:rPr lang="en-US" dirty="0"/>
              <a:t> &lt; </a:t>
            </a:r>
            <a:r>
              <a:rPr lang="en-US" dirty="0" err="1"/>
              <a:t>République</a:t>
            </a:r>
            <a:r>
              <a:rPr lang="en-US" dirty="0"/>
              <a:t> numérique</a:t>
            </a:r>
          </a:p>
          <a:p>
            <a:pPr lvl="1"/>
            <a:r>
              <a:rPr lang="en-US" dirty="0"/>
              <a:t>Use case: Google shopping (2.4 Billion EUR)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Subtitle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8DC2-28AE-4F96-8947-3E4155493BDA}" type="datetime1">
              <a:rPr lang="fr-FR" smtClean="0"/>
              <a:pPr/>
              <a:t>26/11/2024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7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0F0F-61AC-4266-9143-4508FB3F6C48}" type="datetime1">
              <a:rPr lang="fr-FR" smtClean="0"/>
              <a:pPr/>
              <a:t>26/11/2024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6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Does</a:t>
            </a:r>
            <a:r>
              <a:rPr lang="fr-FR" dirty="0"/>
              <a:t> the digital </a:t>
            </a:r>
            <a:r>
              <a:rPr lang="fr-FR" dirty="0" err="1"/>
              <a:t>economy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?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fr-FR" dirty="0"/>
              <a:t>Everyday life</a:t>
            </a:r>
          </a:p>
          <a:p>
            <a:pPr lvl="1"/>
            <a:r>
              <a:rPr lang="fr-FR" dirty="0" err="1"/>
              <a:t>Socially</a:t>
            </a:r>
            <a:r>
              <a:rPr lang="fr-FR" dirty="0"/>
              <a:t> important</a:t>
            </a:r>
          </a:p>
          <a:p>
            <a:pPr lvl="1"/>
            <a:r>
              <a:rPr lang="fr-FR" dirty="0" err="1"/>
              <a:t>Economically</a:t>
            </a:r>
            <a:r>
              <a:rPr lang="fr-FR" dirty="0"/>
              <a:t> important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9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9044A45-B494-1101-8AD3-B9B90CBC34A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0" y="1031673"/>
            <a:ext cx="4503738" cy="3296054"/>
          </a:xfrm>
          <a:prstGeom prst="rect">
            <a:avLst/>
          </a:prstGeom>
        </p:spPr>
      </p:pic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084FC772-A7D5-9730-5E5F-7AEF3C855637}"/>
              </a:ext>
            </a:extLst>
          </p:cNvPr>
          <p:cNvSpPr txBox="1">
            <a:spLocks/>
          </p:cNvSpPr>
          <p:nvPr/>
        </p:nvSpPr>
        <p:spPr>
          <a:xfrm>
            <a:off x="4788024" y="1234440"/>
            <a:ext cx="3960689" cy="336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6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82563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What does market cap mean? How are they computed?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74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Has the digital </a:t>
            </a:r>
            <a:r>
              <a:rPr lang="fr-FR" dirty="0" err="1"/>
              <a:t>economy</a:t>
            </a:r>
            <a:r>
              <a:rPr lang="fr-FR" dirty="0"/>
              <a:t> </a:t>
            </a:r>
            <a:r>
              <a:rPr lang="fr-FR" dirty="0" err="1"/>
              <a:t>reached</a:t>
            </a:r>
            <a:r>
              <a:rPr lang="fr-FR" dirty="0"/>
              <a:t> a </a:t>
            </a:r>
            <a:r>
              <a:rPr lang="fr-FR" dirty="0" err="1"/>
              <a:t>ceiling</a:t>
            </a:r>
            <a:r>
              <a:rPr lang="fr-FR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4AC4C4-6DEC-8F05-3763-82A6E98D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78871"/>
            <a:ext cx="48691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6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new concepts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Uberization, on-demand</a:t>
            </a:r>
          </a:p>
          <a:p>
            <a:pPr lvl="1"/>
            <a:r>
              <a:rPr lang="en-US" dirty="0"/>
              <a:t>Two-sided markets and economics of platforms</a:t>
            </a:r>
          </a:p>
          <a:p>
            <a:pPr lvl="1"/>
            <a:r>
              <a:rPr lang="en-US" dirty="0"/>
              <a:t>Collaboration : Wikipedia, crowdfunding, crowdsourcing</a:t>
            </a:r>
          </a:p>
          <a:p>
            <a:pPr lvl="1"/>
            <a:r>
              <a:rPr lang="en-US" dirty="0"/>
              <a:t>Long tail and attention economics</a:t>
            </a:r>
          </a:p>
          <a:p>
            <a:pPr lvl="1"/>
            <a:r>
              <a:rPr lang="en-US" dirty="0"/>
              <a:t>Makers/Influencers</a:t>
            </a:r>
          </a:p>
          <a:p>
            <a:pPr lvl="1"/>
            <a:r>
              <a:rPr lang="en-US" dirty="0"/>
              <a:t>Ad-blockers</a:t>
            </a:r>
          </a:p>
          <a:p>
            <a:pPr lvl="1"/>
            <a:r>
              <a:rPr lang="en-US" dirty="0"/>
              <a:t>Blockchain, crypto-currencies, Initial Coin Offering</a:t>
            </a:r>
          </a:p>
          <a:p>
            <a:pPr lvl="1"/>
            <a:r>
              <a:rPr lang="en-US" dirty="0"/>
              <a:t>AI, cloud</a:t>
            </a:r>
          </a:p>
        </p:txBody>
      </p:sp>
    </p:spTree>
    <p:extLst>
      <p:ext uri="{BB962C8B-B14F-4D97-AF65-F5344CB8AC3E}">
        <p14:creationId xmlns:p14="http://schemas.microsoft.com/office/powerpoint/2010/main" val="21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 the digital </a:t>
            </a:r>
            <a:r>
              <a:rPr lang="fr-FR" dirty="0" err="1"/>
              <a:t>economy</a:t>
            </a:r>
            <a:r>
              <a:rPr lang="fr-FR" dirty="0"/>
              <a:t> a new </a:t>
            </a:r>
            <a:r>
              <a:rPr lang="fr-FR" dirty="0" err="1"/>
              <a:t>economy</a:t>
            </a:r>
            <a:r>
              <a:rPr lang="fr-FR" dirty="0"/>
              <a:t>?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Do old economic laws still apply?</a:t>
            </a:r>
          </a:p>
        </p:txBody>
      </p:sp>
    </p:spTree>
    <p:extLst>
      <p:ext uri="{BB962C8B-B14F-4D97-AF65-F5344CB8AC3E}">
        <p14:creationId xmlns:p14="http://schemas.microsoft.com/office/powerpoint/2010/main" val="25895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err="1"/>
              <a:t>Economics</a:t>
            </a:r>
            <a:r>
              <a:rPr lang="fr-FR" dirty="0"/>
              <a:t> of digital </a:t>
            </a:r>
            <a:r>
              <a:rPr lang="fr-FR" dirty="0" err="1"/>
              <a:t>markets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dot com </a:t>
            </a:r>
            <a:r>
              <a:rPr lang="fr-FR" dirty="0" err="1"/>
              <a:t>bubble</a:t>
            </a:r>
            <a:endParaRPr lang="fr-FR" dirty="0"/>
          </a:p>
        </p:txBody>
      </p:sp>
      <p:pic>
        <p:nvPicPr>
          <p:cNvPr id="7" name="Image 2">
            <a:extLst>
              <a:ext uri="{FF2B5EF4-FFF2-40B4-BE49-F238E27FC236}">
                <a16:creationId xmlns:a16="http://schemas.microsoft.com/office/drawing/2014/main" id="{9BC767E6-C76F-B333-F40D-C5458A21A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566863"/>
            <a:ext cx="3352800" cy="297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8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26/11/2024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KEY concepts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Information externalities</a:t>
            </a:r>
          </a:p>
          <a:p>
            <a:pPr lvl="1"/>
            <a:r>
              <a:rPr lang="en-US" dirty="0"/>
              <a:t>Network externalities and two-sided platforms</a:t>
            </a:r>
          </a:p>
          <a:p>
            <a:pPr lvl="1"/>
            <a:r>
              <a:rPr lang="en-US" dirty="0"/>
              <a:t>New business models</a:t>
            </a:r>
          </a:p>
          <a:p>
            <a:pPr lvl="1"/>
            <a:r>
              <a:rPr lang="en-US" dirty="0"/>
              <a:t>Costly to produce, costless to reproduce</a:t>
            </a:r>
          </a:p>
          <a:p>
            <a:pPr lvl="1"/>
            <a:r>
              <a:rPr lang="en-US" dirty="0"/>
              <a:t>Public good</a:t>
            </a:r>
          </a:p>
          <a:p>
            <a:pPr lvl="1"/>
            <a:r>
              <a:rPr lang="en-US" dirty="0"/>
              <a:t>Digital commons</a:t>
            </a:r>
          </a:p>
          <a:p>
            <a:pPr lvl="1"/>
            <a:r>
              <a:rPr lang="en-US" dirty="0"/>
              <a:t>Experience good</a:t>
            </a:r>
          </a:p>
          <a:p>
            <a:pPr lvl="1"/>
            <a:r>
              <a:rPr lang="en-US" dirty="0"/>
              <a:t>Complementarity between data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59827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que pour affichage (&quot;screen&quot;) - ne pas impri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que pour impression (&quot;Print&quot;) - économie d'enc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Affichage à l'écran (16:9)</PresentationFormat>
  <Paragraphs>136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Arial Bold</vt:lpstr>
      <vt:lpstr>Calibri</vt:lpstr>
      <vt:lpstr>Wingdings</vt:lpstr>
      <vt:lpstr>Masque pour affichage ("screen") - ne pas imprimer</vt:lpstr>
      <vt:lpstr>Masque pour impression ("Print") - économie d'encre</vt:lpstr>
      <vt:lpstr>Digital economy</vt:lpstr>
      <vt:lpstr>Lecture 1</vt:lpstr>
      <vt:lpstr>Does the digital economy matter?</vt:lpstr>
      <vt:lpstr>Présentation PowerPoint</vt:lpstr>
      <vt:lpstr>Has the digital economy reached a ceiling?</vt:lpstr>
      <vt:lpstr>Some new concepts</vt:lpstr>
      <vt:lpstr>IS the digital economy a new economy?</vt:lpstr>
      <vt:lpstr>The dot com bubble</vt:lpstr>
      <vt:lpstr>KEY concepts</vt:lpstr>
      <vt:lpstr>Internet infrastructure</vt:lpstr>
      <vt:lpstr>A SIMPLIFIED 3-layer model</vt:lpstr>
      <vt:lpstr>Présentation PowerPoint</vt:lpstr>
      <vt:lpstr>Présentation PowerPoint</vt:lpstr>
      <vt:lpstr>HOW do you manage such a gigantic network?</vt:lpstr>
      <vt:lpstr>Net neutrality</vt:lpstr>
      <vt:lpstr>The debates</vt:lpstr>
      <vt:lpstr>ZERo rating</vt:lpstr>
      <vt:lpstr>Open internet regulation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 presentation - Sciences Po School of Publics Affairs</dc:title>
  <dc:subject/>
  <dc:creator>Sciences Po</dc:creator>
  <cp:keywords/>
  <dc:description/>
  <cp:lastModifiedBy>Patrick Waelbroeck</cp:lastModifiedBy>
  <cp:revision>210</cp:revision>
  <dcterms:created xsi:type="dcterms:W3CDTF">2015-03-20T14:11:59Z</dcterms:created>
  <dcterms:modified xsi:type="dcterms:W3CDTF">2024-11-26T09:30:12Z</dcterms:modified>
  <cp:contentStatus/>
</cp:coreProperties>
</file>