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handoutMasterIdLst>
    <p:handoutMasterId r:id="rId31"/>
  </p:handoutMasterIdLst>
  <p:sldIdLst>
    <p:sldId id="274" r:id="rId3"/>
    <p:sldId id="294" r:id="rId4"/>
    <p:sldId id="299" r:id="rId5"/>
    <p:sldId id="296" r:id="rId6"/>
    <p:sldId id="297" r:id="rId7"/>
    <p:sldId id="298" r:id="rId8"/>
    <p:sldId id="300" r:id="rId9"/>
    <p:sldId id="295" r:id="rId10"/>
    <p:sldId id="301" r:id="rId11"/>
    <p:sldId id="302" r:id="rId12"/>
    <p:sldId id="304" r:id="rId13"/>
    <p:sldId id="305" r:id="rId14"/>
    <p:sldId id="313" r:id="rId15"/>
    <p:sldId id="308" r:id="rId16"/>
    <p:sldId id="309" r:id="rId17"/>
    <p:sldId id="310" r:id="rId18"/>
    <p:sldId id="311" r:id="rId19"/>
    <p:sldId id="312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07" r:id="rId28"/>
    <p:sldId id="272" r:id="rId29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1">
          <p15:clr>
            <a:srgbClr val="A4A3A4"/>
          </p15:clr>
        </p15:guide>
        <p15:guide id="2" orient="horz" pos="169">
          <p15:clr>
            <a:srgbClr val="A4A3A4"/>
          </p15:clr>
        </p15:guide>
        <p15:guide id="3" orient="horz" pos="365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845">
          <p15:clr>
            <a:srgbClr val="A4A3A4"/>
          </p15:clr>
        </p15:guide>
        <p15:guide id="6" orient="horz" pos="1711">
          <p15:clr>
            <a:srgbClr val="A4A3A4"/>
          </p15:clr>
        </p15:guide>
        <p15:guide id="7" orient="horz" pos="2305">
          <p15:clr>
            <a:srgbClr val="A4A3A4"/>
          </p15:clr>
        </p15:guide>
        <p15:guide id="8" pos="2880">
          <p15:clr>
            <a:srgbClr val="A4A3A4"/>
          </p15:clr>
        </p15:guide>
        <p15:guide id="9" pos="204">
          <p15:clr>
            <a:srgbClr val="A4A3A4"/>
          </p15:clr>
        </p15:guide>
        <p15:guide id="10" pos="2840">
          <p15:clr>
            <a:srgbClr val="A4A3A4"/>
          </p15:clr>
        </p15:guide>
        <p15:guide id="11" pos="3152">
          <p15:clr>
            <a:srgbClr val="A4A3A4"/>
          </p15:clr>
        </p15:guide>
        <p15:guide id="12" pos="5534">
          <p15:clr>
            <a:srgbClr val="A4A3A4"/>
          </p15:clr>
        </p15:guide>
        <p15:guide id="13" pos="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0" autoAdjust="0"/>
  </p:normalViewPr>
  <p:slideViewPr>
    <p:cSldViewPr showGuides="1">
      <p:cViewPr varScale="1">
        <p:scale>
          <a:sx n="145" d="100"/>
          <a:sy n="145" d="100"/>
        </p:scale>
        <p:origin x="633" y="84"/>
      </p:cViewPr>
      <p:guideLst>
        <p:guide orient="horz" pos="531"/>
        <p:guide orient="horz" pos="169"/>
        <p:guide orient="horz" pos="365"/>
        <p:guide orient="horz" pos="1620"/>
        <p:guide orient="horz" pos="2845"/>
        <p:guide orient="horz" pos="1711"/>
        <p:guide orient="horz" pos="2305"/>
        <p:guide pos="2880"/>
        <p:guide pos="204"/>
        <p:guide pos="2840"/>
        <p:guide pos="3152"/>
        <p:guide pos="5534"/>
        <p:guide pos="5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781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D811527-05C3-1EC7-A288-5EEDE1AF37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CEB1D6-FFD5-3517-4D99-23969A9A9C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3A6F3-C1D4-4877-B527-908CA05A1407}" type="datetimeFigureOut">
              <a:rPr lang="fr-FR" smtClean="0"/>
              <a:t>26/11/2024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C06FF8-77F9-BCD1-01B6-1ADD02FA80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E2B1C4-87D5-FC99-DC7D-4B26296B56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45651-42C9-4F5C-928F-255EE9627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030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29E4F-60A2-457B-A257-CCD435884D3B}" type="datetimeFigureOut">
              <a:rPr lang="fr-FR" smtClean="0"/>
              <a:t>26/11/2024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7D4DD-ECBB-4173-9D17-ABF69C993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560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90" y="632460"/>
            <a:ext cx="9144790" cy="451962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381505"/>
            <a:ext cx="4576290" cy="2430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-2"/>
            <a:ext cx="9144000" cy="5688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60026" y="1491630"/>
            <a:ext cx="4211974" cy="1073371"/>
          </a:xfrm>
        </p:spPr>
        <p:txBody>
          <a:bodyPr lIns="0" bIns="0" anchor="b">
            <a:noAutofit/>
          </a:bodyPr>
          <a:lstStyle>
            <a:lvl1pPr algn="l">
              <a:defRPr lang="fr-FR" sz="2800" b="1" kern="1200" cap="all" dirty="0">
                <a:solidFill>
                  <a:schemeClr val="bg1"/>
                </a:solidFill>
                <a:latin typeface="Arial Bold"/>
                <a:ea typeface="+mn-ea"/>
                <a:cs typeface="Arial 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60364" y="2596505"/>
            <a:ext cx="4215926" cy="461665"/>
          </a:xfrm>
        </p:spPr>
        <p:txBody>
          <a:bodyPr wrap="square" lIns="0"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60023" y="3147814"/>
            <a:ext cx="4211582" cy="184666"/>
          </a:xfrm>
        </p:spPr>
        <p:txBody>
          <a:bodyPr wrap="square" lIns="0" tIns="0" bIns="0">
            <a:noAutofit/>
          </a:bodyPr>
          <a:lstStyle>
            <a:lvl1pPr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11C8FE-B627-4DFA-8C46-5DBAC1E0F591}" type="datetime1">
              <a:rPr lang="fr-FR" smtClean="0"/>
              <a:t>26/11/2024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62000"/>
            <a:ext cx="112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5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62363" y="4785996"/>
            <a:ext cx="2133600" cy="27384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8FBC93E-3707-4A21-892E-1BE3E436B7C7}" type="datetime1">
              <a:rPr lang="fr-FR" smtClean="0"/>
              <a:t>26/11/2024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Lecture 1</a:t>
            </a:r>
          </a:p>
        </p:txBody>
      </p:sp>
      <p:sp>
        <p:nvSpPr>
          <p:cNvPr id="18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16" name="Titre 2"/>
          <p:cNvSpPr>
            <a:spLocks noGrp="1"/>
          </p:cNvSpPr>
          <p:nvPr>
            <p:ph type="title"/>
          </p:nvPr>
        </p:nvSpPr>
        <p:spPr>
          <a:xfrm>
            <a:off x="323850" y="689410"/>
            <a:ext cx="8423909" cy="523800"/>
          </a:xfrm>
        </p:spPr>
        <p:txBody>
          <a:bodyPr>
            <a:normAutofit/>
          </a:bodyPr>
          <a:lstStyle>
            <a:lvl1pPr marL="450000" algn="l">
              <a:spcAft>
                <a:spcPts val="0"/>
              </a:spcAft>
              <a:tabLst/>
              <a:defRPr lang="fr-FR" sz="2200" b="1" kern="1200" cap="all" baseline="0" dirty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1" name="Espace réservé du contenu 11"/>
          <p:cNvSpPr>
            <a:spLocks noGrp="1"/>
          </p:cNvSpPr>
          <p:nvPr>
            <p:ph sz="quarter" idx="14"/>
          </p:nvPr>
        </p:nvSpPr>
        <p:spPr>
          <a:xfrm>
            <a:off x="323850" y="1234440"/>
            <a:ext cx="8424863" cy="3361373"/>
          </a:xfrm>
        </p:spPr>
        <p:txBody>
          <a:bodyPr/>
          <a:lstStyle>
            <a:lvl1pPr marL="450000" indent="0">
              <a:lnSpc>
                <a:spcPct val="110000"/>
              </a:lnSpc>
              <a:spcBef>
                <a:spcPts val="0"/>
              </a:spcBef>
              <a:spcAft>
                <a:spcPts val="25"/>
              </a:spcAft>
              <a:buNone/>
              <a:defRPr lang="fr-FR" sz="2000" kern="1200" cap="none" baseline="0" dirty="0" smtClean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8000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900000" indent="-285750">
              <a:lnSpc>
                <a:spcPct val="110000"/>
              </a:lnSpc>
              <a:spcBef>
                <a:spcPts val="0"/>
              </a:spcBef>
              <a:buFont typeface="Calibri" panose="020F0502020204030204" pitchFamily="34" charset="0"/>
              <a:buChar char="‒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25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8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19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2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15" name="Titre 2"/>
          <p:cNvSpPr>
            <a:spLocks noGrp="1"/>
          </p:cNvSpPr>
          <p:nvPr>
            <p:ph type="title"/>
          </p:nvPr>
        </p:nvSpPr>
        <p:spPr>
          <a:xfrm>
            <a:off x="323850" y="689410"/>
            <a:ext cx="8423909" cy="523800"/>
          </a:xfrm>
        </p:spPr>
        <p:txBody>
          <a:bodyPr>
            <a:normAutofit/>
          </a:bodyPr>
          <a:lstStyle>
            <a:lvl1pPr marL="648000" algn="l">
              <a:spcAft>
                <a:spcPts val="0"/>
              </a:spcAft>
              <a:tabLst/>
              <a:defRPr lang="fr-FR" sz="2200" b="1" kern="1200" cap="all" baseline="0" dirty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TITRE SEUL »</a:t>
            </a:r>
          </a:p>
        </p:txBody>
      </p:sp>
    </p:spTree>
    <p:extLst>
      <p:ext uri="{BB962C8B-B14F-4D97-AF65-F5344CB8AC3E}">
        <p14:creationId xmlns:p14="http://schemas.microsoft.com/office/powerpoint/2010/main" val="331081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sue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19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4"/>
          </p:nvPr>
        </p:nvSpPr>
        <p:spPr>
          <a:xfrm>
            <a:off x="0" y="842962"/>
            <a:ext cx="4503420" cy="367347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None/>
              <a:defRPr lang="fr-FR" sz="200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182563" algn="l"/>
              </a:tabLst>
              <a:defRPr sz="1600" b="1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endParaRPr lang="fr-FR" dirty="0"/>
          </a:p>
        </p:txBody>
      </p:sp>
      <p:sp>
        <p:nvSpPr>
          <p:cNvPr id="13" name="Espace réservé du contenu 11"/>
          <p:cNvSpPr>
            <a:spLocks noGrp="1"/>
          </p:cNvSpPr>
          <p:nvPr>
            <p:ph sz="quarter" idx="17"/>
          </p:nvPr>
        </p:nvSpPr>
        <p:spPr>
          <a:xfrm>
            <a:off x="5004048" y="1203598"/>
            <a:ext cx="3728472" cy="2952328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fr-FR" sz="2000" b="1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2278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e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19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7"/>
          </p:nvPr>
        </p:nvSpPr>
        <p:spPr>
          <a:xfrm>
            <a:off x="395536" y="1203598"/>
            <a:ext cx="3728472" cy="2952328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fr-FR" sz="2000" b="1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contenu 11"/>
          <p:cNvSpPr>
            <a:spLocks noGrp="1"/>
          </p:cNvSpPr>
          <p:nvPr>
            <p:ph sz="quarter" idx="18"/>
          </p:nvPr>
        </p:nvSpPr>
        <p:spPr>
          <a:xfrm>
            <a:off x="4572000" y="842962"/>
            <a:ext cx="4572000" cy="367347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None/>
              <a:defRPr lang="fr-FR" sz="200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182563" algn="l"/>
              </a:tabLst>
              <a:defRPr sz="1600" b="1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62000"/>
            <a:ext cx="112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0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207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/>
          </p:nvPr>
        </p:nvSpPr>
        <p:spPr>
          <a:xfrm>
            <a:off x="360026" y="3435846"/>
            <a:ext cx="4211974" cy="587317"/>
          </a:xfrm>
        </p:spPr>
        <p:txBody>
          <a:bodyPr lIns="0" bIns="0" anchor="b">
            <a:noAutofit/>
          </a:bodyPr>
          <a:lstStyle>
            <a:lvl1pPr algn="l">
              <a:defRPr lang="fr-FR" sz="2000" b="1" kern="1200" cap="all" dirty="0">
                <a:solidFill>
                  <a:srgbClr val="E6142D"/>
                </a:solidFill>
                <a:latin typeface="Arial Bold"/>
                <a:ea typeface="+mn-ea"/>
                <a:cs typeface="Arial 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360363" y="4125446"/>
            <a:ext cx="4215926" cy="461665"/>
          </a:xfrm>
        </p:spPr>
        <p:txBody>
          <a:bodyPr wrap="square" lIns="0"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2000" kern="1200" cap="all" dirty="0">
                <a:solidFill>
                  <a:srgbClr val="E6142D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60418" y="4659313"/>
            <a:ext cx="4211582" cy="184666"/>
          </a:xfrm>
        </p:spPr>
        <p:txBody>
          <a:bodyPr wrap="square" lIns="0" tIns="0" bIns="0">
            <a:noAutofit/>
          </a:bodyPr>
          <a:lstStyle>
            <a:lvl1pPr>
              <a:defRPr lang="fr-FR" sz="1100" kern="1200" dirty="0" smtClean="0">
                <a:solidFill>
                  <a:srgbClr val="E6142D"/>
                </a:solidFill>
                <a:latin typeface="Arial"/>
                <a:ea typeface="+mn-ea"/>
                <a:cs typeface="Arial"/>
              </a:defRPr>
            </a:lvl1pPr>
          </a:lstStyle>
          <a:p>
            <a:fld id="{22BE8DC2-28AE-4F96-8947-3E4155493BDA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5" name="ZoneTexte 4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PAGE DE FIN POUR L’IMPRESSION »</a:t>
            </a:r>
          </a:p>
        </p:txBody>
      </p:sp>
    </p:spTree>
    <p:extLst>
      <p:ext uri="{BB962C8B-B14F-4D97-AF65-F5344CB8AC3E}">
        <p14:creationId xmlns:p14="http://schemas.microsoft.com/office/powerpoint/2010/main" val="19405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ans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37163" y="1851670"/>
            <a:ext cx="5652078" cy="857250"/>
          </a:xfrm>
        </p:spPr>
        <p:txBody>
          <a:bodyPr lIns="0" rIns="0" anchor="b">
            <a:normAutofit/>
          </a:bodyPr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fr-FR" sz="4000" b="1" kern="1200" cap="all" baseline="0" dirty="0" smtClean="0">
                <a:solidFill>
                  <a:schemeClr val="bg1"/>
                </a:solidFill>
                <a:latin typeface="Arial Bold"/>
                <a:ea typeface="+mn-ea"/>
                <a:cs typeface="Arial Bold"/>
              </a:defRPr>
            </a:lvl1pPr>
          </a:lstStyle>
          <a:p>
            <a:r>
              <a:rPr lang="fr-FR" dirty="0"/>
              <a:t>Titre présentation</a:t>
            </a:r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23528" y="2709542"/>
            <a:ext cx="5652137" cy="814268"/>
          </a:xfrm>
        </p:spPr>
        <p:txBody>
          <a:bodyPr wrap="square" lIns="0"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3200" kern="1200" cap="all" dirty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 de la présentation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23850" y="3654222"/>
            <a:ext cx="4211582" cy="184666"/>
          </a:xfrm>
        </p:spPr>
        <p:txBody>
          <a:bodyPr wrap="square" lIns="0" tIns="0" bIns="0">
            <a:noAutofit/>
          </a:bodyPr>
          <a:lstStyle>
            <a:lvl1pPr marL="0" algn="l" defTabSz="914400" rtl="0" eaLnBrk="1" latinLnBrk="0" hangingPunct="1">
              <a:lnSpc>
                <a:spcPct val="130000"/>
              </a:lnSpc>
              <a:defRPr lang="fr-FR" sz="2000" kern="120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fld id="{70D40F0F-61AC-4266-9143-4508FB3F6C48}" type="datetime1">
              <a:rPr lang="fr-FR" smtClean="0"/>
              <a:t>26/11/2024</a:t>
            </a:fld>
            <a:endParaRPr lang="fr-FR" dirty="0"/>
          </a:p>
        </p:txBody>
      </p:sp>
      <p:pic>
        <p:nvPicPr>
          <p:cNvPr id="6" name="Image 5" descr="Sciences Po, School of Public Affairs (logo). 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1400000" cy="360000"/>
          </a:xfrm>
          <a:prstGeom prst="rect">
            <a:avLst/>
          </a:prstGeom>
        </p:spPr>
      </p:pic>
      <p:sp>
        <p:nvSpPr>
          <p:cNvPr id="7" name="ZoneTexte 6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PAGE TITRE POUR L’AFFICHAGE ECRAN »</a:t>
            </a:r>
          </a:p>
        </p:txBody>
      </p:sp>
    </p:spTree>
    <p:extLst>
      <p:ext uri="{BB962C8B-B14F-4D97-AF65-F5344CB8AC3E}">
        <p14:creationId xmlns:p14="http://schemas.microsoft.com/office/powerpoint/2010/main" val="69061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324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Lecture 1 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17" name="Titre 2"/>
          <p:cNvSpPr>
            <a:spLocks noGrp="1"/>
          </p:cNvSpPr>
          <p:nvPr>
            <p:ph type="title"/>
          </p:nvPr>
        </p:nvSpPr>
        <p:spPr>
          <a:xfrm>
            <a:off x="323850" y="689410"/>
            <a:ext cx="8423909" cy="523800"/>
          </a:xfrm>
        </p:spPr>
        <p:txBody>
          <a:bodyPr>
            <a:normAutofit/>
          </a:bodyPr>
          <a:lstStyle>
            <a:lvl1pPr marL="450000" algn="l">
              <a:spcAft>
                <a:spcPts val="0"/>
              </a:spcAft>
              <a:tabLst/>
              <a:defRPr lang="fr-FR" sz="2200" b="1" kern="1200" cap="all" baseline="0" dirty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8" name="Espace réservé du contenu 11"/>
          <p:cNvSpPr>
            <a:spLocks noGrp="1"/>
          </p:cNvSpPr>
          <p:nvPr>
            <p:ph sz="quarter" idx="14"/>
          </p:nvPr>
        </p:nvSpPr>
        <p:spPr>
          <a:xfrm>
            <a:off x="323850" y="1234440"/>
            <a:ext cx="8424863" cy="3361373"/>
          </a:xfrm>
        </p:spPr>
        <p:txBody>
          <a:bodyPr/>
          <a:lstStyle>
            <a:lvl1pPr marL="450000" indent="0">
              <a:lnSpc>
                <a:spcPct val="110000"/>
              </a:lnSpc>
              <a:spcBef>
                <a:spcPts val="0"/>
              </a:spcBef>
              <a:spcAft>
                <a:spcPts val="25"/>
              </a:spcAft>
              <a:buNone/>
              <a:defRPr lang="fr-FR" sz="2000" kern="1200" cap="none" baseline="0" dirty="0" smtClean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8000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900000" indent="-285750">
              <a:lnSpc>
                <a:spcPct val="110000"/>
              </a:lnSpc>
              <a:spcBef>
                <a:spcPts val="0"/>
              </a:spcBef>
              <a:buFont typeface="Calibri" panose="020F0502020204030204" pitchFamily="34" charset="0"/>
              <a:buChar char="‒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</a:t>
            </a:r>
            <a:r>
              <a:rPr lang="fr-FR" baseline="0" dirty="0"/>
              <a:t> « </a:t>
            </a:r>
            <a:r>
              <a:rPr lang="fr-FR" dirty="0"/>
              <a:t>TITRE ET CONTENU »</a:t>
            </a:r>
          </a:p>
        </p:txBody>
      </p:sp>
    </p:spTree>
    <p:extLst>
      <p:ext uri="{BB962C8B-B14F-4D97-AF65-F5344CB8AC3E}">
        <p14:creationId xmlns:p14="http://schemas.microsoft.com/office/powerpoint/2010/main" val="314765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e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Espace réservé du contenu 11"/>
          <p:cNvSpPr>
            <a:spLocks noGrp="1"/>
          </p:cNvSpPr>
          <p:nvPr>
            <p:ph sz="quarter" idx="14"/>
          </p:nvPr>
        </p:nvSpPr>
        <p:spPr>
          <a:xfrm>
            <a:off x="0" y="842962"/>
            <a:ext cx="4503420" cy="367347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None/>
              <a:defRPr lang="fr-FR" sz="200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182563" algn="l"/>
              </a:tabLst>
              <a:defRPr sz="1600" b="1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endParaRPr lang="fr-FR" dirty="0"/>
          </a:p>
        </p:txBody>
      </p:sp>
      <p:sp>
        <p:nvSpPr>
          <p:cNvPr id="21" name="Espace réservé du contenu 11"/>
          <p:cNvSpPr>
            <a:spLocks noGrp="1"/>
          </p:cNvSpPr>
          <p:nvPr>
            <p:ph sz="quarter" idx="17"/>
          </p:nvPr>
        </p:nvSpPr>
        <p:spPr>
          <a:xfrm>
            <a:off x="5004048" y="1203598"/>
            <a:ext cx="3728472" cy="2952328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fr-FR" sz="2000" b="1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2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VISUEL ET TEXTE »</a:t>
            </a:r>
          </a:p>
        </p:txBody>
      </p:sp>
    </p:spTree>
    <p:extLst>
      <p:ext uri="{BB962C8B-B14F-4D97-AF65-F5344CB8AC3E}">
        <p14:creationId xmlns:p14="http://schemas.microsoft.com/office/powerpoint/2010/main" val="343603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0117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2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8"/>
          </p:nvPr>
        </p:nvSpPr>
        <p:spPr>
          <a:xfrm>
            <a:off x="4572000" y="842962"/>
            <a:ext cx="4572000" cy="367347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None/>
              <a:defRPr lang="fr-FR" sz="200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182563" algn="l"/>
              </a:tabLst>
              <a:defRPr sz="1600" b="1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endParaRPr lang="fr-FR" dirty="0"/>
          </a:p>
        </p:txBody>
      </p:sp>
      <p:sp>
        <p:nvSpPr>
          <p:cNvPr id="13" name="Espace réservé du contenu 11"/>
          <p:cNvSpPr>
            <a:spLocks noGrp="1"/>
          </p:cNvSpPr>
          <p:nvPr>
            <p:ph sz="quarter" idx="17"/>
          </p:nvPr>
        </p:nvSpPr>
        <p:spPr>
          <a:xfrm>
            <a:off x="395536" y="1203598"/>
            <a:ext cx="3728472" cy="2952328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fr-FR" sz="2000" b="1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TEXTE ET VISUEL »</a:t>
            </a:r>
          </a:p>
        </p:txBody>
      </p:sp>
    </p:spTree>
    <p:extLst>
      <p:ext uri="{BB962C8B-B14F-4D97-AF65-F5344CB8AC3E}">
        <p14:creationId xmlns:p14="http://schemas.microsoft.com/office/powerpoint/2010/main" val="226710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ispositive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6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360026" y="3435846"/>
            <a:ext cx="4211974" cy="587317"/>
          </a:xfrm>
        </p:spPr>
        <p:txBody>
          <a:bodyPr lIns="0" bIns="0" anchor="b">
            <a:noAutofit/>
          </a:bodyPr>
          <a:lstStyle>
            <a:lvl1pPr algn="l">
              <a:defRPr lang="fr-FR" sz="2000" b="1" kern="1200" cap="all" dirty="0">
                <a:solidFill>
                  <a:schemeClr val="bg1"/>
                </a:solidFill>
                <a:latin typeface="Arial Bold"/>
                <a:ea typeface="+mn-ea"/>
                <a:cs typeface="Arial 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8" name="Sous-titre 2"/>
          <p:cNvSpPr>
            <a:spLocks noGrp="1"/>
          </p:cNvSpPr>
          <p:nvPr>
            <p:ph type="subTitle" idx="1"/>
          </p:nvPr>
        </p:nvSpPr>
        <p:spPr>
          <a:xfrm>
            <a:off x="360363" y="4125446"/>
            <a:ext cx="4215926" cy="461665"/>
          </a:xfrm>
        </p:spPr>
        <p:txBody>
          <a:bodyPr wrap="square" lIns="0"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2000" kern="1200" cap="all" dirty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60418" y="4659313"/>
            <a:ext cx="4211582" cy="184666"/>
          </a:xfrm>
        </p:spPr>
        <p:txBody>
          <a:bodyPr wrap="square" lIns="0" tIns="0" bIns="0">
            <a:noAutofit/>
          </a:bodyPr>
          <a:lstStyle>
            <a:lvl1pPr>
              <a:defRPr lang="fr-FR" sz="11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fld id="{22BE8DC2-28AE-4F96-8947-3E4155493BDA}" type="datetime1">
              <a:rPr lang="fr-FR" smtClean="0"/>
              <a:pPr/>
              <a:t>26/11/2024</a:t>
            </a:fld>
            <a:endParaRPr lang="fr-FR"/>
          </a:p>
        </p:txBody>
      </p:sp>
      <p:sp>
        <p:nvSpPr>
          <p:cNvPr id="5" name="ZoneTexte 4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PAGE DE FIN POUR AFFICHAGE ECRAN »</a:t>
            </a:r>
          </a:p>
        </p:txBody>
      </p:sp>
    </p:spTree>
    <p:extLst>
      <p:ext uri="{BB962C8B-B14F-4D97-AF65-F5344CB8AC3E}">
        <p14:creationId xmlns:p14="http://schemas.microsoft.com/office/powerpoint/2010/main" val="39576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8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Lecture 1 - Introduction</a:t>
            </a:r>
          </a:p>
        </p:txBody>
      </p:sp>
      <p:sp>
        <p:nvSpPr>
          <p:cNvPr id="19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Patrick Waelbroeck</a:t>
            </a:r>
          </a:p>
        </p:txBody>
      </p:sp>
      <p:sp>
        <p:nvSpPr>
          <p:cNvPr id="2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15" name="Titre 2"/>
          <p:cNvSpPr>
            <a:spLocks noGrp="1"/>
          </p:cNvSpPr>
          <p:nvPr>
            <p:ph type="title"/>
          </p:nvPr>
        </p:nvSpPr>
        <p:spPr>
          <a:xfrm>
            <a:off x="323850" y="689410"/>
            <a:ext cx="8423909" cy="523800"/>
          </a:xfrm>
        </p:spPr>
        <p:txBody>
          <a:bodyPr>
            <a:normAutofit/>
          </a:bodyPr>
          <a:lstStyle>
            <a:lvl1pPr marL="648000" algn="l">
              <a:spcAft>
                <a:spcPts val="0"/>
              </a:spcAft>
              <a:tabLst/>
              <a:defRPr lang="fr-FR" sz="2200" b="1" kern="1200" cap="all" baseline="0" dirty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TITRE SEUL »</a:t>
            </a:r>
          </a:p>
        </p:txBody>
      </p:sp>
    </p:spTree>
    <p:extLst>
      <p:ext uri="{BB962C8B-B14F-4D97-AF65-F5344CB8AC3E}">
        <p14:creationId xmlns:p14="http://schemas.microsoft.com/office/powerpoint/2010/main" val="51065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ans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37163" y="1851670"/>
            <a:ext cx="5652078" cy="857250"/>
          </a:xfrm>
        </p:spPr>
        <p:txBody>
          <a:bodyPr lIns="0" rIns="0" anchor="b">
            <a:normAutofit/>
          </a:bodyPr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fr-FR" sz="4000" b="1" kern="1200" cap="all" baseline="0" dirty="0" smtClean="0">
                <a:solidFill>
                  <a:srgbClr val="E6142D"/>
                </a:solidFill>
                <a:latin typeface="Arial Bold"/>
                <a:ea typeface="+mn-ea"/>
                <a:cs typeface="Arial Bold"/>
              </a:defRPr>
            </a:lvl1pPr>
          </a:lstStyle>
          <a:p>
            <a:r>
              <a:rPr lang="fr-FR" dirty="0"/>
              <a:t>Titre présentation</a:t>
            </a:r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23850" y="2715831"/>
            <a:ext cx="5652137" cy="814268"/>
          </a:xfrm>
        </p:spPr>
        <p:txBody>
          <a:bodyPr wrap="square" lIns="0"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3200" kern="1200" cap="all" dirty="0">
                <a:solidFill>
                  <a:srgbClr val="E6142D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 de la présentation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23850" y="3654222"/>
            <a:ext cx="4211582" cy="184666"/>
          </a:xfrm>
        </p:spPr>
        <p:txBody>
          <a:bodyPr wrap="square" lIns="0" tIns="0" bIns="0">
            <a:noAutofit/>
          </a:bodyPr>
          <a:lstStyle>
            <a:lvl1pPr marL="0" algn="l" defTabSz="914400" rtl="0" eaLnBrk="1" latinLnBrk="0" hangingPunct="1">
              <a:lnSpc>
                <a:spcPct val="130000"/>
              </a:lnSpc>
              <a:defRPr lang="fr-FR" sz="2000" kern="1200" smtClean="0">
                <a:solidFill>
                  <a:srgbClr val="E6142D"/>
                </a:solidFill>
                <a:latin typeface="Arial"/>
                <a:ea typeface="+mn-ea"/>
                <a:cs typeface="Arial"/>
              </a:defRPr>
            </a:lvl1pPr>
          </a:lstStyle>
          <a:p>
            <a:fld id="{70D40F0F-61AC-4266-9143-4508FB3F6C48}" type="datetime1">
              <a:rPr lang="fr-FR" smtClean="0"/>
              <a:pPr/>
              <a:t>26/11/2024</a:t>
            </a:fld>
            <a:endParaRPr lang="fr-FR" dirty="0"/>
          </a:p>
        </p:txBody>
      </p:sp>
      <p:sp>
        <p:nvSpPr>
          <p:cNvPr id="6" name="ZoneTexte 5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PAGE TITRE POUR</a:t>
            </a:r>
            <a:r>
              <a:rPr lang="fr-FR" baseline="0" dirty="0"/>
              <a:t> L’IMPRESSION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91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BFF4A4-407A-4FE9-A32C-FD93421CAF43}" type="datetime1">
              <a:rPr lang="fr-FR" smtClean="0"/>
              <a:pPr/>
              <a:t>26/11/2024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94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9" r:id="rId2"/>
    <p:sldLayoutId id="2147483650" r:id="rId3"/>
    <p:sldLayoutId id="2147483652" r:id="rId4"/>
    <p:sldLayoutId id="2147483684" r:id="rId5"/>
    <p:sldLayoutId id="2147483655" r:id="rId6"/>
    <p:sldLayoutId id="2147483659" r:id="rId7"/>
    <p:sldLayoutId id="214748368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263" indent="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rgbClr val="E6142D"/>
        </a:buClr>
        <a:buFontTx/>
        <a:buNone/>
        <a:defRPr sz="2000" kern="1200">
          <a:solidFill>
            <a:srgbClr val="E614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25"/>
        </a:spcAft>
        <a:buClr>
          <a:srgbClr val="E6142D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E6142D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6142D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E6142D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914D4A-5AF8-4866-98A3-ABAE339B15D5}" type="datetime1">
              <a:rPr lang="fr-FR" smtClean="0"/>
              <a:pPr/>
              <a:t>26/11/2024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C9ECA4A-80D9-403B-88C8-F0AF70AE8BD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158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1" r:id="rId2"/>
    <p:sldLayoutId id="2147483682" r:id="rId3"/>
    <p:sldLayoutId id="2147483683" r:id="rId4"/>
    <p:sldLayoutId id="2147483685" r:id="rId5"/>
    <p:sldLayoutId id="2147483678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449263" algn="l" defTabSz="914400" rtl="0" eaLnBrk="1" latinLnBrk="0" hangingPunct="1">
        <a:lnSpc>
          <a:spcPct val="110000"/>
        </a:lnSpc>
        <a:spcBef>
          <a:spcPts val="0"/>
        </a:spcBef>
        <a:buClr>
          <a:srgbClr val="E6142D"/>
        </a:buClr>
        <a:buFontTx/>
        <a:buNone/>
        <a:defRPr sz="2000" kern="1200">
          <a:solidFill>
            <a:srgbClr val="E614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Clr>
          <a:srgbClr val="E6142D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ts val="0"/>
        </a:spcBef>
        <a:buClr>
          <a:srgbClr val="E6142D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6142D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E6142D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2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Key concepts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0F0F-61AC-4266-9143-4508FB3F6C48}" type="datetime1">
              <a:rPr lang="fr-FR" smtClean="0"/>
              <a:pPr/>
              <a:t>26/11/2024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266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Economics</a:t>
            </a:r>
            <a:r>
              <a:rPr lang="fr-FR" dirty="0"/>
              <a:t> of platforms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The platform owner acts as a gatekeeper and maximizes the economic value of the different types of externalities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 err="1"/>
              <a:t>Meetic</a:t>
            </a:r>
            <a:r>
              <a:rPr lang="en-US" dirty="0"/>
              <a:t>: men/women</a:t>
            </a:r>
          </a:p>
          <a:p>
            <a:pPr lvl="2"/>
            <a:r>
              <a:rPr lang="en-US" dirty="0" err="1"/>
              <a:t>Crowfunding</a:t>
            </a:r>
            <a:r>
              <a:rPr lang="en-US" dirty="0"/>
              <a:t>/P2P lending: lenders/borrowers</a:t>
            </a:r>
          </a:p>
          <a:p>
            <a:pPr lvl="2"/>
            <a:r>
              <a:rPr lang="en-US" dirty="0"/>
              <a:t>Payment instruments: Consumers/merchants</a:t>
            </a:r>
          </a:p>
          <a:p>
            <a:pPr lvl="2"/>
            <a:r>
              <a:rPr lang="en-US" dirty="0"/>
              <a:t>Google/Facebook : 3 sides - consumers, </a:t>
            </a:r>
            <a:r>
              <a:rPr lang="en-US" dirty="0" err="1"/>
              <a:t>advertizers</a:t>
            </a:r>
            <a:r>
              <a:rPr lang="en-US" dirty="0"/>
              <a:t>, producers</a:t>
            </a:r>
          </a:p>
          <a:p>
            <a:pPr lvl="2"/>
            <a:r>
              <a:rPr lang="en-US" dirty="0"/>
              <a:t>Video games: Game console, developers, players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8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New </a:t>
            </a:r>
            <a:r>
              <a:rPr lang="fr-FR" dirty="0" err="1"/>
              <a:t>pricing</a:t>
            </a:r>
            <a:r>
              <a:rPr lang="fr-FR" dirty="0"/>
              <a:t> </a:t>
            </a:r>
            <a:r>
              <a:rPr lang="fr-FR" dirty="0" err="1"/>
              <a:t>strategies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Goal : Prices that exploit externalities</a:t>
            </a:r>
          </a:p>
          <a:p>
            <a:pPr lvl="1"/>
            <a:r>
              <a:rPr lang="en-US" dirty="0"/>
              <a:t>Controlling access to scarce platform resources</a:t>
            </a:r>
          </a:p>
          <a:p>
            <a:pPr lvl="1"/>
            <a:r>
              <a:rPr lang="en-US" dirty="0"/>
              <a:t>Nightclub effect</a:t>
            </a:r>
          </a:p>
          <a:p>
            <a:pPr lvl="2"/>
            <a:r>
              <a:rPr lang="en-US" dirty="0"/>
              <a:t>Free for women</a:t>
            </a:r>
          </a:p>
          <a:p>
            <a:pPr lvl="2"/>
            <a:r>
              <a:rPr lang="en-US" dirty="0"/>
              <a:t>Men pay two part tariffs</a:t>
            </a:r>
          </a:p>
          <a:p>
            <a:pPr lvl="1"/>
            <a:r>
              <a:rPr lang="en-US" dirty="0"/>
              <a:t>Commission on both sides (Uber, </a:t>
            </a:r>
            <a:r>
              <a:rPr lang="en-US" dirty="0" err="1"/>
              <a:t>AirBnb</a:t>
            </a:r>
            <a:r>
              <a:rPr lang="en-US" dirty="0"/>
              <a:t>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7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Effect</a:t>
            </a:r>
            <a:r>
              <a:rPr lang="fr-FR" dirty="0"/>
              <a:t> of </a:t>
            </a:r>
            <a:r>
              <a:rPr lang="fr-FR" dirty="0" err="1"/>
              <a:t>digitization</a:t>
            </a:r>
            <a:r>
              <a:rPr lang="fr-FR" dirty="0"/>
              <a:t> on New business </a:t>
            </a:r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reliance</a:t>
            </a:r>
            <a:r>
              <a:rPr lang="fr-FR" dirty="0"/>
              <a:t> on </a:t>
            </a:r>
            <a:r>
              <a:rPr lang="fr-FR" dirty="0" err="1"/>
              <a:t>physical</a:t>
            </a:r>
            <a:r>
              <a:rPr lang="fr-FR" dirty="0"/>
              <a:t> </a:t>
            </a:r>
            <a:r>
              <a:rPr lang="fr-FR" dirty="0" err="1"/>
              <a:t>products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 of </a:t>
            </a:r>
            <a:r>
              <a:rPr lang="fr-FR" dirty="0" err="1"/>
              <a:t>customers</a:t>
            </a:r>
            <a:r>
              <a:rPr lang="fr-FR" dirty="0"/>
              <a:t> </a:t>
            </a:r>
            <a:r>
              <a:rPr lang="fr-FR" dirty="0">
                <a:sym typeface="Symbol" panose="05050102010706020507" pitchFamily="18" charset="2"/>
              </a:rPr>
              <a:t></a:t>
            </a:r>
            <a:r>
              <a:rPr lang="fr-FR" dirty="0"/>
              <a:t> </a:t>
            </a:r>
            <a:r>
              <a:rPr lang="fr-FR" dirty="0" err="1"/>
              <a:t>customized</a:t>
            </a:r>
            <a:r>
              <a:rPr lang="fr-FR" dirty="0"/>
              <a:t> services</a:t>
            </a:r>
          </a:p>
          <a:p>
            <a:pPr lvl="1"/>
            <a:r>
              <a:rPr lang="fr-FR" dirty="0"/>
              <a:t>Consumer as a </a:t>
            </a:r>
            <a:r>
              <a:rPr lang="fr-FR" dirty="0" err="1"/>
              <a:t>buyer</a:t>
            </a:r>
            <a:r>
              <a:rPr lang="fr-FR" dirty="0"/>
              <a:t> of </a:t>
            </a:r>
            <a:r>
              <a:rPr lang="fr-FR" dirty="0" err="1"/>
              <a:t>physical</a:t>
            </a:r>
            <a:r>
              <a:rPr lang="fr-FR" dirty="0"/>
              <a:t> </a:t>
            </a:r>
            <a:r>
              <a:rPr lang="fr-FR" dirty="0" err="1"/>
              <a:t>products</a:t>
            </a:r>
            <a:r>
              <a:rPr lang="fr-FR" dirty="0"/>
              <a:t> </a:t>
            </a:r>
            <a:r>
              <a:rPr lang="fr-FR" dirty="0">
                <a:sym typeface="Symbol" panose="05050102010706020507" pitchFamily="18" charset="2"/>
              </a:rPr>
              <a:t> consumer </a:t>
            </a:r>
            <a:r>
              <a:rPr lang="fr-FR" dirty="0" err="1">
                <a:sym typeface="Symbol" panose="05050102010706020507" pitchFamily="18" charset="2"/>
              </a:rPr>
              <a:t>engaged</a:t>
            </a:r>
            <a:r>
              <a:rPr lang="fr-FR" dirty="0">
                <a:sym typeface="Symbol" panose="05050102010706020507" pitchFamily="18" charset="2"/>
              </a:rPr>
              <a:t> in a long </a:t>
            </a:r>
            <a:r>
              <a:rPr lang="fr-FR" dirty="0" err="1">
                <a:sym typeface="Symbol" panose="05050102010706020507" pitchFamily="18" charset="2"/>
              </a:rPr>
              <a:t>term</a:t>
            </a:r>
            <a:r>
              <a:rPr lang="fr-FR" dirty="0">
                <a:sym typeface="Symbol" panose="05050102010706020507" pitchFamily="18" charset="2"/>
              </a:rPr>
              <a:t> </a:t>
            </a:r>
            <a:r>
              <a:rPr lang="fr-FR" dirty="0" err="1">
                <a:sym typeface="Symbol" panose="05050102010706020507" pitchFamily="18" charset="2"/>
              </a:rPr>
              <a:t>relationship</a:t>
            </a:r>
            <a:endParaRPr lang="fr-FR" dirty="0"/>
          </a:p>
          <a:p>
            <a:pPr lvl="1"/>
            <a:r>
              <a:rPr lang="fr-FR" dirty="0" err="1"/>
              <a:t>Examples</a:t>
            </a:r>
            <a:r>
              <a:rPr lang="fr-FR" dirty="0"/>
              <a:t> : leasing, </a:t>
            </a:r>
            <a:r>
              <a:rPr lang="fr-FR" dirty="0" err="1"/>
              <a:t>personalized</a:t>
            </a:r>
            <a:r>
              <a:rPr lang="fr-FR" dirty="0"/>
              <a:t> streaming services (</a:t>
            </a:r>
            <a:r>
              <a:rPr lang="fr-FR" dirty="0" err="1"/>
              <a:t>before</a:t>
            </a:r>
            <a:r>
              <a:rPr lang="fr-FR" dirty="0"/>
              <a:t>: DVD and </a:t>
            </a:r>
            <a:r>
              <a:rPr lang="fr-FR" dirty="0" err="1"/>
              <a:t>videogame</a:t>
            </a:r>
            <a:r>
              <a:rPr lang="fr-FR" dirty="0"/>
              <a:t> </a:t>
            </a:r>
            <a:r>
              <a:rPr lang="fr-FR" dirty="0" err="1"/>
              <a:t>purchases</a:t>
            </a:r>
            <a:r>
              <a:rPr lang="fr-FR" dirty="0"/>
              <a:t>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2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Sunk</a:t>
            </a:r>
            <a:r>
              <a:rPr lang="fr-FR" dirty="0"/>
              <a:t> </a:t>
            </a:r>
            <a:r>
              <a:rPr lang="fr-FR" dirty="0" err="1"/>
              <a:t>costs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reliance</a:t>
            </a:r>
            <a:r>
              <a:rPr lang="fr-FR" dirty="0"/>
              <a:t> on </a:t>
            </a:r>
            <a:r>
              <a:rPr lang="fr-FR" dirty="0" err="1"/>
              <a:t>physical</a:t>
            </a:r>
            <a:r>
              <a:rPr lang="fr-FR" dirty="0"/>
              <a:t> </a:t>
            </a:r>
            <a:r>
              <a:rPr lang="fr-FR" dirty="0" err="1"/>
              <a:t>products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knowledge</a:t>
            </a:r>
            <a:r>
              <a:rPr lang="fr-FR" dirty="0"/>
              <a:t> of </a:t>
            </a:r>
            <a:r>
              <a:rPr lang="fr-FR" dirty="0" err="1"/>
              <a:t>customers</a:t>
            </a:r>
            <a:r>
              <a:rPr lang="fr-FR" dirty="0"/>
              <a:t> </a:t>
            </a:r>
            <a:r>
              <a:rPr lang="fr-FR" dirty="0">
                <a:sym typeface="Symbol" panose="05050102010706020507" pitchFamily="18" charset="2"/>
              </a:rPr>
              <a:t></a:t>
            </a:r>
            <a:r>
              <a:rPr lang="fr-FR" dirty="0"/>
              <a:t> </a:t>
            </a:r>
            <a:r>
              <a:rPr lang="fr-FR" dirty="0" err="1"/>
              <a:t>customized</a:t>
            </a:r>
            <a:r>
              <a:rPr lang="fr-FR" dirty="0"/>
              <a:t> services</a:t>
            </a:r>
          </a:p>
          <a:p>
            <a:pPr lvl="1"/>
            <a:r>
              <a:rPr lang="fr-FR" dirty="0"/>
              <a:t>Consumer as a </a:t>
            </a:r>
            <a:r>
              <a:rPr lang="fr-FR" dirty="0" err="1"/>
              <a:t>buyer</a:t>
            </a:r>
            <a:r>
              <a:rPr lang="fr-FR" dirty="0"/>
              <a:t> of </a:t>
            </a:r>
            <a:r>
              <a:rPr lang="fr-FR" dirty="0" err="1"/>
              <a:t>physical</a:t>
            </a:r>
            <a:r>
              <a:rPr lang="fr-FR" dirty="0"/>
              <a:t> </a:t>
            </a:r>
            <a:r>
              <a:rPr lang="fr-FR" dirty="0" err="1"/>
              <a:t>products</a:t>
            </a:r>
            <a:r>
              <a:rPr lang="fr-FR" dirty="0"/>
              <a:t> </a:t>
            </a:r>
            <a:r>
              <a:rPr lang="fr-FR" dirty="0">
                <a:sym typeface="Symbol" panose="05050102010706020507" pitchFamily="18" charset="2"/>
              </a:rPr>
              <a:t> consumer </a:t>
            </a:r>
            <a:r>
              <a:rPr lang="fr-FR" dirty="0" err="1">
                <a:sym typeface="Symbol" panose="05050102010706020507" pitchFamily="18" charset="2"/>
              </a:rPr>
              <a:t>engaged</a:t>
            </a:r>
            <a:r>
              <a:rPr lang="fr-FR" dirty="0">
                <a:sym typeface="Symbol" panose="05050102010706020507" pitchFamily="18" charset="2"/>
              </a:rPr>
              <a:t> in a long </a:t>
            </a:r>
            <a:r>
              <a:rPr lang="fr-FR" dirty="0" err="1">
                <a:sym typeface="Symbol" panose="05050102010706020507" pitchFamily="18" charset="2"/>
              </a:rPr>
              <a:t>term</a:t>
            </a:r>
            <a:r>
              <a:rPr lang="fr-FR" dirty="0">
                <a:sym typeface="Symbol" panose="05050102010706020507" pitchFamily="18" charset="2"/>
              </a:rPr>
              <a:t> </a:t>
            </a:r>
            <a:r>
              <a:rPr lang="fr-FR" dirty="0" err="1">
                <a:sym typeface="Symbol" panose="05050102010706020507" pitchFamily="18" charset="2"/>
              </a:rPr>
              <a:t>relationship</a:t>
            </a:r>
            <a:endParaRPr lang="fr-FR" dirty="0"/>
          </a:p>
          <a:p>
            <a:pPr lvl="1"/>
            <a:r>
              <a:rPr lang="fr-FR" dirty="0" err="1"/>
              <a:t>Examples</a:t>
            </a:r>
            <a:r>
              <a:rPr lang="fr-FR" dirty="0"/>
              <a:t> : leasing, </a:t>
            </a:r>
            <a:r>
              <a:rPr lang="fr-FR" dirty="0" err="1"/>
              <a:t>personalized</a:t>
            </a:r>
            <a:r>
              <a:rPr lang="fr-FR" dirty="0"/>
              <a:t> streaming services (</a:t>
            </a:r>
            <a:r>
              <a:rPr lang="fr-FR" dirty="0" err="1"/>
              <a:t>before</a:t>
            </a:r>
            <a:r>
              <a:rPr lang="fr-FR" dirty="0"/>
              <a:t>: DVD and </a:t>
            </a:r>
            <a:r>
              <a:rPr lang="fr-FR" dirty="0" err="1"/>
              <a:t>videogame</a:t>
            </a:r>
            <a:r>
              <a:rPr lang="fr-FR" dirty="0"/>
              <a:t> </a:t>
            </a:r>
            <a:r>
              <a:rPr lang="fr-FR" dirty="0" err="1"/>
              <a:t>purchases</a:t>
            </a:r>
            <a:r>
              <a:rPr lang="fr-FR" dirty="0"/>
              <a:t>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8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Cost</a:t>
            </a:r>
            <a:r>
              <a:rPr lang="fr-FR" dirty="0"/>
              <a:t> structure</a:t>
            </a:r>
          </a:p>
        </p:txBody>
      </p:sp>
      <p:sp>
        <p:nvSpPr>
          <p:cNvPr id="11" name="Espace réservé du contenu 6">
            <a:extLst>
              <a:ext uri="{FF2B5EF4-FFF2-40B4-BE49-F238E27FC236}">
                <a16:creationId xmlns:a16="http://schemas.microsoft.com/office/drawing/2014/main" id="{621CDE93-190E-FDA5-1969-00B7F72A51DD}"/>
              </a:ext>
            </a:extLst>
          </p:cNvPr>
          <p:cNvSpPr txBox="1">
            <a:spLocks/>
          </p:cNvSpPr>
          <p:nvPr/>
        </p:nvSpPr>
        <p:spPr>
          <a:xfrm>
            <a:off x="323851" y="1234440"/>
            <a:ext cx="3672086" cy="3361373"/>
          </a:xfrm>
          <a:prstGeom prst="rect">
            <a:avLst/>
          </a:prstGeom>
        </p:spPr>
        <p:txBody>
          <a:bodyPr>
            <a:normAutofit/>
          </a:bodyPr>
          <a:lstStyle>
            <a:lvl1pPr marL="449263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6142D"/>
              </a:buClr>
              <a:buFontTx/>
              <a:buNone/>
              <a:defRPr sz="2000" kern="1200">
                <a:solidFill>
                  <a:srgbClr val="E614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25"/>
              </a:spcAft>
              <a:buClr>
                <a:srgbClr val="E6142D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Costly to produce, Costless to reproduce: marginal cost (MC) = 0</a:t>
            </a:r>
          </a:p>
          <a:p>
            <a:pPr lvl="1"/>
            <a:r>
              <a:rPr lang="en-US" dirty="0"/>
              <a:t>FC = fixed cost</a:t>
            </a:r>
          </a:p>
          <a:p>
            <a:pPr lvl="1"/>
            <a:r>
              <a:rPr lang="en-US" dirty="0"/>
              <a:t>Total cost = fixed cost + variable cost</a:t>
            </a:r>
          </a:p>
          <a:p>
            <a:pPr lvl="1"/>
            <a:r>
              <a:rPr lang="en-US" dirty="0"/>
              <a:t>What is the average cost to produce 1, 2, 3, … units?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F847B13A-F6A2-D5AB-0C08-D000EFDF9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179122"/>
            <a:ext cx="3749365" cy="271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9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Consumer and </a:t>
            </a:r>
            <a:r>
              <a:rPr lang="fr-FR" dirty="0" err="1"/>
              <a:t>producer</a:t>
            </a:r>
            <a:r>
              <a:rPr lang="fr-FR" dirty="0"/>
              <a:t> surplus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Consumer surplus </a:t>
            </a:r>
          </a:p>
          <a:p>
            <a:pPr lvl="2"/>
            <a:r>
              <a:rPr lang="en-US" dirty="0"/>
              <a:t>is the difference between the price paid and the higher price that consumers would have been willing to pay for the product.</a:t>
            </a:r>
          </a:p>
          <a:p>
            <a:pPr lvl="1"/>
            <a:r>
              <a:rPr lang="en-US" dirty="0"/>
              <a:t>Producer surplus </a:t>
            </a:r>
          </a:p>
          <a:p>
            <a:pPr lvl="2"/>
            <a:r>
              <a:rPr lang="en-US" dirty="0"/>
              <a:t>is the difference between the payment received and the minimum payment that producers would have accepted.</a:t>
            </a:r>
          </a:p>
          <a:p>
            <a:pPr lvl="1"/>
            <a:r>
              <a:rPr lang="en-US" dirty="0"/>
              <a:t>Total surplus = consumer surplus + producer surplus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2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Zero</a:t>
            </a:r>
            <a:r>
              <a:rPr lang="fr-FR" dirty="0"/>
              <a:t> marginal </a:t>
            </a:r>
            <a:r>
              <a:rPr lang="fr-FR" dirty="0" err="1"/>
              <a:t>cost</a:t>
            </a:r>
            <a:r>
              <a:rPr lang="fr-FR" dirty="0"/>
              <a:t> and </a:t>
            </a:r>
            <a:r>
              <a:rPr lang="fr-FR" dirty="0" err="1"/>
              <a:t>competition</a:t>
            </a:r>
            <a:endParaRPr lang="fr-FR" dirty="0"/>
          </a:p>
        </p:txBody>
      </p:sp>
      <p:sp>
        <p:nvSpPr>
          <p:cNvPr id="11" name="Espace réservé du contenu 6">
            <a:extLst>
              <a:ext uri="{FF2B5EF4-FFF2-40B4-BE49-F238E27FC236}">
                <a16:creationId xmlns:a16="http://schemas.microsoft.com/office/drawing/2014/main" id="{621CDE93-190E-FDA5-1969-00B7F72A51DD}"/>
              </a:ext>
            </a:extLst>
          </p:cNvPr>
          <p:cNvSpPr txBox="1">
            <a:spLocks/>
          </p:cNvSpPr>
          <p:nvPr/>
        </p:nvSpPr>
        <p:spPr>
          <a:xfrm>
            <a:off x="323851" y="1234440"/>
            <a:ext cx="3672086" cy="3361373"/>
          </a:xfrm>
          <a:prstGeom prst="rect">
            <a:avLst/>
          </a:prstGeom>
        </p:spPr>
        <p:txBody>
          <a:bodyPr>
            <a:normAutofit/>
          </a:bodyPr>
          <a:lstStyle>
            <a:lvl1pPr marL="449263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6142D"/>
              </a:buClr>
              <a:buFontTx/>
              <a:buNone/>
              <a:defRPr sz="2000" kern="1200">
                <a:solidFill>
                  <a:srgbClr val="E614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25"/>
              </a:spcAft>
              <a:buClr>
                <a:srgbClr val="E6142D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In a competitive equilibrium, firms do not earn profits and price = MC</a:t>
            </a:r>
          </a:p>
          <a:p>
            <a:pPr lvl="1"/>
            <a:r>
              <a:rPr lang="en-US" dirty="0"/>
              <a:t>Consumer surplus?</a:t>
            </a:r>
          </a:p>
          <a:p>
            <a:pPr lvl="1"/>
            <a:r>
              <a:rPr lang="en-US" dirty="0"/>
              <a:t>Producer surplus?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DF67B46-6F3E-534E-C689-CC202B0B3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7" y="1299896"/>
            <a:ext cx="4444369" cy="27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7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Monopoly </a:t>
            </a:r>
            <a:r>
              <a:rPr lang="fr-FR" dirty="0" err="1"/>
              <a:t>pricing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>
          <a:xfrm>
            <a:off x="323851" y="1234440"/>
            <a:ext cx="4176142" cy="336137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Maximize profits (</a:t>
            </a:r>
            <a:r>
              <a:rPr lang="en-US" dirty="0">
                <a:sym typeface="Symbol" panose="05050102010706020507" pitchFamily="18" charset="2"/>
              </a:rPr>
              <a:t>)</a:t>
            </a:r>
            <a:r>
              <a:rPr lang="en-US" dirty="0"/>
              <a:t> = total revenue (TR) – total cost (TC)</a:t>
            </a:r>
          </a:p>
          <a:p>
            <a:pPr lvl="1"/>
            <a:r>
              <a:rPr lang="en-US" dirty="0"/>
              <a:t>Optimum: MR = MC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8F1B6AF-3377-8B76-08E4-72620DFC7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146723"/>
            <a:ext cx="3354310" cy="27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2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Monopoly </a:t>
            </a:r>
            <a:r>
              <a:rPr lang="fr-FR" dirty="0" err="1"/>
              <a:t>pricing</a:t>
            </a:r>
            <a:endParaRPr lang="fr-FR" dirty="0"/>
          </a:p>
        </p:txBody>
      </p:sp>
      <p:sp>
        <p:nvSpPr>
          <p:cNvPr id="11" name="Espace réservé du contenu 6">
            <a:extLst>
              <a:ext uri="{FF2B5EF4-FFF2-40B4-BE49-F238E27FC236}">
                <a16:creationId xmlns:a16="http://schemas.microsoft.com/office/drawing/2014/main" id="{621CDE93-190E-FDA5-1969-00B7F72A51DD}"/>
              </a:ext>
            </a:extLst>
          </p:cNvPr>
          <p:cNvSpPr txBox="1">
            <a:spLocks/>
          </p:cNvSpPr>
          <p:nvPr/>
        </p:nvSpPr>
        <p:spPr>
          <a:xfrm>
            <a:off x="323851" y="1234440"/>
            <a:ext cx="3672086" cy="3361373"/>
          </a:xfrm>
          <a:prstGeom prst="rect">
            <a:avLst/>
          </a:prstGeom>
        </p:spPr>
        <p:txBody>
          <a:bodyPr>
            <a:normAutofit/>
          </a:bodyPr>
          <a:lstStyle>
            <a:lvl1pPr marL="449263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6142D"/>
              </a:buClr>
              <a:buFontTx/>
              <a:buNone/>
              <a:defRPr sz="2000" kern="1200">
                <a:solidFill>
                  <a:srgbClr val="E614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25"/>
              </a:spcAft>
              <a:buClr>
                <a:srgbClr val="E6142D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err="1"/>
              <a:t>Equilbrium</a:t>
            </a:r>
            <a:r>
              <a:rPr lang="en-US" dirty="0"/>
              <a:t> price?</a:t>
            </a:r>
          </a:p>
          <a:p>
            <a:pPr lvl="1"/>
            <a:r>
              <a:rPr lang="en-US" dirty="0"/>
              <a:t>Consumer surplus?</a:t>
            </a:r>
          </a:p>
          <a:p>
            <a:pPr lvl="1"/>
            <a:r>
              <a:rPr lang="en-US" dirty="0"/>
              <a:t>Producer surplus?</a:t>
            </a:r>
          </a:p>
          <a:p>
            <a:pPr lvl="1"/>
            <a:r>
              <a:rPr lang="en-US" dirty="0"/>
              <a:t>Deadweight loss?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CCA2E6-9FDC-CC88-7199-7999078D7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222911"/>
            <a:ext cx="4444369" cy="27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0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Public </a:t>
            </a:r>
            <a:r>
              <a:rPr lang="fr-FR" dirty="0" err="1"/>
              <a:t>goods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Definition: Goods that do not get used up when consumed. In other words, one person’s consumption of a good doesn’t reduce anyone else’s potential consumption of the same good.</a:t>
            </a:r>
          </a:p>
          <a:p>
            <a:pPr lvl="1"/>
            <a:r>
              <a:rPr lang="en-US" dirty="0"/>
              <a:t>Examples: Ideas, television broadcasts, national defense.</a:t>
            </a:r>
          </a:p>
          <a:p>
            <a:pPr lvl="1"/>
            <a:r>
              <a:rPr lang="en-US" dirty="0"/>
              <a:t>Obviously, these are not physical items that get used up. Instead they are usually ideas and artistic expressions.</a:t>
            </a:r>
          </a:p>
          <a:p>
            <a:pPr lvl="1"/>
            <a:r>
              <a:rPr lang="en-US" dirty="0"/>
              <a:t>They are at the core of the Information Age Economy, since information is a public good.</a:t>
            </a:r>
          </a:p>
          <a:p>
            <a:pPr lvl="2"/>
            <a:endParaRPr lang="fr-F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8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KEY concepts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Information externalities</a:t>
            </a:r>
          </a:p>
          <a:p>
            <a:pPr lvl="1"/>
            <a:r>
              <a:rPr lang="en-US" dirty="0"/>
              <a:t>Network externalities and two-sided platforms</a:t>
            </a:r>
          </a:p>
          <a:p>
            <a:pPr lvl="1"/>
            <a:r>
              <a:rPr lang="en-US" dirty="0"/>
              <a:t>Digitization and new business models</a:t>
            </a:r>
          </a:p>
          <a:p>
            <a:pPr lvl="1"/>
            <a:r>
              <a:rPr lang="en-US" dirty="0"/>
              <a:t>Costly to produce, costless to reproduce</a:t>
            </a:r>
          </a:p>
          <a:p>
            <a:pPr lvl="1"/>
            <a:r>
              <a:rPr lang="en-US" dirty="0"/>
              <a:t>Public good</a:t>
            </a:r>
          </a:p>
          <a:p>
            <a:pPr lvl="1"/>
            <a:r>
              <a:rPr lang="en-US" dirty="0"/>
              <a:t>Digital commons</a:t>
            </a:r>
          </a:p>
          <a:p>
            <a:pPr lvl="1"/>
            <a:r>
              <a:rPr lang="en-US" dirty="0"/>
              <a:t>Experience good</a:t>
            </a:r>
          </a:p>
          <a:p>
            <a:pPr lvl="1"/>
            <a:r>
              <a:rPr lang="en-US" dirty="0"/>
              <a:t>Complementarity between data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382997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Non </a:t>
            </a:r>
            <a:r>
              <a:rPr lang="fr-FR" dirty="0" err="1"/>
              <a:t>rivalry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Nonrivalry means that the amount one person consumes does not affect the amount available for others.</a:t>
            </a:r>
          </a:p>
          <a:p>
            <a:pPr lvl="1"/>
            <a:r>
              <a:rPr lang="en-US" dirty="0"/>
              <a:t>Rivalry allows for price competition among consumers.</a:t>
            </a:r>
          </a:p>
          <a:p>
            <a:pPr lvl="1"/>
            <a:r>
              <a:rPr lang="en-US" dirty="0"/>
              <a:t>If there are a limited number of luxury cars, Van Gogh paintings, stock shares, people will pay more for them.</a:t>
            </a:r>
          </a:p>
          <a:p>
            <a:pPr lvl="1"/>
            <a:r>
              <a:rPr lang="en-US" dirty="0"/>
              <a:t>This is called scarcity</a:t>
            </a:r>
          </a:p>
          <a:p>
            <a:pPr lvl="1"/>
            <a:r>
              <a:rPr lang="en-US" dirty="0"/>
              <a:t>If there is no limit to the number of goods available, no one will want to pay more than the lowest price.</a:t>
            </a:r>
          </a:p>
          <a:p>
            <a:pPr lvl="1"/>
            <a:endParaRPr lang="en-US" dirty="0"/>
          </a:p>
          <a:p>
            <a:pPr lvl="2"/>
            <a:endParaRPr lang="fr-F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8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Non </a:t>
            </a:r>
            <a:r>
              <a:rPr lang="fr-FR" dirty="0" err="1"/>
              <a:t>Excludability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Difficult to exclude people from using the good</a:t>
            </a:r>
          </a:p>
          <a:p>
            <a:pPr lvl="1"/>
            <a:r>
              <a:rPr lang="en-US" dirty="0"/>
              <a:t>This is a technical issue as it is always possible to exclude </a:t>
            </a:r>
          </a:p>
          <a:p>
            <a:pPr lvl="1"/>
            <a:r>
              <a:rPr lang="en-US" dirty="0"/>
              <a:t>Example: air, highway tolls</a:t>
            </a:r>
          </a:p>
          <a:p>
            <a:pPr lvl="1"/>
            <a:endParaRPr lang="en-US" dirty="0"/>
          </a:p>
          <a:p>
            <a:pPr lvl="2"/>
            <a:endParaRPr lang="fr-F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6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0DD5673-CBE8-61AB-0D3C-DF0BBA0FA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50" y="759605"/>
            <a:ext cx="6724699" cy="362428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3F0FBF6-FD30-407F-3E9E-B8ABB8266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830682"/>
            <a:ext cx="6724699" cy="362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Public </a:t>
            </a:r>
            <a:r>
              <a:rPr lang="fr-FR" dirty="0" err="1"/>
              <a:t>goods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/>
              <a:t>Free </a:t>
            </a:r>
            <a:r>
              <a:rPr lang="fr-FR" dirty="0" err="1"/>
              <a:t>riders</a:t>
            </a:r>
            <a:endParaRPr lang="fr-FR" dirty="0"/>
          </a:p>
          <a:p>
            <a:pPr lvl="2"/>
            <a:r>
              <a:rPr lang="en-US" dirty="0"/>
              <a:t>A firm cannot capture all social surplus </a:t>
            </a:r>
          </a:p>
          <a:p>
            <a:pPr lvl="2"/>
            <a:r>
              <a:rPr lang="en-US" dirty="0"/>
              <a:t>competition drives down the price to marginal cost; zero profit</a:t>
            </a:r>
          </a:p>
          <a:p>
            <a:pPr lvl="2"/>
            <a:r>
              <a:rPr lang="en-US" dirty="0"/>
              <a:t>Under-production of the public good</a:t>
            </a:r>
          </a:p>
          <a:p>
            <a:pPr lvl="1"/>
            <a:r>
              <a:rPr lang="fr-FR" dirty="0"/>
              <a:t>So: in </a:t>
            </a:r>
            <a:r>
              <a:rPr lang="fr-FR" dirty="0" err="1"/>
              <a:t>general</a:t>
            </a:r>
            <a:r>
              <a:rPr lang="fr-FR" dirty="0"/>
              <a:t> </a:t>
            </a:r>
            <a:r>
              <a:rPr lang="fr-FR" dirty="0" err="1"/>
              <a:t>produced</a:t>
            </a:r>
            <a:r>
              <a:rPr lang="fr-FR" dirty="0"/>
              <a:t> by </a:t>
            </a:r>
            <a:r>
              <a:rPr lang="fr-FR" dirty="0" err="1"/>
              <a:t>government</a:t>
            </a:r>
            <a:r>
              <a:rPr lang="fr-FR" dirty="0"/>
              <a:t> </a:t>
            </a:r>
            <a:r>
              <a:rPr lang="fr-FR" dirty="0" err="1"/>
              <a:t>agencies</a:t>
            </a:r>
            <a:endParaRPr lang="fr-FR" dirty="0"/>
          </a:p>
          <a:p>
            <a:pPr lvl="1"/>
            <a:r>
              <a:rPr lang="fr-FR" dirty="0"/>
              <a:t>Question : </a:t>
            </a:r>
            <a:r>
              <a:rPr lang="fr-FR" dirty="0" err="1"/>
              <a:t>Should</a:t>
            </a:r>
            <a:r>
              <a:rPr lang="fr-FR" dirty="0"/>
              <a:t> data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produced</a:t>
            </a:r>
            <a:r>
              <a:rPr lang="fr-FR" dirty="0"/>
              <a:t> by </a:t>
            </a:r>
            <a:r>
              <a:rPr lang="fr-FR" dirty="0" err="1"/>
              <a:t>governments</a:t>
            </a:r>
            <a:r>
              <a:rPr lang="fr-FR" dirty="0"/>
              <a:t>? </a:t>
            </a:r>
          </a:p>
          <a:p>
            <a:pPr lvl="1"/>
            <a:r>
              <a:rPr lang="fr-FR" dirty="0" err="1"/>
              <a:t>Unheard</a:t>
            </a:r>
            <a:r>
              <a:rPr lang="fr-FR" dirty="0"/>
              <a:t> of, but question </a:t>
            </a:r>
            <a:r>
              <a:rPr lang="fr-FR" dirty="0" err="1"/>
              <a:t>is</a:t>
            </a:r>
            <a:r>
              <a:rPr lang="fr-FR" dirty="0"/>
              <a:t> relevant</a:t>
            </a:r>
            <a:endParaRPr lang="en-US" dirty="0"/>
          </a:p>
          <a:p>
            <a:pPr lvl="2"/>
            <a:endParaRPr lang="fr-F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Commons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 err="1"/>
              <a:t>Tragedy</a:t>
            </a:r>
            <a:r>
              <a:rPr lang="fr-FR" dirty="0"/>
              <a:t> of the </a:t>
            </a:r>
            <a:r>
              <a:rPr lang="fr-FR" dirty="0" err="1"/>
              <a:t>commons</a:t>
            </a:r>
            <a:endParaRPr lang="fr-FR" dirty="0"/>
          </a:p>
          <a:p>
            <a:pPr lvl="1"/>
            <a:r>
              <a:rPr lang="fr-FR" dirty="0" err="1"/>
              <a:t>Tragedy</a:t>
            </a:r>
            <a:r>
              <a:rPr lang="fr-FR" dirty="0"/>
              <a:t> of the anti-</a:t>
            </a:r>
            <a:r>
              <a:rPr lang="fr-FR" dirty="0" err="1"/>
              <a:t>commons</a:t>
            </a:r>
            <a:endParaRPr lang="en-US" dirty="0"/>
          </a:p>
          <a:p>
            <a:pPr lvl="2"/>
            <a:endParaRPr lang="fr-F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9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Experience</a:t>
            </a:r>
            <a:r>
              <a:rPr lang="fr-FR" dirty="0"/>
              <a:t> good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Part of the law of supply and demand requires that consumers can accurately assess their choices.</a:t>
            </a:r>
          </a:p>
          <a:p>
            <a:pPr lvl="1"/>
            <a:r>
              <a:rPr lang="en-US" dirty="0"/>
              <a:t>Information goods are experience goods.</a:t>
            </a:r>
          </a:p>
          <a:p>
            <a:pPr lvl="1"/>
            <a:r>
              <a:rPr lang="en-US" dirty="0"/>
              <a:t>I don’t know how much I’ll like a CD until I hear it.</a:t>
            </a:r>
          </a:p>
          <a:p>
            <a:pPr lvl="1"/>
            <a:r>
              <a:rPr lang="en-US" dirty="0"/>
              <a:t>Compare this to a traditional good, like a car or a chair.</a:t>
            </a:r>
          </a:p>
          <a:p>
            <a:pPr lvl="1"/>
            <a:r>
              <a:rPr lang="en-US" dirty="0"/>
              <a:t>This means that consumers have a hard time determining how much they’re willing to pay.</a:t>
            </a:r>
          </a:p>
          <a:p>
            <a:pPr lvl="1"/>
            <a:r>
              <a:rPr lang="en-US" dirty="0"/>
              <a:t>give information to customers: recommendations, try-before-purchase, freemium, F2P</a:t>
            </a:r>
          </a:p>
          <a:p>
            <a:pPr lvl="1"/>
            <a:r>
              <a:rPr lang="en-US" dirty="0"/>
              <a:t>Consequence: Reputation matters (see next lectures)</a:t>
            </a:r>
          </a:p>
          <a:p>
            <a:pPr lvl="2"/>
            <a:endParaRPr lang="fr-F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2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Complementarity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data and </a:t>
            </a:r>
            <a:r>
              <a:rPr lang="fr-FR" dirty="0" err="1"/>
              <a:t>algorithms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fr-FR" dirty="0"/>
              <a:t>Data </a:t>
            </a:r>
            <a:r>
              <a:rPr lang="fr-FR" dirty="0" err="1"/>
              <a:t>gives</a:t>
            </a:r>
            <a:r>
              <a:rPr lang="fr-FR" dirty="0"/>
              <a:t> a double </a:t>
            </a:r>
            <a:r>
              <a:rPr lang="fr-FR" dirty="0" err="1"/>
              <a:t>competitive</a:t>
            </a:r>
            <a:r>
              <a:rPr lang="fr-FR" dirty="0"/>
              <a:t> </a:t>
            </a:r>
            <a:r>
              <a:rPr lang="fr-FR" dirty="0" err="1"/>
              <a:t>advantage</a:t>
            </a:r>
            <a:endParaRPr lang="fr-FR" dirty="0"/>
          </a:p>
          <a:p>
            <a:pPr lvl="2"/>
            <a:r>
              <a:rPr lang="fr-FR" dirty="0"/>
              <a:t>More </a:t>
            </a:r>
            <a:r>
              <a:rPr lang="fr-FR" dirty="0" err="1"/>
              <a:t>precise</a:t>
            </a:r>
            <a:r>
              <a:rPr lang="fr-FR" dirty="0"/>
              <a:t> data </a:t>
            </a:r>
            <a:r>
              <a:rPr lang="fr-FR" dirty="0" err="1"/>
              <a:t>allow</a:t>
            </a:r>
            <a:r>
              <a:rPr lang="fr-FR" dirty="0"/>
              <a:t> </a:t>
            </a:r>
            <a:r>
              <a:rPr lang="fr-FR" dirty="0" err="1"/>
              <a:t>firms</a:t>
            </a:r>
            <a:r>
              <a:rPr lang="fr-FR" dirty="0"/>
              <a:t> to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target</a:t>
            </a:r>
            <a:r>
              <a:rPr lang="fr-FR" dirty="0"/>
              <a:t> </a:t>
            </a:r>
            <a:r>
              <a:rPr lang="fr-FR" dirty="0" err="1"/>
              <a:t>customers</a:t>
            </a:r>
            <a:endParaRPr lang="fr-FR" dirty="0"/>
          </a:p>
          <a:p>
            <a:pPr lvl="2"/>
            <a:r>
              <a:rPr lang="fr-FR" dirty="0"/>
              <a:t>More data </a:t>
            </a:r>
            <a:r>
              <a:rPr lang="fr-FR" dirty="0" err="1"/>
              <a:t>allow</a:t>
            </a:r>
            <a:r>
              <a:rPr lang="fr-FR" dirty="0"/>
              <a:t> AI </a:t>
            </a:r>
            <a:r>
              <a:rPr lang="fr-FR" dirty="0" err="1"/>
              <a:t>tools</a:t>
            </a:r>
            <a:r>
              <a:rPr lang="fr-FR" dirty="0"/>
              <a:t> to </a:t>
            </a:r>
            <a:r>
              <a:rPr lang="fr-FR" dirty="0" err="1"/>
              <a:t>become</a:t>
            </a:r>
            <a:r>
              <a:rPr lang="fr-FR" dirty="0"/>
              <a:t> </a:t>
            </a:r>
            <a:r>
              <a:rPr lang="fr-FR" dirty="0" err="1"/>
              <a:t>better</a:t>
            </a:r>
            <a:endParaRPr lang="fr-FR" dirty="0"/>
          </a:p>
          <a:p>
            <a:pPr lvl="1"/>
            <a:r>
              <a:rPr lang="fr-FR" dirty="0" err="1"/>
              <a:t>Economics</a:t>
            </a:r>
            <a:r>
              <a:rPr lang="fr-FR" dirty="0"/>
              <a:t> of </a:t>
            </a:r>
            <a:r>
              <a:rPr lang="fr-FR" dirty="0" err="1"/>
              <a:t>scale</a:t>
            </a:r>
            <a:r>
              <a:rPr lang="fr-FR" dirty="0"/>
              <a:t> and of scope</a:t>
            </a:r>
          </a:p>
          <a:p>
            <a:pPr lvl="2"/>
            <a:endParaRPr lang="fr-F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34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Title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Subtitle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8DC2-28AE-4F96-8947-3E4155493BDA}" type="datetime1">
              <a:rPr lang="fr-FR" smtClean="0"/>
              <a:pPr/>
              <a:t>26/11/2024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97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externalities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Individual action creates an economic effect on others that is not directly captured by a market mechanism</a:t>
            </a:r>
          </a:p>
          <a:p>
            <a:pPr lvl="1"/>
            <a:r>
              <a:rPr lang="en-US" dirty="0"/>
              <a:t>Two types:</a:t>
            </a:r>
          </a:p>
          <a:p>
            <a:pPr lvl="2"/>
            <a:r>
              <a:rPr lang="en-US" dirty="0"/>
              <a:t>Information externalities</a:t>
            </a:r>
          </a:p>
          <a:p>
            <a:pPr lvl="2"/>
            <a:r>
              <a:rPr lang="en-US" dirty="0"/>
              <a:t>Network externalities</a:t>
            </a:r>
          </a:p>
        </p:txBody>
      </p:sp>
    </p:spTree>
    <p:extLst>
      <p:ext uri="{BB962C8B-B14F-4D97-AF65-F5344CB8AC3E}">
        <p14:creationId xmlns:p14="http://schemas.microsoft.com/office/powerpoint/2010/main" val="269593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Negative</a:t>
            </a:r>
            <a:r>
              <a:rPr lang="fr-FR" dirty="0"/>
              <a:t> </a:t>
            </a:r>
            <a:r>
              <a:rPr lang="fr-FR" dirty="0" err="1"/>
              <a:t>externalities</a:t>
            </a:r>
            <a:r>
              <a:rPr lang="fr-FR" dirty="0"/>
              <a:t>: pollution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>
          <a:xfrm>
            <a:off x="251520" y="4064824"/>
            <a:ext cx="8424863" cy="709934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Mercury, lead, cadmium, …</a:t>
            </a:r>
          </a:p>
          <a:p>
            <a:pPr lvl="1"/>
            <a:r>
              <a:rPr lang="en-US" dirty="0"/>
              <a:t>Neurotoxic, carcinogenic, radioactive, toxic waste</a:t>
            </a:r>
          </a:p>
        </p:txBody>
      </p:sp>
      <p:pic>
        <p:nvPicPr>
          <p:cNvPr id="8" name="Image 5">
            <a:extLst>
              <a:ext uri="{FF2B5EF4-FFF2-40B4-BE49-F238E27FC236}">
                <a16:creationId xmlns:a16="http://schemas.microsoft.com/office/drawing/2014/main" id="{24BD7BAD-9281-B921-43A5-6D72B4BBD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91630"/>
            <a:ext cx="3429000" cy="23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FA208BEC-5200-8B10-6A90-BB1A44E8F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284" y="1475755"/>
            <a:ext cx="34290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50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Negative</a:t>
            </a:r>
            <a:r>
              <a:rPr lang="fr-FR" dirty="0"/>
              <a:t> </a:t>
            </a:r>
            <a:r>
              <a:rPr lang="fr-FR" dirty="0" err="1"/>
              <a:t>externalities</a:t>
            </a:r>
            <a:r>
              <a:rPr lang="fr-FR" dirty="0"/>
              <a:t>: pollution (</a:t>
            </a:r>
            <a:r>
              <a:rPr lang="fr-FR" dirty="0" err="1"/>
              <a:t>cont</a:t>
            </a:r>
            <a:r>
              <a:rPr lang="fr-FR" dirty="0"/>
              <a:t>.)</a:t>
            </a:r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60148395-9124-58CB-15D5-F25E36C056F9}"/>
              </a:ext>
            </a:extLst>
          </p:cNvPr>
          <p:cNvSpPr txBox="1">
            <a:spLocks/>
          </p:cNvSpPr>
          <p:nvPr/>
        </p:nvSpPr>
        <p:spPr>
          <a:xfrm>
            <a:off x="476250" y="1386840"/>
            <a:ext cx="8424863" cy="33613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00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25"/>
              </a:spcAft>
              <a:buClr>
                <a:srgbClr val="E6142D"/>
              </a:buClr>
              <a:buFontTx/>
              <a:buNone/>
              <a:defRPr lang="fr-FR" sz="2000" kern="1200" cap="none" baseline="0" dirty="0" smtClean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8000" indent="-1825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6142D"/>
              </a:buClr>
              <a:buFont typeface="Arial" pitchFamily="34" charset="0"/>
              <a:buChar char="•"/>
              <a:tabLst>
                <a:tab pos="182563" algn="l"/>
              </a:tabLst>
              <a:defRPr sz="18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00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6142D"/>
              </a:buClr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Environmental</a:t>
            </a:r>
          </a:p>
          <a:p>
            <a:pPr lvl="2"/>
            <a:r>
              <a:rPr lang="en-US" dirty="0"/>
              <a:t>14 billion smartphones in 2020</a:t>
            </a:r>
          </a:p>
          <a:p>
            <a:pPr lvl="2"/>
            <a:r>
              <a:rPr lang="en-US" dirty="0"/>
              <a:t>An iPhone X emits 79 kg of greenhouse gases from design to recycling.</a:t>
            </a:r>
          </a:p>
          <a:p>
            <a:pPr lvl="2"/>
            <a:r>
              <a:rPr lang="en-US" dirty="0"/>
              <a:t>Solicitation of rare metals (</a:t>
            </a:r>
            <a:r>
              <a:rPr lang="en-US" dirty="0" err="1"/>
              <a:t>tantale</a:t>
            </a:r>
            <a:r>
              <a:rPr lang="en-US" dirty="0"/>
              <a:t>, </a:t>
            </a:r>
            <a:r>
              <a:rPr lang="en-US" dirty="0" err="1"/>
              <a:t>niobum</a:t>
            </a:r>
            <a:r>
              <a:rPr lang="en-US" dirty="0"/>
              <a:t>, palladium)</a:t>
            </a:r>
          </a:p>
          <a:p>
            <a:pPr lvl="2"/>
            <a:r>
              <a:rPr lang="en-US" dirty="0"/>
              <a:t>Rare earths (scandium, yttrium, lanthanides) are extremely energy-intensive to extract.</a:t>
            </a:r>
          </a:p>
          <a:p>
            <a:pPr lvl="2"/>
            <a:r>
              <a:rPr lang="en-US" dirty="0"/>
              <a:t>Server power and water consumption</a:t>
            </a:r>
          </a:p>
          <a:p>
            <a:pPr lvl="1"/>
            <a:r>
              <a:rPr lang="en-US" dirty="0"/>
              <a:t>Cost to extract does not increase linearly</a:t>
            </a:r>
          </a:p>
          <a:p>
            <a:pPr lvl="1"/>
            <a:r>
              <a:rPr lang="en-US" dirty="0"/>
              <a:t>AI’s growing thirst</a:t>
            </a:r>
          </a:p>
          <a:p>
            <a:pPr lvl="1"/>
            <a:r>
              <a:rPr lang="en-US" dirty="0"/>
              <a:t>Planned obsolescence</a:t>
            </a:r>
          </a:p>
          <a:p>
            <a:pPr lvl="1"/>
            <a:r>
              <a:rPr lang="en-US" dirty="0"/>
              <a:t>Impact on Society and on human mind: see next lectures</a:t>
            </a:r>
          </a:p>
        </p:txBody>
      </p:sp>
    </p:spTree>
    <p:extLst>
      <p:ext uri="{BB962C8B-B14F-4D97-AF65-F5344CB8AC3E}">
        <p14:creationId xmlns:p14="http://schemas.microsoft.com/office/powerpoint/2010/main" val="36493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C325761-C6B2-8EBF-8FC0-3FA6F4A42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775" y="1106216"/>
            <a:ext cx="3910041" cy="238126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A2045D2-481D-F294-2DC0-0B31C0DBF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06216"/>
            <a:ext cx="3798122" cy="220267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AB57C4E-32AB-9000-5BF2-230A858AF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774656"/>
            <a:ext cx="5362614" cy="1052520"/>
          </a:xfrm>
          <a:prstGeom prst="rect">
            <a:avLst/>
          </a:prstGeom>
        </p:spPr>
      </p:pic>
      <p:sp>
        <p:nvSpPr>
          <p:cNvPr id="13" name="Espace réservé du contenu 6">
            <a:extLst>
              <a:ext uri="{FF2B5EF4-FFF2-40B4-BE49-F238E27FC236}">
                <a16:creationId xmlns:a16="http://schemas.microsoft.com/office/drawing/2014/main" id="{266A7AE8-94EA-D640-2EBD-8078639F548B}"/>
              </a:ext>
            </a:extLst>
          </p:cNvPr>
          <p:cNvSpPr txBox="1">
            <a:spLocks/>
          </p:cNvSpPr>
          <p:nvPr/>
        </p:nvSpPr>
        <p:spPr>
          <a:xfrm>
            <a:off x="6190198" y="3867895"/>
            <a:ext cx="2702282" cy="576064"/>
          </a:xfrm>
          <a:prstGeom prst="rect">
            <a:avLst/>
          </a:prstGeom>
          <a:ln w="22225">
            <a:solidFill>
              <a:srgbClr val="C00000"/>
            </a:solidFill>
          </a:ln>
        </p:spPr>
        <p:txBody>
          <a:bodyPr>
            <a:normAutofit/>
          </a:bodyPr>
          <a:lstStyle>
            <a:lvl1pPr marL="449263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6142D"/>
              </a:buClr>
              <a:buFontTx/>
              <a:buNone/>
              <a:defRPr sz="2000" kern="1200">
                <a:solidFill>
                  <a:srgbClr val="E614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25"/>
              </a:spcAft>
              <a:buClr>
                <a:srgbClr val="E6142D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Right behind India</a:t>
            </a:r>
          </a:p>
        </p:txBody>
      </p:sp>
    </p:spTree>
    <p:extLst>
      <p:ext uri="{BB962C8B-B14F-4D97-AF65-F5344CB8AC3E}">
        <p14:creationId xmlns:p14="http://schemas.microsoft.com/office/powerpoint/2010/main" val="223963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externalities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Two types of externalities matter in the digital economy:</a:t>
            </a:r>
          </a:p>
          <a:p>
            <a:pPr lvl="2"/>
            <a:r>
              <a:rPr lang="en-US" dirty="0"/>
              <a:t>Information externalities</a:t>
            </a:r>
          </a:p>
          <a:p>
            <a:pPr lvl="2"/>
            <a:r>
              <a:rPr lang="en-US" dirty="0"/>
              <a:t>Network externalities</a:t>
            </a:r>
          </a:p>
        </p:txBody>
      </p:sp>
    </p:spTree>
    <p:extLst>
      <p:ext uri="{BB962C8B-B14F-4D97-AF65-F5344CB8AC3E}">
        <p14:creationId xmlns:p14="http://schemas.microsoft.com/office/powerpoint/2010/main" val="375569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 </a:t>
            </a:r>
            <a:r>
              <a:rPr lang="fr-FR" dirty="0" err="1"/>
              <a:t>externalities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Example: online reviews on Amazon.com</a:t>
            </a:r>
          </a:p>
          <a:p>
            <a:pPr lvl="1"/>
            <a:r>
              <a:rPr lang="en-US" dirty="0"/>
              <a:t>The review benefits all potential consumers but the reviewer is not paid</a:t>
            </a:r>
          </a:p>
          <a:p>
            <a:pPr lvl="1"/>
            <a:r>
              <a:rPr lang="en-US" dirty="0"/>
              <a:t>Huge effect on income and profits (see lecture on e-commerce)</a:t>
            </a:r>
          </a:p>
          <a:p>
            <a:pPr lvl="1"/>
            <a:r>
              <a:rPr lang="en-US" dirty="0"/>
              <a:t>External effects not taken into account by markets</a:t>
            </a:r>
          </a:p>
          <a:p>
            <a:pPr lvl="1"/>
            <a:r>
              <a:rPr lang="en-US" dirty="0"/>
              <a:t>Can be positive or negative</a:t>
            </a:r>
          </a:p>
          <a:p>
            <a:pPr lvl="2"/>
            <a:r>
              <a:rPr lang="en-US" dirty="0"/>
              <a:t>Spam, online harassment, …</a:t>
            </a:r>
          </a:p>
        </p:txBody>
      </p:sp>
    </p:spTree>
    <p:extLst>
      <p:ext uri="{BB962C8B-B14F-4D97-AF65-F5344CB8AC3E}">
        <p14:creationId xmlns:p14="http://schemas.microsoft.com/office/powerpoint/2010/main" val="7861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network </a:t>
            </a:r>
            <a:r>
              <a:rPr lang="fr-FR" dirty="0" err="1"/>
              <a:t>externalities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Example: the value of a software increases with the number of users (Word, Windows, etc.)</a:t>
            </a:r>
          </a:p>
          <a:p>
            <a:pPr lvl="1"/>
            <a:r>
              <a:rPr lang="en-US" dirty="0"/>
              <a:t>Direct network externalities</a:t>
            </a:r>
          </a:p>
          <a:p>
            <a:pPr lvl="1"/>
            <a:r>
              <a:rPr lang="en-US" dirty="0"/>
              <a:t>Indirect network </a:t>
            </a:r>
            <a:r>
              <a:rPr lang="en-US" dirty="0" err="1"/>
              <a:t>externalites</a:t>
            </a:r>
            <a:r>
              <a:rPr lang="en-US" dirty="0"/>
              <a:t> and 2-sided platforms = a demand economy of scale that crosses heterogeneous markets. </a:t>
            </a:r>
          </a:p>
          <a:p>
            <a:pPr lvl="1"/>
            <a:r>
              <a:rPr lang="en-US" dirty="0"/>
              <a:t>Examples include:</a:t>
            </a:r>
          </a:p>
          <a:p>
            <a:pPr lvl="2"/>
            <a:r>
              <a:rPr lang="en-US" dirty="0"/>
              <a:t>card-holders &amp; merchants that accept the same credit card</a:t>
            </a:r>
          </a:p>
          <a:p>
            <a:pPr lvl="2"/>
            <a:r>
              <a:rPr lang="en-US" dirty="0"/>
              <a:t>content consumers &amp; creators (e.g. PDF, MP3 streaming, video)</a:t>
            </a:r>
          </a:p>
          <a:p>
            <a:pPr lvl="2"/>
            <a:r>
              <a:rPr lang="en-US" dirty="0"/>
              <a:t>Online dating site</a:t>
            </a:r>
          </a:p>
          <a:p>
            <a:pPr lvl="1"/>
            <a:r>
              <a:rPr lang="en-US" dirty="0"/>
              <a:t>Key message: what happens on one-side has an effect on the other side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7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sque pour affichage (&quot;screen&quot;) - ne pas impri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que pour impression (&quot;Print&quot;) - économie d'enc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1231</Words>
  <Application>Microsoft Office PowerPoint</Application>
  <PresentationFormat>Affichage à l'écran (16:9)</PresentationFormat>
  <Paragraphs>263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27</vt:i4>
      </vt:variant>
    </vt:vector>
  </HeadingPairs>
  <TitlesOfParts>
    <vt:vector size="34" baseType="lpstr">
      <vt:lpstr>Arial</vt:lpstr>
      <vt:lpstr>Arial Bold</vt:lpstr>
      <vt:lpstr>Calibri</vt:lpstr>
      <vt:lpstr>Symbol</vt:lpstr>
      <vt:lpstr>Wingdings</vt:lpstr>
      <vt:lpstr>Masque pour affichage ("screen") - ne pas imprimer</vt:lpstr>
      <vt:lpstr>Masque pour impression ("Print") - économie d'encre</vt:lpstr>
      <vt:lpstr>Lecture 2</vt:lpstr>
      <vt:lpstr>KEY concepts</vt:lpstr>
      <vt:lpstr>externalities</vt:lpstr>
      <vt:lpstr>Negative externalities: pollution</vt:lpstr>
      <vt:lpstr>Negative externalities: pollution (cont.)</vt:lpstr>
      <vt:lpstr>Présentation PowerPoint</vt:lpstr>
      <vt:lpstr>externalities</vt:lpstr>
      <vt:lpstr>Information externalities</vt:lpstr>
      <vt:lpstr>network externalities</vt:lpstr>
      <vt:lpstr>Economics of platforms</vt:lpstr>
      <vt:lpstr>New pricing strategies</vt:lpstr>
      <vt:lpstr>Effect of digitization on New business models</vt:lpstr>
      <vt:lpstr>Sunk costs</vt:lpstr>
      <vt:lpstr>Cost structure</vt:lpstr>
      <vt:lpstr>Consumer and producer surplus</vt:lpstr>
      <vt:lpstr>Zero marginal cost and competition</vt:lpstr>
      <vt:lpstr>Monopoly pricing</vt:lpstr>
      <vt:lpstr>Monopoly pricing</vt:lpstr>
      <vt:lpstr>Public goods</vt:lpstr>
      <vt:lpstr>Non rivalry</vt:lpstr>
      <vt:lpstr>Non Excludability</vt:lpstr>
      <vt:lpstr>Présentation PowerPoint</vt:lpstr>
      <vt:lpstr>Public goods</vt:lpstr>
      <vt:lpstr>Commons</vt:lpstr>
      <vt:lpstr>Experience good</vt:lpstr>
      <vt:lpstr>Complementarity between data and algorithms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 presentation - Sciences Po School of Publics Affairs</dc:title>
  <dc:subject/>
  <dc:creator>Sciences Po</dc:creator>
  <cp:keywords/>
  <dc:description/>
  <cp:lastModifiedBy>Patrick Waelbroeck</cp:lastModifiedBy>
  <cp:revision>222</cp:revision>
  <dcterms:created xsi:type="dcterms:W3CDTF">2015-03-20T14:11:59Z</dcterms:created>
  <dcterms:modified xsi:type="dcterms:W3CDTF">2024-11-26T09:32:18Z</dcterms:modified>
  <cp:contentStatus/>
</cp:coreProperties>
</file>