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handoutMasterIdLst>
    <p:handoutMasterId r:id="rId54"/>
  </p:handoutMasterIdLst>
  <p:sldIdLst>
    <p:sldId id="303" r:id="rId3"/>
    <p:sldId id="262" r:id="rId4"/>
    <p:sldId id="274" r:id="rId5"/>
    <p:sldId id="294" r:id="rId6"/>
    <p:sldId id="299" r:id="rId7"/>
    <p:sldId id="297" r:id="rId8"/>
    <p:sldId id="300" r:id="rId9"/>
    <p:sldId id="295" r:id="rId10"/>
    <p:sldId id="301" r:id="rId11"/>
    <p:sldId id="302" r:id="rId12"/>
    <p:sldId id="304" r:id="rId13"/>
    <p:sldId id="305" r:id="rId14"/>
    <p:sldId id="321" r:id="rId15"/>
    <p:sldId id="313" r:id="rId16"/>
    <p:sldId id="322" r:id="rId17"/>
    <p:sldId id="309" r:id="rId18"/>
    <p:sldId id="314" r:id="rId19"/>
    <p:sldId id="315" r:id="rId20"/>
    <p:sldId id="316" r:id="rId21"/>
    <p:sldId id="323" r:id="rId22"/>
    <p:sldId id="324" r:id="rId23"/>
    <p:sldId id="318" r:id="rId24"/>
    <p:sldId id="319" r:id="rId25"/>
    <p:sldId id="320" r:id="rId26"/>
    <p:sldId id="325" r:id="rId27"/>
    <p:sldId id="326" r:id="rId28"/>
    <p:sldId id="327" r:id="rId29"/>
    <p:sldId id="328" r:id="rId30"/>
    <p:sldId id="329" r:id="rId31"/>
    <p:sldId id="330" r:id="rId32"/>
    <p:sldId id="331" r:id="rId33"/>
    <p:sldId id="332" r:id="rId34"/>
    <p:sldId id="333" r:id="rId35"/>
    <p:sldId id="334" r:id="rId36"/>
    <p:sldId id="308" r:id="rId37"/>
    <p:sldId id="335" r:id="rId38"/>
    <p:sldId id="336" r:id="rId39"/>
    <p:sldId id="337" r:id="rId40"/>
    <p:sldId id="338" r:id="rId41"/>
    <p:sldId id="339" r:id="rId42"/>
    <p:sldId id="340" r:id="rId43"/>
    <p:sldId id="341" r:id="rId44"/>
    <p:sldId id="342" r:id="rId45"/>
    <p:sldId id="343" r:id="rId46"/>
    <p:sldId id="310" r:id="rId47"/>
    <p:sldId id="344" r:id="rId48"/>
    <p:sldId id="345" r:id="rId49"/>
    <p:sldId id="346" r:id="rId50"/>
    <p:sldId id="347" r:id="rId51"/>
    <p:sldId id="272" r:id="rId5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
          <p15:clr>
            <a:srgbClr val="A4A3A4"/>
          </p15:clr>
        </p15:guide>
        <p15:guide id="2" orient="horz" pos="169">
          <p15:clr>
            <a:srgbClr val="A4A3A4"/>
          </p15:clr>
        </p15:guide>
        <p15:guide id="3" orient="horz" pos="365">
          <p15:clr>
            <a:srgbClr val="A4A3A4"/>
          </p15:clr>
        </p15:guide>
        <p15:guide id="4" orient="horz" pos="1620">
          <p15:clr>
            <a:srgbClr val="A4A3A4"/>
          </p15:clr>
        </p15:guide>
        <p15:guide id="5" orient="horz" pos="2845">
          <p15:clr>
            <a:srgbClr val="A4A3A4"/>
          </p15:clr>
        </p15:guide>
        <p15:guide id="6" orient="horz" pos="1711">
          <p15:clr>
            <a:srgbClr val="A4A3A4"/>
          </p15:clr>
        </p15:guide>
        <p15:guide id="7" orient="horz" pos="2305">
          <p15:clr>
            <a:srgbClr val="A4A3A4"/>
          </p15:clr>
        </p15:guide>
        <p15:guide id="8" pos="2880">
          <p15:clr>
            <a:srgbClr val="A4A3A4"/>
          </p15:clr>
        </p15:guide>
        <p15:guide id="9" pos="204">
          <p15:clr>
            <a:srgbClr val="A4A3A4"/>
          </p15:clr>
        </p15:guide>
        <p15:guide id="10" pos="2840">
          <p15:clr>
            <a:srgbClr val="A4A3A4"/>
          </p15:clr>
        </p15:guide>
        <p15:guide id="11" pos="3152">
          <p15:clr>
            <a:srgbClr val="A4A3A4"/>
          </p15:clr>
        </p15:guide>
        <p15:guide id="12" pos="5534">
          <p15:clr>
            <a:srgbClr val="A4A3A4"/>
          </p15:clr>
        </p15:guide>
        <p15:guide id="13" pos="5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0" autoAdjust="0"/>
  </p:normalViewPr>
  <p:slideViewPr>
    <p:cSldViewPr showGuides="1">
      <p:cViewPr varScale="1">
        <p:scale>
          <a:sx n="145" d="100"/>
          <a:sy n="145" d="100"/>
        </p:scale>
        <p:origin x="633" y="69"/>
      </p:cViewPr>
      <p:guideLst>
        <p:guide orient="horz" pos="531"/>
        <p:guide orient="horz" pos="169"/>
        <p:guide orient="horz" pos="365"/>
        <p:guide orient="horz" pos="1620"/>
        <p:guide orient="horz" pos="2845"/>
        <p:guide orient="horz" pos="1711"/>
        <p:guide orient="horz" pos="2305"/>
        <p:guide pos="2880"/>
        <p:guide pos="204"/>
        <p:guide pos="2840"/>
        <p:guide pos="3152"/>
        <p:guide pos="5534"/>
        <p:guide pos="567"/>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7" d="100"/>
          <a:sy n="87" d="100"/>
        </p:scale>
        <p:origin x="2781"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D811527-05C3-1EC7-A288-5EEDE1AF37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9CEB1D6-FFD5-3517-4D99-23969A9A9C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73A6F3-C1D4-4877-B527-908CA05A1407}" type="datetimeFigureOut">
              <a:rPr lang="fr-FR" smtClean="0"/>
              <a:t>26/11/2024</a:t>
            </a:fld>
            <a:endParaRPr lang="fr-FR"/>
          </a:p>
        </p:txBody>
      </p:sp>
      <p:sp>
        <p:nvSpPr>
          <p:cNvPr id="4" name="Espace réservé du pied de page 3">
            <a:extLst>
              <a:ext uri="{FF2B5EF4-FFF2-40B4-BE49-F238E27FC236}">
                <a16:creationId xmlns:a16="http://schemas.microsoft.com/office/drawing/2014/main" id="{45C06FF8-77F9-BCD1-01B6-1ADD02FA80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9E2B1C4-87D5-FC99-DC7D-4B26296B56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45651-42C9-4F5C-928F-255EE96272CC}" type="slidenum">
              <a:rPr lang="fr-FR" smtClean="0"/>
              <a:t>‹N°›</a:t>
            </a:fld>
            <a:endParaRPr lang="fr-FR"/>
          </a:p>
        </p:txBody>
      </p:sp>
    </p:spTree>
    <p:extLst>
      <p:ext uri="{BB962C8B-B14F-4D97-AF65-F5344CB8AC3E}">
        <p14:creationId xmlns:p14="http://schemas.microsoft.com/office/powerpoint/2010/main" val="1407030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E29E4F-60A2-457B-A257-CCD435884D3B}" type="datetimeFigureOut">
              <a:rPr lang="fr-FR" smtClean="0"/>
              <a:t>26/11/2024</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7D4DD-ECBB-4173-9D17-ABF69C993B2C}" type="slidenum">
              <a:rPr lang="fr-FR" smtClean="0"/>
              <a:t>‹N°›</a:t>
            </a:fld>
            <a:endParaRPr lang="fr-FR"/>
          </a:p>
        </p:txBody>
      </p:sp>
    </p:spTree>
    <p:extLst>
      <p:ext uri="{BB962C8B-B14F-4D97-AF65-F5344CB8AC3E}">
        <p14:creationId xmlns:p14="http://schemas.microsoft.com/office/powerpoint/2010/main" val="3879560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re avec image">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994224-BB2D-4967-A46A-C39E0F5B812A}" type="slidenum">
              <a:rPr lang="fr-FR" smtClean="0"/>
              <a:t>‹N°›</a:t>
            </a:fld>
            <a:endParaRPr lang="fr-FR"/>
          </a:p>
        </p:txBody>
      </p:sp>
      <p:pic>
        <p:nvPicPr>
          <p:cNvPr id="7" name="Imag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90" y="632460"/>
            <a:ext cx="9144790" cy="4519622"/>
          </a:xfrm>
          <a:prstGeom prst="rect">
            <a:avLst/>
          </a:prstGeom>
        </p:spPr>
      </p:pic>
      <p:sp>
        <p:nvSpPr>
          <p:cNvPr id="8" name="Rectangle 7"/>
          <p:cNvSpPr/>
          <p:nvPr userDrawn="1"/>
        </p:nvSpPr>
        <p:spPr>
          <a:xfrm>
            <a:off x="0" y="1381505"/>
            <a:ext cx="4576290" cy="2430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Rectangle 9"/>
          <p:cNvSpPr/>
          <p:nvPr userDrawn="1"/>
        </p:nvSpPr>
        <p:spPr>
          <a:xfrm>
            <a:off x="0" y="-2"/>
            <a:ext cx="9144000" cy="5688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2" name="Titre 1"/>
          <p:cNvSpPr>
            <a:spLocks noGrp="1"/>
          </p:cNvSpPr>
          <p:nvPr>
            <p:ph type="ctrTitle"/>
          </p:nvPr>
        </p:nvSpPr>
        <p:spPr>
          <a:xfrm>
            <a:off x="360026" y="1491630"/>
            <a:ext cx="4211974" cy="1073371"/>
          </a:xfrm>
        </p:spPr>
        <p:txBody>
          <a:bodyPr lIns="0" bIns="0" anchor="b">
            <a:noAutofit/>
          </a:bodyPr>
          <a:lstStyle>
            <a:lvl1pPr algn="l">
              <a:defRPr lang="fr-FR" sz="2800" b="1" kern="1200" cap="all" dirty="0">
                <a:solidFill>
                  <a:schemeClr val="bg1"/>
                </a:solidFill>
                <a:latin typeface="Arial Bold"/>
                <a:ea typeface="+mn-ea"/>
                <a:cs typeface="Arial Bold"/>
              </a:defRPr>
            </a:lvl1pPr>
          </a:lstStyle>
          <a:p>
            <a:r>
              <a:rPr lang="fr-FR" dirty="0"/>
              <a:t>Modifiez le style du titre</a:t>
            </a:r>
          </a:p>
        </p:txBody>
      </p:sp>
      <p:sp>
        <p:nvSpPr>
          <p:cNvPr id="3" name="Sous-titre 2"/>
          <p:cNvSpPr>
            <a:spLocks noGrp="1"/>
          </p:cNvSpPr>
          <p:nvPr>
            <p:ph type="subTitle" idx="1"/>
          </p:nvPr>
        </p:nvSpPr>
        <p:spPr>
          <a:xfrm>
            <a:off x="360364" y="2596505"/>
            <a:ext cx="4215926" cy="461665"/>
          </a:xfrm>
        </p:spPr>
        <p:txBody>
          <a:bodyPr wrap="square" lIns="0" tIns="0" bIns="0" anchor="ctr">
            <a:noAutofit/>
          </a:bodyPr>
          <a:lstStyle>
            <a:lvl1pPr marL="0" indent="0" algn="l">
              <a:lnSpc>
                <a:spcPct val="100000"/>
              </a:lnSpc>
              <a:buNone/>
              <a:defRPr sz="2000" cap="all" baseline="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p>
        </p:txBody>
      </p:sp>
      <p:sp>
        <p:nvSpPr>
          <p:cNvPr id="4" name="Espace réservé de la date 3"/>
          <p:cNvSpPr>
            <a:spLocks noGrp="1"/>
          </p:cNvSpPr>
          <p:nvPr>
            <p:ph type="dt" sz="half" idx="10"/>
          </p:nvPr>
        </p:nvSpPr>
        <p:spPr>
          <a:xfrm>
            <a:off x="360023" y="3147814"/>
            <a:ext cx="4211582" cy="184666"/>
          </a:xfrm>
        </p:spPr>
        <p:txBody>
          <a:bodyPr wrap="square" lIns="0" tIns="0" bIns="0">
            <a:noAutofit/>
          </a:bodyPr>
          <a:lstStyle>
            <a:lvl1pPr>
              <a:defRPr sz="1600">
                <a:solidFill>
                  <a:schemeClr val="bg1"/>
                </a:solidFill>
                <a:latin typeface="Arial" pitchFamily="34" charset="0"/>
                <a:cs typeface="Arial" pitchFamily="34" charset="0"/>
              </a:defRPr>
            </a:lvl1pPr>
          </a:lstStyle>
          <a:p>
            <a:fld id="{3A11C8FE-B627-4DFA-8C46-5DBAC1E0F591}" type="datetime1">
              <a:rPr lang="fr-FR" smtClean="0"/>
              <a:t>26/11/2024</a:t>
            </a:fld>
            <a:endParaRPr lang="fr-FR" dirty="0"/>
          </a:p>
        </p:txBody>
      </p:sp>
      <p:pic>
        <p:nvPicPr>
          <p:cNvPr id="12" name="Imag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162000"/>
            <a:ext cx="1120000" cy="288000"/>
          </a:xfrm>
          <a:prstGeom prst="rect">
            <a:avLst/>
          </a:prstGeom>
        </p:spPr>
      </p:pic>
    </p:spTree>
    <p:extLst>
      <p:ext uri="{BB962C8B-B14F-4D97-AF65-F5344CB8AC3E}">
        <p14:creationId xmlns:p14="http://schemas.microsoft.com/office/powerpoint/2010/main" val="336495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sp>
        <p:nvSpPr>
          <p:cNvPr id="12" name="Rectangle 11"/>
          <p:cNvSpPr/>
          <p:nvPr userDrawn="1"/>
        </p:nvSpPr>
        <p:spPr>
          <a:xfrm>
            <a:off x="0" y="0"/>
            <a:ext cx="9144000" cy="594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0" name="Espace réservé du pied de page 4"/>
          <p:cNvSpPr>
            <a:spLocks noGrp="1"/>
          </p:cNvSpPr>
          <p:nvPr>
            <p:ph type="ftr" sz="quarter" idx="11"/>
          </p:nvPr>
        </p:nvSpPr>
        <p:spPr>
          <a:xfrm>
            <a:off x="3124200" y="4785996"/>
            <a:ext cx="2895600" cy="273844"/>
          </a:xfrm>
        </p:spPr>
        <p:txBody>
          <a:bodyPr/>
          <a:lstStyle/>
          <a:p>
            <a:endParaRPr lang="fr-FR"/>
          </a:p>
        </p:txBody>
      </p:sp>
      <p:sp>
        <p:nvSpPr>
          <p:cNvPr id="11"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18" name="Espace réservé du texte 14"/>
          <p:cNvSpPr>
            <a:spLocks noGrp="1"/>
          </p:cNvSpPr>
          <p:nvPr>
            <p:ph type="body" sz="quarter" idx="15" hasCustomPrompt="1"/>
          </p:nvPr>
        </p:nvSpPr>
        <p:spPr>
          <a:xfrm>
            <a:off x="2110770" y="115857"/>
            <a:ext cx="6732240" cy="241127"/>
          </a:xfrm>
        </p:spPr>
        <p:txBody>
          <a:bodyPr>
            <a:noAutofit/>
          </a:bodyPr>
          <a:lstStyle>
            <a:lvl1pPr marL="0" indent="0" algn="r">
              <a:buFontTx/>
              <a:buNone/>
              <a:defRPr sz="1500" cap="all"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Titre de la présentation</a:t>
            </a:r>
          </a:p>
        </p:txBody>
      </p:sp>
      <p:sp>
        <p:nvSpPr>
          <p:cNvPr id="19" name="Espace réservé du texte 14"/>
          <p:cNvSpPr>
            <a:spLocks noGrp="1"/>
          </p:cNvSpPr>
          <p:nvPr>
            <p:ph type="body" sz="quarter" idx="16" hasCustomPrompt="1"/>
          </p:nvPr>
        </p:nvSpPr>
        <p:spPr>
          <a:xfrm>
            <a:off x="2110770" y="316324"/>
            <a:ext cx="6732240" cy="183334"/>
          </a:xfrm>
        </p:spPr>
        <p:txBody>
          <a:bodyPr>
            <a:noAutofit/>
          </a:bodyPr>
          <a:lstStyle>
            <a:lvl1pPr marL="0" indent="0" algn="r">
              <a:buFontTx/>
              <a:buNone/>
              <a:defRPr sz="1000" b="1" cap="none"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Sous titre de la présentation</a:t>
            </a:r>
          </a:p>
        </p:txBody>
      </p:sp>
      <p:sp>
        <p:nvSpPr>
          <p:cNvPr id="20" name="Espace réservé de la date 3"/>
          <p:cNvSpPr>
            <a:spLocks noGrp="1"/>
          </p:cNvSpPr>
          <p:nvPr>
            <p:ph type="dt" sz="half" idx="10"/>
          </p:nvPr>
        </p:nvSpPr>
        <p:spPr>
          <a:xfrm>
            <a:off x="251520" y="4778376"/>
            <a:ext cx="2133600" cy="273844"/>
          </a:xfrm>
        </p:spPr>
        <p:txBody>
          <a:bodyPr/>
          <a:lstStyle>
            <a:lvl1pPr>
              <a:defRPr sz="1000">
                <a:latin typeface="Arial" pitchFamily="34" charset="0"/>
                <a:cs typeface="Arial" pitchFamily="34" charset="0"/>
              </a:defRPr>
            </a:lvl1pPr>
          </a:lstStyle>
          <a:p>
            <a:fld id="{97D6CC3A-538B-450C-8B91-5C43C0614404}" type="datetime1">
              <a:rPr lang="fr-FR" smtClean="0"/>
              <a:t>26/11/2024</a:t>
            </a:fld>
            <a:endParaRPr lang="fr-FR" dirty="0"/>
          </a:p>
        </p:txBody>
      </p:sp>
      <p:sp>
        <p:nvSpPr>
          <p:cNvPr id="15" name="Titre 2"/>
          <p:cNvSpPr>
            <a:spLocks noGrp="1"/>
          </p:cNvSpPr>
          <p:nvPr>
            <p:ph type="title"/>
          </p:nvPr>
        </p:nvSpPr>
        <p:spPr>
          <a:xfrm>
            <a:off x="323850" y="689410"/>
            <a:ext cx="8423909" cy="523800"/>
          </a:xfrm>
        </p:spPr>
        <p:txBody>
          <a:bodyPr>
            <a:normAutofit/>
          </a:bodyPr>
          <a:lstStyle>
            <a:lvl1pPr marL="648000" algn="l">
              <a:spcAft>
                <a:spcPts val="0"/>
              </a:spcAft>
              <a:tabLst/>
              <a:defRPr lang="fr-FR" sz="2200" b="1" kern="1200" cap="all" baseline="0" dirty="0">
                <a:solidFill>
                  <a:srgbClr val="E6142D"/>
                </a:solidFill>
                <a:latin typeface="Arial" pitchFamily="34" charset="0"/>
                <a:ea typeface="+mn-ea"/>
                <a:cs typeface="Arial" pitchFamily="34" charset="0"/>
              </a:defRPr>
            </a:lvl1pPr>
          </a:lstStyle>
          <a:p>
            <a:r>
              <a:rPr lang="fr-FR" dirty="0"/>
              <a:t>Modifiez le style du titre</a:t>
            </a:r>
          </a:p>
        </p:txBody>
      </p:sp>
      <p:sp>
        <p:nvSpPr>
          <p:cNvPr id="13" name="ZoneTexte 12"/>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 « TITRE SEUL »</a:t>
            </a:r>
          </a:p>
        </p:txBody>
      </p:sp>
    </p:spTree>
    <p:extLst>
      <p:ext uri="{BB962C8B-B14F-4D97-AF65-F5344CB8AC3E}">
        <p14:creationId xmlns:p14="http://schemas.microsoft.com/office/powerpoint/2010/main" val="331081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suel et texte">
    <p:spTree>
      <p:nvGrpSpPr>
        <p:cNvPr id="1" name=""/>
        <p:cNvGrpSpPr/>
        <p:nvPr/>
      </p:nvGrpSpPr>
      <p:grpSpPr>
        <a:xfrm>
          <a:off x="0" y="0"/>
          <a:ext cx="0" cy="0"/>
          <a:chOff x="0" y="0"/>
          <a:chExt cx="0" cy="0"/>
        </a:xfrm>
      </p:grpSpPr>
      <p:sp>
        <p:nvSpPr>
          <p:cNvPr id="11" name="Rectangle 10"/>
          <p:cNvSpPr/>
          <p:nvPr userDrawn="1"/>
        </p:nvSpPr>
        <p:spPr>
          <a:xfrm>
            <a:off x="0" y="0"/>
            <a:ext cx="9144000" cy="594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9" name="Espace réservé du pied de page 4"/>
          <p:cNvSpPr>
            <a:spLocks noGrp="1"/>
          </p:cNvSpPr>
          <p:nvPr>
            <p:ph type="ftr" sz="quarter" idx="11"/>
          </p:nvPr>
        </p:nvSpPr>
        <p:spPr>
          <a:xfrm>
            <a:off x="3124200" y="4785996"/>
            <a:ext cx="2895600" cy="273844"/>
          </a:xfrm>
        </p:spPr>
        <p:txBody>
          <a:bodyPr/>
          <a:lstStyle/>
          <a:p>
            <a:endParaRPr lang="fr-FR"/>
          </a:p>
        </p:txBody>
      </p:sp>
      <p:sp>
        <p:nvSpPr>
          <p:cNvPr id="10"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17" name="Espace réservé du texte 14"/>
          <p:cNvSpPr>
            <a:spLocks noGrp="1"/>
          </p:cNvSpPr>
          <p:nvPr>
            <p:ph type="body" sz="quarter" idx="15" hasCustomPrompt="1"/>
          </p:nvPr>
        </p:nvSpPr>
        <p:spPr>
          <a:xfrm>
            <a:off x="2110770" y="115857"/>
            <a:ext cx="6732240" cy="241127"/>
          </a:xfrm>
        </p:spPr>
        <p:txBody>
          <a:bodyPr>
            <a:noAutofit/>
          </a:bodyPr>
          <a:lstStyle>
            <a:lvl1pPr marL="0" indent="0" algn="r">
              <a:buFontTx/>
              <a:buNone/>
              <a:defRPr sz="1500" cap="all"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Titre de la présentation</a:t>
            </a:r>
          </a:p>
        </p:txBody>
      </p:sp>
      <p:sp>
        <p:nvSpPr>
          <p:cNvPr id="19" name="Espace réservé du texte 14"/>
          <p:cNvSpPr>
            <a:spLocks noGrp="1"/>
          </p:cNvSpPr>
          <p:nvPr>
            <p:ph type="body" sz="quarter" idx="16" hasCustomPrompt="1"/>
          </p:nvPr>
        </p:nvSpPr>
        <p:spPr>
          <a:xfrm>
            <a:off x="2110770" y="316324"/>
            <a:ext cx="6732240" cy="183334"/>
          </a:xfrm>
        </p:spPr>
        <p:txBody>
          <a:bodyPr>
            <a:noAutofit/>
          </a:bodyPr>
          <a:lstStyle>
            <a:lvl1pPr marL="0" indent="0" algn="r">
              <a:buFontTx/>
              <a:buNone/>
              <a:defRPr sz="1000" b="1" cap="none"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Sous titre de la présentation</a:t>
            </a:r>
          </a:p>
        </p:txBody>
      </p:sp>
      <p:sp>
        <p:nvSpPr>
          <p:cNvPr id="22" name="Espace réservé de la date 3"/>
          <p:cNvSpPr>
            <a:spLocks noGrp="1"/>
          </p:cNvSpPr>
          <p:nvPr>
            <p:ph type="dt" sz="half" idx="10"/>
          </p:nvPr>
        </p:nvSpPr>
        <p:spPr>
          <a:xfrm>
            <a:off x="251520" y="4778376"/>
            <a:ext cx="2133600" cy="273844"/>
          </a:xfrm>
        </p:spPr>
        <p:txBody>
          <a:bodyPr/>
          <a:lstStyle>
            <a:lvl1pPr>
              <a:defRPr sz="1000">
                <a:latin typeface="Arial" pitchFamily="34" charset="0"/>
                <a:cs typeface="Arial" pitchFamily="34" charset="0"/>
              </a:defRPr>
            </a:lvl1pPr>
          </a:lstStyle>
          <a:p>
            <a:fld id="{97D6CC3A-538B-450C-8B91-5C43C0614404}" type="datetime1">
              <a:rPr lang="fr-FR" smtClean="0"/>
              <a:t>26/11/2024</a:t>
            </a:fld>
            <a:endParaRPr lang="fr-FR" dirty="0"/>
          </a:p>
        </p:txBody>
      </p:sp>
      <p:sp>
        <p:nvSpPr>
          <p:cNvPr id="12" name="Espace réservé du contenu 11"/>
          <p:cNvSpPr>
            <a:spLocks noGrp="1"/>
          </p:cNvSpPr>
          <p:nvPr>
            <p:ph sz="quarter" idx="14"/>
          </p:nvPr>
        </p:nvSpPr>
        <p:spPr>
          <a:xfrm>
            <a:off x="0" y="842962"/>
            <a:ext cx="4503420" cy="3673475"/>
          </a:xfrm>
        </p:spPr>
        <p:txBody>
          <a:bodyPr/>
          <a:lstStyle>
            <a:lvl1pPr marL="0" indent="0">
              <a:lnSpc>
                <a:spcPct val="110000"/>
              </a:lnSpc>
              <a:spcBef>
                <a:spcPts val="1800"/>
              </a:spcBef>
              <a:spcAft>
                <a:spcPts val="600"/>
              </a:spcAft>
              <a:buNone/>
              <a:defRPr lang="fr-FR" sz="2000"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600"/>
              </a:spcBef>
              <a:spcAft>
                <a:spcPts val="600"/>
              </a:spcAft>
              <a:buFont typeface="Arial" pitchFamily="34" charset="0"/>
              <a:buChar char="•"/>
              <a:tabLst>
                <a:tab pos="182563" algn="l"/>
              </a:tabLst>
              <a:defRPr sz="1600" b="1">
                <a:latin typeface="Arial" pitchFamily="34" charset="0"/>
                <a:cs typeface="Arial" pitchFamily="34" charset="0"/>
              </a:defRPr>
            </a:lvl2pPr>
            <a:lvl3pPr marL="182563" indent="0">
              <a:lnSpc>
                <a:spcPct val="110000"/>
              </a:lnSpc>
              <a:spcBef>
                <a:spcPts val="0"/>
              </a:spcBef>
              <a:buNone/>
              <a:defRPr sz="1400"/>
            </a:lvl3pPr>
          </a:lstStyle>
          <a:p>
            <a:pPr lvl="0"/>
            <a:endParaRPr lang="fr-FR" dirty="0"/>
          </a:p>
        </p:txBody>
      </p:sp>
      <p:sp>
        <p:nvSpPr>
          <p:cNvPr id="13" name="Espace réservé du contenu 11"/>
          <p:cNvSpPr>
            <a:spLocks noGrp="1"/>
          </p:cNvSpPr>
          <p:nvPr>
            <p:ph sz="quarter" idx="17"/>
          </p:nvPr>
        </p:nvSpPr>
        <p:spPr>
          <a:xfrm>
            <a:off x="5004048" y="1203598"/>
            <a:ext cx="3728472" cy="2952328"/>
          </a:xfrm>
        </p:spPr>
        <p:txBody>
          <a:bodyPr anchor="ctr"/>
          <a:lstStyle>
            <a:lvl1pPr marL="0" indent="0">
              <a:lnSpc>
                <a:spcPct val="110000"/>
              </a:lnSpc>
              <a:spcBef>
                <a:spcPts val="0"/>
              </a:spcBef>
              <a:spcAft>
                <a:spcPts val="0"/>
              </a:spcAft>
              <a:buNone/>
              <a:defRPr lang="fr-FR" sz="2000" b="1"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0"/>
              </a:spcBef>
              <a:spcAft>
                <a:spcPts val="0"/>
              </a:spcAft>
              <a:buFont typeface="Arial" pitchFamily="34" charset="0"/>
              <a:buChar char="•"/>
              <a:tabLst>
                <a:tab pos="182563" algn="l"/>
              </a:tabLst>
              <a:defRPr sz="1800" b="0">
                <a:latin typeface="Arial" pitchFamily="34" charset="0"/>
                <a:cs typeface="Arial" pitchFamily="34" charset="0"/>
              </a:defRPr>
            </a:lvl2pPr>
            <a:lvl3pPr marL="182563" indent="0">
              <a:lnSpc>
                <a:spcPct val="110000"/>
              </a:lnSpc>
              <a:spcBef>
                <a:spcPts val="0"/>
              </a:spcBef>
              <a:buNone/>
              <a:defRPr sz="1400"/>
            </a:lvl3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72278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xte et visuel">
    <p:spTree>
      <p:nvGrpSpPr>
        <p:cNvPr id="1" name=""/>
        <p:cNvGrpSpPr/>
        <p:nvPr/>
      </p:nvGrpSpPr>
      <p:grpSpPr>
        <a:xfrm>
          <a:off x="0" y="0"/>
          <a:ext cx="0" cy="0"/>
          <a:chOff x="0" y="0"/>
          <a:chExt cx="0" cy="0"/>
        </a:xfrm>
      </p:grpSpPr>
      <p:sp>
        <p:nvSpPr>
          <p:cNvPr id="11" name="Rectangle 10"/>
          <p:cNvSpPr/>
          <p:nvPr userDrawn="1"/>
        </p:nvSpPr>
        <p:spPr>
          <a:xfrm>
            <a:off x="0" y="0"/>
            <a:ext cx="9144000" cy="594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9" name="Espace réservé du pied de page 4"/>
          <p:cNvSpPr>
            <a:spLocks noGrp="1"/>
          </p:cNvSpPr>
          <p:nvPr>
            <p:ph type="ftr" sz="quarter" idx="11"/>
          </p:nvPr>
        </p:nvSpPr>
        <p:spPr>
          <a:xfrm>
            <a:off x="3124200" y="4785996"/>
            <a:ext cx="2895600" cy="273844"/>
          </a:xfrm>
        </p:spPr>
        <p:txBody>
          <a:bodyPr/>
          <a:lstStyle/>
          <a:p>
            <a:endParaRPr lang="fr-FR"/>
          </a:p>
        </p:txBody>
      </p:sp>
      <p:sp>
        <p:nvSpPr>
          <p:cNvPr id="10"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17" name="Espace réservé du texte 14"/>
          <p:cNvSpPr>
            <a:spLocks noGrp="1"/>
          </p:cNvSpPr>
          <p:nvPr>
            <p:ph type="body" sz="quarter" idx="15" hasCustomPrompt="1"/>
          </p:nvPr>
        </p:nvSpPr>
        <p:spPr>
          <a:xfrm>
            <a:off x="2110770" y="115857"/>
            <a:ext cx="6732240" cy="241127"/>
          </a:xfrm>
        </p:spPr>
        <p:txBody>
          <a:bodyPr>
            <a:noAutofit/>
          </a:bodyPr>
          <a:lstStyle>
            <a:lvl1pPr marL="0" indent="0" algn="r">
              <a:buFontTx/>
              <a:buNone/>
              <a:defRPr sz="1500" cap="all"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Titre de la présentation</a:t>
            </a:r>
          </a:p>
        </p:txBody>
      </p:sp>
      <p:sp>
        <p:nvSpPr>
          <p:cNvPr id="19" name="Espace réservé du texte 14"/>
          <p:cNvSpPr>
            <a:spLocks noGrp="1"/>
          </p:cNvSpPr>
          <p:nvPr>
            <p:ph type="body" sz="quarter" idx="16" hasCustomPrompt="1"/>
          </p:nvPr>
        </p:nvSpPr>
        <p:spPr>
          <a:xfrm>
            <a:off x="2110770" y="316324"/>
            <a:ext cx="6732240" cy="183334"/>
          </a:xfrm>
        </p:spPr>
        <p:txBody>
          <a:bodyPr>
            <a:noAutofit/>
          </a:bodyPr>
          <a:lstStyle>
            <a:lvl1pPr marL="0" indent="0" algn="r">
              <a:buFontTx/>
              <a:buNone/>
              <a:defRPr sz="1000" b="1" cap="none"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Sous titre de la présentation</a:t>
            </a:r>
          </a:p>
        </p:txBody>
      </p:sp>
      <p:sp>
        <p:nvSpPr>
          <p:cNvPr id="22" name="Espace réservé de la date 3"/>
          <p:cNvSpPr>
            <a:spLocks noGrp="1"/>
          </p:cNvSpPr>
          <p:nvPr>
            <p:ph type="dt" sz="half" idx="10"/>
          </p:nvPr>
        </p:nvSpPr>
        <p:spPr>
          <a:xfrm>
            <a:off x="251520" y="4778376"/>
            <a:ext cx="2133600" cy="273844"/>
          </a:xfrm>
        </p:spPr>
        <p:txBody>
          <a:bodyPr/>
          <a:lstStyle>
            <a:lvl1pPr>
              <a:defRPr sz="1000">
                <a:latin typeface="Arial" pitchFamily="34" charset="0"/>
                <a:cs typeface="Arial" pitchFamily="34" charset="0"/>
              </a:defRPr>
            </a:lvl1pPr>
          </a:lstStyle>
          <a:p>
            <a:fld id="{97D6CC3A-538B-450C-8B91-5C43C0614404}" type="datetime1">
              <a:rPr lang="fr-FR" smtClean="0"/>
              <a:t>26/11/2024</a:t>
            </a:fld>
            <a:endParaRPr lang="fr-FR" dirty="0"/>
          </a:p>
        </p:txBody>
      </p:sp>
      <p:sp>
        <p:nvSpPr>
          <p:cNvPr id="12" name="Espace réservé du contenu 11"/>
          <p:cNvSpPr>
            <a:spLocks noGrp="1"/>
          </p:cNvSpPr>
          <p:nvPr>
            <p:ph sz="quarter" idx="17"/>
          </p:nvPr>
        </p:nvSpPr>
        <p:spPr>
          <a:xfrm>
            <a:off x="395536" y="1203598"/>
            <a:ext cx="3728472" cy="2952328"/>
          </a:xfrm>
        </p:spPr>
        <p:txBody>
          <a:bodyPr anchor="ctr"/>
          <a:lstStyle>
            <a:lvl1pPr marL="0" indent="0">
              <a:lnSpc>
                <a:spcPct val="110000"/>
              </a:lnSpc>
              <a:spcBef>
                <a:spcPts val="0"/>
              </a:spcBef>
              <a:spcAft>
                <a:spcPts val="0"/>
              </a:spcAft>
              <a:buNone/>
              <a:defRPr lang="fr-FR" sz="2000" b="1"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0"/>
              </a:spcBef>
              <a:spcAft>
                <a:spcPts val="0"/>
              </a:spcAft>
              <a:buFont typeface="Arial" pitchFamily="34" charset="0"/>
              <a:buChar char="•"/>
              <a:tabLst>
                <a:tab pos="182563" algn="l"/>
              </a:tabLst>
              <a:defRPr sz="1800" b="0">
                <a:latin typeface="Arial" pitchFamily="34" charset="0"/>
                <a:cs typeface="Arial" pitchFamily="34" charset="0"/>
              </a:defRPr>
            </a:lvl2pPr>
            <a:lvl3pPr marL="182563" indent="0">
              <a:lnSpc>
                <a:spcPct val="110000"/>
              </a:lnSpc>
              <a:spcBef>
                <a:spcPts val="0"/>
              </a:spcBef>
              <a:buNone/>
              <a:defRPr sz="1400"/>
            </a:lvl3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3" name="Espace réservé du contenu 11"/>
          <p:cNvSpPr>
            <a:spLocks noGrp="1"/>
          </p:cNvSpPr>
          <p:nvPr>
            <p:ph sz="quarter" idx="18"/>
          </p:nvPr>
        </p:nvSpPr>
        <p:spPr>
          <a:xfrm>
            <a:off x="4572000" y="842962"/>
            <a:ext cx="4572000" cy="3673475"/>
          </a:xfrm>
        </p:spPr>
        <p:txBody>
          <a:bodyPr/>
          <a:lstStyle>
            <a:lvl1pPr marL="0" indent="0">
              <a:lnSpc>
                <a:spcPct val="110000"/>
              </a:lnSpc>
              <a:spcBef>
                <a:spcPts val="1800"/>
              </a:spcBef>
              <a:spcAft>
                <a:spcPts val="600"/>
              </a:spcAft>
              <a:buNone/>
              <a:defRPr lang="fr-FR" sz="2000"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600"/>
              </a:spcBef>
              <a:spcAft>
                <a:spcPts val="600"/>
              </a:spcAft>
              <a:buFont typeface="Arial" pitchFamily="34" charset="0"/>
              <a:buChar char="•"/>
              <a:tabLst>
                <a:tab pos="182563" algn="l"/>
              </a:tabLst>
              <a:defRPr sz="1600" b="1">
                <a:latin typeface="Arial" pitchFamily="34" charset="0"/>
                <a:cs typeface="Arial" pitchFamily="34" charset="0"/>
              </a:defRPr>
            </a:lvl2pPr>
            <a:lvl3pPr marL="182563" indent="0">
              <a:lnSpc>
                <a:spcPct val="110000"/>
              </a:lnSpc>
              <a:spcBef>
                <a:spcPts val="0"/>
              </a:spcBef>
              <a:buNone/>
              <a:defRPr sz="1400"/>
            </a:lvl3pPr>
          </a:lstStyle>
          <a:p>
            <a:pPr lvl="0"/>
            <a:endParaRPr lang="fr-FR" dirty="0"/>
          </a:p>
        </p:txBody>
      </p:sp>
    </p:spTree>
    <p:extLst>
      <p:ext uri="{BB962C8B-B14F-4D97-AF65-F5344CB8AC3E}">
        <p14:creationId xmlns:p14="http://schemas.microsoft.com/office/powerpoint/2010/main" val="426680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a:xfrm>
            <a:off x="3124200" y="4785996"/>
            <a:ext cx="2895600" cy="273844"/>
          </a:xfrm>
        </p:spPr>
        <p:txBody>
          <a:bodyPr/>
          <a:lstStyle/>
          <a:p>
            <a:endParaRPr lang="fr-FR"/>
          </a:p>
        </p:txBody>
      </p:sp>
      <p:sp>
        <p:nvSpPr>
          <p:cNvPr id="7"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8" name="Espace réservé de la date 3"/>
          <p:cNvSpPr>
            <a:spLocks noGrp="1"/>
          </p:cNvSpPr>
          <p:nvPr>
            <p:ph type="dt" sz="half" idx="10"/>
          </p:nvPr>
        </p:nvSpPr>
        <p:spPr>
          <a:xfrm>
            <a:off x="251520" y="4778376"/>
            <a:ext cx="2133600" cy="273844"/>
          </a:xfrm>
        </p:spPr>
        <p:txBody>
          <a:bodyPr/>
          <a:lstStyle>
            <a:lvl1pPr>
              <a:defRPr sz="1000">
                <a:latin typeface="Arial" pitchFamily="34" charset="0"/>
                <a:cs typeface="Arial" pitchFamily="34" charset="0"/>
              </a:defRPr>
            </a:lvl1pPr>
          </a:lstStyle>
          <a:p>
            <a:fld id="{97D6CC3A-538B-450C-8B91-5C43C0614404}" type="datetime1">
              <a:rPr lang="fr-FR" smtClean="0"/>
              <a:t>26/11/2024</a:t>
            </a:fld>
            <a:endParaRPr lang="fr-FR" dirty="0"/>
          </a:p>
        </p:txBody>
      </p:sp>
    </p:spTree>
    <p:extLst>
      <p:ext uri="{BB962C8B-B14F-4D97-AF65-F5344CB8AC3E}">
        <p14:creationId xmlns:p14="http://schemas.microsoft.com/office/powerpoint/2010/main" val="222207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age de fin">
    <p:spTree>
      <p:nvGrpSpPr>
        <p:cNvPr id="1" name=""/>
        <p:cNvGrpSpPr/>
        <p:nvPr/>
      </p:nvGrpSpPr>
      <p:grpSpPr>
        <a:xfrm>
          <a:off x="0" y="0"/>
          <a:ext cx="0" cy="0"/>
          <a:chOff x="0" y="0"/>
          <a:chExt cx="0" cy="0"/>
        </a:xfrm>
      </p:grpSpPr>
      <p:sp>
        <p:nvSpPr>
          <p:cNvPr id="9" name="Titre 1"/>
          <p:cNvSpPr>
            <a:spLocks noGrp="1"/>
          </p:cNvSpPr>
          <p:nvPr>
            <p:ph type="ctrTitle"/>
          </p:nvPr>
        </p:nvSpPr>
        <p:spPr>
          <a:xfrm>
            <a:off x="360026" y="3435846"/>
            <a:ext cx="4211974" cy="587317"/>
          </a:xfrm>
        </p:spPr>
        <p:txBody>
          <a:bodyPr lIns="0" bIns="0" anchor="b">
            <a:noAutofit/>
          </a:bodyPr>
          <a:lstStyle>
            <a:lvl1pPr algn="l">
              <a:defRPr lang="fr-FR" sz="2000" b="1" kern="1200" cap="all" dirty="0">
                <a:solidFill>
                  <a:srgbClr val="E6142D"/>
                </a:solidFill>
                <a:latin typeface="Arial Bold"/>
                <a:ea typeface="+mn-ea"/>
                <a:cs typeface="Arial Bold"/>
              </a:defRPr>
            </a:lvl1pPr>
          </a:lstStyle>
          <a:p>
            <a:r>
              <a:rPr lang="fr-FR" dirty="0"/>
              <a:t>Modifiez le style du titre</a:t>
            </a:r>
          </a:p>
        </p:txBody>
      </p:sp>
      <p:sp>
        <p:nvSpPr>
          <p:cNvPr id="10" name="Sous-titre 2"/>
          <p:cNvSpPr>
            <a:spLocks noGrp="1"/>
          </p:cNvSpPr>
          <p:nvPr>
            <p:ph type="subTitle" idx="1"/>
          </p:nvPr>
        </p:nvSpPr>
        <p:spPr>
          <a:xfrm>
            <a:off x="360363" y="4125446"/>
            <a:ext cx="4215926" cy="461665"/>
          </a:xfrm>
        </p:spPr>
        <p:txBody>
          <a:bodyPr wrap="square" lIns="0" tIns="0" bIns="0" anchor="ctr">
            <a:noAutofit/>
          </a:bodyPr>
          <a:lstStyle>
            <a:lvl1pPr marL="0" indent="0" algn="l">
              <a:lnSpc>
                <a:spcPct val="100000"/>
              </a:lnSpc>
              <a:buNone/>
              <a:defRPr lang="fr-FR" sz="2000" kern="1200" cap="all" dirty="0">
                <a:solidFill>
                  <a:srgbClr val="E6142D"/>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p>
        </p:txBody>
      </p:sp>
      <p:sp>
        <p:nvSpPr>
          <p:cNvPr id="11" name="Espace réservé de la date 3"/>
          <p:cNvSpPr>
            <a:spLocks noGrp="1"/>
          </p:cNvSpPr>
          <p:nvPr>
            <p:ph type="dt" sz="half" idx="10"/>
          </p:nvPr>
        </p:nvSpPr>
        <p:spPr>
          <a:xfrm>
            <a:off x="360418" y="4659313"/>
            <a:ext cx="4211582" cy="184666"/>
          </a:xfrm>
        </p:spPr>
        <p:txBody>
          <a:bodyPr wrap="square" lIns="0" tIns="0" bIns="0">
            <a:noAutofit/>
          </a:bodyPr>
          <a:lstStyle>
            <a:lvl1pPr>
              <a:defRPr lang="fr-FR" sz="1100" kern="1200" dirty="0" smtClean="0">
                <a:solidFill>
                  <a:srgbClr val="E6142D"/>
                </a:solidFill>
                <a:latin typeface="Arial"/>
                <a:ea typeface="+mn-ea"/>
                <a:cs typeface="Arial"/>
              </a:defRPr>
            </a:lvl1pPr>
          </a:lstStyle>
          <a:p>
            <a:fld id="{22BE8DC2-28AE-4F96-8947-3E4155493BDA}" type="datetime1">
              <a:rPr lang="fr-FR" smtClean="0"/>
              <a:t>26/11/2024</a:t>
            </a:fld>
            <a:endParaRPr lang="fr-FR" dirty="0"/>
          </a:p>
        </p:txBody>
      </p:sp>
      <p:sp>
        <p:nvSpPr>
          <p:cNvPr id="5" name="ZoneTexte 4"/>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 « PAGE DE FIN POUR L’IMPRESSION »</a:t>
            </a:r>
          </a:p>
        </p:txBody>
      </p:sp>
    </p:spTree>
    <p:extLst>
      <p:ext uri="{BB962C8B-B14F-4D97-AF65-F5344CB8AC3E}">
        <p14:creationId xmlns:p14="http://schemas.microsoft.com/office/powerpoint/2010/main" val="194054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sans imag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37163" y="1851670"/>
            <a:ext cx="5652078" cy="857250"/>
          </a:xfrm>
        </p:spPr>
        <p:txBody>
          <a:bodyPr lIns="0" rIns="0" anchor="b">
            <a:normAutofit/>
          </a:bodyPr>
          <a:lstStyle>
            <a:lvl1pPr marL="0" algn="l" defTabSz="914400" rtl="0" eaLnBrk="1" latinLnBrk="0" hangingPunct="1">
              <a:spcBef>
                <a:spcPct val="0"/>
              </a:spcBef>
              <a:buNone/>
              <a:defRPr lang="fr-FR" sz="4000" b="1" kern="1200" cap="all" baseline="0" dirty="0" smtClean="0">
                <a:solidFill>
                  <a:schemeClr val="bg1"/>
                </a:solidFill>
                <a:latin typeface="Arial Bold"/>
                <a:ea typeface="+mn-ea"/>
                <a:cs typeface="Arial Bold"/>
              </a:defRPr>
            </a:lvl1pPr>
          </a:lstStyle>
          <a:p>
            <a:r>
              <a:rPr lang="fr-FR" dirty="0"/>
              <a:t>Titre présentation</a:t>
            </a:r>
          </a:p>
        </p:txBody>
      </p:sp>
      <p:sp>
        <p:nvSpPr>
          <p:cNvPr id="12" name="Sous-titre 2"/>
          <p:cNvSpPr>
            <a:spLocks noGrp="1"/>
          </p:cNvSpPr>
          <p:nvPr>
            <p:ph type="subTitle" idx="1" hasCustomPrompt="1"/>
          </p:nvPr>
        </p:nvSpPr>
        <p:spPr>
          <a:xfrm>
            <a:off x="323528" y="2709542"/>
            <a:ext cx="5652137" cy="814268"/>
          </a:xfrm>
        </p:spPr>
        <p:txBody>
          <a:bodyPr wrap="square" lIns="0" tIns="0" bIns="0" anchor="ctr">
            <a:noAutofit/>
          </a:bodyPr>
          <a:lstStyle>
            <a:lvl1pPr marL="0" indent="0" algn="l">
              <a:lnSpc>
                <a:spcPct val="100000"/>
              </a:lnSpc>
              <a:buNone/>
              <a:defRPr lang="fr-FR" sz="3200" kern="1200" cap="all" dirty="0">
                <a:solidFill>
                  <a:schemeClr val="bg1"/>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Sous-titre de la présentation</a:t>
            </a:r>
          </a:p>
        </p:txBody>
      </p:sp>
      <p:sp>
        <p:nvSpPr>
          <p:cNvPr id="13" name="Espace réservé de la date 3"/>
          <p:cNvSpPr>
            <a:spLocks noGrp="1"/>
          </p:cNvSpPr>
          <p:nvPr>
            <p:ph type="dt" sz="half" idx="10"/>
          </p:nvPr>
        </p:nvSpPr>
        <p:spPr>
          <a:xfrm>
            <a:off x="323850" y="3654222"/>
            <a:ext cx="4211582" cy="184666"/>
          </a:xfrm>
        </p:spPr>
        <p:txBody>
          <a:bodyPr wrap="square" lIns="0" tIns="0" bIns="0">
            <a:noAutofit/>
          </a:bodyPr>
          <a:lstStyle>
            <a:lvl1pPr marL="0" algn="l" defTabSz="914400" rtl="0" eaLnBrk="1" latinLnBrk="0" hangingPunct="1">
              <a:lnSpc>
                <a:spcPct val="130000"/>
              </a:lnSpc>
              <a:defRPr lang="fr-FR" sz="2000" kern="1200" smtClean="0">
                <a:solidFill>
                  <a:schemeClr val="bg1"/>
                </a:solidFill>
                <a:latin typeface="Arial"/>
                <a:ea typeface="+mn-ea"/>
                <a:cs typeface="Arial"/>
              </a:defRPr>
            </a:lvl1pPr>
          </a:lstStyle>
          <a:p>
            <a:fld id="{70D40F0F-61AC-4266-9143-4508FB3F6C48}" type="datetime1">
              <a:rPr lang="fr-FR" smtClean="0"/>
              <a:t>26/11/2024</a:t>
            </a:fld>
            <a:endParaRPr lang="fr-FR" dirty="0"/>
          </a:p>
        </p:txBody>
      </p:sp>
      <p:pic>
        <p:nvPicPr>
          <p:cNvPr id="6" name="Image 5" descr="Sciences Po, School of Public Affairs (logo). "/>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1400000" cy="360000"/>
          </a:xfrm>
          <a:prstGeom prst="rect">
            <a:avLst/>
          </a:prstGeom>
        </p:spPr>
      </p:pic>
      <p:sp>
        <p:nvSpPr>
          <p:cNvPr id="7" name="ZoneTexte 6"/>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 « PAGE TITRE POUR L’AFFICHAGE ECRAN »</a:t>
            </a:r>
          </a:p>
        </p:txBody>
      </p:sp>
    </p:spTree>
    <p:extLst>
      <p:ext uri="{BB962C8B-B14F-4D97-AF65-F5344CB8AC3E}">
        <p14:creationId xmlns:p14="http://schemas.microsoft.com/office/powerpoint/2010/main" val="69061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251520" y="4778376"/>
            <a:ext cx="2133600" cy="273844"/>
          </a:xfrm>
        </p:spPr>
        <p:txBody>
          <a:bodyPr/>
          <a:lstStyle>
            <a:lvl1pPr>
              <a:defRPr sz="1000">
                <a:latin typeface="Arial" pitchFamily="34" charset="0"/>
                <a:cs typeface="Arial" pitchFamily="34" charset="0"/>
              </a:defRPr>
            </a:lvl1pPr>
          </a:lstStyle>
          <a:p>
            <a:fld id="{97D6CC3A-538B-450C-8B91-5C43C0614404}" type="datetime1">
              <a:rPr lang="fr-FR" smtClean="0"/>
              <a:t>26/11/2024</a:t>
            </a:fld>
            <a:endParaRPr lang="fr-FR" dirty="0"/>
          </a:p>
        </p:txBody>
      </p:sp>
      <p:sp>
        <p:nvSpPr>
          <p:cNvPr id="5" name="Espace réservé du pied de page 4"/>
          <p:cNvSpPr>
            <a:spLocks noGrp="1"/>
          </p:cNvSpPr>
          <p:nvPr>
            <p:ph type="ftr" sz="quarter" idx="11"/>
          </p:nvPr>
        </p:nvSpPr>
        <p:spPr>
          <a:xfrm>
            <a:off x="3124200" y="4785996"/>
            <a:ext cx="2895600" cy="273844"/>
          </a:xfrm>
        </p:spPr>
        <p:txBody>
          <a:bodyPr/>
          <a:lstStyle/>
          <a:p>
            <a:endParaRPr lang="fr-FR" dirty="0"/>
          </a:p>
        </p:txBody>
      </p:sp>
      <p:sp>
        <p:nvSpPr>
          <p:cNvPr id="6"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10" name="Rectangle 9"/>
          <p:cNvSpPr/>
          <p:nvPr userDrawn="1"/>
        </p:nvSpPr>
        <p:spPr>
          <a:xfrm>
            <a:off x="0" y="1324"/>
            <a:ext cx="9144000" cy="594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5" name="Espace réservé du texte 14"/>
          <p:cNvSpPr>
            <a:spLocks noGrp="1"/>
          </p:cNvSpPr>
          <p:nvPr>
            <p:ph type="body" sz="quarter" idx="15" hasCustomPrompt="1"/>
          </p:nvPr>
        </p:nvSpPr>
        <p:spPr>
          <a:xfrm>
            <a:off x="2110770" y="115857"/>
            <a:ext cx="6732240" cy="241127"/>
          </a:xfrm>
        </p:spPr>
        <p:txBody>
          <a:bodyPr>
            <a:noAutofit/>
          </a:bodyPr>
          <a:lstStyle>
            <a:lvl1pPr marL="0" indent="0" algn="r">
              <a:buFontTx/>
              <a:buNone/>
              <a:defRPr sz="1500" cap="all"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Lecture 1 </a:t>
            </a:r>
          </a:p>
        </p:txBody>
      </p:sp>
      <p:sp>
        <p:nvSpPr>
          <p:cNvPr id="16" name="Espace réservé du texte 14"/>
          <p:cNvSpPr>
            <a:spLocks noGrp="1"/>
          </p:cNvSpPr>
          <p:nvPr>
            <p:ph type="body" sz="quarter" idx="16" hasCustomPrompt="1"/>
          </p:nvPr>
        </p:nvSpPr>
        <p:spPr>
          <a:xfrm>
            <a:off x="2110770" y="316324"/>
            <a:ext cx="6732240" cy="183334"/>
          </a:xfrm>
        </p:spPr>
        <p:txBody>
          <a:bodyPr>
            <a:noAutofit/>
          </a:bodyPr>
          <a:lstStyle>
            <a:lvl1pPr marL="0" indent="0" algn="r">
              <a:buFontTx/>
              <a:buNone/>
              <a:defRPr sz="1000" b="1" cap="none"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Sous titre de la présentation</a:t>
            </a:r>
          </a:p>
        </p:txBody>
      </p:sp>
      <p:sp>
        <p:nvSpPr>
          <p:cNvPr id="17" name="Titre 2"/>
          <p:cNvSpPr>
            <a:spLocks noGrp="1"/>
          </p:cNvSpPr>
          <p:nvPr>
            <p:ph type="title"/>
          </p:nvPr>
        </p:nvSpPr>
        <p:spPr>
          <a:xfrm>
            <a:off x="323850" y="689410"/>
            <a:ext cx="8423909" cy="523800"/>
          </a:xfrm>
        </p:spPr>
        <p:txBody>
          <a:bodyPr>
            <a:normAutofit/>
          </a:bodyPr>
          <a:lstStyle>
            <a:lvl1pPr marL="450000" algn="l">
              <a:spcAft>
                <a:spcPts val="0"/>
              </a:spcAft>
              <a:tabLst/>
              <a:defRPr lang="fr-FR" sz="2200" b="1" kern="1200" cap="all" baseline="0" dirty="0">
                <a:solidFill>
                  <a:srgbClr val="E6142D"/>
                </a:solidFill>
                <a:latin typeface="Arial" pitchFamily="34" charset="0"/>
                <a:ea typeface="+mn-ea"/>
                <a:cs typeface="Arial" pitchFamily="34" charset="0"/>
              </a:defRPr>
            </a:lvl1pPr>
          </a:lstStyle>
          <a:p>
            <a:r>
              <a:rPr lang="fr-FR" dirty="0"/>
              <a:t>Modifiez le style du titre</a:t>
            </a:r>
          </a:p>
        </p:txBody>
      </p:sp>
      <p:sp>
        <p:nvSpPr>
          <p:cNvPr id="18" name="Espace réservé du contenu 11"/>
          <p:cNvSpPr>
            <a:spLocks noGrp="1"/>
          </p:cNvSpPr>
          <p:nvPr>
            <p:ph sz="quarter" idx="14"/>
          </p:nvPr>
        </p:nvSpPr>
        <p:spPr>
          <a:xfrm>
            <a:off x="323850" y="1234440"/>
            <a:ext cx="8424863" cy="3361373"/>
          </a:xfrm>
        </p:spPr>
        <p:txBody>
          <a:bodyPr/>
          <a:lstStyle>
            <a:lvl1pPr marL="450000" indent="0">
              <a:lnSpc>
                <a:spcPct val="110000"/>
              </a:lnSpc>
              <a:spcBef>
                <a:spcPts val="0"/>
              </a:spcBef>
              <a:spcAft>
                <a:spcPts val="25"/>
              </a:spcAft>
              <a:buNone/>
              <a:defRPr lang="fr-FR" sz="2000" kern="1200" cap="none" baseline="0" dirty="0" smtClean="0">
                <a:solidFill>
                  <a:srgbClr val="E6142D"/>
                </a:solidFill>
                <a:latin typeface="Arial" pitchFamily="34" charset="0"/>
                <a:ea typeface="+mn-ea"/>
                <a:cs typeface="Arial" pitchFamily="34" charset="0"/>
              </a:defRPr>
            </a:lvl1pPr>
            <a:lvl2pPr marL="648000" indent="-182563">
              <a:lnSpc>
                <a:spcPct val="110000"/>
              </a:lnSpc>
              <a:spcBef>
                <a:spcPts val="0"/>
              </a:spcBef>
              <a:spcAft>
                <a:spcPts val="0"/>
              </a:spcAft>
              <a:buFont typeface="Arial" pitchFamily="34" charset="0"/>
              <a:buChar char="•"/>
              <a:tabLst>
                <a:tab pos="182563" algn="l"/>
              </a:tabLst>
              <a:defRPr sz="1800" b="0">
                <a:latin typeface="Arial" pitchFamily="34" charset="0"/>
                <a:cs typeface="Arial" pitchFamily="34" charset="0"/>
              </a:defRPr>
            </a:lvl2pPr>
            <a:lvl3pPr marL="900000" indent="-285750">
              <a:lnSpc>
                <a:spcPct val="110000"/>
              </a:lnSpc>
              <a:spcBef>
                <a:spcPts val="0"/>
              </a:spcBef>
              <a:buFont typeface="Calibri" panose="020F0502020204030204" pitchFamily="34" charset="0"/>
              <a:buChar char="‒"/>
              <a:defRPr sz="1800"/>
            </a:lvl3pPr>
            <a:lvl4pPr>
              <a:defRPr sz="1800"/>
            </a:lvl4pPr>
            <a:lvl5pPr>
              <a:defRPr sz="1800"/>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ZoneTexte 11"/>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a:t>
            </a:r>
            <a:r>
              <a:rPr lang="fr-FR" baseline="0" dirty="0"/>
              <a:t> « </a:t>
            </a:r>
            <a:r>
              <a:rPr lang="fr-FR" dirty="0"/>
              <a:t>TITRE ET CONTENU »</a:t>
            </a:r>
          </a:p>
        </p:txBody>
      </p:sp>
    </p:spTree>
    <p:extLst>
      <p:ext uri="{BB962C8B-B14F-4D97-AF65-F5344CB8AC3E}">
        <p14:creationId xmlns:p14="http://schemas.microsoft.com/office/powerpoint/2010/main" val="314765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suel et texte">
    <p:spTree>
      <p:nvGrpSpPr>
        <p:cNvPr id="1" name=""/>
        <p:cNvGrpSpPr/>
        <p:nvPr/>
      </p:nvGrpSpPr>
      <p:grpSpPr>
        <a:xfrm>
          <a:off x="0" y="0"/>
          <a:ext cx="0" cy="0"/>
          <a:chOff x="0" y="0"/>
          <a:chExt cx="0" cy="0"/>
        </a:xfrm>
      </p:grpSpPr>
      <p:sp>
        <p:nvSpPr>
          <p:cNvPr id="11" name="Rectangle 10"/>
          <p:cNvSpPr/>
          <p:nvPr userDrawn="1"/>
        </p:nvSpPr>
        <p:spPr>
          <a:xfrm>
            <a:off x="0" y="0"/>
            <a:ext cx="9144000" cy="594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9" name="Espace réservé du pied de page 4"/>
          <p:cNvSpPr>
            <a:spLocks noGrp="1"/>
          </p:cNvSpPr>
          <p:nvPr>
            <p:ph type="ftr" sz="quarter" idx="11"/>
          </p:nvPr>
        </p:nvSpPr>
        <p:spPr>
          <a:xfrm>
            <a:off x="3124200" y="4785996"/>
            <a:ext cx="2895600" cy="273844"/>
          </a:xfrm>
        </p:spPr>
        <p:txBody>
          <a:bodyPr/>
          <a:lstStyle/>
          <a:p>
            <a:endParaRPr lang="fr-FR"/>
          </a:p>
        </p:txBody>
      </p:sp>
      <p:sp>
        <p:nvSpPr>
          <p:cNvPr id="10"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20" name="Espace réservé du contenu 11"/>
          <p:cNvSpPr>
            <a:spLocks noGrp="1"/>
          </p:cNvSpPr>
          <p:nvPr>
            <p:ph sz="quarter" idx="14"/>
          </p:nvPr>
        </p:nvSpPr>
        <p:spPr>
          <a:xfrm>
            <a:off x="0" y="842962"/>
            <a:ext cx="4503420" cy="3673475"/>
          </a:xfrm>
        </p:spPr>
        <p:txBody>
          <a:bodyPr/>
          <a:lstStyle>
            <a:lvl1pPr marL="0" indent="0">
              <a:lnSpc>
                <a:spcPct val="110000"/>
              </a:lnSpc>
              <a:spcBef>
                <a:spcPts val="1800"/>
              </a:spcBef>
              <a:spcAft>
                <a:spcPts val="600"/>
              </a:spcAft>
              <a:buNone/>
              <a:defRPr lang="fr-FR" sz="2000"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600"/>
              </a:spcBef>
              <a:spcAft>
                <a:spcPts val="600"/>
              </a:spcAft>
              <a:buFont typeface="Arial" pitchFamily="34" charset="0"/>
              <a:buChar char="•"/>
              <a:tabLst>
                <a:tab pos="182563" algn="l"/>
              </a:tabLst>
              <a:defRPr sz="1600" b="1">
                <a:latin typeface="Arial" pitchFamily="34" charset="0"/>
                <a:cs typeface="Arial" pitchFamily="34" charset="0"/>
              </a:defRPr>
            </a:lvl2pPr>
            <a:lvl3pPr marL="182563" indent="0">
              <a:lnSpc>
                <a:spcPct val="110000"/>
              </a:lnSpc>
              <a:spcBef>
                <a:spcPts val="0"/>
              </a:spcBef>
              <a:buNone/>
              <a:defRPr sz="1400"/>
            </a:lvl3pPr>
          </a:lstStyle>
          <a:p>
            <a:pPr lvl="0"/>
            <a:endParaRPr lang="fr-FR" dirty="0"/>
          </a:p>
        </p:txBody>
      </p:sp>
      <p:sp>
        <p:nvSpPr>
          <p:cNvPr id="21" name="Espace réservé du contenu 11"/>
          <p:cNvSpPr>
            <a:spLocks noGrp="1"/>
          </p:cNvSpPr>
          <p:nvPr>
            <p:ph sz="quarter" idx="17"/>
          </p:nvPr>
        </p:nvSpPr>
        <p:spPr>
          <a:xfrm>
            <a:off x="5004048" y="1203598"/>
            <a:ext cx="3728472" cy="2952328"/>
          </a:xfrm>
        </p:spPr>
        <p:txBody>
          <a:bodyPr anchor="ctr"/>
          <a:lstStyle>
            <a:lvl1pPr marL="0" indent="0">
              <a:lnSpc>
                <a:spcPct val="110000"/>
              </a:lnSpc>
              <a:spcBef>
                <a:spcPts val="0"/>
              </a:spcBef>
              <a:spcAft>
                <a:spcPts val="0"/>
              </a:spcAft>
              <a:buNone/>
              <a:defRPr lang="fr-FR" sz="2000" b="1"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0"/>
              </a:spcBef>
              <a:spcAft>
                <a:spcPts val="0"/>
              </a:spcAft>
              <a:buFont typeface="Arial" pitchFamily="34" charset="0"/>
              <a:buChar char="•"/>
              <a:tabLst>
                <a:tab pos="182563" algn="l"/>
              </a:tabLst>
              <a:defRPr sz="1800" b="0">
                <a:latin typeface="Arial" pitchFamily="34" charset="0"/>
                <a:cs typeface="Arial" pitchFamily="34" charset="0"/>
              </a:defRPr>
            </a:lvl2pPr>
            <a:lvl3pPr marL="182563" indent="0">
              <a:lnSpc>
                <a:spcPct val="110000"/>
              </a:lnSpc>
              <a:spcBef>
                <a:spcPts val="0"/>
              </a:spcBef>
              <a:buNone/>
              <a:defRPr sz="1400"/>
            </a:lvl3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2" name="Espace réservé du texte 14"/>
          <p:cNvSpPr>
            <a:spLocks noGrp="1"/>
          </p:cNvSpPr>
          <p:nvPr>
            <p:ph type="body" sz="quarter" idx="15" hasCustomPrompt="1"/>
          </p:nvPr>
        </p:nvSpPr>
        <p:spPr>
          <a:xfrm>
            <a:off x="2110770" y="115857"/>
            <a:ext cx="6732240" cy="241127"/>
          </a:xfrm>
        </p:spPr>
        <p:txBody>
          <a:bodyPr>
            <a:noAutofit/>
          </a:bodyPr>
          <a:lstStyle>
            <a:lvl1pPr marL="0" indent="0" algn="r">
              <a:buFontTx/>
              <a:buNone/>
              <a:defRPr sz="1500" cap="all"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Titre de la présentation</a:t>
            </a:r>
          </a:p>
        </p:txBody>
      </p:sp>
      <p:sp>
        <p:nvSpPr>
          <p:cNvPr id="23" name="Espace réservé du texte 14"/>
          <p:cNvSpPr>
            <a:spLocks noGrp="1"/>
          </p:cNvSpPr>
          <p:nvPr>
            <p:ph type="body" sz="quarter" idx="16" hasCustomPrompt="1"/>
          </p:nvPr>
        </p:nvSpPr>
        <p:spPr>
          <a:xfrm>
            <a:off x="2110770" y="316324"/>
            <a:ext cx="6732240" cy="183334"/>
          </a:xfrm>
        </p:spPr>
        <p:txBody>
          <a:bodyPr>
            <a:noAutofit/>
          </a:bodyPr>
          <a:lstStyle>
            <a:lvl1pPr marL="0" indent="0" algn="r">
              <a:buFontTx/>
              <a:buNone/>
              <a:defRPr sz="1000" b="1" cap="none"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Sous titre de la présentation</a:t>
            </a:r>
          </a:p>
        </p:txBody>
      </p:sp>
      <p:sp>
        <p:nvSpPr>
          <p:cNvPr id="24" name="Espace réservé de la date 3"/>
          <p:cNvSpPr>
            <a:spLocks noGrp="1"/>
          </p:cNvSpPr>
          <p:nvPr>
            <p:ph type="dt" sz="half" idx="10"/>
          </p:nvPr>
        </p:nvSpPr>
        <p:spPr>
          <a:xfrm>
            <a:off x="251520" y="4778376"/>
            <a:ext cx="2133600" cy="273844"/>
          </a:xfrm>
        </p:spPr>
        <p:txBody>
          <a:bodyPr/>
          <a:lstStyle>
            <a:lvl1pPr>
              <a:defRPr sz="1000">
                <a:latin typeface="Arial" pitchFamily="34" charset="0"/>
                <a:cs typeface="Arial" pitchFamily="34" charset="0"/>
              </a:defRPr>
            </a:lvl1pPr>
          </a:lstStyle>
          <a:p>
            <a:fld id="{97D6CC3A-538B-450C-8B91-5C43C0614404}" type="datetime1">
              <a:rPr lang="fr-FR" smtClean="0"/>
              <a:t>26/11/2024</a:t>
            </a:fld>
            <a:endParaRPr lang="fr-FR" dirty="0"/>
          </a:p>
        </p:txBody>
      </p:sp>
      <p:sp>
        <p:nvSpPr>
          <p:cNvPr id="13" name="ZoneTexte 12"/>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 « VISUEL ET TEXTE »</a:t>
            </a:r>
          </a:p>
        </p:txBody>
      </p:sp>
    </p:spTree>
    <p:extLst>
      <p:ext uri="{BB962C8B-B14F-4D97-AF65-F5344CB8AC3E}">
        <p14:creationId xmlns:p14="http://schemas.microsoft.com/office/powerpoint/2010/main" val="343603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et visuel">
    <p:spTree>
      <p:nvGrpSpPr>
        <p:cNvPr id="1" name=""/>
        <p:cNvGrpSpPr/>
        <p:nvPr/>
      </p:nvGrpSpPr>
      <p:grpSpPr>
        <a:xfrm>
          <a:off x="0" y="0"/>
          <a:ext cx="0" cy="0"/>
          <a:chOff x="0" y="0"/>
          <a:chExt cx="0" cy="0"/>
        </a:xfrm>
      </p:grpSpPr>
      <p:sp>
        <p:nvSpPr>
          <p:cNvPr id="11" name="Rectangle 10"/>
          <p:cNvSpPr/>
          <p:nvPr userDrawn="1"/>
        </p:nvSpPr>
        <p:spPr>
          <a:xfrm>
            <a:off x="0" y="0"/>
            <a:ext cx="9144000" cy="594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9" name="Espace réservé du pied de page 4"/>
          <p:cNvSpPr>
            <a:spLocks noGrp="1"/>
          </p:cNvSpPr>
          <p:nvPr>
            <p:ph type="ftr" sz="quarter" idx="11"/>
          </p:nvPr>
        </p:nvSpPr>
        <p:spPr>
          <a:xfrm>
            <a:off x="3124200" y="4785996"/>
            <a:ext cx="2895600" cy="273844"/>
          </a:xfrm>
        </p:spPr>
        <p:txBody>
          <a:bodyPr/>
          <a:lstStyle/>
          <a:p>
            <a:endParaRPr lang="fr-FR" dirty="0"/>
          </a:p>
        </p:txBody>
      </p:sp>
      <p:sp>
        <p:nvSpPr>
          <p:cNvPr id="10"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22" name="Espace réservé du texte 14"/>
          <p:cNvSpPr>
            <a:spLocks noGrp="1"/>
          </p:cNvSpPr>
          <p:nvPr>
            <p:ph type="body" sz="quarter" idx="15" hasCustomPrompt="1"/>
          </p:nvPr>
        </p:nvSpPr>
        <p:spPr>
          <a:xfrm>
            <a:off x="2110770" y="115857"/>
            <a:ext cx="6732240" cy="241127"/>
          </a:xfrm>
        </p:spPr>
        <p:txBody>
          <a:bodyPr>
            <a:noAutofit/>
          </a:bodyPr>
          <a:lstStyle>
            <a:lvl1pPr marL="0" indent="0" algn="r">
              <a:buFontTx/>
              <a:buNone/>
              <a:defRPr sz="1500" cap="all"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Titre de la présentation</a:t>
            </a:r>
          </a:p>
        </p:txBody>
      </p:sp>
      <p:sp>
        <p:nvSpPr>
          <p:cNvPr id="23" name="Espace réservé du texte 14"/>
          <p:cNvSpPr>
            <a:spLocks noGrp="1"/>
          </p:cNvSpPr>
          <p:nvPr>
            <p:ph type="body" sz="quarter" idx="16" hasCustomPrompt="1"/>
          </p:nvPr>
        </p:nvSpPr>
        <p:spPr>
          <a:xfrm>
            <a:off x="2110770" y="316324"/>
            <a:ext cx="6732240" cy="183334"/>
          </a:xfrm>
        </p:spPr>
        <p:txBody>
          <a:bodyPr>
            <a:noAutofit/>
          </a:bodyPr>
          <a:lstStyle>
            <a:lvl1pPr marL="0" indent="0" algn="r">
              <a:buFontTx/>
              <a:buNone/>
              <a:defRPr sz="1000" b="1" cap="none"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Sous titre de la présentation</a:t>
            </a:r>
          </a:p>
        </p:txBody>
      </p:sp>
      <p:sp>
        <p:nvSpPr>
          <p:cNvPr id="24" name="Espace réservé de la date 3"/>
          <p:cNvSpPr>
            <a:spLocks noGrp="1"/>
          </p:cNvSpPr>
          <p:nvPr>
            <p:ph type="dt" sz="half" idx="10"/>
          </p:nvPr>
        </p:nvSpPr>
        <p:spPr>
          <a:xfrm>
            <a:off x="251520" y="4778376"/>
            <a:ext cx="2133600" cy="273844"/>
          </a:xfrm>
        </p:spPr>
        <p:txBody>
          <a:bodyPr/>
          <a:lstStyle>
            <a:lvl1pPr>
              <a:defRPr sz="1000">
                <a:latin typeface="Arial" pitchFamily="34" charset="0"/>
                <a:cs typeface="Arial" pitchFamily="34" charset="0"/>
              </a:defRPr>
            </a:lvl1pPr>
          </a:lstStyle>
          <a:p>
            <a:fld id="{97D6CC3A-538B-450C-8B91-5C43C0614404}" type="datetime1">
              <a:rPr lang="fr-FR" smtClean="0"/>
              <a:t>26/11/2024</a:t>
            </a:fld>
            <a:endParaRPr lang="fr-FR" dirty="0"/>
          </a:p>
        </p:txBody>
      </p:sp>
      <p:sp>
        <p:nvSpPr>
          <p:cNvPr id="12" name="Espace réservé du contenu 11"/>
          <p:cNvSpPr>
            <a:spLocks noGrp="1"/>
          </p:cNvSpPr>
          <p:nvPr>
            <p:ph sz="quarter" idx="18"/>
          </p:nvPr>
        </p:nvSpPr>
        <p:spPr>
          <a:xfrm>
            <a:off x="4572000" y="842962"/>
            <a:ext cx="4572000" cy="3673475"/>
          </a:xfrm>
        </p:spPr>
        <p:txBody>
          <a:bodyPr/>
          <a:lstStyle>
            <a:lvl1pPr marL="0" indent="0">
              <a:lnSpc>
                <a:spcPct val="110000"/>
              </a:lnSpc>
              <a:spcBef>
                <a:spcPts val="1800"/>
              </a:spcBef>
              <a:spcAft>
                <a:spcPts val="600"/>
              </a:spcAft>
              <a:buNone/>
              <a:defRPr lang="fr-FR" sz="2000"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600"/>
              </a:spcBef>
              <a:spcAft>
                <a:spcPts val="600"/>
              </a:spcAft>
              <a:buFont typeface="Arial" pitchFamily="34" charset="0"/>
              <a:buChar char="•"/>
              <a:tabLst>
                <a:tab pos="182563" algn="l"/>
              </a:tabLst>
              <a:defRPr sz="1600" b="1">
                <a:latin typeface="Arial" pitchFamily="34" charset="0"/>
                <a:cs typeface="Arial" pitchFamily="34" charset="0"/>
              </a:defRPr>
            </a:lvl2pPr>
            <a:lvl3pPr marL="182563" indent="0">
              <a:lnSpc>
                <a:spcPct val="110000"/>
              </a:lnSpc>
              <a:spcBef>
                <a:spcPts val="0"/>
              </a:spcBef>
              <a:buNone/>
              <a:defRPr sz="1400"/>
            </a:lvl3pPr>
          </a:lstStyle>
          <a:p>
            <a:pPr lvl="0"/>
            <a:endParaRPr lang="fr-FR" dirty="0"/>
          </a:p>
        </p:txBody>
      </p:sp>
      <p:sp>
        <p:nvSpPr>
          <p:cNvPr id="13" name="Espace réservé du contenu 11"/>
          <p:cNvSpPr>
            <a:spLocks noGrp="1"/>
          </p:cNvSpPr>
          <p:nvPr>
            <p:ph sz="quarter" idx="17"/>
          </p:nvPr>
        </p:nvSpPr>
        <p:spPr>
          <a:xfrm>
            <a:off x="395536" y="1203598"/>
            <a:ext cx="3728472" cy="2952328"/>
          </a:xfrm>
        </p:spPr>
        <p:txBody>
          <a:bodyPr anchor="ctr"/>
          <a:lstStyle>
            <a:lvl1pPr marL="0" indent="0">
              <a:lnSpc>
                <a:spcPct val="110000"/>
              </a:lnSpc>
              <a:spcBef>
                <a:spcPts val="0"/>
              </a:spcBef>
              <a:spcAft>
                <a:spcPts val="0"/>
              </a:spcAft>
              <a:buNone/>
              <a:defRPr lang="fr-FR" sz="2000" b="1" kern="1200" cap="none" baseline="0" dirty="0" smtClean="0">
                <a:solidFill>
                  <a:schemeClr val="tx1"/>
                </a:solidFill>
                <a:latin typeface="Arial" pitchFamily="34" charset="0"/>
                <a:ea typeface="+mn-ea"/>
                <a:cs typeface="Arial" pitchFamily="34" charset="0"/>
              </a:defRPr>
            </a:lvl1pPr>
            <a:lvl2pPr marL="182563" indent="-182563">
              <a:lnSpc>
                <a:spcPct val="110000"/>
              </a:lnSpc>
              <a:spcBef>
                <a:spcPts val="0"/>
              </a:spcBef>
              <a:spcAft>
                <a:spcPts val="0"/>
              </a:spcAft>
              <a:buFont typeface="Arial" pitchFamily="34" charset="0"/>
              <a:buChar char="•"/>
              <a:tabLst>
                <a:tab pos="182563" algn="l"/>
              </a:tabLst>
              <a:defRPr sz="1800" b="0">
                <a:latin typeface="Arial" pitchFamily="34" charset="0"/>
                <a:cs typeface="Arial" pitchFamily="34" charset="0"/>
              </a:defRPr>
            </a:lvl2pPr>
            <a:lvl3pPr marL="182563" indent="0">
              <a:lnSpc>
                <a:spcPct val="110000"/>
              </a:lnSpc>
              <a:spcBef>
                <a:spcPts val="0"/>
              </a:spcBef>
              <a:buNone/>
              <a:defRPr sz="1400"/>
            </a:lvl3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ZoneTexte 13"/>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 « TEXTE ET VISUEL »</a:t>
            </a:r>
          </a:p>
        </p:txBody>
      </p:sp>
    </p:spTree>
    <p:extLst>
      <p:ext uri="{BB962C8B-B14F-4D97-AF65-F5344CB8AC3E}">
        <p14:creationId xmlns:p14="http://schemas.microsoft.com/office/powerpoint/2010/main" val="22671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ispositive 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68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
    <p:spTree>
      <p:nvGrpSpPr>
        <p:cNvPr id="1" name=""/>
        <p:cNvGrpSpPr/>
        <p:nvPr/>
      </p:nvGrpSpPr>
      <p:grpSpPr>
        <a:xfrm>
          <a:off x="0" y="0"/>
          <a:ext cx="0" cy="0"/>
          <a:chOff x="0" y="0"/>
          <a:chExt cx="0" cy="0"/>
        </a:xfrm>
      </p:grpSpPr>
      <p:sp>
        <p:nvSpPr>
          <p:cNvPr id="7" name="Titre 1"/>
          <p:cNvSpPr>
            <a:spLocks noGrp="1"/>
          </p:cNvSpPr>
          <p:nvPr>
            <p:ph type="ctrTitle"/>
          </p:nvPr>
        </p:nvSpPr>
        <p:spPr>
          <a:xfrm>
            <a:off x="360026" y="3435846"/>
            <a:ext cx="4211974" cy="587317"/>
          </a:xfrm>
        </p:spPr>
        <p:txBody>
          <a:bodyPr lIns="0" bIns="0" anchor="b">
            <a:noAutofit/>
          </a:bodyPr>
          <a:lstStyle>
            <a:lvl1pPr algn="l">
              <a:defRPr lang="fr-FR" sz="2000" b="1" kern="1200" cap="all" dirty="0">
                <a:solidFill>
                  <a:schemeClr val="bg1"/>
                </a:solidFill>
                <a:latin typeface="Arial Bold"/>
                <a:ea typeface="+mn-ea"/>
                <a:cs typeface="Arial Bold"/>
              </a:defRPr>
            </a:lvl1pPr>
          </a:lstStyle>
          <a:p>
            <a:r>
              <a:rPr lang="fr-FR" dirty="0"/>
              <a:t>Modifiez le style du titre</a:t>
            </a:r>
          </a:p>
        </p:txBody>
      </p:sp>
      <p:sp>
        <p:nvSpPr>
          <p:cNvPr id="8" name="Sous-titre 2"/>
          <p:cNvSpPr>
            <a:spLocks noGrp="1"/>
          </p:cNvSpPr>
          <p:nvPr>
            <p:ph type="subTitle" idx="1"/>
          </p:nvPr>
        </p:nvSpPr>
        <p:spPr>
          <a:xfrm>
            <a:off x="360363" y="4125446"/>
            <a:ext cx="4215926" cy="461665"/>
          </a:xfrm>
        </p:spPr>
        <p:txBody>
          <a:bodyPr wrap="square" lIns="0" tIns="0" bIns="0" anchor="ctr">
            <a:noAutofit/>
          </a:bodyPr>
          <a:lstStyle>
            <a:lvl1pPr marL="0" indent="0" algn="l">
              <a:lnSpc>
                <a:spcPct val="100000"/>
              </a:lnSpc>
              <a:buNone/>
              <a:defRPr lang="fr-FR" sz="2000" kern="1200" cap="all" dirty="0">
                <a:solidFill>
                  <a:schemeClr val="bg1"/>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p>
        </p:txBody>
      </p:sp>
      <p:sp>
        <p:nvSpPr>
          <p:cNvPr id="12" name="Espace réservé de la date 3"/>
          <p:cNvSpPr>
            <a:spLocks noGrp="1"/>
          </p:cNvSpPr>
          <p:nvPr>
            <p:ph type="dt" sz="half" idx="10"/>
          </p:nvPr>
        </p:nvSpPr>
        <p:spPr>
          <a:xfrm>
            <a:off x="360418" y="4659313"/>
            <a:ext cx="4211582" cy="184666"/>
          </a:xfrm>
        </p:spPr>
        <p:txBody>
          <a:bodyPr wrap="square" lIns="0" tIns="0" bIns="0">
            <a:noAutofit/>
          </a:bodyPr>
          <a:lstStyle>
            <a:lvl1pPr>
              <a:defRPr lang="fr-FR" sz="1100" kern="1200" dirty="0" smtClean="0">
                <a:solidFill>
                  <a:schemeClr val="bg1"/>
                </a:solidFill>
                <a:latin typeface="Arial"/>
                <a:ea typeface="+mn-ea"/>
                <a:cs typeface="Arial"/>
              </a:defRPr>
            </a:lvl1pPr>
          </a:lstStyle>
          <a:p>
            <a:fld id="{22BE8DC2-28AE-4F96-8947-3E4155493BDA}" type="datetime1">
              <a:rPr lang="fr-FR" smtClean="0"/>
              <a:pPr/>
              <a:t>26/11/2024</a:t>
            </a:fld>
            <a:endParaRPr lang="fr-FR"/>
          </a:p>
        </p:txBody>
      </p:sp>
      <p:sp>
        <p:nvSpPr>
          <p:cNvPr id="5" name="ZoneTexte 4"/>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 « PAGE DE FIN POUR AFFICHAGE ECRAN »</a:t>
            </a:r>
          </a:p>
        </p:txBody>
      </p:sp>
    </p:spTree>
    <p:extLst>
      <p:ext uri="{BB962C8B-B14F-4D97-AF65-F5344CB8AC3E}">
        <p14:creationId xmlns:p14="http://schemas.microsoft.com/office/powerpoint/2010/main" val="395761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re sans imag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37163" y="1851670"/>
            <a:ext cx="5652078" cy="857250"/>
          </a:xfrm>
        </p:spPr>
        <p:txBody>
          <a:bodyPr lIns="0" rIns="0" anchor="b">
            <a:normAutofit/>
          </a:bodyPr>
          <a:lstStyle>
            <a:lvl1pPr marL="0" algn="l" defTabSz="914400" rtl="0" eaLnBrk="1" latinLnBrk="0" hangingPunct="1">
              <a:spcBef>
                <a:spcPct val="0"/>
              </a:spcBef>
              <a:buNone/>
              <a:defRPr lang="fr-FR" sz="4000" b="1" kern="1200" cap="all" baseline="0" dirty="0" smtClean="0">
                <a:solidFill>
                  <a:srgbClr val="E6142D"/>
                </a:solidFill>
                <a:latin typeface="Arial Bold"/>
                <a:ea typeface="+mn-ea"/>
                <a:cs typeface="Arial Bold"/>
              </a:defRPr>
            </a:lvl1pPr>
          </a:lstStyle>
          <a:p>
            <a:r>
              <a:rPr lang="fr-FR" dirty="0"/>
              <a:t>Titre présentation</a:t>
            </a:r>
          </a:p>
        </p:txBody>
      </p:sp>
      <p:sp>
        <p:nvSpPr>
          <p:cNvPr id="12" name="Sous-titre 2"/>
          <p:cNvSpPr>
            <a:spLocks noGrp="1"/>
          </p:cNvSpPr>
          <p:nvPr>
            <p:ph type="subTitle" idx="1" hasCustomPrompt="1"/>
          </p:nvPr>
        </p:nvSpPr>
        <p:spPr>
          <a:xfrm>
            <a:off x="323850" y="2715831"/>
            <a:ext cx="5652137" cy="814268"/>
          </a:xfrm>
        </p:spPr>
        <p:txBody>
          <a:bodyPr wrap="square" lIns="0" tIns="0" bIns="0" anchor="ctr">
            <a:noAutofit/>
          </a:bodyPr>
          <a:lstStyle>
            <a:lvl1pPr marL="0" indent="0" algn="l">
              <a:lnSpc>
                <a:spcPct val="100000"/>
              </a:lnSpc>
              <a:buNone/>
              <a:defRPr lang="fr-FR" sz="3200" kern="1200" cap="all" dirty="0">
                <a:solidFill>
                  <a:srgbClr val="E6142D"/>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Sous-titre de la présentation</a:t>
            </a:r>
          </a:p>
        </p:txBody>
      </p:sp>
      <p:sp>
        <p:nvSpPr>
          <p:cNvPr id="13" name="Espace réservé de la date 3"/>
          <p:cNvSpPr>
            <a:spLocks noGrp="1"/>
          </p:cNvSpPr>
          <p:nvPr>
            <p:ph type="dt" sz="half" idx="10"/>
          </p:nvPr>
        </p:nvSpPr>
        <p:spPr>
          <a:xfrm>
            <a:off x="323850" y="3654222"/>
            <a:ext cx="4211582" cy="184666"/>
          </a:xfrm>
        </p:spPr>
        <p:txBody>
          <a:bodyPr wrap="square" lIns="0" tIns="0" bIns="0">
            <a:noAutofit/>
          </a:bodyPr>
          <a:lstStyle>
            <a:lvl1pPr marL="0" algn="l" defTabSz="914400" rtl="0" eaLnBrk="1" latinLnBrk="0" hangingPunct="1">
              <a:lnSpc>
                <a:spcPct val="130000"/>
              </a:lnSpc>
              <a:defRPr lang="fr-FR" sz="2000" kern="1200" smtClean="0">
                <a:solidFill>
                  <a:srgbClr val="E6142D"/>
                </a:solidFill>
                <a:latin typeface="Arial"/>
                <a:ea typeface="+mn-ea"/>
                <a:cs typeface="Arial"/>
              </a:defRPr>
            </a:lvl1pPr>
          </a:lstStyle>
          <a:p>
            <a:fld id="{70D40F0F-61AC-4266-9143-4508FB3F6C48}" type="datetime1">
              <a:rPr lang="fr-FR" smtClean="0"/>
              <a:pPr/>
              <a:t>26/11/2024</a:t>
            </a:fld>
            <a:endParaRPr lang="fr-FR" dirty="0"/>
          </a:p>
        </p:txBody>
      </p:sp>
      <p:sp>
        <p:nvSpPr>
          <p:cNvPr id="6" name="ZoneTexte 5"/>
          <p:cNvSpPr txBox="1"/>
          <p:nvPr userDrawn="1"/>
        </p:nvSpPr>
        <p:spPr>
          <a:xfrm>
            <a:off x="1583668" y="-596602"/>
            <a:ext cx="5976664" cy="369332"/>
          </a:xfrm>
          <a:prstGeom prst="rect">
            <a:avLst/>
          </a:prstGeom>
          <a:solidFill>
            <a:schemeClr val="bg1"/>
          </a:solidFill>
        </p:spPr>
        <p:txBody>
          <a:bodyPr wrap="square" rtlCol="0">
            <a:spAutoFit/>
          </a:bodyPr>
          <a:lstStyle/>
          <a:p>
            <a:pPr algn="ctr"/>
            <a:r>
              <a:rPr lang="fr-FR" dirty="0"/>
              <a:t>DISPOSITION « PAGE TITRE POUR</a:t>
            </a:r>
            <a:r>
              <a:rPr lang="fr-FR" baseline="0" dirty="0"/>
              <a:t> L’IMPRESSION »</a:t>
            </a:r>
            <a:endParaRPr lang="fr-FR" dirty="0"/>
          </a:p>
        </p:txBody>
      </p:sp>
    </p:spTree>
    <p:extLst>
      <p:ext uri="{BB962C8B-B14F-4D97-AF65-F5344CB8AC3E}">
        <p14:creationId xmlns:p14="http://schemas.microsoft.com/office/powerpoint/2010/main" val="15491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362363" y="4785996"/>
            <a:ext cx="2133600" cy="273844"/>
          </a:xfrm>
        </p:spPr>
        <p:txBody>
          <a:bodyPr/>
          <a:lstStyle>
            <a:lvl1pPr>
              <a:defRPr>
                <a:latin typeface="Arial" pitchFamily="34" charset="0"/>
                <a:cs typeface="Arial" pitchFamily="34" charset="0"/>
              </a:defRPr>
            </a:lvl1pPr>
          </a:lstStyle>
          <a:p>
            <a:fld id="{88FBC93E-3707-4A21-892E-1BE3E436B7C7}" type="datetime1">
              <a:rPr lang="fr-FR" smtClean="0"/>
              <a:t>26/11/2024</a:t>
            </a:fld>
            <a:endParaRPr lang="fr-FR"/>
          </a:p>
        </p:txBody>
      </p:sp>
      <p:sp>
        <p:nvSpPr>
          <p:cNvPr id="5" name="Espace réservé du pied de page 4"/>
          <p:cNvSpPr>
            <a:spLocks noGrp="1"/>
          </p:cNvSpPr>
          <p:nvPr>
            <p:ph type="ftr" sz="quarter" idx="11"/>
          </p:nvPr>
        </p:nvSpPr>
        <p:spPr>
          <a:xfrm>
            <a:off x="3124200" y="4785996"/>
            <a:ext cx="2895600" cy="273844"/>
          </a:xfrm>
        </p:spPr>
        <p:txBody>
          <a:bodyPr/>
          <a:lstStyle/>
          <a:p>
            <a:endParaRPr lang="fr-FR"/>
          </a:p>
        </p:txBody>
      </p:sp>
      <p:sp>
        <p:nvSpPr>
          <p:cNvPr id="6" name="Espace réservé du numéro de diapositive 5"/>
          <p:cNvSpPr>
            <a:spLocks noGrp="1"/>
          </p:cNvSpPr>
          <p:nvPr>
            <p:ph type="sldNum" sz="quarter" idx="12"/>
          </p:nvPr>
        </p:nvSpPr>
        <p:spPr>
          <a:xfrm>
            <a:off x="6645702" y="4785996"/>
            <a:ext cx="2133600" cy="273844"/>
          </a:xfrm>
        </p:spPr>
        <p:txBody>
          <a:bodyPr/>
          <a:lstStyle>
            <a:lvl1pPr>
              <a:defRPr sz="1000">
                <a:latin typeface="Arial" pitchFamily="34" charset="0"/>
                <a:cs typeface="Arial" pitchFamily="34" charset="0"/>
              </a:defRPr>
            </a:lvl1pPr>
          </a:lstStyle>
          <a:p>
            <a:fld id="{5F994224-BB2D-4967-A46A-C39E0F5B812A}" type="slidenum">
              <a:rPr lang="fr-FR" smtClean="0"/>
              <a:pPr/>
              <a:t>‹N°›</a:t>
            </a:fld>
            <a:endParaRPr lang="fr-FR" dirty="0"/>
          </a:p>
        </p:txBody>
      </p:sp>
      <p:sp>
        <p:nvSpPr>
          <p:cNvPr id="10" name="Rectangle 9"/>
          <p:cNvSpPr/>
          <p:nvPr userDrawn="1"/>
        </p:nvSpPr>
        <p:spPr>
          <a:xfrm>
            <a:off x="0" y="0"/>
            <a:ext cx="9144000" cy="594000"/>
          </a:xfrm>
          <a:prstGeom prst="rect">
            <a:avLst/>
          </a:prstGeom>
          <a:solidFill>
            <a:srgbClr val="E6142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7" name="Espace réservé du texte 14"/>
          <p:cNvSpPr>
            <a:spLocks noGrp="1"/>
          </p:cNvSpPr>
          <p:nvPr>
            <p:ph type="body" sz="quarter" idx="15" hasCustomPrompt="1"/>
          </p:nvPr>
        </p:nvSpPr>
        <p:spPr>
          <a:xfrm>
            <a:off x="2110770" y="115857"/>
            <a:ext cx="6732240" cy="241127"/>
          </a:xfrm>
        </p:spPr>
        <p:txBody>
          <a:bodyPr>
            <a:noAutofit/>
          </a:bodyPr>
          <a:lstStyle>
            <a:lvl1pPr marL="0" indent="0" algn="r">
              <a:buFontTx/>
              <a:buNone/>
              <a:defRPr sz="1500" cap="all"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Lecture 1</a:t>
            </a:r>
          </a:p>
        </p:txBody>
      </p:sp>
      <p:sp>
        <p:nvSpPr>
          <p:cNvPr id="18" name="Espace réservé du texte 14"/>
          <p:cNvSpPr>
            <a:spLocks noGrp="1"/>
          </p:cNvSpPr>
          <p:nvPr>
            <p:ph type="body" sz="quarter" idx="16" hasCustomPrompt="1"/>
          </p:nvPr>
        </p:nvSpPr>
        <p:spPr>
          <a:xfrm>
            <a:off x="2110770" y="316324"/>
            <a:ext cx="6732240" cy="183334"/>
          </a:xfrm>
        </p:spPr>
        <p:txBody>
          <a:bodyPr>
            <a:noAutofit/>
          </a:bodyPr>
          <a:lstStyle>
            <a:lvl1pPr marL="0" indent="0" algn="r">
              <a:buFontTx/>
              <a:buNone/>
              <a:defRPr sz="1000" b="1" cap="none" baseline="0">
                <a:solidFill>
                  <a:schemeClr val="bg1"/>
                </a:solidFill>
                <a:latin typeface="Arial" pitchFamily="34" charset="0"/>
                <a:cs typeface="Arial" pitchFamily="34" charset="0"/>
              </a:defRPr>
            </a:lvl1pPr>
            <a:lvl2pPr marL="457200" indent="0" algn="r">
              <a:buFontTx/>
              <a:buNone/>
              <a:defRPr sz="1400" cap="all" baseline="0">
                <a:solidFill>
                  <a:schemeClr val="bg1"/>
                </a:solidFill>
                <a:latin typeface="Arial" pitchFamily="34" charset="0"/>
                <a:cs typeface="Arial" pitchFamily="34" charset="0"/>
              </a:defRPr>
            </a:lvl2pPr>
            <a:lvl3pPr marL="914400" indent="0" algn="r">
              <a:buFontTx/>
              <a:buNone/>
              <a:defRPr sz="1200" cap="all" baseline="0">
                <a:solidFill>
                  <a:schemeClr val="bg1"/>
                </a:solidFill>
                <a:latin typeface="Arial" pitchFamily="34" charset="0"/>
                <a:cs typeface="Arial" pitchFamily="34" charset="0"/>
              </a:defRPr>
            </a:lvl3pPr>
            <a:lvl4pPr marL="1371600" indent="0" algn="r">
              <a:buFontTx/>
              <a:buNone/>
              <a:defRPr sz="1100" cap="all" baseline="0">
                <a:solidFill>
                  <a:schemeClr val="bg1"/>
                </a:solidFill>
                <a:latin typeface="Arial" pitchFamily="34" charset="0"/>
                <a:cs typeface="Arial" pitchFamily="34" charset="0"/>
              </a:defRPr>
            </a:lvl4pPr>
            <a:lvl5pPr marL="1828800" indent="0" algn="r">
              <a:buFontTx/>
              <a:buNone/>
              <a:defRPr sz="1100" cap="all" baseline="0">
                <a:solidFill>
                  <a:schemeClr val="bg1"/>
                </a:solidFill>
                <a:latin typeface="Arial" pitchFamily="34" charset="0"/>
                <a:cs typeface="Arial" pitchFamily="34" charset="0"/>
              </a:defRPr>
            </a:lvl5pPr>
          </a:lstStyle>
          <a:p>
            <a:pPr lvl="0"/>
            <a:r>
              <a:rPr lang="fr-FR" dirty="0"/>
              <a:t>Sous titre de la présentation</a:t>
            </a:r>
          </a:p>
        </p:txBody>
      </p:sp>
      <p:sp>
        <p:nvSpPr>
          <p:cNvPr id="16" name="Titre 2"/>
          <p:cNvSpPr>
            <a:spLocks noGrp="1"/>
          </p:cNvSpPr>
          <p:nvPr>
            <p:ph type="title"/>
          </p:nvPr>
        </p:nvSpPr>
        <p:spPr>
          <a:xfrm>
            <a:off x="323850" y="689410"/>
            <a:ext cx="8423909" cy="523800"/>
          </a:xfrm>
        </p:spPr>
        <p:txBody>
          <a:bodyPr>
            <a:normAutofit/>
          </a:bodyPr>
          <a:lstStyle>
            <a:lvl1pPr marL="450000" algn="l">
              <a:spcAft>
                <a:spcPts val="0"/>
              </a:spcAft>
              <a:tabLst/>
              <a:defRPr lang="fr-FR" sz="2200" b="1" kern="1200" cap="all" baseline="0" dirty="0">
                <a:solidFill>
                  <a:srgbClr val="E6142D"/>
                </a:solidFill>
                <a:latin typeface="Arial" pitchFamily="34" charset="0"/>
                <a:ea typeface="+mn-ea"/>
                <a:cs typeface="Arial" pitchFamily="34" charset="0"/>
              </a:defRPr>
            </a:lvl1pPr>
          </a:lstStyle>
          <a:p>
            <a:r>
              <a:rPr lang="fr-FR" dirty="0"/>
              <a:t>Modifiez le style du titre</a:t>
            </a:r>
          </a:p>
        </p:txBody>
      </p:sp>
      <p:sp>
        <p:nvSpPr>
          <p:cNvPr id="11" name="Espace réservé du contenu 11"/>
          <p:cNvSpPr>
            <a:spLocks noGrp="1"/>
          </p:cNvSpPr>
          <p:nvPr>
            <p:ph sz="quarter" idx="14"/>
          </p:nvPr>
        </p:nvSpPr>
        <p:spPr>
          <a:xfrm>
            <a:off x="323850" y="1234440"/>
            <a:ext cx="8424863" cy="3361373"/>
          </a:xfrm>
        </p:spPr>
        <p:txBody>
          <a:bodyPr/>
          <a:lstStyle>
            <a:lvl1pPr marL="450000" indent="0">
              <a:lnSpc>
                <a:spcPct val="110000"/>
              </a:lnSpc>
              <a:spcBef>
                <a:spcPts val="0"/>
              </a:spcBef>
              <a:spcAft>
                <a:spcPts val="25"/>
              </a:spcAft>
              <a:buNone/>
              <a:defRPr lang="fr-FR" sz="2000" kern="1200" cap="none" baseline="0" dirty="0" smtClean="0">
                <a:solidFill>
                  <a:srgbClr val="E6142D"/>
                </a:solidFill>
                <a:latin typeface="Arial" pitchFamily="34" charset="0"/>
                <a:ea typeface="+mn-ea"/>
                <a:cs typeface="Arial" pitchFamily="34" charset="0"/>
              </a:defRPr>
            </a:lvl1pPr>
            <a:lvl2pPr marL="648000" indent="-182563">
              <a:lnSpc>
                <a:spcPct val="110000"/>
              </a:lnSpc>
              <a:spcBef>
                <a:spcPts val="0"/>
              </a:spcBef>
              <a:spcAft>
                <a:spcPts val="0"/>
              </a:spcAft>
              <a:buFont typeface="Arial" pitchFamily="34" charset="0"/>
              <a:buChar char="•"/>
              <a:tabLst>
                <a:tab pos="182563" algn="l"/>
              </a:tabLst>
              <a:defRPr sz="1800" b="0">
                <a:latin typeface="Arial" pitchFamily="34" charset="0"/>
                <a:cs typeface="Arial" pitchFamily="34" charset="0"/>
              </a:defRPr>
            </a:lvl2pPr>
            <a:lvl3pPr marL="900000" indent="-285750">
              <a:lnSpc>
                <a:spcPct val="110000"/>
              </a:lnSpc>
              <a:spcBef>
                <a:spcPts val="0"/>
              </a:spcBef>
              <a:buFont typeface="Calibri" panose="020F0502020204030204" pitchFamily="34" charset="0"/>
              <a:buChar char="‒"/>
              <a:defRPr sz="1800"/>
            </a:lvl3pPr>
            <a:lvl4pPr>
              <a:defRPr sz="1800"/>
            </a:lvl4pPr>
            <a:lvl5pPr>
              <a:defRPr sz="1800"/>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125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cs typeface="Arial" panose="020B0604020202020204" pitchFamily="34" charset="0"/>
              </a:defRPr>
            </a:lvl1pPr>
          </a:lstStyle>
          <a:p>
            <a:fld id="{4BBFF4A4-407A-4FE9-A32C-FD93421CAF43}" type="datetime1">
              <a:rPr lang="fr-FR" smtClean="0"/>
              <a:pPr/>
              <a:t>26/11/2024</a:t>
            </a:fld>
            <a:endParaRPr lang="fr-FR" dirty="0"/>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endParaRPr lang="fr-FR" dirty="0"/>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fld id="{5F994224-BB2D-4967-A46A-C39E0F5B812A}" type="slidenum">
              <a:rPr lang="fr-FR" smtClean="0"/>
              <a:pPr/>
              <a:t>‹N°›</a:t>
            </a:fld>
            <a:endParaRPr lang="fr-FR" dirty="0"/>
          </a:p>
        </p:txBody>
      </p:sp>
    </p:spTree>
    <p:extLst>
      <p:ext uri="{BB962C8B-B14F-4D97-AF65-F5344CB8AC3E}">
        <p14:creationId xmlns:p14="http://schemas.microsoft.com/office/powerpoint/2010/main" val="268294133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0" r:id="rId3"/>
    <p:sldLayoutId id="2147483652" r:id="rId4"/>
    <p:sldLayoutId id="2147483684" r:id="rId5"/>
    <p:sldLayoutId id="2147483655" r:id="rId6"/>
    <p:sldLayoutId id="214748365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449263" indent="0" algn="l" defTabSz="914400" rtl="0" eaLnBrk="1" latinLnBrk="0" hangingPunct="1">
        <a:lnSpc>
          <a:spcPct val="110000"/>
        </a:lnSpc>
        <a:spcBef>
          <a:spcPts val="0"/>
        </a:spcBef>
        <a:spcAft>
          <a:spcPts val="0"/>
        </a:spcAft>
        <a:buClr>
          <a:srgbClr val="E6142D"/>
        </a:buClr>
        <a:buFontTx/>
        <a:buNone/>
        <a:defRPr sz="2000" kern="1200">
          <a:solidFill>
            <a:srgbClr val="E6142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10000"/>
        </a:lnSpc>
        <a:spcBef>
          <a:spcPts val="0"/>
        </a:spcBef>
        <a:spcAft>
          <a:spcPts val="25"/>
        </a:spcAft>
        <a:buClr>
          <a:srgbClr val="E6142D"/>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6142D"/>
        </a:buClr>
        <a:buFont typeface="Wingdings" panose="05000000000000000000" pitchFamily="2" charset="2"/>
        <a:buChar char="ü"/>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cs typeface="Arial" panose="020B0604020202020204" pitchFamily="34" charset="0"/>
              </a:defRPr>
            </a:lvl1pPr>
          </a:lstStyle>
          <a:p>
            <a:fld id="{37914D4A-5AF8-4866-98A3-ABAE339B15D5}" type="datetime1">
              <a:rPr lang="fr-FR" smtClean="0"/>
              <a:pPr/>
              <a:t>26/11/2024</a:t>
            </a:fld>
            <a:endParaRPr lang="fr-FR" dirty="0"/>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endParaRPr lang="fr-FR" dirty="0"/>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fld id="{4C9ECA4A-80D9-403B-88C8-F0AF70AE8BDF}" type="slidenum">
              <a:rPr lang="fr-FR" smtClean="0"/>
              <a:pPr/>
              <a:t>‹N°›</a:t>
            </a:fld>
            <a:endParaRPr lang="fr-FR" dirty="0"/>
          </a:p>
        </p:txBody>
      </p:sp>
    </p:spTree>
    <p:extLst>
      <p:ext uri="{BB962C8B-B14F-4D97-AF65-F5344CB8AC3E}">
        <p14:creationId xmlns:p14="http://schemas.microsoft.com/office/powerpoint/2010/main" val="2601584198"/>
      </p:ext>
    </p:extLst>
  </p:cSld>
  <p:clrMap bg1="lt1" tx1="dk1" bg2="lt2" tx2="dk2" accent1="accent1" accent2="accent2" accent3="accent3" accent4="accent4" accent5="accent5" accent6="accent6" hlink="hlink" folHlink="folHlink"/>
  <p:sldLayoutIdLst>
    <p:sldLayoutId id="2147483686" r:id="rId1"/>
    <p:sldLayoutId id="2147483681" r:id="rId2"/>
    <p:sldLayoutId id="2147483682" r:id="rId3"/>
    <p:sldLayoutId id="2147483683" r:id="rId4"/>
    <p:sldLayoutId id="2147483685" r:id="rId5"/>
    <p:sldLayoutId id="2147483678" r:id="rId6"/>
    <p:sldLayoutId id="214748367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449263" algn="l" defTabSz="914400" rtl="0" eaLnBrk="1" latinLnBrk="0" hangingPunct="1">
        <a:lnSpc>
          <a:spcPct val="110000"/>
        </a:lnSpc>
        <a:spcBef>
          <a:spcPts val="0"/>
        </a:spcBef>
        <a:buClr>
          <a:srgbClr val="E6142D"/>
        </a:buClr>
        <a:buFontTx/>
        <a:buNone/>
        <a:defRPr sz="2000" kern="1200">
          <a:solidFill>
            <a:srgbClr val="E6142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10000"/>
        </a:lnSpc>
        <a:spcBef>
          <a:spcPts val="0"/>
        </a:spcBef>
        <a:buClr>
          <a:srgbClr val="E6142D"/>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ts val="0"/>
        </a:spcBef>
        <a:buClr>
          <a:srgbClr val="E6142D"/>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5DA2C0-D976-6F06-6225-02EFC24CCBED}"/>
              </a:ext>
            </a:extLst>
          </p:cNvPr>
          <p:cNvSpPr>
            <a:spLocks noGrp="1"/>
          </p:cNvSpPr>
          <p:nvPr>
            <p:ph type="sldNum" sz="quarter" idx="12"/>
          </p:nvPr>
        </p:nvSpPr>
        <p:spPr/>
        <p:txBody>
          <a:bodyPr/>
          <a:lstStyle/>
          <a:p>
            <a:fld id="{5F994224-BB2D-4967-A46A-C39E0F5B812A}" type="slidenum">
              <a:rPr lang="fr-FR" smtClean="0"/>
              <a:t>1</a:t>
            </a:fld>
            <a:endParaRPr lang="fr-FR"/>
          </a:p>
        </p:txBody>
      </p:sp>
      <p:sp>
        <p:nvSpPr>
          <p:cNvPr id="3" name="Titre 2">
            <a:extLst>
              <a:ext uri="{FF2B5EF4-FFF2-40B4-BE49-F238E27FC236}">
                <a16:creationId xmlns:a16="http://schemas.microsoft.com/office/drawing/2014/main" id="{CDCEDB1B-61EE-1B21-E5E3-F7F7CC232151}"/>
              </a:ext>
            </a:extLst>
          </p:cNvPr>
          <p:cNvSpPr>
            <a:spLocks noGrp="1"/>
          </p:cNvSpPr>
          <p:nvPr>
            <p:ph type="ctrTitle"/>
          </p:nvPr>
        </p:nvSpPr>
        <p:spPr/>
        <p:txBody>
          <a:bodyPr/>
          <a:lstStyle/>
          <a:p>
            <a:r>
              <a:rPr lang="fr-FR" dirty="0" err="1"/>
              <a:t>Economics</a:t>
            </a:r>
            <a:r>
              <a:rPr lang="fr-FR" dirty="0"/>
              <a:t> of digital </a:t>
            </a:r>
            <a:r>
              <a:rPr lang="fr-FR" dirty="0" err="1"/>
              <a:t>markets</a:t>
            </a:r>
            <a:endParaRPr lang="fr-FR" dirty="0"/>
          </a:p>
        </p:txBody>
      </p:sp>
      <p:sp>
        <p:nvSpPr>
          <p:cNvPr id="4" name="Sous-titre 3">
            <a:extLst>
              <a:ext uri="{FF2B5EF4-FFF2-40B4-BE49-F238E27FC236}">
                <a16:creationId xmlns:a16="http://schemas.microsoft.com/office/drawing/2014/main" id="{AC0046B7-FD8F-2655-58B5-06E59610AE09}"/>
              </a:ext>
            </a:extLst>
          </p:cNvPr>
          <p:cNvSpPr>
            <a:spLocks noGrp="1"/>
          </p:cNvSpPr>
          <p:nvPr>
            <p:ph type="subTitle" idx="1"/>
          </p:nvPr>
        </p:nvSpPr>
        <p:spPr/>
        <p:txBody>
          <a:bodyPr/>
          <a:lstStyle/>
          <a:p>
            <a:r>
              <a:rPr lang="fr-FR" dirty="0"/>
              <a:t>Patrick </a:t>
            </a:r>
            <a:r>
              <a:rPr lang="fr-FR" dirty="0" err="1"/>
              <a:t>waelbroeck</a:t>
            </a:r>
            <a:endParaRPr lang="fr-FR" dirty="0"/>
          </a:p>
        </p:txBody>
      </p:sp>
      <p:sp>
        <p:nvSpPr>
          <p:cNvPr id="5" name="Espace réservé de la date 4">
            <a:extLst>
              <a:ext uri="{FF2B5EF4-FFF2-40B4-BE49-F238E27FC236}">
                <a16:creationId xmlns:a16="http://schemas.microsoft.com/office/drawing/2014/main" id="{F0201698-B2F7-3499-2E24-2870E15D77F1}"/>
              </a:ext>
            </a:extLst>
          </p:cNvPr>
          <p:cNvSpPr>
            <a:spLocks noGrp="1"/>
          </p:cNvSpPr>
          <p:nvPr>
            <p:ph type="dt" sz="half" idx="10"/>
          </p:nvPr>
        </p:nvSpPr>
        <p:spPr/>
        <p:txBody>
          <a:bodyPr/>
          <a:lstStyle/>
          <a:p>
            <a:fld id="{3A11C8FE-B627-4DFA-8C46-5DBAC1E0F591}" type="datetime1">
              <a:rPr lang="fr-FR" smtClean="0"/>
              <a:t>26/11/2024</a:t>
            </a:fld>
            <a:endParaRPr lang="fr-FR" dirty="0"/>
          </a:p>
        </p:txBody>
      </p:sp>
    </p:spTree>
    <p:extLst>
      <p:ext uri="{BB962C8B-B14F-4D97-AF65-F5344CB8AC3E}">
        <p14:creationId xmlns:p14="http://schemas.microsoft.com/office/powerpoint/2010/main" val="381534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10</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Price discrimination </a:t>
            </a:r>
            <a:r>
              <a:rPr lang="fr-FR" dirty="0" err="1"/>
              <a:t>law</a:t>
            </a:r>
            <a:endParaRPr lang="fr-FR" dirty="0"/>
          </a:p>
        </p:txBody>
      </p:sp>
      <p:sp>
        <p:nvSpPr>
          <p:cNvPr id="7" name="Espace réservé du contenu 6"/>
          <p:cNvSpPr>
            <a:spLocks noGrp="1"/>
          </p:cNvSpPr>
          <p:nvPr>
            <p:ph sz="quarter" idx="14"/>
          </p:nvPr>
        </p:nvSpPr>
        <p:spPr/>
        <p:txBody>
          <a:bodyPr>
            <a:normAutofit/>
          </a:bodyPr>
          <a:lstStyle/>
          <a:p>
            <a:pPr lvl="1"/>
            <a:r>
              <a:rPr lang="en-US" dirty="0"/>
              <a:t>Illegal if it gives some firm an advantage over other firms.</a:t>
            </a:r>
          </a:p>
          <a:p>
            <a:pPr lvl="1"/>
            <a:r>
              <a:rPr lang="en-US" dirty="0"/>
              <a:t>If individuals are consumers, is not illegal.</a:t>
            </a:r>
          </a:p>
          <a:p>
            <a:pPr lvl="1"/>
            <a:r>
              <a:rPr lang="en-US" dirty="0"/>
              <a:t>Price Discrimination is not likely to harm efficiency. Perfect Price discrimination is perfectly efficient.</a:t>
            </a:r>
          </a:p>
          <a:p>
            <a:pPr lvl="1"/>
            <a:r>
              <a:rPr lang="en-US" dirty="0"/>
              <a:t>Intention of this rule was to protect ‘mom-and-pop’ stores and grocers from department stores and supermarkets. It was intended to reduce  competition.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7458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11</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Conditions for </a:t>
            </a:r>
            <a:r>
              <a:rPr lang="fr-FR" dirty="0" err="1"/>
              <a:t>price</a:t>
            </a:r>
            <a:r>
              <a:rPr lang="fr-FR" dirty="0"/>
              <a:t> discrimination</a:t>
            </a:r>
          </a:p>
        </p:txBody>
      </p:sp>
      <p:sp>
        <p:nvSpPr>
          <p:cNvPr id="7" name="Espace réservé du contenu 6"/>
          <p:cNvSpPr>
            <a:spLocks noGrp="1"/>
          </p:cNvSpPr>
          <p:nvPr>
            <p:ph sz="quarter" idx="14"/>
          </p:nvPr>
        </p:nvSpPr>
        <p:spPr/>
        <p:txBody>
          <a:bodyPr>
            <a:normAutofit/>
          </a:bodyPr>
          <a:lstStyle/>
          <a:p>
            <a:pPr lvl="1"/>
            <a:r>
              <a:rPr lang="en-US" dirty="0"/>
              <a:t>Market Power: If firm is price taker, cannot charge markup</a:t>
            </a:r>
          </a:p>
          <a:p>
            <a:pPr lvl="2"/>
            <a:r>
              <a:rPr lang="en-US" dirty="0"/>
              <a:t>But: can have price discrimination in markets with free entry and competition</a:t>
            </a:r>
          </a:p>
          <a:p>
            <a:pPr lvl="1"/>
            <a:r>
              <a:rPr lang="en-US" dirty="0"/>
              <a:t>Firm must have some knowledge of consumer’s willingness to pay.</a:t>
            </a:r>
          </a:p>
          <a:p>
            <a:pPr lvl="2"/>
            <a:r>
              <a:rPr lang="en-US" dirty="0"/>
              <a:t>Third degree: must know how the elasticity of demand differs across markets.</a:t>
            </a:r>
          </a:p>
          <a:p>
            <a:pPr lvl="2"/>
            <a:r>
              <a:rPr lang="en-US" dirty="0"/>
              <a:t>Second degree: must have some knowledge about the different “types” of consumers that exist in the market place.</a:t>
            </a:r>
          </a:p>
          <a:p>
            <a:pPr lvl="1"/>
            <a:r>
              <a:rPr lang="en-US" dirty="0"/>
              <a:t>Prevent or limit resale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1447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12</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How to </a:t>
            </a:r>
            <a:r>
              <a:rPr lang="fr-FR" dirty="0" err="1"/>
              <a:t>prevent</a:t>
            </a:r>
            <a:r>
              <a:rPr lang="fr-FR" dirty="0"/>
              <a:t> resale?</a:t>
            </a:r>
          </a:p>
        </p:txBody>
      </p:sp>
      <p:sp>
        <p:nvSpPr>
          <p:cNvPr id="7" name="Espace réservé du contenu 6"/>
          <p:cNvSpPr>
            <a:spLocks noGrp="1"/>
          </p:cNvSpPr>
          <p:nvPr>
            <p:ph sz="quarter" idx="14"/>
          </p:nvPr>
        </p:nvSpPr>
        <p:spPr/>
        <p:txBody>
          <a:bodyPr>
            <a:normAutofit/>
          </a:bodyPr>
          <a:lstStyle/>
          <a:p>
            <a:pPr lvl="1"/>
            <a:r>
              <a:rPr lang="en-US" dirty="0"/>
              <a:t>Legal restrictions (computer software, educ. discount)</a:t>
            </a:r>
          </a:p>
          <a:p>
            <a:pPr lvl="1"/>
            <a:r>
              <a:rPr lang="en-US" dirty="0"/>
              <a:t>Services cannot be resold.</a:t>
            </a:r>
          </a:p>
          <a:p>
            <a:pPr lvl="1"/>
            <a:r>
              <a:rPr lang="en-US" dirty="0"/>
              <a:t>Warranties: the firm can void a warranty if the product is resold.</a:t>
            </a:r>
          </a:p>
          <a:p>
            <a:pPr lvl="1"/>
            <a:r>
              <a:rPr lang="en-US" dirty="0"/>
              <a:t>Adulteration: Make the product unfit for other potential uses (damaged goods)</a:t>
            </a:r>
          </a:p>
          <a:p>
            <a:pPr lvl="2"/>
            <a:r>
              <a:rPr lang="en-US" dirty="0"/>
              <a:t>Ex: food</a:t>
            </a:r>
          </a:p>
          <a:p>
            <a:pPr lvl="1"/>
            <a:endParaRPr lang="en-US" dirty="0"/>
          </a:p>
        </p:txBody>
      </p:sp>
    </p:spTree>
    <p:extLst>
      <p:ext uri="{BB962C8B-B14F-4D97-AF65-F5344CB8AC3E}">
        <p14:creationId xmlns:p14="http://schemas.microsoft.com/office/powerpoint/2010/main" val="83982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13</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How to </a:t>
            </a:r>
            <a:r>
              <a:rPr lang="fr-FR" dirty="0" err="1"/>
              <a:t>prevent</a:t>
            </a:r>
            <a:r>
              <a:rPr lang="fr-FR" dirty="0"/>
              <a:t> resale? (</a:t>
            </a:r>
            <a:r>
              <a:rPr lang="fr-FR" dirty="0" err="1"/>
              <a:t>cont</a:t>
            </a:r>
            <a:r>
              <a:rPr lang="fr-FR" dirty="0"/>
              <a:t>.)</a:t>
            </a:r>
          </a:p>
        </p:txBody>
      </p:sp>
      <p:sp>
        <p:nvSpPr>
          <p:cNvPr id="7" name="Espace réservé du contenu 6"/>
          <p:cNvSpPr>
            <a:spLocks noGrp="1"/>
          </p:cNvSpPr>
          <p:nvPr>
            <p:ph sz="quarter" idx="14"/>
          </p:nvPr>
        </p:nvSpPr>
        <p:spPr/>
        <p:txBody>
          <a:bodyPr>
            <a:normAutofit fontScale="92500" lnSpcReduction="10000"/>
          </a:bodyPr>
          <a:lstStyle/>
          <a:p>
            <a:pPr lvl="1"/>
            <a:r>
              <a:rPr lang="en-US" dirty="0"/>
              <a:t>Transactions costs/switching costs/lock-in: If markets are spatially separated or barriers imposed by </a:t>
            </a:r>
            <a:r>
              <a:rPr lang="en-US" dirty="0" err="1"/>
              <a:t>tarrifs</a:t>
            </a:r>
            <a:r>
              <a:rPr lang="en-US" dirty="0"/>
              <a:t>, taxes, resale is more expensive (ex: email address, mobile phone #)</a:t>
            </a:r>
          </a:p>
          <a:p>
            <a:pPr lvl="2"/>
            <a:r>
              <a:rPr lang="en-US" dirty="0"/>
              <a:t>DVD/BR region lock</a:t>
            </a:r>
          </a:p>
          <a:p>
            <a:pPr lvl="2"/>
            <a:r>
              <a:rPr lang="en-US" dirty="0"/>
              <a:t>IP/geo-blocking</a:t>
            </a:r>
          </a:p>
          <a:p>
            <a:pPr lvl="2"/>
            <a:r>
              <a:rPr lang="en-US" dirty="0"/>
              <a:t>Vs. copyright law?</a:t>
            </a:r>
          </a:p>
          <a:p>
            <a:pPr lvl="1"/>
            <a:r>
              <a:rPr lang="en-US" dirty="0"/>
              <a:t>Contractual remedies</a:t>
            </a:r>
          </a:p>
          <a:p>
            <a:pPr lvl="2"/>
            <a:r>
              <a:rPr lang="en-US" dirty="0"/>
              <a:t>iTunes/</a:t>
            </a:r>
            <a:r>
              <a:rPr lang="en-US" dirty="0" err="1"/>
              <a:t>Ebay</a:t>
            </a:r>
            <a:r>
              <a:rPr lang="en-US" dirty="0"/>
              <a:t> case</a:t>
            </a:r>
          </a:p>
          <a:p>
            <a:pPr lvl="2"/>
            <a:r>
              <a:rPr lang="en-US" dirty="0"/>
              <a:t>Vs. Copyright law: Oracle/</a:t>
            </a:r>
            <a:r>
              <a:rPr lang="en-US" dirty="0" err="1"/>
              <a:t>Usedsoft</a:t>
            </a:r>
            <a:endParaRPr lang="en-US" dirty="0"/>
          </a:p>
          <a:p>
            <a:pPr lvl="3"/>
            <a:r>
              <a:rPr lang="en-US" dirty="0"/>
              <a:t>Exhaustion/first sale doctrine</a:t>
            </a:r>
          </a:p>
          <a:p>
            <a:pPr lvl="3"/>
            <a:r>
              <a:rPr lang="en-US" dirty="0"/>
              <a:t>Injunction against </a:t>
            </a:r>
            <a:r>
              <a:rPr lang="en-US" dirty="0" err="1"/>
              <a:t>against</a:t>
            </a:r>
            <a:r>
              <a:rPr lang="en-US" dirty="0"/>
              <a:t> </a:t>
            </a:r>
            <a:r>
              <a:rPr lang="en-US" dirty="0" err="1"/>
              <a:t>UsedSoft</a:t>
            </a:r>
            <a:r>
              <a:rPr lang="en-US" dirty="0"/>
              <a:t> in 2007</a:t>
            </a:r>
          </a:p>
          <a:p>
            <a:pPr lvl="3"/>
            <a:r>
              <a:rPr lang="en-US" dirty="0"/>
              <a:t>Case withdrawn in 2015</a:t>
            </a:r>
          </a:p>
          <a:p>
            <a:pPr lvl="1"/>
            <a:endParaRPr lang="en-US" dirty="0"/>
          </a:p>
        </p:txBody>
      </p:sp>
    </p:spTree>
    <p:extLst>
      <p:ext uri="{BB962C8B-B14F-4D97-AF65-F5344CB8AC3E}">
        <p14:creationId xmlns:p14="http://schemas.microsoft.com/office/powerpoint/2010/main" val="397671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14</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Perfect</a:t>
            </a:r>
            <a:r>
              <a:rPr lang="fr-FR" dirty="0"/>
              <a:t> Price discrimination</a:t>
            </a:r>
          </a:p>
        </p:txBody>
      </p:sp>
      <p:sp>
        <p:nvSpPr>
          <p:cNvPr id="7" name="Espace réservé du contenu 6"/>
          <p:cNvSpPr>
            <a:spLocks noGrp="1"/>
          </p:cNvSpPr>
          <p:nvPr>
            <p:ph sz="quarter" idx="14"/>
          </p:nvPr>
        </p:nvSpPr>
        <p:spPr/>
        <p:txBody>
          <a:bodyPr>
            <a:normAutofit/>
          </a:bodyPr>
          <a:lstStyle/>
          <a:p>
            <a:pPr lvl="1"/>
            <a:r>
              <a:rPr lang="en-US" dirty="0"/>
              <a:t>Find maximum price that every consumer is willing to pay and charge them that price.</a:t>
            </a:r>
          </a:p>
          <a:p>
            <a:pPr lvl="1"/>
            <a:r>
              <a:rPr lang="en-US" dirty="0"/>
              <a:t>Requires more information than any firm has</a:t>
            </a:r>
          </a:p>
          <a:p>
            <a:pPr lvl="1"/>
            <a:r>
              <a:rPr lang="en-US" dirty="0"/>
              <a:t>No Deadweight Loss but no consumers surplus</a:t>
            </a:r>
          </a:p>
          <a:p>
            <a:pPr lvl="1"/>
            <a:r>
              <a:rPr lang="en-US" dirty="0"/>
              <a:t>Theoretical ideal. Cannot be fully achieved.</a:t>
            </a:r>
          </a:p>
          <a:p>
            <a:pPr lvl="2"/>
            <a:r>
              <a:rPr lang="en-US" dirty="0"/>
              <a:t>But: big data, machine learning, IA, etc.</a:t>
            </a:r>
          </a:p>
          <a:p>
            <a:pPr lvl="1"/>
            <a:r>
              <a:rPr lang="en-US" dirty="0"/>
              <a:t>Extracts all surplus on the market</a:t>
            </a:r>
          </a:p>
          <a:p>
            <a:pPr lvl="2"/>
            <a:r>
              <a:rPr lang="en-US" dirty="0"/>
              <a:t>= VALUE OF DATA</a:t>
            </a:r>
          </a:p>
          <a:p>
            <a:pPr lvl="1"/>
            <a:r>
              <a:rPr lang="en-US" dirty="0"/>
              <a:t>Discussion: fairness vs. Pareto optimality</a:t>
            </a:r>
          </a:p>
          <a:p>
            <a:pPr lvl="1"/>
            <a:endParaRPr lang="en-US" dirty="0"/>
          </a:p>
          <a:p>
            <a:pPr lvl="1"/>
            <a:endParaRPr lang="en-US" dirty="0"/>
          </a:p>
        </p:txBody>
      </p:sp>
    </p:spTree>
    <p:extLst>
      <p:ext uri="{BB962C8B-B14F-4D97-AF65-F5344CB8AC3E}">
        <p14:creationId xmlns:p14="http://schemas.microsoft.com/office/powerpoint/2010/main" val="306988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15</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Perfect</a:t>
            </a:r>
            <a:r>
              <a:rPr lang="fr-FR" dirty="0"/>
              <a:t> </a:t>
            </a:r>
            <a:r>
              <a:rPr lang="fr-FR" dirty="0" err="1"/>
              <a:t>price</a:t>
            </a:r>
            <a:r>
              <a:rPr lang="fr-FR" dirty="0"/>
              <a:t> discrimination</a:t>
            </a:r>
          </a:p>
        </p:txBody>
      </p:sp>
      <p:sp>
        <p:nvSpPr>
          <p:cNvPr id="11" name="Espace réservé du contenu 6">
            <a:extLst>
              <a:ext uri="{FF2B5EF4-FFF2-40B4-BE49-F238E27FC236}">
                <a16:creationId xmlns:a16="http://schemas.microsoft.com/office/drawing/2014/main" id="{621CDE93-190E-FDA5-1969-00B7F72A51DD}"/>
              </a:ext>
            </a:extLst>
          </p:cNvPr>
          <p:cNvSpPr txBox="1">
            <a:spLocks/>
          </p:cNvSpPr>
          <p:nvPr/>
        </p:nvSpPr>
        <p:spPr>
          <a:xfrm>
            <a:off x="323851" y="1234440"/>
            <a:ext cx="3672086" cy="3361373"/>
          </a:xfrm>
          <a:prstGeom prst="rect">
            <a:avLst/>
          </a:prstGeom>
        </p:spPr>
        <p:txBody>
          <a:bodyPr>
            <a:normAutofit/>
          </a:bodyPr>
          <a:lstStyle>
            <a:lvl1pPr marL="449263" indent="0" algn="l" defTabSz="914400" rtl="0" eaLnBrk="1" latinLnBrk="0" hangingPunct="1">
              <a:lnSpc>
                <a:spcPct val="110000"/>
              </a:lnSpc>
              <a:spcBef>
                <a:spcPts val="0"/>
              </a:spcBef>
              <a:spcAft>
                <a:spcPts val="0"/>
              </a:spcAft>
              <a:buClr>
                <a:srgbClr val="E6142D"/>
              </a:buClr>
              <a:buFontTx/>
              <a:buNone/>
              <a:defRPr sz="2000" kern="1200">
                <a:solidFill>
                  <a:srgbClr val="E6142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10000"/>
              </a:lnSpc>
              <a:spcBef>
                <a:spcPts val="0"/>
              </a:spcBef>
              <a:spcAft>
                <a:spcPts val="25"/>
              </a:spcAft>
              <a:buClr>
                <a:srgbClr val="E6142D"/>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6142D"/>
              </a:buClr>
              <a:buFont typeface="Wingdings" panose="05000000000000000000" pitchFamily="2" charset="2"/>
              <a:buChar char="ü"/>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Consumer surplus?</a:t>
            </a:r>
          </a:p>
          <a:p>
            <a:pPr lvl="1"/>
            <a:r>
              <a:rPr lang="en-US" dirty="0"/>
              <a:t>Producer surplus?</a:t>
            </a:r>
          </a:p>
          <a:p>
            <a:pPr marL="457200" lvl="1" indent="0">
              <a:buNone/>
            </a:pPr>
            <a:endParaRPr lang="en-US" dirty="0"/>
          </a:p>
          <a:p>
            <a:pPr marL="457200" lvl="1" indent="0">
              <a:buNone/>
            </a:pPr>
            <a:endParaRPr lang="en-US" dirty="0"/>
          </a:p>
        </p:txBody>
      </p:sp>
      <p:pic>
        <p:nvPicPr>
          <p:cNvPr id="7" name="Image 16">
            <a:extLst>
              <a:ext uri="{FF2B5EF4-FFF2-40B4-BE49-F238E27FC236}">
                <a16:creationId xmlns:a16="http://schemas.microsoft.com/office/drawing/2014/main" id="{A5943C1B-5691-83CB-3223-DA7C96855794}"/>
              </a:ext>
            </a:extLst>
          </p:cNvPr>
          <p:cNvPicPr>
            <a:picLocks noChangeAspect="1"/>
          </p:cNvPicPr>
          <p:nvPr/>
        </p:nvPicPr>
        <p:blipFill>
          <a:blip r:embed="rId2"/>
          <a:stretch>
            <a:fillRect/>
          </a:stretch>
        </p:blipFill>
        <p:spPr>
          <a:xfrm>
            <a:off x="3995937" y="1299896"/>
            <a:ext cx="4444369" cy="2706859"/>
          </a:xfrm>
          <a:prstGeom prst="rect">
            <a:avLst/>
          </a:prstGeom>
        </p:spPr>
      </p:pic>
    </p:spTree>
    <p:extLst>
      <p:ext uri="{BB962C8B-B14F-4D97-AF65-F5344CB8AC3E}">
        <p14:creationId xmlns:p14="http://schemas.microsoft.com/office/powerpoint/2010/main" val="51935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16</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Fairness</a:t>
            </a:r>
            <a:endParaRPr lang="fr-FR" dirty="0"/>
          </a:p>
        </p:txBody>
      </p:sp>
      <p:sp>
        <p:nvSpPr>
          <p:cNvPr id="7" name="Espace réservé du contenu 6"/>
          <p:cNvSpPr>
            <a:spLocks noGrp="1"/>
          </p:cNvSpPr>
          <p:nvPr>
            <p:ph sz="quarter" idx="14"/>
          </p:nvPr>
        </p:nvSpPr>
        <p:spPr/>
        <p:txBody>
          <a:bodyPr>
            <a:normAutofit/>
          </a:bodyPr>
          <a:lstStyle/>
          <a:p>
            <a:pPr lvl="1"/>
            <a:r>
              <a:rPr lang="en-US" dirty="0"/>
              <a:t>Fairness vs. Optimality</a:t>
            </a:r>
          </a:p>
          <a:p>
            <a:pPr lvl="1"/>
            <a:r>
              <a:rPr lang="en-US" dirty="0"/>
              <a:t>Competition authorities only interested in consumer surplus</a:t>
            </a:r>
          </a:p>
          <a:p>
            <a:pPr lvl="2"/>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5932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17</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Third</a:t>
            </a:r>
            <a:r>
              <a:rPr lang="fr-FR" dirty="0"/>
              <a:t> </a:t>
            </a:r>
            <a:r>
              <a:rPr lang="fr-FR" dirty="0" err="1"/>
              <a:t>degree</a:t>
            </a:r>
            <a:r>
              <a:rPr lang="fr-FR" dirty="0"/>
              <a:t> </a:t>
            </a:r>
            <a:r>
              <a:rPr lang="fr-FR" dirty="0" err="1"/>
              <a:t>price</a:t>
            </a:r>
            <a:r>
              <a:rPr lang="fr-FR" dirty="0"/>
              <a:t> discrimination</a:t>
            </a:r>
          </a:p>
        </p:txBody>
      </p:sp>
      <p:sp>
        <p:nvSpPr>
          <p:cNvPr id="7" name="Espace réservé du contenu 6"/>
          <p:cNvSpPr>
            <a:spLocks noGrp="1"/>
          </p:cNvSpPr>
          <p:nvPr>
            <p:ph sz="quarter" idx="14"/>
          </p:nvPr>
        </p:nvSpPr>
        <p:spPr/>
        <p:txBody>
          <a:bodyPr>
            <a:normAutofit/>
          </a:bodyPr>
          <a:lstStyle/>
          <a:p>
            <a:pPr lvl="1"/>
            <a:r>
              <a:rPr lang="en-US" dirty="0"/>
              <a:t>Different customers are charged different prices based on observed demographic characteristics (related to elasticity).</a:t>
            </a:r>
          </a:p>
          <a:p>
            <a:pPr lvl="2"/>
            <a:r>
              <a:rPr lang="en-US" dirty="0"/>
              <a:t>Geographic markets</a:t>
            </a:r>
          </a:p>
          <a:p>
            <a:pPr lvl="2"/>
            <a:r>
              <a:rPr lang="en-US" dirty="0"/>
              <a:t>Product use markets</a:t>
            </a:r>
          </a:p>
          <a:p>
            <a:pPr lvl="2"/>
            <a:r>
              <a:rPr lang="en-US" dirty="0"/>
              <a:t>Customer types (senior citizen, students)</a:t>
            </a:r>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9558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18</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normAutofit fontScale="90000"/>
          </a:bodyPr>
          <a:lstStyle/>
          <a:p>
            <a:r>
              <a:rPr lang="en-US" dirty="0"/>
              <a:t>Price discrimination with two or more markets (cont.)</a:t>
            </a:r>
            <a:endParaRPr lang="fr-FR" dirty="0"/>
          </a:p>
        </p:txBody>
      </p:sp>
      <p:sp>
        <p:nvSpPr>
          <p:cNvPr id="7" name="Espace réservé du contenu 6"/>
          <p:cNvSpPr>
            <a:spLocks noGrp="1"/>
          </p:cNvSpPr>
          <p:nvPr>
            <p:ph sz="quarter" idx="14"/>
          </p:nvPr>
        </p:nvSpPr>
        <p:spPr/>
        <p:txBody>
          <a:bodyPr>
            <a:normAutofit/>
          </a:bodyPr>
          <a:lstStyle/>
          <a:p>
            <a:pPr lvl="1"/>
            <a:r>
              <a:rPr lang="en-US" dirty="0"/>
              <a:t>If markets for a single product have different MRs, profits can be increased by shifting output from low MR markets to high MR markets.</a:t>
            </a:r>
          </a:p>
          <a:p>
            <a:pPr lvl="1"/>
            <a:r>
              <a:rPr lang="en-US" dirty="0"/>
              <a:t>Elasticity (</a:t>
            </a:r>
            <a:r>
              <a:rPr lang="en-US" dirty="0" err="1"/>
              <a:t>en</a:t>
            </a:r>
            <a:r>
              <a:rPr lang="en-US" dirty="0"/>
              <a:t> %) = (∆Q/Q)/(∆P/P)</a:t>
            </a:r>
          </a:p>
          <a:p>
            <a:pPr lvl="1"/>
            <a:r>
              <a:rPr lang="en-US" dirty="0"/>
              <a:t>Need to Prevent Arbitrage.</a:t>
            </a:r>
          </a:p>
          <a:p>
            <a:pPr lvl="1"/>
            <a:r>
              <a:rPr lang="en-US" dirty="0"/>
              <a:t>Examples: Airlines with business travelers and vacationers. Coupons.</a:t>
            </a:r>
          </a:p>
          <a:p>
            <a:pPr lvl="1"/>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7318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19</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Elastic</a:t>
            </a:r>
            <a:r>
              <a:rPr lang="fr-FR" dirty="0"/>
              <a:t> </a:t>
            </a:r>
            <a:r>
              <a:rPr lang="fr-FR" dirty="0" err="1"/>
              <a:t>demand</a:t>
            </a:r>
            <a:endParaRPr lang="fr-FR" dirty="0"/>
          </a:p>
        </p:txBody>
      </p:sp>
      <p:cxnSp>
        <p:nvCxnSpPr>
          <p:cNvPr id="10" name="Straight Connector 22">
            <a:extLst>
              <a:ext uri="{FF2B5EF4-FFF2-40B4-BE49-F238E27FC236}">
                <a16:creationId xmlns:a16="http://schemas.microsoft.com/office/drawing/2014/main" id="{5E6F9AF6-A96F-4067-814F-EC077A4F8332}"/>
              </a:ext>
            </a:extLst>
          </p:cNvPr>
          <p:cNvCxnSpPr/>
          <p:nvPr/>
        </p:nvCxnSpPr>
        <p:spPr>
          <a:xfrm>
            <a:off x="2176686" y="1490340"/>
            <a:ext cx="0" cy="273050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23">
            <a:extLst>
              <a:ext uri="{FF2B5EF4-FFF2-40B4-BE49-F238E27FC236}">
                <a16:creationId xmlns:a16="http://schemas.microsoft.com/office/drawing/2014/main" id="{C617559D-B1ED-1305-C978-5EA0B12FF0B8}"/>
              </a:ext>
            </a:extLst>
          </p:cNvPr>
          <p:cNvCxnSpPr/>
          <p:nvPr/>
        </p:nvCxnSpPr>
        <p:spPr>
          <a:xfrm>
            <a:off x="2183036" y="4246240"/>
            <a:ext cx="4191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24">
            <a:extLst>
              <a:ext uri="{FF2B5EF4-FFF2-40B4-BE49-F238E27FC236}">
                <a16:creationId xmlns:a16="http://schemas.microsoft.com/office/drawing/2014/main" id="{EDDB84E7-179E-56A0-DCD0-4FDBF2BA2F72}"/>
              </a:ext>
            </a:extLst>
          </p:cNvPr>
          <p:cNvCxnSpPr/>
          <p:nvPr/>
        </p:nvCxnSpPr>
        <p:spPr>
          <a:xfrm>
            <a:off x="2195736" y="2931790"/>
            <a:ext cx="4140200" cy="13081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4255FED7-124B-4705-01F6-CBDEBEFA9D8A}"/>
              </a:ext>
            </a:extLst>
          </p:cNvPr>
          <p:cNvCxnSpPr/>
          <p:nvPr/>
        </p:nvCxnSpPr>
        <p:spPr>
          <a:xfrm>
            <a:off x="2195736" y="3312790"/>
            <a:ext cx="123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26">
            <a:extLst>
              <a:ext uri="{FF2B5EF4-FFF2-40B4-BE49-F238E27FC236}">
                <a16:creationId xmlns:a16="http://schemas.microsoft.com/office/drawing/2014/main" id="{E35D7CCC-C505-455A-F546-9C6B34A1500D}"/>
              </a:ext>
            </a:extLst>
          </p:cNvPr>
          <p:cNvCxnSpPr/>
          <p:nvPr/>
        </p:nvCxnSpPr>
        <p:spPr>
          <a:xfrm>
            <a:off x="2176686" y="3484240"/>
            <a:ext cx="17843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7">
            <a:extLst>
              <a:ext uri="{FF2B5EF4-FFF2-40B4-BE49-F238E27FC236}">
                <a16:creationId xmlns:a16="http://schemas.microsoft.com/office/drawing/2014/main" id="{2BCE1B49-F3C2-B8DC-00EB-65004A67CD4B}"/>
              </a:ext>
            </a:extLst>
          </p:cNvPr>
          <p:cNvSpPr txBox="1"/>
          <p:nvPr/>
        </p:nvSpPr>
        <p:spPr>
          <a:xfrm>
            <a:off x="1478186" y="3154040"/>
            <a:ext cx="469900" cy="4381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fr-FR"/>
              <a:t>1%</a:t>
            </a:r>
          </a:p>
        </p:txBody>
      </p:sp>
      <p:cxnSp>
        <p:nvCxnSpPr>
          <p:cNvPr id="16" name="Straight Connector 28">
            <a:extLst>
              <a:ext uri="{FF2B5EF4-FFF2-40B4-BE49-F238E27FC236}">
                <a16:creationId xmlns:a16="http://schemas.microsoft.com/office/drawing/2014/main" id="{4BA29892-D051-52DA-78BE-7E84BD5FA4BD}"/>
              </a:ext>
            </a:extLst>
          </p:cNvPr>
          <p:cNvCxnSpPr/>
          <p:nvPr/>
        </p:nvCxnSpPr>
        <p:spPr>
          <a:xfrm>
            <a:off x="3427636" y="3312790"/>
            <a:ext cx="0" cy="94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29">
            <a:extLst>
              <a:ext uri="{FF2B5EF4-FFF2-40B4-BE49-F238E27FC236}">
                <a16:creationId xmlns:a16="http://schemas.microsoft.com/office/drawing/2014/main" id="{3A4A09CE-BD9A-9CD7-0E88-D9255662563A}"/>
              </a:ext>
            </a:extLst>
          </p:cNvPr>
          <p:cNvCxnSpPr/>
          <p:nvPr/>
        </p:nvCxnSpPr>
        <p:spPr>
          <a:xfrm>
            <a:off x="3954686" y="3471540"/>
            <a:ext cx="0" cy="774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76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fontScale="90000"/>
          </a:bodyPr>
          <a:lstStyle/>
          <a:p>
            <a:r>
              <a:rPr lang="en-US" dirty="0"/>
              <a:t>Economics of digital markets</a:t>
            </a:r>
          </a:p>
        </p:txBody>
      </p:sp>
      <p:sp>
        <p:nvSpPr>
          <p:cNvPr id="9" name="Sous-titre 8"/>
          <p:cNvSpPr>
            <a:spLocks noGrp="1"/>
          </p:cNvSpPr>
          <p:nvPr>
            <p:ph type="subTitle" idx="1"/>
          </p:nvPr>
        </p:nvSpPr>
        <p:spPr/>
        <p:txBody>
          <a:bodyPr/>
          <a:lstStyle/>
          <a:p>
            <a:r>
              <a:rPr lang="fr-FR" dirty="0"/>
              <a:t>Patrick Waelbroeck</a:t>
            </a:r>
          </a:p>
        </p:txBody>
      </p:sp>
      <p:sp>
        <p:nvSpPr>
          <p:cNvPr id="6" name="Espace réservé de la date 5"/>
          <p:cNvSpPr>
            <a:spLocks noGrp="1"/>
          </p:cNvSpPr>
          <p:nvPr>
            <p:ph type="dt" sz="half" idx="10"/>
          </p:nvPr>
        </p:nvSpPr>
        <p:spPr/>
        <p:txBody>
          <a:bodyPr/>
          <a:lstStyle/>
          <a:p>
            <a:fld id="{7C12A3A5-1B1B-454A-9803-1495DD80888C}" type="datetime1">
              <a:rPr lang="fr-FR" smtClean="0"/>
              <a:t>26/11/2024</a:t>
            </a:fld>
            <a:endParaRPr lang="fr-FR" dirty="0"/>
          </a:p>
        </p:txBody>
      </p:sp>
    </p:spTree>
    <p:extLst>
      <p:ext uri="{BB962C8B-B14F-4D97-AF65-F5344CB8AC3E}">
        <p14:creationId xmlns:p14="http://schemas.microsoft.com/office/powerpoint/2010/main" val="13474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20</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INElastic</a:t>
            </a:r>
            <a:r>
              <a:rPr lang="fr-FR" dirty="0"/>
              <a:t> </a:t>
            </a:r>
            <a:r>
              <a:rPr lang="fr-FR" dirty="0" err="1"/>
              <a:t>demand</a:t>
            </a:r>
            <a:endParaRPr lang="fr-FR" dirty="0"/>
          </a:p>
        </p:txBody>
      </p:sp>
      <p:cxnSp>
        <p:nvCxnSpPr>
          <p:cNvPr id="7" name="Straight Connector 27">
            <a:extLst>
              <a:ext uri="{FF2B5EF4-FFF2-40B4-BE49-F238E27FC236}">
                <a16:creationId xmlns:a16="http://schemas.microsoft.com/office/drawing/2014/main" id="{44DB57CA-30AD-44D2-9C88-8525238BE77E}"/>
              </a:ext>
            </a:extLst>
          </p:cNvPr>
          <p:cNvCxnSpPr/>
          <p:nvPr/>
        </p:nvCxnSpPr>
        <p:spPr>
          <a:xfrm>
            <a:off x="2202086" y="1663204"/>
            <a:ext cx="0" cy="2730500"/>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Straight Connector 28">
            <a:extLst>
              <a:ext uri="{FF2B5EF4-FFF2-40B4-BE49-F238E27FC236}">
                <a16:creationId xmlns:a16="http://schemas.microsoft.com/office/drawing/2014/main" id="{19D8987F-F4A7-DD6D-1670-D68A00EE6481}"/>
              </a:ext>
            </a:extLst>
          </p:cNvPr>
          <p:cNvCxnSpPr/>
          <p:nvPr/>
        </p:nvCxnSpPr>
        <p:spPr>
          <a:xfrm>
            <a:off x="2208436" y="4419104"/>
            <a:ext cx="41910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29">
            <a:extLst>
              <a:ext uri="{FF2B5EF4-FFF2-40B4-BE49-F238E27FC236}">
                <a16:creationId xmlns:a16="http://schemas.microsoft.com/office/drawing/2014/main" id="{11E8EB87-30CE-65A4-6D2B-7D5CE9D39BBB}"/>
              </a:ext>
            </a:extLst>
          </p:cNvPr>
          <p:cNvCxnSpPr/>
          <p:nvPr/>
        </p:nvCxnSpPr>
        <p:spPr>
          <a:xfrm>
            <a:off x="2195736" y="1707654"/>
            <a:ext cx="1371600" cy="2762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30">
            <a:extLst>
              <a:ext uri="{FF2B5EF4-FFF2-40B4-BE49-F238E27FC236}">
                <a16:creationId xmlns:a16="http://schemas.microsoft.com/office/drawing/2014/main" id="{0FC9DD6D-303D-8F38-5779-DA5A04BBB198}"/>
              </a:ext>
            </a:extLst>
          </p:cNvPr>
          <p:cNvCxnSpPr/>
          <p:nvPr/>
        </p:nvCxnSpPr>
        <p:spPr>
          <a:xfrm flipH="1" flipV="1">
            <a:off x="2202086" y="2945904"/>
            <a:ext cx="628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31">
            <a:extLst>
              <a:ext uri="{FF2B5EF4-FFF2-40B4-BE49-F238E27FC236}">
                <a16:creationId xmlns:a16="http://schemas.microsoft.com/office/drawing/2014/main" id="{3F03BCFD-E3F9-9DE5-D9E2-0ED5E3930253}"/>
              </a:ext>
            </a:extLst>
          </p:cNvPr>
          <p:cNvCxnSpPr/>
          <p:nvPr/>
        </p:nvCxnSpPr>
        <p:spPr>
          <a:xfrm>
            <a:off x="2208436" y="3130054"/>
            <a:ext cx="704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27">
            <a:extLst>
              <a:ext uri="{FF2B5EF4-FFF2-40B4-BE49-F238E27FC236}">
                <a16:creationId xmlns:a16="http://schemas.microsoft.com/office/drawing/2014/main" id="{6BEF25E9-EF4F-7F51-7222-0842731E0B07}"/>
              </a:ext>
            </a:extLst>
          </p:cNvPr>
          <p:cNvSpPr txBox="1"/>
          <p:nvPr/>
        </p:nvSpPr>
        <p:spPr>
          <a:xfrm>
            <a:off x="1643286" y="2869704"/>
            <a:ext cx="469900" cy="4381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fr-FR"/>
              <a:t>1%</a:t>
            </a:r>
          </a:p>
        </p:txBody>
      </p:sp>
      <p:cxnSp>
        <p:nvCxnSpPr>
          <p:cNvPr id="21" name="Straight Connector 33">
            <a:extLst>
              <a:ext uri="{FF2B5EF4-FFF2-40B4-BE49-F238E27FC236}">
                <a16:creationId xmlns:a16="http://schemas.microsoft.com/office/drawing/2014/main" id="{A749C923-9E1B-EECC-EEF3-93E439081060}"/>
              </a:ext>
            </a:extLst>
          </p:cNvPr>
          <p:cNvCxnSpPr/>
          <p:nvPr/>
        </p:nvCxnSpPr>
        <p:spPr>
          <a:xfrm>
            <a:off x="2818036" y="2952254"/>
            <a:ext cx="0" cy="145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34">
            <a:extLst>
              <a:ext uri="{FF2B5EF4-FFF2-40B4-BE49-F238E27FC236}">
                <a16:creationId xmlns:a16="http://schemas.microsoft.com/office/drawing/2014/main" id="{F66960AE-71B1-FE04-AF8D-00EBDA030649}"/>
              </a:ext>
            </a:extLst>
          </p:cNvPr>
          <p:cNvCxnSpPr/>
          <p:nvPr/>
        </p:nvCxnSpPr>
        <p:spPr>
          <a:xfrm>
            <a:off x="2900586" y="3136404"/>
            <a:ext cx="0" cy="127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25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21</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en-US" dirty="0"/>
              <a:t>Price discrimination with two or more markets</a:t>
            </a:r>
            <a:endParaRPr lang="fr-FR" dirty="0"/>
          </a:p>
        </p:txBody>
      </p:sp>
      <p:sp>
        <p:nvSpPr>
          <p:cNvPr id="7" name="Espace réservé du contenu 6"/>
          <p:cNvSpPr>
            <a:spLocks noGrp="1"/>
          </p:cNvSpPr>
          <p:nvPr>
            <p:ph sz="quarter" idx="14"/>
          </p:nvPr>
        </p:nvSpPr>
        <p:spPr/>
        <p:txBody>
          <a:bodyPr>
            <a:normAutofit/>
          </a:bodyPr>
          <a:lstStyle/>
          <a:p>
            <a:pPr lvl="1"/>
            <a:r>
              <a:rPr lang="en-US" dirty="0"/>
              <a:t>If markets for a single product have different MRs, profits can be increased by shifting output from low MR markets to high MR markets.</a:t>
            </a:r>
          </a:p>
          <a:p>
            <a:pPr lvl="1"/>
            <a:r>
              <a:rPr lang="en-US" dirty="0"/>
              <a:t>Raise price in low MR market and lower price in high MR market.</a:t>
            </a:r>
          </a:p>
          <a:p>
            <a:pPr lvl="1"/>
            <a:r>
              <a:rPr lang="en-US" dirty="0"/>
              <a:t>High MR market is high elasticity market.</a:t>
            </a:r>
          </a:p>
          <a:p>
            <a:pPr lvl="1"/>
            <a:r>
              <a:rPr lang="en-US" dirty="0"/>
              <a:t>Elasticity (in %) = (∆Q/Q)/(∆P/P)</a:t>
            </a:r>
          </a:p>
          <a:p>
            <a:pPr lvl="1"/>
            <a:r>
              <a:rPr lang="en-US" dirty="0"/>
              <a:t>Need to Prevent Arbitrage.</a:t>
            </a:r>
          </a:p>
          <a:p>
            <a:pPr lvl="1"/>
            <a:r>
              <a:rPr lang="en-US" dirty="0"/>
              <a:t>Examples: Airlines with business travelers and vacationers. Coupons.</a:t>
            </a:r>
          </a:p>
          <a:p>
            <a:pPr lvl="1"/>
            <a:r>
              <a:rPr lang="en-US" dirty="0"/>
              <a:t>.</a:t>
            </a:r>
          </a:p>
          <a:p>
            <a:pPr lvl="1"/>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265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22</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Second </a:t>
            </a:r>
            <a:r>
              <a:rPr lang="fr-FR" dirty="0" err="1"/>
              <a:t>degree</a:t>
            </a:r>
            <a:r>
              <a:rPr lang="fr-FR" dirty="0"/>
              <a:t> </a:t>
            </a:r>
            <a:r>
              <a:rPr lang="fr-FR" dirty="0" err="1"/>
              <a:t>price</a:t>
            </a:r>
            <a:r>
              <a:rPr lang="fr-FR" dirty="0"/>
              <a:t> discrimination</a:t>
            </a:r>
          </a:p>
        </p:txBody>
      </p:sp>
      <p:sp>
        <p:nvSpPr>
          <p:cNvPr id="7" name="Espace réservé du contenu 6"/>
          <p:cNvSpPr>
            <a:spLocks noGrp="1"/>
          </p:cNvSpPr>
          <p:nvPr>
            <p:ph sz="quarter" idx="14"/>
          </p:nvPr>
        </p:nvSpPr>
        <p:spPr/>
        <p:txBody>
          <a:bodyPr>
            <a:normAutofit/>
          </a:bodyPr>
          <a:lstStyle/>
          <a:p>
            <a:pPr lvl="1"/>
            <a:r>
              <a:rPr lang="en-US" dirty="0"/>
              <a:t>Heterogeneous consumers.</a:t>
            </a:r>
          </a:p>
          <a:p>
            <a:pPr lvl="1"/>
            <a:r>
              <a:rPr lang="en-US" dirty="0"/>
              <a:t>Ex: some consumers want 2 units and some consumer only want one unit.</a:t>
            </a:r>
          </a:p>
          <a:p>
            <a:pPr lvl="1"/>
            <a:r>
              <a:rPr lang="en-US" dirty="0"/>
              <a:t>No observed characteristics that can be used to forecast willingness to pay for a given unit</a:t>
            </a:r>
          </a:p>
          <a:p>
            <a:pPr lvl="1"/>
            <a:r>
              <a:rPr lang="en-US" dirty="0"/>
              <a:t>The consumer’s demand is private information</a:t>
            </a:r>
          </a:p>
          <a:p>
            <a:pPr lvl="1"/>
            <a:r>
              <a:rPr lang="en-US" dirty="0"/>
              <a:t>Heterogeneous tastes for different quantities</a:t>
            </a:r>
          </a:p>
          <a:p>
            <a:pPr lvl="1"/>
            <a:r>
              <a:rPr lang="en-US" dirty="0"/>
              <a:t>Value first unit more than later units</a:t>
            </a:r>
          </a:p>
          <a:p>
            <a:pPr lvl="1"/>
            <a:r>
              <a:rPr lang="en-US" dirty="0"/>
              <a:t>Each consumer has downward-sloping demand</a:t>
            </a:r>
          </a:p>
          <a:p>
            <a:pPr marL="614250" lvl="2" indent="0">
              <a:buNone/>
            </a:pPr>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963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23</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en-US" dirty="0"/>
              <a:t>Examples of second degree price </a:t>
            </a:r>
            <a:r>
              <a:rPr lang="en-US" dirty="0" err="1"/>
              <a:t>discr</a:t>
            </a:r>
            <a:r>
              <a:rPr lang="en-US" dirty="0"/>
              <a:t>.</a:t>
            </a:r>
            <a:endParaRPr lang="fr-FR" dirty="0"/>
          </a:p>
        </p:txBody>
      </p:sp>
      <p:sp>
        <p:nvSpPr>
          <p:cNvPr id="7" name="Espace réservé du contenu 6"/>
          <p:cNvSpPr>
            <a:spLocks noGrp="1"/>
          </p:cNvSpPr>
          <p:nvPr>
            <p:ph sz="quarter" idx="14"/>
          </p:nvPr>
        </p:nvSpPr>
        <p:spPr/>
        <p:txBody>
          <a:bodyPr>
            <a:normAutofit/>
          </a:bodyPr>
          <a:lstStyle/>
          <a:p>
            <a:pPr lvl="1"/>
            <a:r>
              <a:rPr lang="en-US" dirty="0"/>
              <a:t>Monopolist offers “menu of bundles” to choose from</a:t>
            </a:r>
          </a:p>
          <a:p>
            <a:pPr lvl="1"/>
            <a:r>
              <a:rPr lang="en-US" dirty="0"/>
              <a:t>Examples:</a:t>
            </a:r>
          </a:p>
          <a:p>
            <a:pPr lvl="2"/>
            <a:r>
              <a:rPr lang="en-US" dirty="0"/>
              <a:t>Two part tariff: fixed fee plus fee for each additional unit</a:t>
            </a:r>
          </a:p>
          <a:p>
            <a:pPr lvl="2"/>
            <a:r>
              <a:rPr lang="en-US" dirty="0"/>
              <a:t>Long-distance phone service</a:t>
            </a:r>
          </a:p>
          <a:p>
            <a:pPr lvl="2"/>
            <a:r>
              <a:rPr lang="en-US" dirty="0"/>
              <a:t>Disneyland: admission fee and fee per ride</a:t>
            </a:r>
          </a:p>
          <a:p>
            <a:pPr lvl="1"/>
            <a:r>
              <a:rPr lang="en-US" dirty="0"/>
              <a:t>Alternative bundles</a:t>
            </a:r>
          </a:p>
          <a:p>
            <a:pPr lvl="1"/>
            <a:r>
              <a:rPr lang="en-US" dirty="0"/>
              <a:t>Mobile phone service (100, 500, 1000 minutes)</a:t>
            </a:r>
          </a:p>
          <a:p>
            <a:pPr lvl="1"/>
            <a:endParaRPr lang="en-US" dirty="0"/>
          </a:p>
          <a:p>
            <a:pPr lvl="1"/>
            <a:endParaRPr lang="en-US" dirty="0"/>
          </a:p>
        </p:txBody>
      </p:sp>
    </p:spTree>
    <p:extLst>
      <p:ext uri="{BB962C8B-B14F-4D97-AF65-F5344CB8AC3E}">
        <p14:creationId xmlns:p14="http://schemas.microsoft.com/office/powerpoint/2010/main" val="6092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24</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Two</a:t>
            </a:r>
            <a:r>
              <a:rPr lang="fr-FR" dirty="0"/>
              <a:t>-part </a:t>
            </a:r>
            <a:r>
              <a:rPr lang="fr-FR" dirty="0" err="1"/>
              <a:t>tariff</a:t>
            </a:r>
            <a:endParaRPr lang="fr-FR" dirty="0"/>
          </a:p>
        </p:txBody>
      </p:sp>
      <p:sp>
        <p:nvSpPr>
          <p:cNvPr id="7" name="Espace réservé du contenu 6"/>
          <p:cNvSpPr>
            <a:spLocks noGrp="1"/>
          </p:cNvSpPr>
          <p:nvPr>
            <p:ph sz="quarter" idx="14"/>
          </p:nvPr>
        </p:nvSpPr>
        <p:spPr/>
        <p:txBody>
          <a:bodyPr>
            <a:normAutofit/>
          </a:bodyPr>
          <a:lstStyle/>
          <a:p>
            <a:pPr lvl="1"/>
            <a:r>
              <a:rPr lang="en-US" dirty="0"/>
              <a:t>The two-part tariff is another common example of non-linear pricing.</a:t>
            </a:r>
          </a:p>
          <a:p>
            <a:pPr lvl="1"/>
            <a:r>
              <a:rPr lang="en-US" dirty="0"/>
              <a:t>A two-part tariff consists of fixed fee and a per unit charge.</a:t>
            </a:r>
          </a:p>
          <a:p>
            <a:pPr lvl="1"/>
            <a:r>
              <a:rPr lang="en-US" dirty="0"/>
              <a:t>The fixed fee is the amount the consumer must pay for the right to purchase any amount of the good.</a:t>
            </a:r>
          </a:p>
          <a:p>
            <a:pPr lvl="1"/>
            <a:r>
              <a:rPr lang="en-US" dirty="0"/>
              <a:t>The per unit charge is the price the consumer pays for each unit of the good.</a:t>
            </a:r>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4552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25</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Two</a:t>
            </a:r>
            <a:r>
              <a:rPr lang="fr-FR" dirty="0"/>
              <a:t>-part </a:t>
            </a:r>
            <a:r>
              <a:rPr lang="fr-FR" dirty="0" err="1"/>
              <a:t>tariff</a:t>
            </a:r>
            <a:r>
              <a:rPr lang="fr-FR" dirty="0"/>
              <a:t> </a:t>
            </a:r>
            <a:r>
              <a:rPr lang="fr-FR" dirty="0" err="1"/>
              <a:t>strategy</a:t>
            </a:r>
            <a:endParaRPr lang="fr-FR" dirty="0"/>
          </a:p>
        </p:txBody>
      </p:sp>
      <p:sp>
        <p:nvSpPr>
          <p:cNvPr id="7" name="Espace réservé du contenu 6"/>
          <p:cNvSpPr>
            <a:spLocks noGrp="1"/>
          </p:cNvSpPr>
          <p:nvPr>
            <p:ph sz="quarter" idx="14"/>
          </p:nvPr>
        </p:nvSpPr>
        <p:spPr/>
        <p:txBody>
          <a:bodyPr>
            <a:normAutofit/>
          </a:bodyPr>
          <a:lstStyle/>
          <a:p>
            <a:pPr lvl="1"/>
            <a:r>
              <a:rPr lang="en-US" dirty="0"/>
              <a:t>If a monopolist is able to use a two-part tariff, she will set the per unit charge equal to the competitive equilibrium price and the fixed fee equal to the competitive consumer surplus.</a:t>
            </a:r>
          </a:p>
          <a:p>
            <a:pPr lvl="2"/>
            <a:r>
              <a:rPr lang="en-US" dirty="0"/>
              <a:t>Remember that the competitive equilibrium was the solution that allowed the most total surplus.</a:t>
            </a:r>
          </a:p>
          <a:p>
            <a:pPr lvl="1"/>
            <a:r>
              <a:rPr lang="en-US" dirty="0"/>
              <a:t>By setting the per unit charge equal to the competitive price, the monopolist preserves the largest possible surplus and then capitalizes on it by setting the fixed fee equal to the surplus.</a:t>
            </a:r>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8671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26</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bundling</a:t>
            </a:r>
            <a:endParaRPr lang="fr-FR" dirty="0"/>
          </a:p>
        </p:txBody>
      </p:sp>
      <p:sp>
        <p:nvSpPr>
          <p:cNvPr id="7" name="Espace réservé du contenu 6"/>
          <p:cNvSpPr>
            <a:spLocks noGrp="1"/>
          </p:cNvSpPr>
          <p:nvPr>
            <p:ph sz="quarter" idx="14"/>
          </p:nvPr>
        </p:nvSpPr>
        <p:spPr/>
        <p:txBody>
          <a:bodyPr>
            <a:normAutofit/>
          </a:bodyPr>
          <a:lstStyle/>
          <a:p>
            <a:pPr lvl="1"/>
            <a:r>
              <a:rPr lang="en-US" dirty="0"/>
              <a:t>Two or more products that are sold as a package in fixed ratio.</a:t>
            </a:r>
          </a:p>
          <a:p>
            <a:pPr lvl="2"/>
            <a:r>
              <a:rPr lang="en-US" dirty="0"/>
              <a:t>CDs versus singles</a:t>
            </a:r>
          </a:p>
          <a:p>
            <a:pPr lvl="2"/>
            <a:r>
              <a:rPr lang="en-US" dirty="0"/>
              <a:t>Cable television bundles versus a la carte.</a:t>
            </a:r>
          </a:p>
          <a:p>
            <a:pPr lvl="2"/>
            <a:r>
              <a:rPr lang="en-US" dirty="0"/>
              <a:t>Subscription services versus pay per use –cable blanket versus long distance telephone or pay per view; Rhapsody versus iTunes.</a:t>
            </a:r>
          </a:p>
          <a:p>
            <a:pPr lvl="2"/>
            <a:r>
              <a:rPr lang="en-US" dirty="0"/>
              <a:t>Computers with software</a:t>
            </a:r>
          </a:p>
          <a:p>
            <a:pPr lvl="2"/>
            <a:r>
              <a:rPr lang="en-US" dirty="0"/>
              <a:t>Office suites versus individual components.</a:t>
            </a:r>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6382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27</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Bundling</a:t>
            </a:r>
            <a:r>
              <a:rPr lang="fr-FR" dirty="0"/>
              <a:t> and tie-in</a:t>
            </a:r>
          </a:p>
        </p:txBody>
      </p:sp>
      <p:sp>
        <p:nvSpPr>
          <p:cNvPr id="7" name="Espace réservé du contenu 6"/>
          <p:cNvSpPr>
            <a:spLocks noGrp="1"/>
          </p:cNvSpPr>
          <p:nvPr>
            <p:ph sz="quarter" idx="14"/>
          </p:nvPr>
        </p:nvSpPr>
        <p:spPr/>
        <p:txBody>
          <a:bodyPr>
            <a:normAutofit/>
          </a:bodyPr>
          <a:lstStyle/>
          <a:p>
            <a:pPr lvl="1"/>
            <a:r>
              <a:rPr lang="en-US" dirty="0"/>
              <a:t>Bundling: firms sell two or more products combined in fixed ratio</a:t>
            </a:r>
          </a:p>
          <a:p>
            <a:pPr lvl="2"/>
            <a:r>
              <a:rPr lang="en-US" dirty="0"/>
              <a:t>Microsoft Office</a:t>
            </a:r>
          </a:p>
          <a:p>
            <a:pPr lvl="2"/>
            <a:r>
              <a:rPr lang="en-US" dirty="0"/>
              <a:t>Internet Explorer and Windows</a:t>
            </a:r>
          </a:p>
          <a:p>
            <a:pPr lvl="1"/>
            <a:r>
              <a:rPr lang="en-US" dirty="0"/>
              <a:t>Idea: charge more to consumers with a low value for one good but high value for the other</a:t>
            </a:r>
          </a:p>
          <a:p>
            <a:pPr lvl="1"/>
            <a:r>
              <a:rPr lang="en-US" dirty="0"/>
              <a:t>Tie-in sales: consumers that buy one product are required to make all future purchases of another product from the same firm.</a:t>
            </a:r>
          </a:p>
          <a:p>
            <a:pPr lvl="2"/>
            <a:r>
              <a:rPr lang="en-US" dirty="0"/>
              <a:t>Xerox copiers and paper or service</a:t>
            </a:r>
          </a:p>
          <a:p>
            <a:pPr lvl="2"/>
            <a:r>
              <a:rPr lang="en-US" dirty="0"/>
              <a:t>Printers and toner</a:t>
            </a:r>
          </a:p>
          <a:p>
            <a:pPr lvl="2"/>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72263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28</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When</a:t>
            </a:r>
            <a:r>
              <a:rPr lang="fr-FR" dirty="0"/>
              <a:t> to bundle?</a:t>
            </a:r>
          </a:p>
        </p:txBody>
      </p:sp>
      <p:sp>
        <p:nvSpPr>
          <p:cNvPr id="7" name="Espace réservé du contenu 6"/>
          <p:cNvSpPr>
            <a:spLocks noGrp="1"/>
          </p:cNvSpPr>
          <p:nvPr>
            <p:ph sz="quarter" idx="14"/>
          </p:nvPr>
        </p:nvSpPr>
        <p:spPr/>
        <p:txBody>
          <a:bodyPr>
            <a:normAutofit/>
          </a:bodyPr>
          <a:lstStyle/>
          <a:p>
            <a:pPr lvl="1"/>
            <a:r>
              <a:rPr lang="en-US" dirty="0"/>
              <a:t>Mark: values "Baby one more time" at $3, "I will still love you" at $1</a:t>
            </a:r>
          </a:p>
          <a:p>
            <a:pPr lvl="1"/>
            <a:r>
              <a:rPr lang="en-US" dirty="0"/>
              <a:t>Sally: values "I will still love you" at $3, "Baby one more time" at $1</a:t>
            </a:r>
          </a:p>
          <a:p>
            <a:pPr lvl="1"/>
            <a:r>
              <a:rPr lang="en-US" dirty="0"/>
              <a:t>Individual pricing:</a:t>
            </a:r>
          </a:p>
          <a:p>
            <a:pPr lvl="2"/>
            <a:r>
              <a:rPr lang="en-US" dirty="0"/>
              <a:t>Sell each song at $3 or $1</a:t>
            </a:r>
          </a:p>
          <a:p>
            <a:pPr lvl="2"/>
            <a:r>
              <a:rPr lang="en-US" dirty="0"/>
              <a:t>At a price of $3 sell 1 to each, per person profits = $3</a:t>
            </a:r>
          </a:p>
          <a:p>
            <a:pPr lvl="2"/>
            <a:r>
              <a:rPr lang="en-US" dirty="0"/>
              <a:t>At a price of $1 sell 2 to each, per person profits = $2</a:t>
            </a:r>
          </a:p>
          <a:p>
            <a:pPr lvl="2"/>
            <a:r>
              <a:rPr lang="en-US" dirty="0"/>
              <a:t>Total profits: $3 + $3 = $6</a:t>
            </a:r>
          </a:p>
          <a:p>
            <a:pPr lvl="1"/>
            <a:r>
              <a:rPr lang="en-US" dirty="0"/>
              <a:t>Bundling</a:t>
            </a:r>
          </a:p>
          <a:p>
            <a:pPr lvl="2"/>
            <a:r>
              <a:rPr lang="en-US" dirty="0"/>
              <a:t>Sell bundle at $4 to both: profits = $8s.</a:t>
            </a:r>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8385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29</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When</a:t>
            </a:r>
            <a:r>
              <a:rPr lang="fr-FR" dirty="0"/>
              <a:t> to bundle? (</a:t>
            </a:r>
            <a:r>
              <a:rPr lang="fr-FR" dirty="0" err="1"/>
              <a:t>cont</a:t>
            </a:r>
            <a:r>
              <a:rPr lang="fr-FR" dirty="0"/>
              <a:t>.)</a:t>
            </a:r>
          </a:p>
        </p:txBody>
      </p:sp>
      <p:sp>
        <p:nvSpPr>
          <p:cNvPr id="7" name="Espace réservé du contenu 6"/>
          <p:cNvSpPr>
            <a:spLocks noGrp="1"/>
          </p:cNvSpPr>
          <p:nvPr>
            <p:ph sz="quarter" idx="14"/>
          </p:nvPr>
        </p:nvSpPr>
        <p:spPr/>
        <p:txBody>
          <a:bodyPr>
            <a:normAutofit/>
          </a:bodyPr>
          <a:lstStyle/>
          <a:p>
            <a:pPr lvl="1"/>
            <a:r>
              <a:rPr lang="en-US" dirty="0"/>
              <a:t>Bundle products that are substitutes</a:t>
            </a:r>
          </a:p>
          <a:p>
            <a:pPr lvl="2"/>
            <a:r>
              <a:rPr lang="en-US" dirty="0"/>
              <a:t>When consumers want one or the other</a:t>
            </a:r>
          </a:p>
          <a:p>
            <a:pPr lvl="2"/>
            <a:r>
              <a:rPr lang="en-US" dirty="0"/>
              <a:t>When valuations are negatively correlated</a:t>
            </a:r>
          </a:p>
          <a:p>
            <a:pPr lvl="1"/>
            <a:r>
              <a:rPr lang="en-US" dirty="0"/>
              <a:t>Offer complements separately</a:t>
            </a:r>
          </a:p>
          <a:p>
            <a:pPr lvl="1"/>
            <a:r>
              <a:rPr lang="en-US" dirty="0"/>
              <a:t>Offer both if consumers are mixed</a:t>
            </a:r>
          </a:p>
          <a:p>
            <a:pPr lvl="1"/>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731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Lecture 3</a:t>
            </a:r>
          </a:p>
        </p:txBody>
      </p:sp>
      <p:sp>
        <p:nvSpPr>
          <p:cNvPr id="3" name="Sous-titre 2"/>
          <p:cNvSpPr>
            <a:spLocks noGrp="1"/>
          </p:cNvSpPr>
          <p:nvPr>
            <p:ph type="subTitle" idx="1"/>
          </p:nvPr>
        </p:nvSpPr>
        <p:spPr/>
        <p:txBody>
          <a:bodyPr/>
          <a:lstStyle/>
          <a:p>
            <a:r>
              <a:rPr lang="fr-FR" dirty="0"/>
              <a:t>Price discrimination</a:t>
            </a:r>
          </a:p>
        </p:txBody>
      </p:sp>
    </p:spTree>
    <p:extLst>
      <p:ext uri="{BB962C8B-B14F-4D97-AF65-F5344CB8AC3E}">
        <p14:creationId xmlns:p14="http://schemas.microsoft.com/office/powerpoint/2010/main" val="317266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30</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Issues </a:t>
            </a:r>
            <a:r>
              <a:rPr lang="fr-FR" dirty="0" err="1"/>
              <a:t>with</a:t>
            </a:r>
            <a:r>
              <a:rPr lang="fr-FR" dirty="0"/>
              <a:t> </a:t>
            </a:r>
            <a:r>
              <a:rPr lang="fr-FR" dirty="0" err="1"/>
              <a:t>bundling</a:t>
            </a:r>
            <a:endParaRPr lang="fr-FR" dirty="0"/>
          </a:p>
        </p:txBody>
      </p:sp>
      <p:sp>
        <p:nvSpPr>
          <p:cNvPr id="7" name="Espace réservé du contenu 6"/>
          <p:cNvSpPr>
            <a:spLocks noGrp="1"/>
          </p:cNvSpPr>
          <p:nvPr>
            <p:ph sz="quarter" idx="14"/>
          </p:nvPr>
        </p:nvSpPr>
        <p:spPr/>
        <p:txBody>
          <a:bodyPr>
            <a:normAutofit/>
          </a:bodyPr>
          <a:lstStyle/>
          <a:p>
            <a:pPr lvl="1"/>
            <a:r>
              <a:rPr lang="en-US" dirty="0"/>
              <a:t>CDs versus singles- pricing (cannibalism).</a:t>
            </a:r>
          </a:p>
          <a:p>
            <a:pPr lvl="1"/>
            <a:r>
              <a:rPr lang="en-US" dirty="0"/>
              <a:t>iTunes versus prior models.</a:t>
            </a:r>
          </a:p>
          <a:p>
            <a:pPr lvl="1"/>
            <a:r>
              <a:rPr lang="en-US" dirty="0"/>
              <a:t>Cable television bundles versus a la carte; competition in content</a:t>
            </a:r>
          </a:p>
          <a:p>
            <a:pPr lvl="1"/>
            <a:r>
              <a:rPr lang="en-US" dirty="0"/>
              <a:t>Internet explorer vs. Netscape</a:t>
            </a:r>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7813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31</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versioning</a:t>
            </a:r>
          </a:p>
        </p:txBody>
      </p:sp>
      <p:sp>
        <p:nvSpPr>
          <p:cNvPr id="7" name="Espace réservé du contenu 6"/>
          <p:cNvSpPr>
            <a:spLocks noGrp="1"/>
          </p:cNvSpPr>
          <p:nvPr>
            <p:ph sz="quarter" idx="14"/>
          </p:nvPr>
        </p:nvSpPr>
        <p:spPr/>
        <p:txBody>
          <a:bodyPr>
            <a:normAutofit/>
          </a:bodyPr>
          <a:lstStyle/>
          <a:p>
            <a:pPr lvl="1"/>
            <a:r>
              <a:rPr lang="en-US" dirty="0"/>
              <a:t>Sometimes (frequently) creating different grades of products might just better meet consumer demands.</a:t>
            </a:r>
          </a:p>
          <a:p>
            <a:pPr lvl="1"/>
            <a:r>
              <a:rPr lang="en-US" dirty="0"/>
              <a:t>Versioning is artificially creating different products (where the high end product would meet all needs) to achieve price discrimination. </a:t>
            </a:r>
          </a:p>
          <a:p>
            <a:pPr lvl="1"/>
            <a:r>
              <a:rPr lang="en-US" dirty="0"/>
              <a:t>+: market expansion</a:t>
            </a:r>
          </a:p>
          <a:p>
            <a:pPr lvl="1"/>
            <a:r>
              <a:rPr lang="en-US" dirty="0"/>
              <a:t>Problem: avoiding cannibalization of higher end product line.</a:t>
            </a:r>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77975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32</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Examples</a:t>
            </a:r>
            <a:r>
              <a:rPr lang="fr-FR" dirty="0"/>
              <a:t> of versioning</a:t>
            </a:r>
          </a:p>
        </p:txBody>
      </p:sp>
      <p:sp>
        <p:nvSpPr>
          <p:cNvPr id="7" name="Espace réservé du contenu 6"/>
          <p:cNvSpPr>
            <a:spLocks noGrp="1"/>
          </p:cNvSpPr>
          <p:nvPr>
            <p:ph sz="quarter" idx="14"/>
          </p:nvPr>
        </p:nvSpPr>
        <p:spPr/>
        <p:txBody>
          <a:bodyPr>
            <a:normAutofit/>
          </a:bodyPr>
          <a:lstStyle/>
          <a:p>
            <a:pPr lvl="1"/>
            <a:r>
              <a:rPr lang="en-US" dirty="0"/>
              <a:t>Luxury versus regular automobile brands.</a:t>
            </a:r>
          </a:p>
          <a:p>
            <a:pPr lvl="1"/>
            <a:r>
              <a:rPr lang="en-US" dirty="0"/>
              <a:t>PC Junior.</a:t>
            </a:r>
          </a:p>
          <a:p>
            <a:pPr lvl="1"/>
            <a:r>
              <a:rPr lang="en-US" dirty="0"/>
              <a:t>‘lite’ versions of software with reduced functionality.</a:t>
            </a:r>
          </a:p>
          <a:p>
            <a:pPr lvl="1"/>
            <a:r>
              <a:rPr lang="en-US" dirty="0"/>
              <a:t>Putting identical chips in high and low powered calculators.</a:t>
            </a:r>
          </a:p>
          <a:p>
            <a:pPr lvl="1"/>
            <a:r>
              <a:rPr lang="en-US" dirty="0"/>
              <a:t>By delaying introduction</a:t>
            </a:r>
          </a:p>
          <a:p>
            <a:pPr lvl="2"/>
            <a:r>
              <a:rPr lang="en-US" dirty="0"/>
              <a:t>Hardcover then later paperback books</a:t>
            </a:r>
          </a:p>
          <a:p>
            <a:pPr lvl="2"/>
            <a:r>
              <a:rPr lang="en-US" dirty="0"/>
              <a:t>Film release, then video, then television</a:t>
            </a:r>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7722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33</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Examples</a:t>
            </a:r>
            <a:r>
              <a:rPr lang="fr-FR" dirty="0"/>
              <a:t> of versioning: </a:t>
            </a:r>
            <a:r>
              <a:rPr lang="fr-FR" dirty="0" err="1"/>
              <a:t>Quicken</a:t>
            </a:r>
            <a:endParaRPr lang="fr-FR" dirty="0"/>
          </a:p>
        </p:txBody>
      </p:sp>
      <p:sp>
        <p:nvSpPr>
          <p:cNvPr id="7" name="Espace réservé du contenu 6"/>
          <p:cNvSpPr>
            <a:spLocks noGrp="1"/>
          </p:cNvSpPr>
          <p:nvPr>
            <p:ph sz="quarter" idx="14"/>
          </p:nvPr>
        </p:nvSpPr>
        <p:spPr/>
        <p:txBody>
          <a:bodyPr>
            <a:normAutofit/>
          </a:bodyPr>
          <a:lstStyle/>
          <a:p>
            <a:pPr lvl="1"/>
            <a:r>
              <a:rPr lang="en-US" dirty="0"/>
              <a:t>Quicken Basic		$34.95</a:t>
            </a:r>
          </a:p>
          <a:p>
            <a:pPr lvl="1"/>
            <a:r>
              <a:rPr lang="en-US" dirty="0"/>
              <a:t>Quicken 2001 Deluxe	$59.95</a:t>
            </a:r>
          </a:p>
          <a:p>
            <a:pPr lvl="1"/>
            <a:r>
              <a:rPr lang="en-US" dirty="0"/>
              <a:t>Quicken Home &amp; Business	$79.95</a:t>
            </a:r>
          </a:p>
          <a:p>
            <a:pPr lvl="2"/>
            <a:r>
              <a:rPr lang="en-US" dirty="0"/>
              <a:t>Payroll &amp; invoicing</a:t>
            </a:r>
          </a:p>
          <a:p>
            <a:pPr lvl="1"/>
            <a:r>
              <a:rPr lang="en-US" dirty="0"/>
              <a:t>Quicken 2001 Suite		$99.95</a:t>
            </a:r>
          </a:p>
          <a:p>
            <a:pPr lvl="2"/>
            <a:r>
              <a:rPr lang="en-US" dirty="0"/>
              <a:t>Tax Software</a:t>
            </a:r>
          </a:p>
          <a:p>
            <a:pPr lvl="1"/>
            <a:r>
              <a:rPr lang="en-US" dirty="0"/>
              <a:t>Home &amp; Business Suite	$139.95</a:t>
            </a:r>
          </a:p>
          <a:p>
            <a:pPr lvl="2"/>
            <a:r>
              <a:rPr lang="en-US" dirty="0"/>
              <a:t>Payroll &amp; invoicing </a:t>
            </a:r>
          </a:p>
          <a:p>
            <a:pPr lvl="2"/>
            <a:r>
              <a:rPr lang="en-US" dirty="0"/>
              <a:t>Tax software</a:t>
            </a:r>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8351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34</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How </a:t>
            </a:r>
            <a:r>
              <a:rPr lang="fr-FR" dirty="0" err="1"/>
              <a:t>many</a:t>
            </a:r>
            <a:r>
              <a:rPr lang="fr-FR" dirty="0"/>
              <a:t> versions?</a:t>
            </a:r>
          </a:p>
        </p:txBody>
      </p:sp>
      <p:sp>
        <p:nvSpPr>
          <p:cNvPr id="7" name="Espace réservé du contenu 6"/>
          <p:cNvSpPr>
            <a:spLocks noGrp="1"/>
          </p:cNvSpPr>
          <p:nvPr>
            <p:ph sz="quarter" idx="14"/>
          </p:nvPr>
        </p:nvSpPr>
        <p:spPr/>
        <p:txBody>
          <a:bodyPr>
            <a:normAutofit/>
          </a:bodyPr>
          <a:lstStyle/>
          <a:p>
            <a:pPr lvl="1"/>
            <a:r>
              <a:rPr lang="en-US" dirty="0"/>
              <a:t>Usually have at least three for software</a:t>
            </a:r>
          </a:p>
          <a:p>
            <a:pPr lvl="2"/>
            <a:r>
              <a:rPr lang="en-US" dirty="0"/>
              <a:t>Low-priced: focus on price over functionality</a:t>
            </a:r>
          </a:p>
          <a:p>
            <a:pPr lvl="2"/>
            <a:r>
              <a:rPr lang="en-US" dirty="0"/>
              <a:t>E.g., personal, essentials,</a:t>
            </a:r>
          </a:p>
          <a:p>
            <a:pPr lvl="2"/>
            <a:r>
              <a:rPr lang="en-US" dirty="0"/>
              <a:t>Mid-priced: balance of two</a:t>
            </a:r>
          </a:p>
          <a:p>
            <a:pPr lvl="2"/>
            <a:r>
              <a:rPr lang="en-US" dirty="0"/>
              <a:t>High-priced: for those who want all functions</a:t>
            </a:r>
          </a:p>
          <a:p>
            <a:pPr lvl="2"/>
            <a:r>
              <a:rPr lang="en-US" dirty="0"/>
              <a:t>E.g., professional</a:t>
            </a:r>
          </a:p>
          <a:p>
            <a:pPr lvl="1"/>
            <a:r>
              <a:rPr lang="en-US" dirty="0"/>
              <a:t>Majority will avoid extremes</a:t>
            </a:r>
          </a:p>
          <a:p>
            <a:pPr lvl="2"/>
            <a:r>
              <a:rPr lang="en-US" dirty="0"/>
              <a:t>With three choices nearly half generally buy mid-priced version</a:t>
            </a:r>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08090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35</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How to </a:t>
            </a:r>
            <a:r>
              <a:rPr lang="fr-FR" dirty="0" err="1"/>
              <a:t>prevent</a:t>
            </a:r>
            <a:r>
              <a:rPr lang="fr-FR" dirty="0"/>
              <a:t> arbitrage?</a:t>
            </a:r>
          </a:p>
        </p:txBody>
      </p:sp>
      <p:sp>
        <p:nvSpPr>
          <p:cNvPr id="11" name="Espace réservé du contenu 6">
            <a:extLst>
              <a:ext uri="{FF2B5EF4-FFF2-40B4-BE49-F238E27FC236}">
                <a16:creationId xmlns:a16="http://schemas.microsoft.com/office/drawing/2014/main" id="{621CDE93-190E-FDA5-1969-00B7F72A51DD}"/>
              </a:ext>
            </a:extLst>
          </p:cNvPr>
          <p:cNvSpPr txBox="1">
            <a:spLocks/>
          </p:cNvSpPr>
          <p:nvPr/>
        </p:nvSpPr>
        <p:spPr>
          <a:xfrm>
            <a:off x="323851" y="1234440"/>
            <a:ext cx="3672086" cy="3361373"/>
          </a:xfrm>
          <a:prstGeom prst="rect">
            <a:avLst/>
          </a:prstGeom>
        </p:spPr>
        <p:txBody>
          <a:bodyPr>
            <a:normAutofit/>
          </a:bodyPr>
          <a:lstStyle>
            <a:lvl1pPr marL="449263" indent="0" algn="l" defTabSz="914400" rtl="0" eaLnBrk="1" latinLnBrk="0" hangingPunct="1">
              <a:lnSpc>
                <a:spcPct val="110000"/>
              </a:lnSpc>
              <a:spcBef>
                <a:spcPts val="0"/>
              </a:spcBef>
              <a:spcAft>
                <a:spcPts val="0"/>
              </a:spcAft>
              <a:buClr>
                <a:srgbClr val="E6142D"/>
              </a:buClr>
              <a:buFontTx/>
              <a:buNone/>
              <a:defRPr sz="2000" kern="1200">
                <a:solidFill>
                  <a:srgbClr val="E6142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10000"/>
              </a:lnSpc>
              <a:spcBef>
                <a:spcPts val="0"/>
              </a:spcBef>
              <a:spcAft>
                <a:spcPts val="25"/>
              </a:spcAft>
              <a:buClr>
                <a:srgbClr val="E6142D"/>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6142D"/>
              </a:buClr>
              <a:buFont typeface="Wingdings" panose="05000000000000000000" pitchFamily="2" charset="2"/>
              <a:buChar char="ü"/>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First class PO wagon</a:t>
            </a:r>
          </a:p>
          <a:p>
            <a:pPr lvl="1"/>
            <a:r>
              <a:rPr lang="en-US" dirty="0"/>
              <a:t>3 compartments</a:t>
            </a:r>
          </a:p>
          <a:p>
            <a:pPr lvl="1"/>
            <a:r>
              <a:rPr lang="en-US" dirty="0"/>
              <a:t>1840</a:t>
            </a:r>
          </a:p>
          <a:p>
            <a:pPr lvl="1"/>
            <a:endParaRPr lang="en-US" dirty="0"/>
          </a:p>
          <a:p>
            <a:pPr marL="457200" lvl="1" indent="0">
              <a:buNone/>
            </a:pPr>
            <a:endParaRPr lang="en-US" dirty="0"/>
          </a:p>
        </p:txBody>
      </p:sp>
      <p:pic>
        <p:nvPicPr>
          <p:cNvPr id="7" name="Picture 6" descr="http://ltbc.fr/wp-content/uploads/2010/02/DSC00468a2.jpg">
            <a:extLst>
              <a:ext uri="{FF2B5EF4-FFF2-40B4-BE49-F238E27FC236}">
                <a16:creationId xmlns:a16="http://schemas.microsoft.com/office/drawing/2014/main" id="{BB59D567-BB63-5409-A9F3-7C63F04E3B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002" y="1521432"/>
            <a:ext cx="38354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89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36</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How to </a:t>
            </a:r>
            <a:r>
              <a:rPr lang="fr-FR" dirty="0" err="1"/>
              <a:t>prevent</a:t>
            </a:r>
            <a:r>
              <a:rPr lang="fr-FR" dirty="0"/>
              <a:t> arbitrage? (</a:t>
            </a:r>
            <a:r>
              <a:rPr lang="fr-FR" dirty="0" err="1"/>
              <a:t>cont</a:t>
            </a:r>
            <a:r>
              <a:rPr lang="fr-FR" dirty="0"/>
              <a:t>.) </a:t>
            </a:r>
          </a:p>
        </p:txBody>
      </p:sp>
      <p:sp>
        <p:nvSpPr>
          <p:cNvPr id="11" name="Espace réservé du contenu 6">
            <a:extLst>
              <a:ext uri="{FF2B5EF4-FFF2-40B4-BE49-F238E27FC236}">
                <a16:creationId xmlns:a16="http://schemas.microsoft.com/office/drawing/2014/main" id="{621CDE93-190E-FDA5-1969-00B7F72A51DD}"/>
              </a:ext>
            </a:extLst>
          </p:cNvPr>
          <p:cNvSpPr txBox="1">
            <a:spLocks/>
          </p:cNvSpPr>
          <p:nvPr/>
        </p:nvSpPr>
        <p:spPr>
          <a:xfrm>
            <a:off x="323851" y="1234440"/>
            <a:ext cx="3672086" cy="3361373"/>
          </a:xfrm>
          <a:prstGeom prst="rect">
            <a:avLst/>
          </a:prstGeom>
        </p:spPr>
        <p:txBody>
          <a:bodyPr>
            <a:normAutofit/>
          </a:bodyPr>
          <a:lstStyle>
            <a:lvl1pPr marL="449263" indent="0" algn="l" defTabSz="914400" rtl="0" eaLnBrk="1" latinLnBrk="0" hangingPunct="1">
              <a:lnSpc>
                <a:spcPct val="110000"/>
              </a:lnSpc>
              <a:spcBef>
                <a:spcPts val="0"/>
              </a:spcBef>
              <a:spcAft>
                <a:spcPts val="0"/>
              </a:spcAft>
              <a:buClr>
                <a:srgbClr val="E6142D"/>
              </a:buClr>
              <a:buFontTx/>
              <a:buNone/>
              <a:defRPr sz="2000" kern="1200">
                <a:solidFill>
                  <a:srgbClr val="E6142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10000"/>
              </a:lnSpc>
              <a:spcBef>
                <a:spcPts val="0"/>
              </a:spcBef>
              <a:spcAft>
                <a:spcPts val="25"/>
              </a:spcAft>
              <a:buClr>
                <a:srgbClr val="E6142D"/>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6142D"/>
              </a:buClr>
              <a:buFont typeface="Wingdings" panose="05000000000000000000" pitchFamily="2" charset="2"/>
              <a:buChar char="ü"/>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Third-class PO Wagon</a:t>
            </a:r>
          </a:p>
          <a:p>
            <a:pPr lvl="1"/>
            <a:r>
              <a:rPr lang="en-US" dirty="0"/>
              <a:t>4 compartments</a:t>
            </a:r>
          </a:p>
          <a:p>
            <a:pPr lvl="1"/>
            <a:r>
              <a:rPr lang="en-US" dirty="0"/>
              <a:t>1840</a:t>
            </a:r>
          </a:p>
          <a:p>
            <a:pPr lvl="1"/>
            <a:endParaRPr lang="en-US" dirty="0"/>
          </a:p>
          <a:p>
            <a:pPr marL="457200" lvl="1" indent="0">
              <a:buNone/>
            </a:pPr>
            <a:endParaRPr lang="en-US" dirty="0"/>
          </a:p>
        </p:txBody>
      </p:sp>
      <p:pic>
        <p:nvPicPr>
          <p:cNvPr id="8" name="Picture 7" descr="http://ltbc.fr/wp-content/uploads/2010/02/DSC00469a2.jpg">
            <a:extLst>
              <a:ext uri="{FF2B5EF4-FFF2-40B4-BE49-F238E27FC236}">
                <a16:creationId xmlns:a16="http://schemas.microsoft.com/office/drawing/2014/main" id="{E075B646-97E6-92CB-0E33-B17E984BBB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542388"/>
            <a:ext cx="38084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17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37</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How </a:t>
            </a:r>
            <a:r>
              <a:rPr lang="fr-FR" dirty="0" err="1"/>
              <a:t>many</a:t>
            </a:r>
            <a:r>
              <a:rPr lang="fr-FR" dirty="0"/>
              <a:t> versions?</a:t>
            </a:r>
          </a:p>
        </p:txBody>
      </p:sp>
      <p:sp>
        <p:nvSpPr>
          <p:cNvPr id="7" name="Espace réservé du contenu 6"/>
          <p:cNvSpPr>
            <a:spLocks noGrp="1"/>
          </p:cNvSpPr>
          <p:nvPr>
            <p:ph sz="quarter" idx="14"/>
          </p:nvPr>
        </p:nvSpPr>
        <p:spPr/>
        <p:txBody>
          <a:bodyPr>
            <a:normAutofit/>
          </a:bodyPr>
          <a:lstStyle/>
          <a:p>
            <a:pPr lvl="1"/>
            <a:r>
              <a:rPr lang="fr-FR" dirty="0" err="1"/>
              <a:t>Introduce</a:t>
            </a:r>
            <a:r>
              <a:rPr lang="fr-FR" dirty="0"/>
              <a:t> a new version if profits </a:t>
            </a:r>
            <a:r>
              <a:rPr lang="fr-FR" dirty="0" err="1"/>
              <a:t>increase</a:t>
            </a:r>
            <a:endParaRPr lang="fr-FR" dirty="0"/>
          </a:p>
          <a:p>
            <a:pPr lvl="1"/>
            <a:r>
              <a:rPr lang="fr-FR" dirty="0" err="1"/>
              <a:t>Market</a:t>
            </a:r>
            <a:r>
              <a:rPr lang="fr-FR" dirty="0"/>
              <a:t> expansion &gt; </a:t>
            </a:r>
            <a:r>
              <a:rPr lang="fr-FR" dirty="0" err="1"/>
              <a:t>cannibalization</a:t>
            </a:r>
            <a:endParaRPr lang="fr-FR" dirty="0"/>
          </a:p>
          <a:p>
            <a:pPr lvl="1"/>
            <a:r>
              <a:rPr lang="fr-FR" dirty="0" err="1"/>
              <a:t>Choice</a:t>
            </a:r>
            <a:r>
              <a:rPr lang="fr-FR" dirty="0"/>
              <a:t> of the </a:t>
            </a:r>
            <a:r>
              <a:rPr lang="fr-FR" dirty="0" err="1"/>
              <a:t>number</a:t>
            </a:r>
            <a:r>
              <a:rPr lang="fr-FR" dirty="0"/>
              <a:t> of versions can change </a:t>
            </a:r>
            <a:r>
              <a:rPr lang="fr-FR" dirty="0" err="1"/>
              <a:t>with</a:t>
            </a:r>
            <a:r>
              <a:rPr lang="fr-FR" dirty="0"/>
              <a:t> </a:t>
            </a:r>
            <a:r>
              <a:rPr lang="fr-FR" dirty="0" err="1"/>
              <a:t>market</a:t>
            </a:r>
            <a:r>
              <a:rPr lang="fr-FR" dirty="0"/>
              <a:t> </a:t>
            </a:r>
            <a:r>
              <a:rPr lang="fr-FR" dirty="0" err="1"/>
              <a:t>dynamics</a:t>
            </a:r>
            <a:endParaRPr lang="fr-FR" dirty="0"/>
          </a:p>
          <a:p>
            <a:pPr lvl="1"/>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3808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38</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iphone</a:t>
            </a:r>
            <a:r>
              <a:rPr lang="fr-FR" dirty="0"/>
              <a:t> versioning</a:t>
            </a:r>
          </a:p>
        </p:txBody>
      </p:sp>
      <p:pic>
        <p:nvPicPr>
          <p:cNvPr id="10" name="Image 1">
            <a:extLst>
              <a:ext uri="{FF2B5EF4-FFF2-40B4-BE49-F238E27FC236}">
                <a16:creationId xmlns:a16="http://schemas.microsoft.com/office/drawing/2014/main" id="{F8720D75-0D76-2B5D-E6C2-669227AE7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99119"/>
            <a:ext cx="7062788"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414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39</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Damaged</a:t>
            </a:r>
            <a:r>
              <a:rPr lang="fr-FR" dirty="0"/>
              <a:t> </a:t>
            </a:r>
            <a:r>
              <a:rPr lang="fr-FR" dirty="0" err="1"/>
              <a:t>goods</a:t>
            </a:r>
            <a:endParaRPr lang="fr-FR" dirty="0"/>
          </a:p>
        </p:txBody>
      </p:sp>
      <p:pic>
        <p:nvPicPr>
          <p:cNvPr id="7" name="Image 2">
            <a:extLst>
              <a:ext uri="{FF2B5EF4-FFF2-40B4-BE49-F238E27FC236}">
                <a16:creationId xmlns:a16="http://schemas.microsoft.com/office/drawing/2014/main" id="{A10ECD1B-720A-3792-4204-6BF24129C8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277483"/>
            <a:ext cx="4539615" cy="343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48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Price discrimination: introduction</a:t>
            </a:r>
          </a:p>
        </p:txBody>
      </p:sp>
      <p:sp>
        <p:nvSpPr>
          <p:cNvPr id="7" name="Espace réservé du contenu 6"/>
          <p:cNvSpPr>
            <a:spLocks noGrp="1"/>
          </p:cNvSpPr>
          <p:nvPr>
            <p:ph sz="quarter" idx="14"/>
          </p:nvPr>
        </p:nvSpPr>
        <p:spPr/>
        <p:txBody>
          <a:bodyPr>
            <a:normAutofit/>
          </a:bodyPr>
          <a:lstStyle/>
          <a:p>
            <a:pPr lvl="1"/>
            <a:r>
              <a:rPr lang="en-US" dirty="0"/>
              <a:t>Charge different consumers different prices for same product</a:t>
            </a:r>
          </a:p>
          <a:p>
            <a:pPr lvl="1"/>
            <a:r>
              <a:rPr lang="en-US" dirty="0"/>
              <a:t>Examples:</a:t>
            </a:r>
          </a:p>
          <a:p>
            <a:pPr lvl="2"/>
            <a:r>
              <a:rPr lang="en-US" dirty="0"/>
              <a:t>Movies (adults, children, seniors)</a:t>
            </a:r>
          </a:p>
          <a:p>
            <a:pPr lvl="2"/>
            <a:r>
              <a:rPr lang="en-US" dirty="0"/>
              <a:t>Movies: theatrical release, pay per view, </a:t>
            </a:r>
            <a:r>
              <a:rPr lang="en-US" dirty="0" err="1"/>
              <a:t>dvd</a:t>
            </a:r>
            <a:r>
              <a:rPr lang="en-US" dirty="0"/>
              <a:t>, cable, television</a:t>
            </a:r>
          </a:p>
          <a:p>
            <a:pPr lvl="2"/>
            <a:r>
              <a:rPr lang="en-US" dirty="0"/>
              <a:t>Books: Hardcover and paperback</a:t>
            </a:r>
          </a:p>
          <a:p>
            <a:pPr lvl="2"/>
            <a:r>
              <a:rPr lang="en-US" dirty="0"/>
              <a:t>Software: full versus ‘lite’ versions</a:t>
            </a:r>
          </a:p>
          <a:p>
            <a:pPr lvl="1"/>
            <a:endParaRPr lang="en-US" dirty="0"/>
          </a:p>
        </p:txBody>
      </p:sp>
    </p:spTree>
    <p:extLst>
      <p:ext uri="{BB962C8B-B14F-4D97-AF65-F5344CB8AC3E}">
        <p14:creationId xmlns:p14="http://schemas.microsoft.com/office/powerpoint/2010/main" val="382997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40</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Damaged</a:t>
            </a:r>
            <a:r>
              <a:rPr lang="fr-FR" dirty="0"/>
              <a:t> </a:t>
            </a:r>
            <a:r>
              <a:rPr lang="fr-FR" dirty="0" err="1"/>
              <a:t>goods</a:t>
            </a:r>
            <a:endParaRPr lang="fr-FR" dirty="0"/>
          </a:p>
        </p:txBody>
      </p:sp>
      <p:pic>
        <p:nvPicPr>
          <p:cNvPr id="8" name="Image 1">
            <a:extLst>
              <a:ext uri="{FF2B5EF4-FFF2-40B4-BE49-F238E27FC236}">
                <a16:creationId xmlns:a16="http://schemas.microsoft.com/office/drawing/2014/main" id="{1431A322-DE39-A5B8-B9FE-3C579268B2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1130063"/>
            <a:ext cx="3617595" cy="379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46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41</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Other</a:t>
            </a:r>
            <a:r>
              <a:rPr lang="fr-FR" dirty="0"/>
              <a:t> </a:t>
            </a:r>
            <a:r>
              <a:rPr lang="fr-FR" dirty="0" err="1"/>
              <a:t>examples</a:t>
            </a:r>
            <a:r>
              <a:rPr lang="fr-FR" dirty="0"/>
              <a:t> of </a:t>
            </a:r>
            <a:r>
              <a:rPr lang="fr-FR" dirty="0" err="1"/>
              <a:t>damaged</a:t>
            </a:r>
            <a:r>
              <a:rPr lang="fr-FR" dirty="0"/>
              <a:t> </a:t>
            </a:r>
            <a:r>
              <a:rPr lang="fr-FR" dirty="0" err="1"/>
              <a:t>goods</a:t>
            </a:r>
            <a:endParaRPr lang="fr-FR" dirty="0"/>
          </a:p>
        </p:txBody>
      </p:sp>
      <p:sp>
        <p:nvSpPr>
          <p:cNvPr id="7" name="Espace réservé du contenu 6"/>
          <p:cNvSpPr>
            <a:spLocks noGrp="1"/>
          </p:cNvSpPr>
          <p:nvPr>
            <p:ph sz="quarter" idx="14"/>
          </p:nvPr>
        </p:nvSpPr>
        <p:spPr/>
        <p:txBody>
          <a:bodyPr>
            <a:normAutofit/>
          </a:bodyPr>
          <a:lstStyle/>
          <a:p>
            <a:pPr lvl="1"/>
            <a:r>
              <a:rPr lang="fr-FR" dirty="0"/>
              <a:t>Lite/</a:t>
            </a:r>
            <a:r>
              <a:rPr lang="fr-FR" dirty="0" err="1"/>
              <a:t>student</a:t>
            </a:r>
            <a:r>
              <a:rPr lang="fr-FR" dirty="0"/>
              <a:t> versions of software</a:t>
            </a:r>
          </a:p>
          <a:p>
            <a:pPr lvl="1"/>
            <a:r>
              <a:rPr lang="fr-FR" dirty="0"/>
              <a:t>Intel 386 SX/486 SX</a:t>
            </a:r>
          </a:p>
          <a:p>
            <a:pPr lvl="1"/>
            <a:r>
              <a:rPr lang="fr-FR" dirty="0" err="1"/>
              <a:t>Minidiscs</a:t>
            </a:r>
            <a:endParaRPr lang="fr-FR" dirty="0"/>
          </a:p>
          <a:p>
            <a:pPr lvl="1"/>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84420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42</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Free version - Sampling</a:t>
            </a:r>
          </a:p>
        </p:txBody>
      </p:sp>
      <p:sp>
        <p:nvSpPr>
          <p:cNvPr id="7" name="Espace réservé du contenu 6"/>
          <p:cNvSpPr>
            <a:spLocks noGrp="1"/>
          </p:cNvSpPr>
          <p:nvPr>
            <p:ph sz="quarter" idx="14"/>
          </p:nvPr>
        </p:nvSpPr>
        <p:spPr/>
        <p:txBody>
          <a:bodyPr>
            <a:normAutofit/>
          </a:bodyPr>
          <a:lstStyle/>
          <a:p>
            <a:pPr lvl="1"/>
            <a:r>
              <a:rPr lang="en-US" dirty="0"/>
              <a:t>For physical goods, generally too expensive to give away for free</a:t>
            </a:r>
          </a:p>
          <a:p>
            <a:pPr lvl="2"/>
            <a:r>
              <a:rPr lang="en-US" dirty="0"/>
              <a:t>Marginal cost is not low</a:t>
            </a:r>
          </a:p>
          <a:p>
            <a:pPr lvl="1"/>
            <a:r>
              <a:rPr lang="en-US" dirty="0"/>
              <a:t>For digital goods, marginal cost near zero</a:t>
            </a:r>
          </a:p>
          <a:p>
            <a:pPr lvl="1"/>
            <a:r>
              <a:rPr lang="en-US" dirty="0"/>
              <a:t>Build interest and market by giving away</a:t>
            </a:r>
          </a:p>
          <a:p>
            <a:pPr lvl="2"/>
            <a:r>
              <a:rPr lang="en-US" dirty="0"/>
              <a:t>But need people to pay eventually</a:t>
            </a:r>
          </a:p>
          <a:p>
            <a:pPr lvl="1"/>
            <a:r>
              <a:rPr lang="en-US" dirty="0"/>
              <a:t>Example:</a:t>
            </a:r>
          </a:p>
          <a:p>
            <a:pPr lvl="2"/>
            <a:r>
              <a:rPr lang="en-US" dirty="0"/>
              <a:t>Spotify</a:t>
            </a:r>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04067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43</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Free version – network </a:t>
            </a:r>
            <a:r>
              <a:rPr lang="fr-FR" dirty="0" err="1"/>
              <a:t>externalities</a:t>
            </a:r>
            <a:endParaRPr lang="fr-FR" dirty="0"/>
          </a:p>
        </p:txBody>
      </p:sp>
      <p:sp>
        <p:nvSpPr>
          <p:cNvPr id="7" name="Espace réservé du contenu 6"/>
          <p:cNvSpPr>
            <a:spLocks noGrp="1"/>
          </p:cNvSpPr>
          <p:nvPr>
            <p:ph sz="quarter" idx="14"/>
          </p:nvPr>
        </p:nvSpPr>
        <p:spPr/>
        <p:txBody>
          <a:bodyPr>
            <a:normAutofit/>
          </a:bodyPr>
          <a:lstStyle/>
          <a:p>
            <a:pPr lvl="1"/>
            <a:r>
              <a:rPr lang="en-US" dirty="0"/>
              <a:t>Direct externalities</a:t>
            </a:r>
          </a:p>
          <a:p>
            <a:pPr lvl="2"/>
            <a:r>
              <a:rPr lang="en-US" dirty="0"/>
              <a:t>F2P online games</a:t>
            </a:r>
          </a:p>
          <a:p>
            <a:pPr lvl="2"/>
            <a:r>
              <a:rPr lang="en-US" dirty="0"/>
              <a:t>Example: Fortnite</a:t>
            </a:r>
          </a:p>
          <a:p>
            <a:pPr lvl="1"/>
            <a:r>
              <a:rPr lang="en-US" dirty="0"/>
              <a:t>Indirect externalities</a:t>
            </a:r>
          </a:p>
          <a:p>
            <a:pPr lvl="2"/>
            <a:r>
              <a:rPr lang="en-US" dirty="0"/>
              <a:t>Example: </a:t>
            </a:r>
            <a:r>
              <a:rPr lang="en-US" dirty="0" err="1"/>
              <a:t>linkedin</a:t>
            </a:r>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9803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44</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Intertemporal</a:t>
            </a:r>
            <a:r>
              <a:rPr lang="fr-FR" dirty="0"/>
              <a:t> </a:t>
            </a:r>
            <a:r>
              <a:rPr lang="fr-FR" dirty="0" err="1"/>
              <a:t>price</a:t>
            </a:r>
            <a:r>
              <a:rPr lang="fr-FR" dirty="0"/>
              <a:t> discrimination</a:t>
            </a:r>
          </a:p>
        </p:txBody>
      </p:sp>
      <p:sp>
        <p:nvSpPr>
          <p:cNvPr id="7" name="Espace réservé du contenu 6"/>
          <p:cNvSpPr>
            <a:spLocks noGrp="1"/>
          </p:cNvSpPr>
          <p:nvPr>
            <p:ph sz="quarter" idx="14"/>
          </p:nvPr>
        </p:nvSpPr>
        <p:spPr/>
        <p:txBody>
          <a:bodyPr>
            <a:normAutofit/>
          </a:bodyPr>
          <a:lstStyle/>
          <a:p>
            <a:pPr lvl="1"/>
            <a:r>
              <a:rPr lang="en-US" dirty="0"/>
              <a:t>Charge a high price today and attract high-value consumers; then setting a low price tomorrow to sell to low-value consumers</a:t>
            </a:r>
          </a:p>
          <a:p>
            <a:pPr lvl="1"/>
            <a:r>
              <a:rPr lang="en-US" dirty="0"/>
              <a:t>Example: sales</a:t>
            </a:r>
          </a:p>
          <a:p>
            <a:pPr lvl="1"/>
            <a:r>
              <a:rPr lang="en-US" dirty="0"/>
              <a:t>Problem: buyers anticipate that and if they are patient, firm is forced to set a low price today</a:t>
            </a:r>
          </a:p>
          <a:p>
            <a:pPr lvl="1"/>
            <a:r>
              <a:rPr lang="en-US" dirty="0"/>
              <a:t>Problem: Coase's conjecture</a:t>
            </a:r>
          </a:p>
          <a:p>
            <a:pPr lvl="1"/>
            <a:r>
              <a:rPr lang="en-US" dirty="0"/>
              <a:t>A durable good monopolist "competes with himself“</a:t>
            </a:r>
          </a:p>
          <a:p>
            <a:pPr lvl="1"/>
            <a:r>
              <a:rPr lang="en-US" dirty="0"/>
              <a:t>Example : “</a:t>
            </a:r>
            <a:r>
              <a:rPr lang="en-US" dirty="0" err="1"/>
              <a:t>Loi</a:t>
            </a:r>
            <a:r>
              <a:rPr lang="en-US" dirty="0"/>
              <a:t> du prix unique” (France) for physical book and e-books</a:t>
            </a:r>
          </a:p>
          <a:p>
            <a:pPr lvl="1"/>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8528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45</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Intertemporal</a:t>
            </a:r>
            <a:r>
              <a:rPr lang="fr-FR" dirty="0"/>
              <a:t> </a:t>
            </a:r>
            <a:r>
              <a:rPr lang="fr-FR" dirty="0" err="1"/>
              <a:t>price</a:t>
            </a:r>
            <a:r>
              <a:rPr lang="fr-FR" dirty="0"/>
              <a:t> discrimination</a:t>
            </a:r>
          </a:p>
        </p:txBody>
      </p:sp>
      <p:sp>
        <p:nvSpPr>
          <p:cNvPr id="11" name="Espace réservé du contenu 6">
            <a:extLst>
              <a:ext uri="{FF2B5EF4-FFF2-40B4-BE49-F238E27FC236}">
                <a16:creationId xmlns:a16="http://schemas.microsoft.com/office/drawing/2014/main" id="{621CDE93-190E-FDA5-1969-00B7F72A51DD}"/>
              </a:ext>
            </a:extLst>
          </p:cNvPr>
          <p:cNvSpPr txBox="1">
            <a:spLocks/>
          </p:cNvSpPr>
          <p:nvPr/>
        </p:nvSpPr>
        <p:spPr>
          <a:xfrm>
            <a:off x="323851" y="1234440"/>
            <a:ext cx="3672086" cy="3361373"/>
          </a:xfrm>
          <a:prstGeom prst="rect">
            <a:avLst/>
          </a:prstGeom>
        </p:spPr>
        <p:txBody>
          <a:bodyPr>
            <a:normAutofit/>
          </a:bodyPr>
          <a:lstStyle>
            <a:lvl1pPr marL="449263" indent="0" algn="l" defTabSz="914400" rtl="0" eaLnBrk="1" latinLnBrk="0" hangingPunct="1">
              <a:lnSpc>
                <a:spcPct val="110000"/>
              </a:lnSpc>
              <a:spcBef>
                <a:spcPts val="0"/>
              </a:spcBef>
              <a:spcAft>
                <a:spcPts val="0"/>
              </a:spcAft>
              <a:buClr>
                <a:srgbClr val="E6142D"/>
              </a:buClr>
              <a:buFontTx/>
              <a:buNone/>
              <a:defRPr sz="2000" kern="1200">
                <a:solidFill>
                  <a:srgbClr val="E6142D"/>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110000"/>
              </a:lnSpc>
              <a:spcBef>
                <a:spcPts val="0"/>
              </a:spcBef>
              <a:spcAft>
                <a:spcPts val="25"/>
              </a:spcAft>
              <a:buClr>
                <a:srgbClr val="E6142D"/>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6142D"/>
              </a:buClr>
              <a:buFont typeface="Wingdings" panose="05000000000000000000" pitchFamily="2" charset="2"/>
              <a:buChar char="ü"/>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E6142D"/>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Consumers are ranked according to their WTP</a:t>
            </a:r>
          </a:p>
          <a:p>
            <a:pPr lvl="1"/>
            <a:r>
              <a:rPr lang="en-US" dirty="0"/>
              <a:t>Prices decrease over time</a:t>
            </a:r>
          </a:p>
          <a:p>
            <a:pPr lvl="1"/>
            <a:r>
              <a:rPr lang="en-US" dirty="0"/>
              <a:t>Consumer surplus?</a:t>
            </a:r>
          </a:p>
          <a:p>
            <a:pPr lvl="1"/>
            <a:r>
              <a:rPr lang="en-US" dirty="0"/>
              <a:t>Producer surplus?</a:t>
            </a:r>
          </a:p>
          <a:p>
            <a:pPr lvl="1"/>
            <a:endParaRPr lang="en-US" dirty="0"/>
          </a:p>
          <a:p>
            <a:pPr marL="457200" lvl="1" indent="0">
              <a:buNone/>
            </a:pPr>
            <a:endParaRPr lang="en-US" dirty="0"/>
          </a:p>
        </p:txBody>
      </p:sp>
      <p:pic>
        <p:nvPicPr>
          <p:cNvPr id="17" name="Image 16">
            <a:extLst>
              <a:ext uri="{FF2B5EF4-FFF2-40B4-BE49-F238E27FC236}">
                <a16:creationId xmlns:a16="http://schemas.microsoft.com/office/drawing/2014/main" id="{9DF67B46-6F3E-534E-C689-CC202B0B344F}"/>
              </a:ext>
            </a:extLst>
          </p:cNvPr>
          <p:cNvPicPr>
            <a:picLocks noChangeAspect="1"/>
          </p:cNvPicPr>
          <p:nvPr/>
        </p:nvPicPr>
        <p:blipFill>
          <a:blip r:embed="rId2"/>
          <a:stretch>
            <a:fillRect/>
          </a:stretch>
        </p:blipFill>
        <p:spPr>
          <a:xfrm>
            <a:off x="3995937" y="1299896"/>
            <a:ext cx="4444369" cy="2706859"/>
          </a:xfrm>
          <a:prstGeom prst="rect">
            <a:avLst/>
          </a:prstGeom>
        </p:spPr>
      </p:pic>
    </p:spTree>
    <p:extLst>
      <p:ext uri="{BB962C8B-B14F-4D97-AF65-F5344CB8AC3E}">
        <p14:creationId xmlns:p14="http://schemas.microsoft.com/office/powerpoint/2010/main" val="319527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46</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Avoiding</a:t>
            </a:r>
            <a:r>
              <a:rPr lang="fr-FR" dirty="0"/>
              <a:t> </a:t>
            </a:r>
            <a:r>
              <a:rPr lang="fr-FR" dirty="0" err="1"/>
              <a:t>Coase’s</a:t>
            </a:r>
            <a:r>
              <a:rPr lang="fr-FR" dirty="0"/>
              <a:t> trap</a:t>
            </a:r>
          </a:p>
        </p:txBody>
      </p:sp>
      <p:sp>
        <p:nvSpPr>
          <p:cNvPr id="7" name="Espace réservé du contenu 6"/>
          <p:cNvSpPr>
            <a:spLocks noGrp="1"/>
          </p:cNvSpPr>
          <p:nvPr>
            <p:ph sz="quarter" idx="14"/>
          </p:nvPr>
        </p:nvSpPr>
        <p:spPr/>
        <p:txBody>
          <a:bodyPr>
            <a:normAutofit fontScale="85000" lnSpcReduction="10000"/>
          </a:bodyPr>
          <a:lstStyle/>
          <a:p>
            <a:pPr lvl="1"/>
            <a:r>
              <a:rPr lang="en-US" dirty="0"/>
              <a:t>Flow of new customers willing to pay relatively high prices.</a:t>
            </a:r>
          </a:p>
          <a:p>
            <a:pPr lvl="1"/>
            <a:r>
              <a:rPr lang="en-US" dirty="0"/>
              <a:t>Rent rather than sell the product.</a:t>
            </a:r>
          </a:p>
          <a:p>
            <a:pPr lvl="1"/>
            <a:r>
              <a:rPr lang="en-US" dirty="0"/>
              <a:t>Improve the product, increase old consumers’ demand. OR: fuel future demand by engaging in planned obsolescence (intergenerational incompatibility). 2 typical patterns:</a:t>
            </a:r>
          </a:p>
          <a:p>
            <a:pPr lvl="2"/>
            <a:r>
              <a:rPr lang="en-US" dirty="0"/>
              <a:t>a user upgrades one component of her system, which degrades the performance of another component;</a:t>
            </a:r>
          </a:p>
          <a:p>
            <a:pPr lvl="2"/>
            <a:r>
              <a:rPr lang="en-US" dirty="0"/>
              <a:t>other users upgrade their software, so that it is no longer compatible with the single user’s software.</a:t>
            </a:r>
          </a:p>
          <a:p>
            <a:pPr lvl="1"/>
            <a:r>
              <a:rPr lang="en-US" dirty="0"/>
              <a:t>Commit not to lower price/Reputation (de Beers)</a:t>
            </a:r>
          </a:p>
          <a:p>
            <a:pPr lvl="1"/>
            <a:r>
              <a:rPr lang="en-US" dirty="0"/>
              <a:t>Make good non-durable</a:t>
            </a:r>
          </a:p>
          <a:p>
            <a:pPr lvl="1"/>
            <a:r>
              <a:rPr lang="en-US" dirty="0"/>
              <a:t>Fads, fashion</a:t>
            </a:r>
          </a:p>
          <a:p>
            <a:pPr lvl="1"/>
            <a:r>
              <a:rPr lang="en-US" dirty="0"/>
              <a:t>Make capacity constraints so expanding output costly</a:t>
            </a:r>
          </a:p>
          <a:p>
            <a:pPr lvl="1"/>
            <a:r>
              <a:rPr lang="en-US" dirty="0"/>
              <a:t>Most favored customer clause or Best price</a:t>
            </a:r>
          </a:p>
          <a:p>
            <a:pPr lvl="1"/>
            <a:r>
              <a:rPr lang="en-US" dirty="0"/>
              <a:t>Buy back guarantee</a:t>
            </a:r>
          </a:p>
          <a:p>
            <a:pPr lvl="1"/>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07395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47</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Application to AI and </a:t>
            </a:r>
            <a:r>
              <a:rPr lang="fr-FR" dirty="0" err="1"/>
              <a:t>algorithms</a:t>
            </a:r>
            <a:endParaRPr lang="fr-FR" dirty="0"/>
          </a:p>
        </p:txBody>
      </p:sp>
      <p:sp>
        <p:nvSpPr>
          <p:cNvPr id="7" name="Espace réservé du contenu 6"/>
          <p:cNvSpPr>
            <a:spLocks noGrp="1"/>
          </p:cNvSpPr>
          <p:nvPr>
            <p:ph sz="quarter" idx="14"/>
          </p:nvPr>
        </p:nvSpPr>
        <p:spPr/>
        <p:txBody>
          <a:bodyPr>
            <a:normAutofit/>
          </a:bodyPr>
          <a:lstStyle/>
          <a:p>
            <a:pPr lvl="1"/>
            <a:r>
              <a:rPr lang="en-US" dirty="0"/>
              <a:t>Coase conjecture = limits of predictive algorithms</a:t>
            </a:r>
          </a:p>
          <a:p>
            <a:pPr lvl="1"/>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6293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48</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en-US" dirty="0"/>
              <a:t>Welfare effects of price discrimination</a:t>
            </a:r>
            <a:endParaRPr lang="fr-FR" dirty="0"/>
          </a:p>
        </p:txBody>
      </p:sp>
      <p:sp>
        <p:nvSpPr>
          <p:cNvPr id="7" name="Espace réservé du contenu 6"/>
          <p:cNvSpPr>
            <a:spLocks noGrp="1"/>
          </p:cNvSpPr>
          <p:nvPr>
            <p:ph sz="quarter" idx="14"/>
          </p:nvPr>
        </p:nvSpPr>
        <p:spPr/>
        <p:txBody>
          <a:bodyPr>
            <a:normAutofit/>
          </a:bodyPr>
          <a:lstStyle/>
          <a:p>
            <a:pPr lvl="1"/>
            <a:r>
              <a:rPr lang="en-US" dirty="0"/>
              <a:t>Ambiguous</a:t>
            </a:r>
          </a:p>
          <a:p>
            <a:pPr lvl="1"/>
            <a:r>
              <a:rPr lang="en-US" dirty="0"/>
              <a:t>First degree</a:t>
            </a:r>
          </a:p>
          <a:p>
            <a:pPr lvl="2"/>
            <a:r>
              <a:rPr lang="en-US" dirty="0"/>
              <a:t>Consumer surplus + producer surplus under first degree price discrimination is the same as under perfect competition.</a:t>
            </a:r>
          </a:p>
          <a:p>
            <a:pPr lvl="2"/>
            <a:r>
              <a:rPr lang="en-US" dirty="0"/>
              <a:t>First degree price discrimination is efficient.</a:t>
            </a:r>
          </a:p>
          <a:p>
            <a:pPr lvl="2"/>
            <a:r>
              <a:rPr lang="en-US" dirty="0"/>
              <a:t>Unfair</a:t>
            </a:r>
          </a:p>
          <a:p>
            <a:pPr lvl="1"/>
            <a:endParaRPr lang="en-US" dirty="0"/>
          </a:p>
          <a:p>
            <a:pPr lvl="1"/>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0431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49</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en-US" dirty="0"/>
              <a:t>Welfare effects of price discrimination</a:t>
            </a:r>
            <a:endParaRPr lang="fr-FR" dirty="0"/>
          </a:p>
        </p:txBody>
      </p:sp>
      <p:sp>
        <p:nvSpPr>
          <p:cNvPr id="7" name="Espace réservé du contenu 6"/>
          <p:cNvSpPr>
            <a:spLocks noGrp="1"/>
          </p:cNvSpPr>
          <p:nvPr>
            <p:ph sz="quarter" idx="14"/>
          </p:nvPr>
        </p:nvSpPr>
        <p:spPr/>
        <p:txBody>
          <a:bodyPr>
            <a:normAutofit/>
          </a:bodyPr>
          <a:lstStyle/>
          <a:p>
            <a:pPr lvl="1"/>
            <a:r>
              <a:rPr lang="en-US" dirty="0"/>
              <a:t>Second and third degree</a:t>
            </a:r>
          </a:p>
          <a:p>
            <a:pPr lvl="2"/>
            <a:r>
              <a:rPr lang="en-US" dirty="0"/>
              <a:t>Can raise/lower welfare for certain groups.</a:t>
            </a:r>
          </a:p>
          <a:p>
            <a:pPr lvl="2"/>
            <a:r>
              <a:rPr lang="en-US" dirty="0"/>
              <a:t>On an airplane, if all customers were charged the same price, last minute travelers might be made better off while travelers who book far in advance might be made worse off.</a:t>
            </a:r>
          </a:p>
          <a:p>
            <a:pPr lvl="2"/>
            <a:r>
              <a:rPr lang="en-US" dirty="0"/>
              <a:t>Students/low value typically better off if they wouldn’t be served under monopoly</a:t>
            </a:r>
          </a:p>
          <a:p>
            <a:pPr lvl="1"/>
            <a:r>
              <a:rPr lang="en-US" dirty="0"/>
              <a:t>Typically need increase in quantity for increase in welfare</a:t>
            </a:r>
          </a:p>
          <a:p>
            <a:pPr lvl="1"/>
            <a:endParaRPr lang="en-US" dirty="0"/>
          </a:p>
          <a:p>
            <a:pPr lvl="1"/>
            <a:endParaRPr lang="en-US" dirty="0"/>
          </a:p>
          <a:p>
            <a:pPr lvl="1"/>
            <a:endParaRPr lang="en-US" dirty="0"/>
          </a:p>
          <a:p>
            <a:pPr lvl="1"/>
            <a:endParaRPr lang="en-US" dirty="0"/>
          </a:p>
          <a:p>
            <a:pPr marL="465437" lvl="1" indent="0">
              <a:buNone/>
            </a:pPr>
            <a:endParaRPr lang="en-US" dirty="0"/>
          </a:p>
          <a:p>
            <a:pPr marL="465437" lvl="1" indent="0">
              <a:buNone/>
            </a:pPr>
            <a:endParaRPr lang="en-US" dirty="0"/>
          </a:p>
          <a:p>
            <a:pPr lvl="2"/>
            <a:endParaRPr lang="fr-FR"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16038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5</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Price variation vs. Price discrimination</a:t>
            </a:r>
          </a:p>
        </p:txBody>
      </p:sp>
      <p:sp>
        <p:nvSpPr>
          <p:cNvPr id="7" name="Espace réservé du contenu 6"/>
          <p:cNvSpPr>
            <a:spLocks noGrp="1"/>
          </p:cNvSpPr>
          <p:nvPr>
            <p:ph sz="quarter" idx="14"/>
          </p:nvPr>
        </p:nvSpPr>
        <p:spPr/>
        <p:txBody>
          <a:bodyPr>
            <a:normAutofit/>
          </a:bodyPr>
          <a:lstStyle/>
          <a:p>
            <a:pPr lvl="1"/>
            <a:r>
              <a:rPr lang="en-US" dirty="0"/>
              <a:t>Not all price differences are the result of price discrimination. Costs of dealing with different customers are not always the same.</a:t>
            </a:r>
          </a:p>
          <a:p>
            <a:pPr lvl="1"/>
            <a:r>
              <a:rPr lang="en-US" dirty="0"/>
              <a:t>Electricity generation has generally been less costly in the Northwest. </a:t>
            </a:r>
            <a:r>
              <a:rPr lang="en-US"/>
              <a:t>Some customers are more prone to return purchases than others.</a:t>
            </a:r>
          </a:p>
          <a:p>
            <a:pPr lvl="1"/>
            <a:endParaRPr lang="en-US" dirty="0"/>
          </a:p>
        </p:txBody>
      </p:sp>
    </p:spTree>
    <p:extLst>
      <p:ext uri="{BB962C8B-B14F-4D97-AF65-F5344CB8AC3E}">
        <p14:creationId xmlns:p14="http://schemas.microsoft.com/office/powerpoint/2010/main" val="269593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Title</a:t>
            </a:r>
          </a:p>
        </p:txBody>
      </p:sp>
      <p:sp>
        <p:nvSpPr>
          <p:cNvPr id="3" name="Sous-titre 2"/>
          <p:cNvSpPr>
            <a:spLocks noGrp="1"/>
          </p:cNvSpPr>
          <p:nvPr>
            <p:ph type="subTitle" idx="1"/>
          </p:nvPr>
        </p:nvSpPr>
        <p:spPr/>
        <p:txBody>
          <a:bodyPr/>
          <a:lstStyle/>
          <a:p>
            <a:r>
              <a:rPr lang="fr-FR" dirty="0"/>
              <a:t>Subtitle</a:t>
            </a:r>
          </a:p>
        </p:txBody>
      </p:sp>
      <p:sp>
        <p:nvSpPr>
          <p:cNvPr id="4" name="Espace réservé de la date 3"/>
          <p:cNvSpPr>
            <a:spLocks noGrp="1"/>
          </p:cNvSpPr>
          <p:nvPr>
            <p:ph type="dt" sz="half" idx="10"/>
          </p:nvPr>
        </p:nvSpPr>
        <p:spPr/>
        <p:txBody>
          <a:bodyPr/>
          <a:lstStyle/>
          <a:p>
            <a:fld id="{22BE8DC2-28AE-4F96-8947-3E4155493BDA}" type="datetime1">
              <a:rPr lang="fr-FR" smtClean="0"/>
              <a:pPr/>
              <a:t>26/11/2024</a:t>
            </a:fld>
            <a:endParaRPr lang="fr-FR" dirty="0"/>
          </a:p>
        </p:txBody>
      </p:sp>
    </p:spTree>
    <p:extLst>
      <p:ext uri="{BB962C8B-B14F-4D97-AF65-F5344CB8AC3E}">
        <p14:creationId xmlns:p14="http://schemas.microsoft.com/office/powerpoint/2010/main" val="219976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6</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Example: Peak </a:t>
            </a:r>
            <a:r>
              <a:rPr lang="fr-FR" dirty="0" err="1"/>
              <a:t>load</a:t>
            </a:r>
            <a:r>
              <a:rPr lang="fr-FR" dirty="0"/>
              <a:t> </a:t>
            </a:r>
            <a:r>
              <a:rPr lang="fr-FR" dirty="0" err="1"/>
              <a:t>pricing</a:t>
            </a:r>
            <a:endParaRPr lang="fr-FR" dirty="0"/>
          </a:p>
        </p:txBody>
      </p:sp>
      <p:sp>
        <p:nvSpPr>
          <p:cNvPr id="12" name="Espace réservé du contenu 6">
            <a:extLst>
              <a:ext uri="{FF2B5EF4-FFF2-40B4-BE49-F238E27FC236}">
                <a16:creationId xmlns:a16="http://schemas.microsoft.com/office/drawing/2014/main" id="{60148395-9124-58CB-15D5-F25E36C056F9}"/>
              </a:ext>
            </a:extLst>
          </p:cNvPr>
          <p:cNvSpPr txBox="1">
            <a:spLocks/>
          </p:cNvSpPr>
          <p:nvPr/>
        </p:nvSpPr>
        <p:spPr>
          <a:xfrm>
            <a:off x="476250" y="1386840"/>
            <a:ext cx="8424863" cy="3361373"/>
          </a:xfrm>
          <a:prstGeom prst="rect">
            <a:avLst/>
          </a:prstGeom>
        </p:spPr>
        <p:txBody>
          <a:bodyPr vert="horz" lIns="91440" tIns="45720" rIns="91440" bIns="45720" rtlCol="0">
            <a:normAutofit/>
          </a:bodyPr>
          <a:lstStyle>
            <a:lvl1pPr marL="450000" indent="0" algn="l" defTabSz="914400" rtl="0" eaLnBrk="1" latinLnBrk="0" hangingPunct="1">
              <a:lnSpc>
                <a:spcPct val="110000"/>
              </a:lnSpc>
              <a:spcBef>
                <a:spcPts val="0"/>
              </a:spcBef>
              <a:spcAft>
                <a:spcPts val="25"/>
              </a:spcAft>
              <a:buClr>
                <a:srgbClr val="E6142D"/>
              </a:buClr>
              <a:buFontTx/>
              <a:buNone/>
              <a:defRPr lang="fr-FR" sz="2000" kern="1200" cap="none" baseline="0" dirty="0" smtClean="0">
                <a:solidFill>
                  <a:srgbClr val="E6142D"/>
                </a:solidFill>
                <a:latin typeface="Arial" pitchFamily="34" charset="0"/>
                <a:ea typeface="+mn-ea"/>
                <a:cs typeface="Arial" pitchFamily="34" charset="0"/>
              </a:defRPr>
            </a:lvl1pPr>
            <a:lvl2pPr marL="648000" indent="-182563" algn="l" defTabSz="914400" rtl="0" eaLnBrk="1" latinLnBrk="0" hangingPunct="1">
              <a:lnSpc>
                <a:spcPct val="110000"/>
              </a:lnSpc>
              <a:spcBef>
                <a:spcPts val="0"/>
              </a:spcBef>
              <a:spcAft>
                <a:spcPts val="0"/>
              </a:spcAft>
              <a:buClr>
                <a:srgbClr val="E6142D"/>
              </a:buClr>
              <a:buFont typeface="Arial" pitchFamily="34" charset="0"/>
              <a:buChar char="•"/>
              <a:tabLst>
                <a:tab pos="182563" algn="l"/>
              </a:tabLst>
              <a:defRPr sz="1800" b="0" kern="1200">
                <a:solidFill>
                  <a:schemeClr val="tx1"/>
                </a:solidFill>
                <a:latin typeface="Arial" pitchFamily="34" charset="0"/>
                <a:ea typeface="+mn-ea"/>
                <a:cs typeface="Arial" pitchFamily="34" charset="0"/>
              </a:defRPr>
            </a:lvl2pPr>
            <a:lvl3pPr marL="900000" indent="-285750" algn="l" defTabSz="914400" rtl="0" eaLnBrk="1" latinLnBrk="0" hangingPunct="1">
              <a:lnSpc>
                <a:spcPct val="110000"/>
              </a:lnSpc>
              <a:spcBef>
                <a:spcPts val="0"/>
              </a:spcBef>
              <a:buClr>
                <a:srgbClr val="E6142D"/>
              </a:buClr>
              <a:buFont typeface="Calibri" panose="020F050202020403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E6142D"/>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E6142D"/>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At capacity, marginal costs include</a:t>
            </a:r>
          </a:p>
          <a:p>
            <a:pPr lvl="2"/>
            <a:r>
              <a:rPr lang="en-US" dirty="0"/>
              <a:t>Costs of expanding capacity</a:t>
            </a:r>
          </a:p>
          <a:p>
            <a:pPr lvl="2"/>
            <a:r>
              <a:rPr lang="en-US" dirty="0"/>
              <a:t>Value of unserved customers</a:t>
            </a:r>
          </a:p>
          <a:p>
            <a:pPr lvl="1"/>
            <a:r>
              <a:rPr lang="en-US" dirty="0"/>
              <a:t>For electricity, airlines, hotels, marginal costs fluctuate dramatically</a:t>
            </a:r>
          </a:p>
          <a:p>
            <a:pPr lvl="1"/>
            <a:r>
              <a:rPr lang="en-US" dirty="0"/>
              <a:t>Pricing should reflect likelihood of sellout or reaching capacity</a:t>
            </a:r>
          </a:p>
          <a:p>
            <a:pPr lvl="1"/>
            <a:r>
              <a:rPr lang="en-US" dirty="0"/>
              <a:t>Mobile telephone calls</a:t>
            </a:r>
          </a:p>
        </p:txBody>
      </p:sp>
    </p:spTree>
    <p:extLst>
      <p:ext uri="{BB962C8B-B14F-4D97-AF65-F5344CB8AC3E}">
        <p14:creationId xmlns:p14="http://schemas.microsoft.com/office/powerpoint/2010/main" val="3649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7</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err="1"/>
              <a:t>What</a:t>
            </a:r>
            <a:r>
              <a:rPr lang="fr-FR" dirty="0"/>
              <a:t> about </a:t>
            </a:r>
            <a:r>
              <a:rPr lang="fr-FR" dirty="0" err="1"/>
              <a:t>surge</a:t>
            </a:r>
            <a:r>
              <a:rPr lang="fr-FR" dirty="0"/>
              <a:t> </a:t>
            </a:r>
            <a:r>
              <a:rPr lang="fr-FR" dirty="0" err="1"/>
              <a:t>prices</a:t>
            </a:r>
            <a:r>
              <a:rPr lang="fr-FR" dirty="0"/>
              <a:t>? Whitney </a:t>
            </a:r>
            <a:r>
              <a:rPr lang="fr-FR" dirty="0" err="1"/>
              <a:t>houston</a:t>
            </a:r>
            <a:r>
              <a:rPr lang="fr-FR" dirty="0"/>
              <a:t>?</a:t>
            </a:r>
          </a:p>
        </p:txBody>
      </p:sp>
      <p:pic>
        <p:nvPicPr>
          <p:cNvPr id="10" name="Image 2">
            <a:extLst>
              <a:ext uri="{FF2B5EF4-FFF2-40B4-BE49-F238E27FC236}">
                <a16:creationId xmlns:a16="http://schemas.microsoft.com/office/drawing/2014/main" id="{B7D37326-980C-F48D-B2B9-C7DF64E4A4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215788"/>
            <a:ext cx="2192655" cy="370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1">
            <a:extLst>
              <a:ext uri="{FF2B5EF4-FFF2-40B4-BE49-F238E27FC236}">
                <a16:creationId xmlns:a16="http://schemas.microsoft.com/office/drawing/2014/main" id="{118A75B2-2150-4B36-4C3C-4752F1ED6C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133" y="1302417"/>
            <a:ext cx="2966085" cy="343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69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8</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Price discrimination: </a:t>
            </a:r>
            <a:r>
              <a:rPr lang="fr-FR" dirty="0" err="1"/>
              <a:t>definition</a:t>
            </a:r>
            <a:endParaRPr lang="fr-FR" dirty="0"/>
          </a:p>
        </p:txBody>
      </p:sp>
      <p:sp>
        <p:nvSpPr>
          <p:cNvPr id="7" name="Espace réservé du contenu 6"/>
          <p:cNvSpPr>
            <a:spLocks noGrp="1"/>
          </p:cNvSpPr>
          <p:nvPr>
            <p:ph sz="quarter" idx="14"/>
          </p:nvPr>
        </p:nvSpPr>
        <p:spPr/>
        <p:txBody>
          <a:bodyPr>
            <a:normAutofit/>
          </a:bodyPr>
          <a:lstStyle/>
          <a:p>
            <a:pPr lvl="1"/>
            <a:r>
              <a:rPr lang="en-US" dirty="0"/>
              <a:t>Two varieties of a good are sold (by the same seller) to two buyers at different net prices</a:t>
            </a:r>
          </a:p>
          <a:p>
            <a:pPr lvl="1"/>
            <a:r>
              <a:rPr lang="en-US" dirty="0"/>
              <a:t>Net price = price after including cost related to product differentiation (delivery cost for instance)</a:t>
            </a:r>
          </a:p>
        </p:txBody>
      </p:sp>
    </p:spTree>
    <p:extLst>
      <p:ext uri="{BB962C8B-B14F-4D97-AF65-F5344CB8AC3E}">
        <p14:creationId xmlns:p14="http://schemas.microsoft.com/office/powerpoint/2010/main" val="7861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D6CC3A-538B-450C-8B91-5C43C0614404}" type="datetime1">
              <a:rPr lang="fr-FR" smtClean="0"/>
              <a:t>26/11/2024</a:t>
            </a:fld>
            <a:endParaRPr lang="fr-FR" dirty="0"/>
          </a:p>
        </p:txBody>
      </p:sp>
      <p:sp>
        <p:nvSpPr>
          <p:cNvPr id="3" name="Espace réservé du numéro de diapositive 2"/>
          <p:cNvSpPr>
            <a:spLocks noGrp="1"/>
          </p:cNvSpPr>
          <p:nvPr>
            <p:ph type="sldNum" sz="quarter" idx="12"/>
          </p:nvPr>
        </p:nvSpPr>
        <p:spPr/>
        <p:txBody>
          <a:bodyPr/>
          <a:lstStyle/>
          <a:p>
            <a:fld id="{5F994224-BB2D-4967-A46A-C39E0F5B812A}" type="slidenum">
              <a:rPr lang="fr-FR" smtClean="0"/>
              <a:pPr/>
              <a:t>9</a:t>
            </a:fld>
            <a:endParaRPr lang="fr-FR" dirty="0"/>
          </a:p>
        </p:txBody>
      </p:sp>
      <p:sp>
        <p:nvSpPr>
          <p:cNvPr id="4" name="Espace réservé du texte 3"/>
          <p:cNvSpPr>
            <a:spLocks noGrp="1"/>
          </p:cNvSpPr>
          <p:nvPr>
            <p:ph type="body" sz="quarter" idx="15"/>
          </p:nvPr>
        </p:nvSpPr>
        <p:spPr/>
        <p:txBody>
          <a:bodyPr/>
          <a:lstStyle/>
          <a:p>
            <a:r>
              <a:rPr lang="fr-FR" dirty="0"/>
              <a:t>Title: </a:t>
            </a:r>
            <a:r>
              <a:rPr lang="fr-FR" dirty="0" err="1"/>
              <a:t>Presentation</a:t>
            </a:r>
            <a:endParaRPr lang="fr-FR" dirty="0"/>
          </a:p>
        </p:txBody>
      </p:sp>
      <p:sp>
        <p:nvSpPr>
          <p:cNvPr id="5" name="Espace réservé du texte 4"/>
          <p:cNvSpPr>
            <a:spLocks noGrp="1"/>
          </p:cNvSpPr>
          <p:nvPr>
            <p:ph type="body" sz="quarter" idx="16"/>
          </p:nvPr>
        </p:nvSpPr>
        <p:spPr/>
        <p:txBody>
          <a:bodyPr/>
          <a:lstStyle/>
          <a:p>
            <a:r>
              <a:rPr lang="fr-FR" dirty="0"/>
              <a:t>Subtitle </a:t>
            </a:r>
            <a:r>
              <a:rPr lang="fr-FR" dirty="0" err="1"/>
              <a:t>field</a:t>
            </a:r>
            <a:endParaRPr lang="fr-FR" dirty="0"/>
          </a:p>
        </p:txBody>
      </p:sp>
      <p:sp>
        <p:nvSpPr>
          <p:cNvPr id="6" name="Titre 5"/>
          <p:cNvSpPr>
            <a:spLocks noGrp="1"/>
          </p:cNvSpPr>
          <p:nvPr>
            <p:ph type="title"/>
          </p:nvPr>
        </p:nvSpPr>
        <p:spPr/>
        <p:txBody>
          <a:bodyPr/>
          <a:lstStyle/>
          <a:p>
            <a:r>
              <a:rPr lang="fr-FR" dirty="0"/>
              <a:t>Price discrimination - </a:t>
            </a:r>
            <a:r>
              <a:rPr lang="fr-FR" dirty="0" err="1"/>
              <a:t>typology</a:t>
            </a:r>
            <a:endParaRPr lang="fr-FR" dirty="0"/>
          </a:p>
        </p:txBody>
      </p:sp>
      <p:sp>
        <p:nvSpPr>
          <p:cNvPr id="7" name="Espace réservé du contenu 6"/>
          <p:cNvSpPr>
            <a:spLocks noGrp="1"/>
          </p:cNvSpPr>
          <p:nvPr>
            <p:ph sz="quarter" idx="14"/>
          </p:nvPr>
        </p:nvSpPr>
        <p:spPr/>
        <p:txBody>
          <a:bodyPr>
            <a:normAutofit/>
          </a:bodyPr>
          <a:lstStyle/>
          <a:p>
            <a:pPr lvl="1"/>
            <a:r>
              <a:rPr lang="en-US" dirty="0"/>
              <a:t>First degree (perfect): seller charges a different price for each good exactly equal to willingness to pay of buyer</a:t>
            </a:r>
          </a:p>
          <a:p>
            <a:pPr lvl="1"/>
            <a:r>
              <a:rPr lang="en-US" dirty="0"/>
              <a:t>Second degree (nonlinear, quantity discount): prices differ by amount of good purchased, not by consumer.</a:t>
            </a:r>
          </a:p>
          <a:p>
            <a:pPr lvl="1"/>
            <a:r>
              <a:rPr lang="en-US" dirty="0"/>
              <a:t>Third degree: different consumers charged different prices</a:t>
            </a:r>
          </a:p>
          <a:p>
            <a:pPr lvl="1"/>
            <a:endParaRPr lang="en-US" dirty="0"/>
          </a:p>
          <a:p>
            <a:pPr lvl="1"/>
            <a:endParaRPr lang="en-US" dirty="0"/>
          </a:p>
        </p:txBody>
      </p:sp>
    </p:spTree>
    <p:extLst>
      <p:ext uri="{BB962C8B-B14F-4D97-AF65-F5344CB8AC3E}">
        <p14:creationId xmlns:p14="http://schemas.microsoft.com/office/powerpoint/2010/main" val="394867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que pour affichage (&quot;screen&quot;) - ne pas impri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que pour impression (&quot;Print&quot;) - économie d'enc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2418</Words>
  <Application>Microsoft Office PowerPoint</Application>
  <PresentationFormat>Affichage à l'écran (16:9)</PresentationFormat>
  <Paragraphs>559</Paragraphs>
  <Slides>50</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50</vt:i4>
      </vt:variant>
    </vt:vector>
  </HeadingPairs>
  <TitlesOfParts>
    <vt:vector size="56" baseType="lpstr">
      <vt:lpstr>Arial</vt:lpstr>
      <vt:lpstr>Arial Bold</vt:lpstr>
      <vt:lpstr>Calibri</vt:lpstr>
      <vt:lpstr>Wingdings</vt:lpstr>
      <vt:lpstr>Masque pour affichage ("screen") - ne pas imprimer</vt:lpstr>
      <vt:lpstr>Masque pour impression ("Print") - économie d'encre</vt:lpstr>
      <vt:lpstr>Economics of digital markets</vt:lpstr>
      <vt:lpstr>Economics of digital markets</vt:lpstr>
      <vt:lpstr>Lecture 3</vt:lpstr>
      <vt:lpstr>Price discrimination: introduction</vt:lpstr>
      <vt:lpstr>Price variation vs. Price discrimination</vt:lpstr>
      <vt:lpstr>Example: Peak load pricing</vt:lpstr>
      <vt:lpstr>What about surge prices? Whitney houston?</vt:lpstr>
      <vt:lpstr>Price discrimination: definition</vt:lpstr>
      <vt:lpstr>Price discrimination - typology</vt:lpstr>
      <vt:lpstr>Price discrimination law</vt:lpstr>
      <vt:lpstr>Conditions for price discrimination</vt:lpstr>
      <vt:lpstr>How to prevent resale?</vt:lpstr>
      <vt:lpstr>How to prevent resale? (cont.)</vt:lpstr>
      <vt:lpstr>Perfect Price discrimination</vt:lpstr>
      <vt:lpstr>Perfect price discrimination</vt:lpstr>
      <vt:lpstr>Fairness</vt:lpstr>
      <vt:lpstr>Third degree price discrimination</vt:lpstr>
      <vt:lpstr>Price discrimination with two or more markets (cont.)</vt:lpstr>
      <vt:lpstr>Elastic demand</vt:lpstr>
      <vt:lpstr>INElastic demand</vt:lpstr>
      <vt:lpstr>Price discrimination with two or more markets</vt:lpstr>
      <vt:lpstr>Second degree price discrimination</vt:lpstr>
      <vt:lpstr>Examples of second degree price discr.</vt:lpstr>
      <vt:lpstr>Two-part tariff</vt:lpstr>
      <vt:lpstr>Two-part tariff strategy</vt:lpstr>
      <vt:lpstr>bundling</vt:lpstr>
      <vt:lpstr>Bundling and tie-in</vt:lpstr>
      <vt:lpstr>When to bundle?</vt:lpstr>
      <vt:lpstr>When to bundle? (cont.)</vt:lpstr>
      <vt:lpstr>Issues with bundling</vt:lpstr>
      <vt:lpstr>versioning</vt:lpstr>
      <vt:lpstr>Examples of versioning</vt:lpstr>
      <vt:lpstr>Examples of versioning: Quicken</vt:lpstr>
      <vt:lpstr>How many versions?</vt:lpstr>
      <vt:lpstr>How to prevent arbitrage?</vt:lpstr>
      <vt:lpstr>How to prevent arbitrage? (cont.) </vt:lpstr>
      <vt:lpstr>How many versions?</vt:lpstr>
      <vt:lpstr>iphone versioning</vt:lpstr>
      <vt:lpstr>Damaged goods</vt:lpstr>
      <vt:lpstr>Damaged goods</vt:lpstr>
      <vt:lpstr>Other examples of damaged goods</vt:lpstr>
      <vt:lpstr>Free version - Sampling</vt:lpstr>
      <vt:lpstr>Free version – network externalities</vt:lpstr>
      <vt:lpstr>Intertemporal price discrimination</vt:lpstr>
      <vt:lpstr>Intertemporal price discrimination</vt:lpstr>
      <vt:lpstr>Avoiding Coase’s trap</vt:lpstr>
      <vt:lpstr>Application to AI and algorithms</vt:lpstr>
      <vt:lpstr>Welfare effects of price discrimination</vt:lpstr>
      <vt:lpstr>Welfare effects of price discrimination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Slideshow presentation - Sciences Po School of Publics Affairs</dc:title>
  <dc:subject/>
  <dc:creator>Sciences Po</dc:creator>
  <cp:keywords/>
  <dc:description/>
  <cp:lastModifiedBy>Patrick Waelbroeck</cp:lastModifiedBy>
  <cp:revision>256</cp:revision>
  <dcterms:created xsi:type="dcterms:W3CDTF">2015-03-20T14:11:59Z</dcterms:created>
  <dcterms:modified xsi:type="dcterms:W3CDTF">2024-11-26T09:34:03Z</dcterms:modified>
  <cp:contentStatus/>
</cp:coreProperties>
</file>