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74" r:id="rId3"/>
    <p:sldId id="294" r:id="rId4"/>
    <p:sldId id="299" r:id="rId5"/>
    <p:sldId id="297" r:id="rId6"/>
    <p:sldId id="295" r:id="rId7"/>
    <p:sldId id="301" r:id="rId8"/>
    <p:sldId id="359" r:id="rId9"/>
    <p:sldId id="302" r:id="rId10"/>
    <p:sldId id="360" r:id="rId11"/>
    <p:sldId id="361" r:id="rId12"/>
    <p:sldId id="362" r:id="rId13"/>
    <p:sldId id="365" r:id="rId14"/>
    <p:sldId id="366" r:id="rId15"/>
    <p:sldId id="367" r:id="rId16"/>
    <p:sldId id="368" r:id="rId17"/>
    <p:sldId id="363" r:id="rId18"/>
    <p:sldId id="364" r:id="rId19"/>
    <p:sldId id="369" r:id="rId20"/>
    <p:sldId id="272" r:id="rId2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36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5">
          <p15:clr>
            <a:srgbClr val="A4A3A4"/>
          </p15:clr>
        </p15:guide>
        <p15:guide id="6" orient="horz" pos="1711">
          <p15:clr>
            <a:srgbClr val="A4A3A4"/>
          </p15:clr>
        </p15:guide>
        <p15:guide id="7" orient="horz" pos="2305">
          <p15:clr>
            <a:srgbClr val="A4A3A4"/>
          </p15:clr>
        </p15:guide>
        <p15:guide id="8" pos="2880">
          <p15:clr>
            <a:srgbClr val="A4A3A4"/>
          </p15:clr>
        </p15:guide>
        <p15:guide id="9" pos="204">
          <p15:clr>
            <a:srgbClr val="A4A3A4"/>
          </p15:clr>
        </p15:guide>
        <p15:guide id="10" pos="2840">
          <p15:clr>
            <a:srgbClr val="A4A3A4"/>
          </p15:clr>
        </p15:guide>
        <p15:guide id="11" pos="3152">
          <p15:clr>
            <a:srgbClr val="A4A3A4"/>
          </p15:clr>
        </p15:guide>
        <p15:guide id="12" pos="5534">
          <p15:clr>
            <a:srgbClr val="A4A3A4"/>
          </p15:clr>
        </p15:guide>
        <p15:guide id="13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 showGuides="1">
      <p:cViewPr varScale="1">
        <p:scale>
          <a:sx n="145" d="100"/>
          <a:sy n="145" d="100"/>
        </p:scale>
        <p:origin x="633" y="84"/>
      </p:cViewPr>
      <p:guideLst>
        <p:guide orient="horz" pos="531"/>
        <p:guide orient="horz" pos="169"/>
        <p:guide orient="horz" pos="365"/>
        <p:guide orient="horz" pos="1620"/>
        <p:guide orient="horz" pos="2845"/>
        <p:guide orient="horz" pos="1711"/>
        <p:guide orient="horz" pos="2305"/>
        <p:guide pos="2880"/>
        <p:guide pos="204"/>
        <p:guide pos="2840"/>
        <p:guide pos="3152"/>
        <p:guide pos="5534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78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811527-05C3-1EC7-A288-5EEDE1AF37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CEB1D6-FFD5-3517-4D99-23969A9A9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3A6F3-C1D4-4877-B527-908CA05A1407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06FF8-77F9-BCD1-01B6-1ADD02FA80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E2B1C4-87D5-FC99-DC7D-4B26296B5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5651-42C9-4F5C-928F-255EE9627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3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9E4F-60A2-457B-A257-CCD435884D3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D4DD-ECBB-4173-9D17-ABF69C993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" y="632460"/>
            <a:ext cx="9144790" cy="4519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381505"/>
            <a:ext cx="4576290" cy="2430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5688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0026" y="1491630"/>
            <a:ext cx="4211974" cy="1073371"/>
          </a:xfrm>
        </p:spPr>
        <p:txBody>
          <a:bodyPr lIns="0" bIns="0" anchor="b">
            <a:noAutofit/>
          </a:bodyPr>
          <a:lstStyle>
            <a:lvl1pPr algn="l">
              <a:defRPr lang="fr-FR" sz="28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364" y="2596505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023" y="3147814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11C8FE-B627-4DFA-8C46-5DBAC1E0F591}" type="datetime1">
              <a:rPr lang="fr-FR" smtClean="0"/>
              <a:t>03/12/2024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L’IMPRESSION »</a:t>
            </a:r>
          </a:p>
        </p:txBody>
      </p:sp>
    </p:spTree>
    <p:extLst>
      <p:ext uri="{BB962C8B-B14F-4D97-AF65-F5344CB8AC3E}">
        <p14:creationId xmlns:p14="http://schemas.microsoft.com/office/powerpoint/2010/main" val="19405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709542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t>03/12/2024</a:t>
            </a:fld>
            <a:endParaRPr lang="fr-FR" dirty="0"/>
          </a:p>
        </p:txBody>
      </p:sp>
      <p:pic>
        <p:nvPicPr>
          <p:cNvPr id="6" name="Image 5" descr="Sciences Po, School of Public Affairs (logo). 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40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 L’AFFICHAGE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6906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24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7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</a:t>
            </a:r>
            <a:r>
              <a:rPr lang="fr-FR" baseline="0" dirty="0"/>
              <a:t> « </a:t>
            </a:r>
            <a:r>
              <a:rPr lang="fr-FR" dirty="0"/>
              <a:t>TITRE ET CONTENU »</a:t>
            </a:r>
          </a:p>
        </p:txBody>
      </p:sp>
    </p:spTree>
    <p:extLst>
      <p:ext uri="{BB962C8B-B14F-4D97-AF65-F5344CB8AC3E}">
        <p14:creationId xmlns:p14="http://schemas.microsoft.com/office/powerpoint/2010/main" val="31476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21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VISUEL ET TEXTE »</a:t>
            </a:r>
          </a:p>
        </p:txBody>
      </p:sp>
    </p:spTree>
    <p:extLst>
      <p:ext uri="{BB962C8B-B14F-4D97-AF65-F5344CB8AC3E}">
        <p14:creationId xmlns:p14="http://schemas.microsoft.com/office/powerpoint/2010/main" val="34360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TEXTE ET VISUEL »</a:t>
            </a:r>
          </a:p>
        </p:txBody>
      </p:sp>
    </p:spTree>
    <p:extLst>
      <p:ext uri="{BB962C8B-B14F-4D97-AF65-F5344CB8AC3E}">
        <p14:creationId xmlns:p14="http://schemas.microsoft.com/office/powerpoint/2010/main" val="2267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pPr/>
              <a:t>03/12/2024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3957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850" y="2715831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pPr/>
              <a:t>03/12/2024</a:t>
            </a:fld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</a:t>
            </a:r>
            <a:r>
              <a:rPr lang="fr-FR" baseline="0" dirty="0"/>
              <a:t> L’IMPRESSION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2363" y="4785996"/>
            <a:ext cx="2133600" cy="27384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8FBC93E-3707-4A21-892E-1BE3E436B7C7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</a:t>
            </a:r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FF4A4-407A-4FE9-A32C-FD93421CAF43}" type="datetime1">
              <a:rPr lang="fr-FR" smtClean="0"/>
              <a:pPr/>
              <a:t>03/12/2024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9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0" r:id="rId3"/>
    <p:sldLayoutId id="2147483652" r:id="rId4"/>
    <p:sldLayoutId id="2147483684" r:id="rId5"/>
    <p:sldLayoutId id="2147483655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263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25"/>
        </a:spcAft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6142D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14D4A-5AF8-4866-98A3-ABAE339B15D5}" type="datetime1">
              <a:rPr lang="fr-FR" smtClean="0"/>
              <a:pPr/>
              <a:t>03/12/2024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9ECA4A-80D9-403B-88C8-F0AF70AE8BD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2" r:id="rId3"/>
    <p:sldLayoutId id="2147483683" r:id="rId4"/>
    <p:sldLayoutId id="2147483685" r:id="rId5"/>
    <p:sldLayoutId id="214748367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449263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buClr>
          <a:srgbClr val="E6142D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Trust and the digital </a:t>
            </a:r>
            <a:r>
              <a:rPr lang="fr-FR" dirty="0" err="1"/>
              <a:t>economy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6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“trust games”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prisoner’s dilemma</a:t>
            </a:r>
          </a:p>
          <a:p>
            <a:pPr lvl="1"/>
            <a:r>
              <a:rPr lang="en-US" dirty="0"/>
              <a:t>Two companies compete on price and sell a homogenous good </a:t>
            </a:r>
          </a:p>
          <a:p>
            <a:pPr lvl="2"/>
            <a:r>
              <a:rPr lang="en-US" dirty="0"/>
              <a:t>Strategy: {collusion (high prices), price war (low prices)}</a:t>
            </a:r>
          </a:p>
          <a:p>
            <a:pPr lvl="2"/>
            <a:r>
              <a:rPr lang="en-US" dirty="0"/>
              <a:t>Nash equilibrium: price war, 0 profits</a:t>
            </a:r>
          </a:p>
          <a:p>
            <a:pPr lvl="3"/>
            <a:r>
              <a:rPr lang="en-US" dirty="0"/>
              <a:t>Betrand’s paradox</a:t>
            </a:r>
          </a:p>
          <a:p>
            <a:pPr lvl="1"/>
            <a:r>
              <a:rPr lang="en-US" dirty="0"/>
              <a:t>One-shot; what happens if we repeat this game?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Repeated games: building trust 2/2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Game is repeated an infinite number of times</a:t>
            </a:r>
          </a:p>
          <a:p>
            <a:pPr lvl="1"/>
            <a:r>
              <a:rPr lang="en-US" dirty="0"/>
              <a:t>Nash equilibrium if discount factor is small:</a:t>
            </a:r>
          </a:p>
          <a:p>
            <a:pPr lvl="2"/>
            <a:r>
              <a:rPr lang="en-US" dirty="0"/>
              <a:t>Tacit collusion: high price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Compare profits under collusion with profits with an opportunistic behavior</a:t>
            </a:r>
          </a:p>
          <a:p>
            <a:pPr lvl="1"/>
            <a:r>
              <a:rPr lang="en-US" dirty="0"/>
              <a:t>Importance of the punishment mechanism</a:t>
            </a:r>
          </a:p>
          <a:p>
            <a:pPr lvl="2"/>
            <a:r>
              <a:rPr lang="en-US" dirty="0"/>
              <a:t>Second way to build trust!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role of institutions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Religion: economic growth is positively correlated with a religion with a punitive god</a:t>
            </a:r>
          </a:p>
          <a:p>
            <a:pPr lvl="1"/>
            <a:r>
              <a:rPr lang="en-US" dirty="0"/>
              <a:t>Punishment helps discipline economic agents and build trust</a:t>
            </a:r>
          </a:p>
          <a:p>
            <a:pPr lvl="1"/>
            <a:r>
              <a:rPr lang="en-US" dirty="0"/>
              <a:t>This requires an institutional framework, non-corrupt judges</a:t>
            </a:r>
          </a:p>
          <a:p>
            <a:pPr lvl="1"/>
            <a:r>
              <a:rPr lang="en-US" dirty="0"/>
              <a:t>These judges may act in a purely individualistic way to preserve their reputation = </a:t>
            </a:r>
            <a:r>
              <a:rPr lang="en-US" dirty="0" err="1"/>
              <a:t>microfoundation</a:t>
            </a:r>
            <a:r>
              <a:rPr lang="en-US" dirty="0"/>
              <a:t> of institutions</a:t>
            </a:r>
          </a:p>
        </p:txBody>
      </p:sp>
    </p:spTree>
    <p:extLst>
      <p:ext uri="{BB962C8B-B14F-4D97-AF65-F5344CB8AC3E}">
        <p14:creationId xmlns:p14="http://schemas.microsoft.com/office/powerpoint/2010/main" val="418084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Altruistic punishment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Public good games &lt; Fehr and </a:t>
            </a:r>
            <a:r>
              <a:rPr lang="en-US" dirty="0" err="1"/>
              <a:t>Gaechter</a:t>
            </a:r>
            <a:endParaRPr lang="en-US" dirty="0"/>
          </a:p>
          <a:p>
            <a:pPr lvl="1"/>
            <a:r>
              <a:rPr lang="en-US" dirty="0"/>
              <a:t>Each agent can put part of his endowment into a public good</a:t>
            </a:r>
          </a:p>
          <a:p>
            <a:pPr lvl="1"/>
            <a:r>
              <a:rPr lang="en-US" dirty="0"/>
              <a:t>The amount in the public good is multiplied by 3</a:t>
            </a:r>
          </a:p>
          <a:p>
            <a:pPr lvl="1"/>
            <a:r>
              <a:rPr lang="en-US" dirty="0"/>
              <a:t>At the end, each player receives an equal share of the public good</a:t>
            </a:r>
          </a:p>
          <a:p>
            <a:pPr lvl="1"/>
            <a:r>
              <a:rPr lang="en-US" dirty="0"/>
              <a:t>So, each player should put his entire endowment into the public good</a:t>
            </a:r>
          </a:p>
          <a:p>
            <a:pPr lvl="1"/>
            <a:r>
              <a:rPr lang="en-US" dirty="0"/>
              <a:t>But free-rider problem</a:t>
            </a:r>
          </a:p>
        </p:txBody>
      </p:sp>
    </p:spTree>
    <p:extLst>
      <p:ext uri="{BB962C8B-B14F-4D97-AF65-F5344CB8AC3E}">
        <p14:creationId xmlns:p14="http://schemas.microsoft.com/office/powerpoint/2010/main" val="32964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Altruistic punishment (cont.)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Consider two situations: with and without punishment</a:t>
            </a:r>
          </a:p>
          <a:p>
            <a:pPr lvl="1"/>
            <a:r>
              <a:rPr lang="en-US" dirty="0"/>
              <a:t>Punishment is costly: each player must take from his or her own endowment to punish another player.</a:t>
            </a:r>
          </a:p>
          <a:p>
            <a:pPr lvl="1"/>
            <a:r>
              <a:rPr lang="en-US" dirty="0"/>
              <a:t>Without punishment: the amount allocated to the public good decreases over the rounds until a complete free-rider situation is reached.</a:t>
            </a:r>
          </a:p>
          <a:p>
            <a:pPr lvl="1"/>
            <a:r>
              <a:rPr lang="en-US" dirty="0"/>
              <a:t>With punishment: total amount allocated to the public good is multiplied by (6; 7.5)</a:t>
            </a:r>
          </a:p>
          <a:p>
            <a:pPr lvl="1"/>
            <a:r>
              <a:rPr lang="en-US" dirty="0"/>
              <a:t>Interpretation: negative emotion towards non-contributors; this generates anger.</a:t>
            </a:r>
          </a:p>
        </p:txBody>
      </p:sp>
    </p:spTree>
    <p:extLst>
      <p:ext uri="{BB962C8B-B14F-4D97-AF65-F5344CB8AC3E}">
        <p14:creationId xmlns:p14="http://schemas.microsoft.com/office/powerpoint/2010/main" val="35680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Markets and anonymity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From a barter and gift economy … to a market economy</a:t>
            </a:r>
          </a:p>
          <a:p>
            <a:pPr lvl="1"/>
            <a:r>
              <a:rPr lang="en-US" dirty="0"/>
              <a:t>How do we achieve this? </a:t>
            </a:r>
          </a:p>
          <a:p>
            <a:pPr lvl="2"/>
            <a:r>
              <a:rPr lang="en-US" dirty="0"/>
              <a:t>By preserving the anonymity of buyers; everyone is treated in the same way</a:t>
            </a:r>
          </a:p>
          <a:p>
            <a:pPr lvl="1"/>
            <a:r>
              <a:rPr lang="en-US" dirty="0"/>
              <a:t>Anonymity guarantees fairness</a:t>
            </a:r>
          </a:p>
          <a:p>
            <a:pPr lvl="1"/>
            <a:r>
              <a:rPr lang="en-US" dirty="0"/>
              <a:t>Question: AI makes it easier to price discriminate. What are the implications for markets? </a:t>
            </a:r>
          </a:p>
        </p:txBody>
      </p:sp>
    </p:spTree>
    <p:extLst>
      <p:ext uri="{BB962C8B-B14F-4D97-AF65-F5344CB8AC3E}">
        <p14:creationId xmlns:p14="http://schemas.microsoft.com/office/powerpoint/2010/main" val="9583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Trust and signals of trust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We need to anticipate the actions of the counterparty (economic or social).</a:t>
            </a:r>
          </a:p>
          <a:p>
            <a:pPr lvl="1"/>
            <a:r>
              <a:rPr lang="en-US" dirty="0"/>
              <a:t>This implies:</a:t>
            </a:r>
          </a:p>
          <a:p>
            <a:pPr lvl="2"/>
            <a:r>
              <a:rPr lang="en-US" dirty="0"/>
              <a:t>beliefs about these actions</a:t>
            </a:r>
          </a:p>
          <a:p>
            <a:pPr lvl="2"/>
            <a:r>
              <a:rPr lang="en-US" dirty="0"/>
              <a:t>An assessment of the risks involved</a:t>
            </a:r>
          </a:p>
          <a:p>
            <a:pPr lvl="1"/>
            <a:r>
              <a:rPr lang="en-US" dirty="0"/>
              <a:t>Need to reduce complexity</a:t>
            </a:r>
          </a:p>
          <a:p>
            <a:pPr lvl="2"/>
            <a:r>
              <a:rPr lang="en-US" dirty="0"/>
              <a:t>Dunbar's number (150)</a:t>
            </a:r>
          </a:p>
          <a:p>
            <a:pPr lvl="2"/>
            <a:r>
              <a:rPr lang="en-US" dirty="0"/>
              <a:t>Beyond that, too much complexity</a:t>
            </a:r>
          </a:p>
        </p:txBody>
      </p:sp>
    </p:spTree>
    <p:extLst>
      <p:ext uri="{BB962C8B-B14F-4D97-AF65-F5344CB8AC3E}">
        <p14:creationId xmlns:p14="http://schemas.microsoft.com/office/powerpoint/2010/main" val="29991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reduce complexity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Reputation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Ebay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Communities and group membership</a:t>
            </a:r>
          </a:p>
          <a:p>
            <a:pPr lvl="1"/>
            <a:r>
              <a:rPr lang="en-US" dirty="0"/>
              <a:t>Religion</a:t>
            </a:r>
          </a:p>
          <a:p>
            <a:pPr lvl="1"/>
            <a:r>
              <a:rPr lang="en-US" dirty="0"/>
              <a:t>Gifts</a:t>
            </a:r>
          </a:p>
          <a:p>
            <a:pPr lvl="1"/>
            <a:r>
              <a:rPr lang="en-US" dirty="0"/>
              <a:t>These are examples of signals in economics</a:t>
            </a:r>
          </a:p>
        </p:txBody>
      </p:sp>
    </p:spTree>
    <p:extLst>
      <p:ext uri="{BB962C8B-B14F-4D97-AF65-F5344CB8AC3E}">
        <p14:creationId xmlns:p14="http://schemas.microsoft.com/office/powerpoint/2010/main" val="154094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Trust and the digital </a:t>
            </a:r>
            <a:r>
              <a:rPr lang="fr-FR" dirty="0" err="1"/>
              <a:t>economy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Knowledge of the counterparties, their strategies, their objectives, the risks involved</a:t>
            </a:r>
          </a:p>
          <a:p>
            <a:pPr lvl="2"/>
            <a:r>
              <a:rPr lang="en-US" dirty="0"/>
              <a:t>Weakened by big data: secret algorithms, information bubbles, self-fulfilling prophecies generated by predictive algorithms</a:t>
            </a:r>
          </a:p>
          <a:p>
            <a:pPr lvl="1"/>
            <a:r>
              <a:rPr lang="en-US"/>
              <a:t>Fairness </a:t>
            </a:r>
            <a:r>
              <a:rPr lang="en-US" dirty="0"/>
              <a:t>and reciprocity</a:t>
            </a:r>
          </a:p>
          <a:p>
            <a:pPr lvl="2"/>
            <a:r>
              <a:rPr lang="en-US" dirty="0"/>
              <a:t>Algorithm biases</a:t>
            </a:r>
          </a:p>
          <a:p>
            <a:pPr lvl="2"/>
            <a:r>
              <a:rPr lang="en-US" dirty="0"/>
              <a:t>Discrimination and algorithmic governance</a:t>
            </a:r>
          </a:p>
          <a:p>
            <a:pPr lvl="2"/>
            <a:r>
              <a:rPr lang="en-US" dirty="0"/>
              <a:t>Users get nothing, big tech companies earn billions of USD </a:t>
            </a:r>
          </a:p>
          <a:p>
            <a:pPr lvl="1"/>
            <a:r>
              <a:rPr lang="en-US" dirty="0"/>
              <a:t>Institutions and punitive mechanisms</a:t>
            </a:r>
          </a:p>
          <a:p>
            <a:pPr lvl="2"/>
            <a:r>
              <a:rPr lang="fr-FR" dirty="0"/>
              <a:t>fake news, data </a:t>
            </a:r>
            <a:r>
              <a:rPr lang="fr-FR" dirty="0" err="1"/>
              <a:t>theft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no </a:t>
            </a:r>
            <a:r>
              <a:rPr lang="fr-FR" dirty="0" err="1"/>
              <a:t>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Subtitle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DC2-28AE-4F96-8947-3E4155493BDA}" type="datetime1">
              <a:rPr lang="fr-FR" smtClean="0"/>
              <a:pPr/>
              <a:t>03/12/2024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7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Does the economic value always increases with the amount of data, quality, velocity, …?</a:t>
            </a:r>
          </a:p>
          <a:p>
            <a:pPr lvl="1"/>
            <a:r>
              <a:rPr lang="en-US" dirty="0"/>
              <a:t>In other words: is there an economic value to anonymity?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Economics</a:t>
            </a:r>
            <a:r>
              <a:rPr lang="fr-FR" dirty="0"/>
              <a:t> of trust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64F8896-8ABA-4B21-99B1-DC0AF141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02962"/>
            <a:ext cx="234696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9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Trust in </a:t>
            </a:r>
            <a:r>
              <a:rPr lang="fr-FR" dirty="0" err="1"/>
              <a:t>economic</a:t>
            </a:r>
            <a:r>
              <a:rPr lang="fr-FR" dirty="0"/>
              <a:t> </a:t>
            </a:r>
            <a:r>
              <a:rPr lang="fr-FR" dirty="0" err="1"/>
              <a:t>theory</a:t>
            </a:r>
            <a:endParaRPr lang="fr-FR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0148395-9124-58CB-15D5-F25E36C056F9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Risks associated with an economic transaction</a:t>
            </a:r>
          </a:p>
          <a:p>
            <a:pPr lvl="1"/>
            <a:r>
              <a:rPr lang="en-US" dirty="0"/>
              <a:t>Main source of risk in the digital economy: asymmetric information on the use of personal data = black box (F. Pasquale)</a:t>
            </a:r>
          </a:p>
          <a:p>
            <a:pPr lvl="2"/>
            <a:r>
              <a:rPr lang="en-US" dirty="0"/>
              <a:t>Collection, processing and purpose</a:t>
            </a:r>
          </a:p>
          <a:p>
            <a:pPr lvl="2"/>
            <a:r>
              <a:rPr lang="en-US" dirty="0"/>
              <a:t>Opacity of algorithms</a:t>
            </a:r>
          </a:p>
          <a:p>
            <a:pPr lvl="1"/>
            <a:r>
              <a:rPr lang="en-US" dirty="0"/>
              <a:t>Economic consequence: the self-destruction of the markets</a:t>
            </a:r>
          </a:p>
          <a:p>
            <a:pPr lvl="2"/>
            <a:r>
              <a:rPr lang="en-US" dirty="0" err="1"/>
              <a:t>Akerlof's</a:t>
            </a:r>
            <a:r>
              <a:rPr lang="en-US" dirty="0"/>
              <a:t> “lemons”</a:t>
            </a:r>
          </a:p>
        </p:txBody>
      </p:sp>
    </p:spTree>
    <p:extLst>
      <p:ext uri="{BB962C8B-B14F-4D97-AF65-F5344CB8AC3E}">
        <p14:creationId xmlns:p14="http://schemas.microsoft.com/office/powerpoint/2010/main" val="3649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trust? (1/2)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Fairness and reciprocity &lt; Experimental economics</a:t>
            </a:r>
          </a:p>
          <a:p>
            <a:pPr lvl="1"/>
            <a:r>
              <a:rPr lang="en-US" dirty="0"/>
              <a:t>Dictator game:</a:t>
            </a:r>
          </a:p>
          <a:p>
            <a:pPr lvl="2"/>
            <a:r>
              <a:rPr lang="en-US" dirty="0"/>
              <a:t>a sum of 10 euros is to be divided between two anonymous players. Player 1 makes an offer to player 2 who learns the amount.</a:t>
            </a:r>
          </a:p>
          <a:p>
            <a:pPr lvl="2"/>
            <a:r>
              <a:rPr lang="en-US" dirty="0"/>
              <a:t>player 2 has no power of veto and can only accept the offer made by player 1, who is therefore called the dictator.</a:t>
            </a:r>
          </a:p>
        </p:txBody>
      </p:sp>
    </p:spTree>
    <p:extLst>
      <p:ext uri="{BB962C8B-B14F-4D97-AF65-F5344CB8AC3E}">
        <p14:creationId xmlns:p14="http://schemas.microsoft.com/office/powerpoint/2010/main" val="78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Fairness</a:t>
            </a:r>
            <a:r>
              <a:rPr lang="fr-FR" dirty="0"/>
              <a:t> and </a:t>
            </a:r>
            <a:r>
              <a:rPr lang="fr-FR" dirty="0" err="1"/>
              <a:t>reciprocity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 theory, the dictator should keep the entire sum in order to maximize his winnings.</a:t>
            </a:r>
          </a:p>
          <a:p>
            <a:pPr lvl="2"/>
            <a:r>
              <a:rPr lang="en-US" dirty="0"/>
              <a:t>Experimentally, however, studies show that a high proportion of participants give half the sum (5 euros) and that, on average, 20% of the total (sometimes more) is given to player 2. </a:t>
            </a:r>
          </a:p>
          <a:p>
            <a:pPr lvl="1"/>
            <a:r>
              <a:rPr lang="en-US" dirty="0"/>
              <a:t>Variant : Trust game</a:t>
            </a:r>
          </a:p>
          <a:p>
            <a:pPr lvl="2"/>
            <a:r>
              <a:rPr lang="en-US" dirty="0"/>
              <a:t>Both players have 10 EUR, player 1 can send an amount X which will be tripled to player 2, the latter can send an amount back to player 1.</a:t>
            </a:r>
          </a:p>
          <a:p>
            <a:pPr lvl="2"/>
            <a:r>
              <a:rPr lang="en-US" dirty="0"/>
              <a:t>Result: Player 1 donates 5 EUR on average, player 2 returns 1/3 of his endowment.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Fairness</a:t>
            </a:r>
            <a:r>
              <a:rPr lang="fr-FR" dirty="0"/>
              <a:t> and </a:t>
            </a:r>
            <a:r>
              <a:rPr lang="fr-FR" dirty="0" err="1"/>
              <a:t>reciprocity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pic>
        <p:nvPicPr>
          <p:cNvPr id="8" name="Image 3">
            <a:extLst>
              <a:ext uri="{FF2B5EF4-FFF2-40B4-BE49-F238E27FC236}">
                <a16:creationId xmlns:a16="http://schemas.microsoft.com/office/drawing/2014/main" id="{EF8CAAEB-33DE-D208-724C-EE9C3D91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67" y="1347614"/>
            <a:ext cx="4337241" cy="319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5">
            <a:extLst>
              <a:ext uri="{FF2B5EF4-FFF2-40B4-BE49-F238E27FC236}">
                <a16:creationId xmlns:a16="http://schemas.microsoft.com/office/drawing/2014/main" id="{D95F974A-2693-0C0F-CCD3-5DE344825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515966"/>
            <a:ext cx="4572000" cy="21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1800" dirty="0"/>
              <a:t>Berg, </a:t>
            </a:r>
            <a:r>
              <a:rPr lang="fr-FR" altLang="fr-FR" sz="1800" dirty="0" err="1"/>
              <a:t>Dickhaut</a:t>
            </a:r>
            <a:r>
              <a:rPr lang="fr-FR" altLang="fr-FR" sz="1800" dirty="0"/>
              <a:t>, McCabe (1995)</a:t>
            </a:r>
          </a:p>
        </p:txBody>
      </p:sp>
    </p:spTree>
    <p:extLst>
      <p:ext uri="{BB962C8B-B14F-4D97-AF65-F5344CB8AC3E}">
        <p14:creationId xmlns:p14="http://schemas.microsoft.com/office/powerpoint/2010/main" val="15249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What's more, the degree of cooperation depends on social distance and the identity of the other player.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Same belief, therefore easier to anticipate behavior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analysis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This game is essentially static, whereas the notion of trust is necessarily based on repeated interactions</a:t>
            </a:r>
          </a:p>
          <a:p>
            <a:pPr lvl="1"/>
            <a:r>
              <a:rPr lang="en-US" dirty="0"/>
              <a:t>Reputation matters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que pour affichage (&quot;screen&quot;) - ne pas impri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 pour impression (&quot;Print&quot;) - économie d'enc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Affichage à l'écran (16:9)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 Bold</vt:lpstr>
      <vt:lpstr>Calibri</vt:lpstr>
      <vt:lpstr>Wingdings</vt:lpstr>
      <vt:lpstr>Masque pour affichage ("screen") - ne pas imprimer</vt:lpstr>
      <vt:lpstr>Masque pour impression ("Print") - économie d'encre</vt:lpstr>
      <vt:lpstr>Lecture 5</vt:lpstr>
      <vt:lpstr>Question:</vt:lpstr>
      <vt:lpstr>Economics of trust</vt:lpstr>
      <vt:lpstr>Trust in economic theory</vt:lpstr>
      <vt:lpstr>How do you build trust? (1/2)</vt:lpstr>
      <vt:lpstr>Fairness and reciprocity</vt:lpstr>
      <vt:lpstr>Fairness and reciprocity (cont.)</vt:lpstr>
      <vt:lpstr>Discussion</vt:lpstr>
      <vt:lpstr>Critical analysis</vt:lpstr>
      <vt:lpstr>Dynamic “trust games”</vt:lpstr>
      <vt:lpstr>Repeated games: building trust 2/2</vt:lpstr>
      <vt:lpstr>The role of institutions</vt:lpstr>
      <vt:lpstr>Altruistic punishment</vt:lpstr>
      <vt:lpstr>Altruistic punishment (cont.)</vt:lpstr>
      <vt:lpstr>Markets and anonymity</vt:lpstr>
      <vt:lpstr>Trust and signals of trust</vt:lpstr>
      <vt:lpstr>How to reduce complexity</vt:lpstr>
      <vt:lpstr>Trust and the digital economy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presentation - Sciences Po School of Publics Affairs</dc:title>
  <dc:subject/>
  <dc:creator>Sciences Po</dc:creator>
  <cp:keywords/>
  <dc:description/>
  <cp:lastModifiedBy>Patrick Waelbroeck</cp:lastModifiedBy>
  <cp:revision>289</cp:revision>
  <dcterms:created xsi:type="dcterms:W3CDTF">2015-03-20T14:11:59Z</dcterms:created>
  <dcterms:modified xsi:type="dcterms:W3CDTF">2024-12-03T09:48:09Z</dcterms:modified>
  <cp:contentStatus/>
</cp:coreProperties>
</file>