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74" r:id="rId3"/>
    <p:sldId id="299" r:id="rId4"/>
    <p:sldId id="297" r:id="rId5"/>
    <p:sldId id="295" r:id="rId6"/>
    <p:sldId id="301" r:id="rId7"/>
    <p:sldId id="302" r:id="rId8"/>
    <p:sldId id="370" r:id="rId9"/>
    <p:sldId id="360" r:id="rId10"/>
    <p:sldId id="272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31">
          <p15:clr>
            <a:srgbClr val="A4A3A4"/>
          </p15:clr>
        </p15:guide>
        <p15:guide id="2" orient="horz" pos="169">
          <p15:clr>
            <a:srgbClr val="A4A3A4"/>
          </p15:clr>
        </p15:guide>
        <p15:guide id="3" orient="horz" pos="365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2845">
          <p15:clr>
            <a:srgbClr val="A4A3A4"/>
          </p15:clr>
        </p15:guide>
        <p15:guide id="6" orient="horz" pos="1711">
          <p15:clr>
            <a:srgbClr val="A4A3A4"/>
          </p15:clr>
        </p15:guide>
        <p15:guide id="7" orient="horz" pos="2305">
          <p15:clr>
            <a:srgbClr val="A4A3A4"/>
          </p15:clr>
        </p15:guide>
        <p15:guide id="8" pos="2880">
          <p15:clr>
            <a:srgbClr val="A4A3A4"/>
          </p15:clr>
        </p15:guide>
        <p15:guide id="9" pos="204">
          <p15:clr>
            <a:srgbClr val="A4A3A4"/>
          </p15:clr>
        </p15:guide>
        <p15:guide id="10" pos="2840">
          <p15:clr>
            <a:srgbClr val="A4A3A4"/>
          </p15:clr>
        </p15:guide>
        <p15:guide id="11" pos="3152">
          <p15:clr>
            <a:srgbClr val="A4A3A4"/>
          </p15:clr>
        </p15:guide>
        <p15:guide id="12" pos="5534">
          <p15:clr>
            <a:srgbClr val="A4A3A4"/>
          </p15:clr>
        </p15:guide>
        <p15:guide id="13" pos="5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1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30" autoAdjust="0"/>
  </p:normalViewPr>
  <p:slideViewPr>
    <p:cSldViewPr showGuides="1">
      <p:cViewPr varScale="1">
        <p:scale>
          <a:sx n="145" d="100"/>
          <a:sy n="145" d="100"/>
        </p:scale>
        <p:origin x="633" y="84"/>
      </p:cViewPr>
      <p:guideLst>
        <p:guide orient="horz" pos="531"/>
        <p:guide orient="horz" pos="169"/>
        <p:guide orient="horz" pos="365"/>
        <p:guide orient="horz" pos="1620"/>
        <p:guide orient="horz" pos="2845"/>
        <p:guide orient="horz" pos="1711"/>
        <p:guide orient="horz" pos="2305"/>
        <p:guide pos="2880"/>
        <p:guide pos="204"/>
        <p:guide pos="2840"/>
        <p:guide pos="3152"/>
        <p:guide pos="5534"/>
        <p:guide pos="5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278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D811527-05C3-1EC7-A288-5EEDE1AF37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CEB1D6-FFD5-3517-4D99-23969A9A9C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73A6F3-C1D4-4877-B527-908CA05A1407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C06FF8-77F9-BCD1-01B6-1ADD02FA80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9E2B1C4-87D5-FC99-DC7D-4B26296B5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45651-42C9-4F5C-928F-255EE9627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30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29E4F-60A2-457B-A257-CCD435884D3B}" type="datetimeFigureOut">
              <a:rPr lang="fr-FR" smtClean="0"/>
              <a:t>03/12/2024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7D4DD-ECBB-4173-9D17-ABF69C993B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56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90" y="632460"/>
            <a:ext cx="9144790" cy="4519622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1381505"/>
            <a:ext cx="4576290" cy="2430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-2"/>
            <a:ext cx="9144000" cy="5688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60026" y="1491630"/>
            <a:ext cx="4211974" cy="1073371"/>
          </a:xfrm>
        </p:spPr>
        <p:txBody>
          <a:bodyPr lIns="0" bIns="0" anchor="b">
            <a:noAutofit/>
          </a:bodyPr>
          <a:lstStyle>
            <a:lvl1pPr algn="l">
              <a:defRPr lang="fr-FR" sz="28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60364" y="2596505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0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023" y="3147814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sz="16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A11C8FE-B627-4DFA-8C46-5DBAC1E0F591}" type="datetime1">
              <a:rPr lang="fr-FR" smtClean="0"/>
              <a:t>03/12/2024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00"/>
            <a:ext cx="112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1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0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648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TITRE SEUL »</a:t>
            </a:r>
          </a:p>
        </p:txBody>
      </p:sp>
    </p:spTree>
    <p:extLst>
      <p:ext uri="{BB962C8B-B14F-4D97-AF65-F5344CB8AC3E}">
        <p14:creationId xmlns:p14="http://schemas.microsoft.com/office/powerpoint/2010/main" val="331081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72278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19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680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20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0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L’IMPRESSION »</a:t>
            </a:r>
          </a:p>
        </p:txBody>
      </p:sp>
    </p:spTree>
    <p:extLst>
      <p:ext uri="{BB962C8B-B14F-4D97-AF65-F5344CB8AC3E}">
        <p14:creationId xmlns:p14="http://schemas.microsoft.com/office/powerpoint/2010/main" val="194054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528" y="2709542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t>03/12/2024</a:t>
            </a:fld>
            <a:endParaRPr lang="fr-FR" dirty="0"/>
          </a:p>
        </p:txBody>
      </p:sp>
      <p:pic>
        <p:nvPicPr>
          <p:cNvPr id="6" name="Image 5" descr="Sciences Po, School of Public Affairs (logo). 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400000" cy="360000"/>
          </a:xfrm>
          <a:prstGeom prst="rect">
            <a:avLst/>
          </a:prstGeom>
        </p:spPr>
      </p:pic>
      <p:sp>
        <p:nvSpPr>
          <p:cNvPr id="7" name="ZoneTexte 6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 L’AFFICHAGE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69061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324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 </a:t>
            </a:r>
          </a:p>
        </p:txBody>
      </p:sp>
      <p:sp>
        <p:nvSpPr>
          <p:cNvPr id="16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7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8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</a:t>
            </a:r>
            <a:r>
              <a:rPr lang="fr-FR" baseline="0" dirty="0"/>
              <a:t> « </a:t>
            </a:r>
            <a:r>
              <a:rPr lang="fr-FR" dirty="0"/>
              <a:t>TITRE ET CONTENU »</a:t>
            </a:r>
          </a:p>
        </p:txBody>
      </p:sp>
    </p:spTree>
    <p:extLst>
      <p:ext uri="{BB962C8B-B14F-4D97-AF65-F5344CB8AC3E}">
        <p14:creationId xmlns:p14="http://schemas.microsoft.com/office/powerpoint/2010/main" val="314765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0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0" y="842962"/>
            <a:ext cx="450342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21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5004048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VISUEL ET TEXTE »</a:t>
            </a:r>
          </a:p>
        </p:txBody>
      </p:sp>
    </p:spTree>
    <p:extLst>
      <p:ext uri="{BB962C8B-B14F-4D97-AF65-F5344CB8AC3E}">
        <p14:creationId xmlns:p14="http://schemas.microsoft.com/office/powerpoint/2010/main" val="34360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visu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10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2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2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251520" y="477837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8"/>
          </p:nvPr>
        </p:nvSpPr>
        <p:spPr>
          <a:xfrm>
            <a:off x="4572000" y="842962"/>
            <a:ext cx="4572000" cy="3673475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None/>
              <a:defRPr lang="fr-FR" sz="2000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tabLst>
                <a:tab pos="182563" algn="l"/>
              </a:tabLst>
              <a:defRPr sz="1600" b="1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endParaRPr lang="fr-FR" dirty="0"/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7"/>
          </p:nvPr>
        </p:nvSpPr>
        <p:spPr>
          <a:xfrm>
            <a:off x="395536" y="1203598"/>
            <a:ext cx="3728472" cy="2952328"/>
          </a:xfr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1" kern="1200" cap="none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2563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182563" indent="0">
              <a:lnSpc>
                <a:spcPct val="110000"/>
              </a:lnSpc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TEXTE ET VISUEL »</a:t>
            </a:r>
          </a:p>
        </p:txBody>
      </p:sp>
    </p:spTree>
    <p:extLst>
      <p:ext uri="{BB962C8B-B14F-4D97-AF65-F5344CB8AC3E}">
        <p14:creationId xmlns:p14="http://schemas.microsoft.com/office/powerpoint/2010/main" val="226710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ispositiv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/>
          <p:cNvSpPr>
            <a:spLocks noGrp="1"/>
          </p:cNvSpPr>
          <p:nvPr>
            <p:ph type="ctrTitle"/>
          </p:nvPr>
        </p:nvSpPr>
        <p:spPr>
          <a:xfrm>
            <a:off x="360026" y="3435846"/>
            <a:ext cx="4211974" cy="587317"/>
          </a:xfrm>
        </p:spPr>
        <p:txBody>
          <a:bodyPr lIns="0" bIns="0" anchor="b">
            <a:noAutofit/>
          </a:bodyPr>
          <a:lstStyle>
            <a:lvl1pPr algn="l">
              <a:defRPr lang="fr-FR" sz="2000" b="1" kern="1200" cap="all" dirty="0">
                <a:solidFill>
                  <a:schemeClr val="bg1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8" name="Sous-titre 2"/>
          <p:cNvSpPr>
            <a:spLocks noGrp="1"/>
          </p:cNvSpPr>
          <p:nvPr>
            <p:ph type="subTitle" idx="1"/>
          </p:nvPr>
        </p:nvSpPr>
        <p:spPr>
          <a:xfrm>
            <a:off x="360363" y="4125446"/>
            <a:ext cx="4215926" cy="461665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2000" kern="1200" cap="all" dirty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0418" y="4659313"/>
            <a:ext cx="4211582" cy="184666"/>
          </a:xfrm>
        </p:spPr>
        <p:txBody>
          <a:bodyPr wrap="square" lIns="0" tIns="0" bIns="0">
            <a:noAutofit/>
          </a:bodyPr>
          <a:lstStyle>
            <a:lvl1pPr>
              <a:defRPr lang="fr-FR" sz="1100" kern="1200" dirty="0" smtClean="0">
                <a:solidFill>
                  <a:schemeClr val="bg1"/>
                </a:solidFill>
                <a:latin typeface="Arial"/>
                <a:ea typeface="+mn-ea"/>
                <a:cs typeface="Arial"/>
              </a:defRPr>
            </a:lvl1pPr>
          </a:lstStyle>
          <a:p>
            <a:fld id="{22BE8DC2-28AE-4F96-8947-3E4155493BDA}" type="datetime1">
              <a:rPr lang="fr-FR" smtClean="0"/>
              <a:pPr/>
              <a:t>03/12/2024</a:t>
            </a:fld>
            <a:endParaRPr lang="fr-FR"/>
          </a:p>
        </p:txBody>
      </p:sp>
      <p:sp>
        <p:nvSpPr>
          <p:cNvPr id="5" name="ZoneTexte 4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DE FIN POUR AFFICHAGE ECRAN »</a:t>
            </a:r>
          </a:p>
        </p:txBody>
      </p:sp>
    </p:spTree>
    <p:extLst>
      <p:ext uri="{BB962C8B-B14F-4D97-AF65-F5344CB8AC3E}">
        <p14:creationId xmlns:p14="http://schemas.microsoft.com/office/powerpoint/2010/main" val="39576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ans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337163" y="1851670"/>
            <a:ext cx="5652078" cy="857250"/>
          </a:xfrm>
        </p:spPr>
        <p:txBody>
          <a:bodyPr lIns="0" rIns="0" anchor="b">
            <a:normAutofit/>
          </a:bodyPr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fr-FR" sz="4000" b="1" kern="1200" cap="all" baseline="0" dirty="0" smtClean="0">
                <a:solidFill>
                  <a:srgbClr val="E6142D"/>
                </a:solidFill>
                <a:latin typeface="Arial Bold"/>
                <a:ea typeface="+mn-ea"/>
                <a:cs typeface="Arial Bold"/>
              </a:defRPr>
            </a:lvl1pPr>
          </a:lstStyle>
          <a:p>
            <a:r>
              <a:rPr lang="fr-FR" dirty="0"/>
              <a:t>Titre présentation</a:t>
            </a:r>
          </a:p>
        </p:txBody>
      </p:sp>
      <p:sp>
        <p:nvSpPr>
          <p:cNvPr id="12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323850" y="2715831"/>
            <a:ext cx="5652137" cy="814268"/>
          </a:xfrm>
        </p:spPr>
        <p:txBody>
          <a:bodyPr wrap="square" lIns="0" tIns="0" bIns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3200" kern="1200" cap="all" dirty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Sous-titre de la présentation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23850" y="3654222"/>
            <a:ext cx="4211582" cy="184666"/>
          </a:xfrm>
        </p:spPr>
        <p:txBody>
          <a:bodyPr wrap="square" lIns="0" tIns="0" bIns="0">
            <a:noAutofit/>
          </a:bodyPr>
          <a:lstStyle>
            <a:lvl1pPr marL="0" algn="l" defTabSz="914400" rtl="0" eaLnBrk="1" latinLnBrk="0" hangingPunct="1">
              <a:lnSpc>
                <a:spcPct val="130000"/>
              </a:lnSpc>
              <a:defRPr lang="fr-FR" sz="2000" kern="1200" smtClean="0">
                <a:solidFill>
                  <a:srgbClr val="E6142D"/>
                </a:solidFill>
                <a:latin typeface="Arial"/>
                <a:ea typeface="+mn-ea"/>
                <a:cs typeface="Arial"/>
              </a:defRPr>
            </a:lvl1pPr>
          </a:lstStyle>
          <a:p>
            <a:fld id="{70D40F0F-61AC-4266-9143-4508FB3F6C48}" type="datetime1">
              <a:rPr lang="fr-FR" smtClean="0"/>
              <a:pPr/>
              <a:t>03/12/2024</a:t>
            </a:fld>
            <a:endParaRPr lang="fr-FR" dirty="0"/>
          </a:p>
        </p:txBody>
      </p:sp>
      <p:pic>
        <p:nvPicPr>
          <p:cNvPr id="3" name="Image 2" descr="Sciences Po, School of Public Affairs (logo). 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1400000" cy="360000"/>
          </a:xfrm>
          <a:prstGeom prst="rect">
            <a:avLst/>
          </a:prstGeom>
        </p:spPr>
      </p:pic>
      <p:sp>
        <p:nvSpPr>
          <p:cNvPr id="6" name="ZoneTexte 5"/>
          <p:cNvSpPr txBox="1"/>
          <p:nvPr userDrawn="1"/>
        </p:nvSpPr>
        <p:spPr>
          <a:xfrm>
            <a:off x="1583668" y="-596602"/>
            <a:ext cx="59766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DISPOSITION « PAGE TITRE POUR</a:t>
            </a:r>
            <a:r>
              <a:rPr lang="fr-FR" baseline="0" dirty="0"/>
              <a:t> L’IMPRESSION »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1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362363" y="4785996"/>
            <a:ext cx="2133600" cy="27384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fld id="{88FBC93E-3707-4A21-892E-1BE3E436B7C7}" type="datetime1">
              <a:rPr lang="fr-FR" smtClean="0"/>
              <a:t>03/12/2024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85996"/>
            <a:ext cx="2895600" cy="273844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645702" y="4785996"/>
            <a:ext cx="2133600" cy="273844"/>
          </a:xfrm>
        </p:spPr>
        <p:txBody>
          <a:bodyPr/>
          <a:lstStyle>
            <a:lvl1pPr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594000"/>
          </a:xfrm>
          <a:prstGeom prst="rect">
            <a:avLst/>
          </a:prstGeom>
          <a:solidFill>
            <a:srgbClr val="E6142D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2110770" y="115857"/>
            <a:ext cx="6732240" cy="241127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5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Lecture 1</a:t>
            </a:r>
          </a:p>
        </p:txBody>
      </p:sp>
      <p:sp>
        <p:nvSpPr>
          <p:cNvPr id="18" name="Espace réservé du text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110770" y="316324"/>
            <a:ext cx="6732240" cy="183334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1000" b="1" cap="none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r">
              <a:buFontTx/>
              <a:buNone/>
              <a:defRPr sz="14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914400" indent="0" algn="r">
              <a:buFontTx/>
              <a:buNone/>
              <a:defRPr sz="12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3716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1828800" indent="0" algn="r">
              <a:buFontTx/>
              <a:buNone/>
              <a:defRPr sz="1100" cap="all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 dirty="0"/>
              <a:t>Sous titre de la présentation</a:t>
            </a:r>
          </a:p>
        </p:txBody>
      </p:sp>
      <p:sp>
        <p:nvSpPr>
          <p:cNvPr id="16" name="Titre 2"/>
          <p:cNvSpPr>
            <a:spLocks noGrp="1"/>
          </p:cNvSpPr>
          <p:nvPr>
            <p:ph type="title"/>
          </p:nvPr>
        </p:nvSpPr>
        <p:spPr>
          <a:xfrm>
            <a:off x="323850" y="689410"/>
            <a:ext cx="8423909" cy="523800"/>
          </a:xfrm>
        </p:spPr>
        <p:txBody>
          <a:bodyPr>
            <a:normAutofit/>
          </a:bodyPr>
          <a:lstStyle>
            <a:lvl1pPr marL="450000" algn="l">
              <a:spcAft>
                <a:spcPts val="0"/>
              </a:spcAft>
              <a:tabLst/>
              <a:defRPr lang="fr-FR" sz="2200" b="1" kern="1200" cap="all" baseline="0" dirty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1" name="Espace réservé du contenu 11"/>
          <p:cNvSpPr>
            <a:spLocks noGrp="1"/>
          </p:cNvSpPr>
          <p:nvPr>
            <p:ph sz="quarter" idx="14"/>
          </p:nvPr>
        </p:nvSpPr>
        <p:spPr>
          <a:xfrm>
            <a:off x="323850" y="1234440"/>
            <a:ext cx="8424863" cy="3361373"/>
          </a:xfrm>
        </p:spPr>
        <p:txBody>
          <a:bodyPr/>
          <a:lstStyle>
            <a:lvl1pPr marL="450000" indent="0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182563" algn="l"/>
              </a:tabLst>
              <a:defRPr sz="1800" b="0">
                <a:latin typeface="Arial" pitchFamily="34" charset="0"/>
                <a:cs typeface="Arial" pitchFamily="34" charset="0"/>
              </a:defRPr>
            </a:lvl2pPr>
            <a:lvl3pPr marL="900000" indent="-285750">
              <a:lnSpc>
                <a:spcPct val="110000"/>
              </a:lnSpc>
              <a:spcBef>
                <a:spcPts val="0"/>
              </a:spcBef>
              <a:buFont typeface="Calibri" panose="020F0502020204030204" pitchFamily="34" charset="0"/>
              <a:buChar char="‒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253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BFF4A4-407A-4FE9-A32C-FD93421CAF43}" type="datetime1">
              <a:rPr lang="fr-FR" smtClean="0"/>
              <a:pPr/>
              <a:t>03/12/2024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F994224-BB2D-4967-A46A-C39E0F5B812A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94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50" r:id="rId3"/>
    <p:sldLayoutId id="2147483652" r:id="rId4"/>
    <p:sldLayoutId id="2147483684" r:id="rId5"/>
    <p:sldLayoutId id="2147483655" r:id="rId6"/>
    <p:sldLayoutId id="2147483659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9263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25"/>
        </a:spcAft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E6142D"/>
        </a:buClr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914D4A-5AF8-4866-98A3-ABAE339B15D5}" type="datetime1">
              <a:rPr lang="fr-FR" smtClean="0"/>
              <a:pPr/>
              <a:t>03/12/2024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C9ECA4A-80D9-403B-88C8-F0AF70AE8BD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584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1" r:id="rId2"/>
    <p:sldLayoutId id="2147483682" r:id="rId3"/>
    <p:sldLayoutId id="2147483683" r:id="rId4"/>
    <p:sldLayoutId id="2147483685" r:id="rId5"/>
    <p:sldLayoutId id="2147483678" r:id="rId6"/>
    <p:sldLayoutId id="2147483672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449263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Tx/>
        <a:buNone/>
        <a:defRPr sz="2000" kern="1200">
          <a:solidFill>
            <a:srgbClr val="E614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lnSpc>
          <a:spcPct val="110000"/>
        </a:lnSpc>
        <a:spcBef>
          <a:spcPts val="0"/>
        </a:spcBef>
        <a:buClr>
          <a:srgbClr val="E6142D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ts val="0"/>
        </a:spcBef>
        <a:buClr>
          <a:srgbClr val="E6142D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E6142D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6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Economics</a:t>
            </a:r>
            <a:r>
              <a:rPr lang="fr-FR" dirty="0"/>
              <a:t> of online </a:t>
            </a:r>
            <a:r>
              <a:rPr lang="fr-FR" dirty="0" err="1"/>
              <a:t>security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266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pic>
        <p:nvPicPr>
          <p:cNvPr id="12" name="Image 3">
            <a:extLst>
              <a:ext uri="{FF2B5EF4-FFF2-40B4-BE49-F238E27FC236}">
                <a16:creationId xmlns:a16="http://schemas.microsoft.com/office/drawing/2014/main" id="{730EC985-379F-BD08-72F5-C90EA0E20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15566"/>
            <a:ext cx="514921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593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breaches</a:t>
            </a:r>
            <a:r>
              <a:rPr lang="fr-FR" dirty="0"/>
              <a:t>?</a:t>
            </a:r>
          </a:p>
        </p:txBody>
      </p:sp>
      <p:sp>
        <p:nvSpPr>
          <p:cNvPr id="12" name="Espace réservé du contenu 6">
            <a:extLst>
              <a:ext uri="{FF2B5EF4-FFF2-40B4-BE49-F238E27FC236}">
                <a16:creationId xmlns:a16="http://schemas.microsoft.com/office/drawing/2014/main" id="{60148395-9124-58CB-15D5-F25E36C056F9}"/>
              </a:ext>
            </a:extLst>
          </p:cNvPr>
          <p:cNvSpPr txBox="1">
            <a:spLocks/>
          </p:cNvSpPr>
          <p:nvPr/>
        </p:nvSpPr>
        <p:spPr>
          <a:xfrm>
            <a:off x="476250" y="1386840"/>
            <a:ext cx="8424863" cy="336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000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5"/>
              </a:spcAft>
              <a:buClr>
                <a:srgbClr val="E6142D"/>
              </a:buClr>
              <a:buFontTx/>
              <a:buNone/>
              <a:defRPr lang="fr-FR" sz="2000" kern="1200" cap="none" baseline="0" dirty="0" smtClean="0">
                <a:solidFill>
                  <a:srgbClr val="E6142D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648000" indent="-182563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E6142D"/>
              </a:buClr>
              <a:buFont typeface="Arial" pitchFamily="34" charset="0"/>
              <a:buChar char="•"/>
              <a:tabLst>
                <a:tab pos="182563" algn="l"/>
              </a:tabLst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000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6142D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E6142D"/>
              </a:buClr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Negative externalities (already discussed)</a:t>
            </a:r>
          </a:p>
          <a:p>
            <a:pPr lvl="1"/>
            <a:r>
              <a:rPr lang="en-US" dirty="0"/>
              <a:t>Information asymmetries</a:t>
            </a:r>
          </a:p>
          <a:p>
            <a:pPr lvl="1"/>
            <a:r>
              <a:rPr lang="en-US" dirty="0"/>
              <a:t>Public good</a:t>
            </a:r>
          </a:p>
          <a:p>
            <a:pPr lvl="1"/>
            <a:r>
              <a:rPr lang="en-US" dirty="0"/>
              <a:t>Business models</a:t>
            </a:r>
          </a:p>
        </p:txBody>
      </p:sp>
    </p:spTree>
    <p:extLst>
      <p:ext uri="{BB962C8B-B14F-4D97-AF65-F5344CB8AC3E}">
        <p14:creationId xmlns:p14="http://schemas.microsoft.com/office/powerpoint/2010/main" val="36493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 </a:t>
            </a:r>
            <a:r>
              <a:rPr lang="fr-FR" dirty="0" err="1"/>
              <a:t>asymmetries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Online security is a “belief” goods</a:t>
            </a:r>
          </a:p>
          <a:p>
            <a:pPr lvl="2"/>
            <a:r>
              <a:rPr lang="en-US" dirty="0"/>
              <a:t>Uncertainty surrounding the processing of personal data</a:t>
            </a:r>
          </a:p>
          <a:p>
            <a:pPr lvl="1"/>
            <a:r>
              <a:rPr lang="en-US" dirty="0"/>
              <a:t>“black-box” society</a:t>
            </a:r>
          </a:p>
          <a:p>
            <a:pPr lvl="1"/>
            <a:r>
              <a:rPr lang="en-US" dirty="0"/>
              <a:t>User behavior in the face of this market imperfection: </a:t>
            </a:r>
          </a:p>
          <a:p>
            <a:pPr lvl="2"/>
            <a:r>
              <a:rPr lang="en-US" dirty="0"/>
              <a:t>Aware of potential risk</a:t>
            </a:r>
          </a:p>
          <a:p>
            <a:pPr lvl="2"/>
            <a:r>
              <a:rPr lang="en-US" dirty="0"/>
              <a:t>However, overall behavior is risky: overconfidence in the legal compliance of websites.</a:t>
            </a:r>
          </a:p>
        </p:txBody>
      </p:sp>
    </p:spTree>
    <p:extLst>
      <p:ext uri="{BB962C8B-B14F-4D97-AF65-F5344CB8AC3E}">
        <p14:creationId xmlns:p14="http://schemas.microsoft.com/office/powerpoint/2010/main" val="7861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Security as an </a:t>
            </a:r>
            <a:r>
              <a:rPr lang="fr-FR" dirty="0" err="1"/>
              <a:t>economic</a:t>
            </a:r>
            <a:r>
              <a:rPr lang="fr-FR" dirty="0"/>
              <a:t> good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Public good: non-rival, difficult to exclude</a:t>
            </a:r>
          </a:p>
          <a:p>
            <a:pPr lvl="1"/>
            <a:r>
              <a:rPr lang="en-US" dirty="0"/>
              <a:t>When an agent invests in security, all the agents in the market benefit, but only recovers a small part of the gains to society.</a:t>
            </a:r>
          </a:p>
          <a:p>
            <a:pPr lvl="2"/>
            <a:r>
              <a:rPr lang="en-US" dirty="0"/>
              <a:t>The problem of the free-rider in an eco-system: it's in his interest to let others invest for him.</a:t>
            </a:r>
          </a:p>
          <a:p>
            <a:pPr lvl="2"/>
            <a:r>
              <a:rPr lang="en-US" dirty="0"/>
              <a:t>The market is therefore subject to under-investment.</a:t>
            </a:r>
          </a:p>
          <a:p>
            <a:pPr lvl="1"/>
            <a:r>
              <a:rPr lang="en-US" dirty="0"/>
              <a:t>Because of information asymmetries, companies are also encouraged to use the cheapest security solutions.</a:t>
            </a:r>
          </a:p>
        </p:txBody>
      </p:sp>
    </p:spTree>
    <p:extLst>
      <p:ext uri="{BB962C8B-B14F-4D97-AF65-F5344CB8AC3E}">
        <p14:creationId xmlns:p14="http://schemas.microsoft.com/office/powerpoint/2010/main" val="394867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importance of business models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The digital economy operates on a “winner takes all” principle.</a:t>
            </a:r>
          </a:p>
          <a:p>
            <a:pPr lvl="1"/>
            <a:r>
              <a:rPr lang="en-US" dirty="0"/>
              <a:t>The security of a company IT systems will not be the determining factor in its success or failure.</a:t>
            </a:r>
          </a:p>
          <a:p>
            <a:pPr lvl="1"/>
            <a:r>
              <a:rPr lang="en-US" dirty="0"/>
              <a:t>On the contrary, its ability to mobilize a large user base as quickly as possible guarantees a dominant market position.</a:t>
            </a:r>
          </a:p>
          <a:p>
            <a:pPr lvl="1"/>
            <a:r>
              <a:rPr lang="en-US" dirty="0"/>
              <a:t>Consequence: the consumer as beta tester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8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Loi informatique et libertés 1978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>
          <a:xfrm>
            <a:off x="323851" y="1234440"/>
            <a:ext cx="5400278" cy="3361373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World war II: IBM DEHOMAG (punch cards with racial features to identify jews among others)</a:t>
            </a:r>
          </a:p>
          <a:p>
            <a:pPr lvl="1"/>
            <a:r>
              <a:rPr lang="en-US" dirty="0"/>
              <a:t>1974, Le Monde: “</a:t>
            </a:r>
            <a:r>
              <a:rPr lang="fr-FR" dirty="0"/>
              <a:t>SAFARI ou la chasse aux Français », </a:t>
            </a:r>
            <a:r>
              <a:rPr lang="fr-FR" dirty="0" err="1"/>
              <a:t>creation</a:t>
            </a:r>
            <a:r>
              <a:rPr lang="fr-FR" dirty="0"/>
              <a:t> of a unique ID </a:t>
            </a:r>
            <a:r>
              <a:rPr lang="fr-FR" dirty="0" err="1"/>
              <a:t>database</a:t>
            </a:r>
            <a:endParaRPr lang="en-US" dirty="0"/>
          </a:p>
          <a:p>
            <a:pPr lvl="1"/>
            <a:r>
              <a:rPr lang="en-US" dirty="0"/>
              <a:t>Personal data:</a:t>
            </a:r>
          </a:p>
          <a:p>
            <a:pPr lvl="2"/>
            <a:r>
              <a:rPr lang="en-US" dirty="0"/>
              <a:t>Definition</a:t>
            </a:r>
          </a:p>
          <a:p>
            <a:pPr lvl="2"/>
            <a:r>
              <a:rPr lang="en-US" dirty="0"/>
              <a:t>Data controller</a:t>
            </a:r>
          </a:p>
          <a:p>
            <a:pPr lvl="2"/>
            <a:r>
              <a:rPr lang="en-US" dirty="0"/>
              <a:t>Purpose</a:t>
            </a:r>
          </a:p>
          <a:p>
            <a:pPr lvl="2"/>
            <a:r>
              <a:rPr lang="en-US" dirty="0"/>
              <a:t>Right to rectification</a:t>
            </a:r>
          </a:p>
          <a:p>
            <a:pPr lvl="2"/>
            <a:r>
              <a:rPr lang="en-US" dirty="0"/>
              <a:t>No fully automatic processing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8AE7F4E-31C1-60E8-8499-D39EEC25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213210"/>
            <a:ext cx="2383063" cy="178856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AA53481-48E2-53ED-F8C2-BB8D2A99C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61" y="3219822"/>
            <a:ext cx="3209949" cy="102870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2CEF1F1-0270-1597-A6E1-1B8690879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613497"/>
            <a:ext cx="883333" cy="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CC3A-538B-450C-8B91-5C43C0614404}" type="datetime1">
              <a:rPr lang="fr-FR" smtClean="0"/>
              <a:t>03/12/2024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94224-BB2D-4967-A46A-C39E0F5B812A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fr-FR" dirty="0"/>
              <a:t>Title: </a:t>
            </a:r>
            <a:r>
              <a:rPr lang="fr-FR" dirty="0" err="1"/>
              <a:t>Presentation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Subtitle </a:t>
            </a:r>
            <a:r>
              <a:rPr lang="fr-FR" dirty="0" err="1"/>
              <a:t>field</a:t>
            </a:r>
            <a:endParaRPr lang="fr-FR" dirty="0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GDPR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Territoriality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Accountability</a:t>
            </a:r>
          </a:p>
          <a:p>
            <a:pPr lvl="1"/>
            <a:r>
              <a:rPr lang="en-US" dirty="0"/>
              <a:t>Increased penalties</a:t>
            </a:r>
          </a:p>
          <a:p>
            <a:pPr lvl="1"/>
            <a:r>
              <a:rPr lang="en-US" dirty="0"/>
              <a:t>Shared responsibility with subcontractors</a:t>
            </a:r>
          </a:p>
          <a:p>
            <a:pPr lvl="1"/>
            <a:r>
              <a:rPr lang="en-US" dirty="0"/>
              <a:t>Right to be forgotten</a:t>
            </a:r>
          </a:p>
          <a:p>
            <a:pPr lvl="1"/>
            <a:r>
              <a:rPr lang="en-US" dirty="0"/>
              <a:t>Privacy be design, by default</a:t>
            </a:r>
          </a:p>
          <a:p>
            <a:pPr lvl="1"/>
            <a:r>
              <a:rPr lang="en-US" dirty="0"/>
              <a:t>Data minimization</a:t>
            </a:r>
          </a:p>
          <a:p>
            <a:pPr lvl="1"/>
            <a:r>
              <a:rPr lang="en-US" dirty="0"/>
              <a:t>Privacy impact assessment</a:t>
            </a:r>
          </a:p>
          <a:p>
            <a:pPr lvl="1"/>
            <a:r>
              <a:rPr lang="en-US"/>
              <a:t>Class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Subtitle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E8DC2-28AE-4F96-8947-3E4155493BDA}" type="datetime1">
              <a:rPr lang="fr-FR" smtClean="0"/>
              <a:pPr/>
              <a:t>03/12/2024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97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que pour affichage (&quot;screen&quot;) - ne pas impri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que pour impression (&quot;Print&quot;) - économie d'enc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Affichage à l'écran (16:9)</PresentationFormat>
  <Paragraphs>76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Arial Bold</vt:lpstr>
      <vt:lpstr>Calibri</vt:lpstr>
      <vt:lpstr>Wingdings</vt:lpstr>
      <vt:lpstr>Masque pour affichage ("screen") - ne pas imprimer</vt:lpstr>
      <vt:lpstr>Masque pour impression ("Print") - économie d'encre</vt:lpstr>
      <vt:lpstr>Lecture 6</vt:lpstr>
      <vt:lpstr>Présentation PowerPoint</vt:lpstr>
      <vt:lpstr>Why so many security breaches?</vt:lpstr>
      <vt:lpstr>Information asymmetries</vt:lpstr>
      <vt:lpstr>Security as an economic good</vt:lpstr>
      <vt:lpstr>The importance of business models</vt:lpstr>
      <vt:lpstr>Loi informatique et libertés 1978</vt:lpstr>
      <vt:lpstr>GDPR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Slideshow presentation - Sciences Po School of Publics Affairs</dc:title>
  <dc:subject/>
  <dc:creator>Sciences Po</dc:creator>
  <cp:keywords/>
  <dc:description/>
  <cp:lastModifiedBy>Patrick Waelbroeck</cp:lastModifiedBy>
  <cp:revision>297</cp:revision>
  <dcterms:created xsi:type="dcterms:W3CDTF">2015-03-20T14:11:59Z</dcterms:created>
  <dcterms:modified xsi:type="dcterms:W3CDTF">2024-12-03T09:50:43Z</dcterms:modified>
  <cp:contentStatus/>
</cp:coreProperties>
</file>