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74" r:id="rId3"/>
    <p:sldId id="297" r:id="rId4"/>
    <p:sldId id="375" r:id="rId5"/>
    <p:sldId id="295" r:id="rId6"/>
    <p:sldId id="411" r:id="rId7"/>
    <p:sldId id="412" r:id="rId8"/>
    <p:sldId id="413" r:id="rId9"/>
    <p:sldId id="415" r:id="rId10"/>
    <p:sldId id="391" r:id="rId11"/>
    <p:sldId id="414" r:id="rId12"/>
    <p:sldId id="416" r:id="rId13"/>
    <p:sldId id="417" r:id="rId14"/>
    <p:sldId id="272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36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845">
          <p15:clr>
            <a:srgbClr val="A4A3A4"/>
          </p15:clr>
        </p15:guide>
        <p15:guide id="6" orient="horz" pos="1711">
          <p15:clr>
            <a:srgbClr val="A4A3A4"/>
          </p15:clr>
        </p15:guide>
        <p15:guide id="7" orient="horz" pos="2305">
          <p15:clr>
            <a:srgbClr val="A4A3A4"/>
          </p15:clr>
        </p15:guide>
        <p15:guide id="8" pos="2880">
          <p15:clr>
            <a:srgbClr val="A4A3A4"/>
          </p15:clr>
        </p15:guide>
        <p15:guide id="9" pos="204">
          <p15:clr>
            <a:srgbClr val="A4A3A4"/>
          </p15:clr>
        </p15:guide>
        <p15:guide id="10" pos="2840">
          <p15:clr>
            <a:srgbClr val="A4A3A4"/>
          </p15:clr>
        </p15:guide>
        <p15:guide id="11" pos="3152">
          <p15:clr>
            <a:srgbClr val="A4A3A4"/>
          </p15:clr>
        </p15:guide>
        <p15:guide id="12" pos="5534">
          <p15:clr>
            <a:srgbClr val="A4A3A4"/>
          </p15:clr>
        </p15:guide>
        <p15:guide id="13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0" autoAdjust="0"/>
  </p:normalViewPr>
  <p:slideViewPr>
    <p:cSldViewPr showGuides="1">
      <p:cViewPr varScale="1">
        <p:scale>
          <a:sx n="145" d="100"/>
          <a:sy n="145" d="100"/>
        </p:scale>
        <p:origin x="633" y="84"/>
      </p:cViewPr>
      <p:guideLst>
        <p:guide orient="horz" pos="531"/>
        <p:guide orient="horz" pos="169"/>
        <p:guide orient="horz" pos="365"/>
        <p:guide orient="horz" pos="1620"/>
        <p:guide orient="horz" pos="2845"/>
        <p:guide orient="horz" pos="1711"/>
        <p:guide orient="horz" pos="2305"/>
        <p:guide pos="2880"/>
        <p:guide pos="204"/>
        <p:guide pos="2840"/>
        <p:guide pos="3152"/>
        <p:guide pos="5534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78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811527-05C3-1EC7-A288-5EEDE1AF37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CEB1D6-FFD5-3517-4D99-23969A9A9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3A6F3-C1D4-4877-B527-908CA05A1407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C06FF8-77F9-BCD1-01B6-1ADD02FA80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E2B1C4-87D5-FC99-DC7D-4B26296B5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5651-42C9-4F5C-928F-255EE9627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3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9E4F-60A2-457B-A257-CCD435884D3B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D4DD-ECBB-4173-9D17-ABF69C993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" y="632460"/>
            <a:ext cx="9144790" cy="4519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381505"/>
            <a:ext cx="4576290" cy="2430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5688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0026" y="1491630"/>
            <a:ext cx="4211974" cy="1073371"/>
          </a:xfrm>
        </p:spPr>
        <p:txBody>
          <a:bodyPr lIns="0" bIns="0" anchor="b">
            <a:noAutofit/>
          </a:bodyPr>
          <a:lstStyle>
            <a:lvl1pPr algn="l">
              <a:defRPr lang="fr-FR" sz="28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0364" y="2596505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023" y="3147814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11C8FE-B627-4DFA-8C46-5DBAC1E0F591}" type="datetime1">
              <a:rPr lang="fr-FR" smtClean="0"/>
              <a:t>07/01/2025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648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TITRE SEUL »</a:t>
            </a:r>
          </a:p>
        </p:txBody>
      </p:sp>
    </p:spTree>
    <p:extLst>
      <p:ext uri="{BB962C8B-B14F-4D97-AF65-F5344CB8AC3E}">
        <p14:creationId xmlns:p14="http://schemas.microsoft.com/office/powerpoint/2010/main" val="33108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8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0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L’IMPRESSION »</a:t>
            </a:r>
          </a:p>
        </p:txBody>
      </p:sp>
    </p:spTree>
    <p:extLst>
      <p:ext uri="{BB962C8B-B14F-4D97-AF65-F5344CB8AC3E}">
        <p14:creationId xmlns:p14="http://schemas.microsoft.com/office/powerpoint/2010/main" val="19405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709542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t>07/01/2025</a:t>
            </a:fld>
            <a:endParaRPr lang="fr-FR" dirty="0"/>
          </a:p>
        </p:txBody>
      </p:sp>
      <p:pic>
        <p:nvPicPr>
          <p:cNvPr id="6" name="Image 5" descr="Sciences Po, School of Public Affairs (logo). 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40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 L’AFFICHAGE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6906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24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 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7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</a:t>
            </a:r>
            <a:r>
              <a:rPr lang="fr-FR" baseline="0" dirty="0"/>
              <a:t> « </a:t>
            </a:r>
            <a:r>
              <a:rPr lang="fr-FR" dirty="0"/>
              <a:t>TITRE ET CONTENU »</a:t>
            </a:r>
          </a:p>
        </p:txBody>
      </p:sp>
    </p:spTree>
    <p:extLst>
      <p:ext uri="{BB962C8B-B14F-4D97-AF65-F5344CB8AC3E}">
        <p14:creationId xmlns:p14="http://schemas.microsoft.com/office/powerpoint/2010/main" val="31476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21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VISUEL ET TEXTE »</a:t>
            </a:r>
          </a:p>
        </p:txBody>
      </p:sp>
    </p:spTree>
    <p:extLst>
      <p:ext uri="{BB962C8B-B14F-4D97-AF65-F5344CB8AC3E}">
        <p14:creationId xmlns:p14="http://schemas.microsoft.com/office/powerpoint/2010/main" val="34360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TEXTE ET VISUEL »</a:t>
            </a:r>
          </a:p>
        </p:txBody>
      </p:sp>
    </p:spTree>
    <p:extLst>
      <p:ext uri="{BB962C8B-B14F-4D97-AF65-F5344CB8AC3E}">
        <p14:creationId xmlns:p14="http://schemas.microsoft.com/office/powerpoint/2010/main" val="2267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pPr/>
              <a:t>07/01/2025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39576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850" y="2715831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pPr/>
              <a:t>07/01/2025</a:t>
            </a:fld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</a:t>
            </a:r>
            <a:r>
              <a:rPr lang="fr-FR" baseline="0" dirty="0"/>
              <a:t> L’IMPRESSION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2363" y="4785996"/>
            <a:ext cx="2133600" cy="27384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8FBC93E-3707-4A21-892E-1BE3E436B7C7}" type="datetime1">
              <a:rPr lang="fr-FR" smtClean="0"/>
              <a:t>07/01/2025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</a:t>
            </a:r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BFF4A4-407A-4FE9-A32C-FD93421CAF43}" type="datetime1">
              <a:rPr lang="fr-FR" smtClean="0"/>
              <a:pPr/>
              <a:t>07/01/2025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9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0" r:id="rId3"/>
    <p:sldLayoutId id="2147483652" r:id="rId4"/>
    <p:sldLayoutId id="2147483684" r:id="rId5"/>
    <p:sldLayoutId id="2147483655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263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25"/>
        </a:spcAft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6142D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914D4A-5AF8-4866-98A3-ABAE339B15D5}" type="datetime1">
              <a:rPr lang="fr-FR" smtClean="0"/>
              <a:pPr/>
              <a:t>07/01/2025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9ECA4A-80D9-403B-88C8-F0AF70AE8BD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2" r:id="rId3"/>
    <p:sldLayoutId id="2147483683" r:id="rId4"/>
    <p:sldLayoutId id="2147483685" r:id="rId5"/>
    <p:sldLayoutId id="214748367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449263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buClr>
          <a:srgbClr val="E6142D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Good%20Morning%20to%20All%20-%20YouTube.web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Open innovation</a:t>
            </a:r>
          </a:p>
        </p:txBody>
      </p:sp>
    </p:spTree>
    <p:extLst>
      <p:ext uri="{BB962C8B-B14F-4D97-AF65-F5344CB8AC3E}">
        <p14:creationId xmlns:p14="http://schemas.microsoft.com/office/powerpoint/2010/main" val="31726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B50B5-F583-9844-8028-25B5A1DAB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F4B4E2-4ACE-0027-1376-DAD3107D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445F47-6A85-33AF-D402-DEAF0191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CFCAF-E191-1B55-56E5-E6AD5AD2C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810BC9-D39C-61DC-A20A-A654035DD8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B3F28-EB09-8AA0-1BA2-6188C413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MODS</a:t>
            </a:r>
          </a:p>
        </p:txBody>
      </p:sp>
      <p:pic>
        <p:nvPicPr>
          <p:cNvPr id="7" name="Image 3">
            <a:extLst>
              <a:ext uri="{FF2B5EF4-FFF2-40B4-BE49-F238E27FC236}">
                <a16:creationId xmlns:a16="http://schemas.microsoft.com/office/drawing/2014/main" id="{5B2178FA-6393-1912-A201-11C95A41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3393"/>
            <a:ext cx="37444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4F07D0-EA8C-69C3-3FC5-CFD1360E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26" y="1323393"/>
            <a:ext cx="4191593" cy="27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A4A3E-F8B2-9D34-4D79-BFCB4F91F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D8B113-06B9-2F0A-A9D9-E523F4FC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94A7B5-40CE-0328-33D6-187C3919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B6C1D4-F848-483E-F8C2-91154F46D7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98EB93-8B34-DDEB-6333-9A8D3B8C98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18800F6-B14F-13C0-DF98-A3E97E5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Makers</a:t>
            </a:r>
            <a:endParaRPr lang="fr-FR" dirty="0"/>
          </a:p>
        </p:txBody>
      </p:sp>
      <p:pic>
        <p:nvPicPr>
          <p:cNvPr id="8" name="Image 3">
            <a:extLst>
              <a:ext uri="{FF2B5EF4-FFF2-40B4-BE49-F238E27FC236}">
                <a16:creationId xmlns:a16="http://schemas.microsoft.com/office/drawing/2014/main" id="{2B30B7D2-2B32-F619-F0D5-E98715DC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90793"/>
            <a:ext cx="249174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0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B2AF-DEE2-32EA-42DE-B1F54467A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9282D7-BC49-82F5-6A29-10BADA0C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357FE9-4D50-5EB5-B495-2B9939B5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A6090C-7B44-8E4E-9CD6-96F1FDC223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135715-5FFF-A5DE-FEB8-3CF2422707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16754C9-FD29-BF49-B28D-181EAA6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Free innovation</a:t>
            </a:r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59E31D0E-1BE3-CEF7-847C-BCB92288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31590"/>
            <a:ext cx="2531269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15F8D76C-6A61-DFE6-C2C2-2E4868172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851" y="1234440"/>
            <a:ext cx="4176142" cy="33613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Main theory of von Hippel:</a:t>
            </a:r>
          </a:p>
          <a:p>
            <a:pPr lvl="2"/>
            <a:r>
              <a:rPr lang="en-US" dirty="0"/>
              <a:t>User-generated innovations</a:t>
            </a:r>
          </a:p>
        </p:txBody>
      </p:sp>
    </p:spTree>
    <p:extLst>
      <p:ext uri="{BB962C8B-B14F-4D97-AF65-F5344CB8AC3E}">
        <p14:creationId xmlns:p14="http://schemas.microsoft.com/office/powerpoint/2010/main" val="4351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Subtitle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8DC2-28AE-4F96-8947-3E4155493BDA}" type="datetime1">
              <a:rPr lang="fr-FR" smtClean="0"/>
              <a:pPr/>
              <a:t>07/01/2025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7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and Open Source Software</a:t>
            </a:r>
            <a:endParaRPr lang="fr-FR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60148395-9124-58CB-15D5-F25E36C056F9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Context: Apple “look and feel” (vs. Franklin Computer Corp., 1983)</a:t>
            </a:r>
          </a:p>
          <a:p>
            <a:pPr lvl="1"/>
            <a:r>
              <a:rPr lang="en-US" dirty="0"/>
              <a:t>Stallman’s GNU and the Free Software Foundation, 1985</a:t>
            </a:r>
          </a:p>
          <a:p>
            <a:pPr lvl="1"/>
            <a:r>
              <a:rPr lang="en-US" dirty="0"/>
              <a:t>Major innovation: GPL, General Public </a:t>
            </a:r>
            <a:r>
              <a:rPr lang="en-US" dirty="0" err="1"/>
              <a:t>Licence</a:t>
            </a:r>
            <a:r>
              <a:rPr lang="en-US" dirty="0"/>
              <a:t>, 1986</a:t>
            </a:r>
          </a:p>
          <a:p>
            <a:pPr lvl="1"/>
            <a:r>
              <a:rPr lang="en-US" dirty="0"/>
              <a:t>= Copyleft</a:t>
            </a:r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dirty="0"/>
              <a:t>Centralized development: the Cathedral</a:t>
            </a:r>
          </a:p>
          <a:p>
            <a:pPr lvl="2"/>
            <a:r>
              <a:rPr lang="en-US" dirty="0"/>
              <a:t>Difficult to incorporate third-party programs</a:t>
            </a:r>
          </a:p>
          <a:p>
            <a:pPr lvl="2"/>
            <a:r>
              <a:rPr lang="en-US" dirty="0"/>
              <a:t>Ignored the development of the PC market</a:t>
            </a:r>
          </a:p>
          <a:p>
            <a:pPr lvl="2"/>
            <a:r>
              <a:rPr lang="en-US" dirty="0"/>
              <a:t>Non robust Kernel</a:t>
            </a:r>
          </a:p>
          <a:p>
            <a:pPr lvl="1"/>
            <a:r>
              <a:rPr lang="en-US" dirty="0"/>
              <a:t>BSD (Berkeley Software Distribution) also failed</a:t>
            </a:r>
          </a:p>
          <a:p>
            <a:pPr lvl="2"/>
            <a:r>
              <a:rPr lang="en-US" dirty="0"/>
              <a:t>Licensing was too permissive (not forcing the code to be shared)</a:t>
            </a:r>
          </a:p>
          <a:p>
            <a:pPr lvl="2"/>
            <a:r>
              <a:rPr lang="en-US" dirty="0"/>
              <a:t>Legal battle between Unix distribution and BDSI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linux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60148395-9124-58CB-15D5-F25E36C056F9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“software is like sex: it’s better when it’s free.” – Linus Torvalds</a:t>
            </a:r>
          </a:p>
          <a:p>
            <a:pPr lvl="2"/>
            <a:r>
              <a:rPr lang="en-US" dirty="0"/>
              <a:t>Finland</a:t>
            </a:r>
          </a:p>
          <a:p>
            <a:pPr lvl="2"/>
            <a:r>
              <a:rPr lang="en-US" dirty="0"/>
              <a:t>Internet distribution</a:t>
            </a:r>
          </a:p>
          <a:p>
            <a:pPr lvl="2"/>
            <a:r>
              <a:rPr lang="en-US" dirty="0"/>
              <a:t>PC native</a:t>
            </a:r>
          </a:p>
          <a:p>
            <a:pPr lvl="1"/>
            <a:r>
              <a:rPr lang="en-US" dirty="0"/>
              <a:t>Main motivation: Money or more precisely, the lack of</a:t>
            </a:r>
          </a:p>
          <a:p>
            <a:pPr lvl="2"/>
            <a:r>
              <a:rPr lang="en-US" dirty="0"/>
              <a:t>Free software &lt;&gt; All other GNU projects</a:t>
            </a:r>
          </a:p>
          <a:p>
            <a:pPr lvl="1"/>
            <a:r>
              <a:rPr lang="en-US" dirty="0"/>
              <a:t>Linux trademark battle with Della Croce in US, similar lawsuits in the world</a:t>
            </a:r>
          </a:p>
          <a:p>
            <a:pPr lvl="2"/>
            <a:r>
              <a:rPr lang="en-US" dirty="0"/>
              <a:t>By 2007, Linux International spent USD 300000 protecting Linux trademark</a:t>
            </a:r>
          </a:p>
          <a:p>
            <a:pPr lvl="1"/>
            <a:r>
              <a:rPr lang="en-US" dirty="0"/>
              <a:t>Linux success</a:t>
            </a:r>
          </a:p>
          <a:p>
            <a:pPr lvl="2"/>
            <a:r>
              <a:rPr lang="en-US" dirty="0"/>
              <a:t>GPL Licensing respects hacker mores</a:t>
            </a:r>
          </a:p>
          <a:p>
            <a:pPr lvl="2"/>
            <a:r>
              <a:rPr lang="en-US" dirty="0"/>
              <a:t>Free kernel</a:t>
            </a:r>
          </a:p>
          <a:p>
            <a:pPr lvl="2"/>
            <a:r>
              <a:rPr lang="en-US" dirty="0"/>
              <a:t>Strong decentralized community =  The Bazaar approach</a:t>
            </a:r>
          </a:p>
          <a:p>
            <a:pPr lvl="1"/>
            <a:r>
              <a:rPr lang="en-US" dirty="0"/>
              <a:t>“Given enough eyeballs, all bugs are shallow.” </a:t>
            </a:r>
          </a:p>
        </p:txBody>
      </p:sp>
    </p:spTree>
    <p:extLst>
      <p:ext uri="{BB962C8B-B14F-4D97-AF65-F5344CB8AC3E}">
        <p14:creationId xmlns:p14="http://schemas.microsoft.com/office/powerpoint/2010/main" val="75121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Netscape and the war against Microsoft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323851" y="1234440"/>
            <a:ext cx="4176142" cy="33613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Mozilla Public License in between BSD and GPL, 1998</a:t>
            </a:r>
          </a:p>
          <a:p>
            <a:pPr lvl="1"/>
            <a:r>
              <a:rPr lang="en-US" dirty="0"/>
              <a:t>War with Microsoft: “embrace, extend, extinguish.”</a:t>
            </a:r>
          </a:p>
          <a:p>
            <a:pPr lvl="1"/>
            <a:r>
              <a:rPr lang="en-US" dirty="0"/>
              <a:t>Lawsuit filed by SCO group backed by Microsoft: Linux copied code derived from Unix, ended in 2007</a:t>
            </a:r>
          </a:p>
          <a:p>
            <a:pPr marL="465437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Image 2">
            <a:extLst>
              <a:ext uri="{FF2B5EF4-FFF2-40B4-BE49-F238E27FC236}">
                <a16:creationId xmlns:a16="http://schemas.microsoft.com/office/drawing/2014/main" id="{A5FA9669-E41E-5013-8C8A-9C49221A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7457"/>
            <a:ext cx="38164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054A8-C916-4497-D57E-F7DF8F3D0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19782A-B88C-9654-E250-D43799A2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6FF329-4EB4-FAD2-C121-F437950C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5CD6CB-6ABF-A044-6E65-ABCE3E665A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FA4EDF-4E09-3F92-AAC1-C9EAA83B5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AC1EF68-20EE-441B-17A2-1B4BC76C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  <a:endParaRPr lang="fr-FR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01E77CB3-2C99-E462-22F1-AA677576CADF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Acquisition of Android Inc. by Google in 2005 (software for cameras)</a:t>
            </a:r>
          </a:p>
          <a:p>
            <a:pPr lvl="1"/>
            <a:r>
              <a:rPr lang="en-US" dirty="0"/>
              <a:t>2007: first operating system based on the Linux kernel</a:t>
            </a:r>
          </a:p>
          <a:p>
            <a:pPr lvl="1"/>
            <a:r>
              <a:rPr lang="en-US" dirty="0"/>
              <a:t>Uses alternative FOSS licenses that allows Google to keep  code secret and incorporate non free applications and components.</a:t>
            </a:r>
          </a:p>
          <a:p>
            <a:pPr lvl="1"/>
            <a:r>
              <a:rPr lang="en-US" dirty="0"/>
              <a:t>Google vs. Oracle, 2010-2021</a:t>
            </a:r>
          </a:p>
          <a:p>
            <a:pPr lvl="1"/>
            <a:r>
              <a:rPr lang="en-US" dirty="0"/>
              <a:t>Supreme Court </a:t>
            </a:r>
          </a:p>
          <a:p>
            <a:pPr lvl="2"/>
            <a:r>
              <a:rPr lang="en-US" dirty="0"/>
              <a:t>11500 lines of code from Java: fair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B496B-93AA-0375-F80B-A39749B9E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3BBEAE-980F-281E-B42F-51CF949C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D83972-2FDC-A873-BD89-65D9A191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57ACF-2110-F6EB-BE4D-525EBF94AE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336DA7-286F-E1A7-2F4B-9219E11485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6D7EBDE-9987-6198-6F90-9C333542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culture and open innovation</a:t>
            </a:r>
            <a:endParaRPr lang="fr-FR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8429B695-BFF6-1581-3D25-756AE09649BC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Encourages re-use, remix</a:t>
            </a:r>
          </a:p>
          <a:p>
            <a:pPr lvl="1"/>
            <a:r>
              <a:rPr lang="en-US" dirty="0"/>
              <a:t>User generated content (UGC)</a:t>
            </a:r>
          </a:p>
          <a:p>
            <a:pPr lvl="1"/>
            <a:r>
              <a:rPr lang="en-US" dirty="0"/>
              <a:t>Mods (video-games)</a:t>
            </a:r>
          </a:p>
          <a:p>
            <a:pPr lvl="1"/>
            <a:r>
              <a:rPr lang="en-US" dirty="0"/>
              <a:t>Collaborative innovations (Wikipedia)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6197B-F7F7-484B-2F19-48A1F7FA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986671-5E6D-4C11-63C0-1EC97DB1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DA9433-DDB5-064C-96D2-A4C6FD8C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2AA81C-769D-077F-6DFA-E8A070068F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5F3DB4-7998-AD08-8A23-63C3C6EE75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FC1B188-B0C6-9A23-4D35-916D9234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remix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D56708A-67AF-50DF-5711-D5D81DF036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851" y="1234440"/>
            <a:ext cx="4176142" cy="33613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2016: USD 14 million settlement by Warner Music group</a:t>
            </a:r>
          </a:p>
          <a:p>
            <a:pPr lvl="1"/>
            <a:r>
              <a:rPr lang="en-US" dirty="0"/>
              <a:t>Since 1988, USD 2 million/year in royalties </a:t>
            </a:r>
          </a:p>
          <a:p>
            <a:pPr marL="465437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Image 2">
            <a:hlinkClick r:id="rId2" action="ppaction://hlinkfile"/>
            <a:extLst>
              <a:ext uri="{FF2B5EF4-FFF2-40B4-BE49-F238E27FC236}">
                <a16:creationId xmlns:a16="http://schemas.microsoft.com/office/drawing/2014/main" id="{B5EA7749-1F52-3C42-B9B7-024717C6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31590"/>
            <a:ext cx="3406140" cy="337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2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BEB68-33B2-C056-5693-F5997C356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23E6BC-AFA1-ED3E-73EF-06984909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4B1109-4BE1-72A5-9661-34455D16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11E4AB-6294-653B-4970-3D88036646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B37EFD-592B-9950-2FD7-EAB48A0B82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BFF0A41-6264-F3FE-2EA4-92B3866F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REMIX</a:t>
            </a:r>
          </a:p>
        </p:txBody>
      </p:sp>
      <p:pic>
        <p:nvPicPr>
          <p:cNvPr id="8" name="Image 2">
            <a:extLst>
              <a:ext uri="{FF2B5EF4-FFF2-40B4-BE49-F238E27FC236}">
                <a16:creationId xmlns:a16="http://schemas.microsoft.com/office/drawing/2014/main" id="{5E8C5A2F-8BAC-F7FE-9D0A-34FB57CF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84013"/>
            <a:ext cx="5160645" cy="315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4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DC2BF-2645-8BAC-DD0D-022610C7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98D3D8-B7A8-B228-9D46-6DD9453C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9EB257-F4B0-8FD7-9093-EB1466DF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9BAD41-7A38-72D7-EB54-9B7ACA23CB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9B34FA-7A22-6A4B-7A58-3898E7811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6D3E47-3CF4-B91B-2787-592791EB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MODS</a:t>
            </a:r>
          </a:p>
        </p:txBody>
      </p:sp>
      <p:pic>
        <p:nvPicPr>
          <p:cNvPr id="9" name="Image 1">
            <a:extLst>
              <a:ext uri="{FF2B5EF4-FFF2-40B4-BE49-F238E27FC236}">
                <a16:creationId xmlns:a16="http://schemas.microsoft.com/office/drawing/2014/main" id="{2135D71A-1A98-DAB3-7056-FBF561FEF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34156"/>
            <a:ext cx="3517583" cy="332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91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que pour affichage (&quot;screen&quot;) - ne pas impri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que pour impression (&quot;Print&quot;) - économie d'enc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Affichage à l'écran (16:9)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Bold</vt:lpstr>
      <vt:lpstr>Calibri</vt:lpstr>
      <vt:lpstr>Wingdings</vt:lpstr>
      <vt:lpstr>Masque pour affichage ("screen") - ne pas imprimer</vt:lpstr>
      <vt:lpstr>Masque pour impression ("Print") - économie d'encre</vt:lpstr>
      <vt:lpstr>Lecture</vt:lpstr>
      <vt:lpstr>Free and Open Source Software</vt:lpstr>
      <vt:lpstr>linux</vt:lpstr>
      <vt:lpstr>Netscape and the war against Microsoft</vt:lpstr>
      <vt:lpstr>android</vt:lpstr>
      <vt:lpstr>Free culture and open innovation</vt:lpstr>
      <vt:lpstr>remix</vt:lpstr>
      <vt:lpstr>REMIX</vt:lpstr>
      <vt:lpstr>MODS</vt:lpstr>
      <vt:lpstr>MODS</vt:lpstr>
      <vt:lpstr>Makers</vt:lpstr>
      <vt:lpstr>Free innovation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 presentation - Sciences Po School of Publics Affairs</dc:title>
  <dc:subject/>
  <dc:creator>Sciences Po</dc:creator>
  <cp:keywords/>
  <dc:description/>
  <cp:lastModifiedBy>Patrick Waelbroeck</cp:lastModifiedBy>
  <cp:revision>341</cp:revision>
  <dcterms:created xsi:type="dcterms:W3CDTF">2015-03-20T14:11:59Z</dcterms:created>
  <dcterms:modified xsi:type="dcterms:W3CDTF">2025-01-07T09:56:29Z</dcterms:modified>
  <cp:contentStatus/>
</cp:coreProperties>
</file>