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handoutMasterIdLst>
    <p:handoutMasterId r:id="rId17"/>
  </p:handoutMasterIdLst>
  <p:sldIdLst>
    <p:sldId id="303" r:id="rId3"/>
    <p:sldId id="274" r:id="rId4"/>
    <p:sldId id="297" r:id="rId5"/>
    <p:sldId id="375" r:id="rId6"/>
    <p:sldId id="391" r:id="rId7"/>
    <p:sldId id="301" r:id="rId8"/>
    <p:sldId id="407" r:id="rId9"/>
    <p:sldId id="408" r:id="rId10"/>
    <p:sldId id="409" r:id="rId11"/>
    <p:sldId id="392" r:id="rId12"/>
    <p:sldId id="377" r:id="rId13"/>
    <p:sldId id="410" r:id="rId14"/>
    <p:sldId id="272" r:id="rId1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31">
          <p15:clr>
            <a:srgbClr val="A4A3A4"/>
          </p15:clr>
        </p15:guide>
        <p15:guide id="2" orient="horz" pos="169">
          <p15:clr>
            <a:srgbClr val="A4A3A4"/>
          </p15:clr>
        </p15:guide>
        <p15:guide id="3" orient="horz" pos="365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orient="horz" pos="2845">
          <p15:clr>
            <a:srgbClr val="A4A3A4"/>
          </p15:clr>
        </p15:guide>
        <p15:guide id="6" orient="horz" pos="1711">
          <p15:clr>
            <a:srgbClr val="A4A3A4"/>
          </p15:clr>
        </p15:guide>
        <p15:guide id="7" orient="horz" pos="2305">
          <p15:clr>
            <a:srgbClr val="A4A3A4"/>
          </p15:clr>
        </p15:guide>
        <p15:guide id="8" pos="2880">
          <p15:clr>
            <a:srgbClr val="A4A3A4"/>
          </p15:clr>
        </p15:guide>
        <p15:guide id="9" pos="204">
          <p15:clr>
            <a:srgbClr val="A4A3A4"/>
          </p15:clr>
        </p15:guide>
        <p15:guide id="10" pos="2840">
          <p15:clr>
            <a:srgbClr val="A4A3A4"/>
          </p15:clr>
        </p15:guide>
        <p15:guide id="11" pos="3152">
          <p15:clr>
            <a:srgbClr val="A4A3A4"/>
          </p15:clr>
        </p15:guide>
        <p15:guide id="12" pos="5534">
          <p15:clr>
            <a:srgbClr val="A4A3A4"/>
          </p15:clr>
        </p15:guide>
        <p15:guide id="13" pos="5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1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0" autoAdjust="0"/>
  </p:normalViewPr>
  <p:slideViewPr>
    <p:cSldViewPr showGuides="1">
      <p:cViewPr varScale="1">
        <p:scale>
          <a:sx n="145" d="100"/>
          <a:sy n="145" d="100"/>
        </p:scale>
        <p:origin x="633" y="69"/>
      </p:cViewPr>
      <p:guideLst>
        <p:guide orient="horz" pos="531"/>
        <p:guide orient="horz" pos="169"/>
        <p:guide orient="horz" pos="365"/>
        <p:guide orient="horz" pos="1620"/>
        <p:guide orient="horz" pos="2845"/>
        <p:guide orient="horz" pos="1711"/>
        <p:guide orient="horz" pos="2305"/>
        <p:guide pos="2880"/>
        <p:guide pos="204"/>
        <p:guide pos="2840"/>
        <p:guide pos="3152"/>
        <p:guide pos="5534"/>
        <p:guide pos="5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781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D811527-05C3-1EC7-A288-5EEDE1AF37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CEB1D6-FFD5-3517-4D99-23969A9A9C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3A6F3-C1D4-4877-B527-908CA05A1407}" type="datetimeFigureOut">
              <a:rPr lang="fr-FR" smtClean="0"/>
              <a:t>07/01/2025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C06FF8-77F9-BCD1-01B6-1ADD02FA80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9E2B1C4-87D5-FC99-DC7D-4B26296B56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45651-42C9-4F5C-928F-255EE9627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030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29E4F-60A2-457B-A257-CCD435884D3B}" type="datetimeFigureOut">
              <a:rPr lang="fr-FR" smtClean="0"/>
              <a:t>07/01/2025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7D4DD-ECBB-4173-9D17-ABF69C993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560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90" y="632460"/>
            <a:ext cx="9144790" cy="451962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381505"/>
            <a:ext cx="4576290" cy="24300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0" y="-2"/>
            <a:ext cx="9144000" cy="5688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60026" y="1491630"/>
            <a:ext cx="4211974" cy="1073371"/>
          </a:xfrm>
        </p:spPr>
        <p:txBody>
          <a:bodyPr lIns="0" bIns="0" anchor="b">
            <a:noAutofit/>
          </a:bodyPr>
          <a:lstStyle>
            <a:lvl1pPr algn="l">
              <a:defRPr lang="fr-FR" sz="2800" b="1" kern="1200" cap="all" dirty="0">
                <a:solidFill>
                  <a:schemeClr val="bg1"/>
                </a:solidFill>
                <a:latin typeface="Arial Bold"/>
                <a:ea typeface="+mn-ea"/>
                <a:cs typeface="Arial Bold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60364" y="2596505"/>
            <a:ext cx="4215926" cy="461665"/>
          </a:xfrm>
        </p:spPr>
        <p:txBody>
          <a:bodyPr wrap="square" lIns="0" tIns="0" bIns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60023" y="3147814"/>
            <a:ext cx="4211582" cy="184666"/>
          </a:xfrm>
        </p:spPr>
        <p:txBody>
          <a:bodyPr wrap="square" lIns="0" tIns="0" bIns="0">
            <a:noAutofit/>
          </a:bodyPr>
          <a:lstStyle>
            <a:lvl1pPr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A11C8FE-B627-4DFA-8C46-5DBAC1E0F591}" type="datetime1">
              <a:rPr lang="fr-FR" smtClean="0"/>
              <a:t>07/01/2025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495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5940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85996"/>
            <a:ext cx="2895600" cy="273844"/>
          </a:xfrm>
        </p:spPr>
        <p:txBody>
          <a:bodyPr/>
          <a:lstStyle/>
          <a:p>
            <a:endParaRPr lang="fr-FR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45702" y="478599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8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10770" y="115857"/>
            <a:ext cx="6732240" cy="241127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5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Titre de la présentation</a:t>
            </a:r>
          </a:p>
        </p:txBody>
      </p:sp>
      <p:sp>
        <p:nvSpPr>
          <p:cNvPr id="19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2110770" y="316324"/>
            <a:ext cx="6732240" cy="183334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000" b="1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Sous titre de la présentation</a:t>
            </a:r>
          </a:p>
        </p:txBody>
      </p:sp>
      <p:sp>
        <p:nvSpPr>
          <p:cNvPr id="2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1520" y="477837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97D6CC3A-538B-450C-8B91-5C43C0614404}" type="datetime1">
              <a:rPr lang="fr-FR" smtClean="0"/>
              <a:t>07/01/2025</a:t>
            </a:fld>
            <a:endParaRPr lang="fr-FR" dirty="0"/>
          </a:p>
        </p:txBody>
      </p:sp>
      <p:sp>
        <p:nvSpPr>
          <p:cNvPr id="15" name="Titre 2"/>
          <p:cNvSpPr>
            <a:spLocks noGrp="1"/>
          </p:cNvSpPr>
          <p:nvPr>
            <p:ph type="title"/>
          </p:nvPr>
        </p:nvSpPr>
        <p:spPr>
          <a:xfrm>
            <a:off x="323850" y="689410"/>
            <a:ext cx="8423909" cy="523800"/>
          </a:xfrm>
        </p:spPr>
        <p:txBody>
          <a:bodyPr>
            <a:normAutofit/>
          </a:bodyPr>
          <a:lstStyle>
            <a:lvl1pPr marL="648000" algn="l">
              <a:spcAft>
                <a:spcPts val="0"/>
              </a:spcAft>
              <a:tabLst/>
              <a:defRPr lang="fr-FR" sz="2200" b="1" kern="1200" cap="all" baseline="0" dirty="0">
                <a:solidFill>
                  <a:srgbClr val="E6142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1583668" y="-596602"/>
            <a:ext cx="5976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DISPOSITION « TITRE SEUL »</a:t>
            </a:r>
          </a:p>
        </p:txBody>
      </p:sp>
    </p:spTree>
    <p:extLst>
      <p:ext uri="{BB962C8B-B14F-4D97-AF65-F5344CB8AC3E}">
        <p14:creationId xmlns:p14="http://schemas.microsoft.com/office/powerpoint/2010/main" val="331081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isue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940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85996"/>
            <a:ext cx="2895600" cy="273844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45702" y="478599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10770" y="115857"/>
            <a:ext cx="6732240" cy="241127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5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Titre de la présentation</a:t>
            </a:r>
          </a:p>
        </p:txBody>
      </p:sp>
      <p:sp>
        <p:nvSpPr>
          <p:cNvPr id="19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2110770" y="316324"/>
            <a:ext cx="6732240" cy="183334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000" b="1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Sous titre de la présentation</a:t>
            </a:r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1520" y="477837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97D6CC3A-538B-450C-8B91-5C43C0614404}" type="datetime1">
              <a:rPr lang="fr-FR" smtClean="0"/>
              <a:t>07/01/2025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4"/>
          </p:nvPr>
        </p:nvSpPr>
        <p:spPr>
          <a:xfrm>
            <a:off x="0" y="842962"/>
            <a:ext cx="4503420" cy="367347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None/>
              <a:defRPr lang="fr-FR" sz="2000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-1825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182563" algn="l"/>
              </a:tabLst>
              <a:defRPr sz="1600" b="1">
                <a:latin typeface="Arial" pitchFamily="34" charset="0"/>
                <a:cs typeface="Arial" pitchFamily="34" charset="0"/>
              </a:defRPr>
            </a:lvl2pPr>
            <a:lvl3pPr marL="182563" indent="0">
              <a:lnSpc>
                <a:spcPct val="110000"/>
              </a:lnSpc>
              <a:spcBef>
                <a:spcPts val="0"/>
              </a:spcBef>
              <a:buNone/>
              <a:defRPr sz="1400"/>
            </a:lvl3pPr>
          </a:lstStyle>
          <a:p>
            <a:pPr lvl="0"/>
            <a:endParaRPr lang="fr-FR" dirty="0"/>
          </a:p>
        </p:txBody>
      </p:sp>
      <p:sp>
        <p:nvSpPr>
          <p:cNvPr id="13" name="Espace réservé du contenu 11"/>
          <p:cNvSpPr>
            <a:spLocks noGrp="1"/>
          </p:cNvSpPr>
          <p:nvPr>
            <p:ph sz="quarter" idx="17"/>
          </p:nvPr>
        </p:nvSpPr>
        <p:spPr>
          <a:xfrm>
            <a:off x="5004048" y="1203598"/>
            <a:ext cx="3728472" cy="2952328"/>
          </a:xfr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fr-FR" sz="2000" b="1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-18256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182563" algn="l"/>
              </a:tabLst>
              <a:defRPr sz="1800" b="0">
                <a:latin typeface="Arial" pitchFamily="34" charset="0"/>
                <a:cs typeface="Arial" pitchFamily="34" charset="0"/>
              </a:defRPr>
            </a:lvl2pPr>
            <a:lvl3pPr marL="182563" indent="0">
              <a:lnSpc>
                <a:spcPct val="110000"/>
              </a:lnSpc>
              <a:spcBef>
                <a:spcPts val="0"/>
              </a:spcBef>
              <a:buNone/>
              <a:defRPr sz="1400"/>
            </a:lvl3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72278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e et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940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85996"/>
            <a:ext cx="2895600" cy="273844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45702" y="478599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10770" y="115857"/>
            <a:ext cx="6732240" cy="241127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5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Titre de la présentation</a:t>
            </a:r>
          </a:p>
        </p:txBody>
      </p:sp>
      <p:sp>
        <p:nvSpPr>
          <p:cNvPr id="19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2110770" y="316324"/>
            <a:ext cx="6732240" cy="183334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000" b="1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Sous titre de la présentation</a:t>
            </a:r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1520" y="477837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97D6CC3A-538B-450C-8B91-5C43C0614404}" type="datetime1">
              <a:rPr lang="fr-FR" smtClean="0"/>
              <a:t>07/01/2025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7"/>
          </p:nvPr>
        </p:nvSpPr>
        <p:spPr>
          <a:xfrm>
            <a:off x="395536" y="1203598"/>
            <a:ext cx="3728472" cy="2952328"/>
          </a:xfr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fr-FR" sz="2000" b="1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-18256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182563" algn="l"/>
              </a:tabLst>
              <a:defRPr sz="1800" b="0">
                <a:latin typeface="Arial" pitchFamily="34" charset="0"/>
                <a:cs typeface="Arial" pitchFamily="34" charset="0"/>
              </a:defRPr>
            </a:lvl2pPr>
            <a:lvl3pPr marL="182563" indent="0">
              <a:lnSpc>
                <a:spcPct val="110000"/>
              </a:lnSpc>
              <a:spcBef>
                <a:spcPts val="0"/>
              </a:spcBef>
              <a:buNone/>
              <a:defRPr sz="1400"/>
            </a:lvl3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contenu 11"/>
          <p:cNvSpPr>
            <a:spLocks noGrp="1"/>
          </p:cNvSpPr>
          <p:nvPr>
            <p:ph sz="quarter" idx="18"/>
          </p:nvPr>
        </p:nvSpPr>
        <p:spPr>
          <a:xfrm>
            <a:off x="4572000" y="842962"/>
            <a:ext cx="4572000" cy="367347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None/>
              <a:defRPr lang="fr-FR" sz="2000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-1825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182563" algn="l"/>
              </a:tabLst>
              <a:defRPr sz="1600" b="1">
                <a:latin typeface="Arial" pitchFamily="34" charset="0"/>
                <a:cs typeface="Arial" pitchFamily="34" charset="0"/>
              </a:defRPr>
            </a:lvl2pPr>
            <a:lvl3pPr marL="182563" indent="0">
              <a:lnSpc>
                <a:spcPct val="110000"/>
              </a:lnSpc>
              <a:spcBef>
                <a:spcPts val="0"/>
              </a:spcBef>
              <a:buNone/>
              <a:defRPr sz="1400"/>
            </a:lvl3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680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85996"/>
            <a:ext cx="2895600" cy="273844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45702" y="478599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1520" y="477837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97D6CC3A-538B-450C-8B91-5C43C0614404}" type="datetime1">
              <a:rPr lang="fr-FR" smtClean="0"/>
              <a:t>07/01/2025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207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g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ctrTitle"/>
          </p:nvPr>
        </p:nvSpPr>
        <p:spPr>
          <a:xfrm>
            <a:off x="360026" y="3435846"/>
            <a:ext cx="4211974" cy="587317"/>
          </a:xfrm>
        </p:spPr>
        <p:txBody>
          <a:bodyPr lIns="0" bIns="0" anchor="b">
            <a:noAutofit/>
          </a:bodyPr>
          <a:lstStyle>
            <a:lvl1pPr algn="l">
              <a:defRPr lang="fr-FR" sz="2000" b="1" kern="1200" cap="all" dirty="0">
                <a:solidFill>
                  <a:srgbClr val="E6142D"/>
                </a:solidFill>
                <a:latin typeface="Arial Bold"/>
                <a:ea typeface="+mn-ea"/>
                <a:cs typeface="Arial Bold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360363" y="4125446"/>
            <a:ext cx="4215926" cy="461665"/>
          </a:xfrm>
        </p:spPr>
        <p:txBody>
          <a:bodyPr wrap="square" lIns="0" tIns="0" bIns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sz="2000" kern="1200" cap="all" dirty="0">
                <a:solidFill>
                  <a:srgbClr val="E6142D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60418" y="4659313"/>
            <a:ext cx="4211582" cy="184666"/>
          </a:xfrm>
        </p:spPr>
        <p:txBody>
          <a:bodyPr wrap="square" lIns="0" tIns="0" bIns="0">
            <a:noAutofit/>
          </a:bodyPr>
          <a:lstStyle>
            <a:lvl1pPr>
              <a:defRPr lang="fr-FR" sz="1100" kern="1200" dirty="0" smtClean="0">
                <a:solidFill>
                  <a:srgbClr val="E6142D"/>
                </a:solidFill>
                <a:latin typeface="Arial"/>
                <a:ea typeface="+mn-ea"/>
                <a:cs typeface="Arial"/>
              </a:defRPr>
            </a:lvl1pPr>
          </a:lstStyle>
          <a:p>
            <a:fld id="{22BE8DC2-28AE-4F96-8947-3E4155493BDA}" type="datetime1">
              <a:rPr lang="fr-FR" smtClean="0"/>
              <a:t>07/01/2025</a:t>
            </a:fld>
            <a:endParaRPr lang="fr-FR" dirty="0"/>
          </a:p>
        </p:txBody>
      </p:sp>
      <p:sp>
        <p:nvSpPr>
          <p:cNvPr id="5" name="ZoneTexte 4"/>
          <p:cNvSpPr txBox="1"/>
          <p:nvPr userDrawn="1"/>
        </p:nvSpPr>
        <p:spPr>
          <a:xfrm>
            <a:off x="1583668" y="-596602"/>
            <a:ext cx="5976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DISPOSITION « PAGE DE FIN POUR L’IMPRESSION »</a:t>
            </a:r>
          </a:p>
        </p:txBody>
      </p:sp>
    </p:spTree>
    <p:extLst>
      <p:ext uri="{BB962C8B-B14F-4D97-AF65-F5344CB8AC3E}">
        <p14:creationId xmlns:p14="http://schemas.microsoft.com/office/powerpoint/2010/main" val="194054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ans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37163" y="1851670"/>
            <a:ext cx="5652078" cy="857250"/>
          </a:xfrm>
        </p:spPr>
        <p:txBody>
          <a:bodyPr lIns="0" rIns="0" anchor="b">
            <a:normAutofit/>
          </a:bodyPr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fr-FR" sz="4000" b="1" kern="1200" cap="all" baseline="0" dirty="0" smtClean="0">
                <a:solidFill>
                  <a:schemeClr val="bg1"/>
                </a:solidFill>
                <a:latin typeface="Arial Bold"/>
                <a:ea typeface="+mn-ea"/>
                <a:cs typeface="Arial Bold"/>
              </a:defRPr>
            </a:lvl1pPr>
          </a:lstStyle>
          <a:p>
            <a:r>
              <a:rPr lang="fr-FR" dirty="0"/>
              <a:t>Titre présentation</a:t>
            </a:r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23528" y="2709542"/>
            <a:ext cx="5652137" cy="814268"/>
          </a:xfrm>
        </p:spPr>
        <p:txBody>
          <a:bodyPr wrap="square" lIns="0" tIns="0" bIns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sz="3200" kern="1200" cap="all" dirty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Sous-titre de la présentation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23850" y="3654222"/>
            <a:ext cx="4211582" cy="184666"/>
          </a:xfrm>
        </p:spPr>
        <p:txBody>
          <a:bodyPr wrap="square" lIns="0" tIns="0" bIns="0">
            <a:noAutofit/>
          </a:bodyPr>
          <a:lstStyle>
            <a:lvl1pPr marL="0" algn="l" defTabSz="914400" rtl="0" eaLnBrk="1" latinLnBrk="0" hangingPunct="1">
              <a:lnSpc>
                <a:spcPct val="130000"/>
              </a:lnSpc>
              <a:defRPr lang="fr-FR" sz="2000" kern="120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</a:lstStyle>
          <a:p>
            <a:fld id="{70D40F0F-61AC-4266-9143-4508FB3F6C48}" type="datetime1">
              <a:rPr lang="fr-FR" smtClean="0"/>
              <a:t>07/01/2025</a:t>
            </a:fld>
            <a:endParaRPr lang="fr-FR" dirty="0"/>
          </a:p>
        </p:txBody>
      </p:sp>
      <p:pic>
        <p:nvPicPr>
          <p:cNvPr id="6" name="Image 5" descr="Sciences Po, School of Public Affairs (logo). 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1400000" cy="360000"/>
          </a:xfrm>
          <a:prstGeom prst="rect">
            <a:avLst/>
          </a:prstGeom>
        </p:spPr>
      </p:pic>
      <p:sp>
        <p:nvSpPr>
          <p:cNvPr id="7" name="ZoneTexte 6"/>
          <p:cNvSpPr txBox="1"/>
          <p:nvPr userDrawn="1"/>
        </p:nvSpPr>
        <p:spPr>
          <a:xfrm>
            <a:off x="1583668" y="-596602"/>
            <a:ext cx="5976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DISPOSITION « PAGE TITRE POUR L’AFFICHAGE ECRAN »</a:t>
            </a:r>
          </a:p>
        </p:txBody>
      </p:sp>
    </p:spTree>
    <p:extLst>
      <p:ext uri="{BB962C8B-B14F-4D97-AF65-F5344CB8AC3E}">
        <p14:creationId xmlns:p14="http://schemas.microsoft.com/office/powerpoint/2010/main" val="69061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1520" y="477837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97D6CC3A-538B-450C-8B91-5C43C0614404}" type="datetime1">
              <a:rPr lang="fr-FR" smtClean="0"/>
              <a:t>07/01/2025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85996"/>
            <a:ext cx="28956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45702" y="478599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324"/>
            <a:ext cx="9144000" cy="5940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10770" y="115857"/>
            <a:ext cx="6732240" cy="241127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5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Lecture 1 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2110770" y="316324"/>
            <a:ext cx="6732240" cy="183334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000" b="1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Sous titre de la présentation</a:t>
            </a:r>
          </a:p>
        </p:txBody>
      </p:sp>
      <p:sp>
        <p:nvSpPr>
          <p:cNvPr id="17" name="Titre 2"/>
          <p:cNvSpPr>
            <a:spLocks noGrp="1"/>
          </p:cNvSpPr>
          <p:nvPr>
            <p:ph type="title"/>
          </p:nvPr>
        </p:nvSpPr>
        <p:spPr>
          <a:xfrm>
            <a:off x="323850" y="689410"/>
            <a:ext cx="8423909" cy="523800"/>
          </a:xfrm>
        </p:spPr>
        <p:txBody>
          <a:bodyPr>
            <a:normAutofit/>
          </a:bodyPr>
          <a:lstStyle>
            <a:lvl1pPr marL="450000" algn="l">
              <a:spcAft>
                <a:spcPts val="0"/>
              </a:spcAft>
              <a:tabLst/>
              <a:defRPr lang="fr-FR" sz="2200" b="1" kern="1200" cap="all" baseline="0" dirty="0">
                <a:solidFill>
                  <a:srgbClr val="E6142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8" name="Espace réservé du contenu 11"/>
          <p:cNvSpPr>
            <a:spLocks noGrp="1"/>
          </p:cNvSpPr>
          <p:nvPr>
            <p:ph sz="quarter" idx="14"/>
          </p:nvPr>
        </p:nvSpPr>
        <p:spPr>
          <a:xfrm>
            <a:off x="323850" y="1234440"/>
            <a:ext cx="8424863" cy="3361373"/>
          </a:xfrm>
        </p:spPr>
        <p:txBody>
          <a:bodyPr/>
          <a:lstStyle>
            <a:lvl1pPr marL="450000" indent="0">
              <a:lnSpc>
                <a:spcPct val="110000"/>
              </a:lnSpc>
              <a:spcBef>
                <a:spcPts val="0"/>
              </a:spcBef>
              <a:spcAft>
                <a:spcPts val="25"/>
              </a:spcAft>
              <a:buNone/>
              <a:defRPr lang="fr-FR" sz="2000" kern="1200" cap="none" baseline="0" dirty="0" smtClean="0">
                <a:solidFill>
                  <a:srgbClr val="E6142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8000" indent="-18256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182563" algn="l"/>
              </a:tabLst>
              <a:defRPr sz="1800" b="0">
                <a:latin typeface="Arial" pitchFamily="34" charset="0"/>
                <a:cs typeface="Arial" pitchFamily="34" charset="0"/>
              </a:defRPr>
            </a:lvl2pPr>
            <a:lvl3pPr marL="900000" indent="-285750">
              <a:lnSpc>
                <a:spcPct val="110000"/>
              </a:lnSpc>
              <a:spcBef>
                <a:spcPts val="0"/>
              </a:spcBef>
              <a:buFont typeface="Calibri" panose="020F0502020204030204" pitchFamily="34" charset="0"/>
              <a:buChar char="‒"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1583668" y="-596602"/>
            <a:ext cx="5976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DISPOSITION</a:t>
            </a:r>
            <a:r>
              <a:rPr lang="fr-FR" baseline="0" dirty="0"/>
              <a:t> « </a:t>
            </a:r>
            <a:r>
              <a:rPr lang="fr-FR" dirty="0"/>
              <a:t>TITRE ET CONTENU »</a:t>
            </a:r>
          </a:p>
        </p:txBody>
      </p:sp>
    </p:spTree>
    <p:extLst>
      <p:ext uri="{BB962C8B-B14F-4D97-AF65-F5344CB8AC3E}">
        <p14:creationId xmlns:p14="http://schemas.microsoft.com/office/powerpoint/2010/main" val="314765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e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940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85996"/>
            <a:ext cx="2895600" cy="273844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45702" y="478599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0" name="Espace réservé du contenu 11"/>
          <p:cNvSpPr>
            <a:spLocks noGrp="1"/>
          </p:cNvSpPr>
          <p:nvPr>
            <p:ph sz="quarter" idx="14"/>
          </p:nvPr>
        </p:nvSpPr>
        <p:spPr>
          <a:xfrm>
            <a:off x="0" y="842962"/>
            <a:ext cx="4503420" cy="367347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None/>
              <a:defRPr lang="fr-FR" sz="2000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-1825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182563" algn="l"/>
              </a:tabLst>
              <a:defRPr sz="1600" b="1">
                <a:latin typeface="Arial" pitchFamily="34" charset="0"/>
                <a:cs typeface="Arial" pitchFamily="34" charset="0"/>
              </a:defRPr>
            </a:lvl2pPr>
            <a:lvl3pPr marL="182563" indent="0">
              <a:lnSpc>
                <a:spcPct val="110000"/>
              </a:lnSpc>
              <a:spcBef>
                <a:spcPts val="0"/>
              </a:spcBef>
              <a:buNone/>
              <a:defRPr sz="1400"/>
            </a:lvl3pPr>
          </a:lstStyle>
          <a:p>
            <a:pPr lvl="0"/>
            <a:endParaRPr lang="fr-FR" dirty="0"/>
          </a:p>
        </p:txBody>
      </p:sp>
      <p:sp>
        <p:nvSpPr>
          <p:cNvPr id="21" name="Espace réservé du contenu 11"/>
          <p:cNvSpPr>
            <a:spLocks noGrp="1"/>
          </p:cNvSpPr>
          <p:nvPr>
            <p:ph sz="quarter" idx="17"/>
          </p:nvPr>
        </p:nvSpPr>
        <p:spPr>
          <a:xfrm>
            <a:off x="5004048" y="1203598"/>
            <a:ext cx="3728472" cy="2952328"/>
          </a:xfr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fr-FR" sz="2000" b="1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-18256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182563" algn="l"/>
              </a:tabLst>
              <a:defRPr sz="1800" b="0">
                <a:latin typeface="Arial" pitchFamily="34" charset="0"/>
                <a:cs typeface="Arial" pitchFamily="34" charset="0"/>
              </a:defRPr>
            </a:lvl2pPr>
            <a:lvl3pPr marL="182563" indent="0">
              <a:lnSpc>
                <a:spcPct val="110000"/>
              </a:lnSpc>
              <a:spcBef>
                <a:spcPts val="0"/>
              </a:spcBef>
              <a:buNone/>
              <a:defRPr sz="1400"/>
            </a:lvl3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2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10770" y="115857"/>
            <a:ext cx="6732240" cy="241127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5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Titre de la présentation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2110770" y="316324"/>
            <a:ext cx="6732240" cy="183334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000" b="1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Sous titre de la présentation</a:t>
            </a:r>
          </a:p>
        </p:txBody>
      </p:sp>
      <p:sp>
        <p:nvSpPr>
          <p:cNvPr id="2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1520" y="477837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97D6CC3A-538B-450C-8B91-5C43C0614404}" type="datetime1">
              <a:rPr lang="fr-FR" smtClean="0"/>
              <a:t>07/01/2025</a:t>
            </a:fld>
            <a:endParaRPr lang="fr-FR" dirty="0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1583668" y="-596602"/>
            <a:ext cx="5976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DISPOSITION « VISUEL ET TEXTE »</a:t>
            </a:r>
          </a:p>
        </p:txBody>
      </p:sp>
    </p:spTree>
    <p:extLst>
      <p:ext uri="{BB962C8B-B14F-4D97-AF65-F5344CB8AC3E}">
        <p14:creationId xmlns:p14="http://schemas.microsoft.com/office/powerpoint/2010/main" val="343603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940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85996"/>
            <a:ext cx="28956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45702" y="478599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10770" y="115857"/>
            <a:ext cx="6732240" cy="241127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5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Titre de la présentation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2110770" y="316324"/>
            <a:ext cx="6732240" cy="183334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000" b="1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Sous titre de la présentation</a:t>
            </a:r>
          </a:p>
        </p:txBody>
      </p:sp>
      <p:sp>
        <p:nvSpPr>
          <p:cNvPr id="2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1520" y="477837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97D6CC3A-538B-450C-8B91-5C43C0614404}" type="datetime1">
              <a:rPr lang="fr-FR" smtClean="0"/>
              <a:t>07/01/2025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8"/>
          </p:nvPr>
        </p:nvSpPr>
        <p:spPr>
          <a:xfrm>
            <a:off x="4572000" y="842962"/>
            <a:ext cx="4572000" cy="367347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None/>
              <a:defRPr lang="fr-FR" sz="2000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-1825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182563" algn="l"/>
              </a:tabLst>
              <a:defRPr sz="1600" b="1">
                <a:latin typeface="Arial" pitchFamily="34" charset="0"/>
                <a:cs typeface="Arial" pitchFamily="34" charset="0"/>
              </a:defRPr>
            </a:lvl2pPr>
            <a:lvl3pPr marL="182563" indent="0">
              <a:lnSpc>
                <a:spcPct val="110000"/>
              </a:lnSpc>
              <a:spcBef>
                <a:spcPts val="0"/>
              </a:spcBef>
              <a:buNone/>
              <a:defRPr sz="1400"/>
            </a:lvl3pPr>
          </a:lstStyle>
          <a:p>
            <a:pPr lvl="0"/>
            <a:endParaRPr lang="fr-FR" dirty="0"/>
          </a:p>
        </p:txBody>
      </p:sp>
      <p:sp>
        <p:nvSpPr>
          <p:cNvPr id="13" name="Espace réservé du contenu 11"/>
          <p:cNvSpPr>
            <a:spLocks noGrp="1"/>
          </p:cNvSpPr>
          <p:nvPr>
            <p:ph sz="quarter" idx="17"/>
          </p:nvPr>
        </p:nvSpPr>
        <p:spPr>
          <a:xfrm>
            <a:off x="395536" y="1203598"/>
            <a:ext cx="3728472" cy="2952328"/>
          </a:xfr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fr-FR" sz="2000" b="1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-18256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182563" algn="l"/>
              </a:tabLst>
              <a:defRPr sz="1800" b="0">
                <a:latin typeface="Arial" pitchFamily="34" charset="0"/>
                <a:cs typeface="Arial" pitchFamily="34" charset="0"/>
              </a:defRPr>
            </a:lvl2pPr>
            <a:lvl3pPr marL="182563" indent="0">
              <a:lnSpc>
                <a:spcPct val="110000"/>
              </a:lnSpc>
              <a:spcBef>
                <a:spcPts val="0"/>
              </a:spcBef>
              <a:buNone/>
              <a:defRPr sz="1400"/>
            </a:lvl3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1583668" y="-596602"/>
            <a:ext cx="5976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DISPOSITION « TEXTE ET VISUEL »</a:t>
            </a:r>
          </a:p>
        </p:txBody>
      </p:sp>
    </p:spTree>
    <p:extLst>
      <p:ext uri="{BB962C8B-B14F-4D97-AF65-F5344CB8AC3E}">
        <p14:creationId xmlns:p14="http://schemas.microsoft.com/office/powerpoint/2010/main" val="226710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ispositive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68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360026" y="3435846"/>
            <a:ext cx="4211974" cy="587317"/>
          </a:xfrm>
        </p:spPr>
        <p:txBody>
          <a:bodyPr lIns="0" bIns="0" anchor="b">
            <a:noAutofit/>
          </a:bodyPr>
          <a:lstStyle>
            <a:lvl1pPr algn="l">
              <a:defRPr lang="fr-FR" sz="2000" b="1" kern="1200" cap="all" dirty="0">
                <a:solidFill>
                  <a:schemeClr val="bg1"/>
                </a:solidFill>
                <a:latin typeface="Arial Bold"/>
                <a:ea typeface="+mn-ea"/>
                <a:cs typeface="Arial Bold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8" name="Sous-titre 2"/>
          <p:cNvSpPr>
            <a:spLocks noGrp="1"/>
          </p:cNvSpPr>
          <p:nvPr>
            <p:ph type="subTitle" idx="1"/>
          </p:nvPr>
        </p:nvSpPr>
        <p:spPr>
          <a:xfrm>
            <a:off x="360363" y="4125446"/>
            <a:ext cx="4215926" cy="461665"/>
          </a:xfrm>
        </p:spPr>
        <p:txBody>
          <a:bodyPr wrap="square" lIns="0" tIns="0" bIns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sz="2000" kern="1200" cap="all" dirty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60418" y="4659313"/>
            <a:ext cx="4211582" cy="184666"/>
          </a:xfrm>
        </p:spPr>
        <p:txBody>
          <a:bodyPr wrap="square" lIns="0" tIns="0" bIns="0">
            <a:noAutofit/>
          </a:bodyPr>
          <a:lstStyle>
            <a:lvl1pPr>
              <a:defRPr lang="fr-FR" sz="11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</a:lstStyle>
          <a:p>
            <a:fld id="{22BE8DC2-28AE-4F96-8947-3E4155493BDA}" type="datetime1">
              <a:rPr lang="fr-FR" smtClean="0"/>
              <a:pPr/>
              <a:t>07/01/2025</a:t>
            </a:fld>
            <a:endParaRPr lang="fr-FR"/>
          </a:p>
        </p:txBody>
      </p:sp>
      <p:sp>
        <p:nvSpPr>
          <p:cNvPr id="5" name="ZoneTexte 4"/>
          <p:cNvSpPr txBox="1"/>
          <p:nvPr userDrawn="1"/>
        </p:nvSpPr>
        <p:spPr>
          <a:xfrm>
            <a:off x="1583668" y="-596602"/>
            <a:ext cx="5976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DISPOSITION « PAGE DE FIN POUR AFFICHAGE ECRAN »</a:t>
            </a:r>
          </a:p>
        </p:txBody>
      </p:sp>
    </p:spTree>
    <p:extLst>
      <p:ext uri="{BB962C8B-B14F-4D97-AF65-F5344CB8AC3E}">
        <p14:creationId xmlns:p14="http://schemas.microsoft.com/office/powerpoint/2010/main" val="395761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ans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37163" y="1851670"/>
            <a:ext cx="5652078" cy="857250"/>
          </a:xfrm>
        </p:spPr>
        <p:txBody>
          <a:bodyPr lIns="0" rIns="0" anchor="b">
            <a:normAutofit/>
          </a:bodyPr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fr-FR" sz="4000" b="1" kern="1200" cap="all" baseline="0" dirty="0" smtClean="0">
                <a:solidFill>
                  <a:srgbClr val="E6142D"/>
                </a:solidFill>
                <a:latin typeface="Arial Bold"/>
                <a:ea typeface="+mn-ea"/>
                <a:cs typeface="Arial Bold"/>
              </a:defRPr>
            </a:lvl1pPr>
          </a:lstStyle>
          <a:p>
            <a:r>
              <a:rPr lang="fr-FR" dirty="0"/>
              <a:t>Titre présentation</a:t>
            </a:r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23850" y="2715831"/>
            <a:ext cx="5652137" cy="814268"/>
          </a:xfrm>
        </p:spPr>
        <p:txBody>
          <a:bodyPr wrap="square" lIns="0" tIns="0" bIns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sz="3200" kern="1200" cap="all" dirty="0">
                <a:solidFill>
                  <a:srgbClr val="E6142D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Sous-titre de la présentation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23850" y="3654222"/>
            <a:ext cx="4211582" cy="184666"/>
          </a:xfrm>
        </p:spPr>
        <p:txBody>
          <a:bodyPr wrap="square" lIns="0" tIns="0" bIns="0">
            <a:noAutofit/>
          </a:bodyPr>
          <a:lstStyle>
            <a:lvl1pPr marL="0" algn="l" defTabSz="914400" rtl="0" eaLnBrk="1" latinLnBrk="0" hangingPunct="1">
              <a:lnSpc>
                <a:spcPct val="130000"/>
              </a:lnSpc>
              <a:defRPr lang="fr-FR" sz="2000" kern="1200" smtClean="0">
                <a:solidFill>
                  <a:srgbClr val="E6142D"/>
                </a:solidFill>
                <a:latin typeface="Arial"/>
                <a:ea typeface="+mn-ea"/>
                <a:cs typeface="Arial"/>
              </a:defRPr>
            </a:lvl1pPr>
          </a:lstStyle>
          <a:p>
            <a:fld id="{70D40F0F-61AC-4266-9143-4508FB3F6C48}" type="datetime1">
              <a:rPr lang="fr-FR" smtClean="0"/>
              <a:pPr/>
              <a:t>07/01/2025</a:t>
            </a:fld>
            <a:endParaRPr lang="fr-FR" dirty="0"/>
          </a:p>
        </p:txBody>
      </p:sp>
      <p:sp>
        <p:nvSpPr>
          <p:cNvPr id="6" name="ZoneTexte 5"/>
          <p:cNvSpPr txBox="1"/>
          <p:nvPr userDrawn="1"/>
        </p:nvSpPr>
        <p:spPr>
          <a:xfrm>
            <a:off x="1583668" y="-596602"/>
            <a:ext cx="5976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DISPOSITION « PAGE TITRE POUR</a:t>
            </a:r>
            <a:r>
              <a:rPr lang="fr-FR" baseline="0" dirty="0"/>
              <a:t> L’IMPRESSION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91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62363" y="4785996"/>
            <a:ext cx="2133600" cy="27384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8FBC93E-3707-4A21-892E-1BE3E436B7C7}" type="datetime1">
              <a:rPr lang="fr-FR" smtClean="0"/>
              <a:t>07/01/2025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85996"/>
            <a:ext cx="2895600" cy="273844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45702" y="478599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5940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10770" y="115857"/>
            <a:ext cx="6732240" cy="241127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5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Lecture 1</a:t>
            </a:r>
          </a:p>
        </p:txBody>
      </p:sp>
      <p:sp>
        <p:nvSpPr>
          <p:cNvPr id="18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2110770" y="316324"/>
            <a:ext cx="6732240" cy="183334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000" b="1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Sous titre de la présentation</a:t>
            </a:r>
          </a:p>
        </p:txBody>
      </p:sp>
      <p:sp>
        <p:nvSpPr>
          <p:cNvPr id="16" name="Titre 2"/>
          <p:cNvSpPr>
            <a:spLocks noGrp="1"/>
          </p:cNvSpPr>
          <p:nvPr>
            <p:ph type="title"/>
          </p:nvPr>
        </p:nvSpPr>
        <p:spPr>
          <a:xfrm>
            <a:off x="323850" y="689410"/>
            <a:ext cx="8423909" cy="523800"/>
          </a:xfrm>
        </p:spPr>
        <p:txBody>
          <a:bodyPr>
            <a:normAutofit/>
          </a:bodyPr>
          <a:lstStyle>
            <a:lvl1pPr marL="450000" algn="l">
              <a:spcAft>
                <a:spcPts val="0"/>
              </a:spcAft>
              <a:tabLst/>
              <a:defRPr lang="fr-FR" sz="2200" b="1" kern="1200" cap="all" baseline="0" dirty="0">
                <a:solidFill>
                  <a:srgbClr val="E6142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1" name="Espace réservé du contenu 11"/>
          <p:cNvSpPr>
            <a:spLocks noGrp="1"/>
          </p:cNvSpPr>
          <p:nvPr>
            <p:ph sz="quarter" idx="14"/>
          </p:nvPr>
        </p:nvSpPr>
        <p:spPr>
          <a:xfrm>
            <a:off x="323850" y="1234440"/>
            <a:ext cx="8424863" cy="3361373"/>
          </a:xfrm>
        </p:spPr>
        <p:txBody>
          <a:bodyPr/>
          <a:lstStyle>
            <a:lvl1pPr marL="450000" indent="0">
              <a:lnSpc>
                <a:spcPct val="110000"/>
              </a:lnSpc>
              <a:spcBef>
                <a:spcPts val="0"/>
              </a:spcBef>
              <a:spcAft>
                <a:spcPts val="25"/>
              </a:spcAft>
              <a:buNone/>
              <a:defRPr lang="fr-FR" sz="2000" kern="1200" cap="none" baseline="0" dirty="0" smtClean="0">
                <a:solidFill>
                  <a:srgbClr val="E6142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8000" indent="-18256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182563" algn="l"/>
              </a:tabLst>
              <a:defRPr sz="1800" b="0">
                <a:latin typeface="Arial" pitchFamily="34" charset="0"/>
                <a:cs typeface="Arial" pitchFamily="34" charset="0"/>
              </a:defRPr>
            </a:lvl2pPr>
            <a:lvl3pPr marL="900000" indent="-285750">
              <a:lnSpc>
                <a:spcPct val="110000"/>
              </a:lnSpc>
              <a:spcBef>
                <a:spcPts val="0"/>
              </a:spcBef>
              <a:buFont typeface="Calibri" panose="020F0502020204030204" pitchFamily="34" charset="0"/>
              <a:buChar char="‒"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125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BFF4A4-407A-4FE9-A32C-FD93421CAF43}" type="datetime1">
              <a:rPr lang="fr-FR" smtClean="0"/>
              <a:pPr/>
              <a:t>07/01/2025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294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9" r:id="rId2"/>
    <p:sldLayoutId id="2147483650" r:id="rId3"/>
    <p:sldLayoutId id="2147483652" r:id="rId4"/>
    <p:sldLayoutId id="2147483684" r:id="rId5"/>
    <p:sldLayoutId id="2147483655" r:id="rId6"/>
    <p:sldLayoutId id="2147483659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263" indent="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rgbClr val="E6142D"/>
        </a:buClr>
        <a:buFontTx/>
        <a:buNone/>
        <a:defRPr sz="2000" kern="1200">
          <a:solidFill>
            <a:srgbClr val="E614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25"/>
        </a:spcAft>
        <a:buClr>
          <a:srgbClr val="E6142D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E6142D"/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6142D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E6142D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914D4A-5AF8-4866-98A3-ABAE339B15D5}" type="datetime1">
              <a:rPr lang="fr-FR" smtClean="0"/>
              <a:pPr/>
              <a:t>07/01/2025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C9ECA4A-80D9-403B-88C8-F0AF70AE8BD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158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1" r:id="rId2"/>
    <p:sldLayoutId id="2147483682" r:id="rId3"/>
    <p:sldLayoutId id="2147483683" r:id="rId4"/>
    <p:sldLayoutId id="2147483685" r:id="rId5"/>
    <p:sldLayoutId id="2147483678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449263" algn="l" defTabSz="914400" rtl="0" eaLnBrk="1" latinLnBrk="0" hangingPunct="1">
        <a:lnSpc>
          <a:spcPct val="110000"/>
        </a:lnSpc>
        <a:spcBef>
          <a:spcPts val="0"/>
        </a:spcBef>
        <a:buClr>
          <a:srgbClr val="E6142D"/>
        </a:buClr>
        <a:buFontTx/>
        <a:buNone/>
        <a:defRPr sz="2000" kern="1200">
          <a:solidFill>
            <a:srgbClr val="E614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buClr>
          <a:srgbClr val="E6142D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ts val="0"/>
        </a:spcBef>
        <a:buClr>
          <a:srgbClr val="E6142D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6142D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E6142D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75DA2C0-D976-6F06-6225-02EFC24C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t>1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DCEDB1B-61EE-1B21-E5E3-F7F7CC232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Economics</a:t>
            </a:r>
            <a:r>
              <a:rPr lang="fr-FR" dirty="0"/>
              <a:t> of digital </a:t>
            </a:r>
            <a:r>
              <a:rPr lang="fr-FR" dirty="0" err="1"/>
              <a:t>markets</a:t>
            </a:r>
            <a:endParaRPr lang="fr-FR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AC0046B7-FD8F-2655-58B5-06E59610AE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Patrick </a:t>
            </a:r>
            <a:r>
              <a:rPr lang="fr-FR" dirty="0" err="1"/>
              <a:t>waelbroeck</a:t>
            </a:r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201698-B2F7-3499-2E24-2870E15D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C8FE-B627-4DFA-8C46-5DBAC1E0F591}" type="datetime1">
              <a:rPr lang="fr-FR" smtClean="0"/>
              <a:t>07/01/2025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53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F6C9B-07AF-B0A3-B4A8-5866BB4B3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6713C63-D32A-2622-F939-C3232AB9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07/01/2025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A930681-1925-99F4-84C8-5407FE78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A9E1F8-99B4-B671-C204-B9E1C8B3B2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8E4AC92-C3BE-DB46-5FDD-9D084E7A9E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39119C43-3827-537C-1A3E-3B231DBD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Network </a:t>
            </a:r>
            <a:r>
              <a:rPr lang="fr-FR" dirty="0" err="1"/>
              <a:t>externalities</a:t>
            </a:r>
            <a:r>
              <a:rPr lang="fr-FR" dirty="0"/>
              <a:t> (</a:t>
            </a:r>
            <a:r>
              <a:rPr lang="fr-FR" dirty="0" err="1"/>
              <a:t>cont</a:t>
            </a:r>
            <a:r>
              <a:rPr lang="fr-FR" dirty="0"/>
              <a:t>.)</a:t>
            </a:r>
          </a:p>
        </p:txBody>
      </p:sp>
      <p:pic>
        <p:nvPicPr>
          <p:cNvPr id="7" name="Image 1">
            <a:extLst>
              <a:ext uri="{FF2B5EF4-FFF2-40B4-BE49-F238E27FC236}">
                <a16:creationId xmlns:a16="http://schemas.microsoft.com/office/drawing/2014/main" id="{F2027567-EC48-C7CA-9560-2AC837699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611313"/>
            <a:ext cx="3777615" cy="2334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2">
            <a:extLst>
              <a:ext uri="{FF2B5EF4-FFF2-40B4-BE49-F238E27FC236}">
                <a16:creationId xmlns:a16="http://schemas.microsoft.com/office/drawing/2014/main" id="{A9B2BC06-A6E9-3141-7287-EDFE5C3F5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611312"/>
            <a:ext cx="4418474" cy="2461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87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07/01/2025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externalities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Example: Music as an experience good</a:t>
            </a:r>
          </a:p>
          <a:p>
            <a:pPr lvl="1"/>
            <a:r>
              <a:rPr lang="en-US" dirty="0"/>
              <a:t>Consumers need information on new releases</a:t>
            </a:r>
          </a:p>
          <a:p>
            <a:pPr lvl="1"/>
            <a:r>
              <a:rPr lang="en-US" dirty="0"/>
              <a:t>Solution 1: Information-push (TV, radio, </a:t>
            </a:r>
            <a:r>
              <a:rPr lang="en-US" dirty="0" err="1"/>
              <a:t>magasines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Cost is supported by record companies</a:t>
            </a:r>
          </a:p>
          <a:p>
            <a:pPr lvl="1"/>
            <a:r>
              <a:rPr lang="en-US" dirty="0"/>
              <a:t>Solution 2: Information-pull</a:t>
            </a:r>
          </a:p>
          <a:p>
            <a:pPr lvl="2"/>
            <a:r>
              <a:rPr lang="en-US" dirty="0"/>
              <a:t>Ex: free listening in record stores</a:t>
            </a:r>
          </a:p>
          <a:p>
            <a:pPr lvl="2"/>
            <a:r>
              <a:rPr lang="en-US" dirty="0"/>
              <a:t>Generalization: Internet, P2P networks</a:t>
            </a:r>
          </a:p>
          <a:p>
            <a:pPr lvl="2"/>
            <a:r>
              <a:rPr lang="en-US" dirty="0"/>
              <a:t>Cost is supported by consumers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3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F667B-A213-70BC-7055-A97FCE505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3449C5-CD34-E193-2FB4-6FA14634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07/01/2025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CD6ED3D-EF6C-5764-AC4A-9FF8F965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96EB29-85C5-BEC1-F533-CF093E011F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15DBA3-2FBB-613B-CD8E-BC9FC90483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7001B28D-27D3-A5D8-1062-9EA8D902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Digital copies and information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F606D85A-254A-4B73-F13D-F2D723A937A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What if copies provide information?</a:t>
            </a:r>
          </a:p>
          <a:p>
            <a:pPr lvl="2"/>
            <a:r>
              <a:rPr lang="en-US" dirty="0"/>
              <a:t> Competition effect: reduce willingness to pay for music</a:t>
            </a:r>
          </a:p>
          <a:p>
            <a:pPr lvl="2"/>
            <a:r>
              <a:rPr lang="en-US" dirty="0"/>
              <a:t>vs. Matching effect of digital copies: increase WTP for music</a:t>
            </a:r>
          </a:p>
          <a:p>
            <a:pPr lvl="1"/>
            <a:r>
              <a:rPr lang="en-US" dirty="0"/>
              <a:t>Suppose large number of albums and no information: pick album at random; sometimes enjoy, sometimes do not enjoy; on average, low value if only one album matches your taste</a:t>
            </a:r>
          </a:p>
          <a:p>
            <a:pPr lvl="1"/>
            <a:r>
              <a:rPr lang="en-US" dirty="0"/>
              <a:t>Suppose you can download as much as you want for small cost: you find out which album you like best; higher willingness to pay for albums</a:t>
            </a:r>
          </a:p>
          <a:p>
            <a:pPr lvl="1"/>
            <a:r>
              <a:rPr lang="en-US" dirty="0"/>
              <a:t>Solution : freemium and F2P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52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Title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Subtitle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8DC2-28AE-4F96-8947-3E4155493BDA}" type="datetime1">
              <a:rPr lang="fr-FR" smtClean="0"/>
              <a:pPr/>
              <a:t>07/01/2025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976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 9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Strategies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digital copies</a:t>
            </a:r>
          </a:p>
        </p:txBody>
      </p:sp>
    </p:spTree>
    <p:extLst>
      <p:ext uri="{BB962C8B-B14F-4D97-AF65-F5344CB8AC3E}">
        <p14:creationId xmlns:p14="http://schemas.microsoft.com/office/powerpoint/2010/main" val="317266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07/01/2025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How to </a:t>
            </a:r>
            <a:r>
              <a:rPr lang="fr-FR" dirty="0" err="1"/>
              <a:t>create</a:t>
            </a:r>
            <a:r>
              <a:rPr lang="fr-FR" dirty="0"/>
              <a:t> value in the </a:t>
            </a:r>
            <a:r>
              <a:rPr lang="fr-FR" dirty="0" err="1"/>
              <a:t>presence</a:t>
            </a:r>
            <a:r>
              <a:rPr lang="fr-FR" dirty="0"/>
              <a:t> of digital copies?</a:t>
            </a:r>
          </a:p>
        </p:txBody>
      </p:sp>
      <p:sp>
        <p:nvSpPr>
          <p:cNvPr id="12" name="Espace réservé du contenu 6">
            <a:extLst>
              <a:ext uri="{FF2B5EF4-FFF2-40B4-BE49-F238E27FC236}">
                <a16:creationId xmlns:a16="http://schemas.microsoft.com/office/drawing/2014/main" id="{60148395-9124-58CB-15D5-F25E36C056F9}"/>
              </a:ext>
            </a:extLst>
          </p:cNvPr>
          <p:cNvSpPr txBox="1">
            <a:spLocks/>
          </p:cNvSpPr>
          <p:nvPr/>
        </p:nvSpPr>
        <p:spPr>
          <a:xfrm>
            <a:off x="476250" y="1386840"/>
            <a:ext cx="8424863" cy="3361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00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25"/>
              </a:spcAft>
              <a:buClr>
                <a:srgbClr val="E6142D"/>
              </a:buClr>
              <a:buFontTx/>
              <a:buNone/>
              <a:defRPr lang="fr-FR" sz="2000" kern="1200" cap="none" baseline="0" dirty="0" smtClean="0">
                <a:solidFill>
                  <a:srgbClr val="E6142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8000" indent="-1825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6142D"/>
              </a:buClr>
              <a:buFont typeface="Arial" pitchFamily="34" charset="0"/>
              <a:buChar char="•"/>
              <a:tabLst>
                <a:tab pos="182563" algn="l"/>
              </a:tabLst>
              <a:defRPr sz="18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000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6142D"/>
              </a:buClr>
              <a:buFont typeface="Calibri" panose="020F0502020204030204" pitchFamily="34" charset="0"/>
              <a:buChar char="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142D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142D"/>
              </a:buClr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Versioning</a:t>
            </a:r>
          </a:p>
          <a:p>
            <a:pPr lvl="1"/>
            <a:r>
              <a:rPr lang="en-US" dirty="0"/>
              <a:t>Indirect appropriation</a:t>
            </a:r>
          </a:p>
          <a:p>
            <a:pPr lvl="1"/>
            <a:r>
              <a:rPr lang="en-US" dirty="0"/>
              <a:t>Network externalities</a:t>
            </a:r>
          </a:p>
          <a:p>
            <a:pPr lvl="1"/>
            <a:r>
              <a:rPr lang="en-US" dirty="0"/>
              <a:t>Informational externalities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07/01/2025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versioning</a:t>
            </a:r>
          </a:p>
        </p:txBody>
      </p:sp>
      <p:sp>
        <p:nvSpPr>
          <p:cNvPr id="12" name="Espace réservé du contenu 6">
            <a:extLst>
              <a:ext uri="{FF2B5EF4-FFF2-40B4-BE49-F238E27FC236}">
                <a16:creationId xmlns:a16="http://schemas.microsoft.com/office/drawing/2014/main" id="{60148395-9124-58CB-15D5-F25E36C056F9}"/>
              </a:ext>
            </a:extLst>
          </p:cNvPr>
          <p:cNvSpPr txBox="1">
            <a:spLocks/>
          </p:cNvSpPr>
          <p:nvPr/>
        </p:nvSpPr>
        <p:spPr>
          <a:xfrm>
            <a:off x="476250" y="1386840"/>
            <a:ext cx="8424863" cy="3361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00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25"/>
              </a:spcAft>
              <a:buClr>
                <a:srgbClr val="E6142D"/>
              </a:buClr>
              <a:buFontTx/>
              <a:buNone/>
              <a:defRPr lang="fr-FR" sz="2000" kern="1200" cap="none" baseline="0" dirty="0" smtClean="0">
                <a:solidFill>
                  <a:srgbClr val="E6142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8000" indent="-1825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6142D"/>
              </a:buClr>
              <a:buFont typeface="Arial" pitchFamily="34" charset="0"/>
              <a:buChar char="•"/>
              <a:tabLst>
                <a:tab pos="182563" algn="l"/>
              </a:tabLst>
              <a:defRPr sz="18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000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6142D"/>
              </a:buClr>
              <a:buFont typeface="Calibri" panose="020F0502020204030204" pitchFamily="34" charset="0"/>
              <a:buChar char="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142D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142D"/>
              </a:buClr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Copy = lower quality version</a:t>
            </a:r>
          </a:p>
          <a:p>
            <a:pPr lvl="1"/>
            <a:r>
              <a:rPr lang="en-US" dirty="0"/>
              <a:t>Some customers do not purchase anymore (= competition)</a:t>
            </a:r>
          </a:p>
          <a:p>
            <a:pPr lvl="1"/>
            <a:r>
              <a:rPr lang="en-US" dirty="0"/>
              <a:t>How to respond?</a:t>
            </a:r>
          </a:p>
          <a:p>
            <a:pPr lvl="2"/>
            <a:r>
              <a:rPr lang="en-US" dirty="0"/>
              <a:t>Introduce lower quality version at lower price</a:t>
            </a:r>
          </a:p>
          <a:p>
            <a:pPr lvl="2"/>
            <a:r>
              <a:rPr lang="en-US" dirty="0"/>
              <a:t>Example: student version of software</a:t>
            </a:r>
          </a:p>
          <a:p>
            <a:pPr lvl="1"/>
            <a:r>
              <a:rPr lang="en-US" dirty="0"/>
              <a:t>Introduce a free version financed by ads</a:t>
            </a:r>
          </a:p>
          <a:p>
            <a:pPr lvl="2"/>
            <a:r>
              <a:rPr lang="en-US" dirty="0"/>
              <a:t>Fighting free with free</a:t>
            </a:r>
          </a:p>
          <a:p>
            <a:pPr lvl="2"/>
            <a:r>
              <a:rPr lang="en-US" dirty="0"/>
              <a:t>Market expansion</a:t>
            </a:r>
          </a:p>
        </p:txBody>
      </p:sp>
    </p:spTree>
    <p:extLst>
      <p:ext uri="{BB962C8B-B14F-4D97-AF65-F5344CB8AC3E}">
        <p14:creationId xmlns:p14="http://schemas.microsoft.com/office/powerpoint/2010/main" val="75121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DC2BF-2645-8BAC-DD0D-022610C72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F98D3D8-B7A8-B228-9D46-6DD9453C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07/01/2025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29EB257-F4B0-8FD7-9093-EB1466DF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9BAD41-7A38-72D7-EB54-9B7ACA23CB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19B34FA-7A22-6A4B-7A58-3898E78112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046D3E47-3CF4-B91B-2787-592791EB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freemium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10290D4F-509B-82E2-45D4-A094C32F2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447" y="1268251"/>
            <a:ext cx="3641905" cy="3203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891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07/01/2025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Indirect appropriation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Possible to monitor number of copies</a:t>
            </a:r>
          </a:p>
          <a:p>
            <a:pPr lvl="2"/>
            <a:r>
              <a:rPr lang="en-US" dirty="0"/>
              <a:t>Example: photocopies</a:t>
            </a:r>
          </a:p>
          <a:p>
            <a:pPr lvl="1"/>
            <a:r>
              <a:rPr lang="en-US" dirty="0"/>
              <a:t>Increase price of original product</a:t>
            </a:r>
          </a:p>
          <a:p>
            <a:pPr lvl="1"/>
            <a:r>
              <a:rPr lang="en-US" dirty="0"/>
              <a:t>Consequences:</a:t>
            </a:r>
          </a:p>
          <a:p>
            <a:pPr lvl="2"/>
            <a:r>
              <a:rPr lang="en-US" dirty="0"/>
              <a:t>Versioning: Individual subscription &lt;&gt; libraries</a:t>
            </a:r>
          </a:p>
          <a:p>
            <a:pPr lvl="2"/>
            <a:r>
              <a:rPr lang="en-US" dirty="0"/>
              <a:t>books &lt; Academic journals</a:t>
            </a:r>
          </a:p>
          <a:p>
            <a:pPr lvl="1"/>
            <a:r>
              <a:rPr lang="en-US" dirty="0"/>
              <a:t>How to implement?</a:t>
            </a:r>
          </a:p>
          <a:p>
            <a:pPr lvl="2"/>
            <a:r>
              <a:rPr lang="en-US" dirty="0"/>
              <a:t>Enforce monitoring of copies</a:t>
            </a:r>
          </a:p>
          <a:p>
            <a:pPr lvl="1"/>
            <a:r>
              <a:rPr lang="en-US" dirty="0"/>
              <a:t>Example: Business Software Alliance, site </a:t>
            </a:r>
            <a:r>
              <a:rPr lang="en-US" dirty="0" err="1"/>
              <a:t>licences</a:t>
            </a:r>
            <a:r>
              <a:rPr lang="en-US" dirty="0"/>
              <a:t> with internet activation</a:t>
            </a:r>
          </a:p>
        </p:txBody>
      </p:sp>
    </p:spTree>
    <p:extLst>
      <p:ext uri="{BB962C8B-B14F-4D97-AF65-F5344CB8AC3E}">
        <p14:creationId xmlns:p14="http://schemas.microsoft.com/office/powerpoint/2010/main" val="394867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01493-4D3D-D02B-485B-7580E558A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61A477C-FDFC-52CE-26DF-CD745FAE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07/01/2025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638C830-020A-5EEC-3C3C-E14C5818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83A7826-05B6-DD1E-FB33-E547E5B593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2E045B4-CB24-E9F9-62CC-1E155D1EB9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1D643433-A05B-9759-8AF3-48D4234A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Indirect appropriation: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strategies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F8A557C-43A4-D4A7-203C-28CB833994C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Increase price of complementary products </a:t>
            </a:r>
          </a:p>
          <a:p>
            <a:pPr lvl="2"/>
            <a:r>
              <a:rPr lang="en-US" dirty="0"/>
              <a:t>Examples: Concerts, </a:t>
            </a:r>
            <a:r>
              <a:rPr lang="en-US" dirty="0" err="1"/>
              <a:t>Ipods</a:t>
            </a:r>
            <a:endParaRPr lang="en-US" dirty="0"/>
          </a:p>
          <a:p>
            <a:pPr lvl="1"/>
            <a:r>
              <a:rPr lang="en-US" dirty="0"/>
              <a:t>Create/increase taxes</a:t>
            </a:r>
          </a:p>
          <a:p>
            <a:pPr lvl="2"/>
            <a:r>
              <a:rPr lang="en-US" dirty="0"/>
              <a:t>iPod</a:t>
            </a:r>
          </a:p>
          <a:p>
            <a:pPr lvl="2"/>
            <a:r>
              <a:rPr lang="en-US" dirty="0"/>
              <a:t>Portable hard drives</a:t>
            </a:r>
          </a:p>
          <a:p>
            <a:pPr lvl="2"/>
            <a:r>
              <a:rPr lang="en-US" dirty="0"/>
              <a:t>CD-R</a:t>
            </a:r>
          </a:p>
          <a:p>
            <a:pPr lvl="2"/>
            <a:r>
              <a:rPr lang="en-US" dirty="0"/>
              <a:t>DVD+R/W</a:t>
            </a:r>
          </a:p>
          <a:p>
            <a:pPr lvl="1"/>
            <a:r>
              <a:rPr lang="en-US" dirty="0"/>
              <a:t>Implemented in many European countries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55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9950E-57DE-A755-50CE-6E45ACAA3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1CDF9CD-DD2B-58DC-1EA1-E5435F0D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07/01/2025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CF67F8D-ED3A-1E7E-6E77-ED43D5CB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1499EF-67DA-F1C5-D2DF-DA03F05A35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404A433-D8E8-E605-1A88-7B84941A2B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BC1124FD-3B17-B618-67AB-47750DBDE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Leverage</a:t>
            </a:r>
            <a:r>
              <a:rPr lang="fr-FR" dirty="0"/>
              <a:t> on network </a:t>
            </a:r>
            <a:r>
              <a:rPr lang="fr-FR" dirty="0" err="1"/>
              <a:t>effects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E0758FA-123C-B12E-EC82-C5A0341366C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Strategy: use  piracy to build a critical mass of users</a:t>
            </a:r>
          </a:p>
          <a:p>
            <a:pPr lvl="1"/>
            <a:r>
              <a:rPr lang="en-US" dirty="0"/>
              <a:t>Suppose two groups of consumers: low- and high-value</a:t>
            </a:r>
          </a:p>
          <a:p>
            <a:pPr lvl="1"/>
            <a:r>
              <a:rPr lang="en-US" dirty="0"/>
              <a:t>Without piracy: sell to high-value consumers</a:t>
            </a:r>
          </a:p>
          <a:p>
            <a:pPr lvl="1"/>
            <a:r>
              <a:rPr lang="en-US" dirty="0"/>
              <a:t>With piracy: more users increases the value, which increases price and profit from high-value consumers</a:t>
            </a:r>
          </a:p>
          <a:p>
            <a:pPr lvl="1"/>
            <a:r>
              <a:rPr lang="en-US" dirty="0"/>
              <a:t>Example: free online multiplayers video games, F2P, micro-transactions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9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CC66A-735D-9451-B5CE-689F8E9D9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6B1F25-FDE3-1B98-28BD-8610ABBE0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07/01/2025</a:t>
            </a:fld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266D88F-043B-E9B7-6162-5F7BE6E63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FC3368-FD20-78C4-2CAA-9CCB94A5F9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495A4F-E408-6647-C0D3-8A253E7A2A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828EC727-5B6E-CAFE-E298-E204A423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Network </a:t>
            </a:r>
            <a:r>
              <a:rPr lang="fr-FR" dirty="0" err="1"/>
              <a:t>externalities</a:t>
            </a:r>
            <a:r>
              <a:rPr lang="fr-FR" dirty="0"/>
              <a:t> (</a:t>
            </a:r>
            <a:r>
              <a:rPr lang="fr-FR" dirty="0" err="1"/>
              <a:t>cont</a:t>
            </a:r>
            <a:r>
              <a:rPr lang="fr-FR" dirty="0"/>
              <a:t>.)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F69374A2-E8D5-5BAD-DE51-57D739BC32B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Strategy: allow  piracy to build a critical mass of users</a:t>
            </a:r>
          </a:p>
          <a:p>
            <a:pPr lvl="2"/>
            <a:r>
              <a:rPr lang="en-US" dirty="0"/>
              <a:t>Example: Microsoft in China</a:t>
            </a:r>
          </a:p>
          <a:p>
            <a:pPr lvl="1"/>
            <a:r>
              <a:rPr lang="en-US" dirty="0"/>
              <a:t>Early phase: Do not legally fight illegal copies </a:t>
            </a:r>
          </a:p>
          <a:p>
            <a:pPr lvl="1"/>
            <a:r>
              <a:rPr lang="en-US" dirty="0"/>
              <a:t>Later: lobby for  reinforcement of intellectual property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1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sque pour affichage (&quot;screen&quot;) - ne pas imprim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que pour impression (&quot;Print&quot;) - économie d'enc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</Words>
  <Application>Microsoft Office PowerPoint</Application>
  <PresentationFormat>Affichage à l'écran (16:9)</PresentationFormat>
  <Paragraphs>113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Arial Bold</vt:lpstr>
      <vt:lpstr>Calibri</vt:lpstr>
      <vt:lpstr>Wingdings</vt:lpstr>
      <vt:lpstr>Masque pour affichage ("screen") - ne pas imprimer</vt:lpstr>
      <vt:lpstr>Masque pour impression ("Print") - économie d'encre</vt:lpstr>
      <vt:lpstr>Economics of digital markets</vt:lpstr>
      <vt:lpstr>Lecture 9</vt:lpstr>
      <vt:lpstr>How to create value in the presence of digital copies?</vt:lpstr>
      <vt:lpstr>versioning</vt:lpstr>
      <vt:lpstr>freemium</vt:lpstr>
      <vt:lpstr>Indirect appropriation</vt:lpstr>
      <vt:lpstr>Indirect appropriation: Other strategies</vt:lpstr>
      <vt:lpstr>Leverage on network effects</vt:lpstr>
      <vt:lpstr>Network externalities (cont.)</vt:lpstr>
      <vt:lpstr>Network externalities (cont.)</vt:lpstr>
      <vt:lpstr>Information externalities</vt:lpstr>
      <vt:lpstr>Digital copies and information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Slideshow presentation - Sciences Po School of Publics Affairs</dc:title>
  <dc:subject/>
  <dc:creator>Sciences Po</dc:creator>
  <cp:keywords/>
  <dc:description/>
  <cp:lastModifiedBy>Patrick Waelbroeck</cp:lastModifiedBy>
  <cp:revision>337</cp:revision>
  <dcterms:created xsi:type="dcterms:W3CDTF">2015-03-20T14:11:59Z</dcterms:created>
  <dcterms:modified xsi:type="dcterms:W3CDTF">2025-01-07T09:54:48Z</dcterms:modified>
  <cp:contentStatus/>
</cp:coreProperties>
</file>