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69696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2" name="Auteur et date"/>
          <p:cNvSpPr txBox="1"/>
          <p:nvPr>
            <p:ph type="body" sz="quarter" idx="13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13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13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14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15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eur et date"/>
          <p:cNvSpPr txBox="1"/>
          <p:nvPr>
            <p:ph type="body" sz="quarter" idx="14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3" name="Titre de la présenta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13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13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re de diapositiv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2" name="Texte niveau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us-titre de diapositive"/>
          <p:cNvSpPr txBox="1"/>
          <p:nvPr>
            <p:ph type="body" sz="quarter" idx="14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Titre de l’agenda</a:t>
            </a:r>
          </a:p>
        </p:txBody>
      </p:sp>
      <p:sp>
        <p:nvSpPr>
          <p:cNvPr id="89" name="Sous-titre de l’agenda"/>
          <p:cNvSpPr txBox="1"/>
          <p:nvPr>
            <p:ph type="body" sz="quarter" idx="13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Sous-titre de l’agenda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0" defTabSz="825500">
              <a:buClrTx/>
              <a:buSzTx/>
              <a:buNone/>
              <a:defRPr spc="-55" sz="5500"/>
            </a:lvl2pPr>
            <a:lvl3pPr marL="0" indent="0" defTabSz="825500">
              <a:buClrTx/>
              <a:buSzTx/>
              <a:buNone/>
              <a:defRPr spc="-55" sz="5500"/>
            </a:lvl3pPr>
            <a:lvl4pPr marL="0" indent="0" defTabSz="825500">
              <a:buClrTx/>
              <a:buSzTx/>
              <a:buNone/>
              <a:defRPr spc="-55" sz="5500"/>
            </a:lvl4pPr>
            <a:lvl5pPr marL="0" indent="0" defTabSz="825500">
              <a:buClrTx/>
              <a:buSzTx/>
              <a:buNone/>
              <a:defRPr spc="-55" sz="5500"/>
            </a:lvl5pPr>
          </a:lstStyle>
          <a:p>
            <a:pPr/>
            <a:r>
              <a:t>Rubriques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enClassroo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OpenClassrooms</a:t>
            </a:r>
          </a:p>
        </p:txBody>
      </p:sp>
      <p:sp>
        <p:nvSpPr>
          <p:cNvPr id="152" name="Arnaud Boulanger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Arnaud Boulanger</a:t>
            </a:r>
          </a:p>
        </p:txBody>
      </p:sp>
      <p:sp>
        <p:nvSpPr>
          <p:cNvPr id="153" name="Soutenance du projet n°3 : formation développeur d’applications Pyth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Soutenance du projet n°3 : formation développeur d’applications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a fonction random_cord :…"/>
          <p:cNvSpPr txBox="1"/>
          <p:nvPr/>
        </p:nvSpPr>
        <p:spPr>
          <a:xfrm>
            <a:off x="742452" y="3416299"/>
            <a:ext cx="22899095" cy="6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marL="16764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La fonction random_cord : </a:t>
            </a:r>
            <a:endParaRPr b="0"/>
          </a:p>
          <a:p>
            <a:pPr lvl="3" marL="22352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Va sélectionner une de ces coordonnées au hasard. </a:t>
            </a:r>
            <a:endParaRPr b="0"/>
          </a:p>
          <a:p>
            <a:pPr lvl="3" marL="22352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Elle va ensuite définir en fonction de leurs index quelle sera l’abscisse et l’ordonnée et stocker ces positions dans la liste random_items_cordinates sous forme de tuples.</a:t>
            </a:r>
            <a:endParaRPr b="0"/>
          </a:p>
          <a:p>
            <a:pPr lvl="3" marL="22352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Va supprimer les coordonnées sélectionnées de la liste des coordonnées possibles vue précédemment.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84" name="L’algorithme des sprite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L’algorithme des sprites</a:t>
            </a:r>
          </a:p>
        </p:txBody>
      </p:sp>
      <p:sp>
        <p:nvSpPr>
          <p:cNvPr id="185" name="Importation du module Pygame et de la classe Level vue précédemment.…"/>
          <p:cNvSpPr txBox="1"/>
          <p:nvPr>
            <p:ph type="body" idx="1"/>
          </p:nvPr>
        </p:nvSpPr>
        <p:spPr>
          <a:xfrm>
            <a:off x="1269999" y="4539646"/>
            <a:ext cx="21844001" cy="6599993"/>
          </a:xfrm>
          <a:prstGeom prst="rect">
            <a:avLst/>
          </a:prstGeom>
        </p:spPr>
        <p:txBody>
          <a:bodyPr/>
          <a:lstStyle/>
          <a:p>
            <a:pPr/>
            <a:r>
              <a:t>Importation du module Pygame et de la </a:t>
            </a:r>
            <a:r>
              <a:rPr b="1"/>
              <a:t>classe Level</a:t>
            </a:r>
            <a:r>
              <a:t> vue précédemment.</a:t>
            </a:r>
          </a:p>
          <a:p>
            <a:pPr>
              <a:defRPr b="1"/>
            </a:pPr>
            <a:r>
              <a:rPr u="sng"/>
              <a:t>Class Items</a:t>
            </a:r>
            <a:r>
              <a:rPr b="0"/>
              <a:t> :</a:t>
            </a:r>
            <a:r>
              <a:t> </a:t>
            </a:r>
            <a:r>
              <a:rPr b="0"/>
              <a:t>définition des items composant le niveau.</a:t>
            </a:r>
            <a:endParaRPr b="0"/>
          </a:p>
          <a:p>
            <a:pPr lvl="1">
              <a:defRPr b="1"/>
            </a:pPr>
            <a:r>
              <a:rPr b="0"/>
              <a:t>3 paramètres : niveau, logo, joueur</a:t>
            </a:r>
            <a:endParaRPr b="0"/>
          </a:p>
          <a:p>
            <a:pPr lvl="1">
              <a:defRPr b="1"/>
            </a:pPr>
            <a:r>
              <a:rPr b="0"/>
              <a:t>L’attribut du logo sera une texture du fichier ressource</a:t>
            </a:r>
            <a:endParaRPr b="0"/>
          </a:p>
          <a:p>
            <a:pPr lvl="1">
              <a:defRPr b="1"/>
            </a:pPr>
            <a:r>
              <a:rPr b="0"/>
              <a:t>L’attribut de la position de l’item se définit par la méthode random_cord de </a:t>
            </a:r>
            <a:r>
              <a:t>class Level </a:t>
            </a:r>
            <a:r>
              <a:rPr b="0"/>
              <a:t>vue précédemment.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lass Player : définition du joueur.…"/>
          <p:cNvSpPr txBox="1"/>
          <p:nvPr>
            <p:ph type="body" idx="1"/>
          </p:nvPr>
        </p:nvSpPr>
        <p:spPr>
          <a:xfrm>
            <a:off x="1270000" y="1395013"/>
            <a:ext cx="21844000" cy="11066733"/>
          </a:xfrm>
          <a:prstGeom prst="rect">
            <a:avLst/>
          </a:prstGeom>
        </p:spPr>
        <p:txBody>
          <a:bodyPr/>
          <a:lstStyle/>
          <a:p>
            <a:pPr marL="424687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/>
              <a:t>Class Player </a:t>
            </a:r>
            <a:r>
              <a:rPr b="0"/>
              <a:t>:</a:t>
            </a:r>
            <a:r>
              <a:t> </a:t>
            </a:r>
            <a:r>
              <a:rPr b="0"/>
              <a:t>définition du joueur.</a:t>
            </a:r>
            <a:endParaRPr b="0"/>
          </a:p>
          <a:p>
            <a:pPr lvl="1" marL="849375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4 paramètres : niveau, mouvement, écran, gardien.</a:t>
            </a:r>
            <a:endParaRPr b="0"/>
          </a:p>
          <a:p>
            <a:pPr lvl="1" marL="849375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Le comportement face au gardien et aux items influera sur les attributs </a:t>
            </a:r>
            <a:r>
              <a:t>health et attack</a:t>
            </a:r>
            <a:r>
              <a:rPr b="0"/>
              <a:t>.</a:t>
            </a:r>
            <a:endParaRPr b="0"/>
          </a:p>
          <a:p>
            <a:pPr lvl="1" marL="849375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Appel de la méthode player_pos de la </a:t>
            </a:r>
            <a:r>
              <a:t>class Level</a:t>
            </a:r>
            <a:r>
              <a:rPr b="0"/>
              <a:t>.</a:t>
            </a:r>
            <a:endParaRPr b="0"/>
          </a:p>
          <a:p>
            <a:pPr lvl="1" marL="849375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Définition de la méthode health_attack_up qui va permettre d’augmenter la santé et l’attaque du joueur de 1.</a:t>
            </a:r>
            <a:endParaRPr b="0"/>
          </a:p>
          <a:p>
            <a:pPr lvl="1" marL="849375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Les méthodes de mouvement du joueur :</a:t>
            </a:r>
            <a:r>
              <a:rPr b="0"/>
              <a:t> </a:t>
            </a:r>
            <a:endParaRPr b="0"/>
          </a:p>
          <a:p>
            <a:pPr lvl="2" marL="1274063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Appel de la méthode </a:t>
            </a:r>
            <a:r>
              <a:t>from_cord_to_grid </a:t>
            </a:r>
            <a:r>
              <a:rPr b="0"/>
              <a:t>de </a:t>
            </a:r>
            <a:r>
              <a:t>class Level</a:t>
            </a:r>
            <a:r>
              <a:rPr b="0"/>
              <a:t> afin de stocker le bloc voisin du joueur.</a:t>
            </a:r>
            <a:endParaRPr b="0"/>
          </a:p>
          <a:p>
            <a:pPr lvl="2" marL="1274063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Pour chaque bloc voisin, la condition est que si ce dernier n’est pas égal à 1, deux conséquences :</a:t>
            </a:r>
            <a:endParaRPr b="0"/>
          </a:p>
          <a:p>
            <a:pPr lvl="3" marL="1698751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La boucle de jeu blit la texture du sol à la position de départ du joueur.</a:t>
            </a:r>
            <a:endParaRPr b="0"/>
          </a:p>
          <a:p>
            <a:pPr lvl="3" marL="1698751" indent="-424687" algn="l" defTabSz="1853183">
              <a:spcBef>
                <a:spcPts val="1800"/>
              </a:spcBef>
              <a:buClr>
                <a:srgbClr val="FFFFFF"/>
              </a:buClr>
              <a:buSzPct val="100000"/>
              <a:buChar char="•"/>
              <a:defRPr b="1" spc="0" sz="364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La position du joueur correspond aux coordonnées du bloc voisin et l’écran blit la nouvelle position du joueur, créant le déplacement.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lass Guardian :  Définition du gardien.…"/>
          <p:cNvSpPr txBox="1"/>
          <p:nvPr>
            <p:ph type="body" idx="1"/>
          </p:nvPr>
        </p:nvSpPr>
        <p:spPr>
          <a:xfrm>
            <a:off x="1270000" y="1696093"/>
            <a:ext cx="21844000" cy="10323814"/>
          </a:xfrm>
          <a:prstGeom prst="rect">
            <a:avLst/>
          </a:prstGeom>
        </p:spPr>
        <p:txBody>
          <a:bodyPr/>
          <a:lstStyle/>
          <a:p>
            <a:pPr marL="5588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u="sng"/>
              <a:t>Class Guardian</a:t>
            </a:r>
            <a:r>
              <a:rPr b="0"/>
              <a:t> :  Définition du gardien.</a:t>
            </a:r>
            <a:endParaRPr b="0"/>
          </a:p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1 paramètre : celui du niveau.</a:t>
            </a:r>
            <a:endParaRPr b="0"/>
          </a:p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Attributs d’attaque et de santé égales à 4</a:t>
            </a:r>
            <a:endParaRPr b="0"/>
          </a:p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Appel de la méthode guardian_cord de la </a:t>
            </a:r>
            <a:r>
              <a:t>class Level</a:t>
            </a:r>
            <a:r>
              <a:rPr b="0"/>
              <a:t>.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92" name="L’algorithme du fonctionnement du jeu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L’algorithme du fonctionnement du jeu.</a:t>
            </a:r>
          </a:p>
        </p:txBody>
      </p:sp>
      <p:sp>
        <p:nvSpPr>
          <p:cNvPr id="193" name="Importation du module Pyg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96" indent="-374396" defTabSz="1633727">
              <a:spcBef>
                <a:spcPts val="1600"/>
              </a:spcBef>
              <a:defRPr sz="3216"/>
            </a:pPr>
            <a:r>
              <a:t>Importation du module Pygame.</a:t>
            </a:r>
          </a:p>
          <a:p>
            <a:pPr marL="374396" indent="-374396" defTabSz="1633727">
              <a:spcBef>
                <a:spcPts val="1600"/>
              </a:spcBef>
              <a:defRPr sz="3216"/>
            </a:pPr>
            <a:r>
              <a:t>Importation de la class </a:t>
            </a:r>
            <a:r>
              <a:rPr b="1"/>
              <a:t>Player, Items, Level et Guardian.</a:t>
            </a:r>
            <a:endParaRPr b="1"/>
          </a:p>
          <a:p>
            <a:pPr marL="374396" indent="-374396" defTabSz="1633727">
              <a:spcBef>
                <a:spcPts val="1600"/>
              </a:spcBef>
              <a:defRPr sz="3216"/>
            </a:pPr>
            <a:r>
              <a:rPr b="1" u="sng"/>
              <a:t>Class Screen</a:t>
            </a:r>
            <a:r>
              <a:t> : définit la taille de l’écran, ses limites et la taille des sprites.</a:t>
            </a:r>
          </a:p>
          <a:p>
            <a:pPr marL="374396" indent="-374396" defTabSz="1633727">
              <a:spcBef>
                <a:spcPts val="1600"/>
              </a:spcBef>
              <a:defRPr sz="3216"/>
            </a:pPr>
            <a:r>
              <a:rPr b="1" u="sng"/>
              <a:t>Class Game</a:t>
            </a:r>
            <a:r>
              <a:t> : Va matérialiser les différentes composantes du jeu qui interviendront dans la boucle :</a:t>
            </a:r>
          </a:p>
          <a:p>
            <a:pPr lvl="1" marL="748792" indent="-374396" defTabSz="1633727">
              <a:spcBef>
                <a:spcPts val="1600"/>
              </a:spcBef>
              <a:defRPr sz="3216"/>
            </a:pPr>
            <a:r>
              <a:t>L’écran.</a:t>
            </a:r>
          </a:p>
          <a:p>
            <a:pPr lvl="1" marL="748792" indent="-374396" defTabSz="1633727">
              <a:spcBef>
                <a:spcPts val="1600"/>
              </a:spcBef>
              <a:defRPr sz="3216"/>
            </a:pPr>
            <a:r>
              <a:t>Le niveau.</a:t>
            </a:r>
          </a:p>
          <a:p>
            <a:pPr lvl="1" marL="748792" indent="-374396" defTabSz="1633727">
              <a:spcBef>
                <a:spcPts val="1600"/>
              </a:spcBef>
              <a:defRPr b="1" sz="3216"/>
            </a:pPr>
            <a:r>
              <a:t>Appel de la méthode items_cord de la class Level.</a:t>
            </a:r>
          </a:p>
          <a:p>
            <a:pPr lvl="1" marL="748792" indent="-374396" defTabSz="1633727">
              <a:spcBef>
                <a:spcPts val="1600"/>
              </a:spcBef>
              <a:defRPr sz="3216"/>
            </a:pPr>
            <a:r>
              <a:t>Le joueur.</a:t>
            </a:r>
          </a:p>
          <a:p>
            <a:pPr lvl="1" marL="748792" indent="-374396" defTabSz="1633727">
              <a:spcBef>
                <a:spcPts val="1600"/>
              </a:spcBef>
              <a:defRPr sz="3216"/>
            </a:pPr>
            <a:r>
              <a:t>Le gardien.</a:t>
            </a:r>
          </a:p>
          <a:p>
            <a:pPr lvl="1" marL="748792" indent="-374396" defTabSz="1633727">
              <a:spcBef>
                <a:spcPts val="1600"/>
              </a:spcBef>
              <a:defRPr sz="3216"/>
            </a:pPr>
            <a:r>
              <a:t>Quatre items : une aiguille, un flacon d’éther, une seringue, un tuyau.</a:t>
            </a:r>
          </a:p>
          <a:p>
            <a:pPr lvl="2" marL="1123188" indent="-374396" defTabSz="1633727">
              <a:spcBef>
                <a:spcPts val="1600"/>
              </a:spcBef>
              <a:defRPr sz="3216"/>
            </a:pPr>
            <a:r>
              <a:t>Leur position sera à chaque fois définie par la méthode </a:t>
            </a:r>
            <a:r>
              <a:rPr b="1"/>
              <a:t>random_cord</a:t>
            </a:r>
            <a:r>
              <a:t> appelée dans la </a:t>
            </a:r>
            <a:r>
              <a:rPr b="1"/>
              <a:t>class Items.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a méthode collect_items :…"/>
          <p:cNvSpPr txBox="1"/>
          <p:nvPr>
            <p:ph type="body" idx="1"/>
          </p:nvPr>
        </p:nvSpPr>
        <p:spPr>
          <a:xfrm>
            <a:off x="1269999" y="1597752"/>
            <a:ext cx="21844001" cy="11144955"/>
          </a:xfrm>
          <a:prstGeom prst="rect">
            <a:avLst/>
          </a:prstGeom>
        </p:spPr>
        <p:txBody>
          <a:bodyPr/>
          <a:lstStyle/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La méthode </a:t>
            </a:r>
            <a:r>
              <a:rPr b="1"/>
              <a:t>collect_items</a:t>
            </a:r>
            <a:r>
              <a:t> : </a:t>
            </a:r>
          </a:p>
          <a:p>
            <a:pPr lvl="2" marL="16764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Définit quatre conditions :</a:t>
            </a:r>
          </a:p>
          <a:p>
            <a:pPr lvl="3" marL="22352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Si la position du joueur est égale à la position d’un des items, la </a:t>
            </a:r>
            <a:r>
              <a:rPr b="1"/>
              <a:t>méthode health_attack_up de la class Player </a:t>
            </a:r>
            <a:r>
              <a:t>est appelée et augmente l’attaque et la santé du joueur de 1.</a:t>
            </a:r>
          </a:p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La méthode guardian_collide :</a:t>
            </a:r>
          </a:p>
          <a:p>
            <a:pPr lvl="2" marL="16764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Définit le comportement du joueur s’il rencontre le gardien.</a:t>
            </a:r>
          </a:p>
          <a:p>
            <a:pPr lvl="2" marL="16764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Appel de la méthode </a:t>
            </a:r>
            <a:r>
              <a:rPr b="1"/>
              <a:t>from_cord_to_grid</a:t>
            </a:r>
            <a:r>
              <a:t> pour vérifier si le gardien se trouve dans le bloc voisin.</a:t>
            </a:r>
          </a:p>
          <a:p>
            <a:pPr lvl="2" marL="16764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Si cela est vrai : Les attributs </a:t>
            </a:r>
            <a:r>
              <a:rPr b="1"/>
              <a:t>health</a:t>
            </a:r>
            <a:r>
              <a:t> du joueur et du gardien se soustraient à leurs attributs </a:t>
            </a:r>
            <a:r>
              <a:rPr b="1"/>
              <a:t>attack </a:t>
            </a:r>
            <a:r>
              <a:t>réciproques.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98" name="L’algorithme de la boucle de jeu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L’algorithme de la boucle de jeu.</a:t>
            </a:r>
          </a:p>
        </p:txBody>
      </p:sp>
      <p:sp>
        <p:nvSpPr>
          <p:cNvPr id="199" name="Importation du module Pygame, des sprites et de l’algorithme du fonctionnement du je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6747" indent="-396747" defTabSz="1731263">
              <a:spcBef>
                <a:spcPts val="1700"/>
              </a:spcBef>
              <a:defRPr sz="3407"/>
            </a:pPr>
            <a:r>
              <a:t>Importation du module Pygame, des sprites et de l’algorithme du fonctionnement du jeu.</a:t>
            </a:r>
          </a:p>
          <a:p>
            <a:pPr marL="396747" indent="-396747" defTabSz="1731263">
              <a:spcBef>
                <a:spcPts val="1700"/>
              </a:spcBef>
              <a:defRPr b="1" sz="3407"/>
            </a:pPr>
            <a:r>
              <a:t>Définition d’un objet game qui correspond à la class Game.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Blit des différents sprites composant le jeu et définis dans l’objet game.</a:t>
            </a:r>
          </a:p>
          <a:p>
            <a:pPr marL="396747" indent="-396747" defTabSz="1731263">
              <a:spcBef>
                <a:spcPts val="1700"/>
              </a:spcBef>
              <a:defRPr b="1" sz="3407" u="sng"/>
            </a:pPr>
            <a:r>
              <a:t>La boucle de jeu : 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Les évènements de fin de jeu :</a:t>
            </a:r>
          </a:p>
          <a:p>
            <a:pPr lvl="2" marL="1190243" indent="-396747" defTabSz="1731263">
              <a:spcBef>
                <a:spcPts val="1700"/>
              </a:spcBef>
              <a:defRPr sz="3407"/>
            </a:pPr>
            <a:r>
              <a:t>Touche echap.</a:t>
            </a:r>
          </a:p>
          <a:p>
            <a:pPr lvl="2" marL="1190243" indent="-396747" defTabSz="1731263">
              <a:spcBef>
                <a:spcPts val="1700"/>
              </a:spcBef>
              <a:defRPr sz="3407"/>
            </a:pPr>
            <a:r>
              <a:t>Fermeture de la fenêtre.</a:t>
            </a:r>
          </a:p>
          <a:p>
            <a:pPr lvl="2" marL="1190243" indent="-396747" defTabSz="1731263">
              <a:spcBef>
                <a:spcPts val="1700"/>
              </a:spcBef>
              <a:defRPr sz="3407"/>
            </a:pPr>
            <a:r>
              <a:t>Si le joueur n’a pas collecté tous les items et qu’il rencontre le gardien, son attribut </a:t>
            </a:r>
            <a:r>
              <a:rPr b="1"/>
              <a:t>health</a:t>
            </a:r>
            <a:r>
              <a:t> sera inférieur à 0 en cas de collision, ainsi il mourra.</a:t>
            </a:r>
          </a:p>
          <a:p>
            <a:pPr lvl="2" marL="1190243" indent="-396747" defTabSz="1731263">
              <a:spcBef>
                <a:spcPts val="1700"/>
              </a:spcBef>
              <a:defRPr sz="3407"/>
            </a:pPr>
            <a:r>
              <a:t>Si le joueur a collecté tous les items et qu’il rencontre le gardien, l’attribut </a:t>
            </a:r>
            <a:r>
              <a:rPr b="1"/>
              <a:t>health </a:t>
            </a:r>
            <a:r>
              <a:t>du gardien sera négatif et le gardien mourra, ainsi le joueur aura gagné la partie.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es évènements des touches enfoncées sur le clavier :…"/>
          <p:cNvSpPr txBox="1"/>
          <p:nvPr>
            <p:ph type="body" idx="1"/>
          </p:nvPr>
        </p:nvSpPr>
        <p:spPr>
          <a:xfrm>
            <a:off x="1269999" y="2957326"/>
            <a:ext cx="21844001" cy="8449398"/>
          </a:xfrm>
          <a:prstGeom prst="rect">
            <a:avLst/>
          </a:prstGeom>
        </p:spPr>
        <p:txBody>
          <a:bodyPr/>
          <a:lstStyle/>
          <a:p>
            <a:pPr lvl="1" marL="11176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Les évènements des touches enfoncées sur le clavier :</a:t>
            </a:r>
          </a:p>
          <a:p>
            <a:pPr lvl="2" marL="16764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Pour chaque touche directionnelle :</a:t>
            </a:r>
          </a:p>
          <a:p>
            <a:pPr lvl="3" marL="22352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Appel de la méthode de mouvement correspondante de la </a:t>
            </a:r>
            <a:r>
              <a:rPr b="1"/>
              <a:t>class Player</a:t>
            </a:r>
            <a:r>
              <a:t>.</a:t>
            </a:r>
          </a:p>
          <a:p>
            <a:pPr lvl="3" marL="2235200" indent="-558800" algn="l">
              <a:spcBef>
                <a:spcPts val="2400"/>
              </a:spcBef>
              <a:buClr>
                <a:srgbClr val="FFFFFF"/>
              </a:buClr>
              <a:buSzPct val="100000"/>
              <a:buChar char="•"/>
              <a:defRPr b="1" spc="0" sz="4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Appel de la méthode collect_items  et guardian_collide de la class Game.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04" name="Et idées d’amélioration.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Et idées d’amélioration.</a:t>
            </a:r>
          </a:p>
        </p:txBody>
      </p:sp>
      <p:sp>
        <p:nvSpPr>
          <p:cNvPr id="205" name="Un programme composé de fichiers Python interdépenda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7624" indent="-547624" defTabSz="2389632">
              <a:spcBef>
                <a:spcPts val="2300"/>
              </a:spcBef>
              <a:defRPr sz="4704"/>
            </a:pPr>
            <a:r>
              <a:t>Un programme composé de fichiers Python interdépendants.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t>Des classes qui interagissent entre elles autour d’une classe unique </a:t>
            </a:r>
            <a:r>
              <a:rPr b="1"/>
              <a:t>Game</a:t>
            </a:r>
            <a:r>
              <a:t>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rPr b="1"/>
              <a:t>Un objet correspondant à la class Game</a:t>
            </a:r>
            <a:r>
              <a:t> mis en application dans une boucle de jeu.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t>Idées d’amélioration :</a:t>
            </a:r>
          </a:p>
          <a:p>
            <a:pPr lvl="1" marL="1095248" indent="-547624" defTabSz="2389632">
              <a:spcBef>
                <a:spcPts val="2300"/>
              </a:spcBef>
              <a:defRPr sz="4704"/>
            </a:pPr>
            <a:r>
              <a:t>Un programme plus ergonomique.</a:t>
            </a:r>
          </a:p>
          <a:p>
            <a:pPr lvl="1" marL="1095248" indent="-547624" defTabSz="2389632">
              <a:spcBef>
                <a:spcPts val="2300"/>
              </a:spcBef>
              <a:defRPr sz="4704"/>
            </a:pPr>
            <a:r>
              <a:t>Un niveau se créant de manière aléatoire (algorithme de Prix)</a:t>
            </a:r>
          </a:p>
          <a:p>
            <a:pPr lvl="1" marL="1095248" indent="-547624" defTabSz="2389632">
              <a:spcBef>
                <a:spcPts val="2300"/>
              </a:spcBef>
              <a:defRPr sz="4704"/>
            </a:pPr>
            <a:r>
              <a:t>Des sprites qui s’adaptent à la taille de l’écran.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if : Aider MacGyver à s’échap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Objectif : Aider MacGyver à s’échapper</a:t>
            </a:r>
          </a:p>
        </p:txBody>
      </p:sp>
      <p:sp>
        <p:nvSpPr>
          <p:cNvPr id="156" name="Contexte du développement du jeu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Contexte du développement du jeu</a:t>
            </a:r>
          </a:p>
        </p:txBody>
      </p:sp>
      <p:sp>
        <p:nvSpPr>
          <p:cNvPr id="157" name="Objectif : création d’un jeu en Python avec le module Pyg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Objectif : création d’un jeu en Python avec le module Pygame.</a:t>
            </a:r>
          </a:p>
          <a:p>
            <a:pPr/>
            <a:r>
              <a:t>Contraintes :</a:t>
            </a:r>
          </a:p>
          <a:p>
            <a:pPr lvl="1"/>
            <a:r>
              <a:t>Fonctionnement du programme en environnement virtuel.</a:t>
            </a:r>
          </a:p>
          <a:p>
            <a:pPr lvl="1"/>
            <a:r>
              <a:t>Respect des pratiques PEP 8.</a:t>
            </a:r>
          </a:p>
          <a:p>
            <a:pPr lvl="1"/>
            <a:r>
              <a:t>Programme entièrement en anglais.</a:t>
            </a:r>
          </a:p>
          <a:p>
            <a:pPr/>
            <a:r>
              <a:t>Contexte personnel : il s’agit de ma première expérience de développement d’un programme.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60" name="Présentation du programm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Présentation du programme</a:t>
            </a:r>
          </a:p>
        </p:txBody>
      </p:sp>
      <p:sp>
        <p:nvSpPr>
          <p:cNvPr id="161" name="Le programme se compose d’un niveau unique représenté par un labyrinthe en 15x15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7624" indent="-547624" defTabSz="2389632">
              <a:spcBef>
                <a:spcPts val="2300"/>
              </a:spcBef>
              <a:defRPr sz="4704"/>
            </a:pPr>
            <a:r>
              <a:t>Le programme se compose d’un niveau unique représenté par un labyrinthe en 15x15.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t>Le joueur incarne le personnage de MacGyver qui doit s’échapper du labyrinthe.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t>Un gardien garde la sortie du labyrinthe et il doit être vaincu en collectant différents items permettant à MacGyver de créer une arme pour l’affronter.</a:t>
            </a:r>
          </a:p>
          <a:p>
            <a:pPr marL="547624" indent="-547624" defTabSz="2389632">
              <a:spcBef>
                <a:spcPts val="2300"/>
              </a:spcBef>
              <a:defRPr sz="4704"/>
            </a:pPr>
            <a:r>
              <a:t>Si tous les items sont collectés et que MacGyver avance vers le gardien, celui-ci est vaincu et le joueur gagne la partie, dans le cas contraire, Macgyver meurt et le joueur perd la partie.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64" name="Composition du programme"/>
          <p:cNvSpPr txBox="1"/>
          <p:nvPr>
            <p:ph type="body" idx="13"/>
          </p:nvPr>
        </p:nvSpPr>
        <p:spPr>
          <a:xfrm>
            <a:off x="1270000" y="2133600"/>
            <a:ext cx="21844000" cy="10154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Composition du programme</a:t>
            </a:r>
          </a:p>
        </p:txBody>
      </p:sp>
      <p:sp>
        <p:nvSpPr>
          <p:cNvPr id="165" name="Quatre fichiers Python interdépendants  et un fichier texte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Quatre fichiers Python interdépendants  et un fichier texte :</a:t>
            </a:r>
          </a:p>
          <a:p>
            <a:pPr lvl="1"/>
            <a:r>
              <a:t>Level.py : fichier de l’algorithme du niveau.</a:t>
            </a:r>
          </a:p>
          <a:p>
            <a:pPr lvl="1"/>
            <a:r>
              <a:t>Sprites.py : fichier de l’algorithme des différents sprites composant le niveau :</a:t>
            </a:r>
          </a:p>
          <a:p>
            <a:pPr lvl="2"/>
            <a:r>
              <a:t>Le joueur.</a:t>
            </a:r>
          </a:p>
          <a:p>
            <a:pPr lvl="2"/>
            <a:r>
              <a:t>Les items.</a:t>
            </a:r>
          </a:p>
          <a:p>
            <a:pPr lvl="2"/>
            <a:r>
              <a:t>Le gardien.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émonstration du program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programme</a:t>
            </a:r>
          </a:p>
        </p:txBody>
      </p:sp>
      <p:sp>
        <p:nvSpPr>
          <p:cNvPr id="168" name="Composition du programm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Composition du programme</a:t>
            </a:r>
          </a:p>
        </p:txBody>
      </p:sp>
      <p:sp>
        <p:nvSpPr>
          <p:cNvPr id="169" name="Game_structure.py : fichier de l’algorithme du fonctionnement du je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Game_structure.py : fichier de l’algorithme du fonctionnement du jeu.</a:t>
            </a:r>
          </a:p>
          <a:p>
            <a:pPr lvl="1"/>
            <a:r>
              <a:t>Main.py : fichier de l’algorithme de la boucle du jeu, il s’agit du fichier qui sera lancé pour que le jeu s’ouvre.</a:t>
            </a:r>
          </a:p>
          <a:p>
            <a:pPr lvl="1"/>
            <a:r>
              <a:t>level1.txt : fichier texte définissant le niveau choisi et importé dans l’algorithme du niveau.</a:t>
            </a:r>
          </a:p>
          <a:p>
            <a:pPr lvl="1"/>
            <a:r>
              <a:t>Un dossier ressource comprenant les différentes textures du niveau.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émonstration du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Démonstration du code</a:t>
            </a:r>
          </a:p>
        </p:txBody>
      </p:sp>
      <p:sp>
        <p:nvSpPr>
          <p:cNvPr id="172" name="L’algorithme du niveau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L’algorithme du niveau</a:t>
            </a:r>
          </a:p>
        </p:txBody>
      </p:sp>
      <p:sp>
        <p:nvSpPr>
          <p:cNvPr id="173" name="Importation des modules nécessaires : Random et Pyg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4687" indent="-424687" defTabSz="1853183">
              <a:spcBef>
                <a:spcPts val="1800"/>
              </a:spcBef>
              <a:defRPr sz="3648"/>
            </a:pPr>
            <a:r>
              <a:t>Importation des modules nécessaires : Random et Pygame.</a:t>
            </a:r>
          </a:p>
          <a:p>
            <a:pPr marL="424687" indent="-424687" defTabSz="1853183">
              <a:spcBef>
                <a:spcPts val="1800"/>
              </a:spcBef>
              <a:defRPr sz="3648"/>
            </a:pPr>
            <a:r>
              <a:rPr b="1" u="sng"/>
              <a:t>Class Level</a:t>
            </a:r>
            <a:r>
              <a:t> : classe de définition des attributs du niveau :</a:t>
            </a:r>
          </a:p>
          <a:p>
            <a:pPr lvl="1" marL="849375" indent="-424687" defTabSz="1853183">
              <a:spcBef>
                <a:spcPts val="1800"/>
              </a:spcBef>
              <a:defRPr sz="3648"/>
            </a:pPr>
            <a:r>
              <a:t>La structure du niveau :</a:t>
            </a:r>
          </a:p>
          <a:p>
            <a:pPr lvl="2" marL="1274063" indent="-424687" defTabSz="1853183">
              <a:spcBef>
                <a:spcPts val="1800"/>
              </a:spcBef>
              <a:defRPr sz="3648"/>
            </a:pPr>
            <a:r>
              <a:t>Une liste de base dans laquelle nous allons importer le niveau à partir du fichier texte level1.txt.</a:t>
            </a:r>
          </a:p>
          <a:p>
            <a:pPr lvl="2" marL="1274063" indent="-424687" defTabSz="1853183">
              <a:spcBef>
                <a:spcPts val="1800"/>
              </a:spcBef>
              <a:defRPr sz="3648"/>
            </a:pPr>
            <a:r>
              <a:t>Le fichier texte se compose des éléments suivants définissant les différentes structures :</a:t>
            </a:r>
          </a:p>
          <a:p>
            <a:pPr lvl="3" marL="1698751" indent="-424687" defTabSz="1853183">
              <a:spcBef>
                <a:spcPts val="1800"/>
              </a:spcBef>
              <a:defRPr sz="3648"/>
            </a:pPr>
            <a:r>
              <a:t>0 : sol.</a:t>
            </a:r>
          </a:p>
          <a:p>
            <a:pPr lvl="3" marL="1698751" indent="-424687" defTabSz="1853183">
              <a:spcBef>
                <a:spcPts val="1800"/>
              </a:spcBef>
              <a:defRPr sz="3648"/>
            </a:pPr>
            <a:r>
              <a:t>1 : mur.</a:t>
            </a:r>
          </a:p>
          <a:p>
            <a:pPr lvl="3" marL="1698751" indent="-424687" defTabSz="1853183">
              <a:spcBef>
                <a:spcPts val="1800"/>
              </a:spcBef>
              <a:defRPr sz="3648"/>
            </a:pPr>
            <a:r>
              <a:t>2 : position de départ du joueur.</a:t>
            </a:r>
          </a:p>
          <a:p>
            <a:pPr lvl="3" marL="1698751" indent="-424687" defTabSz="1853183">
              <a:spcBef>
                <a:spcPts val="1800"/>
              </a:spcBef>
              <a:defRPr sz="3648"/>
            </a:pPr>
            <a:r>
              <a:t>3 : position du gardien.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Une liste composée des possibles positions des items.…"/>
          <p:cNvSpPr txBox="1"/>
          <p:nvPr/>
        </p:nvSpPr>
        <p:spPr>
          <a:xfrm>
            <a:off x="619404" y="2959100"/>
            <a:ext cx="23145192" cy="779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1117600" indent="-558800">
              <a:buClr>
                <a:srgbClr val="FFFFFF"/>
              </a:buClr>
              <a:buSzPct val="100000"/>
              <a:buChar char="•"/>
            </a:pPr>
            <a:r>
              <a:t>Une liste composée des possibles positions des items.</a:t>
            </a:r>
          </a:p>
          <a:p>
            <a:pPr lvl="1" marL="1117600" indent="-558800">
              <a:buClr>
                <a:srgbClr val="FFFFFF"/>
              </a:buClr>
              <a:buSzPct val="100000"/>
              <a:buChar char="•"/>
            </a:pPr>
            <a:r>
              <a:t>Une liste dans laquelle nous allons stocker les positions choisies pour les items.</a:t>
            </a:r>
          </a:p>
          <a:p>
            <a:pPr lvl="1" marL="1117600" indent="-558800">
              <a:buClr>
                <a:srgbClr val="FFFFFF"/>
              </a:buClr>
              <a:buSzPct val="100000"/>
              <a:buChar char="•"/>
            </a:pPr>
            <a:r>
              <a:t>Plusieurs attributs nécessaires :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</a:pPr>
            <a:r>
              <a:t>L’écran du jeu.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</a:pPr>
            <a:r>
              <a:t>La taille des sprites.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</a:pPr>
            <a:r>
              <a:t>La texture du sol.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</a:pPr>
            <a:r>
              <a:t>La texture des murs.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es méthodes de la classe Level :…"/>
          <p:cNvSpPr txBox="1"/>
          <p:nvPr/>
        </p:nvSpPr>
        <p:spPr>
          <a:xfrm>
            <a:off x="1386407" y="293756"/>
            <a:ext cx="20884841" cy="1259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1176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u="sng"/>
              <a:t>Les méthodes de la classe Level</a:t>
            </a:r>
            <a:r>
              <a:rPr b="0"/>
              <a:t> :</a:t>
            </a:r>
            <a:r>
              <a:t> 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</a:pPr>
            <a:r>
              <a:t>Méthode draw : définit la texture du niveau en fonction des illustrations importées dans les attributs de la classe.</a:t>
            </a:r>
          </a:p>
          <a:p>
            <a:pPr lvl="2" marL="1676400" indent="-558800">
              <a:buClr>
                <a:srgbClr val="FFFFFF"/>
              </a:buClr>
              <a:buSzPct val="100000"/>
              <a:buChar char="•"/>
              <a:defRPr b="1"/>
            </a:pPr>
            <a:r>
              <a:t>Méthode from_cord_to_grid : </a:t>
            </a:r>
          </a:p>
          <a:p>
            <a:pPr lvl="3" marL="2235200" indent="-558800">
              <a:buClr>
                <a:srgbClr val="FFFFFF"/>
              </a:buClr>
              <a:buSzPct val="100000"/>
              <a:buChar char="•"/>
            </a:pPr>
            <a:r>
              <a:rPr b="1"/>
              <a:t>Méthode importante.</a:t>
            </a:r>
            <a:endParaRPr b="1"/>
          </a:p>
          <a:p>
            <a:pPr lvl="3" marL="2235200" indent="-558800">
              <a:buClr>
                <a:srgbClr val="FFFFFF"/>
              </a:buClr>
              <a:buSzPct val="100000"/>
              <a:buChar char="•"/>
            </a:pPr>
            <a:r>
              <a:t>La méthode va stocker les coordonnées du bloc voisin à la position définie dans ses paramètres.</a:t>
            </a:r>
          </a:p>
          <a:p>
            <a:pPr lvl="4" marL="2794000" indent="-558800">
              <a:buClr>
                <a:srgbClr val="FFFFFF"/>
              </a:buClr>
              <a:buSzPct val="100000"/>
              <a:buChar char="•"/>
            </a:pPr>
            <a:r>
              <a:t>Définition des abscisses et des ordonnées dans les paramètres.</a:t>
            </a:r>
          </a:p>
          <a:p>
            <a:pPr lvl="4" marL="2794000" indent="-558800">
              <a:buClr>
                <a:srgbClr val="FFFFFF"/>
              </a:buClr>
              <a:buSzPct val="100000"/>
              <a:buChar char="•"/>
            </a:pPr>
            <a:r>
              <a:t>Définition d’une position x et d’une position y maximale entre 0 et les positions entrées dans les paramètres.</a:t>
            </a:r>
          </a:p>
          <a:p>
            <a:pPr lvl="4" marL="2794000" indent="-558800">
              <a:buClr>
                <a:srgbClr val="FFFFFF"/>
              </a:buClr>
              <a:buSzPct val="100000"/>
              <a:buChar char="•"/>
            </a:pPr>
            <a:r>
              <a:t>Le résultat : coordonnées du prochain bloc.</a:t>
            </a:r>
          </a:p>
          <a:p>
            <a:pPr lvl="3" marL="2235200" indent="-558800">
              <a:buClr>
                <a:srgbClr val="FFFFFF"/>
              </a:buClr>
              <a:buSzPct val="100000"/>
              <a:buChar char="•"/>
            </a:pPr>
            <a:r>
              <a:t>Méthode nécessaire aux comportements des sprites.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éthode player_cord : définit la position de départ du joueur en fonction du chiffre 2 sur le plan du labyrinthe.…"/>
          <p:cNvSpPr txBox="1"/>
          <p:nvPr/>
        </p:nvSpPr>
        <p:spPr>
          <a:xfrm>
            <a:off x="1009236" y="1854199"/>
            <a:ext cx="22365529" cy="1000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117600" indent="-558800">
              <a:buClr>
                <a:srgbClr val="FFFFFF"/>
              </a:buClr>
              <a:buSzPct val="100000"/>
              <a:buChar char="•"/>
            </a:pPr>
            <a:r>
              <a:t>Méthode player_cord : définit la position de départ du joueur en fonction du chiffre 2 sur le plan du labyrinthe.</a:t>
            </a:r>
          </a:p>
          <a:p>
            <a:pPr lvl="1" marL="1117600" indent="-558800">
              <a:buClr>
                <a:srgbClr val="FFFFFF"/>
              </a:buClr>
              <a:buSzPct val="100000"/>
              <a:buChar char="•"/>
            </a:pPr>
            <a:r>
              <a:t>Méthode guardian_cord : définit la position du gardien de la même manière.</a:t>
            </a:r>
          </a:p>
          <a:p>
            <a:pPr lvl="1" marL="1117600" indent="-558800">
              <a:buClr>
                <a:srgbClr val="FFFFFF"/>
              </a:buClr>
              <a:buSzPct val="100000"/>
              <a:buChar char="•"/>
              <a:defRPr b="1"/>
            </a:pPr>
            <a:r>
              <a:t>Méthodes items_cord et random_cord :</a:t>
            </a:r>
            <a:endParaRPr b="0"/>
          </a:p>
          <a:p>
            <a:pPr lvl="2" marL="16764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Vont définir la position des différents items.</a:t>
            </a:r>
            <a:endParaRPr b="0"/>
          </a:p>
          <a:p>
            <a:pPr lvl="2" marL="16764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La méthode items_cord va stocker toutes les positions égales à 0 dans le plan dans la liste items_cordinates_list vue précédemment par des tuples (abscisse, ordonnée)</a:t>
            </a:r>
            <a:endParaRPr b="0"/>
          </a:p>
          <a:p>
            <a:pPr lvl="2" marL="1676400" indent="-558800">
              <a:buClr>
                <a:srgbClr val="FFFFFF"/>
              </a:buClr>
              <a:buSzPct val="100000"/>
              <a:buChar char="•"/>
              <a:defRPr b="1"/>
            </a:pPr>
            <a:r>
              <a:rPr b="0"/>
              <a:t>Méthode fonctionnant à la manière d’une boucle.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