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0D2EA-1352-460E-86E2-27B75C4B094F}" v="1" dt="2024-06-17T16:32:16.0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61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D31BB-146E-1046-AB49-E7E7C5F14A08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A3526B-95E2-D34F-A385-E0F08D9ED10D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Introduction</a:t>
          </a:r>
        </a:p>
      </dgm:t>
    </dgm:pt>
    <dgm:pt modelId="{6C9945D1-E9D2-CB4B-852F-F5FB500FF503}" type="parTrans" cxnId="{83D951DC-EC48-E746-B003-13DB58B3BD87}">
      <dgm:prSet/>
      <dgm:spPr/>
      <dgm:t>
        <a:bodyPr/>
        <a:lstStyle/>
        <a:p>
          <a:endParaRPr lang="en-US"/>
        </a:p>
      </dgm:t>
    </dgm:pt>
    <dgm:pt modelId="{E60FE00C-8505-A040-8C86-F92D2A512749}" type="sibTrans" cxnId="{83D951DC-EC48-E746-B003-13DB58B3BD87}">
      <dgm:prSet/>
      <dgm:spPr/>
      <dgm:t>
        <a:bodyPr/>
        <a:lstStyle/>
        <a:p>
          <a:endParaRPr lang="en-US"/>
        </a:p>
      </dgm:t>
    </dgm:pt>
    <dgm:pt modelId="{A9AA05A5-88D4-CE4E-B377-0D817A952211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IoT et LoRaWAN</a:t>
          </a:r>
        </a:p>
      </dgm:t>
    </dgm:pt>
    <dgm:pt modelId="{7258A077-D66B-1A49-B814-AA0BBD77D6D4}" type="parTrans" cxnId="{3AD9725D-5287-0543-A641-CEC63EA3AD2D}">
      <dgm:prSet/>
      <dgm:spPr/>
      <dgm:t>
        <a:bodyPr/>
        <a:lstStyle/>
        <a:p>
          <a:endParaRPr lang="en-US"/>
        </a:p>
      </dgm:t>
    </dgm:pt>
    <dgm:pt modelId="{EDB5C7DE-B95E-9B44-9802-862F407C1305}" type="sibTrans" cxnId="{3AD9725D-5287-0543-A641-CEC63EA3AD2D}">
      <dgm:prSet/>
      <dgm:spPr/>
      <dgm:t>
        <a:bodyPr/>
        <a:lstStyle/>
        <a:p>
          <a:endParaRPr lang="en-US"/>
        </a:p>
      </dgm:t>
    </dgm:pt>
    <dgm:pt modelId="{3563BBD2-07F0-D24F-A925-600CBCCA988E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LoRa et RFFI</a:t>
          </a:r>
        </a:p>
      </dgm:t>
    </dgm:pt>
    <dgm:pt modelId="{EA4CFEE8-1E78-F341-ACD7-7DE5570D03CC}" type="parTrans" cxnId="{AF87062C-04AC-994E-87EA-66C912BB6479}">
      <dgm:prSet/>
      <dgm:spPr/>
      <dgm:t>
        <a:bodyPr/>
        <a:lstStyle/>
        <a:p>
          <a:endParaRPr lang="en-US"/>
        </a:p>
      </dgm:t>
    </dgm:pt>
    <dgm:pt modelId="{E1957D1D-89FC-574B-8EC5-F793B5C1679E}" type="sibTrans" cxnId="{AF87062C-04AC-994E-87EA-66C912BB6479}">
      <dgm:prSet/>
      <dgm:spPr/>
      <dgm:t>
        <a:bodyPr/>
        <a:lstStyle/>
        <a:p>
          <a:endParaRPr lang="en-US"/>
        </a:p>
      </dgm:t>
    </dgm:pt>
    <dgm:pt modelId="{2D0DDB5C-460A-834D-A7EE-146E88D8633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Expérimentations et Résultats</a:t>
          </a:r>
        </a:p>
      </dgm:t>
    </dgm:pt>
    <dgm:pt modelId="{A56A3B34-97D5-8747-A620-46FA18C4AE53}" type="parTrans" cxnId="{B9A37D17-EE59-3744-8396-4AD47510B83E}">
      <dgm:prSet/>
      <dgm:spPr/>
      <dgm:t>
        <a:bodyPr/>
        <a:lstStyle/>
        <a:p>
          <a:endParaRPr lang="en-US"/>
        </a:p>
      </dgm:t>
    </dgm:pt>
    <dgm:pt modelId="{1FA53F9E-88CE-9C44-AB89-4AC667C52CCC}" type="sibTrans" cxnId="{B9A37D17-EE59-3744-8396-4AD47510B83E}">
      <dgm:prSet/>
      <dgm:spPr/>
      <dgm:t>
        <a:bodyPr/>
        <a:lstStyle/>
        <a:p>
          <a:endParaRPr lang="en-US"/>
        </a:p>
      </dgm:t>
    </dgm:pt>
    <dgm:pt modelId="{DCBC45E1-0B82-7C44-B1F7-85483E7DE999}" type="pres">
      <dgm:prSet presAssocID="{11ED31BB-146E-1046-AB49-E7E7C5F14A08}" presName="CompostProcess" presStyleCnt="0">
        <dgm:presLayoutVars>
          <dgm:dir/>
          <dgm:resizeHandles val="exact"/>
        </dgm:presLayoutVars>
      </dgm:prSet>
      <dgm:spPr/>
    </dgm:pt>
    <dgm:pt modelId="{164579FD-807D-F647-9A92-4629E94360DF}" type="pres">
      <dgm:prSet presAssocID="{11ED31BB-146E-1046-AB49-E7E7C5F14A08}" presName="arrow" presStyleLbl="bgShp" presStyleIdx="0" presStyleCnt="1"/>
      <dgm:spPr/>
    </dgm:pt>
    <dgm:pt modelId="{84DEC7C7-2513-AC40-9392-7A08A9126EB8}" type="pres">
      <dgm:prSet presAssocID="{11ED31BB-146E-1046-AB49-E7E7C5F14A08}" presName="linearProcess" presStyleCnt="0"/>
      <dgm:spPr/>
    </dgm:pt>
    <dgm:pt modelId="{245D6D06-28D3-6548-8748-A786E385A2EE}" type="pres">
      <dgm:prSet presAssocID="{ABA3526B-95E2-D34F-A385-E0F08D9ED10D}" presName="textNode" presStyleLbl="node1" presStyleIdx="0" presStyleCnt="4">
        <dgm:presLayoutVars>
          <dgm:bulletEnabled val="1"/>
        </dgm:presLayoutVars>
      </dgm:prSet>
      <dgm:spPr/>
    </dgm:pt>
    <dgm:pt modelId="{6EB92004-9121-8E48-A813-0EF2CF53431C}" type="pres">
      <dgm:prSet presAssocID="{E60FE00C-8505-A040-8C86-F92D2A512749}" presName="sibTrans" presStyleCnt="0"/>
      <dgm:spPr/>
    </dgm:pt>
    <dgm:pt modelId="{2A7F818F-3EFE-984F-93AB-1530023DC1A0}" type="pres">
      <dgm:prSet presAssocID="{A9AA05A5-88D4-CE4E-B377-0D817A952211}" presName="textNode" presStyleLbl="node1" presStyleIdx="1" presStyleCnt="4">
        <dgm:presLayoutVars>
          <dgm:bulletEnabled val="1"/>
        </dgm:presLayoutVars>
      </dgm:prSet>
      <dgm:spPr/>
    </dgm:pt>
    <dgm:pt modelId="{BA768847-D75D-6541-8354-7C296D50D84A}" type="pres">
      <dgm:prSet presAssocID="{EDB5C7DE-B95E-9B44-9802-862F407C1305}" presName="sibTrans" presStyleCnt="0"/>
      <dgm:spPr/>
    </dgm:pt>
    <dgm:pt modelId="{9154B9B9-6573-5745-A950-B0F111A59A82}" type="pres">
      <dgm:prSet presAssocID="{3563BBD2-07F0-D24F-A925-600CBCCA988E}" presName="textNode" presStyleLbl="node1" presStyleIdx="2" presStyleCnt="4">
        <dgm:presLayoutVars>
          <dgm:bulletEnabled val="1"/>
        </dgm:presLayoutVars>
      </dgm:prSet>
      <dgm:spPr/>
    </dgm:pt>
    <dgm:pt modelId="{3CF1504D-604B-C341-9878-6F5A3331B6E0}" type="pres">
      <dgm:prSet presAssocID="{E1957D1D-89FC-574B-8EC5-F793B5C1679E}" presName="sibTrans" presStyleCnt="0"/>
      <dgm:spPr/>
    </dgm:pt>
    <dgm:pt modelId="{0CF295E1-FFE8-9D43-BBBF-1F73E338D20E}" type="pres">
      <dgm:prSet presAssocID="{2D0DDB5C-460A-834D-A7EE-146E88D8633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9A37D17-EE59-3744-8396-4AD47510B83E}" srcId="{11ED31BB-146E-1046-AB49-E7E7C5F14A08}" destId="{2D0DDB5C-460A-834D-A7EE-146E88D8633D}" srcOrd="3" destOrd="0" parTransId="{A56A3B34-97D5-8747-A620-46FA18C4AE53}" sibTransId="{1FA53F9E-88CE-9C44-AB89-4AC667C52CCC}"/>
    <dgm:cxn modelId="{AF87062C-04AC-994E-87EA-66C912BB6479}" srcId="{11ED31BB-146E-1046-AB49-E7E7C5F14A08}" destId="{3563BBD2-07F0-D24F-A925-600CBCCA988E}" srcOrd="2" destOrd="0" parTransId="{EA4CFEE8-1E78-F341-ACD7-7DE5570D03CC}" sibTransId="{E1957D1D-89FC-574B-8EC5-F793B5C1679E}"/>
    <dgm:cxn modelId="{3AD9725D-5287-0543-A641-CEC63EA3AD2D}" srcId="{11ED31BB-146E-1046-AB49-E7E7C5F14A08}" destId="{A9AA05A5-88D4-CE4E-B377-0D817A952211}" srcOrd="1" destOrd="0" parTransId="{7258A077-D66B-1A49-B814-AA0BBD77D6D4}" sibTransId="{EDB5C7DE-B95E-9B44-9802-862F407C1305}"/>
    <dgm:cxn modelId="{20C0E663-B415-43B2-8D4F-04EC042D9D65}" type="presOf" srcId="{ABA3526B-95E2-D34F-A385-E0F08D9ED10D}" destId="{245D6D06-28D3-6548-8748-A786E385A2EE}" srcOrd="0" destOrd="0" presId="urn:microsoft.com/office/officeart/2005/8/layout/hProcess9"/>
    <dgm:cxn modelId="{D8E4CDA2-3DE1-430E-B2AC-6402F7D8BF3A}" type="presOf" srcId="{3563BBD2-07F0-D24F-A925-600CBCCA988E}" destId="{9154B9B9-6573-5745-A950-B0F111A59A82}" srcOrd="0" destOrd="0" presId="urn:microsoft.com/office/officeart/2005/8/layout/hProcess9"/>
    <dgm:cxn modelId="{F0AD7CAB-E9DF-4AEE-9331-C4799A83FDB5}" type="presOf" srcId="{11ED31BB-146E-1046-AB49-E7E7C5F14A08}" destId="{DCBC45E1-0B82-7C44-B1F7-85483E7DE999}" srcOrd="0" destOrd="0" presId="urn:microsoft.com/office/officeart/2005/8/layout/hProcess9"/>
    <dgm:cxn modelId="{83D951DC-EC48-E746-B003-13DB58B3BD87}" srcId="{11ED31BB-146E-1046-AB49-E7E7C5F14A08}" destId="{ABA3526B-95E2-D34F-A385-E0F08D9ED10D}" srcOrd="0" destOrd="0" parTransId="{6C9945D1-E9D2-CB4B-852F-F5FB500FF503}" sibTransId="{E60FE00C-8505-A040-8C86-F92D2A512749}"/>
    <dgm:cxn modelId="{1006F1E0-D041-4630-AD03-46E51BB9F732}" type="presOf" srcId="{A9AA05A5-88D4-CE4E-B377-0D817A952211}" destId="{2A7F818F-3EFE-984F-93AB-1530023DC1A0}" srcOrd="0" destOrd="0" presId="urn:microsoft.com/office/officeart/2005/8/layout/hProcess9"/>
    <dgm:cxn modelId="{F91C5EE6-468D-4995-8D27-F99E599C9865}" type="presOf" srcId="{2D0DDB5C-460A-834D-A7EE-146E88D8633D}" destId="{0CF295E1-FFE8-9D43-BBBF-1F73E338D20E}" srcOrd="0" destOrd="0" presId="urn:microsoft.com/office/officeart/2005/8/layout/hProcess9"/>
    <dgm:cxn modelId="{989DF8B5-32B3-4433-96D0-7D4D9EEC5864}" type="presParOf" srcId="{DCBC45E1-0B82-7C44-B1F7-85483E7DE999}" destId="{164579FD-807D-F647-9A92-4629E94360DF}" srcOrd="0" destOrd="0" presId="urn:microsoft.com/office/officeart/2005/8/layout/hProcess9"/>
    <dgm:cxn modelId="{1F3B13DA-C184-4164-8158-FD0FC2592D3C}" type="presParOf" srcId="{DCBC45E1-0B82-7C44-B1F7-85483E7DE999}" destId="{84DEC7C7-2513-AC40-9392-7A08A9126EB8}" srcOrd="1" destOrd="0" presId="urn:microsoft.com/office/officeart/2005/8/layout/hProcess9"/>
    <dgm:cxn modelId="{B9B4322E-99A3-495D-8CA8-3D3256802DBA}" type="presParOf" srcId="{84DEC7C7-2513-AC40-9392-7A08A9126EB8}" destId="{245D6D06-28D3-6548-8748-A786E385A2EE}" srcOrd="0" destOrd="0" presId="urn:microsoft.com/office/officeart/2005/8/layout/hProcess9"/>
    <dgm:cxn modelId="{4C360DAE-E6E3-4CC2-B101-F2F8FDA64242}" type="presParOf" srcId="{84DEC7C7-2513-AC40-9392-7A08A9126EB8}" destId="{6EB92004-9121-8E48-A813-0EF2CF53431C}" srcOrd="1" destOrd="0" presId="urn:microsoft.com/office/officeart/2005/8/layout/hProcess9"/>
    <dgm:cxn modelId="{9009A2B0-0142-47D7-B657-76B35EA17BFC}" type="presParOf" srcId="{84DEC7C7-2513-AC40-9392-7A08A9126EB8}" destId="{2A7F818F-3EFE-984F-93AB-1530023DC1A0}" srcOrd="2" destOrd="0" presId="urn:microsoft.com/office/officeart/2005/8/layout/hProcess9"/>
    <dgm:cxn modelId="{5E2856E1-A0D1-4221-B793-0D32CD122F64}" type="presParOf" srcId="{84DEC7C7-2513-AC40-9392-7A08A9126EB8}" destId="{BA768847-D75D-6541-8354-7C296D50D84A}" srcOrd="3" destOrd="0" presId="urn:microsoft.com/office/officeart/2005/8/layout/hProcess9"/>
    <dgm:cxn modelId="{22B5CD58-EF7F-4E6C-AF64-5C78B417124E}" type="presParOf" srcId="{84DEC7C7-2513-AC40-9392-7A08A9126EB8}" destId="{9154B9B9-6573-5745-A950-B0F111A59A82}" srcOrd="4" destOrd="0" presId="urn:microsoft.com/office/officeart/2005/8/layout/hProcess9"/>
    <dgm:cxn modelId="{7FA769C1-C28E-488F-91E6-17F7473A73AC}" type="presParOf" srcId="{84DEC7C7-2513-AC40-9392-7A08A9126EB8}" destId="{3CF1504D-604B-C341-9878-6F5A3331B6E0}" srcOrd="5" destOrd="0" presId="urn:microsoft.com/office/officeart/2005/8/layout/hProcess9"/>
    <dgm:cxn modelId="{FE06564F-3F77-4193-AF7F-FF5DB6E564B5}" type="presParOf" srcId="{84DEC7C7-2513-AC40-9392-7A08A9126EB8}" destId="{0CF295E1-FFE8-9D43-BBBF-1F73E338D20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D31BB-146E-1046-AB49-E7E7C5F14A08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A3526B-95E2-D34F-A385-E0F08D9ED10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Introduction</a:t>
          </a:r>
        </a:p>
      </dgm:t>
    </dgm:pt>
    <dgm:pt modelId="{6C9945D1-E9D2-CB4B-852F-F5FB500FF503}" type="parTrans" cxnId="{83D951DC-EC48-E746-B003-13DB58B3BD87}">
      <dgm:prSet/>
      <dgm:spPr/>
      <dgm:t>
        <a:bodyPr/>
        <a:lstStyle/>
        <a:p>
          <a:endParaRPr lang="en-US"/>
        </a:p>
      </dgm:t>
    </dgm:pt>
    <dgm:pt modelId="{E60FE00C-8505-A040-8C86-F92D2A512749}" type="sibTrans" cxnId="{83D951DC-EC48-E746-B003-13DB58B3BD87}">
      <dgm:prSet/>
      <dgm:spPr/>
      <dgm:t>
        <a:bodyPr/>
        <a:lstStyle/>
        <a:p>
          <a:endParaRPr lang="en-US"/>
        </a:p>
      </dgm:t>
    </dgm:pt>
    <dgm:pt modelId="{A9AA05A5-88D4-CE4E-B377-0D817A952211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IoT et LoRaWAN</a:t>
          </a:r>
        </a:p>
      </dgm:t>
    </dgm:pt>
    <dgm:pt modelId="{7258A077-D66B-1A49-B814-AA0BBD77D6D4}" type="parTrans" cxnId="{3AD9725D-5287-0543-A641-CEC63EA3AD2D}">
      <dgm:prSet/>
      <dgm:spPr/>
      <dgm:t>
        <a:bodyPr/>
        <a:lstStyle/>
        <a:p>
          <a:endParaRPr lang="en-US"/>
        </a:p>
      </dgm:t>
    </dgm:pt>
    <dgm:pt modelId="{EDB5C7DE-B95E-9B44-9802-862F407C1305}" type="sibTrans" cxnId="{3AD9725D-5287-0543-A641-CEC63EA3AD2D}">
      <dgm:prSet/>
      <dgm:spPr/>
      <dgm:t>
        <a:bodyPr/>
        <a:lstStyle/>
        <a:p>
          <a:endParaRPr lang="en-US"/>
        </a:p>
      </dgm:t>
    </dgm:pt>
    <dgm:pt modelId="{3563BBD2-07F0-D24F-A925-600CBCCA988E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LoRa et RFFI</a:t>
          </a:r>
        </a:p>
      </dgm:t>
    </dgm:pt>
    <dgm:pt modelId="{EA4CFEE8-1E78-F341-ACD7-7DE5570D03CC}" type="parTrans" cxnId="{AF87062C-04AC-994E-87EA-66C912BB6479}">
      <dgm:prSet/>
      <dgm:spPr/>
      <dgm:t>
        <a:bodyPr/>
        <a:lstStyle/>
        <a:p>
          <a:endParaRPr lang="en-US"/>
        </a:p>
      </dgm:t>
    </dgm:pt>
    <dgm:pt modelId="{E1957D1D-89FC-574B-8EC5-F793B5C1679E}" type="sibTrans" cxnId="{AF87062C-04AC-994E-87EA-66C912BB6479}">
      <dgm:prSet/>
      <dgm:spPr/>
      <dgm:t>
        <a:bodyPr/>
        <a:lstStyle/>
        <a:p>
          <a:endParaRPr lang="en-US"/>
        </a:p>
      </dgm:t>
    </dgm:pt>
    <dgm:pt modelId="{2D0DDB5C-460A-834D-A7EE-146E88D8633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Expérimentations et Résultats</a:t>
          </a:r>
        </a:p>
      </dgm:t>
    </dgm:pt>
    <dgm:pt modelId="{A56A3B34-97D5-8747-A620-46FA18C4AE53}" type="parTrans" cxnId="{B9A37D17-EE59-3744-8396-4AD47510B83E}">
      <dgm:prSet/>
      <dgm:spPr/>
      <dgm:t>
        <a:bodyPr/>
        <a:lstStyle/>
        <a:p>
          <a:endParaRPr lang="en-US"/>
        </a:p>
      </dgm:t>
    </dgm:pt>
    <dgm:pt modelId="{1FA53F9E-88CE-9C44-AB89-4AC667C52CCC}" type="sibTrans" cxnId="{B9A37D17-EE59-3744-8396-4AD47510B83E}">
      <dgm:prSet/>
      <dgm:spPr/>
      <dgm:t>
        <a:bodyPr/>
        <a:lstStyle/>
        <a:p>
          <a:endParaRPr lang="en-US"/>
        </a:p>
      </dgm:t>
    </dgm:pt>
    <dgm:pt modelId="{DCBC45E1-0B82-7C44-B1F7-85483E7DE999}" type="pres">
      <dgm:prSet presAssocID="{11ED31BB-146E-1046-AB49-E7E7C5F14A08}" presName="CompostProcess" presStyleCnt="0">
        <dgm:presLayoutVars>
          <dgm:dir/>
          <dgm:resizeHandles val="exact"/>
        </dgm:presLayoutVars>
      </dgm:prSet>
      <dgm:spPr/>
    </dgm:pt>
    <dgm:pt modelId="{164579FD-807D-F647-9A92-4629E94360DF}" type="pres">
      <dgm:prSet presAssocID="{11ED31BB-146E-1046-AB49-E7E7C5F14A08}" presName="arrow" presStyleLbl="bgShp" presStyleIdx="0" presStyleCnt="1"/>
      <dgm:spPr/>
    </dgm:pt>
    <dgm:pt modelId="{84DEC7C7-2513-AC40-9392-7A08A9126EB8}" type="pres">
      <dgm:prSet presAssocID="{11ED31BB-146E-1046-AB49-E7E7C5F14A08}" presName="linearProcess" presStyleCnt="0"/>
      <dgm:spPr/>
    </dgm:pt>
    <dgm:pt modelId="{245D6D06-28D3-6548-8748-A786E385A2EE}" type="pres">
      <dgm:prSet presAssocID="{ABA3526B-95E2-D34F-A385-E0F08D9ED10D}" presName="textNode" presStyleLbl="node1" presStyleIdx="0" presStyleCnt="4">
        <dgm:presLayoutVars>
          <dgm:bulletEnabled val="1"/>
        </dgm:presLayoutVars>
      </dgm:prSet>
      <dgm:spPr/>
    </dgm:pt>
    <dgm:pt modelId="{6EB92004-9121-8E48-A813-0EF2CF53431C}" type="pres">
      <dgm:prSet presAssocID="{E60FE00C-8505-A040-8C86-F92D2A512749}" presName="sibTrans" presStyleCnt="0"/>
      <dgm:spPr/>
    </dgm:pt>
    <dgm:pt modelId="{2A7F818F-3EFE-984F-93AB-1530023DC1A0}" type="pres">
      <dgm:prSet presAssocID="{A9AA05A5-88D4-CE4E-B377-0D817A952211}" presName="textNode" presStyleLbl="node1" presStyleIdx="1" presStyleCnt="4">
        <dgm:presLayoutVars>
          <dgm:bulletEnabled val="1"/>
        </dgm:presLayoutVars>
      </dgm:prSet>
      <dgm:spPr/>
    </dgm:pt>
    <dgm:pt modelId="{BA768847-D75D-6541-8354-7C296D50D84A}" type="pres">
      <dgm:prSet presAssocID="{EDB5C7DE-B95E-9B44-9802-862F407C1305}" presName="sibTrans" presStyleCnt="0"/>
      <dgm:spPr/>
    </dgm:pt>
    <dgm:pt modelId="{9154B9B9-6573-5745-A950-B0F111A59A82}" type="pres">
      <dgm:prSet presAssocID="{3563BBD2-07F0-D24F-A925-600CBCCA988E}" presName="textNode" presStyleLbl="node1" presStyleIdx="2" presStyleCnt="4">
        <dgm:presLayoutVars>
          <dgm:bulletEnabled val="1"/>
        </dgm:presLayoutVars>
      </dgm:prSet>
      <dgm:spPr/>
    </dgm:pt>
    <dgm:pt modelId="{3CF1504D-604B-C341-9878-6F5A3331B6E0}" type="pres">
      <dgm:prSet presAssocID="{E1957D1D-89FC-574B-8EC5-F793B5C1679E}" presName="sibTrans" presStyleCnt="0"/>
      <dgm:spPr/>
    </dgm:pt>
    <dgm:pt modelId="{0CF295E1-FFE8-9D43-BBBF-1F73E338D20E}" type="pres">
      <dgm:prSet presAssocID="{2D0DDB5C-460A-834D-A7EE-146E88D8633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9A37D17-EE59-3744-8396-4AD47510B83E}" srcId="{11ED31BB-146E-1046-AB49-E7E7C5F14A08}" destId="{2D0DDB5C-460A-834D-A7EE-146E88D8633D}" srcOrd="3" destOrd="0" parTransId="{A56A3B34-97D5-8747-A620-46FA18C4AE53}" sibTransId="{1FA53F9E-88CE-9C44-AB89-4AC667C52CCC}"/>
    <dgm:cxn modelId="{AF87062C-04AC-994E-87EA-66C912BB6479}" srcId="{11ED31BB-146E-1046-AB49-E7E7C5F14A08}" destId="{3563BBD2-07F0-D24F-A925-600CBCCA988E}" srcOrd="2" destOrd="0" parTransId="{EA4CFEE8-1E78-F341-ACD7-7DE5570D03CC}" sibTransId="{E1957D1D-89FC-574B-8EC5-F793B5C1679E}"/>
    <dgm:cxn modelId="{3AD9725D-5287-0543-A641-CEC63EA3AD2D}" srcId="{11ED31BB-146E-1046-AB49-E7E7C5F14A08}" destId="{A9AA05A5-88D4-CE4E-B377-0D817A952211}" srcOrd="1" destOrd="0" parTransId="{7258A077-D66B-1A49-B814-AA0BBD77D6D4}" sibTransId="{EDB5C7DE-B95E-9B44-9802-862F407C1305}"/>
    <dgm:cxn modelId="{20C0E663-B415-43B2-8D4F-04EC042D9D65}" type="presOf" srcId="{ABA3526B-95E2-D34F-A385-E0F08D9ED10D}" destId="{245D6D06-28D3-6548-8748-A786E385A2EE}" srcOrd="0" destOrd="0" presId="urn:microsoft.com/office/officeart/2005/8/layout/hProcess9"/>
    <dgm:cxn modelId="{D8E4CDA2-3DE1-430E-B2AC-6402F7D8BF3A}" type="presOf" srcId="{3563BBD2-07F0-D24F-A925-600CBCCA988E}" destId="{9154B9B9-6573-5745-A950-B0F111A59A82}" srcOrd="0" destOrd="0" presId="urn:microsoft.com/office/officeart/2005/8/layout/hProcess9"/>
    <dgm:cxn modelId="{F0AD7CAB-E9DF-4AEE-9331-C4799A83FDB5}" type="presOf" srcId="{11ED31BB-146E-1046-AB49-E7E7C5F14A08}" destId="{DCBC45E1-0B82-7C44-B1F7-85483E7DE999}" srcOrd="0" destOrd="0" presId="urn:microsoft.com/office/officeart/2005/8/layout/hProcess9"/>
    <dgm:cxn modelId="{83D951DC-EC48-E746-B003-13DB58B3BD87}" srcId="{11ED31BB-146E-1046-AB49-E7E7C5F14A08}" destId="{ABA3526B-95E2-D34F-A385-E0F08D9ED10D}" srcOrd="0" destOrd="0" parTransId="{6C9945D1-E9D2-CB4B-852F-F5FB500FF503}" sibTransId="{E60FE00C-8505-A040-8C86-F92D2A512749}"/>
    <dgm:cxn modelId="{1006F1E0-D041-4630-AD03-46E51BB9F732}" type="presOf" srcId="{A9AA05A5-88D4-CE4E-B377-0D817A952211}" destId="{2A7F818F-3EFE-984F-93AB-1530023DC1A0}" srcOrd="0" destOrd="0" presId="urn:microsoft.com/office/officeart/2005/8/layout/hProcess9"/>
    <dgm:cxn modelId="{F91C5EE6-468D-4995-8D27-F99E599C9865}" type="presOf" srcId="{2D0DDB5C-460A-834D-A7EE-146E88D8633D}" destId="{0CF295E1-FFE8-9D43-BBBF-1F73E338D20E}" srcOrd="0" destOrd="0" presId="urn:microsoft.com/office/officeart/2005/8/layout/hProcess9"/>
    <dgm:cxn modelId="{989DF8B5-32B3-4433-96D0-7D4D9EEC5864}" type="presParOf" srcId="{DCBC45E1-0B82-7C44-B1F7-85483E7DE999}" destId="{164579FD-807D-F647-9A92-4629E94360DF}" srcOrd="0" destOrd="0" presId="urn:microsoft.com/office/officeart/2005/8/layout/hProcess9"/>
    <dgm:cxn modelId="{1F3B13DA-C184-4164-8158-FD0FC2592D3C}" type="presParOf" srcId="{DCBC45E1-0B82-7C44-B1F7-85483E7DE999}" destId="{84DEC7C7-2513-AC40-9392-7A08A9126EB8}" srcOrd="1" destOrd="0" presId="urn:microsoft.com/office/officeart/2005/8/layout/hProcess9"/>
    <dgm:cxn modelId="{B9B4322E-99A3-495D-8CA8-3D3256802DBA}" type="presParOf" srcId="{84DEC7C7-2513-AC40-9392-7A08A9126EB8}" destId="{245D6D06-28D3-6548-8748-A786E385A2EE}" srcOrd="0" destOrd="0" presId="urn:microsoft.com/office/officeart/2005/8/layout/hProcess9"/>
    <dgm:cxn modelId="{4C360DAE-E6E3-4CC2-B101-F2F8FDA64242}" type="presParOf" srcId="{84DEC7C7-2513-AC40-9392-7A08A9126EB8}" destId="{6EB92004-9121-8E48-A813-0EF2CF53431C}" srcOrd="1" destOrd="0" presId="urn:microsoft.com/office/officeart/2005/8/layout/hProcess9"/>
    <dgm:cxn modelId="{9009A2B0-0142-47D7-B657-76B35EA17BFC}" type="presParOf" srcId="{84DEC7C7-2513-AC40-9392-7A08A9126EB8}" destId="{2A7F818F-3EFE-984F-93AB-1530023DC1A0}" srcOrd="2" destOrd="0" presId="urn:microsoft.com/office/officeart/2005/8/layout/hProcess9"/>
    <dgm:cxn modelId="{5E2856E1-A0D1-4221-B793-0D32CD122F64}" type="presParOf" srcId="{84DEC7C7-2513-AC40-9392-7A08A9126EB8}" destId="{BA768847-D75D-6541-8354-7C296D50D84A}" srcOrd="3" destOrd="0" presId="urn:microsoft.com/office/officeart/2005/8/layout/hProcess9"/>
    <dgm:cxn modelId="{22B5CD58-EF7F-4E6C-AF64-5C78B417124E}" type="presParOf" srcId="{84DEC7C7-2513-AC40-9392-7A08A9126EB8}" destId="{9154B9B9-6573-5745-A950-B0F111A59A82}" srcOrd="4" destOrd="0" presId="urn:microsoft.com/office/officeart/2005/8/layout/hProcess9"/>
    <dgm:cxn modelId="{7FA769C1-C28E-488F-91E6-17F7473A73AC}" type="presParOf" srcId="{84DEC7C7-2513-AC40-9392-7A08A9126EB8}" destId="{3CF1504D-604B-C341-9878-6F5A3331B6E0}" srcOrd="5" destOrd="0" presId="urn:microsoft.com/office/officeart/2005/8/layout/hProcess9"/>
    <dgm:cxn modelId="{FE06564F-3F77-4193-AF7F-FF5DB6E564B5}" type="presParOf" srcId="{84DEC7C7-2513-AC40-9392-7A08A9126EB8}" destId="{0CF295E1-FFE8-9D43-BBBF-1F73E338D20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D31BB-146E-1046-AB49-E7E7C5F14A08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A3526B-95E2-D34F-A385-E0F08D9ED10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Introduction</a:t>
          </a:r>
        </a:p>
      </dgm:t>
    </dgm:pt>
    <dgm:pt modelId="{6C9945D1-E9D2-CB4B-852F-F5FB500FF503}" type="parTrans" cxnId="{83D951DC-EC48-E746-B003-13DB58B3BD87}">
      <dgm:prSet/>
      <dgm:spPr/>
      <dgm:t>
        <a:bodyPr/>
        <a:lstStyle/>
        <a:p>
          <a:endParaRPr lang="en-US"/>
        </a:p>
      </dgm:t>
    </dgm:pt>
    <dgm:pt modelId="{E60FE00C-8505-A040-8C86-F92D2A512749}" type="sibTrans" cxnId="{83D951DC-EC48-E746-B003-13DB58B3BD87}">
      <dgm:prSet/>
      <dgm:spPr/>
      <dgm:t>
        <a:bodyPr/>
        <a:lstStyle/>
        <a:p>
          <a:endParaRPr lang="en-US"/>
        </a:p>
      </dgm:t>
    </dgm:pt>
    <dgm:pt modelId="{A9AA05A5-88D4-CE4E-B377-0D817A952211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IoT et LoRaWAN</a:t>
          </a:r>
        </a:p>
      </dgm:t>
    </dgm:pt>
    <dgm:pt modelId="{7258A077-D66B-1A49-B814-AA0BBD77D6D4}" type="parTrans" cxnId="{3AD9725D-5287-0543-A641-CEC63EA3AD2D}">
      <dgm:prSet/>
      <dgm:spPr/>
      <dgm:t>
        <a:bodyPr/>
        <a:lstStyle/>
        <a:p>
          <a:endParaRPr lang="en-US"/>
        </a:p>
      </dgm:t>
    </dgm:pt>
    <dgm:pt modelId="{EDB5C7DE-B95E-9B44-9802-862F407C1305}" type="sibTrans" cxnId="{3AD9725D-5287-0543-A641-CEC63EA3AD2D}">
      <dgm:prSet/>
      <dgm:spPr/>
      <dgm:t>
        <a:bodyPr/>
        <a:lstStyle/>
        <a:p>
          <a:endParaRPr lang="en-US"/>
        </a:p>
      </dgm:t>
    </dgm:pt>
    <dgm:pt modelId="{3563BBD2-07F0-D24F-A925-600CBCCA988E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LoRa et RFFI</a:t>
          </a:r>
        </a:p>
      </dgm:t>
    </dgm:pt>
    <dgm:pt modelId="{EA4CFEE8-1E78-F341-ACD7-7DE5570D03CC}" type="parTrans" cxnId="{AF87062C-04AC-994E-87EA-66C912BB6479}">
      <dgm:prSet/>
      <dgm:spPr/>
      <dgm:t>
        <a:bodyPr/>
        <a:lstStyle/>
        <a:p>
          <a:endParaRPr lang="en-US"/>
        </a:p>
      </dgm:t>
    </dgm:pt>
    <dgm:pt modelId="{E1957D1D-89FC-574B-8EC5-F793B5C1679E}" type="sibTrans" cxnId="{AF87062C-04AC-994E-87EA-66C912BB6479}">
      <dgm:prSet/>
      <dgm:spPr/>
      <dgm:t>
        <a:bodyPr/>
        <a:lstStyle/>
        <a:p>
          <a:endParaRPr lang="en-US"/>
        </a:p>
      </dgm:t>
    </dgm:pt>
    <dgm:pt modelId="{2D0DDB5C-460A-834D-A7EE-146E88D8633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Expérimentations et Résultats</a:t>
          </a:r>
        </a:p>
      </dgm:t>
    </dgm:pt>
    <dgm:pt modelId="{A56A3B34-97D5-8747-A620-46FA18C4AE53}" type="parTrans" cxnId="{B9A37D17-EE59-3744-8396-4AD47510B83E}">
      <dgm:prSet/>
      <dgm:spPr/>
      <dgm:t>
        <a:bodyPr/>
        <a:lstStyle/>
        <a:p>
          <a:endParaRPr lang="en-US"/>
        </a:p>
      </dgm:t>
    </dgm:pt>
    <dgm:pt modelId="{1FA53F9E-88CE-9C44-AB89-4AC667C52CCC}" type="sibTrans" cxnId="{B9A37D17-EE59-3744-8396-4AD47510B83E}">
      <dgm:prSet/>
      <dgm:spPr/>
      <dgm:t>
        <a:bodyPr/>
        <a:lstStyle/>
        <a:p>
          <a:endParaRPr lang="en-US"/>
        </a:p>
      </dgm:t>
    </dgm:pt>
    <dgm:pt modelId="{DCBC45E1-0B82-7C44-B1F7-85483E7DE999}" type="pres">
      <dgm:prSet presAssocID="{11ED31BB-146E-1046-AB49-E7E7C5F14A08}" presName="CompostProcess" presStyleCnt="0">
        <dgm:presLayoutVars>
          <dgm:dir/>
          <dgm:resizeHandles val="exact"/>
        </dgm:presLayoutVars>
      </dgm:prSet>
      <dgm:spPr/>
    </dgm:pt>
    <dgm:pt modelId="{164579FD-807D-F647-9A92-4629E94360DF}" type="pres">
      <dgm:prSet presAssocID="{11ED31BB-146E-1046-AB49-E7E7C5F14A08}" presName="arrow" presStyleLbl="bgShp" presStyleIdx="0" presStyleCnt="1"/>
      <dgm:spPr/>
    </dgm:pt>
    <dgm:pt modelId="{84DEC7C7-2513-AC40-9392-7A08A9126EB8}" type="pres">
      <dgm:prSet presAssocID="{11ED31BB-146E-1046-AB49-E7E7C5F14A08}" presName="linearProcess" presStyleCnt="0"/>
      <dgm:spPr/>
    </dgm:pt>
    <dgm:pt modelId="{245D6D06-28D3-6548-8748-A786E385A2EE}" type="pres">
      <dgm:prSet presAssocID="{ABA3526B-95E2-D34F-A385-E0F08D9ED10D}" presName="textNode" presStyleLbl="node1" presStyleIdx="0" presStyleCnt="4">
        <dgm:presLayoutVars>
          <dgm:bulletEnabled val="1"/>
        </dgm:presLayoutVars>
      </dgm:prSet>
      <dgm:spPr/>
    </dgm:pt>
    <dgm:pt modelId="{6EB92004-9121-8E48-A813-0EF2CF53431C}" type="pres">
      <dgm:prSet presAssocID="{E60FE00C-8505-A040-8C86-F92D2A512749}" presName="sibTrans" presStyleCnt="0"/>
      <dgm:spPr/>
    </dgm:pt>
    <dgm:pt modelId="{2A7F818F-3EFE-984F-93AB-1530023DC1A0}" type="pres">
      <dgm:prSet presAssocID="{A9AA05A5-88D4-CE4E-B377-0D817A952211}" presName="textNode" presStyleLbl="node1" presStyleIdx="1" presStyleCnt="4">
        <dgm:presLayoutVars>
          <dgm:bulletEnabled val="1"/>
        </dgm:presLayoutVars>
      </dgm:prSet>
      <dgm:spPr/>
    </dgm:pt>
    <dgm:pt modelId="{BA768847-D75D-6541-8354-7C296D50D84A}" type="pres">
      <dgm:prSet presAssocID="{EDB5C7DE-B95E-9B44-9802-862F407C1305}" presName="sibTrans" presStyleCnt="0"/>
      <dgm:spPr/>
    </dgm:pt>
    <dgm:pt modelId="{9154B9B9-6573-5745-A950-B0F111A59A82}" type="pres">
      <dgm:prSet presAssocID="{3563BBD2-07F0-D24F-A925-600CBCCA988E}" presName="textNode" presStyleLbl="node1" presStyleIdx="2" presStyleCnt="4">
        <dgm:presLayoutVars>
          <dgm:bulletEnabled val="1"/>
        </dgm:presLayoutVars>
      </dgm:prSet>
      <dgm:spPr/>
    </dgm:pt>
    <dgm:pt modelId="{3CF1504D-604B-C341-9878-6F5A3331B6E0}" type="pres">
      <dgm:prSet presAssocID="{E1957D1D-89FC-574B-8EC5-F793B5C1679E}" presName="sibTrans" presStyleCnt="0"/>
      <dgm:spPr/>
    </dgm:pt>
    <dgm:pt modelId="{0CF295E1-FFE8-9D43-BBBF-1F73E338D20E}" type="pres">
      <dgm:prSet presAssocID="{2D0DDB5C-460A-834D-A7EE-146E88D8633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9A37D17-EE59-3744-8396-4AD47510B83E}" srcId="{11ED31BB-146E-1046-AB49-E7E7C5F14A08}" destId="{2D0DDB5C-460A-834D-A7EE-146E88D8633D}" srcOrd="3" destOrd="0" parTransId="{A56A3B34-97D5-8747-A620-46FA18C4AE53}" sibTransId="{1FA53F9E-88CE-9C44-AB89-4AC667C52CCC}"/>
    <dgm:cxn modelId="{AF87062C-04AC-994E-87EA-66C912BB6479}" srcId="{11ED31BB-146E-1046-AB49-E7E7C5F14A08}" destId="{3563BBD2-07F0-D24F-A925-600CBCCA988E}" srcOrd="2" destOrd="0" parTransId="{EA4CFEE8-1E78-F341-ACD7-7DE5570D03CC}" sibTransId="{E1957D1D-89FC-574B-8EC5-F793B5C1679E}"/>
    <dgm:cxn modelId="{3AD9725D-5287-0543-A641-CEC63EA3AD2D}" srcId="{11ED31BB-146E-1046-AB49-E7E7C5F14A08}" destId="{A9AA05A5-88D4-CE4E-B377-0D817A952211}" srcOrd="1" destOrd="0" parTransId="{7258A077-D66B-1A49-B814-AA0BBD77D6D4}" sibTransId="{EDB5C7DE-B95E-9B44-9802-862F407C1305}"/>
    <dgm:cxn modelId="{20C0E663-B415-43B2-8D4F-04EC042D9D65}" type="presOf" srcId="{ABA3526B-95E2-D34F-A385-E0F08D9ED10D}" destId="{245D6D06-28D3-6548-8748-A786E385A2EE}" srcOrd="0" destOrd="0" presId="urn:microsoft.com/office/officeart/2005/8/layout/hProcess9"/>
    <dgm:cxn modelId="{D8E4CDA2-3DE1-430E-B2AC-6402F7D8BF3A}" type="presOf" srcId="{3563BBD2-07F0-D24F-A925-600CBCCA988E}" destId="{9154B9B9-6573-5745-A950-B0F111A59A82}" srcOrd="0" destOrd="0" presId="urn:microsoft.com/office/officeart/2005/8/layout/hProcess9"/>
    <dgm:cxn modelId="{F0AD7CAB-E9DF-4AEE-9331-C4799A83FDB5}" type="presOf" srcId="{11ED31BB-146E-1046-AB49-E7E7C5F14A08}" destId="{DCBC45E1-0B82-7C44-B1F7-85483E7DE999}" srcOrd="0" destOrd="0" presId="urn:microsoft.com/office/officeart/2005/8/layout/hProcess9"/>
    <dgm:cxn modelId="{83D951DC-EC48-E746-B003-13DB58B3BD87}" srcId="{11ED31BB-146E-1046-AB49-E7E7C5F14A08}" destId="{ABA3526B-95E2-D34F-A385-E0F08D9ED10D}" srcOrd="0" destOrd="0" parTransId="{6C9945D1-E9D2-CB4B-852F-F5FB500FF503}" sibTransId="{E60FE00C-8505-A040-8C86-F92D2A512749}"/>
    <dgm:cxn modelId="{1006F1E0-D041-4630-AD03-46E51BB9F732}" type="presOf" srcId="{A9AA05A5-88D4-CE4E-B377-0D817A952211}" destId="{2A7F818F-3EFE-984F-93AB-1530023DC1A0}" srcOrd="0" destOrd="0" presId="urn:microsoft.com/office/officeart/2005/8/layout/hProcess9"/>
    <dgm:cxn modelId="{F91C5EE6-468D-4995-8D27-F99E599C9865}" type="presOf" srcId="{2D0DDB5C-460A-834D-A7EE-146E88D8633D}" destId="{0CF295E1-FFE8-9D43-BBBF-1F73E338D20E}" srcOrd="0" destOrd="0" presId="urn:microsoft.com/office/officeart/2005/8/layout/hProcess9"/>
    <dgm:cxn modelId="{989DF8B5-32B3-4433-96D0-7D4D9EEC5864}" type="presParOf" srcId="{DCBC45E1-0B82-7C44-B1F7-85483E7DE999}" destId="{164579FD-807D-F647-9A92-4629E94360DF}" srcOrd="0" destOrd="0" presId="urn:microsoft.com/office/officeart/2005/8/layout/hProcess9"/>
    <dgm:cxn modelId="{1F3B13DA-C184-4164-8158-FD0FC2592D3C}" type="presParOf" srcId="{DCBC45E1-0B82-7C44-B1F7-85483E7DE999}" destId="{84DEC7C7-2513-AC40-9392-7A08A9126EB8}" srcOrd="1" destOrd="0" presId="urn:microsoft.com/office/officeart/2005/8/layout/hProcess9"/>
    <dgm:cxn modelId="{B9B4322E-99A3-495D-8CA8-3D3256802DBA}" type="presParOf" srcId="{84DEC7C7-2513-AC40-9392-7A08A9126EB8}" destId="{245D6D06-28D3-6548-8748-A786E385A2EE}" srcOrd="0" destOrd="0" presId="urn:microsoft.com/office/officeart/2005/8/layout/hProcess9"/>
    <dgm:cxn modelId="{4C360DAE-E6E3-4CC2-B101-F2F8FDA64242}" type="presParOf" srcId="{84DEC7C7-2513-AC40-9392-7A08A9126EB8}" destId="{6EB92004-9121-8E48-A813-0EF2CF53431C}" srcOrd="1" destOrd="0" presId="urn:microsoft.com/office/officeart/2005/8/layout/hProcess9"/>
    <dgm:cxn modelId="{9009A2B0-0142-47D7-B657-76B35EA17BFC}" type="presParOf" srcId="{84DEC7C7-2513-AC40-9392-7A08A9126EB8}" destId="{2A7F818F-3EFE-984F-93AB-1530023DC1A0}" srcOrd="2" destOrd="0" presId="urn:microsoft.com/office/officeart/2005/8/layout/hProcess9"/>
    <dgm:cxn modelId="{5E2856E1-A0D1-4221-B793-0D32CD122F64}" type="presParOf" srcId="{84DEC7C7-2513-AC40-9392-7A08A9126EB8}" destId="{BA768847-D75D-6541-8354-7C296D50D84A}" srcOrd="3" destOrd="0" presId="urn:microsoft.com/office/officeart/2005/8/layout/hProcess9"/>
    <dgm:cxn modelId="{22B5CD58-EF7F-4E6C-AF64-5C78B417124E}" type="presParOf" srcId="{84DEC7C7-2513-AC40-9392-7A08A9126EB8}" destId="{9154B9B9-6573-5745-A950-B0F111A59A82}" srcOrd="4" destOrd="0" presId="urn:microsoft.com/office/officeart/2005/8/layout/hProcess9"/>
    <dgm:cxn modelId="{7FA769C1-C28E-488F-91E6-17F7473A73AC}" type="presParOf" srcId="{84DEC7C7-2513-AC40-9392-7A08A9126EB8}" destId="{3CF1504D-604B-C341-9878-6F5A3331B6E0}" srcOrd="5" destOrd="0" presId="urn:microsoft.com/office/officeart/2005/8/layout/hProcess9"/>
    <dgm:cxn modelId="{FE06564F-3F77-4193-AF7F-FF5DB6E564B5}" type="presParOf" srcId="{84DEC7C7-2513-AC40-9392-7A08A9126EB8}" destId="{0CF295E1-FFE8-9D43-BBBF-1F73E338D20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ED31BB-146E-1046-AB49-E7E7C5F14A08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A3526B-95E2-D34F-A385-E0F08D9ED10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Introduction</a:t>
          </a:r>
        </a:p>
      </dgm:t>
    </dgm:pt>
    <dgm:pt modelId="{6C9945D1-E9D2-CB4B-852F-F5FB500FF503}" type="parTrans" cxnId="{83D951DC-EC48-E746-B003-13DB58B3BD87}">
      <dgm:prSet/>
      <dgm:spPr/>
      <dgm:t>
        <a:bodyPr/>
        <a:lstStyle/>
        <a:p>
          <a:endParaRPr lang="en-US"/>
        </a:p>
      </dgm:t>
    </dgm:pt>
    <dgm:pt modelId="{E60FE00C-8505-A040-8C86-F92D2A512749}" type="sibTrans" cxnId="{83D951DC-EC48-E746-B003-13DB58B3BD87}">
      <dgm:prSet/>
      <dgm:spPr/>
      <dgm:t>
        <a:bodyPr/>
        <a:lstStyle/>
        <a:p>
          <a:endParaRPr lang="en-US"/>
        </a:p>
      </dgm:t>
    </dgm:pt>
    <dgm:pt modelId="{A9AA05A5-88D4-CE4E-B377-0D817A952211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IoT et LoRaWAN</a:t>
          </a:r>
        </a:p>
      </dgm:t>
    </dgm:pt>
    <dgm:pt modelId="{7258A077-D66B-1A49-B814-AA0BBD77D6D4}" type="parTrans" cxnId="{3AD9725D-5287-0543-A641-CEC63EA3AD2D}">
      <dgm:prSet/>
      <dgm:spPr/>
      <dgm:t>
        <a:bodyPr/>
        <a:lstStyle/>
        <a:p>
          <a:endParaRPr lang="en-US"/>
        </a:p>
      </dgm:t>
    </dgm:pt>
    <dgm:pt modelId="{EDB5C7DE-B95E-9B44-9802-862F407C1305}" type="sibTrans" cxnId="{3AD9725D-5287-0543-A641-CEC63EA3AD2D}">
      <dgm:prSet/>
      <dgm:spPr/>
      <dgm:t>
        <a:bodyPr/>
        <a:lstStyle/>
        <a:p>
          <a:endParaRPr lang="en-US"/>
        </a:p>
      </dgm:t>
    </dgm:pt>
    <dgm:pt modelId="{3563BBD2-07F0-D24F-A925-600CBCCA988E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LoRa et RFFI</a:t>
          </a:r>
        </a:p>
      </dgm:t>
    </dgm:pt>
    <dgm:pt modelId="{EA4CFEE8-1E78-F341-ACD7-7DE5570D03CC}" type="parTrans" cxnId="{AF87062C-04AC-994E-87EA-66C912BB6479}">
      <dgm:prSet/>
      <dgm:spPr/>
      <dgm:t>
        <a:bodyPr/>
        <a:lstStyle/>
        <a:p>
          <a:endParaRPr lang="en-US"/>
        </a:p>
      </dgm:t>
    </dgm:pt>
    <dgm:pt modelId="{E1957D1D-89FC-574B-8EC5-F793B5C1679E}" type="sibTrans" cxnId="{AF87062C-04AC-994E-87EA-66C912BB6479}">
      <dgm:prSet/>
      <dgm:spPr/>
      <dgm:t>
        <a:bodyPr/>
        <a:lstStyle/>
        <a:p>
          <a:endParaRPr lang="en-US"/>
        </a:p>
      </dgm:t>
    </dgm:pt>
    <dgm:pt modelId="{2D0DDB5C-460A-834D-A7EE-146E88D8633D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Expérimentations et Résultats</a:t>
          </a:r>
        </a:p>
      </dgm:t>
    </dgm:pt>
    <dgm:pt modelId="{A56A3B34-97D5-8747-A620-46FA18C4AE53}" type="parTrans" cxnId="{B9A37D17-EE59-3744-8396-4AD47510B83E}">
      <dgm:prSet/>
      <dgm:spPr/>
      <dgm:t>
        <a:bodyPr/>
        <a:lstStyle/>
        <a:p>
          <a:endParaRPr lang="en-US"/>
        </a:p>
      </dgm:t>
    </dgm:pt>
    <dgm:pt modelId="{1FA53F9E-88CE-9C44-AB89-4AC667C52CCC}" type="sibTrans" cxnId="{B9A37D17-EE59-3744-8396-4AD47510B83E}">
      <dgm:prSet/>
      <dgm:spPr/>
      <dgm:t>
        <a:bodyPr/>
        <a:lstStyle/>
        <a:p>
          <a:endParaRPr lang="en-US"/>
        </a:p>
      </dgm:t>
    </dgm:pt>
    <dgm:pt modelId="{DCBC45E1-0B82-7C44-B1F7-85483E7DE999}" type="pres">
      <dgm:prSet presAssocID="{11ED31BB-146E-1046-AB49-E7E7C5F14A08}" presName="CompostProcess" presStyleCnt="0">
        <dgm:presLayoutVars>
          <dgm:dir/>
          <dgm:resizeHandles val="exact"/>
        </dgm:presLayoutVars>
      </dgm:prSet>
      <dgm:spPr/>
    </dgm:pt>
    <dgm:pt modelId="{164579FD-807D-F647-9A92-4629E94360DF}" type="pres">
      <dgm:prSet presAssocID="{11ED31BB-146E-1046-AB49-E7E7C5F14A08}" presName="arrow" presStyleLbl="bgShp" presStyleIdx="0" presStyleCnt="1"/>
      <dgm:spPr/>
    </dgm:pt>
    <dgm:pt modelId="{84DEC7C7-2513-AC40-9392-7A08A9126EB8}" type="pres">
      <dgm:prSet presAssocID="{11ED31BB-146E-1046-AB49-E7E7C5F14A08}" presName="linearProcess" presStyleCnt="0"/>
      <dgm:spPr/>
    </dgm:pt>
    <dgm:pt modelId="{245D6D06-28D3-6548-8748-A786E385A2EE}" type="pres">
      <dgm:prSet presAssocID="{ABA3526B-95E2-D34F-A385-E0F08D9ED10D}" presName="textNode" presStyleLbl="node1" presStyleIdx="0" presStyleCnt="4">
        <dgm:presLayoutVars>
          <dgm:bulletEnabled val="1"/>
        </dgm:presLayoutVars>
      </dgm:prSet>
      <dgm:spPr/>
    </dgm:pt>
    <dgm:pt modelId="{6EB92004-9121-8E48-A813-0EF2CF53431C}" type="pres">
      <dgm:prSet presAssocID="{E60FE00C-8505-A040-8C86-F92D2A512749}" presName="sibTrans" presStyleCnt="0"/>
      <dgm:spPr/>
    </dgm:pt>
    <dgm:pt modelId="{2A7F818F-3EFE-984F-93AB-1530023DC1A0}" type="pres">
      <dgm:prSet presAssocID="{A9AA05A5-88D4-CE4E-B377-0D817A952211}" presName="textNode" presStyleLbl="node1" presStyleIdx="1" presStyleCnt="4">
        <dgm:presLayoutVars>
          <dgm:bulletEnabled val="1"/>
        </dgm:presLayoutVars>
      </dgm:prSet>
      <dgm:spPr/>
    </dgm:pt>
    <dgm:pt modelId="{BA768847-D75D-6541-8354-7C296D50D84A}" type="pres">
      <dgm:prSet presAssocID="{EDB5C7DE-B95E-9B44-9802-862F407C1305}" presName="sibTrans" presStyleCnt="0"/>
      <dgm:spPr/>
    </dgm:pt>
    <dgm:pt modelId="{9154B9B9-6573-5745-A950-B0F111A59A82}" type="pres">
      <dgm:prSet presAssocID="{3563BBD2-07F0-D24F-A925-600CBCCA988E}" presName="textNode" presStyleLbl="node1" presStyleIdx="2" presStyleCnt="4">
        <dgm:presLayoutVars>
          <dgm:bulletEnabled val="1"/>
        </dgm:presLayoutVars>
      </dgm:prSet>
      <dgm:spPr/>
    </dgm:pt>
    <dgm:pt modelId="{3CF1504D-604B-C341-9878-6F5A3331B6E0}" type="pres">
      <dgm:prSet presAssocID="{E1957D1D-89FC-574B-8EC5-F793B5C1679E}" presName="sibTrans" presStyleCnt="0"/>
      <dgm:spPr/>
    </dgm:pt>
    <dgm:pt modelId="{0CF295E1-FFE8-9D43-BBBF-1F73E338D20E}" type="pres">
      <dgm:prSet presAssocID="{2D0DDB5C-460A-834D-A7EE-146E88D8633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9A37D17-EE59-3744-8396-4AD47510B83E}" srcId="{11ED31BB-146E-1046-AB49-E7E7C5F14A08}" destId="{2D0DDB5C-460A-834D-A7EE-146E88D8633D}" srcOrd="3" destOrd="0" parTransId="{A56A3B34-97D5-8747-A620-46FA18C4AE53}" sibTransId="{1FA53F9E-88CE-9C44-AB89-4AC667C52CCC}"/>
    <dgm:cxn modelId="{AF87062C-04AC-994E-87EA-66C912BB6479}" srcId="{11ED31BB-146E-1046-AB49-E7E7C5F14A08}" destId="{3563BBD2-07F0-D24F-A925-600CBCCA988E}" srcOrd="2" destOrd="0" parTransId="{EA4CFEE8-1E78-F341-ACD7-7DE5570D03CC}" sibTransId="{E1957D1D-89FC-574B-8EC5-F793B5C1679E}"/>
    <dgm:cxn modelId="{3AD9725D-5287-0543-A641-CEC63EA3AD2D}" srcId="{11ED31BB-146E-1046-AB49-E7E7C5F14A08}" destId="{A9AA05A5-88D4-CE4E-B377-0D817A952211}" srcOrd="1" destOrd="0" parTransId="{7258A077-D66B-1A49-B814-AA0BBD77D6D4}" sibTransId="{EDB5C7DE-B95E-9B44-9802-862F407C1305}"/>
    <dgm:cxn modelId="{20C0E663-B415-43B2-8D4F-04EC042D9D65}" type="presOf" srcId="{ABA3526B-95E2-D34F-A385-E0F08D9ED10D}" destId="{245D6D06-28D3-6548-8748-A786E385A2EE}" srcOrd="0" destOrd="0" presId="urn:microsoft.com/office/officeart/2005/8/layout/hProcess9"/>
    <dgm:cxn modelId="{D8E4CDA2-3DE1-430E-B2AC-6402F7D8BF3A}" type="presOf" srcId="{3563BBD2-07F0-D24F-A925-600CBCCA988E}" destId="{9154B9B9-6573-5745-A950-B0F111A59A82}" srcOrd="0" destOrd="0" presId="urn:microsoft.com/office/officeart/2005/8/layout/hProcess9"/>
    <dgm:cxn modelId="{F0AD7CAB-E9DF-4AEE-9331-C4799A83FDB5}" type="presOf" srcId="{11ED31BB-146E-1046-AB49-E7E7C5F14A08}" destId="{DCBC45E1-0B82-7C44-B1F7-85483E7DE999}" srcOrd="0" destOrd="0" presId="urn:microsoft.com/office/officeart/2005/8/layout/hProcess9"/>
    <dgm:cxn modelId="{83D951DC-EC48-E746-B003-13DB58B3BD87}" srcId="{11ED31BB-146E-1046-AB49-E7E7C5F14A08}" destId="{ABA3526B-95E2-D34F-A385-E0F08D9ED10D}" srcOrd="0" destOrd="0" parTransId="{6C9945D1-E9D2-CB4B-852F-F5FB500FF503}" sibTransId="{E60FE00C-8505-A040-8C86-F92D2A512749}"/>
    <dgm:cxn modelId="{1006F1E0-D041-4630-AD03-46E51BB9F732}" type="presOf" srcId="{A9AA05A5-88D4-CE4E-B377-0D817A952211}" destId="{2A7F818F-3EFE-984F-93AB-1530023DC1A0}" srcOrd="0" destOrd="0" presId="urn:microsoft.com/office/officeart/2005/8/layout/hProcess9"/>
    <dgm:cxn modelId="{F91C5EE6-468D-4995-8D27-F99E599C9865}" type="presOf" srcId="{2D0DDB5C-460A-834D-A7EE-146E88D8633D}" destId="{0CF295E1-FFE8-9D43-BBBF-1F73E338D20E}" srcOrd="0" destOrd="0" presId="urn:microsoft.com/office/officeart/2005/8/layout/hProcess9"/>
    <dgm:cxn modelId="{989DF8B5-32B3-4433-96D0-7D4D9EEC5864}" type="presParOf" srcId="{DCBC45E1-0B82-7C44-B1F7-85483E7DE999}" destId="{164579FD-807D-F647-9A92-4629E94360DF}" srcOrd="0" destOrd="0" presId="urn:microsoft.com/office/officeart/2005/8/layout/hProcess9"/>
    <dgm:cxn modelId="{1F3B13DA-C184-4164-8158-FD0FC2592D3C}" type="presParOf" srcId="{DCBC45E1-0B82-7C44-B1F7-85483E7DE999}" destId="{84DEC7C7-2513-AC40-9392-7A08A9126EB8}" srcOrd="1" destOrd="0" presId="urn:microsoft.com/office/officeart/2005/8/layout/hProcess9"/>
    <dgm:cxn modelId="{B9B4322E-99A3-495D-8CA8-3D3256802DBA}" type="presParOf" srcId="{84DEC7C7-2513-AC40-9392-7A08A9126EB8}" destId="{245D6D06-28D3-6548-8748-A786E385A2EE}" srcOrd="0" destOrd="0" presId="urn:microsoft.com/office/officeart/2005/8/layout/hProcess9"/>
    <dgm:cxn modelId="{4C360DAE-E6E3-4CC2-B101-F2F8FDA64242}" type="presParOf" srcId="{84DEC7C7-2513-AC40-9392-7A08A9126EB8}" destId="{6EB92004-9121-8E48-A813-0EF2CF53431C}" srcOrd="1" destOrd="0" presId="urn:microsoft.com/office/officeart/2005/8/layout/hProcess9"/>
    <dgm:cxn modelId="{9009A2B0-0142-47D7-B657-76B35EA17BFC}" type="presParOf" srcId="{84DEC7C7-2513-AC40-9392-7A08A9126EB8}" destId="{2A7F818F-3EFE-984F-93AB-1530023DC1A0}" srcOrd="2" destOrd="0" presId="urn:microsoft.com/office/officeart/2005/8/layout/hProcess9"/>
    <dgm:cxn modelId="{5E2856E1-A0D1-4221-B793-0D32CD122F64}" type="presParOf" srcId="{84DEC7C7-2513-AC40-9392-7A08A9126EB8}" destId="{BA768847-D75D-6541-8354-7C296D50D84A}" srcOrd="3" destOrd="0" presId="urn:microsoft.com/office/officeart/2005/8/layout/hProcess9"/>
    <dgm:cxn modelId="{22B5CD58-EF7F-4E6C-AF64-5C78B417124E}" type="presParOf" srcId="{84DEC7C7-2513-AC40-9392-7A08A9126EB8}" destId="{9154B9B9-6573-5745-A950-B0F111A59A82}" srcOrd="4" destOrd="0" presId="urn:microsoft.com/office/officeart/2005/8/layout/hProcess9"/>
    <dgm:cxn modelId="{7FA769C1-C28E-488F-91E6-17F7473A73AC}" type="presParOf" srcId="{84DEC7C7-2513-AC40-9392-7A08A9126EB8}" destId="{3CF1504D-604B-C341-9878-6F5A3331B6E0}" srcOrd="5" destOrd="0" presId="urn:microsoft.com/office/officeart/2005/8/layout/hProcess9"/>
    <dgm:cxn modelId="{FE06564F-3F77-4193-AF7F-FF5DB6E564B5}" type="presParOf" srcId="{84DEC7C7-2513-AC40-9392-7A08A9126EB8}" destId="{0CF295E1-FFE8-9D43-BBBF-1F73E338D20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79FD-807D-F647-9A92-4629E94360DF}">
      <dsp:nvSpPr>
        <dsp:cNvPr id="0" name=""/>
        <dsp:cNvSpPr/>
      </dsp:nvSpPr>
      <dsp:spPr>
        <a:xfrm>
          <a:off x="326353" y="0"/>
          <a:ext cx="3698673" cy="2684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5D6D06-28D3-6548-8748-A786E385A2EE}">
      <dsp:nvSpPr>
        <dsp:cNvPr id="0" name=""/>
        <dsp:cNvSpPr/>
      </dsp:nvSpPr>
      <dsp:spPr>
        <a:xfrm>
          <a:off x="2177" y="805220"/>
          <a:ext cx="1047475" cy="1073626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</a:p>
      </dsp:txBody>
      <dsp:txXfrm>
        <a:off x="53311" y="856354"/>
        <a:ext cx="945207" cy="971358"/>
      </dsp:txXfrm>
    </dsp:sp>
    <dsp:sp modelId="{2A7F818F-3EFE-984F-93AB-1530023DC1A0}">
      <dsp:nvSpPr>
        <dsp:cNvPr id="0" name=""/>
        <dsp:cNvSpPr/>
      </dsp:nvSpPr>
      <dsp:spPr>
        <a:xfrm>
          <a:off x="11020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IoT et LoRaWAN</a:t>
          </a:r>
        </a:p>
      </dsp:txBody>
      <dsp:txXfrm>
        <a:off x="1153161" y="856354"/>
        <a:ext cx="945207" cy="971358"/>
      </dsp:txXfrm>
    </dsp:sp>
    <dsp:sp modelId="{9154B9B9-6573-5745-A950-B0F111A59A82}">
      <dsp:nvSpPr>
        <dsp:cNvPr id="0" name=""/>
        <dsp:cNvSpPr/>
      </dsp:nvSpPr>
      <dsp:spPr>
        <a:xfrm>
          <a:off x="22018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LoRa et RFFI</a:t>
          </a:r>
        </a:p>
      </dsp:txBody>
      <dsp:txXfrm>
        <a:off x="2253011" y="856354"/>
        <a:ext cx="945207" cy="971358"/>
      </dsp:txXfrm>
    </dsp:sp>
    <dsp:sp modelId="{0CF295E1-FFE8-9D43-BBBF-1F73E338D20E}">
      <dsp:nvSpPr>
        <dsp:cNvPr id="0" name=""/>
        <dsp:cNvSpPr/>
      </dsp:nvSpPr>
      <dsp:spPr>
        <a:xfrm>
          <a:off x="33017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Expérimentations et Résultats</a:t>
          </a:r>
        </a:p>
      </dsp:txBody>
      <dsp:txXfrm>
        <a:off x="3352861" y="856354"/>
        <a:ext cx="945207" cy="971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79FD-807D-F647-9A92-4629E94360DF}">
      <dsp:nvSpPr>
        <dsp:cNvPr id="0" name=""/>
        <dsp:cNvSpPr/>
      </dsp:nvSpPr>
      <dsp:spPr>
        <a:xfrm>
          <a:off x="326353" y="0"/>
          <a:ext cx="3698673" cy="2684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5D6D06-28D3-6548-8748-A786E385A2EE}">
      <dsp:nvSpPr>
        <dsp:cNvPr id="0" name=""/>
        <dsp:cNvSpPr/>
      </dsp:nvSpPr>
      <dsp:spPr>
        <a:xfrm>
          <a:off x="21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</a:p>
      </dsp:txBody>
      <dsp:txXfrm>
        <a:off x="53311" y="856354"/>
        <a:ext cx="945207" cy="971358"/>
      </dsp:txXfrm>
    </dsp:sp>
    <dsp:sp modelId="{2A7F818F-3EFE-984F-93AB-1530023DC1A0}">
      <dsp:nvSpPr>
        <dsp:cNvPr id="0" name=""/>
        <dsp:cNvSpPr/>
      </dsp:nvSpPr>
      <dsp:spPr>
        <a:xfrm>
          <a:off x="1102027" y="805220"/>
          <a:ext cx="1047475" cy="1073626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IoT et LoRaWAN</a:t>
          </a:r>
        </a:p>
      </dsp:txBody>
      <dsp:txXfrm>
        <a:off x="1153161" y="856354"/>
        <a:ext cx="945207" cy="971358"/>
      </dsp:txXfrm>
    </dsp:sp>
    <dsp:sp modelId="{9154B9B9-6573-5745-A950-B0F111A59A82}">
      <dsp:nvSpPr>
        <dsp:cNvPr id="0" name=""/>
        <dsp:cNvSpPr/>
      </dsp:nvSpPr>
      <dsp:spPr>
        <a:xfrm>
          <a:off x="22018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LoRa et RFFI</a:t>
          </a:r>
        </a:p>
      </dsp:txBody>
      <dsp:txXfrm>
        <a:off x="2253011" y="856354"/>
        <a:ext cx="945207" cy="971358"/>
      </dsp:txXfrm>
    </dsp:sp>
    <dsp:sp modelId="{0CF295E1-FFE8-9D43-BBBF-1F73E338D20E}">
      <dsp:nvSpPr>
        <dsp:cNvPr id="0" name=""/>
        <dsp:cNvSpPr/>
      </dsp:nvSpPr>
      <dsp:spPr>
        <a:xfrm>
          <a:off x="33017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Expérimentations et Résultats</a:t>
          </a:r>
        </a:p>
      </dsp:txBody>
      <dsp:txXfrm>
        <a:off x="3352861" y="856354"/>
        <a:ext cx="945207" cy="971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79FD-807D-F647-9A92-4629E94360DF}">
      <dsp:nvSpPr>
        <dsp:cNvPr id="0" name=""/>
        <dsp:cNvSpPr/>
      </dsp:nvSpPr>
      <dsp:spPr>
        <a:xfrm>
          <a:off x="326353" y="0"/>
          <a:ext cx="3698673" cy="2684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5D6D06-28D3-6548-8748-A786E385A2EE}">
      <dsp:nvSpPr>
        <dsp:cNvPr id="0" name=""/>
        <dsp:cNvSpPr/>
      </dsp:nvSpPr>
      <dsp:spPr>
        <a:xfrm>
          <a:off x="21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</a:p>
      </dsp:txBody>
      <dsp:txXfrm>
        <a:off x="53311" y="856354"/>
        <a:ext cx="945207" cy="971358"/>
      </dsp:txXfrm>
    </dsp:sp>
    <dsp:sp modelId="{2A7F818F-3EFE-984F-93AB-1530023DC1A0}">
      <dsp:nvSpPr>
        <dsp:cNvPr id="0" name=""/>
        <dsp:cNvSpPr/>
      </dsp:nvSpPr>
      <dsp:spPr>
        <a:xfrm>
          <a:off x="11020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IoT et LoRaWAN</a:t>
          </a:r>
        </a:p>
      </dsp:txBody>
      <dsp:txXfrm>
        <a:off x="1153161" y="856354"/>
        <a:ext cx="945207" cy="971358"/>
      </dsp:txXfrm>
    </dsp:sp>
    <dsp:sp modelId="{9154B9B9-6573-5745-A950-B0F111A59A82}">
      <dsp:nvSpPr>
        <dsp:cNvPr id="0" name=""/>
        <dsp:cNvSpPr/>
      </dsp:nvSpPr>
      <dsp:spPr>
        <a:xfrm>
          <a:off x="2201877" y="805220"/>
          <a:ext cx="1047475" cy="1073626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LoRa et RFFI</a:t>
          </a:r>
        </a:p>
      </dsp:txBody>
      <dsp:txXfrm>
        <a:off x="2253011" y="856354"/>
        <a:ext cx="945207" cy="971358"/>
      </dsp:txXfrm>
    </dsp:sp>
    <dsp:sp modelId="{0CF295E1-FFE8-9D43-BBBF-1F73E338D20E}">
      <dsp:nvSpPr>
        <dsp:cNvPr id="0" name=""/>
        <dsp:cNvSpPr/>
      </dsp:nvSpPr>
      <dsp:spPr>
        <a:xfrm>
          <a:off x="33017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Expérimentations et Résultats</a:t>
          </a:r>
        </a:p>
      </dsp:txBody>
      <dsp:txXfrm>
        <a:off x="3352861" y="856354"/>
        <a:ext cx="945207" cy="971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79FD-807D-F647-9A92-4629E94360DF}">
      <dsp:nvSpPr>
        <dsp:cNvPr id="0" name=""/>
        <dsp:cNvSpPr/>
      </dsp:nvSpPr>
      <dsp:spPr>
        <a:xfrm>
          <a:off x="326353" y="0"/>
          <a:ext cx="3698673" cy="2684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5D6D06-28D3-6548-8748-A786E385A2EE}">
      <dsp:nvSpPr>
        <dsp:cNvPr id="0" name=""/>
        <dsp:cNvSpPr/>
      </dsp:nvSpPr>
      <dsp:spPr>
        <a:xfrm>
          <a:off x="21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</a:p>
      </dsp:txBody>
      <dsp:txXfrm>
        <a:off x="53311" y="856354"/>
        <a:ext cx="945207" cy="971358"/>
      </dsp:txXfrm>
    </dsp:sp>
    <dsp:sp modelId="{2A7F818F-3EFE-984F-93AB-1530023DC1A0}">
      <dsp:nvSpPr>
        <dsp:cNvPr id="0" name=""/>
        <dsp:cNvSpPr/>
      </dsp:nvSpPr>
      <dsp:spPr>
        <a:xfrm>
          <a:off x="110202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IoT et LoRaWAN</a:t>
          </a:r>
        </a:p>
      </dsp:txBody>
      <dsp:txXfrm>
        <a:off x="1153161" y="856354"/>
        <a:ext cx="945207" cy="971358"/>
      </dsp:txXfrm>
    </dsp:sp>
    <dsp:sp modelId="{9154B9B9-6573-5745-A950-B0F111A59A82}">
      <dsp:nvSpPr>
        <dsp:cNvPr id="0" name=""/>
        <dsp:cNvSpPr/>
      </dsp:nvSpPr>
      <dsp:spPr>
        <a:xfrm>
          <a:off x="2201877" y="805220"/>
          <a:ext cx="1047475" cy="10736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LoRa et RFFI</a:t>
          </a:r>
        </a:p>
      </dsp:txBody>
      <dsp:txXfrm>
        <a:off x="2253011" y="856354"/>
        <a:ext cx="945207" cy="971358"/>
      </dsp:txXfrm>
    </dsp:sp>
    <dsp:sp modelId="{0CF295E1-FFE8-9D43-BBBF-1F73E338D20E}">
      <dsp:nvSpPr>
        <dsp:cNvPr id="0" name=""/>
        <dsp:cNvSpPr/>
      </dsp:nvSpPr>
      <dsp:spPr>
        <a:xfrm>
          <a:off x="3301727" y="805220"/>
          <a:ext cx="1047475" cy="1073626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Expérimentations et Résultats</a:t>
          </a:r>
        </a:p>
      </dsp:txBody>
      <dsp:txXfrm>
        <a:off x="3352861" y="856354"/>
        <a:ext cx="945207" cy="97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297393F-C374-197B-6EB6-C059DC7187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0C40D8-CAE0-623A-05E6-E993266AE6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BF4F-994D-4A36-8537-9DC4A72AB92C}" type="datetimeFigureOut">
              <a:rPr lang="fr-BE" smtClean="0"/>
              <a:t>18-06-24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C7D2EC-C177-2DAD-34B1-197BA39FEA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B3EDC4-92C6-31AA-9150-8163523318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5DCA2-EF9A-4AB6-9008-B29EFFCCA1D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0460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029D-2D3E-4332-974A-E08622204FA5}" type="datetimeFigureOut">
              <a:rPr lang="fr-BE" smtClean="0"/>
              <a:t>18-06-24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49510-7D51-4D31-9616-EC0E33405D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1568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49510-7D51-4D31-9616-EC0E33405D2F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103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4A28-0400-40FD-99E0-BF3F6F94D3CB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193" y="38619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860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22934"/>
            <a:ext cx="101600" cy="101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794" y="1010234"/>
            <a:ext cx="3938851" cy="1143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8846" y="436740"/>
            <a:ext cx="50800" cy="58619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09193" y="430608"/>
            <a:ext cx="3989704" cy="643255"/>
          </a:xfrm>
          <a:custGeom>
            <a:avLst/>
            <a:gdLst/>
            <a:ahLst/>
            <a:cxnLst/>
            <a:rect l="l" t="t" r="r" b="b"/>
            <a:pathLst>
              <a:path w="3989704" h="643255">
                <a:moveTo>
                  <a:pt x="3989652" y="0"/>
                </a:moveTo>
                <a:lnTo>
                  <a:pt x="0" y="0"/>
                </a:lnTo>
                <a:lnTo>
                  <a:pt x="0" y="592325"/>
                </a:lnTo>
                <a:lnTo>
                  <a:pt x="4008" y="612050"/>
                </a:lnTo>
                <a:lnTo>
                  <a:pt x="14922" y="628203"/>
                </a:lnTo>
                <a:lnTo>
                  <a:pt x="31075" y="639117"/>
                </a:lnTo>
                <a:lnTo>
                  <a:pt x="50800" y="643126"/>
                </a:lnTo>
                <a:lnTo>
                  <a:pt x="3938852" y="643126"/>
                </a:lnTo>
                <a:lnTo>
                  <a:pt x="3958576" y="639117"/>
                </a:lnTo>
                <a:lnTo>
                  <a:pt x="3974729" y="628203"/>
                </a:lnTo>
                <a:lnTo>
                  <a:pt x="3985644" y="612050"/>
                </a:lnTo>
                <a:lnTo>
                  <a:pt x="3989652" y="592325"/>
                </a:lnTo>
                <a:lnTo>
                  <a:pt x="3989652" y="0"/>
                </a:lnTo>
                <a:close/>
              </a:path>
            </a:pathLst>
          </a:custGeom>
          <a:solidFill>
            <a:srgbClr val="860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98846" y="474845"/>
            <a:ext cx="0" cy="567690"/>
          </a:xfrm>
          <a:custGeom>
            <a:avLst/>
            <a:gdLst/>
            <a:ahLst/>
            <a:cxnLst/>
            <a:rect l="l" t="t" r="r" b="b"/>
            <a:pathLst>
              <a:path h="567690">
                <a:moveTo>
                  <a:pt x="0" y="56713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298846" y="4621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98846" y="4494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298846" y="4367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2BEF-7C2E-4D44-B1D9-B1098ED810C7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FF0A-06B3-4C29-9E2F-3C644EFD9355}" type="datetime1">
              <a:rPr lang="en-US" smtClean="0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FEE3-5649-434C-8E0C-6F8D2441B306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7802-1F2D-49F3-A2A8-F11197B9ACB4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903"/>
            <a:ext cx="1383030" cy="0"/>
          </a:xfrm>
          <a:custGeom>
            <a:avLst/>
            <a:gdLst/>
            <a:ahLst/>
            <a:cxnLst/>
            <a:rect l="l" t="t" r="r" b="b"/>
            <a:pathLst>
              <a:path w="1383030">
                <a:moveTo>
                  <a:pt x="0" y="0"/>
                </a:moveTo>
                <a:lnTo>
                  <a:pt x="1382420" y="0"/>
                </a:lnTo>
              </a:path>
            </a:pathLst>
          </a:custGeom>
          <a:ln w="33705">
            <a:solidFill>
              <a:srgbClr val="860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2420" y="16903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584" y="0"/>
                </a:lnTo>
              </a:path>
            </a:pathLst>
          </a:custGeom>
          <a:ln w="33705">
            <a:solidFill>
              <a:srgbClr val="149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3756"/>
            <a:ext cx="4608195" cy="180975"/>
          </a:xfrm>
          <a:custGeom>
            <a:avLst/>
            <a:gdLst/>
            <a:ahLst/>
            <a:cxnLst/>
            <a:rect l="l" t="t" r="r" b="b"/>
            <a:pathLst>
              <a:path w="4608195" h="180975">
                <a:moveTo>
                  <a:pt x="0" y="180517"/>
                </a:moveTo>
                <a:lnTo>
                  <a:pt x="4608004" y="180517"/>
                </a:lnTo>
                <a:lnTo>
                  <a:pt x="4608004" y="0"/>
                </a:lnTo>
                <a:lnTo>
                  <a:pt x="0" y="0"/>
                </a:lnTo>
                <a:lnTo>
                  <a:pt x="0" y="180517"/>
                </a:lnTo>
                <a:close/>
              </a:path>
            </a:pathLst>
          </a:custGeom>
          <a:solidFill>
            <a:srgbClr val="FF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0650" y="12771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8610" y="12771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96570" y="12771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277" y="432632"/>
            <a:ext cx="3371545" cy="509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1937" y="3322038"/>
            <a:ext cx="65913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B2EA-1EB7-41B9-B7FD-23053BFFA27F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thingsnetwork.org/docs/lorawan/architecture/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0.xml"/><Relationship Id="rId4" Type="http://schemas.openxmlformats.org/officeDocument/2006/relationships/hyperlink" Target="https://blog.ttulka.com/lora-spreading-factor-explaine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>
            <a:extLst>
              <a:ext uri="{FF2B5EF4-FFF2-40B4-BE49-F238E27FC236}">
                <a16:creationId xmlns:a16="http://schemas.microsoft.com/office/drawing/2014/main" id="{65B4E699-1866-0107-7CA8-2E5AE406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13999"/>
            <a:ext cx="3371545" cy="430887"/>
          </a:xfrm>
        </p:spPr>
        <p:txBody>
          <a:bodyPr/>
          <a:lstStyle/>
          <a:p>
            <a:pPr algn="ctr"/>
            <a:r>
              <a:rPr lang="fr-BE" dirty="0"/>
              <a:t>Identifier des nœuds IoT en espionnant leur signal radio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B814C4-4D08-9E38-B5FA-A49EE6C40A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lang="fr-B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55166" y="1295283"/>
            <a:ext cx="2518512" cy="13215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lang="fr-BE" sz="1200" spc="-50" dirty="0">
                <a:cs typeface="Microsoft Sans Serif"/>
              </a:rPr>
              <a:t>Arnaud Tulippe-Hecq</a:t>
            </a:r>
            <a:endParaRPr sz="1200" dirty="0"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cs typeface="Microsoft Sans Serif"/>
              </a:rPr>
              <a:t>Directeur</a:t>
            </a:r>
            <a:r>
              <a:rPr sz="1200" spc="40" dirty="0">
                <a:cs typeface="Microsoft Sans Serif"/>
              </a:rPr>
              <a:t> </a:t>
            </a:r>
            <a:r>
              <a:rPr sz="1200" spc="-5" dirty="0">
                <a:cs typeface="Microsoft Sans Serif"/>
              </a:rPr>
              <a:t>:</a:t>
            </a:r>
            <a:r>
              <a:rPr sz="1200" spc="45" dirty="0">
                <a:cs typeface="Microsoft Sans Serif"/>
              </a:rPr>
              <a:t> </a:t>
            </a:r>
            <a:r>
              <a:rPr lang="fr-BE" sz="1200" spc="-25" dirty="0">
                <a:cs typeface="Microsoft Sans Serif"/>
              </a:rPr>
              <a:t>Professeur Bruno Quoitin</a:t>
            </a:r>
            <a:endParaRPr sz="1200" dirty="0"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cs typeface="Microsoft Sans Serif"/>
            </a:endParaRPr>
          </a:p>
          <a:p>
            <a:pPr marL="156845" marR="113030" algn="ctr">
              <a:lnSpc>
                <a:spcPts val="950"/>
              </a:lnSpc>
            </a:pPr>
            <a:r>
              <a:rPr sz="1000" spc="-5" dirty="0">
                <a:cs typeface="Microsoft Sans Serif"/>
              </a:rPr>
              <a:t>Département</a:t>
            </a:r>
            <a:r>
              <a:rPr sz="1000" spc="25" dirty="0">
                <a:cs typeface="Microsoft Sans Serif"/>
              </a:rPr>
              <a:t> </a:t>
            </a:r>
            <a:r>
              <a:rPr sz="1000" dirty="0" err="1">
                <a:cs typeface="Microsoft Sans Serif"/>
              </a:rPr>
              <a:t>d’Informatique</a:t>
            </a:r>
            <a:r>
              <a:rPr sz="1000" dirty="0">
                <a:cs typeface="Microsoft Sans Serif"/>
              </a:rPr>
              <a:t> </a:t>
            </a:r>
            <a:r>
              <a:rPr sz="1000" spc="-200" dirty="0">
                <a:cs typeface="Microsoft Sans Serif"/>
              </a:rPr>
              <a:t> </a:t>
            </a:r>
            <a:endParaRPr lang="fr-BE" sz="1000" spc="-200" dirty="0">
              <a:cs typeface="Microsoft Sans Serif"/>
            </a:endParaRPr>
          </a:p>
          <a:p>
            <a:pPr marL="156845" marR="113030" algn="ctr">
              <a:lnSpc>
                <a:spcPts val="950"/>
              </a:lnSpc>
            </a:pPr>
            <a:r>
              <a:rPr sz="1000" spc="-10" dirty="0">
                <a:cs typeface="Microsoft Sans Serif"/>
              </a:rPr>
              <a:t>F</a:t>
            </a:r>
            <a:r>
              <a:rPr lang="fr-BE" sz="1000" spc="-10" dirty="0" err="1">
                <a:cs typeface="Microsoft Sans Serif"/>
              </a:rPr>
              <a:t>aculté</a:t>
            </a:r>
            <a:r>
              <a:rPr sz="1000" spc="-5" dirty="0">
                <a:cs typeface="Microsoft Sans Serif"/>
              </a:rPr>
              <a:t> </a:t>
            </a:r>
            <a:r>
              <a:rPr sz="1000" spc="-55" dirty="0">
                <a:cs typeface="Microsoft Sans Serif"/>
              </a:rPr>
              <a:t>des</a:t>
            </a:r>
            <a:r>
              <a:rPr sz="1000" spc="-50" dirty="0">
                <a:cs typeface="Microsoft Sans Serif"/>
              </a:rPr>
              <a:t> </a:t>
            </a:r>
            <a:r>
              <a:rPr sz="1000" spc="-40" dirty="0">
                <a:cs typeface="Microsoft Sans Serif"/>
              </a:rPr>
              <a:t>Sciences </a:t>
            </a:r>
            <a:r>
              <a:rPr sz="1000" spc="-35" dirty="0">
                <a:cs typeface="Microsoft Sans Serif"/>
              </a:rPr>
              <a:t> </a:t>
            </a:r>
            <a:endParaRPr lang="fr-BE" sz="1000" spc="-35" dirty="0">
              <a:cs typeface="Microsoft Sans Serif"/>
            </a:endParaRPr>
          </a:p>
          <a:p>
            <a:pPr marL="156845" marR="113030" algn="ctr">
              <a:lnSpc>
                <a:spcPts val="950"/>
              </a:lnSpc>
            </a:pPr>
            <a:r>
              <a:rPr sz="1000" spc="-10" dirty="0">
                <a:cs typeface="Microsoft Sans Serif"/>
              </a:rPr>
              <a:t>Université</a:t>
            </a:r>
            <a:r>
              <a:rPr sz="1000" spc="55" dirty="0">
                <a:cs typeface="Microsoft Sans Serif"/>
              </a:rPr>
              <a:t> </a:t>
            </a:r>
            <a:r>
              <a:rPr sz="1000" spc="-40" dirty="0">
                <a:cs typeface="Microsoft Sans Serif"/>
              </a:rPr>
              <a:t>de</a:t>
            </a:r>
            <a:r>
              <a:rPr sz="1000" spc="60" dirty="0">
                <a:cs typeface="Microsoft Sans Serif"/>
              </a:rPr>
              <a:t> </a:t>
            </a:r>
            <a:r>
              <a:rPr sz="1000" spc="-10" dirty="0">
                <a:cs typeface="Microsoft Sans Serif"/>
              </a:rPr>
              <a:t>Mons</a:t>
            </a:r>
            <a:endParaRPr sz="1000" dirty="0"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lang="fr-BE" sz="1100" spc="-70" dirty="0">
                <a:cs typeface="Microsoft Sans Serif"/>
              </a:rPr>
              <a:t>2</a:t>
            </a:r>
            <a:r>
              <a:rPr sz="1100" spc="-70" dirty="0">
                <a:cs typeface="Microsoft Sans Serif"/>
              </a:rPr>
              <a:t>6</a:t>
            </a:r>
            <a:r>
              <a:rPr sz="1100" spc="50" dirty="0">
                <a:cs typeface="Microsoft Sans Serif"/>
              </a:rPr>
              <a:t> </a:t>
            </a:r>
            <a:r>
              <a:rPr lang="fr-BE" sz="1100" spc="-70" dirty="0">
                <a:cs typeface="Microsoft Sans Serif"/>
              </a:rPr>
              <a:t>juin</a:t>
            </a:r>
            <a:r>
              <a:rPr sz="1100" spc="55" dirty="0">
                <a:cs typeface="Microsoft Sans Serif"/>
              </a:rPr>
              <a:t> </a:t>
            </a:r>
            <a:r>
              <a:rPr sz="1100" spc="-70" dirty="0">
                <a:cs typeface="Microsoft Sans Serif"/>
              </a:rPr>
              <a:t>202</a:t>
            </a:r>
            <a:r>
              <a:rPr lang="fr-BE" sz="1100" spc="-70" dirty="0">
                <a:cs typeface="Microsoft Sans Serif"/>
              </a:rPr>
              <a:t>4</a:t>
            </a:r>
            <a:endParaRPr sz="11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37" y="2840539"/>
            <a:ext cx="720001" cy="2460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8050" y="2767783"/>
            <a:ext cx="720001" cy="318773"/>
          </a:xfrm>
          <a:prstGeom prst="rect">
            <a:avLst/>
          </a:prstGeom>
        </p:spPr>
      </p:pic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F5824913-3146-7059-D222-43FEF18F80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4250" y="3322251"/>
            <a:ext cx="1060323" cy="138499"/>
          </a:xfrm>
        </p:spPr>
        <p:txBody>
          <a:bodyPr/>
          <a:lstStyle/>
          <a:p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006EEBD-FF6D-48DF-7EED-78F511D0BF7C}"/>
              </a:ext>
            </a:extLst>
          </p:cNvPr>
          <p:cNvSpPr/>
          <p:nvPr/>
        </p:nvSpPr>
        <p:spPr>
          <a:xfrm>
            <a:off x="691502" y="354758"/>
            <a:ext cx="3295344" cy="666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Identifier des nœuds IoT en espionnant leur signal radio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LoRa et RFFI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10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246697" y="472446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u="sng" dirty="0">
                <a:solidFill>
                  <a:srgbClr val="0070C0"/>
                </a:solidFill>
              </a:rPr>
              <a:t>LoRa (Long Range)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Technologie LPWAN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Opère sur la bande ISM (433-</a:t>
            </a:r>
            <a:r>
              <a:rPr lang="fr-BE" sz="1400" dirty="0">
                <a:solidFill>
                  <a:srgbClr val="FF0000"/>
                </a:solidFill>
              </a:rPr>
              <a:t>868</a:t>
            </a:r>
            <a:r>
              <a:rPr lang="fr-BE" sz="1400" dirty="0"/>
              <a:t> MHz)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Modulation FSCM</a:t>
            </a:r>
          </a:p>
        </p:txBody>
      </p:sp>
      <p:pic>
        <p:nvPicPr>
          <p:cNvPr id="7" name="Image 6" descr="Une image contenant texte, capture d’écran, Police, nombre">
            <a:extLst>
              <a:ext uri="{FF2B5EF4-FFF2-40B4-BE49-F238E27FC236}">
                <a16:creationId xmlns:a16="http://schemas.microsoft.com/office/drawing/2014/main" id="{E758EDB5-A627-7CCB-937E-05D689BEB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1" y="1709399"/>
            <a:ext cx="4002998" cy="9701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27E123-5CF1-BF32-96D1-C863A75682F2}"/>
              </a:ext>
            </a:extLst>
          </p:cNvPr>
          <p:cNvSpPr txBox="1"/>
          <p:nvPr/>
        </p:nvSpPr>
        <p:spPr>
          <a:xfrm>
            <a:off x="1021067" y="2665096"/>
            <a:ext cx="23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Structure d’un paquet LoRa[3]</a:t>
            </a:r>
          </a:p>
        </p:txBody>
      </p:sp>
    </p:spTree>
    <p:extLst>
      <p:ext uri="{BB962C8B-B14F-4D97-AF65-F5344CB8AC3E}">
        <p14:creationId xmlns:p14="http://schemas.microsoft.com/office/powerpoint/2010/main" val="1336487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LoRa et RFFI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45686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11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372488B-5266-A902-B323-B5167865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" y="2022600"/>
            <a:ext cx="4362450" cy="9509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5C0B7AA-2D9C-9C01-B27A-4D1A1A3DDFD0}"/>
                  </a:ext>
                </a:extLst>
              </p:cNvPr>
              <p:cNvSpPr txBox="1"/>
              <p:nvPr/>
            </p:nvSpPr>
            <p:spPr>
              <a:xfrm>
                <a:off x="247650" y="402527"/>
                <a:ext cx="3390887" cy="144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u="sng" dirty="0">
                    <a:solidFill>
                      <a:srgbClr val="0070C0"/>
                    </a:solidFill>
                  </a:rPr>
                  <a:t>Modulation LoRa: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BE" sz="1400" dirty="0"/>
                  <a:t>Mixe entre CSS et FSK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BE" sz="1400" dirty="0"/>
                  <a:t>Dépend de </a:t>
                </a:r>
                <a:r>
                  <a:rPr lang="el-GR" sz="1400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SBL BibLit"/>
                  </a:rPr>
                  <a:t>β</a:t>
                </a:r>
                <a:r>
                  <a:rPr lang="ja-JP" altLang="fr-FR" sz="1400" b="1" i="1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fr-BE" altLang="ja-JP" sz="140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et SF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BE" sz="1400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Contient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1400" i="1" smtClean="0">
                            <a:solidFill>
                              <a:srgbClr val="20212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1400" b="0" i="1" smtClean="0">
                            <a:solidFill>
                              <a:srgbClr val="20212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BE" sz="1400" b="0" i="1" smtClean="0">
                            <a:solidFill>
                              <a:srgbClr val="20212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</m:oMath>
                </a14:m>
                <a:r>
                  <a:rPr lang="fr-BE" sz="1400" dirty="0"/>
                  <a:t>symboles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BE" sz="1400" dirty="0"/>
                  <a:t>Représentation fréquentielle sous forme de chirps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5C0B7AA-2D9C-9C01-B27A-4D1A1A3DD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02527"/>
                <a:ext cx="3390887" cy="1447191"/>
              </a:xfrm>
              <a:prstGeom prst="rect">
                <a:avLst/>
              </a:prstGeom>
              <a:blipFill>
                <a:blip r:embed="rId4"/>
                <a:stretch>
                  <a:fillRect l="-1619" t="-2110" b="-379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031312C3-D3A0-AA9F-3BF8-11B662CE2A1B}"/>
              </a:ext>
            </a:extLst>
          </p:cNvPr>
          <p:cNvSpPr txBox="1"/>
          <p:nvPr/>
        </p:nvSpPr>
        <p:spPr>
          <a:xfrm>
            <a:off x="642461" y="28149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Upchirp</a:t>
            </a:r>
            <a:r>
              <a:rPr lang="fr-BE" dirty="0"/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6BB268-22DE-E88D-6DB5-9DD80C3622B2}"/>
              </a:ext>
            </a:extLst>
          </p:cNvPr>
          <p:cNvSpPr txBox="1"/>
          <p:nvPr/>
        </p:nvSpPr>
        <p:spPr>
          <a:xfrm>
            <a:off x="2914650" y="2877725"/>
            <a:ext cx="2360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400" dirty="0"/>
              <a:t>Downchirp[4]</a:t>
            </a:r>
          </a:p>
        </p:txBody>
      </p:sp>
    </p:spTree>
    <p:extLst>
      <p:ext uri="{BB962C8B-B14F-4D97-AF65-F5344CB8AC3E}">
        <p14:creationId xmlns:p14="http://schemas.microsoft.com/office/powerpoint/2010/main" val="2762823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LoRa et RFFI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12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95250" y="472446"/>
            <a:ext cx="44907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u="sng" dirty="0">
                <a:solidFill>
                  <a:srgbClr val="0070C0"/>
                </a:solidFill>
              </a:rPr>
              <a:t>Radio Frequency Fingerprinting Identification (RFFI)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Différentes techniques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Propriétés physiques des signaux 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1200" i="1" dirty="0">
                <a:solidFill>
                  <a:srgbClr val="FF0000"/>
                </a:solidFill>
              </a:rPr>
              <a:t>En particulier, les offsets de fréquences entre les différents émetteurs et le r</a:t>
            </a:r>
            <a:r>
              <a:rPr lang="fr-FR" sz="1200" i="1" dirty="0">
                <a:solidFill>
                  <a:srgbClr val="FF0000"/>
                </a:solidFill>
              </a:rPr>
              <a:t>é</a:t>
            </a:r>
            <a:r>
              <a:rPr lang="fr-BE" sz="1200" i="1" dirty="0" err="1">
                <a:solidFill>
                  <a:srgbClr val="FF0000"/>
                </a:solidFill>
              </a:rPr>
              <a:t>cepteur</a:t>
            </a:r>
            <a:r>
              <a:rPr lang="fr-BE" sz="1200" i="1" dirty="0">
                <a:solidFill>
                  <a:srgbClr val="FF0000"/>
                </a:solidFill>
              </a:rPr>
              <a:t> commun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CBFE2A3-48AC-C8E8-2C02-73E1E9B5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751088"/>
            <a:ext cx="1994456" cy="13508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1F08012-1F66-4ADD-4E71-A96AB51BA675}"/>
              </a:ext>
            </a:extLst>
          </p:cNvPr>
          <p:cNvSpPr txBox="1"/>
          <p:nvPr/>
        </p:nvSpPr>
        <p:spPr>
          <a:xfrm>
            <a:off x="2470706" y="1787976"/>
            <a:ext cx="16699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rgbClr val="0070C0"/>
                </a:solidFill>
              </a:rPr>
              <a:t>Article de référence</a:t>
            </a:r>
          </a:p>
          <a:p>
            <a:r>
              <a:rPr lang="fr-BE" sz="1100" dirty="0"/>
              <a:t>Par Yu Jiang, </a:t>
            </a:r>
            <a:r>
              <a:rPr lang="fr-BE" sz="1100" dirty="0" err="1"/>
              <a:t>Linning</a:t>
            </a:r>
            <a:r>
              <a:rPr lang="fr-BE" sz="1100" dirty="0"/>
              <a:t> Peng, </a:t>
            </a:r>
            <a:r>
              <a:rPr lang="fr-BE" sz="1100" dirty="0" err="1"/>
              <a:t>Aiqun</a:t>
            </a:r>
            <a:r>
              <a:rPr lang="fr-BE" sz="1100" dirty="0"/>
              <a:t> Hu, Sheng Wang, Yi Huang et Lu Zhang [5]</a:t>
            </a:r>
          </a:p>
        </p:txBody>
      </p:sp>
    </p:spTree>
    <p:extLst>
      <p:ext uri="{BB962C8B-B14F-4D97-AF65-F5344CB8AC3E}">
        <p14:creationId xmlns:p14="http://schemas.microsoft.com/office/powerpoint/2010/main" val="323761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LoRa et RFFI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13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94297" y="261227"/>
            <a:ext cx="44195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u="sng" dirty="0">
                <a:solidFill>
                  <a:srgbClr val="0070C0"/>
                </a:solidFill>
              </a:rPr>
              <a:t>Méthode des </a:t>
            </a:r>
            <a:r>
              <a:rPr lang="fr-BE" u="sng" dirty="0" err="1">
                <a:solidFill>
                  <a:srgbClr val="0070C0"/>
                </a:solidFill>
              </a:rPr>
              <a:t>DCTFs</a:t>
            </a:r>
            <a:r>
              <a:rPr lang="fr-BE" u="sng" dirty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Récupération des échantillons I/Q du signal </a:t>
            </a:r>
            <a:r>
              <a:rPr lang="fr-BE" sz="1400" dirty="0" err="1"/>
              <a:t>modul</a:t>
            </a:r>
            <a:r>
              <a:rPr lang="fr-FR" sz="1400" dirty="0"/>
              <a:t>é</a:t>
            </a:r>
            <a:endParaRPr lang="fr-BE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Application d’une équation différentielle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Plot des données dans le plan complexe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Récupération du centre de la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FC32E2-458D-3694-90C0-891F52D8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8" y="1806575"/>
            <a:ext cx="1197641" cy="11791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9826E8-FBCA-8E87-68E8-812657D2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90" y="1732860"/>
            <a:ext cx="1606115" cy="12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10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14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82DD7BE7-821E-61A8-0A1B-A1AA24B8E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243090"/>
              </p:ext>
            </p:extLst>
          </p:nvPr>
        </p:nvGraphicFramePr>
        <p:xfrm>
          <a:off x="138747" y="388341"/>
          <a:ext cx="4351381" cy="2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81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24" y="449048"/>
            <a:ext cx="3371545" cy="276999"/>
          </a:xfrm>
        </p:spPr>
        <p:txBody>
          <a:bodyPr/>
          <a:lstStyle/>
          <a:p>
            <a:pPr algn="ctr"/>
            <a:r>
              <a:rPr lang="fr-BE" sz="1800" dirty="0">
                <a:solidFill>
                  <a:schemeClr val="tx1"/>
                </a:solidFill>
              </a:rPr>
              <a:t>Matériel </a:t>
            </a:r>
          </a:p>
        </p:txBody>
      </p:sp>
      <p:pic>
        <p:nvPicPr>
          <p:cNvPr id="13" name="Espace réservé du contenu 12" descr="Une image contenant câble, Appareils électroniques, Appareil électronique, fils électriques&#10;&#10;Description générée automatiquement">
            <a:extLst>
              <a:ext uri="{FF2B5EF4-FFF2-40B4-BE49-F238E27FC236}">
                <a16:creationId xmlns:a16="http://schemas.microsoft.com/office/drawing/2014/main" id="{EC9E694F-23BD-81ED-19E6-1B47DBA7D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31" y="1369616"/>
            <a:ext cx="1127819" cy="1503759"/>
          </a:xfrm>
        </p:spPr>
      </p:pic>
      <p:pic>
        <p:nvPicPr>
          <p:cNvPr id="15" name="Espace réservé du contenu 14" descr="Une image contenant câble, fils électriques, Ingénierie électronique, Composant électronique">
            <a:extLst>
              <a:ext uri="{FF2B5EF4-FFF2-40B4-BE49-F238E27FC236}">
                <a16:creationId xmlns:a16="http://schemas.microsoft.com/office/drawing/2014/main" id="{FF285723-7A19-27CC-2E11-99BF1EB139A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4" y="1369616"/>
            <a:ext cx="1972806" cy="1503759"/>
          </a:xfrm>
        </p:spPr>
      </p:pic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361937" y="3330575"/>
            <a:ext cx="6591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33296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15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90A428-7156-A5A1-3F7B-ACFC59BAECAA}"/>
              </a:ext>
            </a:extLst>
          </p:cNvPr>
          <p:cNvSpPr txBox="1"/>
          <p:nvPr/>
        </p:nvSpPr>
        <p:spPr>
          <a:xfrm>
            <a:off x="204978" y="884557"/>
            <a:ext cx="221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u="sng" dirty="0">
                <a:solidFill>
                  <a:srgbClr val="0070C0"/>
                </a:solidFill>
              </a:rPr>
              <a:t>Emetteurs </a:t>
            </a:r>
          </a:p>
          <a:p>
            <a:pPr algn="ctr"/>
            <a:r>
              <a:rPr lang="fr-BE" sz="1400" dirty="0"/>
              <a:t>Module RN2483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3916FCE-88EA-0361-0C6F-18809F7E769A}"/>
              </a:ext>
            </a:extLst>
          </p:cNvPr>
          <p:cNvSpPr txBox="1"/>
          <p:nvPr/>
        </p:nvSpPr>
        <p:spPr>
          <a:xfrm>
            <a:off x="2881122" y="89468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u="sng" dirty="0">
                <a:solidFill>
                  <a:srgbClr val="0070C0"/>
                </a:solidFill>
              </a:rPr>
              <a:t>R</a:t>
            </a:r>
            <a:r>
              <a:rPr lang="fr-FR" sz="1400" u="sng" dirty="0">
                <a:solidFill>
                  <a:srgbClr val="0070C0"/>
                </a:solidFill>
              </a:rPr>
              <a:t>é</a:t>
            </a:r>
            <a:r>
              <a:rPr lang="en-US" sz="1400" u="sng" dirty="0" err="1">
                <a:solidFill>
                  <a:srgbClr val="0070C0"/>
                </a:solidFill>
              </a:rPr>
              <a:t>cepteur</a:t>
            </a:r>
            <a:endParaRPr lang="en-US" sz="1400" u="sng" dirty="0">
              <a:solidFill>
                <a:srgbClr val="0070C0"/>
              </a:solidFill>
            </a:endParaRPr>
          </a:p>
          <a:p>
            <a:pPr algn="ctr"/>
            <a:r>
              <a:rPr lang="fr-BE" sz="1400" dirty="0"/>
              <a:t>RTL-SDR R820T2</a:t>
            </a:r>
          </a:p>
        </p:txBody>
      </p:sp>
    </p:spTree>
    <p:extLst>
      <p:ext uri="{BB962C8B-B14F-4D97-AF65-F5344CB8AC3E}">
        <p14:creationId xmlns:p14="http://schemas.microsoft.com/office/powerpoint/2010/main" val="2903859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34735" y="3338389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16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3371850" cy="508000"/>
          </a:xfrm>
        </p:spPr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8A08C42-E65B-CD62-6D81-0847A4296BD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85873" y="955633"/>
            <a:ext cx="2005013" cy="1692275"/>
          </a:xfrm>
        </p:spPr>
        <p:txBody>
          <a:bodyPr/>
          <a:lstStyle/>
          <a:p>
            <a:r>
              <a:rPr lang="fr-BE" sz="1400" u="sng" dirty="0">
                <a:solidFill>
                  <a:srgbClr val="0070C0"/>
                </a:solidFill>
              </a:rPr>
              <a:t>Émetteur/récepteur: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200" dirty="0"/>
              <a:t>Fréquence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200" dirty="0"/>
              <a:t>Modulation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200" dirty="0" err="1"/>
              <a:t>Spreading</a:t>
            </a:r>
            <a:r>
              <a:rPr lang="fr-BE" sz="1200" dirty="0"/>
              <a:t>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200" dirty="0"/>
              <a:t>Largeur de bande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200" dirty="0"/>
              <a:t>Puissance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200" dirty="0"/>
              <a:t>Coding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200" dirty="0" err="1"/>
              <a:t>Sample</a:t>
            </a:r>
            <a:r>
              <a:rPr lang="fr-BE" sz="1200" dirty="0"/>
              <a:t>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200" dirty="0"/>
              <a:t>Gain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200837" y="218043"/>
            <a:ext cx="38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E2F02-88E4-1C38-D09A-20DB72640FC8}"/>
              </a:ext>
            </a:extLst>
          </p:cNvPr>
          <p:cNvSpPr txBox="1"/>
          <p:nvPr/>
        </p:nvSpPr>
        <p:spPr>
          <a:xfrm>
            <a:off x="1162050" y="919761"/>
            <a:ext cx="3962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rgbClr val="0070C0"/>
                </a:solidFill>
              </a:rPr>
              <a:t>D</a:t>
            </a:r>
            <a:r>
              <a:rPr lang="fr-FR" sz="1400" u="sng" dirty="0">
                <a:solidFill>
                  <a:srgbClr val="0070C0"/>
                </a:solidFill>
              </a:rPr>
              <a:t>é</a:t>
            </a:r>
            <a:r>
              <a:rPr lang="en-US" sz="1400" u="sng" dirty="0" err="1">
                <a:solidFill>
                  <a:srgbClr val="0070C0"/>
                </a:solidFill>
              </a:rPr>
              <a:t>veloppement</a:t>
            </a:r>
            <a:r>
              <a:rPr lang="en-US" sz="1400" u="sng" dirty="0">
                <a:solidFill>
                  <a:srgbClr val="0070C0"/>
                </a:solidFill>
              </a:rPr>
              <a:t> Python: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 err="1"/>
              <a:t>Génération</a:t>
            </a:r>
            <a:r>
              <a:rPr lang="en-US" sz="1200" dirty="0"/>
              <a:t> du signal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 err="1"/>
              <a:t>Réception</a:t>
            </a:r>
            <a:r>
              <a:rPr lang="en-US" sz="1200" dirty="0"/>
              <a:t> du signal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 err="1"/>
              <a:t>Automatisation</a:t>
            </a:r>
            <a:endParaRPr lang="en-US" sz="12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/>
              <a:t>Digital Signal Processing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 err="1"/>
              <a:t>Génération</a:t>
            </a:r>
            <a:r>
              <a:rPr lang="en-US" sz="1200" dirty="0"/>
              <a:t> des </a:t>
            </a:r>
            <a:r>
              <a:rPr lang="en-US" sz="1200" dirty="0" err="1"/>
              <a:t>diagrammes</a:t>
            </a:r>
            <a:endParaRPr lang="en-US" sz="12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/>
              <a:t>Application de la </a:t>
            </a:r>
            <a:r>
              <a:rPr lang="en-US" sz="1200" dirty="0" err="1"/>
              <a:t>méthode</a:t>
            </a:r>
            <a:r>
              <a:rPr lang="en-US" sz="1200" dirty="0"/>
              <a:t> DCTF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921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pic>
        <p:nvPicPr>
          <p:cNvPr id="8" name="Espace réservé du contenu 7" descr="Une image contenant texte, capture d’écran, cercle, diagramme&#10;&#10;Description générée automatiquement">
            <a:extLst>
              <a:ext uri="{FF2B5EF4-FFF2-40B4-BE49-F238E27FC236}">
                <a16:creationId xmlns:a16="http://schemas.microsoft.com/office/drawing/2014/main" id="{C660994F-9F42-439D-ACA0-D879592B2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9" y="1039959"/>
            <a:ext cx="2316124" cy="1727154"/>
          </a:xfrm>
        </p:spPr>
      </p:pic>
      <p:pic>
        <p:nvPicPr>
          <p:cNvPr id="13" name="Espace réservé du contenu 12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BA9C77EE-EBCA-D066-E836-350C8FE5C8E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33" y="1075558"/>
            <a:ext cx="2222578" cy="1663508"/>
          </a:xfrm>
        </p:spPr>
      </p:pic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7604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17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247650" y="352352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Résultats pour la capture d’un signal LoRa</a:t>
            </a:r>
          </a:p>
        </p:txBody>
      </p:sp>
    </p:spTree>
    <p:extLst>
      <p:ext uri="{BB962C8B-B14F-4D97-AF65-F5344CB8AC3E}">
        <p14:creationId xmlns:p14="http://schemas.microsoft.com/office/powerpoint/2010/main" val="3998988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4312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18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3371850" cy="508000"/>
          </a:xfrm>
        </p:spPr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354754" y="366395"/>
            <a:ext cx="408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Centres des signatures (25 captures)</a:t>
            </a:r>
          </a:p>
        </p:txBody>
      </p:sp>
      <p:pic>
        <p:nvPicPr>
          <p:cNvPr id="17" name="Image 16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4A552E58-5CF7-50B2-22E2-28E5DB9E1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54380"/>
            <a:ext cx="3084146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4312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19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3371850" cy="508000"/>
          </a:xfrm>
        </p:spPr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-58103" y="256107"/>
            <a:ext cx="47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Analyse de la forme géométrique de la signature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47131CC-0EB6-606A-234F-4F47266A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80615"/>
              </p:ext>
            </p:extLst>
          </p:nvPr>
        </p:nvGraphicFramePr>
        <p:xfrm>
          <a:off x="738345" y="649901"/>
          <a:ext cx="3131502" cy="249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834">
                  <a:extLst>
                    <a:ext uri="{9D8B030D-6E8A-4147-A177-3AD203B41FA5}">
                      <a16:colId xmlns:a16="http://schemas.microsoft.com/office/drawing/2014/main" val="6193118"/>
                    </a:ext>
                  </a:extLst>
                </a:gridCol>
                <a:gridCol w="1043834">
                  <a:extLst>
                    <a:ext uri="{9D8B030D-6E8A-4147-A177-3AD203B41FA5}">
                      <a16:colId xmlns:a16="http://schemas.microsoft.com/office/drawing/2014/main" val="2768050344"/>
                    </a:ext>
                  </a:extLst>
                </a:gridCol>
                <a:gridCol w="1043834">
                  <a:extLst>
                    <a:ext uri="{9D8B030D-6E8A-4147-A177-3AD203B41FA5}">
                      <a16:colId xmlns:a16="http://schemas.microsoft.com/office/drawing/2014/main" val="2622543194"/>
                    </a:ext>
                  </a:extLst>
                </a:gridCol>
              </a:tblGrid>
              <a:tr h="246259">
                <a:tc>
                  <a:txBody>
                    <a:bodyPr/>
                    <a:lstStyle/>
                    <a:p>
                      <a:r>
                        <a:rPr lang="fr-BE" sz="1400" dirty="0"/>
                        <a:t>RN2483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RN2483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RN2483 #3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19311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43125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68604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78826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42547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97206"/>
                  </a:ext>
                </a:extLst>
              </a:tr>
              <a:tr h="246259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3100"/>
                  </a:ext>
                </a:extLst>
              </a:tr>
            </a:tbl>
          </a:graphicData>
        </a:graphic>
      </p:graphicFrame>
      <p:pic>
        <p:nvPicPr>
          <p:cNvPr id="9" name="Image 8" descr="Une image contenant Dessin d’enfant, Caractère coloré, art&#10;&#10;Description générée automatiquement">
            <a:extLst>
              <a:ext uri="{FF2B5EF4-FFF2-40B4-BE49-F238E27FC236}">
                <a16:creationId xmlns:a16="http://schemas.microsoft.com/office/drawing/2014/main" id="{3BDAFAD1-9F38-E753-5EF1-F06DAAED4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66" y="988384"/>
            <a:ext cx="508920" cy="320026"/>
          </a:xfrm>
          <a:prstGeom prst="rect">
            <a:avLst/>
          </a:prstGeom>
        </p:spPr>
      </p:pic>
      <p:pic>
        <p:nvPicPr>
          <p:cNvPr id="12" name="Image 11" descr="Une image contenant dessin, croquis, Caractère coloré, Dessin d’enfant&#10;&#10;Description générée automatiquement">
            <a:extLst>
              <a:ext uri="{FF2B5EF4-FFF2-40B4-BE49-F238E27FC236}">
                <a16:creationId xmlns:a16="http://schemas.microsoft.com/office/drawing/2014/main" id="{4A274C48-8268-4F21-57AF-7CA5E6EAA4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4" y="1351422"/>
            <a:ext cx="508919" cy="320027"/>
          </a:xfrm>
          <a:prstGeom prst="rect">
            <a:avLst/>
          </a:prstGeom>
        </p:spPr>
      </p:pic>
      <p:pic>
        <p:nvPicPr>
          <p:cNvPr id="14" name="Image 13" descr="Une image contenant Dessin d’enfant, dessin, croquis, Caractère coloré&#10;&#10;Description générée automatiquement">
            <a:extLst>
              <a:ext uri="{FF2B5EF4-FFF2-40B4-BE49-F238E27FC236}">
                <a16:creationId xmlns:a16="http://schemas.microsoft.com/office/drawing/2014/main" id="{B34C1402-F452-E1C0-F02F-4D37B7577D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5" y="1714880"/>
            <a:ext cx="508918" cy="319191"/>
          </a:xfrm>
          <a:prstGeom prst="rect">
            <a:avLst/>
          </a:prstGeom>
        </p:spPr>
      </p:pic>
      <p:pic>
        <p:nvPicPr>
          <p:cNvPr id="16" name="Image 15" descr="Une image contenant dessin, Caractère coloré, Dessin d’enfant, art&#10;&#10;Description générée automatiquement">
            <a:extLst>
              <a:ext uri="{FF2B5EF4-FFF2-40B4-BE49-F238E27FC236}">
                <a16:creationId xmlns:a16="http://schemas.microsoft.com/office/drawing/2014/main" id="{010102C9-B911-05CB-F0EC-12981F6832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65" y="2080519"/>
            <a:ext cx="508918" cy="307306"/>
          </a:xfrm>
          <a:prstGeom prst="rect">
            <a:avLst/>
          </a:prstGeom>
        </p:spPr>
      </p:pic>
      <p:pic>
        <p:nvPicPr>
          <p:cNvPr id="19" name="Image 18" descr="Une image contenant Dessin d’enfant, dessin, Caractère coloré, art&#10;&#10;Description générée automatiquement">
            <a:extLst>
              <a:ext uri="{FF2B5EF4-FFF2-40B4-BE49-F238E27FC236}">
                <a16:creationId xmlns:a16="http://schemas.microsoft.com/office/drawing/2014/main" id="{E763A314-A817-96EE-5AD3-05CA641063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4" y="2434273"/>
            <a:ext cx="516309" cy="317624"/>
          </a:xfrm>
          <a:prstGeom prst="rect">
            <a:avLst/>
          </a:prstGeom>
        </p:spPr>
      </p:pic>
      <p:pic>
        <p:nvPicPr>
          <p:cNvPr id="21" name="Image 20" descr="Une image contenant dessin, croquis, art, Dessin d’enfant&#10;&#10;Description générée automatiquement">
            <a:extLst>
              <a:ext uri="{FF2B5EF4-FFF2-40B4-BE49-F238E27FC236}">
                <a16:creationId xmlns:a16="http://schemas.microsoft.com/office/drawing/2014/main" id="{235AC83F-1337-53CE-CEFC-61E34CA84A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4" y="2806180"/>
            <a:ext cx="516309" cy="317624"/>
          </a:xfrm>
          <a:prstGeom prst="rect">
            <a:avLst/>
          </a:prstGeom>
        </p:spPr>
      </p:pic>
      <p:pic>
        <p:nvPicPr>
          <p:cNvPr id="23" name="Image 22" descr="Une image contenant dessin humoristique, Dessin d’enfant, art&#10;&#10;Description générée automatiquement">
            <a:extLst>
              <a:ext uri="{FF2B5EF4-FFF2-40B4-BE49-F238E27FC236}">
                <a16:creationId xmlns:a16="http://schemas.microsoft.com/office/drawing/2014/main" id="{EED07233-56D2-5849-CF72-B5749D5613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36" y="978374"/>
            <a:ext cx="508920" cy="320009"/>
          </a:xfrm>
          <a:prstGeom prst="rect">
            <a:avLst/>
          </a:prstGeom>
        </p:spPr>
      </p:pic>
      <p:pic>
        <p:nvPicPr>
          <p:cNvPr id="25" name="Image 24" descr="Une image contenant dessin, Dessin d’enfant, croquis, Caractère coloré&#10;&#10;Description générée automatiquement">
            <a:extLst>
              <a:ext uri="{FF2B5EF4-FFF2-40B4-BE49-F238E27FC236}">
                <a16:creationId xmlns:a16="http://schemas.microsoft.com/office/drawing/2014/main" id="{15C83BFC-A323-4051-FBD4-135E16B150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21" y="1327719"/>
            <a:ext cx="508919" cy="329394"/>
          </a:xfrm>
          <a:prstGeom prst="rect">
            <a:avLst/>
          </a:prstGeom>
        </p:spPr>
      </p:pic>
      <p:pic>
        <p:nvPicPr>
          <p:cNvPr id="27" name="Image 26" descr="Une image contenant Caractère coloré, dessin, Graphique, art&#10;&#10;Description générée automatiquement">
            <a:extLst>
              <a:ext uri="{FF2B5EF4-FFF2-40B4-BE49-F238E27FC236}">
                <a16:creationId xmlns:a16="http://schemas.microsoft.com/office/drawing/2014/main" id="{E76E58B2-EE1F-2FD8-73C6-8AA6D2C9D75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38" y="1702343"/>
            <a:ext cx="508917" cy="328752"/>
          </a:xfrm>
          <a:prstGeom prst="rect">
            <a:avLst/>
          </a:prstGeom>
        </p:spPr>
      </p:pic>
      <p:pic>
        <p:nvPicPr>
          <p:cNvPr id="29" name="Image 28" descr="Une image contenant dessin, Dessin d’enfant, croquis, Caractère coloré&#10;&#10;Description générée automatiquement">
            <a:extLst>
              <a:ext uri="{FF2B5EF4-FFF2-40B4-BE49-F238E27FC236}">
                <a16:creationId xmlns:a16="http://schemas.microsoft.com/office/drawing/2014/main" id="{5A920C7E-18DE-7E94-CE04-788F9465896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35" y="2068068"/>
            <a:ext cx="512819" cy="326776"/>
          </a:xfrm>
          <a:prstGeom prst="rect">
            <a:avLst/>
          </a:prstGeom>
        </p:spPr>
      </p:pic>
      <p:pic>
        <p:nvPicPr>
          <p:cNvPr id="34" name="Image 33" descr="Une image contenant dessin, Caractère coloré, Dessin d’enfant, croquis&#10;&#10;Description générée automatiquement">
            <a:extLst>
              <a:ext uri="{FF2B5EF4-FFF2-40B4-BE49-F238E27FC236}">
                <a16:creationId xmlns:a16="http://schemas.microsoft.com/office/drawing/2014/main" id="{35ED7869-6362-7B76-B39C-2B5C6D2491E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36" y="2439431"/>
            <a:ext cx="512818" cy="307307"/>
          </a:xfrm>
          <a:prstGeom prst="rect">
            <a:avLst/>
          </a:prstGeom>
        </p:spPr>
      </p:pic>
      <p:pic>
        <p:nvPicPr>
          <p:cNvPr id="38" name="Image 37" descr="Une image contenant croquis, dessin, Dessin d’enfant, art&#10;&#10;Description générée automatiquement">
            <a:extLst>
              <a:ext uri="{FF2B5EF4-FFF2-40B4-BE49-F238E27FC236}">
                <a16:creationId xmlns:a16="http://schemas.microsoft.com/office/drawing/2014/main" id="{8C4C746C-CA6B-68A0-6A77-48C23A5A2F3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36" y="2799494"/>
            <a:ext cx="505504" cy="326776"/>
          </a:xfrm>
          <a:prstGeom prst="rect">
            <a:avLst/>
          </a:prstGeom>
        </p:spPr>
      </p:pic>
      <p:pic>
        <p:nvPicPr>
          <p:cNvPr id="40" name="Image 39" descr="Une image contenant dessin, Caractère coloré, Dessin d’enfant, art&#10;&#10;Description générée automatiquement">
            <a:extLst>
              <a:ext uri="{FF2B5EF4-FFF2-40B4-BE49-F238E27FC236}">
                <a16:creationId xmlns:a16="http://schemas.microsoft.com/office/drawing/2014/main" id="{D9F834FC-C3D8-DE3F-1F1E-56B2B2C2F2E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6" y="979594"/>
            <a:ext cx="508920" cy="318789"/>
          </a:xfrm>
          <a:prstGeom prst="rect">
            <a:avLst/>
          </a:prstGeom>
        </p:spPr>
      </p:pic>
      <p:pic>
        <p:nvPicPr>
          <p:cNvPr id="43" name="Image 42" descr="Une image contenant Caractère coloré, Lilas, violet, dessin&#10;&#10;Description générée automatiquement">
            <a:extLst>
              <a:ext uri="{FF2B5EF4-FFF2-40B4-BE49-F238E27FC236}">
                <a16:creationId xmlns:a16="http://schemas.microsoft.com/office/drawing/2014/main" id="{EB2414F4-DA31-B1DB-82DB-F8FC245957C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6" y="1337579"/>
            <a:ext cx="508920" cy="318790"/>
          </a:xfrm>
          <a:prstGeom prst="rect">
            <a:avLst/>
          </a:prstGeom>
        </p:spPr>
      </p:pic>
      <p:pic>
        <p:nvPicPr>
          <p:cNvPr id="45" name="Image 44" descr="Une image contenant Dessin d’enfant, croquis, Caractère coloré, dessin&#10;&#10;Description générée automatiquement">
            <a:extLst>
              <a:ext uri="{FF2B5EF4-FFF2-40B4-BE49-F238E27FC236}">
                <a16:creationId xmlns:a16="http://schemas.microsoft.com/office/drawing/2014/main" id="{47437A95-4A5B-E18A-F325-EBF231D5D13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6" y="1702343"/>
            <a:ext cx="518219" cy="328752"/>
          </a:xfrm>
          <a:prstGeom prst="rect">
            <a:avLst/>
          </a:prstGeom>
        </p:spPr>
      </p:pic>
      <p:pic>
        <p:nvPicPr>
          <p:cNvPr id="47" name="Image 46" descr="Une image contenant Dessin d’enfant, croquis, dessin, art&#10;&#10;Description générée automatiquement">
            <a:extLst>
              <a:ext uri="{FF2B5EF4-FFF2-40B4-BE49-F238E27FC236}">
                <a16:creationId xmlns:a16="http://schemas.microsoft.com/office/drawing/2014/main" id="{2DC50E54-F1E3-35B0-36F0-B5B5D1D5910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6" y="2059840"/>
            <a:ext cx="518218" cy="335003"/>
          </a:xfrm>
          <a:prstGeom prst="rect">
            <a:avLst/>
          </a:prstGeom>
        </p:spPr>
      </p:pic>
      <p:pic>
        <p:nvPicPr>
          <p:cNvPr id="49" name="Image 48" descr="Une image contenant Caractère coloré, Dessin d’enfant, art, dessin&#10;&#10;Description générée automatiquement">
            <a:extLst>
              <a:ext uri="{FF2B5EF4-FFF2-40B4-BE49-F238E27FC236}">
                <a16:creationId xmlns:a16="http://schemas.microsoft.com/office/drawing/2014/main" id="{759C1702-E51C-D306-5474-9A02CAB7D93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5" y="2435096"/>
            <a:ext cx="503611" cy="335003"/>
          </a:xfrm>
          <a:prstGeom prst="rect">
            <a:avLst/>
          </a:prstGeom>
        </p:spPr>
      </p:pic>
      <p:pic>
        <p:nvPicPr>
          <p:cNvPr id="51" name="Image 50" descr="Une image contenant dessin, croquis, art, Dessin d’enfant&#10;&#10;Description générée automatiquement">
            <a:extLst>
              <a:ext uri="{FF2B5EF4-FFF2-40B4-BE49-F238E27FC236}">
                <a16:creationId xmlns:a16="http://schemas.microsoft.com/office/drawing/2014/main" id="{58AACA6F-E175-D1AC-2EDE-0595E04016E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5" y="2787575"/>
            <a:ext cx="503611" cy="3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6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2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82DD7BE7-821E-61A8-0A1B-A1AA24B8E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455616"/>
              </p:ext>
            </p:extLst>
          </p:nvPr>
        </p:nvGraphicFramePr>
        <p:xfrm>
          <a:off x="138747" y="388341"/>
          <a:ext cx="4351381" cy="2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0747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20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3371850" cy="508000"/>
          </a:xfrm>
        </p:spPr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200837" y="390067"/>
            <a:ext cx="384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u="sng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EB7ACA-E7FB-35BB-20A9-C951014A0939}"/>
              </a:ext>
            </a:extLst>
          </p:cNvPr>
          <p:cNvSpPr txBox="1"/>
          <p:nvPr/>
        </p:nvSpPr>
        <p:spPr>
          <a:xfrm>
            <a:off x="476249" y="968375"/>
            <a:ext cx="3848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600" dirty="0"/>
              <a:t>L’identification des nœuds via le traitement de leur signature RF (RFFI) possible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600" dirty="0"/>
              <a:t>Les résultats </a:t>
            </a:r>
            <a:r>
              <a:rPr lang="fr-BE" sz="1600" dirty="0" err="1"/>
              <a:t>sugg</a:t>
            </a:r>
            <a:r>
              <a:rPr lang="en-US" sz="1600" dirty="0"/>
              <a:t>è</a:t>
            </a:r>
            <a:r>
              <a:rPr lang="fr-BE" sz="1600" dirty="0" err="1"/>
              <a:t>rent</a:t>
            </a:r>
            <a:r>
              <a:rPr lang="fr-BE" sz="1600" dirty="0"/>
              <a:t> une indentification selon la forme géométrique </a:t>
            </a:r>
            <a:r>
              <a:rPr lang="fr-BE" sz="1600" dirty="0" err="1"/>
              <a:t>sp</a:t>
            </a:r>
            <a:r>
              <a:rPr lang="fr-FR" sz="1600" dirty="0"/>
              <a:t>é</a:t>
            </a:r>
            <a:r>
              <a:rPr lang="fr-BE" sz="1600" dirty="0" err="1"/>
              <a:t>cifique</a:t>
            </a:r>
            <a:r>
              <a:rPr lang="fr-BE" sz="1600" dirty="0"/>
              <a:t> de la signature</a:t>
            </a:r>
          </a:p>
        </p:txBody>
      </p:sp>
    </p:spTree>
    <p:extLst>
      <p:ext uri="{BB962C8B-B14F-4D97-AF65-F5344CB8AC3E}">
        <p14:creationId xmlns:p14="http://schemas.microsoft.com/office/powerpoint/2010/main" val="3268959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Expérimentations et résultats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0747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21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6FAB7BA-EDC6-471E-BEEF-16A4C7043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3371850" cy="508000"/>
          </a:xfrm>
        </p:spPr>
        <p:txBody>
          <a:bodyPr/>
          <a:lstStyle/>
          <a:p>
            <a:pPr algn="l"/>
            <a:br>
              <a:rPr lang="fr-BE" sz="1800" dirty="0">
                <a:solidFill>
                  <a:schemeClr val="tx1"/>
                </a:solidFill>
              </a:rPr>
            </a:br>
            <a:endParaRPr lang="fr-BE" sz="1800" dirty="0">
              <a:solidFill>
                <a:schemeClr val="tx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ED29C4-291E-63A9-400D-5DEA0DBFC0C4}"/>
              </a:ext>
            </a:extLst>
          </p:cNvPr>
          <p:cNvSpPr txBox="1"/>
          <p:nvPr/>
        </p:nvSpPr>
        <p:spPr>
          <a:xfrm>
            <a:off x="380040" y="324434"/>
            <a:ext cx="384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/>
              <a:t>Références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EB7ACA-E7FB-35BB-20A9-C951014A0939}"/>
              </a:ext>
            </a:extLst>
          </p:cNvPr>
          <p:cNvSpPr txBox="1"/>
          <p:nvPr/>
        </p:nvSpPr>
        <p:spPr>
          <a:xfrm>
            <a:off x="132397" y="804422"/>
            <a:ext cx="4343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[1]</a:t>
            </a:r>
            <a:r>
              <a:rPr lang="en-US" sz="1100" dirty="0"/>
              <a:t> K. </a:t>
            </a:r>
            <a:r>
              <a:rPr lang="en-US" sz="1100" dirty="0" err="1"/>
              <a:t>Mekki</a:t>
            </a:r>
            <a:r>
              <a:rPr lang="en-US" sz="1100" dirty="0"/>
              <a:t>, E. Bajic, F. </a:t>
            </a:r>
            <a:r>
              <a:rPr lang="en-US" sz="1100" dirty="0" err="1"/>
              <a:t>Chaxel</a:t>
            </a:r>
            <a:r>
              <a:rPr lang="en-US" sz="1100" dirty="0"/>
              <a:t>, and F. Meyer. A comparative study of LPWAN technologies for large-scale IoT deployment. ICT express, 5(1) :1–7, 2019</a:t>
            </a:r>
            <a:endParaRPr lang="fr-B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[2] </a:t>
            </a:r>
            <a:r>
              <a:rPr lang="fr-BE" sz="1100" dirty="0">
                <a:hlinkClick r:id="rId3"/>
              </a:rPr>
              <a:t>https://www.thethingsnetwork.org/docs/lorawan/architecture/</a:t>
            </a:r>
            <a:endParaRPr lang="fr-B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[3] E. </a:t>
            </a:r>
            <a:r>
              <a:rPr lang="fr-BE" sz="1100" dirty="0" err="1"/>
              <a:t>Gambi</a:t>
            </a:r>
            <a:r>
              <a:rPr lang="fr-BE" sz="1100" dirty="0"/>
              <a:t>, L. </a:t>
            </a:r>
            <a:r>
              <a:rPr lang="fr-BE" sz="1100" dirty="0" err="1"/>
              <a:t>Montanini</a:t>
            </a:r>
            <a:r>
              <a:rPr lang="fr-BE" sz="1100" dirty="0"/>
              <a:t>, D. </a:t>
            </a:r>
            <a:r>
              <a:rPr lang="fr-BE" sz="1100" dirty="0" err="1"/>
              <a:t>Pigini</a:t>
            </a:r>
            <a:r>
              <a:rPr lang="fr-BE" sz="1100" dirty="0"/>
              <a:t>, G. </a:t>
            </a:r>
            <a:r>
              <a:rPr lang="fr-BE" sz="1100" dirty="0" err="1"/>
              <a:t>Ciattaglia</a:t>
            </a:r>
            <a:r>
              <a:rPr lang="fr-BE" sz="1100" dirty="0"/>
              <a:t>, and S. </a:t>
            </a:r>
            <a:r>
              <a:rPr lang="fr-BE" sz="1100" dirty="0" err="1"/>
              <a:t>Spinsante</a:t>
            </a:r>
            <a:r>
              <a:rPr lang="fr-BE" sz="1100" dirty="0"/>
              <a:t>. A home automation architecture </a:t>
            </a:r>
            <a:r>
              <a:rPr lang="fr-BE" sz="1100" dirty="0" err="1"/>
              <a:t>based</a:t>
            </a:r>
            <a:r>
              <a:rPr lang="fr-BE" sz="1100" dirty="0"/>
              <a:t> on LoRa </a:t>
            </a:r>
            <a:r>
              <a:rPr lang="fr-BE" sz="1100" dirty="0" err="1"/>
              <a:t>technology</a:t>
            </a:r>
            <a:r>
              <a:rPr lang="fr-BE" sz="1100" dirty="0"/>
              <a:t> and Message Queue </a:t>
            </a:r>
            <a:r>
              <a:rPr lang="fr-BE" sz="1100" dirty="0" err="1"/>
              <a:t>Telemetry</a:t>
            </a:r>
            <a:r>
              <a:rPr lang="fr-BE" sz="1100" dirty="0"/>
              <a:t> Transfer </a:t>
            </a:r>
            <a:r>
              <a:rPr lang="fr-BE" sz="1100" dirty="0" err="1"/>
              <a:t>protocol</a:t>
            </a:r>
            <a:r>
              <a:rPr lang="fr-BE" sz="1100" dirty="0"/>
              <a:t>. International Journal of Distributed </a:t>
            </a:r>
            <a:r>
              <a:rPr lang="fr-BE" sz="1100" dirty="0" err="1"/>
              <a:t>Sensor</a:t>
            </a:r>
            <a:r>
              <a:rPr lang="fr-BE" sz="1100" dirty="0"/>
              <a:t> Networks, 14 :155014771880683, 10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[4] </a:t>
            </a:r>
            <a:r>
              <a:rPr lang="fr-BE" sz="1100" dirty="0">
                <a:hlinkClick r:id="rId4"/>
              </a:rPr>
              <a:t>https://blog.ttulka.com/lora-spreading-factor-explained/</a:t>
            </a:r>
            <a:endParaRPr lang="fr-B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100" dirty="0"/>
              <a:t>[5] X. Wu, Y. Jiang, and A. Hu. Lora </a:t>
            </a:r>
            <a:r>
              <a:rPr lang="fr-BE" sz="1100" dirty="0" err="1"/>
              <a:t>Devices</a:t>
            </a:r>
            <a:r>
              <a:rPr lang="fr-BE" sz="1100" dirty="0"/>
              <a:t> Identification </a:t>
            </a:r>
            <a:r>
              <a:rPr lang="fr-BE" sz="1100" dirty="0" err="1"/>
              <a:t>Based</a:t>
            </a:r>
            <a:r>
              <a:rPr lang="fr-BE" sz="1100" dirty="0"/>
              <a:t> on </a:t>
            </a:r>
            <a:r>
              <a:rPr lang="fr-BE" sz="1100" dirty="0" err="1"/>
              <a:t>Differential</a:t>
            </a:r>
            <a:r>
              <a:rPr lang="fr-BE" sz="1100" dirty="0"/>
              <a:t> Constellation Trace Figure. In </a:t>
            </a:r>
            <a:r>
              <a:rPr lang="fr-BE" sz="1100" dirty="0" err="1"/>
              <a:t>Artificial</a:t>
            </a:r>
            <a:r>
              <a:rPr lang="fr-BE" sz="1100" dirty="0"/>
              <a:t> Intelligence and Security : 6th International </a:t>
            </a:r>
            <a:r>
              <a:rPr lang="fr-BE" sz="1100" dirty="0" err="1"/>
              <a:t>Conference</a:t>
            </a:r>
            <a:r>
              <a:rPr lang="fr-BE" sz="1100" dirty="0"/>
              <a:t>, ICAIS 2020, Hohhot, China, July 17–20, 2020, </a:t>
            </a:r>
            <a:r>
              <a:rPr lang="fr-BE" sz="1100" dirty="0" err="1"/>
              <a:t>Proceedings</a:t>
            </a:r>
            <a:r>
              <a:rPr lang="fr-BE" sz="1100" dirty="0"/>
              <a:t>, Part I 6, pages 658–669. Springer, 2020.</a:t>
            </a:r>
          </a:p>
        </p:txBody>
      </p:sp>
    </p:spTree>
    <p:extLst>
      <p:ext uri="{BB962C8B-B14F-4D97-AF65-F5344CB8AC3E}">
        <p14:creationId xmlns:p14="http://schemas.microsoft.com/office/powerpoint/2010/main" val="103691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Introduction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3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247650" y="587375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Contexte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600" dirty="0"/>
              <a:t>Expansion de l’Internet of </a:t>
            </a:r>
            <a:r>
              <a:rPr lang="fr-BE" sz="1600" dirty="0" err="1"/>
              <a:t>Things</a:t>
            </a:r>
            <a:r>
              <a:rPr lang="fr-BE" sz="1600" dirty="0"/>
              <a:t> (IoT)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600" dirty="0"/>
              <a:t>Menaces de failles de sécurité de plus en plus sophistiquées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600" dirty="0"/>
              <a:t>Plus possible d’uniquement se fier aux identifiant d’un appareil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600" dirty="0"/>
              <a:t>N</a:t>
            </a:r>
            <a:r>
              <a:rPr lang="fr-FR" sz="1600" dirty="0"/>
              <a:t>é</a:t>
            </a:r>
            <a:r>
              <a:rPr lang="en-US" sz="1600" dirty="0" err="1"/>
              <a:t>cessit</a:t>
            </a:r>
            <a:r>
              <a:rPr lang="fr-FR" sz="1600" dirty="0"/>
              <a:t>é</a:t>
            </a:r>
            <a:r>
              <a:rPr lang="fr-BE" sz="1600" dirty="0"/>
              <a:t> d’une nouvelle approche basée sur les </a:t>
            </a:r>
            <a:r>
              <a:rPr lang="fr-BE" sz="1600" dirty="0" err="1"/>
              <a:t>propri</a:t>
            </a:r>
            <a:r>
              <a:rPr lang="fr-FR" sz="1600" dirty="0"/>
              <a:t>étés</a:t>
            </a:r>
            <a:r>
              <a:rPr lang="fr-BE" sz="1600" dirty="0"/>
              <a:t> physiques des </a:t>
            </a:r>
            <a:r>
              <a:rPr lang="fr-BE" sz="1600" dirty="0" err="1"/>
              <a:t>sig</a:t>
            </a:r>
            <a:r>
              <a:rPr lang="en-US" sz="1600" dirty="0" err="1"/>
              <a:t>naux</a:t>
            </a:r>
            <a:r>
              <a:rPr lang="en-US" sz="1600" dirty="0"/>
              <a:t> RF</a:t>
            </a:r>
            <a:r>
              <a:rPr lang="fr-B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24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Introduction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4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1E018-319B-C220-2C47-9B8590A5E057}"/>
              </a:ext>
            </a:extLst>
          </p:cNvPr>
          <p:cNvSpPr txBox="1"/>
          <p:nvPr/>
        </p:nvSpPr>
        <p:spPr>
          <a:xfrm>
            <a:off x="247650" y="587375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Objectif :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Analyser les propriétés physiques du signal radio d’un nœud utilisant la technologie LoRa via une méthode de RFFI</a:t>
            </a:r>
          </a:p>
        </p:txBody>
      </p:sp>
    </p:spTree>
    <p:extLst>
      <p:ext uri="{BB962C8B-B14F-4D97-AF65-F5344CB8AC3E}">
        <p14:creationId xmlns:p14="http://schemas.microsoft.com/office/powerpoint/2010/main" val="3128707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5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82DD7BE7-821E-61A8-0A1B-A1AA24B8E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920059"/>
              </p:ext>
            </p:extLst>
          </p:nvPr>
        </p:nvGraphicFramePr>
        <p:xfrm>
          <a:off x="138747" y="388341"/>
          <a:ext cx="4351381" cy="2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554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IoT et LoRaWAN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6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7" name="Image 6" descr="Une image contenant texte, diagramme, capture d’écran, Plan">
            <a:extLst>
              <a:ext uri="{FF2B5EF4-FFF2-40B4-BE49-F238E27FC236}">
                <a16:creationId xmlns:a16="http://schemas.microsoft.com/office/drawing/2014/main" id="{754E1D9B-A63E-8982-D9C1-4AAB34526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0" y="700865"/>
            <a:ext cx="4106600" cy="24317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8F1BED-653A-0A24-D002-70FF537F9A61}"/>
              </a:ext>
            </a:extLst>
          </p:cNvPr>
          <p:cNvSpPr txBox="1"/>
          <p:nvPr/>
        </p:nvSpPr>
        <p:spPr>
          <a:xfrm>
            <a:off x="551497" y="32413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Spectre des technologies sans fil[1]</a:t>
            </a:r>
          </a:p>
        </p:txBody>
      </p:sp>
    </p:spTree>
    <p:extLst>
      <p:ext uri="{BB962C8B-B14F-4D97-AF65-F5344CB8AC3E}">
        <p14:creationId xmlns:p14="http://schemas.microsoft.com/office/powerpoint/2010/main" val="160216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IoT et LoRaWAN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25699" y="3332268"/>
            <a:ext cx="1060323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7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7" name="Image 6" descr="Une image contenant texte, capture d’écran, affichage, logiciel">
            <a:extLst>
              <a:ext uri="{FF2B5EF4-FFF2-40B4-BE49-F238E27FC236}">
                <a16:creationId xmlns:a16="http://schemas.microsoft.com/office/drawing/2014/main" id="{0453B039-6B01-94FA-D77F-0ABDF20A7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647643"/>
            <a:ext cx="3829050" cy="24271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4250596-01E0-5B35-51C8-B3DFA39AD6D1}"/>
              </a:ext>
            </a:extLst>
          </p:cNvPr>
          <p:cNvSpPr txBox="1"/>
          <p:nvPr/>
        </p:nvSpPr>
        <p:spPr>
          <a:xfrm>
            <a:off x="818197" y="32712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Architecture de LoRaWAN[2]</a:t>
            </a:r>
          </a:p>
        </p:txBody>
      </p:sp>
    </p:spTree>
    <p:extLst>
      <p:ext uri="{BB962C8B-B14F-4D97-AF65-F5344CB8AC3E}">
        <p14:creationId xmlns:p14="http://schemas.microsoft.com/office/powerpoint/2010/main" val="2572619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r>
                <a:rPr lang="fr-BE" sz="1200" dirty="0"/>
                <a:t>IoT et LoRaWAN</a:t>
              </a:r>
              <a:endParaRPr sz="1200"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0C52D48C-D7F6-2A08-1E94-F73832D2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77" y="432632"/>
            <a:ext cx="3371545" cy="276999"/>
          </a:xfrm>
        </p:spPr>
        <p:txBody>
          <a:bodyPr/>
          <a:lstStyle/>
          <a:p>
            <a:pPr algn="ctr"/>
            <a:r>
              <a:rPr lang="fr-BE" sz="1800" dirty="0">
                <a:solidFill>
                  <a:schemeClr val="tx1"/>
                </a:solidFill>
              </a:rPr>
              <a:t>Session LoRaWAN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2B4B7CB-C87A-0E6C-17D6-489201DE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07" y="928372"/>
            <a:ext cx="2216850" cy="2062103"/>
          </a:xfrm>
        </p:spPr>
        <p:txBody>
          <a:bodyPr/>
          <a:lstStyle/>
          <a:p>
            <a:r>
              <a:rPr lang="fr-BE" sz="1600" u="sng" dirty="0">
                <a:solidFill>
                  <a:srgbClr val="0070C0"/>
                </a:solidFill>
              </a:rPr>
              <a:t>Over the Air Activation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 err="1"/>
              <a:t>Join</a:t>
            </a:r>
            <a:r>
              <a:rPr lang="fr-BE" sz="1400" dirty="0"/>
              <a:t> </a:t>
            </a:r>
            <a:r>
              <a:rPr lang="fr-BE" sz="1400" dirty="0" err="1"/>
              <a:t>request</a:t>
            </a:r>
            <a:r>
              <a:rPr lang="fr-BE" sz="1400" dirty="0"/>
              <a:t> (</a:t>
            </a:r>
            <a:r>
              <a:rPr lang="fr-BE" sz="1400" dirty="0" err="1"/>
              <a:t>DevUEI</a:t>
            </a:r>
            <a:r>
              <a:rPr lang="fr-BE" sz="1400" dirty="0"/>
              <a:t>, </a:t>
            </a:r>
            <a:r>
              <a:rPr lang="fr-BE" sz="1400" dirty="0" err="1"/>
              <a:t>appEUI</a:t>
            </a:r>
            <a:r>
              <a:rPr lang="fr-BE" sz="1400" dirty="0"/>
              <a:t>, code MIC)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 err="1"/>
              <a:t>Join</a:t>
            </a:r>
            <a:r>
              <a:rPr lang="fr-BE" sz="1400" dirty="0"/>
              <a:t> </a:t>
            </a:r>
            <a:r>
              <a:rPr lang="fr-BE" sz="1400" dirty="0" err="1"/>
              <a:t>accept</a:t>
            </a:r>
            <a:r>
              <a:rPr lang="fr-BE" sz="1400" dirty="0"/>
              <a:t> (</a:t>
            </a:r>
            <a:r>
              <a:rPr lang="fr-BE" sz="1400" dirty="0" err="1"/>
              <a:t>DevNonce</a:t>
            </a:r>
            <a:r>
              <a:rPr lang="fr-BE" sz="1400" dirty="0"/>
              <a:t>, </a:t>
            </a:r>
            <a:r>
              <a:rPr lang="fr-BE" sz="1400" dirty="0" err="1"/>
              <a:t>NwkSKEY</a:t>
            </a:r>
            <a:r>
              <a:rPr lang="fr-BE" sz="1400" dirty="0"/>
              <a:t>, </a:t>
            </a:r>
            <a:r>
              <a:rPr lang="fr-BE" sz="1400" dirty="0" err="1"/>
              <a:t>appSKEY</a:t>
            </a:r>
            <a:r>
              <a:rPr lang="fr-BE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1400" dirty="0"/>
              <a:t>Chiffrement 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4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30EB630-A6EC-DF18-8E02-946BBA8D813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374202" y="928372"/>
            <a:ext cx="2144591" cy="1785104"/>
          </a:xfrm>
        </p:spPr>
        <p:txBody>
          <a:bodyPr/>
          <a:lstStyle/>
          <a:p>
            <a:pPr algn="ctr"/>
            <a:r>
              <a:rPr lang="fr-BE" sz="1600" u="sng" dirty="0">
                <a:solidFill>
                  <a:srgbClr val="0070C0"/>
                </a:solidFill>
              </a:rPr>
              <a:t>Activation by </a:t>
            </a:r>
            <a:r>
              <a:rPr lang="fr-BE" sz="1600" u="sng" dirty="0" err="1">
                <a:solidFill>
                  <a:srgbClr val="0070C0"/>
                </a:solidFill>
              </a:rPr>
              <a:t>Personalisation</a:t>
            </a:r>
            <a:endParaRPr lang="fr-BE" sz="1600" u="sng" dirty="0">
              <a:solidFill>
                <a:srgbClr val="0070C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BE" sz="1400" dirty="0"/>
              <a:t>Adresses et clés </a:t>
            </a:r>
            <a:r>
              <a:rPr lang="fr-BE" sz="1400" dirty="0" err="1"/>
              <a:t>hardcodées</a:t>
            </a:r>
            <a:endParaRPr lang="fr-BE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BE" sz="1400" dirty="0" err="1"/>
              <a:t>Devices</a:t>
            </a:r>
            <a:r>
              <a:rPr lang="fr-BE" sz="1400" dirty="0"/>
              <a:t> déployés en zone de couverture LoRaWAN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BE" sz="1400" dirty="0"/>
              <a:t>Pas de </a:t>
            </a:r>
            <a:r>
              <a:rPr lang="fr-BE" sz="1400" dirty="0" err="1"/>
              <a:t>join</a:t>
            </a:r>
            <a:r>
              <a:rPr lang="fr-BE" sz="1400" dirty="0"/>
              <a:t> </a:t>
            </a:r>
            <a:r>
              <a:rPr lang="fr-BE" sz="1400" dirty="0" err="1"/>
              <a:t>request</a:t>
            </a:r>
            <a:r>
              <a:rPr lang="fr-BE" sz="1400" dirty="0"/>
              <a:t>, ni </a:t>
            </a:r>
            <a:r>
              <a:rPr lang="fr-BE" sz="1400" dirty="0" err="1"/>
              <a:t>join</a:t>
            </a:r>
            <a:r>
              <a:rPr lang="fr-BE" sz="1400" dirty="0"/>
              <a:t> </a:t>
            </a:r>
            <a:r>
              <a:rPr lang="fr-BE" sz="1400" dirty="0" err="1"/>
              <a:t>accept</a:t>
            </a:r>
            <a:endParaRPr lang="fr-BE" sz="1400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32741" y="3332268"/>
            <a:ext cx="1060323" cy="173037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8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35049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051"/>
            <a:ext cx="4608220" cy="189423"/>
            <a:chOff x="0" y="16903"/>
            <a:chExt cx="4608220" cy="212737"/>
          </a:xfrm>
        </p:grpSpPr>
        <p:sp>
          <p:nvSpPr>
            <p:cNvPr id="3" name="object 3"/>
            <p:cNvSpPr/>
            <p:nvPr/>
          </p:nvSpPr>
          <p:spPr>
            <a:xfrm>
              <a:off x="0" y="16903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82420" y="0"/>
                  </a:lnTo>
                </a:path>
              </a:pathLst>
            </a:custGeom>
            <a:ln w="33705">
              <a:solidFill>
                <a:srgbClr val="8600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420" y="16903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3225584" y="0"/>
                  </a:lnTo>
                </a:path>
              </a:pathLst>
            </a:custGeom>
            <a:ln w="33705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155"/>
              <a:ext cx="4608195" cy="197485"/>
            </a:xfrm>
            <a:custGeom>
              <a:avLst/>
              <a:gdLst/>
              <a:ahLst/>
              <a:cxnLst/>
              <a:rect l="l" t="t" r="r" b="b"/>
              <a:pathLst>
                <a:path w="4608195" h="197485">
                  <a:moveTo>
                    <a:pt x="4608004" y="0"/>
                  </a:moveTo>
                  <a:lnTo>
                    <a:pt x="0" y="0"/>
                  </a:lnTo>
                  <a:lnTo>
                    <a:pt x="0" y="197370"/>
                  </a:lnTo>
                  <a:lnTo>
                    <a:pt x="4608004" y="19737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500"/>
              <a:ext cx="1383030" cy="109855"/>
            </a:xfrm>
            <a:custGeom>
              <a:avLst/>
              <a:gdLst/>
              <a:ahLst/>
              <a:cxnLst/>
              <a:rect l="l" t="t" r="r" b="b"/>
              <a:pathLst>
                <a:path w="1383030" h="109854">
                  <a:moveTo>
                    <a:pt x="138242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382420" y="109550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860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407" y="3346513"/>
              <a:ext cx="3225800" cy="109855"/>
            </a:xfrm>
            <a:custGeom>
              <a:avLst/>
              <a:gdLst/>
              <a:ahLst/>
              <a:cxnLst/>
              <a:rect l="l" t="t" r="r" b="b"/>
              <a:pathLst>
                <a:path w="3225800" h="109854">
                  <a:moveTo>
                    <a:pt x="3225584" y="0"/>
                  </a:moveTo>
                  <a:lnTo>
                    <a:pt x="2764752" y="0"/>
                  </a:lnTo>
                  <a:lnTo>
                    <a:pt x="1843176" y="0"/>
                  </a:lnTo>
                  <a:lnTo>
                    <a:pt x="0" y="0"/>
                  </a:lnTo>
                  <a:lnTo>
                    <a:pt x="0" y="109537"/>
                  </a:lnTo>
                  <a:lnTo>
                    <a:pt x="1843163" y="109537"/>
                  </a:lnTo>
                  <a:lnTo>
                    <a:pt x="2764752" y="109537"/>
                  </a:lnTo>
                  <a:lnTo>
                    <a:pt x="3225584" y="109537"/>
                  </a:lnTo>
                  <a:lnTo>
                    <a:pt x="32255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pc="-45"/>
              <a:t>Tulippe-Hecq Arnaud</a:t>
            </a:r>
            <a:endParaRPr spc="-10" dirty="0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39421DD-239B-65FB-9100-A43945653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45639" y="3332177"/>
            <a:ext cx="438784" cy="138499"/>
          </a:xfrm>
        </p:spPr>
        <p:txBody>
          <a:bodyPr/>
          <a:lstStyle/>
          <a:p>
            <a:fld id="{B6F15528-21DE-4FAA-801E-634DDDAF4B2B}" type="slidenum">
              <a:rPr lang="fr-BE" sz="900" smtClean="0">
                <a:solidFill>
                  <a:schemeClr val="bg1"/>
                </a:solidFill>
              </a:rPr>
              <a:t>9</a:t>
            </a:fld>
            <a:endParaRPr lang="fr-BE" sz="900" dirty="0"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448" y="3332268"/>
            <a:ext cx="197280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fr-BE"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Identifier des nœuds IoT en espionnant leur signal radio</a:t>
            </a:r>
            <a:endParaRPr sz="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82DD7BE7-821E-61A8-0A1B-A1AA24B8E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691971"/>
              </p:ext>
            </p:extLst>
          </p:nvPr>
        </p:nvGraphicFramePr>
        <p:xfrm>
          <a:off x="138747" y="388341"/>
          <a:ext cx="4351381" cy="2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347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939</Words>
  <Application>Microsoft Office PowerPoint</Application>
  <PresentationFormat>Personnalisé</PresentationFormat>
  <Paragraphs>191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Cambria Math</vt:lpstr>
      <vt:lpstr>Microsoft Sans Serif</vt:lpstr>
      <vt:lpstr>SBL BibLit</vt:lpstr>
      <vt:lpstr>Tahoma</vt:lpstr>
      <vt:lpstr>Wingdings</vt:lpstr>
      <vt:lpstr>Office Theme</vt:lpstr>
      <vt:lpstr>Identifier des nœuds IoT en espionnant leur signal radio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Session LoRaWAN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de similarités dans du code source - Application aux scripts Bash</dc:title>
  <dc:creator>Joachim SneessensDirecteur: Olivier Delgrange</dc:creator>
  <cp:lastModifiedBy>Arnaud Tulippe-Hecq</cp:lastModifiedBy>
  <cp:revision>31</cp:revision>
  <dcterms:created xsi:type="dcterms:W3CDTF">2024-06-16T08:36:08Z</dcterms:created>
  <dcterms:modified xsi:type="dcterms:W3CDTF">2024-06-18T08:45:55Z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2021-09-06T00:00:00Z</vt:filetime>
  </property>
</Properties>
</file>