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60" r:id="rId4"/>
    <p:sldId id="268" r:id="rId5"/>
    <p:sldId id="275" r:id="rId6"/>
    <p:sldId id="276" r:id="rId7"/>
    <p:sldId id="288" r:id="rId8"/>
    <p:sldId id="272" r:id="rId9"/>
    <p:sldId id="289" r:id="rId10"/>
    <p:sldId id="290" r:id="rId11"/>
    <p:sldId id="291" r:id="rId12"/>
    <p:sldId id="287" r:id="rId13"/>
  </p:sldIdLst>
  <p:sldSz cx="12192000" cy="6858000"/>
  <p:notesSz cx="6858000" cy="9144000"/>
  <p:defaultTextStyle>
    <a:defPPr>
      <a:defRPr lang="fr-FR"/>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UNIZEAU Jean" initials="DJ" lastIdx="6" clrIdx="0">
    <p:extLst>
      <p:ext uri="{19B8F6BF-5375-455C-9EA6-DF929625EA0E}">
        <p15:presenceInfo xmlns:p15="http://schemas.microsoft.com/office/powerpoint/2012/main" userId="DAUNIZEAU Je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24" y="168"/>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5T11:46:19.518" idx="4">
    <p:pos x="10" y="10"/>
    <p:text>[...] "Dans certains essais, cela vous rendra la tâche plus facile. Dans d'autre essais, cela vous distraira, ce qui rendra la tâche plus difficile. Nous vous indiquerons systématiquement si les visages apeurés vous rendront la tâche plus facile ou plus difficile".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5T11:40:57.614" idx="1">
    <p:pos x="10" y="10"/>
    <p:text>Cette slide n'est pas très limpide! Quand apparait-elle?</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5T11:43:22.603" idx="2">
    <p:pos x="10" y="10"/>
    <p:text>Je me demande s'il ne vaut pas mieux dire quelque chose comme : "pour les 15 essais suivants, les visages apeurés vont vous rendre la tâche plus difficile"?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05T11:55:17.965" idx="5">
    <p:pos x="10" y="10"/>
    <p:text>IDEM: Je me demande s'il ne vaut pas mieux dire quelque chose comme : "pour les 15 essais suivants, les visages apeurés vont vous rendre la tâche plus difficile"?</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05T11:44:12.600" idx="3">
    <p:pos x="10" y="10"/>
    <p:text>Et ici: "pour les 15 essais suivants, les visages apeurés vont vous rendre la tâche plus facile"...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5-05T11:55:48.123" idx="6">
    <p:pos x="10" y="10"/>
    <p:text>IDEM: "pour les 15 essais suivants, les visages apeurés vont vous rendre la tâche plus facile"...</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2135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088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6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5652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67535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98271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6"/>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355611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9029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407081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27513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9"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6"/>
            <a:ext cx="6172200" cy="4873625"/>
          </a:xfr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endParaRPr lang="fr-FR" dirty="0"/>
          </a:p>
        </p:txBody>
      </p:sp>
      <p:sp>
        <p:nvSpPr>
          <p:cNvPr id="4" name="Espace réservé du texte 3"/>
          <p:cNvSpPr>
            <a:spLocks noGrp="1"/>
          </p:cNvSpPr>
          <p:nvPr>
            <p:ph type="body" sz="half" idx="2"/>
          </p:nvPr>
        </p:nvSpPr>
        <p:spPr>
          <a:xfrm>
            <a:off x="839789" y="2057400"/>
            <a:ext cx="3932237" cy="3811588"/>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12DDF4E-9AD6-4EE5-9343-468C572CABA6}" type="datetimeFigureOut">
              <a:rPr lang="fr-FR" smtClean="0"/>
              <a:t>05/05/2020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496F53C-98F8-4EF1-8F44-F193611899A2}" type="slidenum">
              <a:rPr lang="fr-FR" smtClean="0"/>
              <a:t>‹N°›</a:t>
            </a:fld>
            <a:endParaRPr lang="fr-FR" dirty="0"/>
          </a:p>
        </p:txBody>
      </p:sp>
    </p:spTree>
    <p:extLst>
      <p:ext uri="{BB962C8B-B14F-4D97-AF65-F5344CB8AC3E}">
        <p14:creationId xmlns:p14="http://schemas.microsoft.com/office/powerpoint/2010/main" val="115274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DDF4E-9AD6-4EE5-9343-468C572CABA6}" type="datetimeFigureOut">
              <a:rPr lang="fr-FR" smtClean="0"/>
              <a:t>05/05/2020</a:t>
            </a:fld>
            <a:endParaRPr lang="fr-FR" dirty="0"/>
          </a:p>
        </p:txBody>
      </p:sp>
      <p:sp>
        <p:nvSpPr>
          <p:cNvPr id="5" name="Espace réservé du pied de page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6F53C-98F8-4EF1-8F44-F193611899A2}" type="slidenum">
              <a:rPr lang="fr-FR" smtClean="0"/>
              <a:t>‹N°›</a:t>
            </a:fld>
            <a:endParaRPr lang="fr-FR" dirty="0"/>
          </a:p>
        </p:txBody>
      </p:sp>
    </p:spTree>
    <p:extLst>
      <p:ext uri="{BB962C8B-B14F-4D97-AF65-F5344CB8AC3E}">
        <p14:creationId xmlns:p14="http://schemas.microsoft.com/office/powerpoint/2010/main" val="1606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sp>
        <p:nvSpPr>
          <p:cNvPr id="6" name="Titre 1"/>
          <p:cNvSpPr txBox="1">
            <a:spLocks/>
          </p:cNvSpPr>
          <p:nvPr/>
        </p:nvSpPr>
        <p:spPr>
          <a:xfrm>
            <a:off x="1523999" y="1604503"/>
            <a:ext cx="9144000" cy="13797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dirty="0"/>
              <a:t>Bonjour ! </a:t>
            </a:r>
            <a:endParaRPr lang="fr-FR" sz="4000" dirty="0"/>
          </a:p>
        </p:txBody>
      </p:sp>
      <p:sp>
        <p:nvSpPr>
          <p:cNvPr id="7" name="Sous-titre 2"/>
          <p:cNvSpPr txBox="1">
            <a:spLocks/>
          </p:cNvSpPr>
          <p:nvPr/>
        </p:nvSpPr>
        <p:spPr>
          <a:xfrm>
            <a:off x="2439786" y="3250276"/>
            <a:ext cx="7312429" cy="1762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t>Merci d’avoir accepté de participer à notre expérience.</a:t>
            </a:r>
          </a:p>
        </p:txBody>
      </p:sp>
    </p:spTree>
    <p:extLst>
      <p:ext uri="{BB962C8B-B14F-4D97-AF65-F5344CB8AC3E}">
        <p14:creationId xmlns:p14="http://schemas.microsoft.com/office/powerpoint/2010/main" val="4272704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bird, flower&#10;&#10;Description automatically generated">
            <a:extLst>
              <a:ext uri="{FF2B5EF4-FFF2-40B4-BE49-F238E27FC236}">
                <a16:creationId xmlns:a16="http://schemas.microsoft.com/office/drawing/2014/main" id="{D4F7E45C-EE02-402F-AEEB-C1AE8521A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2918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ower, bird, tree&#10;&#10;Description automatically generated">
            <a:extLst>
              <a:ext uri="{FF2B5EF4-FFF2-40B4-BE49-F238E27FC236}">
                <a16:creationId xmlns:a16="http://schemas.microsoft.com/office/drawing/2014/main" id="{54C20FFA-D1F3-477A-BAE9-5155D9FAB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645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1147" y="2364012"/>
            <a:ext cx="7009707" cy="2129977"/>
          </a:xfrm>
        </p:spPr>
        <p:txBody>
          <a:bodyPr>
            <a:normAutofit fontScale="90000"/>
          </a:bodyPr>
          <a:lstStyle/>
          <a:p>
            <a:pPr algn="ctr"/>
            <a:r>
              <a:rPr lang="fr-FR" strike="sngStrike" dirty="0"/>
              <a:t>L’expérience </a:t>
            </a:r>
            <a:r>
              <a:rPr lang="fr-FR" dirty="0"/>
              <a:t> </a:t>
            </a:r>
            <a:r>
              <a:rPr lang="fr-FR" dirty="0" smtClean="0"/>
              <a:t>C</a:t>
            </a:r>
            <a:r>
              <a:rPr lang="fr-FR" dirty="0" smtClean="0"/>
              <a:t>ette session est maintenant terminée</a:t>
            </a:r>
            <a:r>
              <a:rPr lang="fr-FR" dirty="0"/>
              <a:t>.</a:t>
            </a:r>
            <a:br>
              <a:rPr lang="fr-FR" dirty="0"/>
            </a:br>
            <a:r>
              <a:rPr lang="fr-FR" dirty="0"/>
              <a:t> </a:t>
            </a:r>
            <a:br>
              <a:rPr lang="fr-FR" dirty="0"/>
            </a:br>
            <a:r>
              <a:rPr lang="fr-FR" dirty="0"/>
              <a:t>Merci </a:t>
            </a:r>
            <a:r>
              <a:rPr lang="fr-FR" dirty="0" smtClean="0"/>
              <a:t>!</a:t>
            </a:r>
            <a:endParaRPr lang="fr-FR" dirty="0"/>
          </a:p>
        </p:txBody>
      </p:sp>
      <p:sp>
        <p:nvSpPr>
          <p:cNvPr id="4" name="Rectangle 3"/>
          <p:cNvSpPr/>
          <p:nvPr/>
        </p:nvSpPr>
        <p:spPr>
          <a:xfrm>
            <a:off x="4376460" y="6369919"/>
            <a:ext cx="3381375" cy="400110"/>
          </a:xfrm>
          <a:prstGeom prst="rect">
            <a:avLst/>
          </a:prstGeom>
        </p:spPr>
        <p:txBody>
          <a:bodyPr wrap="none">
            <a:spAutoFit/>
          </a:bodyPr>
          <a:lstStyle/>
          <a:p>
            <a:r>
              <a:rPr lang="fr-FR" sz="2000" i="1" dirty="0">
                <a:solidFill>
                  <a:schemeClr val="tx1">
                    <a:lumMod val="50000"/>
                    <a:lumOff val="50000"/>
                  </a:schemeClr>
                </a:solidFill>
              </a:rPr>
              <a:t>Appuyez sur [espace] pour finir</a:t>
            </a:r>
          </a:p>
        </p:txBody>
      </p:sp>
    </p:spTree>
    <p:extLst>
      <p:ext uri="{BB962C8B-B14F-4D97-AF65-F5344CB8AC3E}">
        <p14:creationId xmlns:p14="http://schemas.microsoft.com/office/powerpoint/2010/main" val="25567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71848"/>
            <a:ext cx="10515600" cy="4314305"/>
          </a:xfrm>
        </p:spPr>
        <p:txBody>
          <a:bodyPr>
            <a:normAutofit/>
          </a:bodyPr>
          <a:lstStyle/>
          <a:p>
            <a:pPr marL="0" indent="0" algn="just">
              <a:buNone/>
            </a:pPr>
            <a:r>
              <a:rPr lang="fr-FR" sz="2000" dirty="0"/>
              <a:t>Vous allez jouer à un jeux qui dure environ </a:t>
            </a:r>
            <a:r>
              <a:rPr lang="fr-FR" sz="2000" dirty="0">
                <a:solidFill>
                  <a:srgbClr val="FF0000"/>
                </a:solidFill>
              </a:rPr>
              <a:t>20 minutes</a:t>
            </a:r>
            <a:r>
              <a:rPr lang="fr-FR" sz="2000" dirty="0"/>
              <a:t>. </a:t>
            </a:r>
          </a:p>
          <a:p>
            <a:pPr marL="0" indent="0" algn="just">
              <a:buNone/>
            </a:pPr>
            <a:endParaRPr lang="fr-FR" sz="2000" dirty="0"/>
          </a:p>
          <a:p>
            <a:pPr marL="0" indent="0" algn="just">
              <a:buNone/>
            </a:pPr>
            <a:r>
              <a:rPr lang="fr-FR" sz="2000" dirty="0"/>
              <a:t>Le jeu est divisé </a:t>
            </a:r>
            <a:r>
              <a:rPr lang="fr-FR" sz="2000" dirty="0">
                <a:solidFill>
                  <a:srgbClr val="FF0000"/>
                </a:solidFill>
              </a:rPr>
              <a:t>en 200 "essais", </a:t>
            </a:r>
            <a:r>
              <a:rPr lang="fr-FR" sz="2000" dirty="0"/>
              <a:t>qui rapportent plus ou moins d'argent. Par exemple, il y a des essais pour lesquels une réponse correcte rapporte </a:t>
            </a:r>
            <a:r>
              <a:rPr lang="fr-FR" sz="2000" dirty="0">
                <a:solidFill>
                  <a:srgbClr val="FF0000"/>
                </a:solidFill>
              </a:rPr>
              <a:t>5 centimes </a:t>
            </a:r>
            <a:r>
              <a:rPr lang="fr-FR" sz="2000" dirty="0"/>
              <a:t>et d’autres pour lesquels une réponse correcte rapporte </a:t>
            </a:r>
            <a:r>
              <a:rPr lang="fr-FR" sz="2000" dirty="0">
                <a:solidFill>
                  <a:srgbClr val="FF0000"/>
                </a:solidFill>
              </a:rPr>
              <a:t>2 euros</a:t>
            </a:r>
            <a:r>
              <a:rPr lang="fr-FR" sz="2000" dirty="0"/>
              <a:t>. Nous vous indiquerons, à chaque essai, quelle est la récompense en jeu.</a:t>
            </a:r>
          </a:p>
          <a:p>
            <a:pPr marL="0" indent="0" algn="just">
              <a:buNone/>
            </a:pPr>
            <a:endParaRPr lang="fr-FR" sz="2000" dirty="0"/>
          </a:p>
          <a:p>
            <a:pPr marL="0" indent="0" algn="just">
              <a:buNone/>
            </a:pPr>
            <a:r>
              <a:rPr lang="fr-FR" sz="2000" dirty="0"/>
              <a:t>Note: vous recevrez une indemnisation financière de </a:t>
            </a:r>
            <a:r>
              <a:rPr lang="fr-FR" sz="2000" dirty="0">
                <a:solidFill>
                  <a:srgbClr val="FF0000"/>
                </a:solidFill>
              </a:rPr>
              <a:t>X€ </a:t>
            </a:r>
            <a:r>
              <a:rPr lang="fr-FR" sz="2000" dirty="0"/>
              <a:t>pour avoir participé à l'expérience, quelle que soit votre performance. Cela dit, vous recevrez un bonus financier proportionnel à votre performance. En effet, à la fin de l'expérience, nous sélectionnerons </a:t>
            </a:r>
            <a:r>
              <a:rPr lang="fr-FR" sz="2000" dirty="0">
                <a:solidFill>
                  <a:srgbClr val="FF0000"/>
                </a:solidFill>
              </a:rPr>
              <a:t>10 essais </a:t>
            </a:r>
            <a:r>
              <a:rPr lang="fr-FR" sz="2000" dirty="0"/>
              <a:t>de chaque jeu au hasard, et vous recevrez la somme d'argent qui leur correspond (2 euros ou 5 centimes si vous avez répondu correctement, rien sinon).</a:t>
            </a:r>
          </a:p>
          <a:p>
            <a:endParaRPr lang="fr-FR" dirty="0"/>
          </a:p>
        </p:txBody>
      </p:sp>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spTree>
    <p:extLst>
      <p:ext uri="{BB962C8B-B14F-4D97-AF65-F5344CB8AC3E}">
        <p14:creationId xmlns:p14="http://schemas.microsoft.com/office/powerpoint/2010/main" val="4012922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Instructions pour le </a:t>
            </a:r>
            <a:r>
              <a:rPr lang="fr-FR" i="1" dirty="0"/>
              <a:t>jeu de détection</a:t>
            </a:r>
            <a:endParaRPr lang="fr-FR" dirty="0"/>
          </a:p>
        </p:txBody>
      </p:sp>
      <p:sp>
        <p:nvSpPr>
          <p:cNvPr id="5" name="Espace réservé du contenu 4"/>
          <p:cNvSpPr>
            <a:spLocks noGrp="1"/>
          </p:cNvSpPr>
          <p:nvPr>
            <p:ph idx="1"/>
          </p:nvPr>
        </p:nvSpPr>
        <p:spPr>
          <a:xfrm>
            <a:off x="838200" y="1825625"/>
            <a:ext cx="10515600" cy="1798724"/>
          </a:xfrm>
        </p:spPr>
        <p:txBody>
          <a:bodyPr/>
          <a:lstStyle/>
          <a:p>
            <a:pPr marL="0" indent="0" algn="just">
              <a:buNone/>
            </a:pPr>
            <a:r>
              <a:rPr lang="fr-FR" sz="2000" dirty="0"/>
              <a:t>A chaque essai de ce jeu, nous allons vous présenter une séquence d’images de visages très rapide. Certains de ces visages ont été brouillés pour vous distraire.</a:t>
            </a:r>
          </a:p>
          <a:p>
            <a:pPr marL="0" indent="0" algn="just">
              <a:buNone/>
            </a:pPr>
            <a:endParaRPr lang="fr-FR" sz="2000" dirty="0"/>
          </a:p>
          <a:p>
            <a:pPr marL="0" indent="0" algn="just">
              <a:buNone/>
            </a:pPr>
            <a:r>
              <a:rPr lang="fr-FR" sz="2000" dirty="0"/>
              <a:t>Le jeu consiste à reconnaître le genre (homme ou femme) des </a:t>
            </a:r>
            <a:r>
              <a:rPr lang="fr-FR" sz="2000"/>
              <a:t>visages intacts</a:t>
            </a:r>
            <a:r>
              <a:rPr lang="fr-FR" sz="2000" dirty="0"/>
              <a:t>, c’est-à-dire non brouillés. Exemple: </a:t>
            </a:r>
          </a:p>
          <a:p>
            <a:pPr marL="0" indent="0" algn="just">
              <a:buNone/>
            </a:pPr>
            <a:endParaRPr lang="fr-FR" sz="2000" dirty="0"/>
          </a:p>
          <a:p>
            <a:endParaRPr lang="fr-FR" dirty="0"/>
          </a:p>
        </p:txBody>
      </p:sp>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pic>
        <p:nvPicPr>
          <p:cNvPr id="6" name="Image 5"/>
          <p:cNvPicPr>
            <a:picLocks noChangeAspect="1"/>
          </p:cNvPicPr>
          <p:nvPr/>
        </p:nvPicPr>
        <p:blipFill rotWithShape="1">
          <a:blip r:embed="rId2"/>
          <a:srcRect l="611" t="946" r="1475" b="-236"/>
          <a:stretch/>
        </p:blipFill>
        <p:spPr>
          <a:xfrm>
            <a:off x="7365077" y="4330931"/>
            <a:ext cx="1875349" cy="1800000"/>
          </a:xfrm>
          <a:prstGeom prst="rect">
            <a:avLst/>
          </a:prstGeom>
        </p:spPr>
      </p:pic>
      <p:pic>
        <p:nvPicPr>
          <p:cNvPr id="7" name="Image 6"/>
          <p:cNvPicPr>
            <a:picLocks noChangeAspect="1"/>
          </p:cNvPicPr>
          <p:nvPr/>
        </p:nvPicPr>
        <p:blipFill rotWithShape="1">
          <a:blip r:embed="rId3"/>
          <a:srcRect l="1016" t="484" r="1078" b="1149"/>
          <a:stretch/>
        </p:blipFill>
        <p:spPr>
          <a:xfrm>
            <a:off x="3050772" y="4322618"/>
            <a:ext cx="1791548" cy="1800000"/>
          </a:xfrm>
          <a:prstGeom prst="rect">
            <a:avLst/>
          </a:prstGeom>
        </p:spPr>
      </p:pic>
      <p:sp>
        <p:nvSpPr>
          <p:cNvPr id="8" name="Espace réservé du contenu 4"/>
          <p:cNvSpPr txBox="1">
            <a:spLocks/>
          </p:cNvSpPr>
          <p:nvPr/>
        </p:nvSpPr>
        <p:spPr>
          <a:xfrm>
            <a:off x="3081129" y="3768461"/>
            <a:ext cx="1702724" cy="401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dirty="0"/>
              <a:t>Visage brouillé</a:t>
            </a:r>
          </a:p>
          <a:p>
            <a:pPr marL="0" indent="0" algn="just">
              <a:buNone/>
            </a:pPr>
            <a:endParaRPr lang="fr-FR" sz="2000" dirty="0"/>
          </a:p>
          <a:p>
            <a:pPr marL="0" indent="0" algn="just">
              <a:buNone/>
            </a:pPr>
            <a:endParaRPr lang="fr-FR" sz="2000" dirty="0"/>
          </a:p>
          <a:p>
            <a:endParaRPr lang="fr-FR" dirty="0"/>
          </a:p>
        </p:txBody>
      </p:sp>
      <p:sp>
        <p:nvSpPr>
          <p:cNvPr id="9" name="Espace réservé du contenu 4"/>
          <p:cNvSpPr txBox="1">
            <a:spLocks/>
          </p:cNvSpPr>
          <p:nvPr/>
        </p:nvSpPr>
        <p:spPr>
          <a:xfrm>
            <a:off x="7452934" y="3768461"/>
            <a:ext cx="1702724" cy="401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000" dirty="0"/>
              <a:t>Visage intact </a:t>
            </a:r>
          </a:p>
          <a:p>
            <a:pPr marL="0" indent="0" algn="just">
              <a:buNone/>
            </a:pPr>
            <a:endParaRPr lang="fr-FR" sz="2000" dirty="0"/>
          </a:p>
          <a:p>
            <a:pPr marL="0" indent="0" algn="just">
              <a:buNone/>
            </a:pPr>
            <a:endParaRPr lang="fr-FR" sz="2000" dirty="0"/>
          </a:p>
          <a:p>
            <a:endParaRPr lang="fr-FR" dirty="0"/>
          </a:p>
        </p:txBody>
      </p:sp>
    </p:spTree>
    <p:extLst>
      <p:ext uri="{BB962C8B-B14F-4D97-AF65-F5344CB8AC3E}">
        <p14:creationId xmlns:p14="http://schemas.microsoft.com/office/powerpoint/2010/main" val="1227432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Instructions pour le </a:t>
            </a:r>
            <a:r>
              <a:rPr lang="fr-FR" i="1" dirty="0"/>
              <a:t>jeu de discrimination</a:t>
            </a:r>
            <a:endParaRPr lang="fr-FR" dirty="0"/>
          </a:p>
        </p:txBody>
      </p:sp>
      <p:sp>
        <p:nvSpPr>
          <p:cNvPr id="5" name="Espace réservé du contenu 4"/>
          <p:cNvSpPr>
            <a:spLocks noGrp="1"/>
          </p:cNvSpPr>
          <p:nvPr>
            <p:ph idx="1"/>
          </p:nvPr>
        </p:nvSpPr>
        <p:spPr/>
        <p:txBody>
          <a:bodyPr/>
          <a:lstStyle/>
          <a:p>
            <a:pPr marL="0" indent="0" algn="just">
              <a:buNone/>
            </a:pPr>
            <a:endParaRPr lang="fr-FR" sz="2000" dirty="0"/>
          </a:p>
          <a:p>
            <a:pPr marL="0" indent="0" algn="just">
              <a:buNone/>
            </a:pPr>
            <a:r>
              <a:rPr lang="fr-FR" sz="2000" dirty="0"/>
              <a:t>Dans certains essais, nous vous demanderons si vous avez vu "au moins un homme" ; dans les autres, nous vous demanderons si vous avez vu "au moins une femme". </a:t>
            </a:r>
          </a:p>
          <a:p>
            <a:pPr marL="0" indent="0" algn="just">
              <a:buNone/>
            </a:pPr>
            <a:endParaRPr lang="fr-FR" sz="2000" dirty="0"/>
          </a:p>
          <a:p>
            <a:pPr marL="0" indent="0" algn="just">
              <a:buNone/>
            </a:pPr>
            <a:r>
              <a:rPr lang="fr-FR" sz="2000" dirty="0"/>
              <a:t>Répondez par « Oui » ou par « Non » aussi rapidement que possible, en appuyant sur les touches [O] ou [N] du clavier. </a:t>
            </a:r>
          </a:p>
          <a:p>
            <a:pPr marL="0" indent="0" algn="just">
              <a:buNone/>
            </a:pPr>
            <a:endParaRPr lang="fr-FR" sz="2000" dirty="0"/>
          </a:p>
          <a:p>
            <a:pPr marL="0" indent="0" algn="just">
              <a:buNone/>
            </a:pPr>
            <a:r>
              <a:rPr lang="fr-FR" sz="2000" dirty="0"/>
              <a:t>Attention: vous ne pourrez pas modifier votre réponse!</a:t>
            </a:r>
          </a:p>
          <a:p>
            <a:endParaRPr lang="fr-FR" dirty="0"/>
          </a:p>
        </p:txBody>
      </p:sp>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pic>
        <p:nvPicPr>
          <p:cNvPr id="6" name="Picture 5" descr="A screenshot of a cell phone&#10;&#10;Description automatically generated">
            <a:extLst>
              <a:ext uri="{FF2B5EF4-FFF2-40B4-BE49-F238E27FC236}">
                <a16:creationId xmlns:a16="http://schemas.microsoft.com/office/drawing/2014/main" id="{6EF90E88-D296-4FF3-A63C-D08DFDD8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266"/>
            <a:ext cx="12192000" cy="6858000"/>
          </a:xfrm>
          <a:prstGeom prst="rect">
            <a:avLst/>
          </a:prstGeom>
        </p:spPr>
      </p:pic>
    </p:spTree>
    <p:extLst>
      <p:ext uri="{BB962C8B-B14F-4D97-AF65-F5344CB8AC3E}">
        <p14:creationId xmlns:p14="http://schemas.microsoft.com/office/powerpoint/2010/main" val="1662341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Entrainement pour le </a:t>
            </a:r>
            <a:r>
              <a:rPr lang="fr-FR" i="1" dirty="0"/>
              <a:t>jeu de détection</a:t>
            </a:r>
            <a:endParaRPr lang="fr-FR" dirty="0"/>
          </a:p>
        </p:txBody>
      </p:sp>
      <p:sp>
        <p:nvSpPr>
          <p:cNvPr id="5" name="Espace réservé du contenu 4"/>
          <p:cNvSpPr>
            <a:spLocks noGrp="1"/>
          </p:cNvSpPr>
          <p:nvPr>
            <p:ph idx="1"/>
          </p:nvPr>
        </p:nvSpPr>
        <p:spPr>
          <a:xfrm>
            <a:off x="838200" y="1825625"/>
            <a:ext cx="10608425" cy="4351338"/>
          </a:xfrm>
        </p:spPr>
        <p:txBody>
          <a:bodyPr/>
          <a:lstStyle/>
          <a:p>
            <a:pPr marL="0" indent="0">
              <a:buNone/>
            </a:pPr>
            <a:endParaRPr lang="fr-FR" sz="2000" dirty="0"/>
          </a:p>
          <a:p>
            <a:pPr marL="0" indent="0">
              <a:buNone/>
            </a:pPr>
            <a:endParaRPr lang="fr-FR" sz="2000" dirty="0"/>
          </a:p>
          <a:p>
            <a:pPr marL="0" indent="0">
              <a:buNone/>
            </a:pPr>
            <a:r>
              <a:rPr lang="fr-FR" sz="2000" dirty="0"/>
              <a:t>Vous allez maintenant avoir plusieurs essais d’entrainement. </a:t>
            </a:r>
          </a:p>
          <a:p>
            <a:endParaRPr lang="fr-FR" sz="2000" dirty="0"/>
          </a:p>
          <a:p>
            <a:pPr marL="0" indent="0">
              <a:buNone/>
            </a:pPr>
            <a:endParaRPr lang="fr-FR" sz="2000" dirty="0"/>
          </a:p>
          <a:p>
            <a:pPr marL="0" indent="0">
              <a:buNone/>
            </a:pPr>
            <a:r>
              <a:rPr lang="fr-FR" sz="2000" dirty="0"/>
              <a:t>Votre performance dans cette phase ne sera pas prise en compte pour votre bonus financier. </a:t>
            </a:r>
          </a:p>
          <a:p>
            <a:pPr marL="0" indent="0">
              <a:buNone/>
            </a:pPr>
            <a:endParaRPr lang="fr-FR" sz="2000" dirty="0"/>
          </a:p>
          <a:p>
            <a:pPr marL="0" indent="0">
              <a:buNone/>
            </a:pPr>
            <a:endParaRPr lang="fr-FR" sz="2000" dirty="0"/>
          </a:p>
          <a:p>
            <a:pPr marL="0" indent="0">
              <a:buNone/>
            </a:pPr>
            <a:r>
              <a:rPr lang="fr-FR" sz="2000" dirty="0"/>
              <a:t>Rappelez-vous d’utiliser la touche [O] pour répondre « Oui » et la touche [N] pour répondre « Non ». </a:t>
            </a:r>
          </a:p>
          <a:p>
            <a:endParaRPr lang="fr-FR" dirty="0"/>
          </a:p>
        </p:txBody>
      </p:sp>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spTree>
    <p:extLst>
      <p:ext uri="{BB962C8B-B14F-4D97-AF65-F5344CB8AC3E}">
        <p14:creationId xmlns:p14="http://schemas.microsoft.com/office/powerpoint/2010/main" val="207156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Fin entrainement pour le </a:t>
            </a:r>
            <a:r>
              <a:rPr lang="fr-FR" i="1" dirty="0"/>
              <a:t>jeu de détection</a:t>
            </a:r>
            <a:endParaRPr lang="fr-FR" dirty="0"/>
          </a:p>
        </p:txBody>
      </p:sp>
      <p:sp>
        <p:nvSpPr>
          <p:cNvPr id="5" name="Espace réservé du contenu 4"/>
          <p:cNvSpPr>
            <a:spLocks noGrp="1"/>
          </p:cNvSpPr>
          <p:nvPr>
            <p:ph idx="1"/>
          </p:nvPr>
        </p:nvSpPr>
        <p:spPr>
          <a:xfrm>
            <a:off x="838200" y="1825625"/>
            <a:ext cx="10608425" cy="4351338"/>
          </a:xfrm>
        </p:spPr>
        <p:txBody>
          <a:bodyPr/>
          <a:lstStyle/>
          <a:p>
            <a:pPr marL="0" indent="0">
              <a:buNone/>
            </a:pPr>
            <a:endParaRPr lang="fr-FR" sz="2000" dirty="0"/>
          </a:p>
          <a:p>
            <a:pPr marL="0" indent="0">
              <a:buNone/>
            </a:pPr>
            <a:endParaRPr lang="fr-FR" sz="2000" dirty="0"/>
          </a:p>
          <a:p>
            <a:pPr marL="0" indent="0">
              <a:buNone/>
            </a:pPr>
            <a:r>
              <a:rPr lang="fr-FR" sz="2000" dirty="0"/>
              <a:t>L’entrainement </a:t>
            </a:r>
            <a:r>
              <a:rPr lang="fr-FR" sz="2000" strike="sngStrike" dirty="0"/>
              <a:t>du </a:t>
            </a:r>
            <a:r>
              <a:rPr lang="fr-FR" sz="2000" i="1" strike="sngStrike" dirty="0"/>
              <a:t>jeu de détection </a:t>
            </a:r>
            <a:r>
              <a:rPr lang="fr-FR" sz="2000" dirty="0"/>
              <a:t>est terminé.  Vous allez maintenant commencer le jeu. </a:t>
            </a:r>
          </a:p>
          <a:p>
            <a:pPr marL="0" indent="0">
              <a:buNone/>
            </a:pPr>
            <a:endParaRPr lang="fr-FR" sz="2000" dirty="0"/>
          </a:p>
          <a:p>
            <a:pPr marL="0" indent="0">
              <a:buNone/>
            </a:pPr>
            <a:endParaRPr lang="fr-FR" sz="2000" dirty="0"/>
          </a:p>
          <a:p>
            <a:pPr marL="0" indent="0">
              <a:buNone/>
            </a:pPr>
            <a:r>
              <a:rPr lang="fr-FR" sz="2000" dirty="0"/>
              <a:t>Votre performance dans cette phase sera prise en compte pour votre bonus financier. </a:t>
            </a:r>
          </a:p>
          <a:p>
            <a:pPr marL="0" indent="0">
              <a:buNone/>
            </a:pPr>
            <a:endParaRPr lang="fr-FR" sz="2000" dirty="0"/>
          </a:p>
          <a:p>
            <a:pPr marL="0" indent="0">
              <a:buNone/>
            </a:pPr>
            <a:endParaRPr lang="fr-FR" sz="2000" dirty="0"/>
          </a:p>
          <a:p>
            <a:pPr marL="0" indent="0">
              <a:buNone/>
            </a:pPr>
            <a:r>
              <a:rPr lang="fr-FR" sz="2000" dirty="0"/>
              <a:t>Rappelez-vous d’utiliser la touche [O] pour répondre « Oui » et la touche [N] pour répondre « Non ».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dirty="0"/>
          </a:p>
        </p:txBody>
      </p:sp>
      <p:sp>
        <p:nvSpPr>
          <p:cNvPr id="4" name="Rectangle 3"/>
          <p:cNvSpPr/>
          <p:nvPr/>
        </p:nvSpPr>
        <p:spPr>
          <a:xfrm>
            <a:off x="4121486" y="6369919"/>
            <a:ext cx="3949030" cy="400110"/>
          </a:xfrm>
          <a:prstGeom prst="rect">
            <a:avLst/>
          </a:prstGeom>
        </p:spPr>
        <p:txBody>
          <a:bodyPr wrap="none">
            <a:spAutoFit/>
          </a:bodyPr>
          <a:lstStyle/>
          <a:p>
            <a:r>
              <a:rPr lang="fr-FR" sz="2000" i="1" dirty="0">
                <a:solidFill>
                  <a:schemeClr val="tx1">
                    <a:lumMod val="50000"/>
                    <a:lumOff val="50000"/>
                  </a:schemeClr>
                </a:solidFill>
              </a:rPr>
              <a:t>Appuyez sur [espace] pour continuer</a:t>
            </a:r>
          </a:p>
        </p:txBody>
      </p:sp>
    </p:spTree>
    <p:extLst>
      <p:ext uri="{BB962C8B-B14F-4D97-AF65-F5344CB8AC3E}">
        <p14:creationId xmlns:p14="http://schemas.microsoft.com/office/powerpoint/2010/main" val="3249193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device&#10;&#10;Description automatically generated">
            <a:extLst>
              <a:ext uri="{FF2B5EF4-FFF2-40B4-BE49-F238E27FC236}">
                <a16:creationId xmlns:a16="http://schemas.microsoft.com/office/drawing/2014/main" id="{D0732A4D-E3B0-48A9-97C2-445083C56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98"/>
            <a:ext cx="12192000" cy="6858000"/>
          </a:xfrm>
          <a:prstGeom prst="rect">
            <a:avLst/>
          </a:prstGeom>
        </p:spPr>
      </p:pic>
    </p:spTree>
    <p:extLst>
      <p:ext uri="{BB962C8B-B14F-4D97-AF65-F5344CB8AC3E}">
        <p14:creationId xmlns:p14="http://schemas.microsoft.com/office/powerpoint/2010/main" val="3300649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bird, flower, tree&#10;&#10;Description automatically generated">
            <a:extLst>
              <a:ext uri="{FF2B5EF4-FFF2-40B4-BE49-F238E27FC236}">
                <a16:creationId xmlns:a16="http://schemas.microsoft.com/office/drawing/2014/main" id="{54C1346C-62A8-4C20-A0C4-EA84DEF33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85274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ower, bird, tree&#10;&#10;Description automatically generated">
            <a:extLst>
              <a:ext uri="{FF2B5EF4-FFF2-40B4-BE49-F238E27FC236}">
                <a16:creationId xmlns:a16="http://schemas.microsoft.com/office/drawing/2014/main" id="{CA35783B-E1D8-412C-93DF-B1AEA0AC5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64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TotalTime>
  <Words>479</Words>
  <Application>Microsoft Office PowerPoint</Application>
  <PresentationFormat>Grand écran</PresentationFormat>
  <Paragraphs>52</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Présentation PowerPoint</vt:lpstr>
      <vt:lpstr>Présentation PowerPoint</vt:lpstr>
      <vt:lpstr>Instructions pour le jeu de détection</vt:lpstr>
      <vt:lpstr>Instructions pour le jeu de discrimination</vt:lpstr>
      <vt:lpstr>Entrainement pour le jeu de détection</vt:lpstr>
      <vt:lpstr>Fin entrainement pour le jeu de détection</vt:lpstr>
      <vt:lpstr>Présentation PowerPoint</vt:lpstr>
      <vt:lpstr>Présentation PowerPoint</vt:lpstr>
      <vt:lpstr>Présentation PowerPoint</vt:lpstr>
      <vt:lpstr>Présentation PowerPoint</vt:lpstr>
      <vt:lpstr>Présentation PowerPoint</vt:lpstr>
      <vt:lpstr>L’expérience  Cette session est maintenant terminée.   Merci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SPORRER Juliana</dc:creator>
  <cp:lastModifiedBy>DAUNIZEAU Jean</cp:lastModifiedBy>
  <cp:revision>18</cp:revision>
  <dcterms:created xsi:type="dcterms:W3CDTF">2020-03-04T10:36:12Z</dcterms:created>
  <dcterms:modified xsi:type="dcterms:W3CDTF">2020-05-05T09:55:59Z</dcterms:modified>
</cp:coreProperties>
</file>