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92" r:id="rId4"/>
    <p:sldId id="294" r:id="rId5"/>
    <p:sldId id="293" r:id="rId6"/>
    <p:sldId id="296" r:id="rId7"/>
    <p:sldId id="297" r:id="rId8"/>
    <p:sldId id="298" r:id="rId9"/>
    <p:sldId id="276" r:id="rId10"/>
    <p:sldId id="287" r:id="rId11"/>
    <p:sldId id="301" r:id="rId12"/>
    <p:sldId id="300" r:id="rId13"/>
  </p:sldIdLst>
  <p:sldSz cx="12192000" cy="6858000"/>
  <p:notesSz cx="6858000" cy="9144000"/>
  <p:defaultTextStyle>
    <a:defPPr>
      <a:defRPr lang="fr-FR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359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87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6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523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535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271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611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02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81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35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274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3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51392" y="5977652"/>
            <a:ext cx="5089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continuer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523999" y="1604503"/>
            <a:ext cx="9144000" cy="1379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800" dirty="0"/>
              <a:t>Bonjour ! </a:t>
            </a:r>
            <a:endParaRPr lang="fr-FR" sz="4000" dirty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439786" y="3250276"/>
            <a:ext cx="7312429" cy="1762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dirty="0"/>
              <a:t>Merci d’avoir accepté de participer à notre expérience.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FCD3309-5285-FF43-8879-F16EBE72893D}"/>
              </a:ext>
            </a:extLst>
          </p:cNvPr>
          <p:cNvSpPr txBox="1"/>
          <p:nvPr/>
        </p:nvSpPr>
        <p:spPr>
          <a:xfrm>
            <a:off x="5657088" y="5608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2704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1146" y="1952843"/>
            <a:ext cx="7009707" cy="212997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Phase de Décision</a:t>
            </a:r>
            <a:br>
              <a:rPr lang="fr-FR" dirty="0"/>
            </a:b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376460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DF4A276-8EF1-5C49-B88E-71188E8EA0A3}"/>
              </a:ext>
            </a:extLst>
          </p:cNvPr>
          <p:cNvSpPr/>
          <p:nvPr/>
        </p:nvSpPr>
        <p:spPr>
          <a:xfrm>
            <a:off x="2097022" y="3525587"/>
            <a:ext cx="90952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/>
              <a:t>Nous évaluerons </a:t>
            </a:r>
            <a:r>
              <a:rPr lang="fr-FR" sz="2000" dirty="0">
                <a:solidFill>
                  <a:srgbClr val="FF0000"/>
                </a:solidFill>
              </a:rPr>
              <a:t>votre prudence</a:t>
            </a:r>
            <a:r>
              <a:rPr lang="fr-FR" sz="2000" dirty="0"/>
              <a:t>, c´est-à-dire votre tendance à prendre des risques.</a:t>
            </a:r>
          </a:p>
        </p:txBody>
      </p:sp>
    </p:spTree>
    <p:extLst>
      <p:ext uri="{BB962C8B-B14F-4D97-AF65-F5344CB8AC3E}">
        <p14:creationId xmlns:p14="http://schemas.microsoft.com/office/powerpoint/2010/main" val="25567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19162" y="1570148"/>
            <a:ext cx="7009707" cy="212997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Phase de Prédiction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376460" y="6369919"/>
            <a:ext cx="33813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finir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A7F033E-7ED6-294E-93DA-0440AE30B9E1}"/>
              </a:ext>
            </a:extLst>
          </p:cNvPr>
          <p:cNvSpPr/>
          <p:nvPr/>
        </p:nvSpPr>
        <p:spPr>
          <a:xfrm>
            <a:off x="1975104" y="3522703"/>
            <a:ext cx="8497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/>
              <a:t>Nous évaluerons votre capacité à prédire les </a:t>
            </a:r>
            <a:r>
              <a:rPr lang="fr-FR" sz="2000" dirty="0">
                <a:solidFill>
                  <a:srgbClr val="FF0000"/>
                </a:solidFill>
              </a:rPr>
              <a:t>choix d’autres participants </a:t>
            </a:r>
            <a:r>
              <a:rPr lang="fr-FR" sz="2000" dirty="0"/>
              <a:t>ayant participé au même jeu d´argent avant vous. </a:t>
            </a:r>
          </a:p>
        </p:txBody>
      </p:sp>
    </p:spTree>
    <p:extLst>
      <p:ext uri="{BB962C8B-B14F-4D97-AF65-F5344CB8AC3E}">
        <p14:creationId xmlns:p14="http://schemas.microsoft.com/office/powerpoint/2010/main" val="1246639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1147" y="2364012"/>
            <a:ext cx="7009707" cy="212997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L’expérience est terminée.</a:t>
            </a:r>
            <a:br>
              <a:rPr lang="fr-FR" dirty="0"/>
            </a:b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Merci d’avoir participé.</a:t>
            </a:r>
          </a:p>
        </p:txBody>
      </p:sp>
      <p:sp>
        <p:nvSpPr>
          <p:cNvPr id="4" name="Rectangle 3"/>
          <p:cNvSpPr/>
          <p:nvPr/>
        </p:nvSpPr>
        <p:spPr>
          <a:xfrm>
            <a:off x="4376460" y="6369919"/>
            <a:ext cx="33813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finir</a:t>
            </a:r>
          </a:p>
        </p:txBody>
      </p:sp>
    </p:spTree>
    <p:extLst>
      <p:ext uri="{BB962C8B-B14F-4D97-AF65-F5344CB8AC3E}">
        <p14:creationId xmlns:p14="http://schemas.microsoft.com/office/powerpoint/2010/main" val="283083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72896"/>
            <a:ext cx="10515600" cy="45132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Vous allez jouer à un jeux qui dure environ </a:t>
            </a:r>
            <a:r>
              <a:rPr lang="fr-FR" sz="2000" dirty="0">
                <a:solidFill>
                  <a:srgbClr val="FF0000"/>
                </a:solidFill>
              </a:rPr>
              <a:t>1 heure</a:t>
            </a:r>
            <a:r>
              <a:rPr lang="fr-FR" sz="2000" dirty="0"/>
              <a:t>. </a:t>
            </a:r>
          </a:p>
          <a:p>
            <a:pPr marL="0" indent="0" algn="just">
              <a:buNone/>
            </a:pPr>
            <a:r>
              <a:rPr lang="fr-FR" sz="2000" dirty="0"/>
              <a:t>L’expérience consiste en un test informatisé, impliquant deux phases alternant entre elles (une « phase de décision » et une « phase de prédiction »).</a:t>
            </a:r>
          </a:p>
          <a:p>
            <a:pPr algn="just"/>
            <a:r>
              <a:rPr lang="fr-FR" sz="2000" dirty="0"/>
              <a:t>Durant la « </a:t>
            </a:r>
            <a:r>
              <a:rPr lang="fr-FR" sz="2000" dirty="0">
                <a:solidFill>
                  <a:srgbClr val="FF0000"/>
                </a:solidFill>
              </a:rPr>
              <a:t>phase de décision </a:t>
            </a:r>
            <a:r>
              <a:rPr lang="fr-FR" sz="2000" dirty="0"/>
              <a:t>», nous évaluerons votre prudence, c´est-à-dire votre tendance à prendre des risques.</a:t>
            </a:r>
          </a:p>
          <a:p>
            <a:pPr algn="just"/>
            <a:r>
              <a:rPr lang="fr-FR" sz="2000" dirty="0"/>
              <a:t>Durant la « </a:t>
            </a:r>
            <a:r>
              <a:rPr lang="fr-FR" sz="2000" dirty="0">
                <a:solidFill>
                  <a:srgbClr val="FF0000"/>
                </a:solidFill>
              </a:rPr>
              <a:t>phase de prédiction </a:t>
            </a:r>
            <a:r>
              <a:rPr lang="fr-FR" sz="2000" dirty="0"/>
              <a:t>», vous devrez prédire les choix d’autres participants ayant participé au même jeu d´argent avant vous.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Note: La rémunération est conditionnée par le respect de ces consignes. Vous recevrez une indemnisation financière de </a:t>
            </a:r>
            <a:r>
              <a:rPr lang="fr-FR" sz="2000" dirty="0">
                <a:solidFill>
                  <a:srgbClr val="FF0000"/>
                </a:solidFill>
              </a:rPr>
              <a:t>5€ de base </a:t>
            </a:r>
            <a:r>
              <a:rPr lang="fr-FR" sz="2000" dirty="0"/>
              <a:t>pour avoir participé à l'expérience aujourd'hui, quelle que soit votre performance. Vous recevrez un bonus financier proportionnel à votre performance. En effet, à la fin de l'expérience, nous sélectionnerons </a:t>
            </a:r>
            <a:r>
              <a:rPr lang="fr-FR" sz="2000" dirty="0">
                <a:solidFill>
                  <a:srgbClr val="FF0000"/>
                </a:solidFill>
              </a:rPr>
              <a:t>1 essai </a:t>
            </a:r>
            <a:r>
              <a:rPr lang="fr-FR" sz="2000" dirty="0"/>
              <a:t>de la « </a:t>
            </a:r>
            <a:r>
              <a:rPr lang="fr-FR" sz="2000" dirty="0">
                <a:solidFill>
                  <a:srgbClr val="FF0000"/>
                </a:solidFill>
              </a:rPr>
              <a:t>phase de décision </a:t>
            </a:r>
            <a:r>
              <a:rPr lang="fr-FR" sz="2000" dirty="0"/>
              <a:t>» au hasard, et vous recevrez la somme d'argent qui leur correspond, veuillez donc répondre attentivement.</a:t>
            </a:r>
            <a:endParaRPr lang="fr-FR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341A93F-6626-504F-B534-D779E9399A22}"/>
              </a:ext>
            </a:extLst>
          </p:cNvPr>
          <p:cNvSpPr/>
          <p:nvPr/>
        </p:nvSpPr>
        <p:spPr>
          <a:xfrm>
            <a:off x="602559" y="432773"/>
            <a:ext cx="2066591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sz="2400" b="1" dirty="0">
                <a:solidFill>
                  <a:srgbClr val="2E74B5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Déroulement</a:t>
            </a:r>
            <a:endParaRPr lang="es-FR" b="1" dirty="0">
              <a:solidFill>
                <a:srgbClr val="2E74B5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50F77F6-D801-2A40-9828-736711F41D08}"/>
              </a:ext>
            </a:extLst>
          </p:cNvPr>
          <p:cNvSpPr/>
          <p:nvPr/>
        </p:nvSpPr>
        <p:spPr>
          <a:xfrm>
            <a:off x="905636" y="6025117"/>
            <a:ext cx="10380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continuer ou sur la flèche gauche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] pour revenir en arrière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92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91111"/>
            <a:ext cx="10515600" cy="46903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Durant la « </a:t>
            </a:r>
            <a:r>
              <a:rPr lang="fr-FR" sz="2000" dirty="0">
                <a:solidFill>
                  <a:srgbClr val="FF0000"/>
                </a:solidFill>
              </a:rPr>
              <a:t>phase de décision </a:t>
            </a:r>
            <a:r>
              <a:rPr lang="fr-FR" sz="2000" dirty="0"/>
              <a:t>», nous évaluerons votre prudence, c´est-à-dire votre tendance à prendre des risques.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Vous allez jouer à un jeu d´argent dans lequel vous aurez à choisir entre un gain modéré mais certain (option 1) et un gain important mais risqué (option 2).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Il n’y a pas de bonne ou de mauvaise réponse ! La plupart des gens prennent des risques lorsqu´ils pensent que cela vaut le coup. Répondez simplement selon ce que vous préférez : désirez-vous prendre le risque ou non ?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Vous effectuerez ce test plusieurs fois. Il permettra de savoir si vous êtes plus ou moins prudent que la moyenne.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C71BDF1-537C-9541-9137-2B0932AC2629}"/>
              </a:ext>
            </a:extLst>
          </p:cNvPr>
          <p:cNvSpPr/>
          <p:nvPr/>
        </p:nvSpPr>
        <p:spPr>
          <a:xfrm>
            <a:off x="450273" y="488080"/>
            <a:ext cx="3294492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sz="2400" b="1" dirty="0">
                <a:solidFill>
                  <a:srgbClr val="2E74B5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1. Phase de décision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423D572-D4F0-1A4D-8D6C-A696178315A7}"/>
              </a:ext>
            </a:extLst>
          </p:cNvPr>
          <p:cNvSpPr/>
          <p:nvPr/>
        </p:nvSpPr>
        <p:spPr>
          <a:xfrm>
            <a:off x="1198244" y="6163525"/>
            <a:ext cx="10380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continuer ou sur la flèche gauche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] pour revenir en arrière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81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8245" y="716347"/>
            <a:ext cx="10705555" cy="565357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fr-FR" sz="1800" dirty="0"/>
              <a:t>Cette tache se compose de </a:t>
            </a:r>
            <a:r>
              <a:rPr lang="fr-FR" sz="1800" dirty="0">
                <a:solidFill>
                  <a:srgbClr val="FF0000"/>
                </a:solidFill>
              </a:rPr>
              <a:t>34 essais</a:t>
            </a:r>
            <a:r>
              <a:rPr lang="fr-FR" sz="1800" dirty="0"/>
              <a:t>. A chaque essai, vous recevrez une quantité initiale de </a:t>
            </a:r>
            <a:r>
              <a:rPr lang="fr-FR" sz="1800" dirty="0">
                <a:solidFill>
                  <a:srgbClr val="FF0000"/>
                </a:solidFill>
              </a:rPr>
              <a:t>50 euros</a:t>
            </a:r>
            <a:r>
              <a:rPr lang="fr-FR" sz="1800" dirty="0"/>
              <a:t>. Vous devrez choisir entre une option sûre et une option risquée:</a:t>
            </a:r>
          </a:p>
          <a:p>
            <a:pPr algn="just"/>
            <a:r>
              <a:rPr lang="fr-FR" sz="1800" dirty="0"/>
              <a:t>Si vous choisissez </a:t>
            </a:r>
            <a:r>
              <a:rPr lang="fr-FR" sz="1800" dirty="0">
                <a:solidFill>
                  <a:srgbClr val="FF0000"/>
                </a:solidFill>
              </a:rPr>
              <a:t>l'option sûre</a:t>
            </a:r>
            <a:r>
              <a:rPr lang="fr-FR" sz="1800" dirty="0"/>
              <a:t>, vous garderez ou perdrez une partie des 50 euros initiaux. Lisez attentivement les instructions: parfois, les instructions indiqueront « Perdre X euros » et parfois, elles indiqueront « Garder X euros ».</a:t>
            </a:r>
          </a:p>
          <a:p>
            <a:pPr algn="just"/>
            <a:r>
              <a:rPr lang="fr-FR" sz="1800" dirty="0"/>
              <a:t>Si vous choisissez </a:t>
            </a:r>
            <a:r>
              <a:rPr lang="fr-FR" sz="1800" dirty="0">
                <a:solidFill>
                  <a:srgbClr val="FF0000"/>
                </a:solidFill>
              </a:rPr>
              <a:t>l'option risquée</a:t>
            </a:r>
            <a:r>
              <a:rPr lang="fr-FR" sz="1800" dirty="0"/>
              <a:t>, vous pariez que vous gardez les 50 euros avec une probabilité P, par exemple 25%. Dans ce cas, évidemment, il y a 75% de risque que vous perdiez les 50 euros. Donc, plus la probabilité P est petite, plus vous prenez un risque important. La probabilité P de garder les 50 euros sera représentée par la portion verte d´un diagramme en camembert (voir la figure plus bas) et la probabilité 1-P de perdre les 50 euros sera représentée par la portion rouge.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FF0000"/>
                </a:solidFill>
              </a:rPr>
              <a:t>                                        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FF0000"/>
                </a:solidFill>
              </a:rPr>
              <a:t>                                          Option sûre                                                                             Option risquée</a:t>
            </a:r>
          </a:p>
          <a:p>
            <a:pPr marL="0" indent="0" algn="just">
              <a:buNone/>
            </a:pPr>
            <a:endParaRPr lang="fr-FR" sz="1800" dirty="0"/>
          </a:p>
          <a:p>
            <a:pPr marL="0" indent="0" algn="just">
              <a:buNone/>
            </a:pPr>
            <a:endParaRPr lang="fr-FR" sz="1800" dirty="0"/>
          </a:p>
          <a:p>
            <a:pPr marL="0" indent="0" algn="just">
              <a:buNone/>
            </a:pPr>
            <a:r>
              <a:rPr lang="fr-FR" sz="1800" dirty="0"/>
              <a:t>		  Garder 40 euros                            vs.</a:t>
            </a:r>
          </a:p>
          <a:p>
            <a:pPr marL="0" indent="0" algn="just">
              <a:buNone/>
            </a:pPr>
            <a:endParaRPr lang="fr-FR" sz="1800" dirty="0"/>
          </a:p>
          <a:p>
            <a:pPr marL="0" indent="0" algn="just">
              <a:buNone/>
            </a:pPr>
            <a:endParaRPr lang="fr-FR" sz="1800" dirty="0"/>
          </a:p>
          <a:p>
            <a:pPr marL="0" indent="0" algn="just">
              <a:buNone/>
            </a:pPr>
            <a:endParaRPr lang="fr-FR" sz="1800" dirty="0"/>
          </a:p>
          <a:p>
            <a:pPr marL="0" indent="0" algn="just">
              <a:buNone/>
            </a:pPr>
            <a:r>
              <a:rPr lang="fr-FR" sz="1800" dirty="0"/>
              <a:t>Regardez les deux options et choisissez celle que vous préférez. Utilisez la souris pour appuyer sur le bouton "Je choisis cette option !" pour enregistrer votre réponse et passer à la suite.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341A93F-6626-504F-B534-D779E9399A22}"/>
              </a:ext>
            </a:extLst>
          </p:cNvPr>
          <p:cNvSpPr/>
          <p:nvPr/>
        </p:nvSpPr>
        <p:spPr>
          <a:xfrm>
            <a:off x="519203" y="232313"/>
            <a:ext cx="2776722" cy="496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sz="2000" b="1" dirty="0">
                <a:solidFill>
                  <a:srgbClr val="2E74B5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1. Phase de décision </a:t>
            </a:r>
          </a:p>
        </p:txBody>
      </p:sp>
      <p:pic>
        <p:nvPicPr>
          <p:cNvPr id="9" name="Imagen 8" descr="Imagen que contiene cd&#10;&#10;Descripción generada automáticamente">
            <a:extLst>
              <a:ext uri="{FF2B5EF4-FFF2-40B4-BE49-F238E27FC236}">
                <a16:creationId xmlns:a16="http://schemas.microsoft.com/office/drawing/2014/main" id="{531D5A67-D583-A94F-838D-EB4050DBF6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0" t="20240" r="13521" b="13640"/>
          <a:stretch/>
        </p:blipFill>
        <p:spPr>
          <a:xfrm>
            <a:off x="7498080" y="3640636"/>
            <a:ext cx="1792224" cy="1679448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4B90CD4B-3742-F444-BED2-24C4FA254327}"/>
              </a:ext>
            </a:extLst>
          </p:cNvPr>
          <p:cNvSpPr/>
          <p:nvPr/>
        </p:nvSpPr>
        <p:spPr>
          <a:xfrm>
            <a:off x="905636" y="6275982"/>
            <a:ext cx="10380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continuer ou sur la flèche gauche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] pour revenir en arrière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39879"/>
            <a:ext cx="10515600" cy="46903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Durant la « </a:t>
            </a:r>
            <a:r>
              <a:rPr lang="fr-FR" sz="2000" dirty="0">
                <a:solidFill>
                  <a:srgbClr val="FF0000"/>
                </a:solidFill>
              </a:rPr>
              <a:t>phase de prédiction </a:t>
            </a:r>
            <a:r>
              <a:rPr lang="fr-FR" sz="2000" dirty="0"/>
              <a:t>», vous devrez prédire les choix d’autres participants ayant participé au même jeu d´argent avant vous.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Ici, nous évaluerons votre capacité à comprendre et à anticiper la prise de risque d´autres personnes. Vous aurez la possibilité d´améliorer progressivement vos prédictions. En effet, après chaque prédictions, nous vous dirons si elle était correcte ou non.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Vous devrez effectuer ce jeu plusieurs fois. Attention : chaque phase de prédiction correspond à un participant diffèrent qui pourra être plus ou moins prudent(e) que la normale. </a:t>
            </a:r>
            <a:endParaRPr lang="es-FR" sz="2000" dirty="0"/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280B72D-014F-7C4A-BDC1-1F7C1AE5B6C5}"/>
              </a:ext>
            </a:extLst>
          </p:cNvPr>
          <p:cNvSpPr/>
          <p:nvPr/>
        </p:nvSpPr>
        <p:spPr>
          <a:xfrm>
            <a:off x="420618" y="488080"/>
            <a:ext cx="3533340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sz="2400" b="1" dirty="0">
                <a:solidFill>
                  <a:srgbClr val="2E74B5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2. Phase de prédiction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7258FF3-E7FF-604E-B675-45D1C8B294DA}"/>
              </a:ext>
            </a:extLst>
          </p:cNvPr>
          <p:cNvSpPr/>
          <p:nvPr/>
        </p:nvSpPr>
        <p:spPr>
          <a:xfrm>
            <a:off x="905636" y="6104078"/>
            <a:ext cx="10380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continuer ou sur la flèche gauche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] pour revenir en arrière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97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8245" y="716347"/>
            <a:ext cx="10705555" cy="565357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fr-FR" sz="1900" dirty="0"/>
              <a:t>Dans cette tache, vous devez deviner les choix qu'a fait une autre personne dans la tache de décision précédente (</a:t>
            </a:r>
            <a:r>
              <a:rPr lang="fr-FR" sz="1900" dirty="0">
                <a:solidFill>
                  <a:srgbClr val="FF0000"/>
                </a:solidFill>
              </a:rPr>
              <a:t>34 choix, </a:t>
            </a:r>
            <a:r>
              <a:rPr lang="fr-FR" sz="1900" dirty="0"/>
              <a:t>comme pour vous). Rappelez-vous que cette personne peut être plus ou moins prudente que la moyenne.</a:t>
            </a:r>
          </a:p>
          <a:p>
            <a:pPr marL="0" indent="0" algn="just">
              <a:buNone/>
            </a:pPr>
            <a:endParaRPr lang="fr-FR" sz="1900" dirty="0"/>
          </a:p>
          <a:p>
            <a:pPr marL="0" indent="0" algn="ctr">
              <a:buNone/>
            </a:pPr>
            <a:r>
              <a:rPr lang="fr-FR" sz="1900" i="1" dirty="0"/>
              <a:t>Julia reçoit une somme initial de 50 euros. Quelle option va t-elle choisir ?</a:t>
            </a:r>
          </a:p>
          <a:p>
            <a:pPr marL="0" indent="0" algn="just">
              <a:buNone/>
            </a:pPr>
            <a:endParaRPr lang="fr-FR" sz="1900" dirty="0"/>
          </a:p>
          <a:p>
            <a:pPr marL="0" indent="0" algn="just">
              <a:buNone/>
            </a:pPr>
            <a:r>
              <a:rPr lang="fr-FR" sz="1900" dirty="0">
                <a:solidFill>
                  <a:srgbClr val="FF0000"/>
                </a:solidFill>
              </a:rPr>
              <a:t>                                          Option sûre                                                                      Option risquée</a:t>
            </a:r>
          </a:p>
          <a:p>
            <a:pPr marL="0" indent="0" algn="just">
              <a:buNone/>
            </a:pPr>
            <a:endParaRPr lang="fr-FR" sz="1900" dirty="0"/>
          </a:p>
          <a:p>
            <a:pPr marL="0" indent="0" algn="just">
              <a:buNone/>
            </a:pPr>
            <a:endParaRPr lang="fr-FR" sz="1900" dirty="0"/>
          </a:p>
          <a:p>
            <a:pPr marL="0" indent="0" algn="just">
              <a:buNone/>
            </a:pPr>
            <a:r>
              <a:rPr lang="fr-FR" sz="1900" dirty="0"/>
              <a:t>		  Garder 40 euros                            vs. </a:t>
            </a:r>
          </a:p>
          <a:p>
            <a:pPr marL="0" indent="0" algn="just">
              <a:buNone/>
            </a:pPr>
            <a:endParaRPr lang="fr-FR" sz="1900" dirty="0"/>
          </a:p>
          <a:p>
            <a:pPr marL="0" indent="0" algn="just">
              <a:buNone/>
            </a:pPr>
            <a:endParaRPr lang="fr-FR" sz="1900" dirty="0"/>
          </a:p>
          <a:p>
            <a:pPr marL="0" indent="0" algn="just">
              <a:buNone/>
            </a:pPr>
            <a:endParaRPr lang="fr-FR" sz="1900" dirty="0"/>
          </a:p>
          <a:p>
            <a:pPr marL="0" indent="0" algn="just">
              <a:buNone/>
            </a:pPr>
            <a:r>
              <a:rPr lang="fr-FR" sz="1900" dirty="0"/>
              <a:t>A chaque essai, regardez les deux options qui ont été présentées à l’autre personne et indiquez celle que vous pensez qu’elle a choisi en cliquant sur le bouton "Il / Elle choisira cette option !". Nous vous informerons alors si votre prédiction était correcte ou non. </a:t>
            </a:r>
          </a:p>
          <a:p>
            <a:pPr marL="0" indent="0" algn="just">
              <a:buNone/>
            </a:pPr>
            <a:r>
              <a:rPr lang="fr-FR" sz="1900" dirty="0"/>
              <a:t>Si vous aviez raison, vous verrez sur l’écran : </a:t>
            </a:r>
            <a:r>
              <a:rPr lang="fr-FR" sz="1900" dirty="0">
                <a:solidFill>
                  <a:srgbClr val="00B050"/>
                </a:solidFill>
              </a:rPr>
              <a:t>'Bien joué! Il / Elle a effectivement choisi cette option</a:t>
            </a:r>
            <a:r>
              <a:rPr lang="fr-FR" sz="1900" dirty="0"/>
              <a:t>´.</a:t>
            </a:r>
          </a:p>
          <a:p>
            <a:pPr marL="0" indent="0" algn="just">
              <a:buNone/>
            </a:pPr>
            <a:r>
              <a:rPr lang="fr-FR" sz="1900" dirty="0"/>
              <a:t>Si vous vous êtes trompé, vous verrez sur l’écran : </a:t>
            </a:r>
            <a:r>
              <a:rPr lang="fr-FR" sz="1900" dirty="0">
                <a:solidFill>
                  <a:srgbClr val="C00000"/>
                </a:solidFill>
              </a:rPr>
              <a:t>'Désolé, il / elle a choisi l'autre option</a:t>
            </a:r>
            <a:r>
              <a:rPr lang="fr-FR" sz="1900" dirty="0"/>
              <a:t>.’</a:t>
            </a:r>
            <a:endParaRPr lang="fr-FR" sz="18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341A93F-6626-504F-B534-D779E9399A22}"/>
              </a:ext>
            </a:extLst>
          </p:cNvPr>
          <p:cNvSpPr/>
          <p:nvPr/>
        </p:nvSpPr>
        <p:spPr>
          <a:xfrm>
            <a:off x="419817" y="232313"/>
            <a:ext cx="2975495" cy="496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sz="2000" b="1" dirty="0">
                <a:solidFill>
                  <a:srgbClr val="2E74B5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2. Phase de prédiction </a:t>
            </a:r>
          </a:p>
        </p:txBody>
      </p:sp>
      <p:pic>
        <p:nvPicPr>
          <p:cNvPr id="6" name="Imagen 5" descr="Imagen que contiene cd&#10;&#10;Descripción generada automáticamente">
            <a:extLst>
              <a:ext uri="{FF2B5EF4-FFF2-40B4-BE49-F238E27FC236}">
                <a16:creationId xmlns:a16="http://schemas.microsoft.com/office/drawing/2014/main" id="{AB879153-7034-454E-A9DD-67142BFF7B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0" t="20240" r="13521" b="13640"/>
          <a:stretch/>
        </p:blipFill>
        <p:spPr>
          <a:xfrm>
            <a:off x="7693152" y="2703409"/>
            <a:ext cx="1792224" cy="1679448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898F8EAA-E907-DD42-AA2B-C629B95113B2}"/>
              </a:ext>
            </a:extLst>
          </p:cNvPr>
          <p:cNvSpPr/>
          <p:nvPr/>
        </p:nvSpPr>
        <p:spPr>
          <a:xfrm>
            <a:off x="905636" y="6225577"/>
            <a:ext cx="10380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continuer ou sur la flèche gauche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] pour revenir en arrière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81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8245" y="916402"/>
            <a:ext cx="10705555" cy="565357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fr-FR" sz="2000" dirty="0"/>
              <a:t>Dans cette tache, pour certains essais, on vous demandera d’exprimer votre </a:t>
            </a:r>
            <a:r>
              <a:rPr lang="fr-FR" sz="2000" dirty="0">
                <a:solidFill>
                  <a:srgbClr val="FF0000"/>
                </a:solidFill>
              </a:rPr>
              <a:t>degré de certitude </a:t>
            </a:r>
            <a:r>
              <a:rPr lang="fr-FR" sz="2000" dirty="0"/>
              <a:t>quant à votre prédiction (à quel point vous êtes confiant en votre prédiction) avant de vous dire si vous avez eu raison.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Pour répondre, vous déplacerez le pointeur de la barre de défilement avec la souris (voir figure prochaine).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Si vous ne déplacez pas la barre avant d'appuyer sur le bouton OK, vous ne pourrez pas passer au essai suivant.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341A93F-6626-504F-B534-D779E9399A22}"/>
              </a:ext>
            </a:extLst>
          </p:cNvPr>
          <p:cNvSpPr/>
          <p:nvPr/>
        </p:nvSpPr>
        <p:spPr>
          <a:xfrm>
            <a:off x="468709" y="259845"/>
            <a:ext cx="5096267" cy="496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sz="2000" b="1" dirty="0">
                <a:solidFill>
                  <a:srgbClr val="2E74B5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3. Degré de certitude en votre prédiction</a:t>
            </a:r>
          </a:p>
        </p:txBody>
      </p:sp>
      <p:pic>
        <p:nvPicPr>
          <p:cNvPr id="7" name="Imagen 6" descr="Captura de pantalla de un celular con texto&#10;&#10;Descripción generada automáticamente">
            <a:extLst>
              <a:ext uri="{FF2B5EF4-FFF2-40B4-BE49-F238E27FC236}">
                <a16:creationId xmlns:a16="http://schemas.microsoft.com/office/drawing/2014/main" id="{485527D2-D048-7F45-8790-830E59B18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2739715"/>
            <a:ext cx="10414000" cy="2493879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C49CE132-C670-544E-A6AB-88C14FAB759B}"/>
              </a:ext>
            </a:extLst>
          </p:cNvPr>
          <p:cNvSpPr/>
          <p:nvPr/>
        </p:nvSpPr>
        <p:spPr>
          <a:xfrm>
            <a:off x="973073" y="6329490"/>
            <a:ext cx="10380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continuer ou sur la flèche gauche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] pour revenir en arrière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36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167695"/>
            <a:ext cx="10515600" cy="46903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2000" dirty="0"/>
              <a:t>Vous aurez maintenant l'occasion de vous familiariser la tâche pendant certains essais.</a:t>
            </a:r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2000" dirty="0"/>
              <a:t>Votre performance dans cette phase </a:t>
            </a:r>
            <a:r>
              <a:rPr lang="fr-FR" sz="2000" dirty="0">
                <a:solidFill>
                  <a:srgbClr val="FF0000"/>
                </a:solidFill>
              </a:rPr>
              <a:t>ne sera pas prise en compte </a:t>
            </a:r>
            <a:r>
              <a:rPr lang="fr-FR" sz="2000" dirty="0"/>
              <a:t>pour votre bonus financier. </a:t>
            </a:r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636C7F2-D3B8-7D4C-9EBF-161B37C6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611" y="681037"/>
            <a:ext cx="7009707" cy="212997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Entrainement</a:t>
            </a:r>
          </a:p>
        </p:txBody>
      </p:sp>
    </p:spTree>
    <p:extLst>
      <p:ext uri="{BB962C8B-B14F-4D97-AF65-F5344CB8AC3E}">
        <p14:creationId xmlns:p14="http://schemas.microsoft.com/office/powerpoint/2010/main" val="24641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252728" y="2506662"/>
            <a:ext cx="1060842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L’entrainement du </a:t>
            </a:r>
            <a:r>
              <a:rPr lang="fr-FR" sz="2000" i="1" dirty="0"/>
              <a:t>jeu de détection </a:t>
            </a:r>
            <a:r>
              <a:rPr lang="fr-FR" sz="2000" dirty="0"/>
              <a:t>est terminé.  Vous allez maintenant commencer le jeu.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Votre performance dans cette phase </a:t>
            </a:r>
            <a:r>
              <a:rPr lang="fr-FR" sz="2000" dirty="0">
                <a:solidFill>
                  <a:srgbClr val="FF0000"/>
                </a:solidFill>
              </a:rPr>
              <a:t>sera prise en compte</a:t>
            </a:r>
            <a:r>
              <a:rPr lang="fr-FR" sz="2000" dirty="0"/>
              <a:t> pour votre bonus financier.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0521D2B-EC16-7D4C-B167-A6D99961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611" y="681037"/>
            <a:ext cx="7009707" cy="212997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Fin d’entrainement</a:t>
            </a:r>
          </a:p>
        </p:txBody>
      </p:sp>
    </p:spTree>
    <p:extLst>
      <p:ext uri="{BB962C8B-B14F-4D97-AF65-F5344CB8AC3E}">
        <p14:creationId xmlns:p14="http://schemas.microsoft.com/office/powerpoint/2010/main" val="32491931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478</TotalTime>
  <Words>1282</Words>
  <Application>Microsoft Macintosh PowerPoint</Application>
  <PresentationFormat>Panorámica</PresentationFormat>
  <Paragraphs>95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Entrainement</vt:lpstr>
      <vt:lpstr>Fin d’entrainement</vt:lpstr>
      <vt:lpstr>Phase de Décision </vt:lpstr>
      <vt:lpstr>Phase de Prédiction</vt:lpstr>
      <vt:lpstr>L’expérience est terminée.   Merci d’avoir participé.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SPORRER Juliana</dc:creator>
  <cp:lastModifiedBy>Cabanas Gonzalez, Cynthia</cp:lastModifiedBy>
  <cp:revision>24</cp:revision>
  <dcterms:created xsi:type="dcterms:W3CDTF">2020-03-04T10:36:12Z</dcterms:created>
  <dcterms:modified xsi:type="dcterms:W3CDTF">2020-05-05T11:13:28Z</dcterms:modified>
</cp:coreProperties>
</file>