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1" r:id="rId4"/>
    <p:sldId id="260" r:id="rId5"/>
    <p:sldId id="263" r:id="rId6"/>
    <p:sldId id="262" r:id="rId7"/>
    <p:sldId id="257" r:id="rId8"/>
    <p:sldId id="264" r:id="rId9"/>
    <p:sldId id="265" r:id="rId10"/>
    <p:sldId id="271" r:id="rId11"/>
    <p:sldId id="269" r:id="rId12"/>
    <p:sldId id="268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lieb/M2_BIB/Projet_long/My_work/ORF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Proportion of </a:t>
            </a:r>
            <a:r>
              <a:rPr lang="fr-FR" dirty="0" err="1"/>
              <a:t>fsATI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ORFs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90-294B-BCBA-433AED0DE0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F90-294B-BCBA-433AED0DE0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F90-294B-BCBA-433AED0DE08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ORF!$D$296:$D$298</c:f>
              <c:strCache>
                <c:ptCount val="3"/>
                <c:pt idx="0">
                  <c:v>ORF</c:v>
                </c:pt>
                <c:pt idx="1">
                  <c:v>fsATI potentielles</c:v>
                </c:pt>
                <c:pt idx="2">
                  <c:v>fsATI validés</c:v>
                </c:pt>
              </c:strCache>
            </c:strRef>
          </c:cat>
          <c:val>
            <c:numRef>
              <c:f>ORF!$E$296:$E$298</c:f>
              <c:numCache>
                <c:formatCode>General</c:formatCode>
                <c:ptCount val="3"/>
                <c:pt idx="0">
                  <c:v>413</c:v>
                </c:pt>
                <c:pt idx="1">
                  <c:v>88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90-294B-BCBA-433AED0DE08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77252843394571"/>
          <c:y val="0.29247594050743664"/>
          <c:w val="0.22067191601049868"/>
          <c:h val="0.4010433070866141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Distribution of scores</a:t>
            </a:r>
          </a:p>
          <a:p>
            <a:pPr>
              <a:defRPr/>
            </a:pPr>
            <a:r>
              <a:rPr lang="fr-FR" dirty="0"/>
              <a:t>  </a:t>
            </a:r>
            <a:r>
              <a:rPr lang="fr-FR" dirty="0" err="1"/>
              <a:t>Kosak</a:t>
            </a:r>
            <a:r>
              <a:rPr lang="fr-FR" baseline="0" dirty="0"/>
              <a:t> of </a:t>
            </a:r>
            <a:r>
              <a:rPr lang="fr-FR" dirty="0" err="1"/>
              <a:t>strength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D-C645-A346-B9E6EEFFE4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6D-C645-A346-B9E6EEFFE4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F6D-C645-A346-B9E6EEFFE4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F6D-C645-A346-B9E6EEFFE47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Feuil1!$B$13:$B$16</c:f>
              <c:numCache>
                <c:formatCode>General</c:formatCode>
                <c:ptCount val="4"/>
                <c:pt idx="0">
                  <c:v>-1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Feuil1!$C$13:$C$16</c:f>
              <c:numCache>
                <c:formatCode>General</c:formatCode>
                <c:ptCount val="4"/>
                <c:pt idx="0">
                  <c:v>70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6D-C645-A346-B9E6EEFFE4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2192610539067"/>
          <c:y val="0.42869924950787403"/>
          <c:w val="9.3206078312609117E-2"/>
          <c:h val="0.2635974409448819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25CB-773D-AD49-8D83-1E98FC762E5E}" type="datetimeFigureOut">
              <a:rPr lang="fr-FR" smtClean="0"/>
              <a:t>16/01/2020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183C-ED24-C14C-A7A8-D2DCCF4A2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40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7EB1D-88BB-4C41-85CA-1FC63A83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65D4A3-91A4-E143-AE85-55A61F5B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0CE5B-ABB9-3A4E-9A3B-AFA90EC7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4F5B-6673-7840-89BC-0A34B734D24E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2EEF5-F786-784D-99BE-7B8E5602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A4DA9-8E2C-3E4D-BD0F-1D0D7756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80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526FD-24D5-9243-A2A7-7FC3108D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90455B-CD6E-7D47-85C7-9D95F8D0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093E1-96BD-D74D-9DEC-25231FD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7D14-E982-F241-B276-D6873982DD3C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5187D-7E04-C143-9775-1768705D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AD362-8902-E04E-A79F-C4A14795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7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5FBAA2-A8E6-E44D-BDC4-8A57CD10D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EC07A2-F448-2B4F-975A-61062701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F81F64-3290-1E41-8738-CAB474F0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70AE-B314-3945-9B41-263EE1DC1CEA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AF54B-EC08-6646-964B-2FB42D0E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C128D-44EF-4544-81B2-1A08284A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8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EAE8A-4F83-774D-B64E-04A61F4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D347C-9FD1-C946-A0FC-D768F94F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57866-FF3D-7843-8EEE-2319DBA3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BB6-F2FA-8F44-91CC-D71C765258A4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94DD0-ADC0-B048-9957-E9F97B26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8F276-14D4-3449-9499-000EF66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9F83-E650-B04C-8D89-4EEC8EED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2C4CA-4CAF-FB40-826C-18BD80DE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957FD-973F-E841-8331-87E27BBB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F68-4244-144D-A814-293E2C1B7482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BA6826-D7B1-314B-BF73-84DB7798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89ABF-C3BF-CA4D-9552-EEA9D986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4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AFBD9-073F-9044-A1B3-03F2A022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B6E9C-03C1-DA43-A45C-94312961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6DB078-448C-4F40-9B7A-419F7B28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AF09C5-4A24-E342-9B0A-A4EFD4C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058F-A2FA-6C49-8426-26D8797449F0}" type="datetime1">
              <a:rPr lang="fr-FR" smtClean="0"/>
              <a:t>16/01/2020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F3A635-D231-3F46-8737-4DC08796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43EF5A-930F-F547-9998-D9457156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1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C0F4D-DC32-BA4E-9000-1FD58C17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3B9D67-EE08-8246-BE39-6FDA597F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F25C0-CC86-3440-8501-A56DCC920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4E727D-2A01-5B47-9A71-3DC0A1E2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B11534-523B-734F-B57D-846FFCAD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9252E2-AEC9-EF48-9B3B-5AF4E4D8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13CE-DB39-D447-A835-6B029442125E}" type="datetime1">
              <a:rPr lang="fr-FR" smtClean="0"/>
              <a:t>16/01/2020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48E417-2218-B741-9792-2C02F74C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F23ECD-E42E-6C46-80A9-FA775687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45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88EB9-8AF2-0247-90BD-6E46BB40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CC2405-2F93-1046-A81B-7D1058AE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5E31-5219-554A-AED6-80AC1082BFCE}" type="datetime1">
              <a:rPr lang="fr-FR" smtClean="0"/>
              <a:t>16/01/2020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27EBD0-8DBB-8148-8974-3FBB87B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8B8C44-DBA5-1146-BE43-F341A7F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7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EF4F88-BDA0-4A4D-B3D3-B3F907C4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52F74-BEAE-C04C-9709-45F84B689E2D}" type="datetime1">
              <a:rPr lang="fr-FR" smtClean="0"/>
              <a:t>16/01/2020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33CB7A-E16B-C84F-85D4-9B11830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1BB18-36F9-DF47-9241-DFAE576C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2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27F0A-EFFD-084A-B61B-C0FED9E0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EED00-EE74-354E-B625-A54E00EB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B2D9C0-65C3-FE4F-B620-9868599A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A1EEB-E518-974F-A0B6-446FF4FD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E8E-B4B4-D44C-A3AD-C346813CE7E2}" type="datetime1">
              <a:rPr lang="fr-FR" smtClean="0"/>
              <a:t>16/01/2020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68E2AF-E722-CE45-97B7-CD90D54F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79F674-45E0-9C4F-9C31-A0664202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25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9B5B7-A7BB-BF40-9AE4-4246982A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0A9E19-A49D-A847-9150-16AAF7CFD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F089AA-F90F-D448-9B02-3243DA3E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71F493-C296-3543-BA9C-15544DE7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CF6F-C42D-4D4F-B48E-DD4B463EE715}" type="datetime1">
              <a:rPr lang="fr-FR" smtClean="0"/>
              <a:t>16/01/2020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7361E-4447-5145-B0A6-977E8E6A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9534B2-1CA6-3E4D-B17C-C93A7149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1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D45ACA-C312-9540-AF07-45BC561E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C45CD5-608A-894F-ABD8-FC925629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D49C5-FDA6-0942-AF76-62FA19C11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BA32-0E1F-834E-87FB-1204F30B4FD0}" type="datetime1">
              <a:rPr lang="fr-FR" smtClean="0"/>
              <a:t>16/01/2020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C67632-0B29-3D43-8BAA-7C3828EBD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4364E-D2D1-4448-AE2D-05C750F82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03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7EDB9A0-8C89-FE4F-9ABF-1C99CA544E1E}"/>
              </a:ext>
            </a:extLst>
          </p:cNvPr>
          <p:cNvSpPr txBox="1"/>
          <p:nvPr/>
        </p:nvSpPr>
        <p:spPr>
          <a:xfrm>
            <a:off x="1183341" y="1435348"/>
            <a:ext cx="9825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err="1">
                <a:solidFill>
                  <a:srgbClr val="7030A0"/>
                </a:solidFill>
              </a:rPr>
              <a:t>Development</a:t>
            </a:r>
            <a:r>
              <a:rPr lang="fr-FR" sz="5400" b="1" dirty="0">
                <a:solidFill>
                  <a:srgbClr val="7030A0"/>
                </a:solidFill>
              </a:rPr>
              <a:t> of a </a:t>
            </a:r>
          </a:p>
          <a:p>
            <a:pPr algn="ctr"/>
            <a:r>
              <a:rPr lang="fr-FR" sz="5400" b="1" dirty="0" err="1">
                <a:solidFill>
                  <a:srgbClr val="7030A0"/>
                </a:solidFill>
              </a:rPr>
              <a:t>fsATI</a:t>
            </a:r>
            <a:r>
              <a:rPr lang="fr-FR" sz="5400" b="1" dirty="0">
                <a:solidFill>
                  <a:srgbClr val="7030A0"/>
                </a:solidFill>
              </a:rPr>
              <a:t> mutation </a:t>
            </a:r>
            <a:r>
              <a:rPr lang="fr-FR" sz="5400" b="1" dirty="0" err="1">
                <a:solidFill>
                  <a:srgbClr val="7030A0"/>
                </a:solidFill>
              </a:rPr>
              <a:t>search</a:t>
            </a:r>
            <a:r>
              <a:rPr lang="fr-FR" sz="5400" b="1" dirty="0">
                <a:solidFill>
                  <a:srgbClr val="7030A0"/>
                </a:solidFill>
              </a:rPr>
              <a:t> </a:t>
            </a:r>
            <a:r>
              <a:rPr lang="fr-FR" sz="5400" b="1" dirty="0" err="1">
                <a:solidFill>
                  <a:srgbClr val="7030A0"/>
                </a:solidFill>
              </a:rPr>
              <a:t>tool</a:t>
            </a:r>
            <a:r>
              <a:rPr lang="fr-FR" sz="54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EB40DB-D530-0744-8040-06B60B5D477A}"/>
              </a:ext>
            </a:extLst>
          </p:cNvPr>
          <p:cNvSpPr txBox="1"/>
          <p:nvPr/>
        </p:nvSpPr>
        <p:spPr>
          <a:xfrm>
            <a:off x="716514" y="4760259"/>
            <a:ext cx="3204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Julie GORSE BOGOIN</a:t>
            </a:r>
          </a:p>
          <a:p>
            <a:pPr algn="ctr"/>
            <a:r>
              <a:rPr lang="fr-FR" sz="2800" dirty="0"/>
              <a:t>M2 BIB </a:t>
            </a:r>
          </a:p>
          <a:p>
            <a:pPr algn="ctr"/>
            <a:r>
              <a:rPr lang="fr-FR" sz="2800" dirty="0"/>
              <a:t>2019-2020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4A2CD8-A604-1840-9DEB-F0BA2B6B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510" y="4760258"/>
            <a:ext cx="1384996" cy="13849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3FC780-53ED-9B48-9F9D-18BC1439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9" y="4760258"/>
            <a:ext cx="2626659" cy="137899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C82C9CF-1C5A-0F46-950C-E8C74E86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84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85A46-2847-CA4F-86C7-04435A3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fr-FR" dirty="0" err="1"/>
              <a:t>refers</a:t>
            </a:r>
            <a:r>
              <a:rPr lang="fr-FR" dirty="0"/>
              <a:t> to the </a:t>
            </a:r>
            <a:r>
              <a:rPr lang="fr-FR" dirty="0" err="1"/>
              <a:t>favoribility</a:t>
            </a:r>
            <a:r>
              <a:rPr lang="fr-FR" dirty="0"/>
              <a:t> of initiation, </a:t>
            </a:r>
            <a:r>
              <a:rPr lang="fr-FR" dirty="0" err="1"/>
              <a:t>affecting</a:t>
            </a:r>
            <a:r>
              <a:rPr lang="fr-FR" dirty="0"/>
              <a:t> how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protein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synthesized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mRNA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10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A771A03-B232-644E-B883-D414A30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Kosak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strenght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968F61-34C2-E442-8CD0-E3F0E287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51" y="3429000"/>
            <a:ext cx="5635723" cy="187026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EB7E5D7-9283-4043-9AE0-B41FB0E3D2B2}"/>
              </a:ext>
            </a:extLst>
          </p:cNvPr>
          <p:cNvSpPr txBox="1"/>
          <p:nvPr/>
        </p:nvSpPr>
        <p:spPr>
          <a:xfrm>
            <a:off x="7266641" y="3763966"/>
            <a:ext cx="442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Scoring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of </a:t>
            </a:r>
            <a:r>
              <a:rPr lang="fr-FR" dirty="0" err="1"/>
              <a:t>Kosak</a:t>
            </a:r>
            <a:r>
              <a:rPr lang="fr-FR" dirty="0"/>
              <a:t> </a:t>
            </a:r>
            <a:r>
              <a:rPr lang="fr-FR" dirty="0" err="1"/>
              <a:t>strenght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Source: </a:t>
            </a:r>
            <a:r>
              <a:rPr lang="fr-FR" dirty="0" err="1"/>
              <a:t>Whiffin</a:t>
            </a:r>
            <a:r>
              <a:rPr lang="fr-FR" dirty="0"/>
              <a:t> et al., 2019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18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85A46-2847-CA4F-86C7-04435A3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459"/>
            <a:ext cx="10515600" cy="4682191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evolutionary</a:t>
            </a:r>
            <a:r>
              <a:rPr lang="fr-FR" dirty="0"/>
              <a:t> conservation at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alignment</a:t>
            </a:r>
            <a:r>
              <a:rPr lang="fr-FR" dirty="0"/>
              <a:t> sites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Scores are </a:t>
            </a:r>
            <a:r>
              <a:rPr lang="fr-FR" dirty="0" err="1"/>
              <a:t>compared</a:t>
            </a:r>
            <a:r>
              <a:rPr lang="fr-FR" dirty="0"/>
              <a:t> to the </a:t>
            </a:r>
            <a:r>
              <a:rPr lang="fr-FR" dirty="0" err="1"/>
              <a:t>evolution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neutral</a:t>
            </a:r>
            <a:r>
              <a:rPr lang="fr-FR" dirty="0"/>
              <a:t> drift.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Positive scores: conservation, 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evolution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</a:t>
            </a:r>
          </a:p>
          <a:p>
            <a:pPr>
              <a:buFont typeface="Wingdings" pitchFamily="2" charset="2"/>
              <a:buChar char="à"/>
            </a:pPr>
            <a:r>
              <a:rPr lang="fr-FR" dirty="0"/>
              <a:t>sites are </a:t>
            </a:r>
            <a:r>
              <a:rPr lang="fr-FR" dirty="0" err="1"/>
              <a:t>predicted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conserved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Negative</a:t>
            </a:r>
            <a:r>
              <a:rPr lang="fr-FR" dirty="0"/>
              <a:t> scores: </a:t>
            </a:r>
            <a:r>
              <a:rPr lang="fr-FR" dirty="0" err="1"/>
              <a:t>acceleration</a:t>
            </a:r>
            <a:r>
              <a:rPr lang="fr-FR" dirty="0"/>
              <a:t>, 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evolution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expected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sites are </a:t>
            </a:r>
            <a:r>
              <a:rPr lang="fr-FR" dirty="0" err="1"/>
              <a:t>predicted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fast-evolving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A771A03-B232-644E-B883-D414A30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PhyloP</a:t>
            </a:r>
            <a:r>
              <a:rPr lang="fr-FR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16931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12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EE07E54-6133-394A-92A0-82DB32671D4B}"/>
              </a:ext>
            </a:extLst>
          </p:cNvPr>
          <p:cNvSpPr txBox="1">
            <a:spLocks/>
          </p:cNvSpPr>
          <p:nvPr/>
        </p:nvSpPr>
        <p:spPr>
          <a:xfrm>
            <a:off x="838200" y="67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EDC0B8F-6A6C-A441-B1CA-3657A1B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505" y="1674159"/>
            <a:ext cx="6853518" cy="468219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5 gènes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KCNQ1, KCNQ2, KCNQ3, KCNQ4, KCNQ5</a:t>
            </a:r>
          </a:p>
          <a:p>
            <a:endParaRPr lang="fr-FR" dirty="0"/>
          </a:p>
          <a:p>
            <a:r>
              <a:rPr lang="fr-FR" dirty="0"/>
              <a:t>143 </a:t>
            </a:r>
            <a:r>
              <a:rPr lang="fr-FR" baseline="-25000" dirty="0" err="1"/>
              <a:t>m</a:t>
            </a:r>
            <a:r>
              <a:rPr lang="fr-FR" dirty="0" err="1"/>
              <a:t>RNA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507 ORF </a:t>
            </a:r>
          </a:p>
          <a:p>
            <a:endParaRPr lang="fr-FR" dirty="0"/>
          </a:p>
          <a:p>
            <a:r>
              <a:rPr lang="fr-FR" dirty="0"/>
              <a:t>94 </a:t>
            </a:r>
            <a:r>
              <a:rPr lang="fr-FR" dirty="0" err="1"/>
              <a:t>supposed</a:t>
            </a:r>
            <a:r>
              <a:rPr lang="fr-FR" dirty="0"/>
              <a:t> </a:t>
            </a:r>
            <a:r>
              <a:rPr lang="fr-FR" dirty="0" err="1"/>
              <a:t>fsATI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6 </a:t>
            </a:r>
            <a:r>
              <a:rPr lang="fr-FR" dirty="0" err="1"/>
              <a:t>fsATI</a:t>
            </a:r>
            <a:r>
              <a:rPr lang="fr-FR" dirty="0"/>
              <a:t> </a:t>
            </a:r>
            <a:r>
              <a:rPr lang="fr-FR" dirty="0" err="1"/>
              <a:t>validated</a:t>
            </a:r>
            <a:endParaRPr lang="fr-FR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15946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13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EE07E54-6133-394A-92A0-82DB32671D4B}"/>
              </a:ext>
            </a:extLst>
          </p:cNvPr>
          <p:cNvSpPr txBox="1">
            <a:spLocks/>
          </p:cNvSpPr>
          <p:nvPr/>
        </p:nvSpPr>
        <p:spPr>
          <a:xfrm>
            <a:off x="838200" y="67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A6DC00D8-C581-F246-8025-E99A35EDD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737856"/>
              </p:ext>
            </p:extLst>
          </p:nvPr>
        </p:nvGraphicFramePr>
        <p:xfrm>
          <a:off x="658906" y="1630429"/>
          <a:ext cx="5096434" cy="435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4E02842-E08C-834E-9382-C24B7A2ED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277647"/>
              </p:ext>
            </p:extLst>
          </p:nvPr>
        </p:nvGraphicFramePr>
        <p:xfrm>
          <a:off x="6436661" y="1630430"/>
          <a:ext cx="5405677" cy="435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222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D2448-C696-0D42-849B-E92C2DE2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and </a:t>
            </a:r>
            <a:r>
              <a:rPr lang="fr-FR" dirty="0" err="1"/>
              <a:t>persective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9B0222-AAC8-2347-92C8-1BF3A3AF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Success</a:t>
            </a:r>
            <a:r>
              <a:rPr lang="fr-FR" dirty="0"/>
              <a:t> in </a:t>
            </a:r>
            <a:r>
              <a:rPr lang="fr-FR" dirty="0" err="1"/>
              <a:t>developing</a:t>
            </a:r>
            <a:r>
              <a:rPr lang="fr-FR" dirty="0"/>
              <a:t> a </a:t>
            </a:r>
            <a:r>
              <a:rPr lang="fr-FR" dirty="0" err="1"/>
              <a:t>method</a:t>
            </a:r>
            <a:r>
              <a:rPr lang="fr-FR" dirty="0"/>
              <a:t> of </a:t>
            </a:r>
            <a:r>
              <a:rPr lang="fr-FR" dirty="0" err="1"/>
              <a:t>fsATI</a:t>
            </a:r>
            <a:r>
              <a:rPr lang="fr-FR" dirty="0"/>
              <a:t> mutation </a:t>
            </a:r>
            <a:r>
              <a:rPr lang="fr-FR" dirty="0" err="1"/>
              <a:t>determination</a:t>
            </a:r>
            <a:r>
              <a:rPr lang="fr-FR" dirty="0"/>
              <a:t> and validation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Code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to </a:t>
            </a:r>
            <a:r>
              <a:rPr lang="fr-FR" dirty="0" err="1"/>
              <a:t>simplify</a:t>
            </a:r>
            <a:r>
              <a:rPr lang="fr-FR" dirty="0"/>
              <a:t> and </a:t>
            </a:r>
            <a:r>
              <a:rPr lang="fr-FR" dirty="0" err="1"/>
              <a:t>decrease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Phylop</a:t>
            </a:r>
            <a:r>
              <a:rPr lang="fr-FR" dirty="0"/>
              <a:t> </a:t>
            </a:r>
            <a:r>
              <a:rPr lang="fr-FR" dirty="0" err="1"/>
              <a:t>scoring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has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rethough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 to </a:t>
            </a:r>
            <a:r>
              <a:rPr lang="fr-FR" dirty="0" err="1">
                <a:sym typeface="Wingdings" pitchFamily="2" charset="2"/>
              </a:rPr>
              <a:t>find</a:t>
            </a:r>
            <a:r>
              <a:rPr lang="fr-FR" dirty="0">
                <a:sym typeface="Wingdings" pitchFamily="2" charset="2"/>
              </a:rPr>
              <a:t> a </a:t>
            </a:r>
            <a:r>
              <a:rPr lang="fr-FR" dirty="0" err="1">
                <a:sym typeface="Wingdings" pitchFamily="2" charset="2"/>
              </a:rPr>
              <a:t>way</a:t>
            </a:r>
            <a:r>
              <a:rPr lang="fr-FR" dirty="0">
                <a:sym typeface="Wingdings" pitchFamily="2" charset="2"/>
              </a:rPr>
              <a:t> of </a:t>
            </a:r>
            <a:r>
              <a:rPr lang="fr-FR" dirty="0" err="1">
                <a:sym typeface="Wingdings" pitchFamily="2" charset="2"/>
              </a:rPr>
              <a:t>collecting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genes</a:t>
            </a:r>
            <a:r>
              <a:rPr lang="fr-FR" dirty="0">
                <a:sym typeface="Wingdings" pitchFamily="2" charset="2"/>
              </a:rPr>
              <a:t> base </a:t>
            </a:r>
            <a:r>
              <a:rPr lang="fr-FR" dirty="0" err="1">
                <a:sym typeface="Wingdings" pitchFamily="2" charset="2"/>
              </a:rPr>
              <a:t>genomique</a:t>
            </a:r>
            <a:r>
              <a:rPr lang="fr-FR" dirty="0">
                <a:sym typeface="Wingdings" pitchFamily="2" charset="2"/>
              </a:rPr>
              <a:t> position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parsing</a:t>
            </a:r>
            <a:r>
              <a:rPr lang="fr-FR" dirty="0"/>
              <a:t> of the massive score file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continued</a:t>
            </a:r>
            <a:r>
              <a:rPr lang="fr-FR" dirty="0"/>
              <a:t> by </a:t>
            </a:r>
            <a:r>
              <a:rPr lang="fr-FR" dirty="0" err="1"/>
              <a:t>using</a:t>
            </a:r>
            <a:r>
              <a:rPr lang="fr-FR" dirty="0"/>
              <a:t> more </a:t>
            </a:r>
            <a:r>
              <a:rPr lang="fr-FR" dirty="0" err="1"/>
              <a:t>genes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gnomAD</a:t>
            </a:r>
            <a:r>
              <a:rPr lang="fr-FR" dirty="0"/>
              <a:t>, </a:t>
            </a:r>
            <a:r>
              <a:rPr lang="fr-FR" dirty="0" err="1"/>
              <a:t>SNPedia</a:t>
            </a:r>
            <a:r>
              <a:rPr lang="fr-FR" dirty="0"/>
              <a:t> et </a:t>
            </a:r>
            <a:r>
              <a:rPr lang="fr-FR" dirty="0" err="1"/>
              <a:t>dbSNP</a:t>
            </a:r>
            <a:r>
              <a:rPr lang="fr-FR" dirty="0"/>
              <a:t> </a:t>
            </a:r>
            <a:r>
              <a:rPr lang="fr-FR" dirty="0" err="1"/>
              <a:t>databases</a:t>
            </a:r>
            <a:r>
              <a:rPr lang="fr-FR" dirty="0"/>
              <a:t> to </a:t>
            </a:r>
            <a:r>
              <a:rPr lang="fr-FR" dirty="0" err="1"/>
              <a:t>discut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of </a:t>
            </a:r>
            <a:r>
              <a:rPr lang="fr-FR" dirty="0" err="1"/>
              <a:t>strategy</a:t>
            </a:r>
            <a:r>
              <a:rPr lang="fr-FR" dirty="0"/>
              <a:t> and code.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2CF14-5A50-9E45-BC2A-D648080F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1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D2AD9-9A25-A348-A0CE-1784FB49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2318590"/>
            <a:ext cx="8648700" cy="1325563"/>
          </a:xfrm>
        </p:spPr>
        <p:txBody>
          <a:bodyPr>
            <a:noAutofit/>
          </a:bodyPr>
          <a:lstStyle/>
          <a:p>
            <a:r>
              <a:rPr lang="fr-FR" sz="5400" dirty="0" err="1"/>
              <a:t>Thank</a:t>
            </a:r>
            <a:r>
              <a:rPr lang="fr-FR" sz="5400" dirty="0"/>
              <a:t> </a:t>
            </a:r>
            <a:r>
              <a:rPr lang="fr-FR" sz="5400" dirty="0" err="1"/>
              <a:t>you</a:t>
            </a:r>
            <a:r>
              <a:rPr lang="fr-FR" sz="5400" dirty="0"/>
              <a:t> for </a:t>
            </a:r>
            <a:r>
              <a:rPr lang="fr-FR" sz="5400" dirty="0" err="1"/>
              <a:t>your</a:t>
            </a:r>
            <a:r>
              <a:rPr lang="fr-FR" sz="5400" dirty="0"/>
              <a:t> attention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273769-C1F9-124E-8CE5-0314D207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05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77F2B-F733-8044-BCA4-91F9963B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fsATI</a:t>
            </a:r>
            <a:r>
              <a:rPr lang="fr-FR" dirty="0"/>
              <a:t> mutation?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E147B-26DC-374C-B1AF-77F8DE6A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686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 </a:t>
            </a:r>
            <a:r>
              <a:rPr lang="fr-FR" dirty="0" err="1">
                <a:sym typeface="Wingdings" pitchFamily="2" charset="2"/>
              </a:rPr>
              <a:t>Framshift</a:t>
            </a:r>
            <a:r>
              <a:rPr lang="fr-FR" dirty="0">
                <a:sym typeface="Wingdings" pitchFamily="2" charset="2"/>
              </a:rPr>
              <a:t>  </a:t>
            </a:r>
            <a:r>
              <a:rPr lang="fr-FR" dirty="0" err="1">
                <a:sym typeface="Wingdings" pitchFamily="2" charset="2"/>
              </a:rPr>
              <a:t>deletion</a:t>
            </a:r>
            <a:r>
              <a:rPr lang="fr-FR" dirty="0">
                <a:sym typeface="Wingdings" pitchFamily="2" charset="2"/>
              </a:rPr>
              <a:t> or insertion of a </a:t>
            </a:r>
            <a:r>
              <a:rPr lang="fr-FR" dirty="0" err="1">
                <a:sym typeface="Wingdings" pitchFamily="2" charset="2"/>
              </a:rPr>
              <a:t>number</a:t>
            </a:r>
            <a:r>
              <a:rPr lang="fr-FR" dirty="0">
                <a:sym typeface="Wingdings" pitchFamily="2" charset="2"/>
              </a:rPr>
              <a:t> of base pair &lt;= 2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B887EB-8917-3045-BCD3-3DF6D27A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4C882A-B49D-D84C-9345-FF2393666273}"/>
              </a:ext>
            </a:extLst>
          </p:cNvPr>
          <p:cNvSpPr txBox="1"/>
          <p:nvPr/>
        </p:nvSpPr>
        <p:spPr>
          <a:xfrm>
            <a:off x="2570622" y="3075057"/>
            <a:ext cx="7830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AGTAGG</a:t>
            </a:r>
            <a:r>
              <a:rPr lang="fr-FR" sz="4000" b="1" dirty="0">
                <a:highlight>
                  <a:srgbClr val="FFFF00"/>
                </a:highlight>
              </a:rPr>
              <a:t>A TG</a:t>
            </a:r>
            <a:r>
              <a:rPr lang="fr-FR" sz="4000" b="1" dirty="0"/>
              <a:t> TGT TCA TCA AAA </a:t>
            </a:r>
            <a:r>
              <a:rPr lang="fr-FR" sz="4000" b="1" dirty="0">
                <a:highlight>
                  <a:srgbClr val="00FFFF"/>
                </a:highlight>
              </a:rPr>
              <a:t>TGA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F946F4-2DED-374B-8A9B-93408BA3FB24}"/>
              </a:ext>
            </a:extLst>
          </p:cNvPr>
          <p:cNvSpPr txBox="1"/>
          <p:nvPr/>
        </p:nvSpPr>
        <p:spPr>
          <a:xfrm>
            <a:off x="2570622" y="4212479"/>
            <a:ext cx="816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highlight>
                  <a:srgbClr val="FFFF00"/>
                </a:highlight>
              </a:rPr>
              <a:t>A</a:t>
            </a:r>
            <a:r>
              <a:rPr lang="fr-FR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T</a:t>
            </a:r>
            <a:r>
              <a:rPr lang="fr-FR" sz="4000" b="1" dirty="0">
                <a:highlight>
                  <a:srgbClr val="FFFF00"/>
                </a:highlight>
              </a:rPr>
              <a:t>G</a:t>
            </a:r>
            <a:r>
              <a:rPr lang="fr-FR" sz="4000" b="1" dirty="0"/>
              <a:t> TAG GAT GTG TTC ATC AAA ATG 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4143D0-F6DD-AC4E-BDB9-377763B1BB4D}"/>
              </a:ext>
            </a:extLst>
          </p:cNvPr>
          <p:cNvSpPr txBox="1"/>
          <p:nvPr/>
        </p:nvSpPr>
        <p:spPr>
          <a:xfrm>
            <a:off x="2570622" y="5288592"/>
            <a:ext cx="7077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AGTAGGA</a:t>
            </a:r>
            <a:r>
              <a:rPr lang="fr-FR" sz="4000" b="1" dirty="0">
                <a:solidFill>
                  <a:srgbClr val="FF0000"/>
                </a:solidFill>
              </a:rPr>
              <a:t>*</a:t>
            </a:r>
            <a:r>
              <a:rPr lang="fr-FR" sz="4000" b="1" dirty="0"/>
              <a:t>GTGTTCATCAAAATGA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CB8881-C23D-F04E-BE79-E875CBC60772}"/>
              </a:ext>
            </a:extLst>
          </p:cNvPr>
          <p:cNvSpPr txBox="1"/>
          <p:nvPr/>
        </p:nvSpPr>
        <p:spPr>
          <a:xfrm>
            <a:off x="1039905" y="3198167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WT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9C2180-5C75-714B-8024-6B4CCEA823AC}"/>
              </a:ext>
            </a:extLst>
          </p:cNvPr>
          <p:cNvSpPr txBox="1"/>
          <p:nvPr/>
        </p:nvSpPr>
        <p:spPr>
          <a:xfrm>
            <a:off x="1039905" y="4335589"/>
            <a:ext cx="138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Insertion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69CEA5-F137-3540-84CA-B3C347580582}"/>
              </a:ext>
            </a:extLst>
          </p:cNvPr>
          <p:cNvSpPr txBox="1"/>
          <p:nvPr/>
        </p:nvSpPr>
        <p:spPr>
          <a:xfrm>
            <a:off x="1039904" y="5473011"/>
            <a:ext cx="138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Deletion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4169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77F2B-F733-8044-BCA4-91F9963B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fsATI</a:t>
            </a:r>
            <a:r>
              <a:rPr lang="fr-FR" dirty="0"/>
              <a:t> mutation?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E147B-26DC-374C-B1AF-77F8DE6A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686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2. ATI: Alternative transcription initiation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B887EB-8917-3045-BCD3-3DF6D27A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200" y="6357600"/>
            <a:ext cx="2743200" cy="365125"/>
          </a:xfrm>
        </p:spPr>
        <p:txBody>
          <a:bodyPr/>
          <a:lstStyle/>
          <a:p>
            <a:fld id="{78CFE27D-7682-E84F-8CEA-9319D67B9D0B}" type="slidenum">
              <a:rPr lang="fr-FR" smtClean="0"/>
              <a:t>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4C882A-B49D-D84C-9345-FF2393666273}"/>
              </a:ext>
            </a:extLst>
          </p:cNvPr>
          <p:cNvSpPr txBox="1"/>
          <p:nvPr/>
        </p:nvSpPr>
        <p:spPr>
          <a:xfrm>
            <a:off x="1871375" y="3038123"/>
            <a:ext cx="978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AGTAGG</a:t>
            </a:r>
            <a:r>
              <a:rPr lang="fr-FR" sz="4000" b="1" dirty="0">
                <a:highlight>
                  <a:srgbClr val="FFFF00"/>
                </a:highlight>
              </a:rPr>
              <a:t>A TG</a:t>
            </a:r>
            <a:r>
              <a:rPr lang="fr-FR" sz="4000" b="1" dirty="0"/>
              <a:t> TGT TCA TGA AAA TGA ACG TCA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A2D099-D83E-7948-9F99-D4C7AABE165A}"/>
              </a:ext>
            </a:extLst>
          </p:cNvPr>
          <p:cNvSpPr txBox="1"/>
          <p:nvPr/>
        </p:nvSpPr>
        <p:spPr>
          <a:xfrm>
            <a:off x="1871375" y="4114366"/>
            <a:ext cx="978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AGTAGGATGTGTTC</a:t>
            </a:r>
            <a:r>
              <a:rPr lang="fr-FR" sz="4000" b="1" dirty="0">
                <a:highlight>
                  <a:srgbClr val="FFFF00"/>
                </a:highlight>
              </a:rPr>
              <a:t>A TG </a:t>
            </a:r>
            <a:r>
              <a:rPr lang="fr-FR" sz="4000" b="1" dirty="0"/>
              <a:t>AAA ATG AAC GTC 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A47C0E-89E5-984A-BE44-A345F401ADEB}"/>
              </a:ext>
            </a:extLst>
          </p:cNvPr>
          <p:cNvSpPr txBox="1"/>
          <p:nvPr/>
        </p:nvSpPr>
        <p:spPr>
          <a:xfrm>
            <a:off x="761999" y="325822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Case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316902D-4486-7F47-8DDA-A2CFDFDC47BE}"/>
              </a:ext>
            </a:extLst>
          </p:cNvPr>
          <p:cNvSpPr txBox="1"/>
          <p:nvPr/>
        </p:nvSpPr>
        <p:spPr>
          <a:xfrm>
            <a:off x="762000" y="433261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72328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D5C59-3A80-0649-BA96-107A011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B7F93-C3C4-0541-AF4F-AE99858DCA53}"/>
              </a:ext>
            </a:extLst>
          </p:cNvPr>
          <p:cNvSpPr/>
          <p:nvPr/>
        </p:nvSpPr>
        <p:spPr>
          <a:xfrm>
            <a:off x="4110367" y="5035239"/>
            <a:ext cx="2422804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E9AEA8-A7F5-A540-BB35-C6241CAB82BB}"/>
              </a:ext>
            </a:extLst>
          </p:cNvPr>
          <p:cNvSpPr txBox="1"/>
          <p:nvPr/>
        </p:nvSpPr>
        <p:spPr>
          <a:xfrm>
            <a:off x="3636272" y="582620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37AB13-F296-2549-9FAA-7CC76C442EF2}"/>
              </a:ext>
            </a:extLst>
          </p:cNvPr>
          <p:cNvSpPr txBox="1"/>
          <p:nvPr/>
        </p:nvSpPr>
        <p:spPr>
          <a:xfrm>
            <a:off x="8190292" y="577005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3’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6EC92-115B-3445-8635-8A2FAEDF43E5}"/>
              </a:ext>
            </a:extLst>
          </p:cNvPr>
          <p:cNvSpPr/>
          <p:nvPr/>
        </p:nvSpPr>
        <p:spPr>
          <a:xfrm>
            <a:off x="4361995" y="3477835"/>
            <a:ext cx="2171178" cy="488515"/>
          </a:xfrm>
          <a:prstGeom prst="rect">
            <a:avLst/>
          </a:prstGeom>
          <a:solidFill>
            <a:srgbClr val="FF8A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5CC4-1345-E048-99FD-0DC003B4678B}"/>
              </a:ext>
            </a:extLst>
          </p:cNvPr>
          <p:cNvSpPr/>
          <p:nvPr/>
        </p:nvSpPr>
        <p:spPr>
          <a:xfrm>
            <a:off x="6533173" y="3477834"/>
            <a:ext cx="1603332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1011CA-D342-1B4C-9275-9C678FD965A4}"/>
              </a:ext>
            </a:extLst>
          </p:cNvPr>
          <p:cNvCxnSpPr>
            <a:cxnSpLocks/>
          </p:cNvCxnSpPr>
          <p:nvPr/>
        </p:nvCxnSpPr>
        <p:spPr>
          <a:xfrm>
            <a:off x="4361994" y="2913690"/>
            <a:ext cx="0" cy="564144"/>
          </a:xfrm>
          <a:prstGeom prst="straightConnector1">
            <a:avLst/>
          </a:prstGeom>
          <a:ln w="88900">
            <a:solidFill>
              <a:srgbClr val="FF8A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4ACE1AF-CE62-B74E-8754-D689E516ACBD}"/>
              </a:ext>
            </a:extLst>
          </p:cNvPr>
          <p:cNvCxnSpPr>
            <a:cxnSpLocks/>
          </p:cNvCxnSpPr>
          <p:nvPr/>
        </p:nvCxnSpPr>
        <p:spPr>
          <a:xfrm>
            <a:off x="6533173" y="2913690"/>
            <a:ext cx="0" cy="564144"/>
          </a:xfrm>
          <a:prstGeom prst="straightConnector1">
            <a:avLst/>
          </a:prstGeom>
          <a:ln w="889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26AA9A4-8DC3-F04E-8589-C06D275EB97B}"/>
              </a:ext>
            </a:extLst>
          </p:cNvPr>
          <p:cNvSpPr txBox="1"/>
          <p:nvPr/>
        </p:nvSpPr>
        <p:spPr>
          <a:xfrm>
            <a:off x="4126627" y="2456257"/>
            <a:ext cx="48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ATI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A37586-C4CD-3C48-BF3B-0A636668F7CF}"/>
              </a:ext>
            </a:extLst>
          </p:cNvPr>
          <p:cNvSpPr txBox="1"/>
          <p:nvPr/>
        </p:nvSpPr>
        <p:spPr>
          <a:xfrm>
            <a:off x="6359405" y="2456257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fs</a:t>
            </a:r>
            <a:endParaRPr lang="fr-FR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95C2C-D7FF-7D41-976C-0EF55584D368}"/>
              </a:ext>
            </a:extLst>
          </p:cNvPr>
          <p:cNvSpPr/>
          <p:nvPr/>
        </p:nvSpPr>
        <p:spPr>
          <a:xfrm>
            <a:off x="4362001" y="4259965"/>
            <a:ext cx="3774504" cy="488515"/>
          </a:xfrm>
          <a:prstGeom prst="rect">
            <a:avLst/>
          </a:prstGeom>
          <a:solidFill>
            <a:srgbClr val="FF8A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9CEAD-4B82-9944-82B2-A3AA61EAF8B7}"/>
              </a:ext>
            </a:extLst>
          </p:cNvPr>
          <p:cNvSpPr/>
          <p:nvPr/>
        </p:nvSpPr>
        <p:spPr>
          <a:xfrm>
            <a:off x="4110367" y="5770058"/>
            <a:ext cx="4026138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A3B2FB-2A0E-9F4E-A9AB-032807D201A9}"/>
              </a:ext>
            </a:extLst>
          </p:cNvPr>
          <p:cNvSpPr/>
          <p:nvPr/>
        </p:nvSpPr>
        <p:spPr>
          <a:xfrm>
            <a:off x="6533173" y="5035177"/>
            <a:ext cx="1603332" cy="48851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4B58A9-18B0-A245-8EB0-D3DE38F3C643}"/>
              </a:ext>
            </a:extLst>
          </p:cNvPr>
          <p:cNvSpPr txBox="1"/>
          <p:nvPr/>
        </p:nvSpPr>
        <p:spPr>
          <a:xfrm>
            <a:off x="3455513" y="5062027"/>
            <a:ext cx="402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fs</a:t>
            </a:r>
            <a:endParaRPr lang="fr-FR" sz="24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1F813CC-332D-A741-9651-2DC602B7A76D}"/>
              </a:ext>
            </a:extLst>
          </p:cNvPr>
          <p:cNvSpPr txBox="1"/>
          <p:nvPr/>
        </p:nvSpPr>
        <p:spPr>
          <a:xfrm>
            <a:off x="3455513" y="4273389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ATI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C8D7FE-4659-6043-8262-7A46CF2ABA17}"/>
              </a:ext>
            </a:extLst>
          </p:cNvPr>
          <p:cNvSpPr txBox="1"/>
          <p:nvPr/>
        </p:nvSpPr>
        <p:spPr>
          <a:xfrm>
            <a:off x="3439147" y="3491258"/>
            <a:ext cx="79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fsATI</a:t>
            </a:r>
            <a:endParaRPr lang="fr-FR" sz="2400" b="1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7A827DED-56EA-5947-AD66-8B7C7B52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fsATI</a:t>
            </a:r>
            <a:r>
              <a:rPr lang="fr-FR" dirty="0"/>
              <a:t> mutation?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8903BB-96ED-7642-9F62-A09F3BAE6FA7}"/>
              </a:ext>
            </a:extLst>
          </p:cNvPr>
          <p:cNvSpPr/>
          <p:nvPr/>
        </p:nvSpPr>
        <p:spPr>
          <a:xfrm>
            <a:off x="1713518" y="1540616"/>
            <a:ext cx="9291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err="1">
                <a:solidFill>
                  <a:srgbClr val="FF0000"/>
                </a:solidFill>
              </a:rPr>
              <a:t>f</a:t>
            </a:r>
            <a:r>
              <a:rPr lang="fr-FR" sz="2800" dirty="0" err="1"/>
              <a:t>rame</a:t>
            </a:r>
            <a:r>
              <a:rPr lang="fr-FR" sz="2800" b="1" dirty="0" err="1">
                <a:solidFill>
                  <a:srgbClr val="FF0000"/>
                </a:solidFill>
              </a:rPr>
              <a:t>s</a:t>
            </a:r>
            <a:r>
              <a:rPr lang="fr-FR" sz="2800" dirty="0" err="1"/>
              <a:t>hift</a:t>
            </a:r>
            <a:r>
              <a:rPr lang="fr-FR" sz="2800" dirty="0"/>
              <a:t> mutation-</a:t>
            </a:r>
            <a:r>
              <a:rPr lang="fr-FR" sz="2800" dirty="0" err="1"/>
              <a:t>induced</a:t>
            </a:r>
            <a:r>
              <a:rPr lang="fr-FR" sz="2800" dirty="0"/>
              <a:t> </a:t>
            </a:r>
            <a:r>
              <a:rPr lang="fr-FR" sz="2800" b="1" dirty="0">
                <a:solidFill>
                  <a:srgbClr val="FF0000"/>
                </a:solidFill>
              </a:rPr>
              <a:t>A</a:t>
            </a:r>
            <a:r>
              <a:rPr lang="fr-FR" sz="2800" dirty="0"/>
              <a:t>lternative </a:t>
            </a:r>
            <a:r>
              <a:rPr lang="fr-FR" sz="2800" b="1" dirty="0">
                <a:solidFill>
                  <a:srgbClr val="FF0000"/>
                </a:solidFill>
              </a:rPr>
              <a:t>T</a:t>
            </a:r>
            <a:r>
              <a:rPr lang="fr-FR" sz="2800" dirty="0"/>
              <a:t>ranslation </a:t>
            </a:r>
            <a:r>
              <a:rPr lang="fr-FR" sz="2800" b="1" dirty="0">
                <a:solidFill>
                  <a:srgbClr val="FF0000"/>
                </a:solidFill>
              </a:rPr>
              <a:t>I</a:t>
            </a:r>
            <a:r>
              <a:rPr lang="fr-FR" sz="2800" dirty="0"/>
              <a:t>nitiation </a:t>
            </a:r>
          </a:p>
        </p:txBody>
      </p:sp>
    </p:spTree>
    <p:extLst>
      <p:ext uri="{BB962C8B-B14F-4D97-AF65-F5344CB8AC3E}">
        <p14:creationId xmlns:p14="http://schemas.microsoft.com/office/powerpoint/2010/main" val="231474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85A46-2847-CA4F-86C7-04435A3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3" y="1470914"/>
            <a:ext cx="10515600" cy="4351338"/>
          </a:xfrm>
        </p:spPr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Royal </a:t>
            </a:r>
            <a:r>
              <a:rPr lang="fr-FR" i="1" dirty="0"/>
              <a:t>et al </a:t>
            </a:r>
            <a:r>
              <a:rPr lang="fr-FR" dirty="0" err="1"/>
              <a:t>paper</a:t>
            </a:r>
            <a:r>
              <a:rPr lang="fr-FR" dirty="0"/>
              <a:t> (2018)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A771A03-B232-644E-B883-D414A30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72747"/>
            <a:ext cx="11851341" cy="1325563"/>
          </a:xfrm>
        </p:spPr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fsATi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 in </a:t>
            </a:r>
            <a:r>
              <a:rPr lang="fr-FR" dirty="0" err="1"/>
              <a:t>diseases</a:t>
            </a:r>
            <a:r>
              <a:rPr lang="fr-FR" dirty="0"/>
              <a:t>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1D254D-8999-6644-A48D-E6B518FA26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8" y="2466507"/>
            <a:ext cx="6028766" cy="40365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CBD07F-266E-A24A-8C29-CB6C75A65236}"/>
              </a:ext>
            </a:extLst>
          </p:cNvPr>
          <p:cNvSpPr/>
          <p:nvPr/>
        </p:nvSpPr>
        <p:spPr>
          <a:xfrm>
            <a:off x="7046259" y="2570698"/>
            <a:ext cx="46683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TRESK </a:t>
            </a:r>
            <a:r>
              <a:rPr lang="fr-FR" sz="2400" dirty="0" err="1"/>
              <a:t>channel</a:t>
            </a:r>
            <a:r>
              <a:rPr lang="fr-FR" sz="2400" dirty="0"/>
              <a:t> </a:t>
            </a:r>
            <a:r>
              <a:rPr lang="fr-FR" sz="2400" dirty="0" err="1"/>
              <a:t>heteromerizes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TREK1 and TREK2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TRESK-MT mutant </a:t>
            </a:r>
            <a:r>
              <a:rPr lang="fr-FR" sz="2400" dirty="0" err="1"/>
              <a:t>induces</a:t>
            </a:r>
            <a:r>
              <a:rPr lang="fr-FR" sz="2400" dirty="0"/>
              <a:t> formation of MT1 and MT2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MT2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produced</a:t>
            </a:r>
            <a:r>
              <a:rPr lang="fr-FR" sz="2400" dirty="0"/>
              <a:t> by </a:t>
            </a:r>
            <a:r>
              <a:rPr lang="fr-FR" sz="2400" dirty="0" err="1"/>
              <a:t>fsATI</a:t>
            </a:r>
            <a:endParaRPr lang="fr-FR" sz="2400" dirty="0"/>
          </a:p>
          <a:p>
            <a:r>
              <a:rPr lang="fr-FR" sz="2400" dirty="0"/>
              <a:t>MT2 </a:t>
            </a:r>
            <a:r>
              <a:rPr lang="fr-FR" sz="2400" dirty="0" err="1"/>
              <a:t>inhibits</a:t>
            </a:r>
            <a:r>
              <a:rPr lang="fr-FR" sz="2400" dirty="0"/>
              <a:t> TREK to </a:t>
            </a:r>
            <a:r>
              <a:rPr lang="fr-FR" sz="2400" dirty="0" err="1"/>
              <a:t>increase</a:t>
            </a:r>
            <a:r>
              <a:rPr lang="fr-FR" sz="2400" dirty="0"/>
              <a:t> neuronal </a:t>
            </a:r>
            <a:r>
              <a:rPr lang="fr-FR" sz="2400" dirty="0" err="1"/>
              <a:t>excitability</a:t>
            </a:r>
            <a:r>
              <a:rPr lang="fr-FR" sz="2400" dirty="0"/>
              <a:t> </a:t>
            </a:r>
          </a:p>
          <a:p>
            <a:r>
              <a:rPr lang="fr-FR" sz="2400" dirty="0">
                <a:sym typeface="Wingdings" pitchFamily="2" charset="2"/>
              </a:rPr>
              <a:t> </a:t>
            </a:r>
            <a:r>
              <a:rPr lang="fr-FR" sz="2400" dirty="0" err="1"/>
              <a:t>induce</a:t>
            </a:r>
            <a:r>
              <a:rPr lang="fr-FR" sz="2400" dirty="0"/>
              <a:t> a migraine </a:t>
            </a:r>
            <a:r>
              <a:rPr lang="fr-FR" sz="2400" dirty="0" err="1"/>
              <a:t>phenotype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63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85A46-2847-CA4F-86C7-04435A3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674159"/>
            <a:ext cx="11403105" cy="4351338"/>
          </a:xfrm>
        </p:spPr>
        <p:txBody>
          <a:bodyPr>
            <a:normAutofit/>
          </a:bodyPr>
          <a:lstStyle/>
          <a:p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Whiffin</a:t>
            </a:r>
            <a:r>
              <a:rPr lang="fr-FR" dirty="0"/>
              <a:t> </a:t>
            </a:r>
            <a:r>
              <a:rPr lang="fr-FR" i="1" dirty="0"/>
              <a:t>et al. </a:t>
            </a:r>
            <a:r>
              <a:rPr lang="fr-FR" dirty="0" err="1"/>
              <a:t>paper</a:t>
            </a:r>
            <a:r>
              <a:rPr lang="fr-FR" dirty="0"/>
              <a:t> (2019)</a:t>
            </a:r>
          </a:p>
          <a:p>
            <a:pPr>
              <a:buFont typeface="Wingdings" pitchFamily="2" charset="2"/>
              <a:buChar char="à"/>
            </a:pPr>
            <a:r>
              <a:rPr lang="fr-FR" dirty="0" err="1"/>
              <a:t>Same</a:t>
            </a:r>
            <a:r>
              <a:rPr lang="fr-FR" dirty="0"/>
              <a:t> goal on a </a:t>
            </a:r>
            <a:r>
              <a:rPr lang="fr-FR" dirty="0" err="1"/>
              <a:t>different</a:t>
            </a:r>
            <a:r>
              <a:rPr lang="fr-FR" dirty="0"/>
              <a:t> mutation: </a:t>
            </a:r>
            <a:r>
              <a:rPr lang="fr-FR" dirty="0" err="1"/>
              <a:t>Upstream</a:t>
            </a:r>
            <a:r>
              <a:rPr lang="fr-FR" dirty="0"/>
              <a:t> open </a:t>
            </a:r>
            <a:r>
              <a:rPr lang="fr-FR" dirty="0" err="1"/>
              <a:t>reading</a:t>
            </a:r>
            <a:r>
              <a:rPr lang="fr-FR" dirty="0"/>
              <a:t> frames (</a:t>
            </a:r>
            <a:r>
              <a:rPr lang="fr-FR" dirty="0" err="1"/>
              <a:t>uORFs</a:t>
            </a:r>
            <a:r>
              <a:rPr lang="fr-FR" dirty="0"/>
              <a:t>)</a:t>
            </a:r>
          </a:p>
          <a:p>
            <a:pPr>
              <a:buFont typeface="Wingdings" pitchFamily="2" charset="2"/>
              <a:buChar char="à"/>
            </a:pPr>
            <a:endParaRPr lang="fr-FR" dirty="0"/>
          </a:p>
          <a:p>
            <a:r>
              <a:rPr lang="fr-FR" dirty="0" err="1"/>
              <a:t>Systematic</a:t>
            </a:r>
            <a:r>
              <a:rPr lang="fr-FR" dirty="0"/>
              <a:t> </a:t>
            </a:r>
            <a:r>
              <a:rPr lang="fr-FR" dirty="0" err="1"/>
              <a:t>genome-wide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variants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and </a:t>
            </a:r>
            <a:r>
              <a:rPr lang="fr-FR" dirty="0" err="1"/>
              <a:t>disrupt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uORFs</a:t>
            </a:r>
            <a:endParaRPr lang="fr-FR" dirty="0"/>
          </a:p>
          <a:p>
            <a:r>
              <a:rPr lang="fr-FR" dirty="0"/>
              <a:t>Explore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role</a:t>
            </a:r>
            <a:r>
              <a:rPr lang="fr-FR" dirty="0"/>
              <a:t> in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disease</a:t>
            </a:r>
            <a:r>
              <a:rPr lang="fr-FR" dirty="0"/>
              <a:t> </a:t>
            </a:r>
          </a:p>
          <a:p>
            <a:r>
              <a:rPr lang="fr-FR" dirty="0"/>
              <a:t> 15708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by the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Aggregation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(</a:t>
            </a:r>
            <a:r>
              <a:rPr lang="fr-FR" dirty="0" err="1"/>
              <a:t>gnomAD</a:t>
            </a:r>
            <a:r>
              <a:rPr lang="fr-FR" dirty="0"/>
              <a:t>)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A771A03-B232-644E-B883-D414A30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Strategy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53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F8DA463-8B64-254E-807C-31C670837969}"/>
              </a:ext>
            </a:extLst>
          </p:cNvPr>
          <p:cNvSpPr/>
          <p:nvPr/>
        </p:nvSpPr>
        <p:spPr>
          <a:xfrm>
            <a:off x="618256" y="3524778"/>
            <a:ext cx="1889343" cy="10271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Generation</a:t>
            </a:r>
            <a:r>
              <a:rPr lang="fr-FR" dirty="0"/>
              <a:t> of </a:t>
            </a:r>
            <a:r>
              <a:rPr lang="fr-FR" baseline="-25000" dirty="0" err="1"/>
              <a:t>m</a:t>
            </a:r>
            <a:r>
              <a:rPr lang="fr-FR" dirty="0" err="1"/>
              <a:t>RNA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ANNOVAR</a:t>
            </a:r>
            <a:endParaRPr lang="fr-FR" baseline="-250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FF17C4-0D70-8D44-878A-6EA923DFC567}"/>
              </a:ext>
            </a:extLst>
          </p:cNvPr>
          <p:cNvSpPr/>
          <p:nvPr/>
        </p:nvSpPr>
        <p:spPr>
          <a:xfrm>
            <a:off x="2897994" y="3524778"/>
            <a:ext cx="1889343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ORFs</a:t>
            </a:r>
            <a:r>
              <a:rPr lang="fr-FR" dirty="0"/>
              <a:t> sens </a:t>
            </a:r>
          </a:p>
          <a:p>
            <a:pPr algn="ctr"/>
            <a:r>
              <a:rPr lang="fr-FR" dirty="0"/>
              <a:t>and </a:t>
            </a:r>
            <a:r>
              <a:rPr lang="fr-FR" dirty="0" err="1"/>
              <a:t>antisens</a:t>
            </a:r>
            <a:endParaRPr lang="fr-FR" baseline="-250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08E1FBE-D9FC-1C4F-956C-97E48D5A082E}"/>
              </a:ext>
            </a:extLst>
          </p:cNvPr>
          <p:cNvSpPr/>
          <p:nvPr/>
        </p:nvSpPr>
        <p:spPr>
          <a:xfrm>
            <a:off x="5177731" y="3524778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Potentiel </a:t>
            </a:r>
            <a:r>
              <a:rPr lang="fr-FR" dirty="0" err="1"/>
              <a:t>fsATI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baseline="-250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2172116-6673-874E-8C1A-F56F59A69790}"/>
              </a:ext>
            </a:extLst>
          </p:cNvPr>
          <p:cNvSpPr/>
          <p:nvPr/>
        </p:nvSpPr>
        <p:spPr>
          <a:xfrm>
            <a:off x="7309242" y="3524778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Scores validation</a:t>
            </a:r>
          </a:p>
          <a:p>
            <a:pPr algn="ctr"/>
            <a:r>
              <a:rPr lang="fr-FR" i="1" dirty="0"/>
              <a:t>in silico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0BC98A5-994C-1F46-8714-83F79D4EAD44}"/>
              </a:ext>
            </a:extLst>
          </p:cNvPr>
          <p:cNvSpPr/>
          <p:nvPr/>
        </p:nvSpPr>
        <p:spPr>
          <a:xfrm>
            <a:off x="6438683" y="4927695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Kosak</a:t>
            </a:r>
            <a:r>
              <a:rPr lang="fr-FR" dirty="0"/>
              <a:t> </a:t>
            </a:r>
            <a:r>
              <a:rPr lang="fr-FR" dirty="0" err="1"/>
              <a:t>strenght</a:t>
            </a:r>
            <a:endParaRPr lang="fr-FR" baseline="-250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A9194A9-3377-6746-A424-C0890FEBF277}"/>
              </a:ext>
            </a:extLst>
          </p:cNvPr>
          <p:cNvSpPr/>
          <p:nvPr/>
        </p:nvSpPr>
        <p:spPr>
          <a:xfrm>
            <a:off x="8267482" y="4952747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PhyloP</a:t>
            </a:r>
            <a:r>
              <a:rPr lang="fr-FR" dirty="0"/>
              <a:t> score</a:t>
            </a:r>
            <a:endParaRPr lang="fr-FR" baseline="-250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369CFDC-6279-864C-B249-2AF8DBC486F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507599" y="4038345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541E1B-5B3B-FF48-A4D7-470B8D4D9069}"/>
              </a:ext>
            </a:extLst>
          </p:cNvPr>
          <p:cNvCxnSpPr/>
          <p:nvPr/>
        </p:nvCxnSpPr>
        <p:spPr>
          <a:xfrm>
            <a:off x="4787337" y="4038345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B9F58D-2B67-FD4B-B536-065D542FA7E2}"/>
              </a:ext>
            </a:extLst>
          </p:cNvPr>
          <p:cNvCxnSpPr/>
          <p:nvPr/>
        </p:nvCxnSpPr>
        <p:spPr>
          <a:xfrm>
            <a:off x="6918848" y="4038345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18ABF03-ECE2-1649-8320-CCFDB66678B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793093" y="4551912"/>
            <a:ext cx="386708" cy="3757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952AE23-AFE5-AB4B-898F-58D79581969C}"/>
              </a:ext>
            </a:extLst>
          </p:cNvPr>
          <p:cNvCxnSpPr>
            <a:cxnSpLocks/>
          </p:cNvCxnSpPr>
          <p:nvPr/>
        </p:nvCxnSpPr>
        <p:spPr>
          <a:xfrm>
            <a:off x="8179800" y="4545647"/>
            <a:ext cx="390395" cy="3987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A9D9442-2ABD-5247-859A-BF8D28DD1BE9}"/>
              </a:ext>
            </a:extLst>
          </p:cNvPr>
          <p:cNvCxnSpPr/>
          <p:nvPr/>
        </p:nvCxnSpPr>
        <p:spPr>
          <a:xfrm>
            <a:off x="9050359" y="4076046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ECEFA8A-ECEA-EE41-B5B7-C9906B86A1DF}"/>
              </a:ext>
            </a:extLst>
          </p:cNvPr>
          <p:cNvSpPr/>
          <p:nvPr/>
        </p:nvSpPr>
        <p:spPr>
          <a:xfrm>
            <a:off x="9440754" y="3559900"/>
            <a:ext cx="1741117" cy="10271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Experimental</a:t>
            </a:r>
            <a:r>
              <a:rPr lang="fr-FR" dirty="0"/>
              <a:t> validation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9933584-07E9-404F-A2E7-508E0B8A3B59}"/>
              </a:ext>
            </a:extLst>
          </p:cNvPr>
          <p:cNvSpPr/>
          <p:nvPr/>
        </p:nvSpPr>
        <p:spPr>
          <a:xfrm>
            <a:off x="6245330" y="1930744"/>
            <a:ext cx="1741117" cy="1218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Mutation screening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baseline="-250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ADF0358-3AD7-414C-BC4F-B2ADFF712DE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115889" y="3148995"/>
            <a:ext cx="0" cy="8893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4892CE-6598-6B42-B474-741B1F18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7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76328C5-3980-C340-AA29-F5F2550A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1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56954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>
            <a:extLst>
              <a:ext uri="{FF2B5EF4-FFF2-40B4-BE49-F238E27FC236}">
                <a16:creationId xmlns:a16="http://schemas.microsoft.com/office/drawing/2014/main" id="{E76328C5-3980-C340-AA29-F5F2550A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0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Scripts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1337E66-72E6-BE42-BD0B-E332032F8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41" y="1493464"/>
            <a:ext cx="10815918" cy="49676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dirty="0" err="1"/>
              <a:t>Language</a:t>
            </a:r>
            <a:r>
              <a:rPr lang="fr-FR" dirty="0"/>
              <a:t>:  Phyton3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BioPhyton</a:t>
            </a:r>
            <a:r>
              <a:rPr lang="fr-FR" dirty="0"/>
              <a:t> and Pandas modules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2400" dirty="0" err="1">
                <a:solidFill>
                  <a:srgbClr val="7030A0"/>
                </a:solidFill>
              </a:rPr>
              <a:t>mRNA_to_ORF.py</a:t>
            </a:r>
            <a:r>
              <a:rPr lang="fr-FR" sz="2400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ym typeface="Wingdings" pitchFamily="2" charset="2"/>
              </a:rPr>
              <a:t> </a:t>
            </a:r>
            <a:r>
              <a:rPr lang="fr-FR" sz="2400" dirty="0" err="1">
                <a:sym typeface="Wingdings" pitchFamily="2" charset="2"/>
              </a:rPr>
              <a:t>generate</a:t>
            </a:r>
            <a:r>
              <a:rPr lang="fr-FR" sz="2400" dirty="0">
                <a:sym typeface="Wingdings" pitchFamily="2" charset="2"/>
              </a:rPr>
              <a:t> ORF </a:t>
            </a:r>
            <a:r>
              <a:rPr lang="fr-FR" sz="2400" dirty="0" err="1">
                <a:sym typeface="Wingdings" pitchFamily="2" charset="2"/>
              </a:rPr>
              <a:t>from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mRNA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sequences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generated</a:t>
            </a:r>
            <a:r>
              <a:rPr lang="fr-FR" sz="2400" dirty="0">
                <a:sym typeface="Wingdings" pitchFamily="2" charset="2"/>
              </a:rPr>
              <a:t> by ANNOVAR.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>
                <a:solidFill>
                  <a:srgbClr val="7030A0"/>
                </a:solidFill>
              </a:rPr>
              <a:t>find_fsATI.py</a:t>
            </a:r>
            <a:r>
              <a:rPr lang="fr-FR" sz="2400" dirty="0">
                <a:solidFill>
                  <a:srgbClr val="7030A0"/>
                </a:solidFill>
              </a:rPr>
              <a:t> </a:t>
            </a:r>
          </a:p>
          <a:p>
            <a:r>
              <a:rPr lang="fr-FR" sz="2400" dirty="0">
                <a:sym typeface="Wingdings" pitchFamily="2" charset="2"/>
              </a:rPr>
              <a:t> </a:t>
            </a:r>
            <a:r>
              <a:rPr lang="fr-FR" sz="2400" dirty="0" err="1">
                <a:sym typeface="Wingdings" pitchFamily="2" charset="2"/>
              </a:rPr>
              <a:t>find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wich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sequence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could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be</a:t>
            </a:r>
            <a:r>
              <a:rPr lang="fr-FR" sz="2400" dirty="0">
                <a:sym typeface="Wingdings" pitchFamily="2" charset="2"/>
              </a:rPr>
              <a:t> a </a:t>
            </a:r>
            <a:r>
              <a:rPr lang="fr-FR" sz="2400" dirty="0" err="1">
                <a:sym typeface="Wingdings" pitchFamily="2" charset="2"/>
              </a:rPr>
              <a:t>fsATI</a:t>
            </a:r>
            <a:r>
              <a:rPr lang="fr-FR" sz="2400" dirty="0">
                <a:sym typeface="Wingdings" pitchFamily="2" charset="2"/>
              </a:rPr>
              <a:t> </a:t>
            </a:r>
          </a:p>
          <a:p>
            <a:pPr marL="514350" indent="-514350">
              <a:buAutoNum type="arabicPeriod"/>
            </a:pPr>
            <a:r>
              <a:rPr lang="fr-FR" sz="2400" dirty="0" err="1">
                <a:sym typeface="Wingdings" pitchFamily="2" charset="2"/>
              </a:rPr>
              <a:t>Molecular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definition</a:t>
            </a:r>
            <a:endParaRPr lang="fr-FR" sz="2400" dirty="0"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fr-FR" sz="2400" dirty="0" err="1">
                <a:sym typeface="Wingdings" pitchFamily="2" charset="2"/>
              </a:rPr>
              <a:t>Calculation</a:t>
            </a:r>
            <a:r>
              <a:rPr lang="fr-FR" sz="2400" dirty="0">
                <a:sym typeface="Wingdings" pitchFamily="2" charset="2"/>
              </a:rPr>
              <a:t> of  </a:t>
            </a:r>
            <a:r>
              <a:rPr lang="fr-FR" sz="2400" dirty="0" err="1">
                <a:sym typeface="Wingdings" pitchFamily="2" charset="2"/>
              </a:rPr>
              <a:t>Kosak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Strenght</a:t>
            </a:r>
            <a:r>
              <a:rPr lang="fr-FR" sz="2400" dirty="0">
                <a:sym typeface="Wingdings" pitchFamily="2" charset="2"/>
              </a:rPr>
              <a:t> and </a:t>
            </a:r>
            <a:r>
              <a:rPr lang="fr-FR" sz="2400" dirty="0" err="1">
                <a:sym typeface="Wingdings" pitchFamily="2" charset="2"/>
              </a:rPr>
              <a:t>PhyloP</a:t>
            </a:r>
            <a:r>
              <a:rPr lang="fr-FR" sz="2400" dirty="0">
                <a:sym typeface="Wingdings" pitchFamily="2" charset="2"/>
              </a:rPr>
              <a:t> score</a:t>
            </a:r>
          </a:p>
          <a:p>
            <a:endParaRPr lang="fr-FR" sz="2400" dirty="0">
              <a:sym typeface="Wingdings" pitchFamily="2" charset="2"/>
            </a:endParaRPr>
          </a:p>
          <a:p>
            <a:r>
              <a:rPr lang="fr-FR" sz="2400" dirty="0" err="1">
                <a:solidFill>
                  <a:srgbClr val="7030A0"/>
                </a:solidFill>
                <a:sym typeface="Wingdings" pitchFamily="2" charset="2"/>
              </a:rPr>
              <a:t>validate_fsATI.py</a:t>
            </a:r>
            <a:r>
              <a:rPr lang="fr-FR" sz="2400" dirty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r>
              <a:rPr lang="fr-FR" sz="2400" dirty="0">
                <a:sym typeface="Wingdings" pitchFamily="2" charset="2"/>
              </a:rPr>
              <a:t> Select </a:t>
            </a:r>
            <a:r>
              <a:rPr lang="fr-FR" sz="2400" dirty="0" err="1">
                <a:sym typeface="Wingdings" pitchFamily="2" charset="2"/>
              </a:rPr>
              <a:t>only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sequences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with</a:t>
            </a:r>
            <a:r>
              <a:rPr lang="fr-FR" sz="2400" dirty="0">
                <a:sym typeface="Wingdings" pitchFamily="2" charset="2"/>
              </a:rPr>
              <a:t> a </a:t>
            </a:r>
            <a:r>
              <a:rPr lang="fr-FR" sz="2400" dirty="0" err="1">
                <a:sym typeface="Wingdings" pitchFamily="2" charset="2"/>
              </a:rPr>
              <a:t>Kosak</a:t>
            </a:r>
            <a:r>
              <a:rPr lang="fr-FR" sz="2400" dirty="0">
                <a:sym typeface="Wingdings" pitchFamily="2" charset="2"/>
              </a:rPr>
              <a:t> </a:t>
            </a:r>
            <a:r>
              <a:rPr lang="fr-FR" sz="2400" dirty="0" err="1">
                <a:sym typeface="Wingdings" pitchFamily="2" charset="2"/>
              </a:rPr>
              <a:t>strenght</a:t>
            </a:r>
            <a:r>
              <a:rPr lang="fr-FR" sz="2400" dirty="0">
                <a:sym typeface="Wingdings" pitchFamily="2" charset="2"/>
              </a:rPr>
              <a:t> = 3 and a </a:t>
            </a:r>
            <a:r>
              <a:rPr lang="fr-FR" sz="2400" dirty="0" err="1">
                <a:sym typeface="Wingdings" pitchFamily="2" charset="2"/>
              </a:rPr>
              <a:t>PhyloP</a:t>
            </a:r>
            <a:r>
              <a:rPr lang="fr-FR" sz="2400" dirty="0">
                <a:sym typeface="Wingdings" pitchFamily="2" charset="2"/>
              </a:rPr>
              <a:t> score &gt;=2</a:t>
            </a:r>
            <a:endParaRPr lang="fr-FR" sz="2400" dirty="0"/>
          </a:p>
          <a:p>
            <a:pPr marL="514350" indent="-51435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84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85A46-2847-CA4F-86C7-04435A3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959"/>
            <a:ext cx="10515600" cy="4351338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nucleic</a:t>
            </a:r>
            <a:r>
              <a:rPr lang="fr-FR" dirty="0"/>
              <a:t> </a:t>
            </a:r>
            <a:r>
              <a:rPr lang="fr-FR" dirty="0" err="1"/>
              <a:t>acid</a:t>
            </a:r>
            <a:r>
              <a:rPr lang="fr-FR" dirty="0"/>
              <a:t> motif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as the </a:t>
            </a:r>
            <a:r>
              <a:rPr lang="fr-FR" dirty="0" err="1"/>
              <a:t>protein</a:t>
            </a:r>
            <a:r>
              <a:rPr lang="fr-FR" dirty="0"/>
              <a:t> translation initiation site in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eukaryotic</a:t>
            </a:r>
            <a:r>
              <a:rPr lang="fr-FR" dirty="0"/>
              <a:t> </a:t>
            </a:r>
            <a:r>
              <a:rPr lang="fr-FR" dirty="0" err="1"/>
              <a:t>mRNA</a:t>
            </a:r>
            <a:r>
              <a:rPr lang="fr-FR" dirty="0"/>
              <a:t> </a:t>
            </a:r>
            <a:r>
              <a:rPr lang="fr-FR" dirty="0" err="1"/>
              <a:t>transcripts</a:t>
            </a:r>
            <a:endParaRPr lang="fr-FR" dirty="0"/>
          </a:p>
          <a:p>
            <a:pPr marL="0" indent="0">
              <a:buNone/>
            </a:pPr>
            <a:endParaRPr lang="fr-FR" sz="800" dirty="0"/>
          </a:p>
          <a:p>
            <a:r>
              <a:rPr lang="fr-FR" dirty="0" err="1"/>
              <a:t>ensures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protein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translated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genetic</a:t>
            </a:r>
            <a:r>
              <a:rPr lang="fr-FR" dirty="0"/>
              <a:t> message, </a:t>
            </a:r>
            <a:r>
              <a:rPr lang="fr-FR" dirty="0" err="1"/>
              <a:t>mediating</a:t>
            </a:r>
            <a:r>
              <a:rPr lang="fr-FR" dirty="0"/>
              <a:t> ribosome </a:t>
            </a:r>
            <a:r>
              <a:rPr lang="fr-FR" dirty="0" err="1"/>
              <a:t>assembly</a:t>
            </a:r>
            <a:r>
              <a:rPr lang="fr-FR" dirty="0"/>
              <a:t> and translation initiation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4D623-E433-F044-9427-1E4AF9D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1150"/>
            <a:ext cx="2743200" cy="365125"/>
          </a:xfrm>
        </p:spPr>
        <p:txBody>
          <a:bodyPr/>
          <a:lstStyle/>
          <a:p>
            <a:fld id="{78CFE27D-7682-E84F-8CEA-9319D67B9D0B}" type="slidenum">
              <a:rPr lang="fr-FR" smtClean="0"/>
              <a:t>9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A771A03-B232-644E-B883-D414A30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4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Kosak</a:t>
            </a:r>
            <a:r>
              <a:rPr lang="fr-FR" dirty="0"/>
              <a:t> </a:t>
            </a:r>
            <a:r>
              <a:rPr lang="fr-FR" dirty="0" err="1"/>
              <a:t>sequence</a:t>
            </a:r>
            <a:br>
              <a:rPr lang="fr-FR" dirty="0"/>
            </a:br>
            <a:r>
              <a:rPr lang="fr-FR" dirty="0"/>
              <a:t>5'-gcc</a:t>
            </a:r>
            <a:r>
              <a:rPr lang="fr-FR" b="1" dirty="0">
                <a:solidFill>
                  <a:srgbClr val="7030A0"/>
                </a:solidFill>
              </a:rPr>
              <a:t>R</a:t>
            </a:r>
            <a:r>
              <a:rPr lang="fr-FR" dirty="0"/>
              <a:t>cc</a:t>
            </a:r>
            <a:r>
              <a:rPr lang="fr-FR" u="sng" dirty="0"/>
              <a:t>ATG</a:t>
            </a:r>
            <a:r>
              <a:rPr lang="fr-FR" b="1" dirty="0">
                <a:solidFill>
                  <a:srgbClr val="FF8AD8"/>
                </a:solidFill>
              </a:rPr>
              <a:t>G</a:t>
            </a:r>
            <a:r>
              <a:rPr lang="fr-FR" dirty="0"/>
              <a:t>-3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550274-B43F-2243-8903-D489DFB6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6" y="4425297"/>
            <a:ext cx="6464300" cy="1905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BFF0A8C-1EC1-9B42-A0EA-59F0A1499375}"/>
              </a:ext>
            </a:extLst>
          </p:cNvPr>
          <p:cNvSpPr txBox="1"/>
          <p:nvPr/>
        </p:nvSpPr>
        <p:spPr>
          <a:xfrm>
            <a:off x="7302500" y="4794629"/>
            <a:ext cx="4428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logo </a:t>
            </a:r>
            <a:r>
              <a:rPr lang="fr-FR" dirty="0" err="1"/>
              <a:t>showing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conserved</a:t>
            </a:r>
            <a:r>
              <a:rPr lang="fr-FR" dirty="0"/>
              <a:t> bases </a:t>
            </a:r>
            <a:r>
              <a:rPr lang="fr-FR" dirty="0" err="1"/>
              <a:t>around</a:t>
            </a:r>
            <a:r>
              <a:rPr lang="fr-FR" dirty="0"/>
              <a:t> the initiation codon </a:t>
            </a:r>
            <a:r>
              <a:rPr lang="fr-FR" dirty="0" err="1"/>
              <a:t>from</a:t>
            </a:r>
            <a:r>
              <a:rPr lang="fr-FR" dirty="0"/>
              <a:t> over 10 000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mRNAs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Source: </a:t>
            </a:r>
            <a:r>
              <a:rPr lang="fr-FR" dirty="0" err="1"/>
              <a:t>Wikipedia</a:t>
            </a:r>
            <a:endParaRPr lang="fr-FR" dirty="0"/>
          </a:p>
          <a:p>
            <a:endParaRPr lang="fr-FR" dirty="0"/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74347E56-F999-EF46-94BE-7B5FD0D8DD50}"/>
              </a:ext>
            </a:extLst>
          </p:cNvPr>
          <p:cNvSpPr/>
          <p:nvPr/>
        </p:nvSpPr>
        <p:spPr>
          <a:xfrm>
            <a:off x="2779059" y="4751294"/>
            <a:ext cx="358588" cy="1308847"/>
          </a:xfrm>
          <a:prstGeom prst="fram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665AEF98-7C8B-3246-B40B-841F5FCE8BC0}"/>
              </a:ext>
            </a:extLst>
          </p:cNvPr>
          <p:cNvSpPr/>
          <p:nvPr/>
        </p:nvSpPr>
        <p:spPr>
          <a:xfrm>
            <a:off x="4240307" y="4726643"/>
            <a:ext cx="358588" cy="1308847"/>
          </a:xfrm>
          <a:prstGeom prst="frame">
            <a:avLst/>
          </a:prstGeom>
          <a:solidFill>
            <a:srgbClr val="FF8AD8"/>
          </a:solidFill>
          <a:ln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F21181-FF0E-444D-8D6A-9C7CBC9CA913}"/>
              </a:ext>
            </a:extLst>
          </p:cNvPr>
          <p:cNvSpPr txBox="1"/>
          <p:nvPr/>
        </p:nvSpPr>
        <p:spPr>
          <a:xfrm>
            <a:off x="2765429" y="44113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3CF9FF7-84BD-8E4F-BA7A-B8B7FA6896F3}"/>
              </a:ext>
            </a:extLst>
          </p:cNvPr>
          <p:cNvSpPr txBox="1"/>
          <p:nvPr/>
        </p:nvSpPr>
        <p:spPr>
          <a:xfrm>
            <a:off x="4262535" y="44252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8AD8"/>
                </a:solidFill>
              </a:rPr>
              <a:t>+4</a:t>
            </a:r>
          </a:p>
        </p:txBody>
      </p:sp>
    </p:spTree>
    <p:extLst>
      <p:ext uri="{BB962C8B-B14F-4D97-AF65-F5344CB8AC3E}">
        <p14:creationId xmlns:p14="http://schemas.microsoft.com/office/powerpoint/2010/main" val="516634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598</Words>
  <Application>Microsoft Macintosh PowerPoint</Application>
  <PresentationFormat>Grand écran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Présentation PowerPoint</vt:lpstr>
      <vt:lpstr>What is a fsATI mutation?</vt:lpstr>
      <vt:lpstr>What is a fsATI mutation?</vt:lpstr>
      <vt:lpstr>What is a fsATI mutation?</vt:lpstr>
      <vt:lpstr>How fsATi can be involved in diseases?</vt:lpstr>
      <vt:lpstr>Strategy</vt:lpstr>
      <vt:lpstr>Workflow</vt:lpstr>
      <vt:lpstr>Scripts</vt:lpstr>
      <vt:lpstr>Kosak sequence 5'-gccRccATGG-3</vt:lpstr>
      <vt:lpstr>Kosak sequence strenght</vt:lpstr>
      <vt:lpstr>PhyloP score</vt:lpstr>
      <vt:lpstr>Présentation PowerPoint</vt:lpstr>
      <vt:lpstr>Présentation PowerPoint</vt:lpstr>
      <vt:lpstr>Conclusion and persective</vt:lpstr>
      <vt:lpstr>Thank you for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Bogoin</dc:creator>
  <cp:lastModifiedBy>Julie Bogoin</cp:lastModifiedBy>
  <cp:revision>36</cp:revision>
  <dcterms:created xsi:type="dcterms:W3CDTF">2020-01-12T13:25:26Z</dcterms:created>
  <dcterms:modified xsi:type="dcterms:W3CDTF">2020-01-16T18:41:18Z</dcterms:modified>
</cp:coreProperties>
</file>