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0b7fe4e2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00b7fe4e2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0b7fe4e2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00b7fe4e2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1291e0b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1291e0b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0b7fe4e2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0b7fe4e2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1291e0bc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1291e0bc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1291e0bc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1291e0bc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94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fr" sz="2800"/>
              <a:t>méthodologie utilisée par l’équipe MIA</a:t>
            </a:r>
            <a:endParaRPr b="1" sz="2800"/>
          </a:p>
          <a:p>
            <a:pPr indent="0" lvl="0" marL="0" rtl="0" algn="ctr">
              <a:spcBef>
                <a:spcPts val="0"/>
              </a:spcBef>
              <a:spcAft>
                <a:spcPts val="0"/>
              </a:spcAft>
              <a:buNone/>
            </a:pPr>
            <a:r>
              <a:rPr b="1" lang="fr" sz="2800"/>
              <a:t>pour le challenge AI4IA</a:t>
            </a:r>
            <a:endParaRPr b="1" sz="2800"/>
          </a:p>
        </p:txBody>
      </p:sp>
      <p:sp>
        <p:nvSpPr>
          <p:cNvPr id="55" name="Google Shape;55;p13"/>
          <p:cNvSpPr txBox="1"/>
          <p:nvPr>
            <p:ph idx="1" type="subTitle"/>
          </p:nvPr>
        </p:nvSpPr>
        <p:spPr>
          <a:xfrm>
            <a:off x="311700" y="20579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Modélisation par un système LTI</a:t>
            </a:r>
            <a:endParaRPr/>
          </a:p>
        </p:txBody>
      </p:sp>
      <p:pic>
        <p:nvPicPr>
          <p:cNvPr id="56" name="Google Shape;56;p13"/>
          <p:cNvPicPr preferRelativeResize="0"/>
          <p:nvPr/>
        </p:nvPicPr>
        <p:blipFill>
          <a:blip r:embed="rId3">
            <a:alphaModFix/>
          </a:blip>
          <a:stretch>
            <a:fillRect/>
          </a:stretch>
        </p:blipFill>
        <p:spPr>
          <a:xfrm>
            <a:off x="2147911" y="2850550"/>
            <a:ext cx="4848174" cy="1713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1567850" y="225850"/>
            <a:ext cx="560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2000"/>
              <a:t>Les systèmes LTI</a:t>
            </a:r>
            <a:endParaRPr b="1" sz="2000"/>
          </a:p>
        </p:txBody>
      </p:sp>
      <p:pic>
        <p:nvPicPr>
          <p:cNvPr id="62" name="Google Shape;62;p14"/>
          <p:cNvPicPr preferRelativeResize="0"/>
          <p:nvPr/>
        </p:nvPicPr>
        <p:blipFill>
          <a:blip r:embed="rId3">
            <a:alphaModFix/>
          </a:blip>
          <a:stretch>
            <a:fillRect/>
          </a:stretch>
        </p:blipFill>
        <p:spPr>
          <a:xfrm>
            <a:off x="152400" y="2040875"/>
            <a:ext cx="8839204" cy="1061740"/>
          </a:xfrm>
          <a:prstGeom prst="rect">
            <a:avLst/>
          </a:prstGeom>
          <a:noFill/>
          <a:ln>
            <a:noFill/>
          </a:ln>
        </p:spPr>
      </p:pic>
      <p:sp>
        <p:nvSpPr>
          <p:cNvPr id="63" name="Google Shape;63;p14"/>
          <p:cNvSpPr txBox="1"/>
          <p:nvPr/>
        </p:nvSpPr>
        <p:spPr>
          <a:xfrm>
            <a:off x="237150" y="972450"/>
            <a:ext cx="86697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solidFill>
                  <a:schemeClr val="dk2"/>
                </a:solidFill>
              </a:rPr>
              <a:t>Un système linéaire et invariant dans le temps (LTI) à une entrée et une sortie peut être décrit mathématiquement par une équation différentielle à coefficient constant liant l'entrée du système et sa sortie. </a:t>
            </a:r>
            <a:endParaRPr sz="2000">
              <a:solidFill>
                <a:schemeClr val="dk2"/>
              </a:solidFill>
            </a:endParaRPr>
          </a:p>
        </p:txBody>
      </p:sp>
      <p:sp>
        <p:nvSpPr>
          <p:cNvPr id="64" name="Google Shape;64;p14"/>
          <p:cNvSpPr txBox="1"/>
          <p:nvPr/>
        </p:nvSpPr>
        <p:spPr>
          <a:xfrm>
            <a:off x="342300" y="3335475"/>
            <a:ext cx="8459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solidFill>
                  <a:schemeClr val="dk2"/>
                </a:solidFill>
              </a:rPr>
              <a:t>où </a:t>
            </a:r>
            <a:r>
              <a:rPr i="1" lang="fr" sz="1800">
                <a:solidFill>
                  <a:schemeClr val="dk2"/>
                </a:solidFill>
              </a:rPr>
              <a:t>𝑥</a:t>
            </a:r>
            <a:r>
              <a:rPr lang="fr" sz="1800">
                <a:solidFill>
                  <a:schemeClr val="dk2"/>
                </a:solidFill>
              </a:rPr>
              <a:t>(</a:t>
            </a:r>
            <a:r>
              <a:rPr i="1" lang="fr" sz="1800">
                <a:solidFill>
                  <a:schemeClr val="dk2"/>
                </a:solidFill>
              </a:rPr>
              <a:t>𝑡</a:t>
            </a:r>
            <a:r>
              <a:rPr lang="fr" sz="1800">
                <a:solidFill>
                  <a:schemeClr val="dk2"/>
                </a:solidFill>
              </a:rPr>
              <a:t>) désigne l'entrée du système, </a:t>
            </a:r>
            <a:r>
              <a:rPr i="1" lang="fr" sz="1800">
                <a:solidFill>
                  <a:schemeClr val="dk2"/>
                </a:solidFill>
              </a:rPr>
              <a:t>𝑦</a:t>
            </a:r>
            <a:r>
              <a:rPr lang="fr" sz="1800">
                <a:solidFill>
                  <a:schemeClr val="dk2"/>
                </a:solidFill>
              </a:rPr>
              <a:t>(</a:t>
            </a:r>
            <a:r>
              <a:rPr i="1" lang="fr" sz="1800">
                <a:solidFill>
                  <a:schemeClr val="dk2"/>
                </a:solidFill>
              </a:rPr>
              <a:t>𝑡</a:t>
            </a:r>
            <a:r>
              <a:rPr lang="fr" sz="1800">
                <a:solidFill>
                  <a:schemeClr val="dk2"/>
                </a:solidFill>
              </a:rPr>
              <a:t>) sa sortie et </a:t>
            </a:r>
            <a:r>
              <a:rPr i="1" lang="fr" sz="1800">
                <a:solidFill>
                  <a:schemeClr val="dk2"/>
                </a:solidFill>
              </a:rPr>
              <a:t>𝑁 </a:t>
            </a:r>
            <a:r>
              <a:rPr lang="fr" sz="1800">
                <a:solidFill>
                  <a:schemeClr val="dk2"/>
                </a:solidFill>
              </a:rPr>
              <a:t>correspond à l'ordre du système.</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Méthodologie</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935"/>
              <a:buNone/>
            </a:pPr>
            <a:r>
              <a:rPr lang="fr" sz="1736"/>
              <a:t>Il n’existe pas d’équation donnant la solution explicite de la réponse du système en fonction de l'entrée pour des ordres et des coefficients quelconques. </a:t>
            </a:r>
            <a:endParaRPr sz="1736"/>
          </a:p>
          <a:p>
            <a:pPr indent="0" lvl="0" marL="0" rtl="0" algn="l">
              <a:lnSpc>
                <a:spcPct val="80000"/>
              </a:lnSpc>
              <a:spcBef>
                <a:spcPts val="0"/>
              </a:spcBef>
              <a:spcAft>
                <a:spcPts val="0"/>
              </a:spcAft>
              <a:buSzPts val="935"/>
              <a:buNone/>
            </a:pPr>
            <a:r>
              <a:t/>
            </a:r>
            <a:endParaRPr sz="1736"/>
          </a:p>
          <a:p>
            <a:pPr indent="0" lvl="0" marL="0" rtl="0" algn="l">
              <a:lnSpc>
                <a:spcPct val="80000"/>
              </a:lnSpc>
              <a:spcBef>
                <a:spcPts val="0"/>
              </a:spcBef>
              <a:spcAft>
                <a:spcPts val="0"/>
              </a:spcAft>
              <a:buSzPts val="935"/>
              <a:buNone/>
            </a:pPr>
            <a:r>
              <a:rPr lang="fr" sz="1736"/>
              <a:t>Pour contourner ce </a:t>
            </a:r>
            <a:r>
              <a:rPr lang="fr" sz="1736"/>
              <a:t>problème</a:t>
            </a:r>
            <a:r>
              <a:rPr lang="fr" sz="1736"/>
              <a:t>, nous utilisons le module </a:t>
            </a:r>
            <a:r>
              <a:rPr i="1" lang="fr" sz="1736"/>
              <a:t>Scipy</a:t>
            </a:r>
            <a:r>
              <a:rPr lang="fr" sz="1736"/>
              <a:t> pour obtenir une solution numérique approchée.</a:t>
            </a:r>
            <a:endParaRPr sz="1736"/>
          </a:p>
          <a:p>
            <a:pPr indent="0" lvl="0" marL="0" rtl="0" algn="l">
              <a:lnSpc>
                <a:spcPct val="80000"/>
              </a:lnSpc>
              <a:spcBef>
                <a:spcPts val="0"/>
              </a:spcBef>
              <a:spcAft>
                <a:spcPts val="0"/>
              </a:spcAft>
              <a:buSzPts val="935"/>
              <a:buNone/>
            </a:pPr>
            <a:r>
              <a:t/>
            </a:r>
            <a:endParaRPr sz="1736"/>
          </a:p>
          <a:p>
            <a:pPr indent="0" lvl="0" marL="0" rtl="0" algn="l">
              <a:lnSpc>
                <a:spcPct val="80000"/>
              </a:lnSpc>
              <a:spcBef>
                <a:spcPts val="0"/>
              </a:spcBef>
              <a:spcAft>
                <a:spcPts val="0"/>
              </a:spcAft>
              <a:buSzPts val="935"/>
              <a:buNone/>
            </a:pPr>
            <a:r>
              <a:rPr lang="fr" sz="1736"/>
              <a:t>Il ne reste plus qu'à choisir un ordre et optimiser les coefficients afin de minimiser la distance L2 moyenne entre la courbe prédite et celle données en exemple.</a:t>
            </a:r>
            <a:endParaRPr sz="1736"/>
          </a:p>
          <a:p>
            <a:pPr indent="0" lvl="0" marL="0" rtl="0" algn="l">
              <a:lnSpc>
                <a:spcPct val="80000"/>
              </a:lnSpc>
              <a:spcBef>
                <a:spcPts val="0"/>
              </a:spcBef>
              <a:spcAft>
                <a:spcPts val="0"/>
              </a:spcAft>
              <a:buSzPts val="935"/>
              <a:buNone/>
            </a:pPr>
            <a:r>
              <a:t/>
            </a:r>
            <a:endParaRPr sz="1736"/>
          </a:p>
          <a:p>
            <a:pPr indent="0" lvl="0" marL="0" rtl="0" algn="l">
              <a:lnSpc>
                <a:spcPct val="80000"/>
              </a:lnSpc>
              <a:spcBef>
                <a:spcPts val="0"/>
              </a:spcBef>
              <a:spcAft>
                <a:spcPts val="0"/>
              </a:spcAft>
              <a:buSzPts val="935"/>
              <a:buNone/>
            </a:pPr>
            <a:r>
              <a:rPr lang="fr" sz="1736"/>
              <a:t>Ainsi, même si les signaux de tests diffèrent de ceux de </a:t>
            </a:r>
            <a:r>
              <a:rPr lang="fr" sz="1736"/>
              <a:t>l'entraînement</a:t>
            </a:r>
            <a:r>
              <a:rPr lang="fr" sz="1736"/>
              <a:t>, nos </a:t>
            </a:r>
            <a:r>
              <a:rPr lang="fr" sz="1736"/>
              <a:t>résultats</a:t>
            </a:r>
            <a:r>
              <a:rPr lang="fr" sz="1736"/>
              <a:t> devraient rester proche de ceux données par le système.</a:t>
            </a:r>
            <a:endParaRPr sz="1736"/>
          </a:p>
          <a:p>
            <a:pPr indent="0" lvl="0" marL="0" rtl="0" algn="l">
              <a:lnSpc>
                <a:spcPct val="80000"/>
              </a:lnSpc>
              <a:spcBef>
                <a:spcPts val="0"/>
              </a:spcBef>
              <a:spcAft>
                <a:spcPts val="0"/>
              </a:spcAft>
              <a:buSzPts val="935"/>
              <a:buNone/>
            </a:pPr>
            <a:r>
              <a:t/>
            </a:r>
            <a:endParaRPr sz="1736"/>
          </a:p>
          <a:p>
            <a:pPr indent="0" lvl="0" marL="0" rtl="0" algn="l">
              <a:lnSpc>
                <a:spcPct val="95000"/>
              </a:lnSpc>
              <a:spcBef>
                <a:spcPts val="0"/>
              </a:spcBef>
              <a:spcAft>
                <a:spcPts val="0"/>
              </a:spcAft>
              <a:buSzPts val="935"/>
              <a:buNone/>
            </a:pPr>
            <a:r>
              <a:rPr lang="fr" sz="1651"/>
              <a:t>rq: </a:t>
            </a:r>
            <a:r>
              <a:rPr lang="fr" sz="1651"/>
              <a:t>Pour une utilisation plus efficace de </a:t>
            </a:r>
            <a:r>
              <a:rPr i="1" lang="fr" sz="1651"/>
              <a:t>Scipy, </a:t>
            </a:r>
            <a:r>
              <a:rPr lang="fr" sz="1651"/>
              <a:t>nous retirons </a:t>
            </a:r>
            <a:r>
              <a:rPr lang="fr" sz="1651"/>
              <a:t>l'écart</a:t>
            </a:r>
            <a:r>
              <a:rPr lang="fr" sz="1651"/>
              <a:t> et la dilatation du signal avant d’entrainement, et le rajoutons après la prédiction.</a:t>
            </a:r>
            <a:endParaRPr sz="1651"/>
          </a:p>
          <a:p>
            <a:pPr indent="0" lvl="0" marL="0" rtl="0" algn="l">
              <a:lnSpc>
                <a:spcPct val="95000"/>
              </a:lnSpc>
              <a:spcBef>
                <a:spcPts val="1200"/>
              </a:spcBef>
              <a:spcAft>
                <a:spcPts val="1200"/>
              </a:spcAft>
              <a:buSzPts val="935"/>
              <a:buNone/>
            </a:pPr>
            <a:r>
              <a:t/>
            </a:r>
            <a:endParaRPr sz="153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Stratégie 1</a:t>
            </a:r>
            <a:endParaRPr/>
          </a:p>
        </p:txBody>
      </p:sp>
      <p:sp>
        <p:nvSpPr>
          <p:cNvPr id="76" name="Google Shape;76;p16"/>
          <p:cNvSpPr txBox="1"/>
          <p:nvPr>
            <p:ph idx="1" type="body"/>
          </p:nvPr>
        </p:nvSpPr>
        <p:spPr>
          <a:xfrm>
            <a:off x="3877925" y="1999050"/>
            <a:ext cx="1234800" cy="50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Modèle</a:t>
            </a:r>
            <a:r>
              <a:rPr lang="fr"/>
              <a:t> 1</a:t>
            </a:r>
            <a:endParaRPr/>
          </a:p>
        </p:txBody>
      </p:sp>
      <p:pic>
        <p:nvPicPr>
          <p:cNvPr id="77" name="Google Shape;77;p16"/>
          <p:cNvPicPr preferRelativeResize="0"/>
          <p:nvPr/>
        </p:nvPicPr>
        <p:blipFill rotWithShape="1">
          <a:blip r:embed="rId3">
            <a:alphaModFix/>
          </a:blip>
          <a:srcRect b="-512" l="0" r="0" t="77830"/>
          <a:stretch/>
        </p:blipFill>
        <p:spPr>
          <a:xfrm>
            <a:off x="353700" y="1999050"/>
            <a:ext cx="2924099" cy="656500"/>
          </a:xfrm>
          <a:prstGeom prst="rect">
            <a:avLst/>
          </a:prstGeom>
          <a:noFill/>
          <a:ln>
            <a:noFill/>
          </a:ln>
        </p:spPr>
      </p:pic>
      <p:pic>
        <p:nvPicPr>
          <p:cNvPr id="78" name="Google Shape;78;p16"/>
          <p:cNvPicPr preferRelativeResize="0"/>
          <p:nvPr/>
        </p:nvPicPr>
        <p:blipFill rotWithShape="1">
          <a:blip r:embed="rId4">
            <a:alphaModFix/>
          </a:blip>
          <a:srcRect b="0" l="0" r="0" t="77656"/>
          <a:stretch/>
        </p:blipFill>
        <p:spPr>
          <a:xfrm>
            <a:off x="353700" y="2780950"/>
            <a:ext cx="2924099" cy="646713"/>
          </a:xfrm>
          <a:prstGeom prst="rect">
            <a:avLst/>
          </a:prstGeom>
          <a:noFill/>
          <a:ln>
            <a:noFill/>
          </a:ln>
        </p:spPr>
      </p:pic>
      <p:pic>
        <p:nvPicPr>
          <p:cNvPr id="79" name="Google Shape;79;p16"/>
          <p:cNvPicPr preferRelativeResize="0"/>
          <p:nvPr/>
        </p:nvPicPr>
        <p:blipFill rotWithShape="1">
          <a:blip r:embed="rId5">
            <a:alphaModFix/>
          </a:blip>
          <a:srcRect b="0" l="0" r="0" t="77292"/>
          <a:stretch/>
        </p:blipFill>
        <p:spPr>
          <a:xfrm>
            <a:off x="353700" y="3553075"/>
            <a:ext cx="2924099" cy="656492"/>
          </a:xfrm>
          <a:prstGeom prst="rect">
            <a:avLst/>
          </a:prstGeom>
          <a:noFill/>
          <a:ln>
            <a:noFill/>
          </a:ln>
        </p:spPr>
      </p:pic>
      <p:sp>
        <p:nvSpPr>
          <p:cNvPr id="80" name="Google Shape;80;p16"/>
          <p:cNvSpPr txBox="1"/>
          <p:nvPr>
            <p:ph idx="1" type="body"/>
          </p:nvPr>
        </p:nvSpPr>
        <p:spPr>
          <a:xfrm>
            <a:off x="1081950" y="1293889"/>
            <a:ext cx="1467600" cy="50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Exemples</a:t>
            </a:r>
            <a:endParaRPr/>
          </a:p>
        </p:txBody>
      </p:sp>
      <p:sp>
        <p:nvSpPr>
          <p:cNvPr id="81" name="Google Shape;81;p16"/>
          <p:cNvSpPr txBox="1"/>
          <p:nvPr>
            <p:ph idx="1" type="body"/>
          </p:nvPr>
        </p:nvSpPr>
        <p:spPr>
          <a:xfrm>
            <a:off x="3877925" y="2792413"/>
            <a:ext cx="1234800" cy="50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Modèle</a:t>
            </a:r>
            <a:r>
              <a:rPr lang="fr"/>
              <a:t> 2</a:t>
            </a:r>
            <a:endParaRPr/>
          </a:p>
        </p:txBody>
      </p:sp>
      <p:sp>
        <p:nvSpPr>
          <p:cNvPr id="82" name="Google Shape;82;p16"/>
          <p:cNvSpPr txBox="1"/>
          <p:nvPr>
            <p:ph idx="1" type="body"/>
          </p:nvPr>
        </p:nvSpPr>
        <p:spPr>
          <a:xfrm>
            <a:off x="3877925" y="3585800"/>
            <a:ext cx="1234800" cy="50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Modèle</a:t>
            </a:r>
            <a:r>
              <a:rPr lang="fr"/>
              <a:t> 3</a:t>
            </a:r>
            <a:endParaRPr/>
          </a:p>
        </p:txBody>
      </p:sp>
      <p:sp>
        <p:nvSpPr>
          <p:cNvPr id="83" name="Google Shape;83;p16"/>
          <p:cNvSpPr/>
          <p:nvPr/>
        </p:nvSpPr>
        <p:spPr>
          <a:xfrm>
            <a:off x="3480213" y="2198550"/>
            <a:ext cx="195300" cy="110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a:off x="3480200" y="2991925"/>
            <a:ext cx="195300" cy="110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a:off x="3480200" y="3785300"/>
            <a:ext cx="195300" cy="110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 name="Google Shape;86;p16"/>
          <p:cNvCxnSpPr/>
          <p:nvPr/>
        </p:nvCxnSpPr>
        <p:spPr>
          <a:xfrm>
            <a:off x="5340775" y="3053450"/>
            <a:ext cx="338100" cy="0"/>
          </a:xfrm>
          <a:prstGeom prst="straightConnector1">
            <a:avLst/>
          </a:prstGeom>
          <a:noFill/>
          <a:ln cap="flat" cmpd="sng" w="9525">
            <a:solidFill>
              <a:schemeClr val="dk2"/>
            </a:solidFill>
            <a:prstDash val="solid"/>
            <a:round/>
            <a:headEnd len="med" w="med" type="none"/>
            <a:tailEnd len="med" w="med" type="triangle"/>
          </a:ln>
        </p:spPr>
      </p:cxnSp>
      <p:cxnSp>
        <p:nvCxnSpPr>
          <p:cNvPr id="87" name="Google Shape;87;p16"/>
          <p:cNvCxnSpPr/>
          <p:nvPr/>
        </p:nvCxnSpPr>
        <p:spPr>
          <a:xfrm>
            <a:off x="5315125" y="2253600"/>
            <a:ext cx="363900" cy="516600"/>
          </a:xfrm>
          <a:prstGeom prst="straightConnector1">
            <a:avLst/>
          </a:prstGeom>
          <a:noFill/>
          <a:ln cap="flat" cmpd="sng" w="9525">
            <a:solidFill>
              <a:schemeClr val="dk2"/>
            </a:solidFill>
            <a:prstDash val="solid"/>
            <a:round/>
            <a:headEnd len="med" w="med" type="none"/>
            <a:tailEnd len="med" w="med" type="triangle"/>
          </a:ln>
        </p:spPr>
      </p:cxnSp>
      <p:cxnSp>
        <p:nvCxnSpPr>
          <p:cNvPr id="88" name="Google Shape;88;p16"/>
          <p:cNvCxnSpPr/>
          <p:nvPr/>
        </p:nvCxnSpPr>
        <p:spPr>
          <a:xfrm flipH="1" rot="10800000">
            <a:off x="5327875" y="3328700"/>
            <a:ext cx="374700" cy="456600"/>
          </a:xfrm>
          <a:prstGeom prst="straightConnector1">
            <a:avLst/>
          </a:prstGeom>
          <a:noFill/>
          <a:ln cap="flat" cmpd="sng" w="9525">
            <a:solidFill>
              <a:schemeClr val="dk2"/>
            </a:solidFill>
            <a:prstDash val="solid"/>
            <a:round/>
            <a:headEnd len="med" w="med" type="none"/>
            <a:tailEnd len="med" w="med" type="triangle"/>
          </a:ln>
        </p:spPr>
      </p:cxnSp>
      <p:sp>
        <p:nvSpPr>
          <p:cNvPr id="89" name="Google Shape;89;p16"/>
          <p:cNvSpPr txBox="1"/>
          <p:nvPr/>
        </p:nvSpPr>
        <p:spPr>
          <a:xfrm>
            <a:off x="5870025" y="2868800"/>
            <a:ext cx="23178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fr" sz="1500">
                <a:solidFill>
                  <a:schemeClr val="dk2"/>
                </a:solidFill>
              </a:rPr>
              <a:t>Moyenne des </a:t>
            </a:r>
            <a:r>
              <a:rPr lang="fr" sz="1500">
                <a:solidFill>
                  <a:schemeClr val="dk2"/>
                </a:solidFill>
              </a:rPr>
              <a:t>prédictions</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fr" sz="2300"/>
              <a:t>Stratégies</a:t>
            </a:r>
            <a:endParaRPr b="1" sz="2300"/>
          </a:p>
          <a:p>
            <a:pPr indent="0" lvl="0" marL="0" rtl="0" algn="l">
              <a:spcBef>
                <a:spcPts val="600"/>
              </a:spcBef>
              <a:spcAft>
                <a:spcPts val="0"/>
              </a:spcAft>
              <a:buNone/>
            </a:pPr>
            <a:r>
              <a:t/>
            </a:r>
            <a:endParaRPr/>
          </a:p>
        </p:txBody>
      </p:sp>
      <p:sp>
        <p:nvSpPr>
          <p:cNvPr id="95" name="Google Shape;9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fr"/>
              <a:t>Le notebook “Evolution des stratégies” détail les différentes version de notre modèle.</a:t>
            </a:r>
            <a:endParaRPr/>
          </a:p>
          <a:p>
            <a:pPr indent="0" lvl="0" marL="0" rtl="0" algn="l">
              <a:spcBef>
                <a:spcPts val="1200"/>
              </a:spcBef>
              <a:spcAft>
                <a:spcPts val="0"/>
              </a:spcAft>
              <a:buNone/>
            </a:pPr>
            <a:r>
              <a:rPr lang="fr"/>
              <a:t>Il s’agit essentiellement de combiner intelligemment les modèle LTI entraînées sur différentes entrées.</a:t>
            </a:r>
            <a:endParaRPr/>
          </a:p>
          <a:p>
            <a:pPr indent="0" lvl="0" marL="0" rtl="0" algn="l">
              <a:spcBef>
                <a:spcPts val="1200"/>
              </a:spcBef>
              <a:spcAft>
                <a:spcPts val="0"/>
              </a:spcAft>
              <a:buNone/>
            </a:pPr>
            <a:r>
              <a:rPr lang="fr"/>
              <a:t>Notre dernière stratégie consiste en une moyenne pondérée selon la similitude entre les inputs</a:t>
            </a:r>
            <a:endParaRPr/>
          </a:p>
          <a:p>
            <a:pPr indent="0" lvl="0" marL="0" rtl="0" algn="l">
              <a:spcBef>
                <a:spcPts val="1200"/>
              </a:spcBef>
              <a:spcAft>
                <a:spcPts val="1200"/>
              </a:spcAft>
              <a:buClr>
                <a:schemeClr val="dk1"/>
              </a:buClr>
              <a:buSzPts val="1100"/>
              <a:buFont typeface="Arial"/>
              <a:buNone/>
            </a:pPr>
            <a:r>
              <a:rPr lang="fr"/>
              <a:t>Par exemple, supposons qu’on a eu en exemple un signal carré et un signal sinusoïdal. Si on essaie de prédire sur un signal carré, La distance de similitude informera que le signal est plus proche de l’exemple carré, et donnera donc beaucoup plus de poid au modèle qui y est associé.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nvSpPr>
        <p:spPr>
          <a:xfrm>
            <a:off x="5918300" y="2827300"/>
            <a:ext cx="1061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t>optimization</a:t>
            </a:r>
            <a:endParaRPr sz="600"/>
          </a:p>
        </p:txBody>
      </p:sp>
      <p:sp>
        <p:nvSpPr>
          <p:cNvPr id="101" name="Google Shape;10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Stratégie 2</a:t>
            </a:r>
            <a:endParaRPr/>
          </a:p>
        </p:txBody>
      </p:sp>
      <p:sp>
        <p:nvSpPr>
          <p:cNvPr id="102" name="Google Shape;102;p18"/>
          <p:cNvSpPr txBox="1"/>
          <p:nvPr>
            <p:ph idx="1" type="body"/>
          </p:nvPr>
        </p:nvSpPr>
        <p:spPr>
          <a:xfrm>
            <a:off x="6882200" y="2896550"/>
            <a:ext cx="1234800" cy="50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Modèle</a:t>
            </a:r>
            <a:endParaRPr/>
          </a:p>
        </p:txBody>
      </p:sp>
      <p:pic>
        <p:nvPicPr>
          <p:cNvPr id="103" name="Google Shape;103;p18"/>
          <p:cNvPicPr preferRelativeResize="0"/>
          <p:nvPr/>
        </p:nvPicPr>
        <p:blipFill rotWithShape="1">
          <a:blip r:embed="rId3">
            <a:alphaModFix/>
          </a:blip>
          <a:srcRect b="-512" l="0" r="0" t="77830"/>
          <a:stretch/>
        </p:blipFill>
        <p:spPr>
          <a:xfrm>
            <a:off x="353700" y="1999050"/>
            <a:ext cx="2924099" cy="656500"/>
          </a:xfrm>
          <a:prstGeom prst="rect">
            <a:avLst/>
          </a:prstGeom>
          <a:noFill/>
          <a:ln>
            <a:noFill/>
          </a:ln>
        </p:spPr>
      </p:pic>
      <p:pic>
        <p:nvPicPr>
          <p:cNvPr id="104" name="Google Shape;104;p18"/>
          <p:cNvPicPr preferRelativeResize="0"/>
          <p:nvPr/>
        </p:nvPicPr>
        <p:blipFill rotWithShape="1">
          <a:blip r:embed="rId4">
            <a:alphaModFix/>
          </a:blip>
          <a:srcRect b="0" l="0" r="0" t="77656"/>
          <a:stretch/>
        </p:blipFill>
        <p:spPr>
          <a:xfrm>
            <a:off x="353700" y="2780950"/>
            <a:ext cx="2924099" cy="646713"/>
          </a:xfrm>
          <a:prstGeom prst="rect">
            <a:avLst/>
          </a:prstGeom>
          <a:noFill/>
          <a:ln>
            <a:noFill/>
          </a:ln>
        </p:spPr>
      </p:pic>
      <p:pic>
        <p:nvPicPr>
          <p:cNvPr id="105" name="Google Shape;105;p18"/>
          <p:cNvPicPr preferRelativeResize="0"/>
          <p:nvPr/>
        </p:nvPicPr>
        <p:blipFill rotWithShape="1">
          <a:blip r:embed="rId5">
            <a:alphaModFix/>
          </a:blip>
          <a:srcRect b="0" l="0" r="0" t="77292"/>
          <a:stretch/>
        </p:blipFill>
        <p:spPr>
          <a:xfrm>
            <a:off x="353700" y="3553075"/>
            <a:ext cx="2924099" cy="656492"/>
          </a:xfrm>
          <a:prstGeom prst="rect">
            <a:avLst/>
          </a:prstGeom>
          <a:noFill/>
          <a:ln>
            <a:noFill/>
          </a:ln>
        </p:spPr>
      </p:pic>
      <p:sp>
        <p:nvSpPr>
          <p:cNvPr id="106" name="Google Shape;106;p18"/>
          <p:cNvSpPr txBox="1"/>
          <p:nvPr>
            <p:ph idx="1" type="body"/>
          </p:nvPr>
        </p:nvSpPr>
        <p:spPr>
          <a:xfrm>
            <a:off x="1081950" y="1293889"/>
            <a:ext cx="1467600" cy="50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Exemples</a:t>
            </a:r>
            <a:endParaRPr/>
          </a:p>
        </p:txBody>
      </p:sp>
      <p:cxnSp>
        <p:nvCxnSpPr>
          <p:cNvPr id="107" name="Google Shape;107;p18"/>
          <p:cNvCxnSpPr/>
          <p:nvPr/>
        </p:nvCxnSpPr>
        <p:spPr>
          <a:xfrm>
            <a:off x="3665600" y="3110550"/>
            <a:ext cx="338100" cy="0"/>
          </a:xfrm>
          <a:prstGeom prst="straightConnector1">
            <a:avLst/>
          </a:prstGeom>
          <a:noFill/>
          <a:ln cap="flat" cmpd="sng" w="9525">
            <a:solidFill>
              <a:schemeClr val="dk2"/>
            </a:solidFill>
            <a:prstDash val="solid"/>
            <a:round/>
            <a:headEnd len="med" w="med" type="none"/>
            <a:tailEnd len="med" w="med" type="triangle"/>
          </a:ln>
        </p:spPr>
      </p:cxnSp>
      <p:cxnSp>
        <p:nvCxnSpPr>
          <p:cNvPr id="108" name="Google Shape;108;p18"/>
          <p:cNvCxnSpPr/>
          <p:nvPr/>
        </p:nvCxnSpPr>
        <p:spPr>
          <a:xfrm>
            <a:off x="3639950" y="2310700"/>
            <a:ext cx="363900" cy="516600"/>
          </a:xfrm>
          <a:prstGeom prst="straightConnector1">
            <a:avLst/>
          </a:prstGeom>
          <a:noFill/>
          <a:ln cap="flat" cmpd="sng" w="9525">
            <a:solidFill>
              <a:schemeClr val="dk2"/>
            </a:solidFill>
            <a:prstDash val="solid"/>
            <a:round/>
            <a:headEnd len="med" w="med" type="none"/>
            <a:tailEnd len="med" w="med" type="triangle"/>
          </a:ln>
        </p:spPr>
      </p:cxnSp>
      <p:cxnSp>
        <p:nvCxnSpPr>
          <p:cNvPr id="109" name="Google Shape;109;p18"/>
          <p:cNvCxnSpPr/>
          <p:nvPr/>
        </p:nvCxnSpPr>
        <p:spPr>
          <a:xfrm flipH="1" rot="10800000">
            <a:off x="3652700" y="3385800"/>
            <a:ext cx="374700" cy="456600"/>
          </a:xfrm>
          <a:prstGeom prst="straightConnector1">
            <a:avLst/>
          </a:prstGeom>
          <a:noFill/>
          <a:ln cap="flat" cmpd="sng" w="9525">
            <a:solidFill>
              <a:schemeClr val="dk2"/>
            </a:solidFill>
            <a:prstDash val="solid"/>
            <a:round/>
            <a:headEnd len="med" w="med" type="none"/>
            <a:tailEnd len="med" w="med" type="triangle"/>
          </a:ln>
        </p:spPr>
      </p:cxnSp>
      <p:sp>
        <p:nvSpPr>
          <p:cNvPr id="110" name="Google Shape;110;p18"/>
          <p:cNvSpPr txBox="1"/>
          <p:nvPr/>
        </p:nvSpPr>
        <p:spPr>
          <a:xfrm>
            <a:off x="4210575" y="2896550"/>
            <a:ext cx="16650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fr" sz="1500">
                <a:solidFill>
                  <a:schemeClr val="dk2"/>
                </a:solidFill>
              </a:rPr>
              <a:t>Erreur moyenne</a:t>
            </a:r>
            <a:endParaRPr sz="1100"/>
          </a:p>
        </p:txBody>
      </p:sp>
      <p:sp>
        <p:nvSpPr>
          <p:cNvPr id="111" name="Google Shape;111;p18"/>
          <p:cNvSpPr/>
          <p:nvPr/>
        </p:nvSpPr>
        <p:spPr>
          <a:xfrm>
            <a:off x="5918299" y="3096050"/>
            <a:ext cx="885300" cy="110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Stratégie 3</a:t>
            </a:r>
            <a:endParaRPr/>
          </a:p>
        </p:txBody>
      </p:sp>
      <p:sp>
        <p:nvSpPr>
          <p:cNvPr id="117" name="Google Shape;117;p19"/>
          <p:cNvSpPr txBox="1"/>
          <p:nvPr>
            <p:ph idx="1" type="body"/>
          </p:nvPr>
        </p:nvSpPr>
        <p:spPr>
          <a:xfrm>
            <a:off x="4165125" y="2029513"/>
            <a:ext cx="853200" cy="5091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1200"/>
              </a:spcAft>
              <a:buNone/>
            </a:pPr>
            <a:r>
              <a:rPr lang="fr"/>
              <a:t>Modèle 1</a:t>
            </a:r>
            <a:endParaRPr/>
          </a:p>
        </p:txBody>
      </p:sp>
      <p:pic>
        <p:nvPicPr>
          <p:cNvPr id="118" name="Google Shape;118;p19"/>
          <p:cNvPicPr preferRelativeResize="0"/>
          <p:nvPr/>
        </p:nvPicPr>
        <p:blipFill rotWithShape="1">
          <a:blip r:embed="rId3">
            <a:alphaModFix/>
          </a:blip>
          <a:srcRect b="-512" l="0" r="0" t="77830"/>
          <a:stretch/>
        </p:blipFill>
        <p:spPr>
          <a:xfrm>
            <a:off x="2076075" y="2029513"/>
            <a:ext cx="1815611" cy="656502"/>
          </a:xfrm>
          <a:prstGeom prst="rect">
            <a:avLst/>
          </a:prstGeom>
          <a:noFill/>
          <a:ln>
            <a:noFill/>
          </a:ln>
        </p:spPr>
      </p:pic>
      <p:pic>
        <p:nvPicPr>
          <p:cNvPr id="119" name="Google Shape;119;p19"/>
          <p:cNvPicPr preferRelativeResize="0"/>
          <p:nvPr/>
        </p:nvPicPr>
        <p:blipFill rotWithShape="1">
          <a:blip r:embed="rId4">
            <a:alphaModFix/>
          </a:blip>
          <a:srcRect b="0" l="0" r="0" t="77656"/>
          <a:stretch/>
        </p:blipFill>
        <p:spPr>
          <a:xfrm>
            <a:off x="2076075" y="2811415"/>
            <a:ext cx="1815611" cy="646715"/>
          </a:xfrm>
          <a:prstGeom prst="rect">
            <a:avLst/>
          </a:prstGeom>
          <a:noFill/>
          <a:ln>
            <a:noFill/>
          </a:ln>
        </p:spPr>
      </p:pic>
      <p:pic>
        <p:nvPicPr>
          <p:cNvPr id="120" name="Google Shape;120;p19"/>
          <p:cNvPicPr preferRelativeResize="0"/>
          <p:nvPr/>
        </p:nvPicPr>
        <p:blipFill rotWithShape="1">
          <a:blip r:embed="rId5">
            <a:alphaModFix/>
          </a:blip>
          <a:srcRect b="0" l="0" r="0" t="77292"/>
          <a:stretch/>
        </p:blipFill>
        <p:spPr>
          <a:xfrm>
            <a:off x="2076075" y="3583543"/>
            <a:ext cx="1815611" cy="656494"/>
          </a:xfrm>
          <a:prstGeom prst="rect">
            <a:avLst/>
          </a:prstGeom>
          <a:noFill/>
          <a:ln>
            <a:noFill/>
          </a:ln>
        </p:spPr>
      </p:pic>
      <p:sp>
        <p:nvSpPr>
          <p:cNvPr id="121" name="Google Shape;121;p19"/>
          <p:cNvSpPr txBox="1"/>
          <p:nvPr>
            <p:ph idx="1" type="body"/>
          </p:nvPr>
        </p:nvSpPr>
        <p:spPr>
          <a:xfrm>
            <a:off x="2804325" y="1324352"/>
            <a:ext cx="1467600" cy="50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Exemples</a:t>
            </a:r>
            <a:endParaRPr/>
          </a:p>
        </p:txBody>
      </p:sp>
      <p:sp>
        <p:nvSpPr>
          <p:cNvPr id="122" name="Google Shape;122;p19"/>
          <p:cNvSpPr txBox="1"/>
          <p:nvPr>
            <p:ph idx="1" type="body"/>
          </p:nvPr>
        </p:nvSpPr>
        <p:spPr>
          <a:xfrm>
            <a:off x="4165125" y="2822888"/>
            <a:ext cx="853200" cy="5091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1200"/>
              </a:spcAft>
              <a:buNone/>
            </a:pPr>
            <a:r>
              <a:rPr lang="fr"/>
              <a:t>Modèle 2</a:t>
            </a:r>
            <a:endParaRPr/>
          </a:p>
        </p:txBody>
      </p:sp>
      <p:sp>
        <p:nvSpPr>
          <p:cNvPr id="123" name="Google Shape;123;p19"/>
          <p:cNvSpPr txBox="1"/>
          <p:nvPr>
            <p:ph idx="1" type="body"/>
          </p:nvPr>
        </p:nvSpPr>
        <p:spPr>
          <a:xfrm>
            <a:off x="4165126" y="3616263"/>
            <a:ext cx="900300" cy="5091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1200"/>
              </a:spcAft>
              <a:buNone/>
            </a:pPr>
            <a:r>
              <a:rPr lang="fr"/>
              <a:t>Modèle 3</a:t>
            </a:r>
            <a:endParaRPr/>
          </a:p>
        </p:txBody>
      </p:sp>
      <p:sp>
        <p:nvSpPr>
          <p:cNvPr id="124" name="Google Shape;124;p19"/>
          <p:cNvSpPr/>
          <p:nvPr/>
        </p:nvSpPr>
        <p:spPr>
          <a:xfrm>
            <a:off x="3918177" y="2229013"/>
            <a:ext cx="121200" cy="110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p:nvPr/>
        </p:nvSpPr>
        <p:spPr>
          <a:xfrm>
            <a:off x="3918169" y="3022391"/>
            <a:ext cx="121200" cy="110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9"/>
          <p:cNvSpPr/>
          <p:nvPr/>
        </p:nvSpPr>
        <p:spPr>
          <a:xfrm>
            <a:off x="3918169" y="3815769"/>
            <a:ext cx="121200" cy="110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7" name="Google Shape;127;p19"/>
          <p:cNvCxnSpPr/>
          <p:nvPr/>
        </p:nvCxnSpPr>
        <p:spPr>
          <a:xfrm>
            <a:off x="5416950" y="3111450"/>
            <a:ext cx="338100" cy="0"/>
          </a:xfrm>
          <a:prstGeom prst="straightConnector1">
            <a:avLst/>
          </a:prstGeom>
          <a:noFill/>
          <a:ln cap="flat" cmpd="sng" w="9525">
            <a:solidFill>
              <a:schemeClr val="dk1"/>
            </a:solidFill>
            <a:prstDash val="solid"/>
            <a:round/>
            <a:headEnd len="med" w="med" type="none"/>
            <a:tailEnd len="med" w="med" type="triangle"/>
          </a:ln>
        </p:spPr>
      </p:cxnSp>
      <p:cxnSp>
        <p:nvCxnSpPr>
          <p:cNvPr id="128" name="Google Shape;128;p19"/>
          <p:cNvCxnSpPr/>
          <p:nvPr/>
        </p:nvCxnSpPr>
        <p:spPr>
          <a:xfrm>
            <a:off x="5391300" y="2311600"/>
            <a:ext cx="363900" cy="516600"/>
          </a:xfrm>
          <a:prstGeom prst="straightConnector1">
            <a:avLst/>
          </a:prstGeom>
          <a:noFill/>
          <a:ln cap="flat" cmpd="sng" w="28575">
            <a:solidFill>
              <a:schemeClr val="dk1"/>
            </a:solidFill>
            <a:prstDash val="solid"/>
            <a:round/>
            <a:headEnd len="med" w="med" type="none"/>
            <a:tailEnd len="med" w="med" type="triangle"/>
          </a:ln>
        </p:spPr>
      </p:cxnSp>
      <p:cxnSp>
        <p:nvCxnSpPr>
          <p:cNvPr id="129" name="Google Shape;129;p19"/>
          <p:cNvCxnSpPr/>
          <p:nvPr/>
        </p:nvCxnSpPr>
        <p:spPr>
          <a:xfrm flipH="1" rot="10800000">
            <a:off x="5404050" y="3386700"/>
            <a:ext cx="374700" cy="456600"/>
          </a:xfrm>
          <a:prstGeom prst="straightConnector1">
            <a:avLst/>
          </a:prstGeom>
          <a:noFill/>
          <a:ln cap="flat" cmpd="sng" w="9525">
            <a:solidFill>
              <a:schemeClr val="dk1"/>
            </a:solidFill>
            <a:prstDash val="dot"/>
            <a:round/>
            <a:headEnd len="med" w="med" type="none"/>
            <a:tailEnd len="med" w="med" type="triangle"/>
          </a:ln>
        </p:spPr>
      </p:cxnSp>
      <p:sp>
        <p:nvSpPr>
          <p:cNvPr id="130" name="Google Shape;130;p19"/>
          <p:cNvSpPr txBox="1"/>
          <p:nvPr/>
        </p:nvSpPr>
        <p:spPr>
          <a:xfrm>
            <a:off x="5954075" y="2828200"/>
            <a:ext cx="19269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fr" sz="1500">
                <a:solidFill>
                  <a:schemeClr val="dk2"/>
                </a:solidFill>
              </a:rPr>
              <a:t>Moyenne pondérée des prédictions</a:t>
            </a:r>
            <a:endParaRPr sz="1100"/>
          </a:p>
        </p:txBody>
      </p:sp>
      <p:sp>
        <p:nvSpPr>
          <p:cNvPr id="131" name="Google Shape;131;p19"/>
          <p:cNvSpPr txBox="1"/>
          <p:nvPr>
            <p:ph idx="1" type="body"/>
          </p:nvPr>
        </p:nvSpPr>
        <p:spPr>
          <a:xfrm>
            <a:off x="1023600" y="1395013"/>
            <a:ext cx="1100100" cy="5091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1200"/>
              </a:spcAft>
              <a:buNone/>
            </a:pPr>
            <a:r>
              <a:rPr lang="fr"/>
              <a:t>Similarité avec le test</a:t>
            </a:r>
            <a:endParaRPr/>
          </a:p>
        </p:txBody>
      </p:sp>
      <p:sp>
        <p:nvSpPr>
          <p:cNvPr id="132" name="Google Shape;132;p19"/>
          <p:cNvSpPr txBox="1"/>
          <p:nvPr>
            <p:ph idx="1" type="body"/>
          </p:nvPr>
        </p:nvSpPr>
        <p:spPr>
          <a:xfrm>
            <a:off x="1085125" y="2029513"/>
            <a:ext cx="853200" cy="50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solidFill>
                  <a:srgbClr val="274E13"/>
                </a:solidFill>
              </a:rPr>
              <a:t>0.6</a:t>
            </a:r>
            <a:endParaRPr>
              <a:solidFill>
                <a:srgbClr val="274E13"/>
              </a:solidFill>
            </a:endParaRPr>
          </a:p>
        </p:txBody>
      </p:sp>
      <p:sp>
        <p:nvSpPr>
          <p:cNvPr id="133" name="Google Shape;133;p19"/>
          <p:cNvSpPr txBox="1"/>
          <p:nvPr>
            <p:ph idx="1" type="body"/>
          </p:nvPr>
        </p:nvSpPr>
        <p:spPr>
          <a:xfrm>
            <a:off x="1085125" y="2806525"/>
            <a:ext cx="853200" cy="50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sz="1600"/>
              <a:t>0.3</a:t>
            </a:r>
            <a:endParaRPr sz="1600"/>
          </a:p>
        </p:txBody>
      </p:sp>
      <p:sp>
        <p:nvSpPr>
          <p:cNvPr id="134" name="Google Shape;134;p19"/>
          <p:cNvSpPr txBox="1"/>
          <p:nvPr>
            <p:ph idx="1" type="body"/>
          </p:nvPr>
        </p:nvSpPr>
        <p:spPr>
          <a:xfrm>
            <a:off x="1085125" y="3583538"/>
            <a:ext cx="853200" cy="50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sz="1400">
                <a:solidFill>
                  <a:srgbClr val="5B0F00"/>
                </a:solidFill>
              </a:rPr>
              <a:t>0.1</a:t>
            </a:r>
            <a:endParaRPr sz="1400">
              <a:solidFill>
                <a:srgbClr val="5B0F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