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75" r:id="rId6"/>
    <p:sldId id="259" r:id="rId7"/>
    <p:sldId id="260" r:id="rId8"/>
    <p:sldId id="261" r:id="rId9"/>
    <p:sldId id="262" r:id="rId10"/>
    <p:sldId id="264" r:id="rId11"/>
    <p:sldId id="276" r:id="rId12"/>
    <p:sldId id="273" r:id="rId13"/>
    <p:sldId id="277" r:id="rId14"/>
    <p:sldId id="26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877B3AE-DDE8-4421-830A-823A845C65B1}">
          <p14:sldIdLst>
            <p14:sldId id="256"/>
            <p14:sldId id="257"/>
            <p14:sldId id="258"/>
            <p14:sldId id="263"/>
            <p14:sldId id="275"/>
            <p14:sldId id="259"/>
            <p14:sldId id="260"/>
            <p14:sldId id="261"/>
            <p14:sldId id="262"/>
            <p14:sldId id="264"/>
            <p14:sldId id="276"/>
            <p14:sldId id="273"/>
            <p14:sldId id="277"/>
            <p14:sldId id="265"/>
            <p14:sldId id="274"/>
          </p14:sldIdLst>
        </p14:section>
        <p14:section name="Section sans titre" id="{F7B847B9-A916-494D-8859-57F38D6ADC8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F2AA1-024F-4E96-B5BE-774C8CD40D47}" v="16" dt="2022-12-09T10:33:50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5" autoAdjust="0"/>
  </p:normalViewPr>
  <p:slideViewPr>
    <p:cSldViewPr snapToGrid="0">
      <p:cViewPr>
        <p:scale>
          <a:sx n="84" d="100"/>
          <a:sy n="8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49185-A5E5-4457-BC40-CB662B9C0944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88CE6-0C50-4D34-8C8A-F3D719CE5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2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CE6-0C50-4D34-8C8A-F3D719CE599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34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CE6-0C50-4D34-8C8A-F3D719CE599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11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9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0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14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7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19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79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3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5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7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74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566F-921D-4B2F-89E0-E76F230850A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AAD38A-B6E2-4570-9E2A-D31AA9F5F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09/18/1600428980273_P6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09/18/1600428980273_P6.p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D5128-6F4A-406C-AB55-D27BF9D85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 dirty="0" err="1"/>
              <a:t>Thesis</a:t>
            </a:r>
            <a:r>
              <a:rPr lang="fr-FR" sz="3800" dirty="0"/>
              <a:t> </a:t>
            </a:r>
            <a:r>
              <a:rPr lang="fr-FR" sz="3800" dirty="0" err="1"/>
              <a:t>defense</a:t>
            </a:r>
            <a:r>
              <a:rPr lang="fr-FR" sz="3800" dirty="0"/>
              <a:t> : Project 7</a:t>
            </a:r>
            <a:br>
              <a:rPr lang="fr-FR" sz="3800" dirty="0"/>
            </a:br>
            <a:r>
              <a:rPr lang="fr-FR" sz="3800" dirty="0"/>
              <a:t>Solve </a:t>
            </a:r>
            <a:r>
              <a:rPr lang="fr-FR" sz="3800" dirty="0" err="1"/>
              <a:t>Problems</a:t>
            </a:r>
            <a:r>
              <a:rPr lang="fr-FR" sz="3800" dirty="0"/>
              <a:t> </a:t>
            </a:r>
            <a:r>
              <a:rPr lang="fr-FR" sz="3800" dirty="0" err="1"/>
              <a:t>Using</a:t>
            </a:r>
            <a:r>
              <a:rPr lang="fr-FR" sz="3800" dirty="0"/>
              <a:t> </a:t>
            </a:r>
            <a:r>
              <a:rPr lang="fr-FR" sz="3800" dirty="0" err="1"/>
              <a:t>Algorithms</a:t>
            </a:r>
            <a:r>
              <a:rPr lang="fr-FR" sz="3800" dirty="0"/>
              <a:t> in Python</a:t>
            </a:r>
          </a:p>
        </p:txBody>
      </p:sp>
      <p:pic>
        <p:nvPicPr>
          <p:cNvPr id="1026" name="Picture 2" descr="The AlgoInvest&amp;Trade Logo">
            <a:hlinkClick r:id="rId2"/>
            <a:extLst>
              <a:ext uri="{FF2B5EF4-FFF2-40B4-BE49-F238E27FC236}">
                <a16:creationId xmlns:a16="http://schemas.microsoft.com/office/drawing/2014/main" id="{3A354B5D-C02C-4CB2-8668-636133FD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710896"/>
            <a:ext cx="3280613" cy="37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9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ABE10-8F74-4066-906F-2AB4DE7D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comparison</a:t>
            </a:r>
            <a:r>
              <a:rPr lang="fr-FR" dirty="0"/>
              <a:t>: Dynamic  </a:t>
            </a:r>
            <a:r>
              <a:rPr lang="fr-FR" dirty="0" err="1"/>
              <a:t>Algorithm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1 </a:t>
            </a:r>
            <a:r>
              <a:rPr lang="fr-FR" b="1" dirty="0"/>
              <a:t>Factor 10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9D0844-0370-45E7-A953-1910426662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6321" y="2627523"/>
            <a:ext cx="499500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Sienna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bought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Share-GRUT</a:t>
            </a: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498.76 $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196.61$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</a:t>
            </a:r>
            <a:r>
              <a:rPr lang="fr-FR" altLang="fr-FR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39.42 %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value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695,37 $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307F8C-B1C4-4E58-8780-3C387F8B11D7}"/>
              </a:ext>
            </a:extLst>
          </p:cNvPr>
          <p:cNvSpPr txBox="1"/>
          <p:nvPr/>
        </p:nvSpPr>
        <p:spPr>
          <a:xfrm>
            <a:off x="5411322" y="1306723"/>
            <a:ext cx="6103344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i="0" dirty="0">
                <a:effectLst/>
                <a:latin typeface="Segoe UI Historic" panose="020B0502040204020203" pitchFamily="34" charset="0"/>
              </a:rPr>
              <a:t>We bought:</a:t>
            </a:r>
          </a:p>
          <a:p>
            <a:r>
              <a:rPr lang="en-US" sz="1300" b="1" dirty="0">
                <a:latin typeface="Segoe UI Historic" panose="020B0502040204020203" pitchFamily="34" charset="0"/>
              </a:rPr>
              <a:t>Share Portfolio: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Share-IFCP, price : 29.23, profit : 39.88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Share-QSPX, price : 0.6, profit : 35.15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Share-LRBZ, price : 32.9, profit : 39.95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Share-XJMO, price : 9.39, profit : 39.98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Share-GIAJ, price : 10.75, profit : 39.9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Share-QQTU, price : 33.19, profit : 39.6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Share-SKKC, price : 24.87, profit : 39.49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Share-ZSDE, price : 15.11, profit : 39.88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Share-LGWG, price : 31.41, profit : 39.5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Share-WPLI, price : 34.64, profit : 39.91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Share-QLMK, price : 17.38, profit : 39.49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Share-FKJW, price : 21.08, profit : 39.78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Share-GTQK, price : 15.4, profit : 39.95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Share-USSR, price : 25.62, profit : 39.56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Share-MTLR, price : 16.49, profit : 39.97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Share-LPDM, price : 39.35, profit : 39.73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Share-UEZB, price : 24.87, profit : 39.43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Share-NHWA, price : 29.18, profit : 39.77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Share-GHIZ, price : 28.0, profit : 39.89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Share-KMTG, price : 23.21, profit : 39.97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Share-CAEQ, price : 36.56, profit : 39.17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Total cost is: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499.23$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Total profit is: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198.22$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Global portfolio efficiency 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39.7 %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Share Portfolio value after 2 years is: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697.45$</a:t>
            </a:r>
            <a:endParaRPr lang="fr-FR" sz="1300" b="1" dirty="0"/>
          </a:p>
        </p:txBody>
      </p:sp>
    </p:spTree>
    <p:extLst>
      <p:ext uri="{BB962C8B-B14F-4D97-AF65-F5344CB8AC3E}">
        <p14:creationId xmlns:p14="http://schemas.microsoft.com/office/powerpoint/2010/main" val="227197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F279ED4-E8CF-4343-8FB7-AC3A6A16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21" y="2627523"/>
            <a:ext cx="499500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Sienna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bought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:</a:t>
            </a:r>
          </a:p>
          <a:p>
            <a:pPr marL="34290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Share-GRUT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 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498.76 $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196.61$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</a:t>
            </a:r>
            <a:r>
              <a:rPr lang="fr-FR" altLang="fr-FR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39.42 %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value </a:t>
            </a:r>
            <a:r>
              <a:rPr lang="fr-FR" altLang="fr-FR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fr-FR" altLang="fr-FR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695,37 $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F501106-659E-4190-8390-60FC7128FF13}"/>
              </a:ext>
            </a:extLst>
          </p:cNvPr>
          <p:cNvSpPr txBox="1">
            <a:spLocks/>
          </p:cNvSpPr>
          <p:nvPr/>
        </p:nvSpPr>
        <p:spPr>
          <a:xfrm>
            <a:off x="1112988" y="1370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3200" dirty="0" err="1"/>
              <a:t>Side</a:t>
            </a:r>
            <a:r>
              <a:rPr lang="fr-FR" sz="3200" dirty="0"/>
              <a:t> by </a:t>
            </a:r>
            <a:r>
              <a:rPr lang="fr-FR" sz="3200" dirty="0" err="1"/>
              <a:t>side</a:t>
            </a:r>
            <a:r>
              <a:rPr lang="fr-FR" sz="3200" dirty="0"/>
              <a:t> </a:t>
            </a:r>
            <a:r>
              <a:rPr lang="fr-FR" sz="3200" dirty="0" err="1"/>
              <a:t>comparison</a:t>
            </a:r>
            <a:r>
              <a:rPr lang="fr-FR" sz="3200" dirty="0"/>
              <a:t>: Dynamic  </a:t>
            </a:r>
            <a:r>
              <a:rPr lang="fr-FR" sz="3200" dirty="0" err="1"/>
              <a:t>Algorithm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1 </a:t>
            </a:r>
            <a:r>
              <a:rPr lang="fr-FR" sz="3200" b="1" dirty="0"/>
              <a:t>Factor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6C903-E0CD-4507-B8B8-199FEB43E6F1}"/>
              </a:ext>
            </a:extLst>
          </p:cNvPr>
          <p:cNvSpPr txBox="1"/>
          <p:nvPr/>
        </p:nvSpPr>
        <p:spPr>
          <a:xfrm>
            <a:off x="5411322" y="2627523"/>
            <a:ext cx="61036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bought: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Share-HITN, price : 0.67, profit : 33.49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Share-GRUT, price : 498.76, profit : 39.42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 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499.43$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196.84$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efficiency : 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39.41 %</a:t>
            </a:r>
          </a:p>
          <a:p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SharePortfolio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 after 2 years is: 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696.27$</a:t>
            </a:r>
            <a:endParaRPr lang="fr-F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4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96055-45E7-4AEE-BFE1-AAB37E4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 time and memory </a:t>
            </a:r>
            <a:r>
              <a:rPr lang="fr-FR" dirty="0" err="1"/>
              <a:t>cost</a:t>
            </a:r>
            <a:r>
              <a:rPr lang="fr-FR" dirty="0"/>
              <a:t> Data set 1</a:t>
            </a:r>
            <a:br>
              <a:rPr lang="fr-FR" dirty="0"/>
            </a:br>
            <a:r>
              <a:rPr lang="fr-FR" dirty="0"/>
              <a:t>Factor 10 vs Factor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29A54-C261-44B2-8FFB-6AFABE12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587240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Factor 10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Run time in seconds: 4.606</a:t>
            </a:r>
          </a:p>
          <a:p>
            <a:endParaRPr lang="en-US" b="1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Memory use : 141.473962 MB, Peak : 141.47419 MB</a:t>
            </a:r>
          </a:p>
          <a:p>
            <a:endParaRPr lang="en-US" b="1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r>
              <a:rPr lang="fr-FR" b="1" dirty="0" err="1"/>
              <a:t>Algorithm</a:t>
            </a:r>
            <a:r>
              <a:rPr lang="fr-FR" b="1" dirty="0"/>
              <a:t> </a:t>
            </a:r>
            <a:r>
              <a:rPr lang="fr-FR" b="1" dirty="0" err="1"/>
              <a:t>complexity</a:t>
            </a:r>
            <a:r>
              <a:rPr lang="fr-FR" b="1" dirty="0"/>
              <a:t> : </a:t>
            </a:r>
            <a:r>
              <a:rPr lang="fr-FR" b="1" dirty="0" err="1"/>
              <a:t>Linear</a:t>
            </a:r>
            <a:r>
              <a:rPr lang="fr-FR" b="1" dirty="0"/>
              <a:t> O(n*w)</a:t>
            </a: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69CE452-588A-40B6-B52C-1E5F9A88EA0A}"/>
              </a:ext>
            </a:extLst>
          </p:cNvPr>
          <p:cNvSpPr txBox="1">
            <a:spLocks/>
          </p:cNvSpPr>
          <p:nvPr/>
        </p:nvSpPr>
        <p:spPr>
          <a:xfrm>
            <a:off x="5264574" y="1929130"/>
            <a:ext cx="45872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 1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time in seconds: 0.454</a:t>
            </a:r>
          </a:p>
          <a:p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use : 12.985986 MB, Peak : 12.986186 MB</a:t>
            </a:r>
          </a:p>
          <a:p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O(n*w)</a:t>
            </a:r>
          </a:p>
          <a:p>
            <a:endParaRPr lang="fr-F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2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0F1D6-46EC-4C2F-809E-D38805F5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err="1"/>
              <a:t>Side</a:t>
            </a:r>
            <a:r>
              <a:rPr lang="fr-FR" sz="3600" dirty="0"/>
              <a:t> by </a:t>
            </a:r>
            <a:r>
              <a:rPr lang="fr-FR" sz="3600" dirty="0" err="1"/>
              <a:t>side</a:t>
            </a:r>
            <a:r>
              <a:rPr lang="fr-FR" sz="3600" dirty="0"/>
              <a:t> </a:t>
            </a:r>
            <a:r>
              <a:rPr lang="fr-FR" sz="3600" dirty="0" err="1"/>
              <a:t>comparison</a:t>
            </a:r>
            <a:r>
              <a:rPr lang="fr-FR" sz="3600" dirty="0"/>
              <a:t>: Dynamic  </a:t>
            </a:r>
            <a:r>
              <a:rPr lang="fr-FR" sz="3600" dirty="0" err="1"/>
              <a:t>Algorithm</a:t>
            </a:r>
            <a:r>
              <a:rPr lang="fr-FR" sz="3600" dirty="0"/>
              <a:t> </a:t>
            </a:r>
            <a:r>
              <a:rPr lang="fr-FR" sz="3600" dirty="0" err="1"/>
              <a:t>Dataset</a:t>
            </a:r>
            <a:r>
              <a:rPr lang="fr-FR" sz="3600" dirty="0"/>
              <a:t> 2 </a:t>
            </a:r>
            <a:r>
              <a:rPr lang="fr-FR" sz="3600" b="1" dirty="0"/>
              <a:t>Factor 1</a:t>
            </a:r>
            <a:br>
              <a:rPr lang="fr-FR" sz="3600" b="1" dirty="0"/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E7C7BA-BA7D-4D21-B601-0E6E060E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1692166"/>
            <a:ext cx="497723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Sienna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bought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Share-ECAQ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Share-IXCI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Share-FWBE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Share-ZOFA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Share-PLLK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Share-YFVZ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Share-ANFX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Share-PATS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Share-NDKR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Share-ALIY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Share-JWGF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Share-JGTW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Share-FAPS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Share-VCAX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Share-LFXB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Share-DWSK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Share-XQII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Share-ROOM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489.24$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193.78$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39.61 %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value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683.02 $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B7536C-786C-4DCA-A39B-BC1412BB1B97}"/>
              </a:ext>
            </a:extLst>
          </p:cNvPr>
          <p:cNvSpPr txBox="1"/>
          <p:nvPr/>
        </p:nvSpPr>
        <p:spPr>
          <a:xfrm>
            <a:off x="4412474" y="1692166"/>
            <a:ext cx="61036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bought: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Share-GEBJ, price : 5.87, profit : 37.95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Share-DWSK, price : 29.49, profit : 39.35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Share-LFXB, price : 14.83, profit : 39.79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Share-IJFT, price : 40.91, profit : 38.89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Share-ZKSN, price : 22.83, profit : 38.63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Share-FAPS, price : 32.57, profit : 39.54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Share-JGTW, price : 35.29, profit : 39.43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Share-JWGF, price : 48.69, profit : 39.93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Share-ALIY, price : 29.08, profit : 39.93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Share-NDKR, price : 33.06, profit : 39.91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Share-PATS, price : 27.7, profit : 39.97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Share-ANFX, price : 38.55, profit : 39.72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Share-OPBR, price : 39.0, profit : 38.95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Share-PLLK, price : 19.94, profit : 39.91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Share-ZOFA, price : 25.32, profit : 39.78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Share-FWBE, price : 18.31, profit : 39.82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Share-ECAQ, price : 31.66, profit : 39.49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 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493.1$</a:t>
            </a:r>
          </a:p>
          <a:p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194.9$</a:t>
            </a:r>
          </a:p>
          <a:p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efficiency : 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39.53 %</a:t>
            </a:r>
          </a:p>
          <a:p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value after 2 years is: 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688.0$</a:t>
            </a: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8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572D9-C9DC-4A84-9EE5-71FA924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comparison</a:t>
            </a:r>
            <a:r>
              <a:rPr lang="fr-FR" dirty="0"/>
              <a:t>: Dynamic </a:t>
            </a:r>
            <a:r>
              <a:rPr lang="fr-FR" dirty="0" err="1"/>
              <a:t>Algorithm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2 Factor 10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07F81-8DEE-4F1B-9068-CF0964D1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1692166"/>
            <a:ext cx="497723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Sienna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bought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Share-ECAQ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Share-IXCI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Share-FWBE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Share-ZOFA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Share-PLLK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Share-YFVZ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Share-ANFX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Share-PATS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Share-NDKR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Share-ALIY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Share-JWGF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Share-JGTW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Share-FAPS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Share-VCAX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Share-LFXB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Share-DWSK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Share-XQII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Share-ROOM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489.24$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193.78$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39.61 %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value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683.02 $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9AD281-C62E-4ECD-ADF6-294A0D2355AC}"/>
              </a:ext>
            </a:extLst>
          </p:cNvPr>
          <p:cNvSpPr txBox="1"/>
          <p:nvPr/>
        </p:nvSpPr>
        <p:spPr>
          <a:xfrm>
            <a:off x="4975668" y="1692166"/>
            <a:ext cx="610334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i="0" dirty="0">
                <a:effectLst/>
                <a:latin typeface="Segoe UI Historic" panose="020B0502040204020203" pitchFamily="34" charset="0"/>
              </a:rPr>
              <a:t>We bought:</a:t>
            </a:r>
          </a:p>
          <a:p>
            <a:r>
              <a:rPr lang="en-US" sz="1300" b="1" dirty="0">
                <a:latin typeface="Segoe UI Historic" panose="020B0502040204020203" pitchFamily="34" charset="0"/>
              </a:rPr>
              <a:t>Share Portfolio: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Share-UPCV, price : 32.45, profit : 38.9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Share-DWSK, price : 29.49, profit : 39.35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Share-LFXB, price : 14.83, profit : 39.79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Share-FAPS, price : 32.57, profit : 39.54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Share-JGTW, price : 35.29, profit : 39.43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Share-JWGF, price : 48.69, profit : 39.93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Share-ALIY, price : 29.08, profit : 39.93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Share-NDKR, price : 33.06, profit : 39.91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Share-VCXT, price : 29.19, profit : 39.22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Share-PATS, price : 27.7, profit : 39.97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Share-ANFX, price : 38.55, profit : 39.72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Share-YFVZ, price : 22.55, profit : 39.1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Share-LXZU, price : 4.24, profit : 39.54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Share-PLLK, price : 19.94, profit : 39.91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Share-ZOFA, price : 25.32, profit : 39.78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Share-FWBE, price : 18.31, profit : 39.82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Share-IXCI, price : 26.32, profit : 39.4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egoe UI Historic" panose="020B0502040204020203" pitchFamily="34" charset="0"/>
              </a:rPr>
              <a:t>name : Share-ECAQ, price : 31.66, profit : 39.49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effectLst/>
              <a:latin typeface="Segoe UI Historic" panose="020B0502040204020203" pitchFamily="34" charset="0"/>
            </a:endParaRP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Total cost is: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499.24$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Total profit is: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197.69$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Global portfolio efficiency 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39.6 %</a:t>
            </a:r>
          </a:p>
          <a:p>
            <a:r>
              <a:rPr lang="en-US" sz="1300" b="0" i="0" dirty="0">
                <a:effectLst/>
                <a:latin typeface="Segoe UI Historic" panose="020B0502040204020203" pitchFamily="34" charset="0"/>
              </a:rPr>
              <a:t>Share Portfolio value after 2 years is: </a:t>
            </a:r>
            <a:r>
              <a:rPr lang="en-US" sz="1300" b="1" i="0" dirty="0">
                <a:effectLst/>
                <a:latin typeface="Segoe UI Historic" panose="020B0502040204020203" pitchFamily="34" charset="0"/>
              </a:rPr>
              <a:t>696.93$</a:t>
            </a:r>
            <a:endParaRPr lang="fr-FR" sz="1300" b="1" dirty="0"/>
          </a:p>
        </p:txBody>
      </p:sp>
    </p:spTree>
    <p:extLst>
      <p:ext uri="{BB962C8B-B14F-4D97-AF65-F5344CB8AC3E}">
        <p14:creationId xmlns:p14="http://schemas.microsoft.com/office/powerpoint/2010/main" val="34327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96055-45E7-4AEE-BFE1-AAB37E4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 time and memory </a:t>
            </a:r>
            <a:r>
              <a:rPr lang="fr-FR" dirty="0" err="1"/>
              <a:t>cost</a:t>
            </a:r>
            <a:r>
              <a:rPr lang="fr-FR" dirty="0"/>
              <a:t> Data set 2</a:t>
            </a:r>
            <a:br>
              <a:rPr lang="fr-FR" dirty="0"/>
            </a:br>
            <a:r>
              <a:rPr lang="fr-FR" dirty="0"/>
              <a:t>Factor 10 vs Factor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29A54-C261-44B2-8FFB-6AFABE12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09016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 10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time in seconds: 2.548 seconds</a:t>
            </a:r>
          </a:p>
          <a:p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use : 104.250442 MB, Peak : 104.250642 MB</a:t>
            </a:r>
          </a:p>
          <a:p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O(n*w)</a:t>
            </a:r>
          </a:p>
          <a:p>
            <a:endParaRPr lang="fr-F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6980E62-EE53-4949-9557-D6A8990452D7}"/>
              </a:ext>
            </a:extLst>
          </p:cNvPr>
          <p:cNvSpPr txBox="1">
            <a:spLocks/>
          </p:cNvSpPr>
          <p:nvPr/>
        </p:nvSpPr>
        <p:spPr>
          <a:xfrm>
            <a:off x="5086350" y="2160589"/>
            <a:ext cx="44090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 1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time in seconds: 0.203 seconds</a:t>
            </a:r>
          </a:p>
          <a:p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use : 9.84073 MB, Peak : 9.84093 MB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O(n*w)</a:t>
            </a:r>
          </a:p>
          <a:p>
            <a:endParaRPr lang="fr-F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00B501-E9E7-42B5-8957-AA385277B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Table of contents</a:t>
            </a:r>
          </a:p>
        </p:txBody>
      </p:sp>
      <p:pic>
        <p:nvPicPr>
          <p:cNvPr id="4" name="Picture 2" descr="The AlgoInvest&amp;Trade Logo">
            <a:hlinkClick r:id="rId2"/>
            <a:extLst>
              <a:ext uri="{FF2B5EF4-FFF2-40B4-BE49-F238E27FC236}">
                <a16:creationId xmlns:a16="http://schemas.microsoft.com/office/drawing/2014/main" id="{3257E05A-DFA9-4BBA-938C-3B951E64E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294482"/>
            <a:ext cx="3856774" cy="435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95B86FC2-804C-4A27-A7F8-C0771805A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Global Project Presentation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Algorithms Presentation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Side by Side Comparison</a:t>
            </a:r>
          </a:p>
          <a:p>
            <a:pPr algn="l"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8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386FB-D04E-42A5-9A2A-EA338A00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 Project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CE8D-ECFF-49CF-B43F-E7B480C0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: Write and propose an </a:t>
            </a:r>
            <a:r>
              <a:rPr lang="fr-FR" dirty="0" err="1"/>
              <a:t>algorithm</a:t>
            </a:r>
            <a:r>
              <a:rPr lang="fr-FR" dirty="0"/>
              <a:t> in python to </a:t>
            </a:r>
            <a:r>
              <a:rPr lang="fr-FR" dirty="0" err="1"/>
              <a:t>suggest</a:t>
            </a:r>
            <a:r>
              <a:rPr lang="fr-FR" dirty="0"/>
              <a:t> the best </a:t>
            </a:r>
            <a:r>
              <a:rPr lang="fr-FR" dirty="0" err="1"/>
              <a:t>investment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respecting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limitations :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Each share can only be bought once.</a:t>
            </a:r>
          </a:p>
          <a:p>
            <a:pPr lvl="1"/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We cannot buy a fraction of a share.</a:t>
            </a:r>
          </a:p>
          <a:p>
            <a:pPr lvl="1"/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We can spend at most 500 euros per client.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2A705-9685-4DA2-B5AD-4C43B307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 err="1"/>
              <a:t>Brut_force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C71F6377-9EDB-4733-A37C-E373B2F108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930400"/>
            <a:ext cx="423364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ucune description disponible.">
            <a:extLst>
              <a:ext uri="{FF2B5EF4-FFF2-40B4-BE49-F238E27FC236}">
                <a16:creationId xmlns:a16="http://schemas.microsoft.com/office/drawing/2014/main" id="{9898433A-BFB7-4B53-A703-F699C091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00450"/>
            <a:ext cx="3815186" cy="229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33A32C-A03B-46A8-9114-671651C79072}"/>
              </a:ext>
            </a:extLst>
          </p:cNvPr>
          <p:cNvSpPr txBox="1"/>
          <p:nvPr/>
        </p:nvSpPr>
        <p:spPr>
          <a:xfrm>
            <a:off x="4975668" y="1930400"/>
            <a:ext cx="37111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Step</a:t>
            </a:r>
            <a:r>
              <a:rPr lang="fr-FR" sz="1400" dirty="0"/>
              <a:t> 1: </a:t>
            </a:r>
            <a:r>
              <a:rPr lang="fr-FR" sz="1400" dirty="0" err="1"/>
              <a:t>Create</a:t>
            </a:r>
            <a:r>
              <a:rPr lang="fr-FR" sz="1400" dirty="0"/>
              <a:t> a </a:t>
            </a:r>
            <a:r>
              <a:rPr lang="fr-FR" sz="1400" dirty="0" err="1"/>
              <a:t>list</a:t>
            </a:r>
            <a:r>
              <a:rPr lang="fr-FR" sz="1400" dirty="0"/>
              <a:t> of combination from the </a:t>
            </a:r>
            <a:r>
              <a:rPr lang="fr-FR" sz="1400" dirty="0" err="1"/>
              <a:t>list</a:t>
            </a:r>
            <a:r>
              <a:rPr lang="fr-FR" sz="1400" dirty="0"/>
              <a:t> of </a:t>
            </a:r>
            <a:r>
              <a:rPr lang="fr-FR" sz="1400" dirty="0" err="1"/>
              <a:t>shares</a:t>
            </a:r>
            <a:r>
              <a:rPr lang="fr-FR" sz="1400" dirty="0"/>
              <a:t> </a:t>
            </a:r>
            <a:r>
              <a:rPr lang="fr-FR" sz="1400" dirty="0" err="1"/>
              <a:t>previously</a:t>
            </a:r>
            <a:r>
              <a:rPr lang="fr-FR" sz="1400" dirty="0"/>
              <a:t> </a:t>
            </a:r>
            <a:r>
              <a:rPr lang="fr-FR" sz="1400" dirty="0" err="1"/>
              <a:t>taken</a:t>
            </a:r>
            <a:r>
              <a:rPr lang="fr-FR" sz="1400" dirty="0"/>
              <a:t> from the </a:t>
            </a:r>
            <a:r>
              <a:rPr lang="fr-FR" sz="1400" dirty="0" err="1"/>
              <a:t>database</a:t>
            </a:r>
            <a:endParaRPr lang="fr-FR" sz="1400" dirty="0"/>
          </a:p>
          <a:p>
            <a:r>
              <a:rPr lang="fr-FR" sz="1400" dirty="0" err="1"/>
              <a:t>Step</a:t>
            </a:r>
            <a:r>
              <a:rPr lang="fr-FR" sz="1400" dirty="0"/>
              <a:t> 2: Find the combination of </a:t>
            </a:r>
            <a:r>
              <a:rPr lang="fr-FR" sz="1400" dirty="0" err="1"/>
              <a:t>shares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highest</a:t>
            </a:r>
            <a:r>
              <a:rPr lang="fr-FR" sz="1400" dirty="0"/>
              <a:t> profit and return </a:t>
            </a:r>
            <a:r>
              <a:rPr lang="fr-FR" sz="1400" dirty="0" err="1"/>
              <a:t>it</a:t>
            </a:r>
            <a:r>
              <a:rPr lang="fr-FR" sz="1400" dirty="0"/>
              <a:t>. </a:t>
            </a:r>
          </a:p>
        </p:txBody>
      </p:sp>
      <p:pic>
        <p:nvPicPr>
          <p:cNvPr id="1028" name="Picture 4" descr="Aucune description disponible.">
            <a:extLst>
              <a:ext uri="{FF2B5EF4-FFF2-40B4-BE49-F238E27FC236}">
                <a16:creationId xmlns:a16="http://schemas.microsoft.com/office/drawing/2014/main" id="{0BFAE74E-168F-4E00-AF3E-86D0FCAA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00450"/>
            <a:ext cx="4233640" cy="229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EAD9-3D06-49DD-9F0C-F99EE6AB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 force </a:t>
            </a:r>
            <a:r>
              <a:rPr lang="fr-FR" dirty="0" err="1"/>
              <a:t>result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CCC550-9731-4FBE-B4DE-CE722326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Share Portfolio::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Share-4, price : 70, profit : 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Share-5, price : 60, profit : 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Share-6, price : 80, profit : 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Share-8, price : 26, profit : 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Share-10, price : 34, profit : 27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Share-11, price : 42, profit : 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Share-13, price : 38, profit : 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Share-18, price : 10, profit :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Share-19, price : 24, profit : 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name : Share-20, price : 114, profit : 18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Total cost is: 498$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Total profit is: 99.08$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Global portfolio efficiency : 19.9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Share Portfolio value after 2 years is: 597.08$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F484E0-0B3F-4B10-97F4-0AB5ECB8B685}"/>
              </a:ext>
            </a:extLst>
          </p:cNvPr>
          <p:cNvSpPr txBox="1"/>
          <p:nvPr/>
        </p:nvSpPr>
        <p:spPr>
          <a:xfrm>
            <a:off x="4975668" y="1330235"/>
            <a:ext cx="429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Run time in seconds: 8.412</a:t>
            </a:r>
          </a:p>
          <a:p>
            <a:endParaRPr lang="en-US" dirty="0">
              <a:latin typeface="Segoe UI Historic" panose="020B0502040204020203" pitchFamily="34" charset="0"/>
            </a:endParaRP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Memory use : 258.102746 MB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Peak: 266.601122 MB</a:t>
            </a:r>
          </a:p>
          <a:p>
            <a:endParaRPr lang="en-US" dirty="0">
              <a:latin typeface="Segoe UI Historic" panose="020B0502040204020203" pitchFamily="34" charset="0"/>
            </a:endParaRPr>
          </a:p>
          <a:p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: O(2^n)</a:t>
            </a:r>
          </a:p>
        </p:txBody>
      </p:sp>
    </p:spTree>
    <p:extLst>
      <p:ext uri="{BB962C8B-B14F-4D97-AF65-F5344CB8AC3E}">
        <p14:creationId xmlns:p14="http://schemas.microsoft.com/office/powerpoint/2010/main" val="132944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72BCC-9AD3-4981-9159-9D80F56B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br>
              <a:rPr lang="fr-FR" dirty="0"/>
            </a:br>
            <a:r>
              <a:rPr lang="fr-FR" dirty="0" err="1"/>
              <a:t>Greedy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CC0F3D-2BA3-4BE7-8D81-AA2D8A8CAB22}"/>
              </a:ext>
            </a:extLst>
          </p:cNvPr>
          <p:cNvSpPr txBox="1"/>
          <p:nvPr/>
        </p:nvSpPr>
        <p:spPr>
          <a:xfrm>
            <a:off x="5915025" y="1930400"/>
            <a:ext cx="514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1:Sort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shares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the profit in </a:t>
            </a:r>
            <a:r>
              <a:rPr lang="fr-FR" dirty="0" err="1"/>
              <a:t>absolute</a:t>
            </a:r>
            <a:r>
              <a:rPr lang="fr-FR" dirty="0"/>
              <a:t> value</a:t>
            </a:r>
          </a:p>
          <a:p>
            <a:r>
              <a:rPr lang="fr-FR" dirty="0" err="1"/>
              <a:t>Step</a:t>
            </a:r>
            <a:r>
              <a:rPr lang="fr-FR" dirty="0"/>
              <a:t> 2 : </a:t>
            </a:r>
            <a:r>
              <a:rPr lang="fr-FR" dirty="0" err="1"/>
              <a:t>Add</a:t>
            </a:r>
            <a:r>
              <a:rPr lang="fr-FR" dirty="0"/>
              <a:t> the first </a:t>
            </a:r>
            <a:r>
              <a:rPr lang="fr-FR" dirty="0" err="1"/>
              <a:t>share</a:t>
            </a:r>
            <a:r>
              <a:rPr lang="fr-FR" dirty="0"/>
              <a:t> of the </a:t>
            </a:r>
            <a:r>
              <a:rPr lang="fr-FR" dirty="0" err="1"/>
              <a:t>list</a:t>
            </a:r>
            <a:r>
              <a:rPr lang="fr-FR" dirty="0"/>
              <a:t> to the </a:t>
            </a:r>
            <a:r>
              <a:rPr lang="fr-FR" dirty="0" err="1"/>
              <a:t>shareportfolio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maximum </a:t>
            </a:r>
            <a:r>
              <a:rPr lang="fr-FR" dirty="0" err="1"/>
              <a:t>investment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. </a:t>
            </a:r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515B959D-F030-4A0B-8D43-9CCC562E9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73207"/>
            <a:ext cx="5143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ucune description disponible.">
            <a:extLst>
              <a:ext uri="{FF2B5EF4-FFF2-40B4-BE49-F238E27FC236}">
                <a16:creationId xmlns:a16="http://schemas.microsoft.com/office/drawing/2014/main" id="{E55F06D4-03B9-496D-8697-089E839F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4921270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uvrir la photo">
            <a:extLst>
              <a:ext uri="{FF2B5EF4-FFF2-40B4-BE49-F238E27FC236}">
                <a16:creationId xmlns:a16="http://schemas.microsoft.com/office/drawing/2014/main" id="{1A7C5B80-3A94-4ED0-A5F4-41EBE68C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92" y="3429000"/>
            <a:ext cx="4767367" cy="316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8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DD17D-AD1B-47F7-AE52-DCBE3BC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Dynamic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Knapsack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pic>
        <p:nvPicPr>
          <p:cNvPr id="3074" name="Picture 2" descr="Aucune description disponible.">
            <a:extLst>
              <a:ext uri="{FF2B5EF4-FFF2-40B4-BE49-F238E27FC236}">
                <a16:creationId xmlns:a16="http://schemas.microsoft.com/office/drawing/2014/main" id="{754A37FB-D946-4CF3-96AA-43CC84CA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1"/>
            <a:ext cx="5067300" cy="31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ucune description disponible.">
            <a:extLst>
              <a:ext uri="{FF2B5EF4-FFF2-40B4-BE49-F238E27FC236}">
                <a16:creationId xmlns:a16="http://schemas.microsoft.com/office/drawing/2014/main" id="{E512FA91-8466-461D-9479-83A1F60A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34" y="1930401"/>
            <a:ext cx="5067300" cy="31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244944-049E-47D7-B2CF-ECA3C5718339}"/>
              </a:ext>
            </a:extLst>
          </p:cNvPr>
          <p:cNvSpPr txBox="1"/>
          <p:nvPr/>
        </p:nvSpPr>
        <p:spPr>
          <a:xfrm>
            <a:off x="677334" y="5188945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double table </a:t>
            </a:r>
            <a:r>
              <a:rPr lang="fr-FR" dirty="0" err="1"/>
              <a:t>within</a:t>
            </a:r>
            <a:r>
              <a:rPr lang="fr-FR" dirty="0"/>
              <a:t> the range of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shares</a:t>
            </a:r>
            <a:r>
              <a:rPr lang="fr-FR" dirty="0"/>
              <a:t>) and the maximum </a:t>
            </a:r>
            <a:r>
              <a:rPr lang="fr-FR" dirty="0" err="1"/>
              <a:t>investment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</a:t>
            </a:r>
            <a:r>
              <a:rPr lang="fr-FR" dirty="0" err="1"/>
              <a:t>previsouly</a:t>
            </a:r>
            <a:r>
              <a:rPr lang="fr-FR" dirty="0"/>
              <a:t> </a:t>
            </a:r>
            <a:r>
              <a:rPr lang="fr-FR" dirty="0" err="1"/>
              <a:t>factored</a:t>
            </a:r>
            <a:r>
              <a:rPr lang="fr-FR" dirty="0"/>
              <a:t> (</a:t>
            </a:r>
            <a:r>
              <a:rPr lang="fr-FR" dirty="0" err="1"/>
              <a:t>here</a:t>
            </a:r>
            <a:r>
              <a:rPr lang="fr-FR" dirty="0"/>
              <a:t> by 10) to </a:t>
            </a:r>
            <a:r>
              <a:rPr lang="fr-FR" dirty="0" err="1"/>
              <a:t>get</a:t>
            </a:r>
            <a:r>
              <a:rPr lang="fr-FR" dirty="0"/>
              <a:t> a more </a:t>
            </a:r>
            <a:r>
              <a:rPr lang="fr-FR" dirty="0" err="1"/>
              <a:t>precise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  <a:p>
            <a:r>
              <a:rPr lang="fr-FR" dirty="0" err="1"/>
              <a:t>Step</a:t>
            </a:r>
            <a:r>
              <a:rPr lang="fr-FR" dirty="0"/>
              <a:t> 2: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fill</a:t>
            </a:r>
            <a:r>
              <a:rPr lang="fr-FR" dirty="0"/>
              <a:t> the table at </a:t>
            </a:r>
            <a:r>
              <a:rPr lang="fr-FR" dirty="0" err="1"/>
              <a:t>each</a:t>
            </a:r>
            <a:r>
              <a:rPr lang="fr-FR" dirty="0"/>
              <a:t> index [i][j] for i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shares</a:t>
            </a:r>
            <a:r>
              <a:rPr lang="fr-FR" dirty="0"/>
              <a:t> and j the maximum </a:t>
            </a:r>
            <a:r>
              <a:rPr lang="fr-FR" dirty="0" err="1"/>
              <a:t>weight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the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best Share Portfolio. </a:t>
            </a:r>
          </a:p>
          <a:p>
            <a:r>
              <a:rPr lang="fr-FR" dirty="0" err="1"/>
              <a:t>Step</a:t>
            </a:r>
            <a:r>
              <a:rPr lang="fr-FR" dirty="0"/>
              <a:t> 3: </a:t>
            </a:r>
            <a:r>
              <a:rPr lang="fr-FR" dirty="0" err="1"/>
              <a:t>We</a:t>
            </a:r>
            <a:r>
              <a:rPr lang="fr-FR" dirty="0"/>
              <a:t> return the last </a:t>
            </a:r>
            <a:r>
              <a:rPr lang="fr-FR" dirty="0" err="1"/>
              <a:t>cell</a:t>
            </a:r>
            <a:r>
              <a:rPr lang="fr-FR" dirty="0"/>
              <a:t> of the table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best Share Portfolio for the global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shares</a:t>
            </a:r>
            <a:r>
              <a:rPr lang="fr-FR" dirty="0"/>
              <a:t> and the maximum </a:t>
            </a:r>
            <a:r>
              <a:rPr lang="fr-FR" dirty="0" err="1"/>
              <a:t>investment</a:t>
            </a:r>
            <a:r>
              <a:rPr lang="fr-FR" dirty="0"/>
              <a:t> </a:t>
            </a:r>
            <a:r>
              <a:rPr lang="fr-FR" dirty="0" err="1"/>
              <a:t>amount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66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BD0E1-4667-41B0-9498-22E40B57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0462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comparison</a:t>
            </a:r>
            <a:r>
              <a:rPr lang="fr-FR" dirty="0"/>
              <a:t>: </a:t>
            </a:r>
            <a:r>
              <a:rPr lang="fr-FR" dirty="0" err="1"/>
              <a:t>Greedy</a:t>
            </a:r>
            <a:r>
              <a:rPr lang="fr-FR" dirty="0"/>
              <a:t> </a:t>
            </a:r>
            <a:r>
              <a:rPr lang="fr-FR" dirty="0" err="1"/>
              <a:t>Algorithm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1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4C0A74-6F48-4273-B77C-4442829D7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550" y="1690062"/>
            <a:ext cx="499500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Sienna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bought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Share-GRUT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fr-FR" alt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498.76 $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196.61$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</a:t>
            </a:r>
            <a:r>
              <a:rPr lang="fr-FR" altLang="fr-FR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fr-FR" altLang="fr-F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39.42 %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value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695,37 $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4FED53-C9EE-4763-B958-DD39C08A481B}"/>
              </a:ext>
            </a:extLst>
          </p:cNvPr>
          <p:cNvSpPr txBox="1"/>
          <p:nvPr/>
        </p:nvSpPr>
        <p:spPr>
          <a:xfrm>
            <a:off x="5496790" y="1690062"/>
            <a:ext cx="52889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bought: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portfolio: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 Historic" panose="020B0502040204020203" pitchFamily="34" charset="0"/>
              </a:rPr>
              <a:t>name : Share-GRUT, price : 498.76, profit : 39.42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egoe UI Historic" panose="020B0502040204020203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effectLst/>
                <a:latin typeface="Segoe UI Historic" panose="020B0502040204020203" pitchFamily="34" charset="0"/>
              </a:rPr>
              <a:t>Total cost is: </a:t>
            </a:r>
            <a:r>
              <a:rPr lang="en-US" sz="2000" b="1" i="0" dirty="0">
                <a:effectLst/>
                <a:latin typeface="Segoe UI Historic" panose="020B0502040204020203" pitchFamily="34" charset="0"/>
              </a:rPr>
              <a:t>498.76$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effectLst/>
                <a:latin typeface="Segoe UI Historic" panose="020B0502040204020203" pitchFamily="34" charset="0"/>
              </a:rPr>
              <a:t>Total profit is: </a:t>
            </a:r>
            <a:r>
              <a:rPr lang="en-US" sz="2000" b="1" i="0" dirty="0">
                <a:effectLst/>
                <a:latin typeface="Segoe UI Historic" panose="020B0502040204020203" pitchFamily="34" charset="0"/>
              </a:rPr>
              <a:t>196.61$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effectLst/>
                <a:latin typeface="Segoe UI Historic" panose="020B0502040204020203" pitchFamily="34" charset="0"/>
              </a:rPr>
              <a:t>Global portfolio efficiency : </a:t>
            </a:r>
            <a:r>
              <a:rPr lang="en-US" sz="2000" b="1" i="0" dirty="0">
                <a:effectLst/>
                <a:latin typeface="Segoe UI Historic" panose="020B0502040204020203" pitchFamily="34" charset="0"/>
              </a:rPr>
              <a:t>39.4 %</a:t>
            </a:r>
            <a:endParaRPr lang="en-US" sz="2000" dirty="0">
              <a:latin typeface="Segoe UI Historic" panose="020B0502040204020203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effectLst/>
                <a:latin typeface="Segoe UI Historic" panose="020B0502040204020203" pitchFamily="34" charset="0"/>
              </a:rPr>
              <a:t>Share Portfolio value after 2 years is: </a:t>
            </a:r>
            <a:r>
              <a:rPr lang="en-US" sz="2000" b="1" i="0" dirty="0">
                <a:effectLst/>
                <a:latin typeface="Segoe UI Historic" panose="020B0502040204020203" pitchFamily="34" charset="0"/>
              </a:rPr>
              <a:t>695.37$</a:t>
            </a:r>
            <a:endParaRPr lang="fr-F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1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B6972-0340-4572-AF3E-CEBC7C12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256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comparison</a:t>
            </a:r>
            <a:r>
              <a:rPr lang="fr-FR" dirty="0"/>
              <a:t>: </a:t>
            </a:r>
            <a:r>
              <a:rPr lang="fr-FR" dirty="0" err="1"/>
              <a:t>Greedy</a:t>
            </a:r>
            <a:r>
              <a:rPr lang="fr-FR" dirty="0"/>
              <a:t> </a:t>
            </a:r>
            <a:r>
              <a:rPr lang="fr-FR" dirty="0" err="1"/>
              <a:t>Algorithm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861E63-9013-40D9-AF83-41F92DE61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92166"/>
            <a:ext cx="497723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Sienna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bought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Share-ECAQ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Share-IXCI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Share-FWBE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Share-ZOFA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Share-PLLK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Share-YFVZ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Share-ANFX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Share-PATS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Share-NDKR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Share-ALIY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Share-JWGF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Share-JGTW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Share-FAPS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Share-VCAX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Share-LFXB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Share-DWSK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Share-XQII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Share-ROOM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is: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489.24$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is: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193.78$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portfolio </a:t>
            </a:r>
            <a:r>
              <a:rPr lang="fr-FR" altLang="fr-F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fr-FR" altLang="fr-F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39.61 %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value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683.02 $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992A90-DF7C-45D6-85A7-13702C205668}"/>
              </a:ext>
            </a:extLst>
          </p:cNvPr>
          <p:cNvSpPr txBox="1"/>
          <p:nvPr/>
        </p:nvSpPr>
        <p:spPr>
          <a:xfrm>
            <a:off x="4975668" y="1692166"/>
            <a:ext cx="49772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bought: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Portfolio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Share-JWGF, price : 48.69, profit : 39.93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Share-MBQU, price : 51.46, profit : 35.78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Share-QEVK, price : 49.77, profit : 34.38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Share-DLNE, price : 44.06, profit : 36.74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Share-IJFT, price : 40.91, profit : 38.89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Share-ANFX, price : 38.55, profit : 39.72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Share-MALJ, price : 46.37, profit : 32.88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Share-OPBR, price : 39.0, profit : 38.95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Share-FWMV, price : 41.68, profit : 35.8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Share-HATC, price : 43.45, profit : 34.14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 Historic" panose="020B0502040204020203" pitchFamily="34" charset="0"/>
              </a:rPr>
              <a:t>name : Share-XGNC, price : 41.86, profit : 35.14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egoe UI Historic" panose="020B0502040204020203" pitchFamily="34" charset="0"/>
            </a:endParaRPr>
          </a:p>
          <a:p>
            <a:r>
              <a:rPr lang="en-US" sz="1400" b="0" i="0" dirty="0">
                <a:effectLst/>
                <a:latin typeface="Segoe UI Historic" panose="020B0502040204020203" pitchFamily="34" charset="0"/>
              </a:rPr>
              <a:t>Total cost is: </a:t>
            </a:r>
            <a:r>
              <a:rPr lang="en-US" sz="1400" b="1" i="0" dirty="0">
                <a:effectLst/>
                <a:latin typeface="Segoe UI Historic" panose="020B0502040204020203" pitchFamily="34" charset="0"/>
              </a:rPr>
              <a:t>485.8$</a:t>
            </a:r>
          </a:p>
          <a:p>
            <a:r>
              <a:rPr lang="en-US" sz="1400" dirty="0">
                <a:latin typeface="Segoe UI Historic" panose="020B0502040204020203" pitchFamily="34" charset="0"/>
              </a:rPr>
              <a:t>T</a:t>
            </a:r>
            <a:r>
              <a:rPr lang="en-US" sz="1400" b="0" i="0" dirty="0">
                <a:effectLst/>
                <a:latin typeface="Segoe UI Historic" panose="020B0502040204020203" pitchFamily="34" charset="0"/>
              </a:rPr>
              <a:t>otal profit is: </a:t>
            </a:r>
            <a:r>
              <a:rPr lang="en-US" sz="1400" b="1" i="0" dirty="0">
                <a:effectLst/>
                <a:latin typeface="Segoe UI Historic" panose="020B0502040204020203" pitchFamily="34" charset="0"/>
              </a:rPr>
              <a:t>177.28$</a:t>
            </a:r>
          </a:p>
          <a:p>
            <a:r>
              <a:rPr lang="en-US" sz="1400" b="0" i="0" dirty="0">
                <a:effectLst/>
                <a:latin typeface="Segoe UI Historic" panose="020B0502040204020203" pitchFamily="34" charset="0"/>
              </a:rPr>
              <a:t>Global portfolio efficiency : </a:t>
            </a:r>
            <a:r>
              <a:rPr lang="en-US" sz="1400" b="1" i="0" dirty="0">
                <a:effectLst/>
                <a:latin typeface="Segoe UI Historic" panose="020B0502040204020203" pitchFamily="34" charset="0"/>
              </a:rPr>
              <a:t>36.49 %</a:t>
            </a:r>
          </a:p>
          <a:p>
            <a:r>
              <a:rPr lang="en-US" sz="1400" b="0" i="0" dirty="0">
                <a:effectLst/>
                <a:latin typeface="Segoe UI Historic" panose="020B0502040204020203" pitchFamily="34" charset="0"/>
              </a:rPr>
              <a:t>Share Portfolio value after 2 years is: </a:t>
            </a:r>
            <a:r>
              <a:rPr lang="en-US" sz="1400" b="1" i="0" dirty="0">
                <a:effectLst/>
                <a:latin typeface="Segoe UI Historic" panose="020B0502040204020203" pitchFamily="34" charset="0"/>
              </a:rPr>
              <a:t>663.08$</a:t>
            </a: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97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2853</TotalTime>
  <Words>1879</Words>
  <Application>Microsoft Office PowerPoint</Application>
  <PresentationFormat>Grand écran</PresentationFormat>
  <Paragraphs>311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Inter</vt:lpstr>
      <vt:lpstr>Segoe UI Historic</vt:lpstr>
      <vt:lpstr>Trebuchet MS</vt:lpstr>
      <vt:lpstr>Wingdings 3</vt:lpstr>
      <vt:lpstr>Facette</vt:lpstr>
      <vt:lpstr>Thesis defense : Project 7 Solve Problems Using Algorithms in Python</vt:lpstr>
      <vt:lpstr>Table of contents</vt:lpstr>
      <vt:lpstr>Global Project Presentation</vt:lpstr>
      <vt:lpstr>Algorithms presentation: Brut_force algorithm</vt:lpstr>
      <vt:lpstr>Brut force result</vt:lpstr>
      <vt:lpstr>Algorithm presentation Greedy</vt:lpstr>
      <vt:lpstr>Algorithm presentation: Dynamic algorithm based on Knapsack problem</vt:lpstr>
      <vt:lpstr>Side by side comparison: Greedy Algorithm Dataset 1 </vt:lpstr>
      <vt:lpstr>Side by side comparison: Greedy Algorithm Dataset 2</vt:lpstr>
      <vt:lpstr>Side by side comparison: Dynamic  Algorithm Dataset 1 Factor 10</vt:lpstr>
      <vt:lpstr>Présentation PowerPoint</vt:lpstr>
      <vt:lpstr>Run time and memory cost Data set 1 Factor 10 vs Factor 1</vt:lpstr>
      <vt:lpstr>Side by side comparison: Dynamic  Algorithm Dataset 2 Factor 1 </vt:lpstr>
      <vt:lpstr>Side by side comparison: Dynamic Algorithm Dataset 2 Factor 10</vt:lpstr>
      <vt:lpstr>Run time and memory cost Data set 2 Factor 10 vs Factor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 : Project 7 Solve Problems Using Algorithms in Python</dc:title>
  <dc:creator>Arnaud Huck</dc:creator>
  <cp:lastModifiedBy>Arnaud Huck</cp:lastModifiedBy>
  <cp:revision>7</cp:revision>
  <dcterms:created xsi:type="dcterms:W3CDTF">2022-12-05T13:38:39Z</dcterms:created>
  <dcterms:modified xsi:type="dcterms:W3CDTF">2022-12-09T10:49:20Z</dcterms:modified>
</cp:coreProperties>
</file>