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8" r:id="rId3"/>
    <p:sldId id="266" r:id="rId4"/>
    <p:sldId id="267" r:id="rId5"/>
    <p:sldId id="259" r:id="rId6"/>
    <p:sldId id="262" r:id="rId7"/>
    <p:sldId id="261" r:id="rId8"/>
    <p:sldId id="264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F0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02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3D60-9C5B-41C2-8D32-053C8F9902B2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E5D9-C6E2-4E8F-B6DB-B77B4060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3D60-9C5B-41C2-8D32-053C8F9902B2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E5D9-C6E2-4E8F-B6DB-B77B4060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3D60-9C5B-41C2-8D32-053C8F9902B2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E5D9-C6E2-4E8F-B6DB-B77B4060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3D60-9C5B-41C2-8D32-053C8F9902B2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E5D9-C6E2-4E8F-B6DB-B77B4060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3D60-9C5B-41C2-8D32-053C8F9902B2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E5D9-C6E2-4E8F-B6DB-B77B4060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3D60-9C5B-41C2-8D32-053C8F9902B2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E5D9-C6E2-4E8F-B6DB-B77B4060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3D60-9C5B-41C2-8D32-053C8F9902B2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E5D9-C6E2-4E8F-B6DB-B77B4060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3D60-9C5B-41C2-8D32-053C8F9902B2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E5D9-C6E2-4E8F-B6DB-B77B4060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3D60-9C5B-41C2-8D32-053C8F9902B2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E5D9-C6E2-4E8F-B6DB-B77B4060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3D60-9C5B-41C2-8D32-053C8F9902B2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E5D9-C6E2-4E8F-B6DB-B77B4060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3D60-9C5B-41C2-8D32-053C8F9902B2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E5D9-C6E2-4E8F-B6DB-B77B4060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D3D60-9C5B-41C2-8D32-053C8F9902B2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CE5D9-C6E2-4E8F-B6DB-B77B4060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 smtClean="0"/>
              <a:t>OCLScribe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err="1" smtClean="0"/>
              <a:t>Integrating</a:t>
            </a:r>
            <a:r>
              <a:rPr lang="fr-BE" dirty="0" smtClean="0"/>
              <a:t> </a:t>
            </a:r>
            <a:r>
              <a:rPr lang="fr-BE" dirty="0" err="1" smtClean="0"/>
              <a:t>Modelio</a:t>
            </a:r>
            <a:r>
              <a:rPr lang="fr-BE" dirty="0" smtClean="0"/>
              <a:t> and USEOCL</a:t>
            </a:r>
          </a:p>
          <a:p>
            <a:endParaRPr lang="fr-BE" dirty="0" smtClean="0"/>
          </a:p>
          <a:p>
            <a:r>
              <a:rPr lang="fr-BE" sz="2000" dirty="0" smtClean="0"/>
              <a:t>modelio.org</a:t>
            </a:r>
          </a:p>
          <a:p>
            <a:r>
              <a:rPr lang="fr-BE" sz="2000" dirty="0" smtClean="0"/>
              <a:t>sourceforge.net/</a:t>
            </a:r>
            <a:r>
              <a:rPr lang="fr-BE" sz="2000" dirty="0" err="1" smtClean="0"/>
              <a:t>projects</a:t>
            </a:r>
            <a:r>
              <a:rPr lang="fr-BE" sz="2000" dirty="0" smtClean="0"/>
              <a:t>/</a:t>
            </a:r>
            <a:r>
              <a:rPr lang="fr-BE" sz="2000" dirty="0" err="1" smtClean="0"/>
              <a:t>useocl</a:t>
            </a:r>
            <a:r>
              <a:rPr lang="fr-BE" sz="2000" dirty="0" smtClean="0"/>
              <a:t>/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Overview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t="10402" r="9307"/>
          <a:stretch>
            <a:fillRect/>
          </a:stretch>
        </p:blipFill>
        <p:spPr bwMode="auto">
          <a:xfrm>
            <a:off x="93789" y="1346631"/>
            <a:ext cx="3513151" cy="2802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4906606" y="4698627"/>
            <a:ext cx="4129890" cy="2042741"/>
            <a:chOff x="14758" y="2124364"/>
            <a:chExt cx="9073824" cy="4488128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758" y="2204865"/>
              <a:ext cx="1892946" cy="3816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06219" y="2204864"/>
              <a:ext cx="2665781" cy="3024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 r="2547"/>
            <a:stretch>
              <a:fillRect/>
            </a:stretch>
          </p:blipFill>
          <p:spPr bwMode="auto">
            <a:xfrm>
              <a:off x="4644008" y="2204864"/>
              <a:ext cx="4435337" cy="4384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1"/>
            <p:cNvSpPr/>
            <p:nvPr/>
          </p:nvSpPr>
          <p:spPr>
            <a:xfrm>
              <a:off x="36946" y="2124364"/>
              <a:ext cx="4507346" cy="4479636"/>
            </a:xfrm>
            <a:prstGeom prst="rect">
              <a:avLst/>
            </a:prstGeom>
            <a:noFill/>
            <a:ln w="76200">
              <a:solidFill>
                <a:srgbClr val="FDDF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2132856"/>
              <a:ext cx="4444574" cy="4479636"/>
            </a:xfrm>
            <a:prstGeom prst="rect">
              <a:avLst/>
            </a:prstGeom>
            <a:noFill/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63888" y="3429000"/>
            <a:ext cx="2016224" cy="726600"/>
            <a:chOff x="3914353" y="3129417"/>
            <a:chExt cx="2016224" cy="726600"/>
          </a:xfrm>
        </p:grpSpPr>
        <p:sp>
          <p:nvSpPr>
            <p:cNvPr id="19" name="Down Arrow 18"/>
            <p:cNvSpPr/>
            <p:nvPr/>
          </p:nvSpPr>
          <p:spPr>
            <a:xfrm rot="18646726">
              <a:off x="4562425" y="2487865"/>
              <a:ext cx="720080" cy="20162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 rot="2422177">
              <a:off x="4030080" y="3129417"/>
              <a:ext cx="1465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b="1" dirty="0" err="1" smtClean="0">
                  <a:solidFill>
                    <a:schemeClr val="bg1">
                      <a:lumMod val="95000"/>
                    </a:schemeClr>
                  </a:solidFill>
                </a:rPr>
                <a:t>OCLScribe</a:t>
              </a:r>
              <a:endParaRPr lang="en-US" sz="24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71600" y="4077072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 smtClean="0">
                <a:solidFill>
                  <a:schemeClr val="bg1">
                    <a:lumMod val="50000"/>
                  </a:schemeClr>
                </a:solidFill>
              </a:rPr>
              <a:t>Modelio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03848" y="6093296"/>
            <a:ext cx="1328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solidFill>
                  <a:schemeClr val="bg1">
                    <a:lumMod val="50000"/>
                  </a:schemeClr>
                </a:solidFill>
              </a:rPr>
              <a:t>USEOCL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Integration</a:t>
            </a:r>
            <a:r>
              <a:rPr lang="fr-BE" dirty="0" smtClean="0"/>
              <a:t> of OCL contraints </a:t>
            </a:r>
            <a:r>
              <a:rPr lang="fr-BE" dirty="0" err="1" smtClean="0"/>
              <a:t>into</a:t>
            </a:r>
            <a:r>
              <a:rPr lang="fr-BE" dirty="0" smtClean="0"/>
              <a:t> </a:t>
            </a:r>
            <a:r>
              <a:rPr lang="fr-BE" dirty="0" err="1" smtClean="0"/>
              <a:t>Modelio</a:t>
            </a:r>
            <a:endParaRPr lang="fr-BE" dirty="0" smtClean="0"/>
          </a:p>
          <a:p>
            <a:pPr lvl="1"/>
            <a:r>
              <a:rPr lang="fr-BE" dirty="0" smtClean="0"/>
              <a:t>use of a simple </a:t>
            </a:r>
            <a:r>
              <a:rPr lang="fr-BE" dirty="0" smtClean="0"/>
              <a:t>profile </a:t>
            </a:r>
            <a:r>
              <a:rPr lang="fr-BE" dirty="0" err="1" smtClean="0"/>
              <a:t>defined</a:t>
            </a:r>
            <a:r>
              <a:rPr lang="fr-BE" dirty="0" smtClean="0"/>
              <a:t> on Notes</a:t>
            </a:r>
            <a:endParaRPr lang="fr-BE" dirty="0" smtClean="0"/>
          </a:p>
          <a:p>
            <a:pPr lvl="2"/>
            <a:r>
              <a:rPr lang="fr-BE" dirty="0" smtClean="0"/>
              <a:t>&lt;&lt;Invariant&gt;&gt;,&lt;&lt;</a:t>
            </a:r>
            <a:r>
              <a:rPr lang="fr-BE" dirty="0" err="1" smtClean="0"/>
              <a:t>Precondition</a:t>
            </a:r>
            <a:r>
              <a:rPr lang="fr-BE" dirty="0" smtClean="0"/>
              <a:t>&gt;&gt;,&lt;&lt;</a:t>
            </a:r>
            <a:r>
              <a:rPr lang="fr-BE" dirty="0" err="1" smtClean="0"/>
              <a:t>Postcondition</a:t>
            </a:r>
            <a:r>
              <a:rPr lang="fr-BE" dirty="0" smtClean="0"/>
              <a:t>&gt;&gt; </a:t>
            </a:r>
          </a:p>
          <a:p>
            <a:pPr lvl="2"/>
            <a:endParaRPr lang="fr-BE" dirty="0" smtClean="0"/>
          </a:p>
          <a:p>
            <a:r>
              <a:rPr lang="fr-BE" dirty="0" err="1" smtClean="0"/>
              <a:t>Generation</a:t>
            </a:r>
            <a:r>
              <a:rPr lang="fr-BE" dirty="0" smtClean="0"/>
              <a:t> of the "Structural" model</a:t>
            </a:r>
          </a:p>
          <a:p>
            <a:r>
              <a:rPr lang="fr-BE" dirty="0" smtClean="0"/>
              <a:t>Copy of the OCL </a:t>
            </a:r>
            <a:r>
              <a:rPr lang="fr-BE" dirty="0" err="1" smtClean="0"/>
              <a:t>constraints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Current</a:t>
            </a:r>
            <a:r>
              <a:rPr lang="fr-BE" dirty="0" smtClean="0"/>
              <a:t>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Limited to the </a:t>
            </a:r>
            <a:r>
              <a:rPr lang="fr-BE" dirty="0" err="1" smtClean="0"/>
              <a:t>generation</a:t>
            </a:r>
            <a:r>
              <a:rPr lang="fr-BE" dirty="0" smtClean="0"/>
              <a:t> of the model</a:t>
            </a:r>
          </a:p>
          <a:p>
            <a:endParaRPr lang="fr-BE" dirty="0" smtClean="0"/>
          </a:p>
          <a:p>
            <a:r>
              <a:rPr lang="fr-BE" dirty="0" smtClean="0"/>
              <a:t>Possible extensions:</a:t>
            </a:r>
          </a:p>
          <a:p>
            <a:pPr lvl="1"/>
            <a:r>
              <a:rPr lang="fr-BE" dirty="0" err="1" smtClean="0"/>
              <a:t>launching</a:t>
            </a:r>
            <a:r>
              <a:rPr lang="fr-BE" dirty="0" smtClean="0"/>
              <a:t> the OCLUSE and </a:t>
            </a:r>
            <a:r>
              <a:rPr lang="fr-BE" dirty="0" err="1" smtClean="0"/>
              <a:t>error</a:t>
            </a:r>
            <a:r>
              <a:rPr lang="fr-BE" dirty="0" smtClean="0"/>
              <a:t> </a:t>
            </a:r>
            <a:r>
              <a:rPr lang="fr-BE" dirty="0" err="1" smtClean="0"/>
              <a:t>reporting</a:t>
            </a:r>
            <a:endParaRPr lang="fr-BE" dirty="0" smtClean="0"/>
          </a:p>
          <a:p>
            <a:pPr lvl="1"/>
            <a:endParaRPr lang="fr-BE" dirty="0" smtClean="0"/>
          </a:p>
          <a:p>
            <a:pPr lvl="1"/>
            <a:r>
              <a:rPr lang="fr-BE" dirty="0" err="1" smtClean="0"/>
              <a:t>generating</a:t>
            </a:r>
            <a:r>
              <a:rPr lang="fr-BE" dirty="0" smtClean="0"/>
              <a:t> instances (.</a:t>
            </a:r>
            <a:r>
              <a:rPr lang="fr-BE" dirty="0" err="1" smtClean="0"/>
              <a:t>soil</a:t>
            </a:r>
            <a:r>
              <a:rPr lang="fr-BE" dirty="0" smtClean="0"/>
              <a:t>) </a:t>
            </a: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object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/>
            <a:r>
              <a:rPr lang="fr-BE" dirty="0" smtClean="0"/>
              <a:t>reverse engineering instances (.</a:t>
            </a:r>
            <a:r>
              <a:rPr lang="fr-BE" dirty="0" err="1" smtClean="0"/>
              <a:t>soil</a:t>
            </a:r>
            <a:r>
              <a:rPr lang="fr-BE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 smtClean="0"/>
              <a:t>"</a:t>
            </a:r>
            <a:r>
              <a:rPr lang="fr-BE" dirty="0" err="1" smtClean="0"/>
              <a:t>Company</a:t>
            </a:r>
            <a:r>
              <a:rPr lang="fr-BE" dirty="0" smtClean="0"/>
              <a:t>" </a:t>
            </a:r>
            <a:r>
              <a:rPr lang="fr-BE" dirty="0" err="1" smtClean="0"/>
              <a:t>Example</a:t>
            </a:r>
            <a:r>
              <a:rPr lang="fr-BE" dirty="0" smtClean="0"/>
              <a:t> – </a:t>
            </a:r>
            <a:r>
              <a:rPr lang="fr-BE" dirty="0" err="1" smtClean="0"/>
              <a:t>Modelio</a:t>
            </a:r>
            <a:r>
              <a:rPr lang="fr-BE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t="699"/>
          <a:stretch>
            <a:fillRect/>
          </a:stretch>
        </p:blipFill>
        <p:spPr bwMode="auto">
          <a:xfrm>
            <a:off x="144016" y="1603122"/>
            <a:ext cx="2843808" cy="506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r="10530" b="1753"/>
          <a:stretch>
            <a:fillRect/>
          </a:stretch>
        </p:blipFill>
        <p:spPr bwMode="auto">
          <a:xfrm>
            <a:off x="3059832" y="1451875"/>
            <a:ext cx="6039869" cy="535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3890" y="1524000"/>
            <a:ext cx="2985941" cy="5217368"/>
          </a:xfrm>
          <a:prstGeom prst="rect">
            <a:avLst/>
          </a:prstGeom>
          <a:noFill/>
          <a:ln w="76200">
            <a:solidFill>
              <a:srgbClr val="FDDF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980728"/>
            <a:ext cx="1573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b="1" dirty="0" smtClean="0">
                <a:solidFill>
                  <a:srgbClr val="FDDF03"/>
                </a:solidFill>
              </a:rPr>
              <a:t>Structure</a:t>
            </a:r>
            <a:endParaRPr lang="en-US" b="1" dirty="0">
              <a:solidFill>
                <a:srgbClr val="FDDF0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2080" y="4365104"/>
            <a:ext cx="1573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b="1" dirty="0" smtClean="0">
                <a:solidFill>
                  <a:srgbClr val="FDDF03"/>
                </a:solidFill>
              </a:rPr>
              <a:t>Structure</a:t>
            </a:r>
            <a:endParaRPr lang="en-US" b="1" dirty="0">
              <a:solidFill>
                <a:srgbClr val="FDDF0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4128" y="3140968"/>
            <a:ext cx="1628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 err="1" smtClean="0">
                <a:solidFill>
                  <a:schemeClr val="accent3">
                    <a:lumMod val="75000"/>
                  </a:schemeClr>
                </a:solidFill>
              </a:rPr>
              <a:t>Constraints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 smtClean="0"/>
              <a:t>"</a:t>
            </a:r>
            <a:r>
              <a:rPr lang="fr-BE" dirty="0" err="1" smtClean="0"/>
              <a:t>Company</a:t>
            </a:r>
            <a:r>
              <a:rPr lang="fr-BE" dirty="0" smtClean="0"/>
              <a:t>" </a:t>
            </a:r>
            <a:r>
              <a:rPr lang="fr-BE" dirty="0" err="1" smtClean="0"/>
              <a:t>Example</a:t>
            </a:r>
            <a:r>
              <a:rPr lang="fr-BE" dirty="0" smtClean="0"/>
              <a:t> – USEOCL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8" y="2204865"/>
            <a:ext cx="1892946" cy="381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6219" y="2204864"/>
            <a:ext cx="2665781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 r="2547"/>
          <a:stretch>
            <a:fillRect/>
          </a:stretch>
        </p:blipFill>
        <p:spPr bwMode="auto">
          <a:xfrm>
            <a:off x="4644008" y="2204864"/>
            <a:ext cx="4435337" cy="438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6581001"/>
            <a:ext cx="47436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50" dirty="0" err="1" smtClean="0"/>
              <a:t>See</a:t>
            </a:r>
            <a:r>
              <a:rPr lang="fr-BE" sz="1050" dirty="0" smtClean="0"/>
              <a:t> section 2.3.1 of USEOCL </a:t>
            </a:r>
            <a:r>
              <a:rPr lang="fr-BE" sz="1050" dirty="0" err="1" smtClean="0"/>
              <a:t>manual</a:t>
            </a:r>
            <a:r>
              <a:rPr lang="fr-BE" sz="1050" dirty="0" smtClean="0"/>
              <a:t> for </a:t>
            </a:r>
            <a:r>
              <a:rPr lang="fr-BE" sz="1050" dirty="0" err="1" smtClean="0"/>
              <a:t>comments</a:t>
            </a:r>
            <a:r>
              <a:rPr lang="fr-BE" sz="1050" dirty="0" smtClean="0"/>
              <a:t> and </a:t>
            </a:r>
            <a:r>
              <a:rPr lang="fr-BE" sz="1050" dirty="0" err="1" smtClean="0"/>
              <a:t>reference</a:t>
            </a:r>
            <a:r>
              <a:rPr lang="fr-BE" sz="1050" dirty="0" smtClean="0"/>
              <a:t> to the full version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1403648" y="1268760"/>
            <a:ext cx="1573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b="1" dirty="0" smtClean="0">
                <a:solidFill>
                  <a:srgbClr val="FDDF03"/>
                </a:solidFill>
              </a:rPr>
              <a:t>Structure</a:t>
            </a:r>
            <a:endParaRPr lang="en-US" b="1" dirty="0">
              <a:solidFill>
                <a:srgbClr val="FDDF0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0152" y="1268760"/>
            <a:ext cx="1628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 err="1" smtClean="0">
                <a:solidFill>
                  <a:schemeClr val="accent3">
                    <a:lumMod val="75000"/>
                  </a:schemeClr>
                </a:solidFill>
              </a:rPr>
              <a:t>Constraints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946" y="2124364"/>
            <a:ext cx="4507346" cy="4479636"/>
          </a:xfrm>
          <a:prstGeom prst="rect">
            <a:avLst/>
          </a:prstGeom>
          <a:noFill/>
          <a:ln w="76200">
            <a:solidFill>
              <a:srgbClr val="FDDF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44008" y="2132856"/>
            <a:ext cx="4444574" cy="4479636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2671" t="699" b="5354"/>
          <a:stretch>
            <a:fillRect/>
          </a:stretch>
        </p:blipFill>
        <p:spPr bwMode="auto">
          <a:xfrm>
            <a:off x="46182" y="1196752"/>
            <a:ext cx="3013650" cy="5212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1196752"/>
            <a:ext cx="2232248" cy="45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 r="3987"/>
          <a:stretch>
            <a:fillRect/>
          </a:stretch>
        </p:blipFill>
        <p:spPr bwMode="auto">
          <a:xfrm>
            <a:off x="5940152" y="1196752"/>
            <a:ext cx="3052081" cy="360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 err="1" smtClean="0"/>
              <a:t>Modelio</a:t>
            </a:r>
            <a:r>
              <a:rPr lang="fr-BE" dirty="0" smtClean="0"/>
              <a:t> vs USEOCL – Structure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946" y="1124744"/>
            <a:ext cx="3022886" cy="5616624"/>
          </a:xfrm>
          <a:prstGeom prst="rect">
            <a:avLst/>
          </a:prstGeom>
          <a:noFill/>
          <a:ln w="76200">
            <a:solidFill>
              <a:srgbClr val="FDDF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35896" y="1124744"/>
            <a:ext cx="5480394" cy="5616624"/>
          </a:xfrm>
          <a:prstGeom prst="rect">
            <a:avLst/>
          </a:prstGeom>
          <a:noFill/>
          <a:ln w="76200">
            <a:solidFill>
              <a:srgbClr val="FDDF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3093546" y="3916218"/>
            <a:ext cx="470342" cy="2328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Modelio</a:t>
            </a:r>
            <a:r>
              <a:rPr lang="fr-BE" dirty="0" smtClean="0"/>
              <a:t> vs USEOCL – </a:t>
            </a:r>
            <a:r>
              <a:rPr lang="fr-BE" dirty="0" err="1" smtClean="0"/>
              <a:t>Constraints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r="2547"/>
          <a:stretch>
            <a:fillRect/>
          </a:stretch>
        </p:blipFill>
        <p:spPr bwMode="auto">
          <a:xfrm>
            <a:off x="4644008" y="1916832"/>
            <a:ext cx="4435337" cy="438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l="5039"/>
          <a:stretch>
            <a:fillRect/>
          </a:stretch>
        </p:blipFill>
        <p:spPr bwMode="auto">
          <a:xfrm>
            <a:off x="15" y="5085184"/>
            <a:ext cx="3779897" cy="1021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19" y="1916832"/>
            <a:ext cx="3414961" cy="272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eft-Right Arrow 8"/>
          <p:cNvSpPr/>
          <p:nvPr/>
        </p:nvSpPr>
        <p:spPr>
          <a:xfrm>
            <a:off x="3907338" y="3913871"/>
            <a:ext cx="720080" cy="3086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4008" y="1844824"/>
            <a:ext cx="4444574" cy="470375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844824"/>
            <a:ext cx="3851920" cy="470375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3608" y="5430981"/>
            <a:ext cx="2660174" cy="734323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 smtClean="0"/>
              <a:t>"</a:t>
            </a:r>
            <a:r>
              <a:rPr lang="fr-BE" dirty="0" err="1" smtClean="0"/>
              <a:t>Employee</a:t>
            </a:r>
            <a:r>
              <a:rPr lang="fr-BE" dirty="0" smtClean="0"/>
              <a:t>" </a:t>
            </a:r>
            <a:r>
              <a:rPr lang="fr-BE" dirty="0" err="1" smtClean="0"/>
              <a:t>Example</a:t>
            </a:r>
            <a:r>
              <a:rPr lang="fr-BE" dirty="0" smtClean="0"/>
              <a:t> – </a:t>
            </a:r>
            <a:r>
              <a:rPr lang="fr-BE" dirty="0" err="1" smtClean="0"/>
              <a:t>Modelio</a:t>
            </a:r>
            <a:r>
              <a:rPr lang="fr-BE" dirty="0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463" y="1691184"/>
            <a:ext cx="2880320" cy="4367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2625" y="1384220"/>
            <a:ext cx="5814430" cy="4140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6946" y="1484784"/>
            <a:ext cx="3186545" cy="4784436"/>
          </a:xfrm>
          <a:prstGeom prst="rect">
            <a:avLst/>
          </a:prstGeom>
          <a:noFill/>
          <a:ln w="76200">
            <a:solidFill>
              <a:srgbClr val="FDDF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125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OCLScribe</vt:lpstr>
      <vt:lpstr>Overview</vt:lpstr>
      <vt:lpstr>Objectives</vt:lpstr>
      <vt:lpstr>Current limitations</vt:lpstr>
      <vt:lpstr>"Company" Example – Modelio </vt:lpstr>
      <vt:lpstr>"Company" Example – USEOCL</vt:lpstr>
      <vt:lpstr>Modelio vs USEOCL – Structure</vt:lpstr>
      <vt:lpstr>Modelio vs USEOCL – Constraints</vt:lpstr>
      <vt:lpstr>"Employee" Example – Modelio 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Jean Marie Favre</dc:creator>
  <cp:lastModifiedBy> Jean Marie Favre</cp:lastModifiedBy>
  <cp:revision>5</cp:revision>
  <dcterms:created xsi:type="dcterms:W3CDTF">2014-03-12T09:58:25Z</dcterms:created>
  <dcterms:modified xsi:type="dcterms:W3CDTF">2014-03-23T17:15:22Z</dcterms:modified>
</cp:coreProperties>
</file>