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92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DF7B94A-3135-4529-93D6-E1241C219012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8E06774-79B3-45CD-B013-C7AD74DF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1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E990867-4F19-4D12-BC85-3B0C48406CF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EDBC09E-7920-47B5-AB74-033998E9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0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omics.com/tv/super-friends-1973-197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BC09E-7920-47B5-AB74-033998E984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http://www.dccomics.com/tv/super-friends-1973-1974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BC09E-7920-47B5-AB74-033998E984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7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3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1591-90BC-47EB-9B50-289D6F65777F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6A03-DA5C-4E28-B70B-7AAD49AA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2569859"/>
            <a:chOff x="0" y="0"/>
            <a:chExt cx="9144000" cy="2569859"/>
          </a:xfrm>
        </p:grpSpPr>
        <p:pic>
          <p:nvPicPr>
            <p:cNvPr id="1026" name="Picture 2" descr="https://thestrangeloop.com/images/slider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642" y="560585"/>
              <a:ext cx="3742358" cy="2009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60585"/>
              <a:ext cx="5401642" cy="200927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9144000" cy="560585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4267200"/>
            <a:ext cx="9144000" cy="2609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0050" y="4444531"/>
            <a:ext cx="3028950" cy="136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prstClr val="white">
                    <a:lumMod val="85000"/>
                  </a:prstClr>
                </a:solidFill>
              </a:rPr>
              <a:t>presented by</a:t>
            </a:r>
            <a:r>
              <a:rPr lang="en-US" sz="3600" dirty="0" smtClean="0">
                <a:solidFill>
                  <a:prstClr val="white">
                    <a:lumMod val="85000"/>
                  </a:prstClr>
                </a:solidFill>
              </a:rPr>
              <a:t/>
            </a:r>
            <a:br>
              <a:rPr lang="en-US" sz="3600" dirty="0" smtClean="0">
                <a:solidFill>
                  <a:prstClr val="white">
                    <a:lumMod val="85000"/>
                  </a:prstClr>
                </a:solidFill>
              </a:rPr>
            </a:br>
            <a:r>
              <a:rPr lang="en-US" sz="3600" dirty="0" smtClean="0">
                <a:solidFill>
                  <a:prstClr val="white">
                    <a:lumMod val="85000"/>
                  </a:prstClr>
                </a:solidFill>
              </a:rPr>
              <a:t>Bryan Hunter</a:t>
            </a:r>
            <a:r>
              <a:rPr lang="en-US" sz="1200" dirty="0">
                <a:solidFill>
                  <a:prstClr val="white">
                    <a:lumMod val="85000"/>
                  </a:prstClr>
                </a:solidFill>
              </a:rPr>
              <a:t/>
            </a:r>
            <a:br>
              <a:rPr lang="en-US" sz="1200" dirty="0">
                <a:solidFill>
                  <a:prstClr val="white">
                    <a:lumMod val="85000"/>
                  </a:prstClr>
                </a:solidFill>
              </a:rPr>
            </a:br>
            <a:r>
              <a:rPr lang="en-US" sz="2000" dirty="0" smtClean="0">
                <a:solidFill>
                  <a:prstClr val="white">
                    <a:lumMod val="85000"/>
                  </a:prstClr>
                </a:solidFill>
              </a:rPr>
              <a:t>Firefly Logic</a:t>
            </a:r>
            <a:endParaRPr lang="en-US" sz="14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68578" y="4444531"/>
            <a:ext cx="3048000" cy="212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prstClr val="white">
                    <a:lumMod val="95000"/>
                  </a:prstClr>
                </a:solidFill>
              </a:rPr>
              <a:t>Twitter</a:t>
            </a:r>
            <a:r>
              <a:rPr lang="en-US" sz="2800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80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8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800" dirty="0" err="1" smtClean="0">
                <a:solidFill>
                  <a:prstClr val="white">
                    <a:lumMod val="95000"/>
                  </a:prstClr>
                </a:solidFill>
              </a:rPr>
              <a:t>erlang</a:t>
            </a:r>
            <a:r>
              <a:rPr lang="en-US" sz="2800" dirty="0" smtClean="0">
                <a:solidFill>
                  <a:prstClr val="white">
                    <a:lumMod val="95000"/>
                  </a:prstClr>
                </a:solidFill>
              </a:rPr>
              <a:t> #</a:t>
            </a:r>
            <a:r>
              <a:rPr lang="en-US" sz="2800" dirty="0" err="1" smtClean="0">
                <a:solidFill>
                  <a:prstClr val="white">
                    <a:lumMod val="95000"/>
                  </a:prstClr>
                </a:solidFill>
              </a:rPr>
              <a:t>cqrs</a:t>
            </a:r>
            <a:endParaRPr lang="en-US" sz="28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8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800" dirty="0" err="1" smtClean="0">
                <a:solidFill>
                  <a:prstClr val="white">
                    <a:lumMod val="95000"/>
                  </a:prstClr>
                </a:solidFill>
              </a:rPr>
              <a:t>strangeloop</a:t>
            </a:r>
            <a:endParaRPr lang="en-US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</a:rPr>
              <a:t>bryan_hunter</a:t>
            </a:r>
            <a:endParaRPr lang="en-US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</a:rPr>
              <a:t>fireflylogic</a:t>
            </a:r>
            <a:endParaRPr lang="en-US" sz="20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43" y="4702967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bryanhunter\Documents\Archive\2011.12.02\mv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985440"/>
            <a:ext cx="1415715" cy="5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00050" y="560585"/>
            <a:ext cx="4382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CQRS </a:t>
            </a:r>
            <a:r>
              <a:rPr lang="en-US" sz="4200" dirty="0" smtClean="0">
                <a:solidFill>
                  <a:schemeClr val="bg1"/>
                </a:solidFill>
              </a:rPr>
              <a:t>with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Erlang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8" y="100431"/>
            <a:ext cx="8506327" cy="5928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case for CQRS with Erlang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88" y="806117"/>
            <a:ext cx="8506327" cy="5847346"/>
          </a:xfrm>
        </p:spPr>
        <p:txBody>
          <a:bodyPr numCol="2">
            <a:normAutofit fontScale="92500" lnSpcReduction="10000"/>
          </a:bodyPr>
          <a:lstStyle/>
          <a:p>
            <a:r>
              <a:rPr lang="en-US" sz="2400" dirty="0" smtClean="0"/>
              <a:t>Why CQRS?</a:t>
            </a:r>
          </a:p>
          <a:p>
            <a:pPr lvl="1"/>
            <a:r>
              <a:rPr lang="en-US" sz="2000" dirty="0" smtClean="0"/>
              <a:t>DDD </a:t>
            </a:r>
            <a:r>
              <a:rPr lang="en-US" sz="2000" dirty="0" smtClean="0"/>
              <a:t>seems right, but </a:t>
            </a:r>
            <a:r>
              <a:rPr lang="en-US" sz="2000" dirty="0" smtClean="0"/>
              <a:t>is hard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/>
              <a:t>“layered architecture” is ridiculous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Keep privates </a:t>
            </a:r>
            <a:r>
              <a:rPr lang="en-US" sz="2000" dirty="0" smtClean="0"/>
              <a:t>private</a:t>
            </a:r>
          </a:p>
          <a:p>
            <a:pPr lvl="1"/>
            <a:r>
              <a:rPr lang="en-US" sz="2000" dirty="0" smtClean="0"/>
              <a:t>Return focus to business</a:t>
            </a:r>
          </a:p>
          <a:p>
            <a:pPr lvl="1"/>
            <a:r>
              <a:rPr lang="en-US" sz="2000" dirty="0" smtClean="0"/>
              <a:t>Vendor relationships should be consensual</a:t>
            </a:r>
          </a:p>
          <a:p>
            <a:pPr lvl="1"/>
            <a:r>
              <a:rPr lang="en-US" sz="2000" dirty="0" smtClean="0"/>
              <a:t>Scale out</a:t>
            </a:r>
          </a:p>
          <a:p>
            <a:pPr lvl="1"/>
            <a:r>
              <a:rPr lang="en-US" sz="2000" dirty="0" smtClean="0"/>
              <a:t>Simplify conflicts</a:t>
            </a:r>
          </a:p>
          <a:p>
            <a:pPr lvl="1"/>
            <a:r>
              <a:rPr lang="en-US" sz="2000" dirty="0" smtClean="0"/>
              <a:t>Return </a:t>
            </a:r>
            <a:r>
              <a:rPr lang="en-US" sz="2000" dirty="0"/>
              <a:t>decision making to </a:t>
            </a:r>
            <a:r>
              <a:rPr lang="en-US" sz="2000" dirty="0" smtClean="0"/>
              <a:t>business</a:t>
            </a:r>
          </a:p>
          <a:p>
            <a:pPr lvl="2"/>
            <a:r>
              <a:rPr lang="en-US" sz="1600" dirty="0"/>
              <a:t>Tunable </a:t>
            </a:r>
            <a:r>
              <a:rPr lang="en-US" sz="1600" dirty="0" smtClean="0"/>
              <a:t>CAP</a:t>
            </a:r>
          </a:p>
          <a:p>
            <a:pPr lvl="2"/>
            <a:r>
              <a:rPr lang="en-US" sz="1600" dirty="0" smtClean="0"/>
              <a:t>Explicit &amp; tunable staleness</a:t>
            </a:r>
          </a:p>
          <a:p>
            <a:pPr lvl="2"/>
            <a:r>
              <a:rPr lang="en-US" sz="1600" dirty="0"/>
              <a:t>Vary SLA to the business value</a:t>
            </a:r>
            <a:endParaRPr lang="en-US" sz="16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/>
              <a:t>perfect </a:t>
            </a:r>
            <a:r>
              <a:rPr lang="en-US" sz="2000" dirty="0" smtClean="0"/>
              <a:t>audit</a:t>
            </a:r>
          </a:p>
          <a:p>
            <a:pPr lvl="1"/>
            <a:r>
              <a:rPr lang="en-US" sz="2000" dirty="0"/>
              <a:t>Captures </a:t>
            </a:r>
            <a:r>
              <a:rPr lang="en-US" sz="2000" dirty="0" smtClean="0"/>
              <a:t>intent (fortune telling)</a:t>
            </a:r>
            <a:endParaRPr lang="en-US" sz="2000" dirty="0" smtClean="0"/>
          </a:p>
          <a:p>
            <a:pPr lvl="1"/>
            <a:r>
              <a:rPr lang="en-US" sz="2000" dirty="0"/>
              <a:t>CQRS is </a:t>
            </a:r>
            <a:r>
              <a:rPr lang="en-US" sz="2000" dirty="0" smtClean="0"/>
              <a:t>Heresy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Division </a:t>
            </a:r>
            <a:r>
              <a:rPr lang="en-US" sz="2000" dirty="0" smtClean="0"/>
              <a:t>of labor</a:t>
            </a:r>
          </a:p>
          <a:p>
            <a:r>
              <a:rPr lang="en-US" sz="2400" dirty="0" smtClean="0"/>
              <a:t>Why Erlang?</a:t>
            </a:r>
          </a:p>
          <a:p>
            <a:pPr lvl="1"/>
            <a:r>
              <a:rPr lang="en-US" sz="2000" dirty="0" smtClean="0"/>
              <a:t>Concurrency is simple</a:t>
            </a:r>
          </a:p>
          <a:p>
            <a:pPr lvl="1"/>
            <a:r>
              <a:rPr lang="en-US" sz="2000" dirty="0" smtClean="0"/>
              <a:t>Distribution is simple</a:t>
            </a:r>
          </a:p>
          <a:p>
            <a:pPr lvl="1"/>
            <a:r>
              <a:rPr lang="en-US" sz="2000" dirty="0" smtClean="0"/>
              <a:t>Fault-tolerance is simple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Why together?</a:t>
            </a:r>
          </a:p>
          <a:p>
            <a:r>
              <a:rPr lang="en-US" sz="2400" dirty="0" smtClean="0"/>
              <a:t>What we demonstrate</a:t>
            </a:r>
          </a:p>
          <a:p>
            <a:pPr lvl="1"/>
            <a:r>
              <a:rPr lang="en-US" sz="2000" dirty="0" smtClean="0"/>
              <a:t>Task based UI</a:t>
            </a:r>
          </a:p>
          <a:p>
            <a:pPr lvl="1"/>
            <a:r>
              <a:rPr lang="en-US" sz="2000" dirty="0" smtClean="0"/>
              <a:t>Commands</a:t>
            </a:r>
          </a:p>
          <a:p>
            <a:pPr lvl="1"/>
            <a:r>
              <a:rPr lang="en-US" sz="2000" dirty="0" smtClean="0"/>
              <a:t>Bus</a:t>
            </a:r>
          </a:p>
          <a:p>
            <a:pPr lvl="1"/>
            <a:r>
              <a:rPr lang="en-US" sz="2000" dirty="0" smtClean="0"/>
              <a:t>Command Handlers</a:t>
            </a:r>
          </a:p>
          <a:p>
            <a:pPr lvl="1"/>
            <a:r>
              <a:rPr lang="en-US" sz="2000" dirty="0" smtClean="0"/>
              <a:t>Aggregates</a:t>
            </a:r>
          </a:p>
          <a:p>
            <a:pPr lvl="1"/>
            <a:r>
              <a:rPr lang="en-US" sz="2000" dirty="0" smtClean="0"/>
              <a:t>Events</a:t>
            </a:r>
          </a:p>
          <a:p>
            <a:pPr lvl="1"/>
            <a:r>
              <a:rPr lang="en-US" sz="2000" dirty="0" smtClean="0"/>
              <a:t>Event Store</a:t>
            </a:r>
          </a:p>
          <a:p>
            <a:pPr lvl="1"/>
            <a:r>
              <a:rPr lang="en-US" sz="2000" dirty="0" smtClean="0"/>
              <a:t>Event Handlers</a:t>
            </a:r>
          </a:p>
          <a:p>
            <a:pPr lvl="1"/>
            <a:r>
              <a:rPr lang="en-US" sz="2000" dirty="0" smtClean="0"/>
              <a:t>Projections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11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8" y="100431"/>
            <a:ext cx="8506327" cy="5928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Lifecycle notes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88" y="806117"/>
            <a:ext cx="8506327" cy="5847346"/>
          </a:xfrm>
        </p:spPr>
        <p:txBody>
          <a:bodyPr numCol="2">
            <a:normAutofit/>
          </a:bodyPr>
          <a:lstStyle/>
          <a:p>
            <a:pPr lvl="1"/>
            <a:r>
              <a:rPr lang="en-US" sz="1400" dirty="0" smtClean="0"/>
              <a:t>Task based UI</a:t>
            </a:r>
          </a:p>
          <a:p>
            <a:pPr lvl="2"/>
            <a:r>
              <a:rPr lang="en-US" sz="1400" dirty="0" smtClean="0"/>
              <a:t>Each client will have a client process</a:t>
            </a:r>
          </a:p>
          <a:p>
            <a:pPr lvl="1"/>
            <a:r>
              <a:rPr lang="en-US" sz="1400" dirty="0" smtClean="0"/>
              <a:t>Commands</a:t>
            </a:r>
          </a:p>
          <a:p>
            <a:pPr lvl="2"/>
            <a:r>
              <a:rPr lang="en-US" sz="1400" dirty="0" smtClean="0"/>
              <a:t>Created by client process to capture user intent from task-based UI.</a:t>
            </a:r>
          </a:p>
          <a:p>
            <a:pPr lvl="2"/>
            <a:r>
              <a:rPr lang="en-US" sz="1400" dirty="0" smtClean="0"/>
              <a:t>Client process sends command to the bus</a:t>
            </a:r>
          </a:p>
          <a:p>
            <a:pPr lvl="1"/>
            <a:r>
              <a:rPr lang="en-US" sz="1400" dirty="0" smtClean="0"/>
              <a:t>Bus</a:t>
            </a:r>
          </a:p>
          <a:p>
            <a:pPr lvl="2"/>
            <a:r>
              <a:rPr lang="en-US" sz="1400" dirty="0" smtClean="0"/>
              <a:t>Created at application start</a:t>
            </a:r>
          </a:p>
          <a:p>
            <a:pPr lvl="2"/>
            <a:r>
              <a:rPr lang="en-US" sz="1400" dirty="0" smtClean="0"/>
              <a:t>As commands come in route them to the appropriate command handler.</a:t>
            </a:r>
          </a:p>
          <a:p>
            <a:pPr lvl="2"/>
            <a:r>
              <a:rPr lang="en-US" sz="1400" dirty="0" smtClean="0"/>
              <a:t>If command has no handler, or multiple handlers store the command and notify ops.</a:t>
            </a:r>
          </a:p>
          <a:p>
            <a:pPr lvl="1"/>
            <a:r>
              <a:rPr lang="en-US" sz="1400" dirty="0" smtClean="0"/>
              <a:t>Command Handlers</a:t>
            </a:r>
          </a:p>
          <a:p>
            <a:pPr lvl="2"/>
            <a:r>
              <a:rPr lang="en-US" sz="1400" dirty="0" smtClean="0"/>
              <a:t>Who news these up?</a:t>
            </a:r>
          </a:p>
          <a:p>
            <a:pPr lvl="2"/>
            <a:r>
              <a:rPr lang="en-US" sz="1400" dirty="0" smtClean="0"/>
              <a:t>One process per command sent?</a:t>
            </a:r>
          </a:p>
          <a:p>
            <a:pPr lvl="1"/>
            <a:r>
              <a:rPr lang="en-US" sz="1400" dirty="0" smtClean="0"/>
              <a:t>Repository</a:t>
            </a:r>
          </a:p>
          <a:p>
            <a:pPr lvl="2"/>
            <a:r>
              <a:rPr lang="en-US" sz="1400" dirty="0" smtClean="0"/>
              <a:t>Library module called to either create or load Aggregate processes from events store.</a:t>
            </a:r>
          </a:p>
          <a:p>
            <a:pPr lvl="2"/>
            <a:r>
              <a:rPr lang="en-US" sz="1400" dirty="0" smtClean="0"/>
              <a:t>Called to save events to store?</a:t>
            </a:r>
          </a:p>
          <a:p>
            <a:pPr lvl="1"/>
            <a:r>
              <a:rPr lang="en-US" sz="1400" dirty="0" smtClean="0"/>
              <a:t>Aggregates</a:t>
            </a:r>
          </a:p>
          <a:p>
            <a:pPr lvl="2"/>
            <a:r>
              <a:rPr lang="en-US" sz="1400" dirty="0" smtClean="0"/>
              <a:t>Each Aggregate instance is a dedicated process</a:t>
            </a:r>
          </a:p>
          <a:p>
            <a:pPr lvl="1"/>
            <a:r>
              <a:rPr lang="en-US" sz="1400" dirty="0" smtClean="0"/>
              <a:t>Events</a:t>
            </a:r>
          </a:p>
          <a:p>
            <a:pPr lvl="2"/>
            <a:r>
              <a:rPr lang="en-US" sz="1400" dirty="0" smtClean="0"/>
              <a:t>Created by aggregates to capture mutations.</a:t>
            </a:r>
          </a:p>
          <a:p>
            <a:pPr lvl="2"/>
            <a:r>
              <a:rPr lang="en-US" sz="1400" dirty="0" smtClean="0"/>
              <a:t>Aggregate publishes Events to the bus.</a:t>
            </a:r>
          </a:p>
          <a:p>
            <a:pPr lvl="2"/>
            <a:r>
              <a:rPr lang="en-US" sz="1400" dirty="0" smtClean="0"/>
              <a:t>How are events stored to the Event Store?</a:t>
            </a:r>
          </a:p>
          <a:p>
            <a:pPr lvl="1"/>
            <a:r>
              <a:rPr lang="en-US" sz="1400" dirty="0" smtClean="0"/>
              <a:t>Event Store</a:t>
            </a:r>
          </a:p>
          <a:p>
            <a:pPr lvl="2"/>
            <a:r>
              <a:rPr lang="en-US" sz="1400" dirty="0" smtClean="0"/>
              <a:t>Persistence of Events from Aggregates</a:t>
            </a:r>
          </a:p>
          <a:p>
            <a:pPr lvl="1"/>
            <a:r>
              <a:rPr lang="en-US" sz="1400" dirty="0" smtClean="0"/>
              <a:t>Event Handlers</a:t>
            </a:r>
          </a:p>
          <a:p>
            <a:pPr lvl="2"/>
            <a:r>
              <a:rPr lang="en-US" sz="1400" dirty="0" smtClean="0"/>
              <a:t>Who news these up? </a:t>
            </a:r>
          </a:p>
          <a:p>
            <a:pPr lvl="1"/>
            <a:r>
              <a:rPr lang="en-US" sz="1800" dirty="0" smtClean="0"/>
              <a:t>Projections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97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edia.dcentertainment.com/sites/default/files/tv-covers/2012/02/1973-SuperFriends-key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" y="1164973"/>
            <a:ext cx="9148175" cy="457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8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5269</TotalTime>
  <Words>261</Words>
  <Application>Microsoft Office PowerPoint</Application>
  <PresentationFormat>On-screen Show (4:3)</PresentationFormat>
  <Paragraphs>69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The case for CQRS with Erlang</vt:lpstr>
      <vt:lpstr>Lifecycle notes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Hunter</dc:creator>
  <cp:lastModifiedBy>Bryan Hunter</cp:lastModifiedBy>
  <cp:revision>17</cp:revision>
  <cp:lastPrinted>2013-09-17T18:28:15Z</cp:lastPrinted>
  <dcterms:created xsi:type="dcterms:W3CDTF">2013-09-12T14:32:39Z</dcterms:created>
  <dcterms:modified xsi:type="dcterms:W3CDTF">2013-09-17T18:36:59Z</dcterms:modified>
</cp:coreProperties>
</file>