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MEYER" initials="VM" lastIdx="1" clrIdx="0">
    <p:extLst>
      <p:ext uri="{19B8F6BF-5375-455C-9EA6-DF929625EA0E}">
        <p15:presenceInfo xmlns:p15="http://schemas.microsoft.com/office/powerpoint/2012/main" userId="Victor MEY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4T18:01:41.41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1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90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38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33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23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73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4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0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1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7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E4ACE-BE82-4F06-BF75-188DE42C139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3FB7-D6C0-40C9-B7E9-3ECED8167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45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ACA358-ED48-4E00-A883-4E4B4552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Par Arnauld biam, ilÈs benkoussa, Victor meyer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0C30-05C5-4620-A9BF-EE56FD5A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Projet Annuel</a:t>
            </a:r>
            <a:br>
              <a:rPr lang="fr-FR" dirty="0"/>
            </a:br>
            <a:r>
              <a:rPr lang="fr-FR" dirty="0"/>
              <a:t>Machine Learning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64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B5D3A-B3F0-42B3-8BF8-CFF02D43543E}"/>
              </a:ext>
            </a:extLst>
          </p:cNvPr>
          <p:cNvSpPr txBox="1">
            <a:spLocks/>
          </p:cNvSpPr>
          <p:nvPr/>
        </p:nvSpPr>
        <p:spPr>
          <a:xfrm>
            <a:off x="2926468" y="226940"/>
            <a:ext cx="5540200" cy="10599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Règle de Rosenblatt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69E9C6-AF4A-45EA-8FAA-64269FB0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88" y="2156594"/>
            <a:ext cx="1167059" cy="1577108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EEA9BC9E-DB97-4192-96F9-AA615D36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87" y="4645225"/>
            <a:ext cx="1436180" cy="804260"/>
          </a:xfrm>
          <a:prstGeom prst="rect">
            <a:avLst/>
          </a:prstGeom>
        </p:spPr>
      </p:pic>
      <p:pic>
        <p:nvPicPr>
          <p:cNvPr id="8" name="Image 7" descr="Une image contenant clôture, extérieur, herbe, arbre&#10;&#10;Description générée automatiquement">
            <a:extLst>
              <a:ext uri="{FF2B5EF4-FFF2-40B4-BE49-F238E27FC236}">
                <a16:creationId xmlns:a16="http://schemas.microsoft.com/office/drawing/2014/main" id="{075DBF52-5DAF-45FD-AA68-524CA6DA8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30" y="4042454"/>
            <a:ext cx="1386478" cy="1670456"/>
          </a:xfrm>
          <a:prstGeom prst="rect">
            <a:avLst/>
          </a:prstGeom>
        </p:spPr>
      </p:pic>
      <p:pic>
        <p:nvPicPr>
          <p:cNvPr id="10" name="Image 9" descr="Une image contenant intérieur, cravate, rayé, mur&#10;&#10;Description générée automatiquement">
            <a:extLst>
              <a:ext uri="{FF2B5EF4-FFF2-40B4-BE49-F238E27FC236}">
                <a16:creationId xmlns:a16="http://schemas.microsoft.com/office/drawing/2014/main" id="{F3299A8D-D54E-4C02-A4C4-0328F7A14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66" y="2007910"/>
            <a:ext cx="1910006" cy="13179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54C91BC-BA2C-4F1B-B8FC-87C064B5259D}"/>
              </a:ext>
            </a:extLst>
          </p:cNvPr>
          <p:cNvSpPr txBox="1"/>
          <p:nvPr/>
        </p:nvSpPr>
        <p:spPr>
          <a:xfrm>
            <a:off x="2769380" y="1145090"/>
            <a:ext cx="665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Mauvaises réactions sur le modèle (5)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9C5877-AAFD-44F7-8286-6951844A981B}"/>
              </a:ext>
            </a:extLst>
          </p:cNvPr>
          <p:cNvSpPr txBox="1"/>
          <p:nvPr/>
        </p:nvSpPr>
        <p:spPr>
          <a:xfrm>
            <a:off x="3059289" y="5983111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effectué sur 50 photos américaines et 47 photos françaises (hors du </a:t>
            </a:r>
            <a:r>
              <a:rPr lang="fr-FR" sz="1400" dirty="0" err="1"/>
              <a:t>Dataset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94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7E47C1-4186-4184-9B5C-A24C4DA00650}"/>
              </a:ext>
            </a:extLst>
          </p:cNvPr>
          <p:cNvSpPr txBox="1"/>
          <p:nvPr/>
        </p:nvSpPr>
        <p:spPr>
          <a:xfrm>
            <a:off x="2826327" y="346363"/>
            <a:ext cx="7051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Perceptron Multicouche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86E111-D412-432B-B880-95F623A8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" y="4365301"/>
            <a:ext cx="2903671" cy="19132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9B4870-9542-4FCF-952F-A3F53FAF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" y="1600119"/>
            <a:ext cx="2907870" cy="1913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9AFB6B-F838-4442-89C9-1CB777F8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214" y="2178770"/>
            <a:ext cx="1042506" cy="7559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C155C6-F37E-4163-9A54-5DF2686DC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214" y="4943952"/>
            <a:ext cx="1042506" cy="7559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F96BAC4-6E1E-4CEF-87AD-A9819629BCAF}"/>
              </a:ext>
            </a:extLst>
          </p:cNvPr>
          <p:cNvSpPr txBox="1"/>
          <p:nvPr/>
        </p:nvSpPr>
        <p:spPr>
          <a:xfrm>
            <a:off x="6352309" y="3300080"/>
            <a:ext cx="388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 fonctionne sur tous les cas jouets. On pourrait penser qu’il réagira aussi bien que la règle de </a:t>
            </a:r>
            <a:r>
              <a:rPr lang="fr-FR" dirty="0" err="1"/>
              <a:t>Rosenblatt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8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F657BAE-8B15-466B-B1AB-9025C93587D2}"/>
              </a:ext>
            </a:extLst>
          </p:cNvPr>
          <p:cNvSpPr txBox="1"/>
          <p:nvPr/>
        </p:nvSpPr>
        <p:spPr>
          <a:xfrm>
            <a:off x="2826327" y="346363"/>
            <a:ext cx="7051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Perceptron Multicouche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218E437-1003-40F3-A690-29E08208F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57569"/>
              </p:ext>
            </p:extLst>
          </p:nvPr>
        </p:nvGraphicFramePr>
        <p:xfrm>
          <a:off x="1851377" y="1851716"/>
          <a:ext cx="8128001" cy="339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39004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26013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26132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15913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6531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0907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6560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Couches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Epochs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Apprentissage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% Erreur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% Erreur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∑ signaux France*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∑ signaux USA*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4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8, 8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dirty="0">
                          <a:effectLst/>
                        </a:rPr>
                        <a:t>97.87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43.63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48.48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52593436"/>
                  </a:ext>
                </a:extLst>
              </a:tr>
              <a:tr h="368018">
                <a:tc>
                  <a:txBody>
                    <a:bodyPr/>
                    <a:lstStyle/>
                    <a:p>
                      <a:r>
                        <a:rPr lang="fr-FR" sz="1200" dirty="0"/>
                        <a:t>8, 8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dirty="0">
                          <a:effectLst/>
                        </a:rPr>
                        <a:t>97.87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2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43.27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48.01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450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45.08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47.97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502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45.20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48.12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94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44.19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47.02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2828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1, 4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>
                          <a:effectLst/>
                        </a:rPr>
                        <a:t>0.04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200" dirty="0">
                          <a:effectLst/>
                        </a:rPr>
                        <a:t>0.04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1341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47.02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5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95.74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0072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646B0E0-6607-4805-A2BC-BFB4CB5B07FE}"/>
              </a:ext>
            </a:extLst>
          </p:cNvPr>
          <p:cNvSpPr txBox="1"/>
          <p:nvPr/>
        </p:nvSpPr>
        <p:spPr>
          <a:xfrm>
            <a:off x="4289779" y="6189483"/>
            <a:ext cx="43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 Somme des résultats avant sigmoïde </a:t>
            </a:r>
          </a:p>
          <a:p>
            <a:r>
              <a:rPr lang="fr-FR" sz="1200" dirty="0"/>
              <a:t>test sur 50 photos américaines et 47 françaises</a:t>
            </a:r>
          </a:p>
        </p:txBody>
      </p:sp>
    </p:spTree>
    <p:extLst>
      <p:ext uri="{BB962C8B-B14F-4D97-AF65-F5344CB8AC3E}">
        <p14:creationId xmlns:p14="http://schemas.microsoft.com/office/powerpoint/2010/main" val="218691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620030-04F4-4A0C-9F35-F26F16C238B7}"/>
              </a:ext>
            </a:extLst>
          </p:cNvPr>
          <p:cNvSpPr txBox="1"/>
          <p:nvPr/>
        </p:nvSpPr>
        <p:spPr>
          <a:xfrm>
            <a:off x="2826327" y="346363"/>
            <a:ext cx="7051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Perceptron Multicouche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61557A-BE0F-4D48-9EAB-AD79E13B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0" y="2922796"/>
            <a:ext cx="1310538" cy="13105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428D3BC-5407-4458-990B-ECAAE83DB1EF}"/>
              </a:ext>
            </a:extLst>
          </p:cNvPr>
          <p:cNvSpPr txBox="1"/>
          <p:nvPr/>
        </p:nvSpPr>
        <p:spPr>
          <a:xfrm>
            <a:off x="868680" y="4404500"/>
            <a:ext cx="182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Unique photo FR validée (modèle 1 et 2)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5EC457-3B88-4EE7-A965-82B42A285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17" y="3280816"/>
            <a:ext cx="2134370" cy="5122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EFB535-8123-48D6-9D95-45400701F667}"/>
              </a:ext>
            </a:extLst>
          </p:cNvPr>
          <p:cNvSpPr txBox="1"/>
          <p:nvPr/>
        </p:nvSpPr>
        <p:spPr>
          <a:xfrm>
            <a:off x="3589817" y="4404499"/>
            <a:ext cx="182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Unique photo US erronée (modèle 6)</a:t>
            </a:r>
          </a:p>
        </p:txBody>
      </p:sp>
      <p:pic>
        <p:nvPicPr>
          <p:cNvPr id="6" name="Image 5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231A2ADB-B0F0-415D-B102-C57F24207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71" y="2967021"/>
            <a:ext cx="1918655" cy="12663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05FB11-04DB-4455-A223-8776F1211E40}"/>
              </a:ext>
            </a:extLst>
          </p:cNvPr>
          <p:cNvSpPr txBox="1"/>
          <p:nvPr/>
        </p:nvSpPr>
        <p:spPr>
          <a:xfrm>
            <a:off x="6772205" y="4404499"/>
            <a:ext cx="191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Photo FR validée (modèle 8)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2B612E9-EC17-4D88-B229-7B181C3BC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00" y="2976736"/>
            <a:ext cx="1341180" cy="12565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EBFDE11-B7F4-4A0D-80A2-961555949342}"/>
              </a:ext>
            </a:extLst>
          </p:cNvPr>
          <p:cNvSpPr txBox="1"/>
          <p:nvPr/>
        </p:nvSpPr>
        <p:spPr>
          <a:xfrm>
            <a:off x="10043268" y="4404499"/>
            <a:ext cx="1918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Photo FR validée (modèle 8) </a:t>
            </a:r>
          </a:p>
        </p:txBody>
      </p:sp>
    </p:spTree>
    <p:extLst>
      <p:ext uri="{BB962C8B-B14F-4D97-AF65-F5344CB8AC3E}">
        <p14:creationId xmlns:p14="http://schemas.microsoft.com/office/powerpoint/2010/main" val="334080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B39F32-4D7D-439D-B9E9-EBEE582714CA}"/>
              </a:ext>
            </a:extLst>
          </p:cNvPr>
          <p:cNvSpPr txBox="1"/>
          <p:nvPr/>
        </p:nvSpPr>
        <p:spPr>
          <a:xfrm>
            <a:off x="3543300" y="205740"/>
            <a:ext cx="616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Naive</a:t>
            </a:r>
            <a:r>
              <a:rPr lang="fr-FR" sz="3200" dirty="0"/>
              <a:t> Radial Basis </a:t>
            </a:r>
            <a:r>
              <a:rPr lang="fr-FR" sz="3200" dirty="0" err="1"/>
              <a:t>Function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9094D3-5F51-4905-846D-E92F4BC5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" y="1600119"/>
            <a:ext cx="2907870" cy="1913272"/>
          </a:xfrm>
          <a:prstGeom prst="rect">
            <a:avLst/>
          </a:prstGeom>
        </p:spPr>
      </p:pic>
      <p:pic>
        <p:nvPicPr>
          <p:cNvPr id="5" name="Espace réservé du contenu 7">
            <a:extLst>
              <a:ext uri="{FF2B5EF4-FFF2-40B4-BE49-F238E27FC236}">
                <a16:creationId xmlns:a16="http://schemas.microsoft.com/office/drawing/2014/main" id="{05ED9E4D-48CA-4131-903A-A8AEB10FC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2" y="4154979"/>
            <a:ext cx="2907869" cy="18789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16BA43-D699-4271-8754-25272F8486AF}"/>
              </a:ext>
            </a:extLst>
          </p:cNvPr>
          <p:cNvSpPr txBox="1"/>
          <p:nvPr/>
        </p:nvSpPr>
        <p:spPr>
          <a:xfrm>
            <a:off x="3701142" y="2177143"/>
            <a:ext cx="9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≈ OK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980A40-8A8E-48CB-9692-D8A2BC7BD715}"/>
              </a:ext>
            </a:extLst>
          </p:cNvPr>
          <p:cNvSpPr txBox="1"/>
          <p:nvPr/>
        </p:nvSpPr>
        <p:spPr>
          <a:xfrm>
            <a:off x="3701141" y="4863611"/>
            <a:ext cx="9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≈ OK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7A87AD-2ED4-48C1-B1A3-94DB01538DC2}"/>
              </a:ext>
            </a:extLst>
          </p:cNvPr>
          <p:cNvSpPr txBox="1"/>
          <p:nvPr/>
        </p:nvSpPr>
        <p:spPr>
          <a:xfrm>
            <a:off x="6880860" y="3094489"/>
            <a:ext cx="376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modèle fonctionne bien sur les petits cas jouet, les résultats sont plus approximatif quand on augmente le nombre d’échantillon</a:t>
            </a:r>
          </a:p>
        </p:txBody>
      </p:sp>
    </p:spTree>
    <p:extLst>
      <p:ext uri="{BB962C8B-B14F-4D97-AF65-F5344CB8AC3E}">
        <p14:creationId xmlns:p14="http://schemas.microsoft.com/office/powerpoint/2010/main" val="12022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D1D0FE-DC9E-42FC-8841-1CBFABD6E4CA}"/>
              </a:ext>
            </a:extLst>
          </p:cNvPr>
          <p:cNvSpPr txBox="1"/>
          <p:nvPr/>
        </p:nvSpPr>
        <p:spPr>
          <a:xfrm>
            <a:off x="3543300" y="205740"/>
            <a:ext cx="6160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Naive</a:t>
            </a:r>
            <a:r>
              <a:rPr lang="fr-FR" sz="3200" dirty="0"/>
              <a:t> Radial Basis </a:t>
            </a:r>
            <a:r>
              <a:rPr lang="fr-FR" sz="3200" dirty="0" err="1"/>
              <a:t>Function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73B7DC-BC95-427B-819A-EBE837DD1896}"/>
              </a:ext>
            </a:extLst>
          </p:cNvPr>
          <p:cNvSpPr txBox="1"/>
          <p:nvPr/>
        </p:nvSpPr>
        <p:spPr>
          <a:xfrm>
            <a:off x="1381125" y="2000191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d’échec à 50%, les modèles retourneront toujours Etats Unis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BD9AC5-8644-4012-8C1A-D73B2A3C5531}"/>
              </a:ext>
            </a:extLst>
          </p:cNvPr>
          <p:cNvSpPr txBox="1"/>
          <p:nvPr/>
        </p:nvSpPr>
        <p:spPr>
          <a:xfrm>
            <a:off x="1381125" y="2617470"/>
            <a:ext cx="72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Toujours le même résultat avant sigmoïde, analyse des impacts des paramètres compliquée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9B5C2E-407C-4DFD-BD60-B09E48F71912}"/>
              </a:ext>
            </a:extLst>
          </p:cNvPr>
          <p:cNvSpPr txBox="1"/>
          <p:nvPr/>
        </p:nvSpPr>
        <p:spPr>
          <a:xfrm>
            <a:off x="1381125" y="3534608"/>
            <a:ext cx="763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D’abord testé sur tous notre </a:t>
            </a:r>
            <a:r>
              <a:rPr lang="fr-FR" dirty="0" err="1"/>
              <a:t>Dataset</a:t>
            </a:r>
            <a:r>
              <a:rPr lang="fr-FR" dirty="0"/>
              <a:t>, puis sur 50 images de chaque drapeau, puis sur 3 représentants par pays  sélectionnés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CBDAAF-FEE0-40AF-97A0-D6E4DC495EA5}"/>
              </a:ext>
            </a:extLst>
          </p:cNvPr>
          <p:cNvSpPr txBox="1"/>
          <p:nvPr/>
        </p:nvSpPr>
        <p:spPr>
          <a:xfrm>
            <a:off x="1381125" y="4577417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Variation du gamma entre 50 et 1000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EC2D5-2889-469F-9E29-9E00B353C340}"/>
              </a:ext>
            </a:extLst>
          </p:cNvPr>
          <p:cNvSpPr txBox="1"/>
          <p:nvPr/>
        </p:nvSpPr>
        <p:spPr>
          <a:xfrm>
            <a:off x="1381124" y="5223510"/>
            <a:ext cx="832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Redimensionnement des photos pour diminuer le nombre de paramètre</a:t>
            </a:r>
          </a:p>
        </p:txBody>
      </p:sp>
    </p:spTree>
    <p:extLst>
      <p:ext uri="{BB962C8B-B14F-4D97-AF65-F5344CB8AC3E}">
        <p14:creationId xmlns:p14="http://schemas.microsoft.com/office/powerpoint/2010/main" val="13689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8573-86BB-4540-A718-DB2E19A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21" y="160218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media.discordapp.net/attachments/594929542473318505/599997241939197980/Screenshot_from_2019-07-14_18-14-13.png?width=897&amp;height=428">
            <a:extLst>
              <a:ext uri="{FF2B5EF4-FFF2-40B4-BE49-F238E27FC236}">
                <a16:creationId xmlns:a16="http://schemas.microsoft.com/office/drawing/2014/main" id="{84FA1106-AAC7-4C7B-86F6-A93C0ECC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931647"/>
            <a:ext cx="6270662" cy="29942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E2E2132-716D-4A64-9D06-BAA172714211}"/>
              </a:ext>
            </a:extLst>
          </p:cNvPr>
          <p:cNvSpPr txBox="1"/>
          <p:nvPr/>
        </p:nvSpPr>
        <p:spPr>
          <a:xfrm>
            <a:off x="8285977" y="4032156"/>
            <a:ext cx="349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90.43.104.52:3000/app</a:t>
            </a:r>
          </a:p>
        </p:txBody>
      </p:sp>
    </p:spTree>
    <p:extLst>
      <p:ext uri="{BB962C8B-B14F-4D97-AF65-F5344CB8AC3E}">
        <p14:creationId xmlns:p14="http://schemas.microsoft.com/office/powerpoint/2010/main" val="343275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3B0DB4-B36B-46C0-BFB5-217E201256A0}"/>
              </a:ext>
            </a:extLst>
          </p:cNvPr>
          <p:cNvSpPr txBox="1"/>
          <p:nvPr/>
        </p:nvSpPr>
        <p:spPr>
          <a:xfrm>
            <a:off x="3289065" y="-1"/>
            <a:ext cx="4079887" cy="114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19D0C7-778B-4001-A649-9F4F03295E66}"/>
              </a:ext>
            </a:extLst>
          </p:cNvPr>
          <p:cNvSpPr txBox="1"/>
          <p:nvPr/>
        </p:nvSpPr>
        <p:spPr>
          <a:xfrm>
            <a:off x="595889" y="4208491"/>
            <a:ext cx="820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un modèle linéaire qui nous fournit le meilleur résultat.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E587DB-314E-4084-A83A-FA3F32839211}"/>
              </a:ext>
            </a:extLst>
          </p:cNvPr>
          <p:cNvSpPr txBox="1"/>
          <p:nvPr/>
        </p:nvSpPr>
        <p:spPr>
          <a:xfrm>
            <a:off x="595889" y="5157296"/>
            <a:ext cx="681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n’est certainement pas assez fournit pour que l’entrainement du perceptron multicouche soit pertinent.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D04161D-3190-46EA-B732-D4B97DFF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6946"/>
              </p:ext>
            </p:extLst>
          </p:nvPr>
        </p:nvGraphicFramePr>
        <p:xfrm>
          <a:off x="1775598" y="1640255"/>
          <a:ext cx="3273424" cy="191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12">
                  <a:extLst>
                    <a:ext uri="{9D8B030D-6E8A-4147-A177-3AD203B41FA5}">
                      <a16:colId xmlns:a16="http://schemas.microsoft.com/office/drawing/2014/main" val="3291339024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313007923"/>
                    </a:ext>
                  </a:extLst>
                </a:gridCol>
              </a:tblGrid>
              <a:tr h="477541">
                <a:tc>
                  <a:txBody>
                    <a:bodyPr/>
                    <a:lstStyle/>
                    <a:p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% Erreur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0221"/>
                  </a:ext>
                </a:extLst>
              </a:tr>
              <a:tr h="477541">
                <a:tc>
                  <a:txBody>
                    <a:bodyPr/>
                    <a:lstStyle/>
                    <a:p>
                      <a:r>
                        <a:rPr lang="fr-FR" sz="1600" dirty="0"/>
                        <a:t>ROSENBLATT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4.12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06562"/>
                  </a:ext>
                </a:extLst>
              </a:tr>
              <a:tr h="477541">
                <a:tc>
                  <a:txBody>
                    <a:bodyPr/>
                    <a:lstStyle/>
                    <a:p>
                      <a:r>
                        <a:rPr lang="fr-FR" sz="1600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46.39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30872"/>
                  </a:ext>
                </a:extLst>
              </a:tr>
              <a:tr h="477541">
                <a:tc>
                  <a:txBody>
                    <a:bodyPr/>
                    <a:lstStyle/>
                    <a:p>
                      <a:r>
                        <a:rPr lang="fr-FR" sz="1600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94863"/>
                  </a:ext>
                </a:extLst>
              </a:tr>
            </a:tbl>
          </a:graphicData>
        </a:graphic>
      </p:graphicFrame>
      <p:pic>
        <p:nvPicPr>
          <p:cNvPr id="1030" name="Picture 6" descr="RÃ©sultat de recherche d'images pour &quot;drapeaux francais usa&quot;">
            <a:extLst>
              <a:ext uri="{FF2B5EF4-FFF2-40B4-BE49-F238E27FC236}">
                <a16:creationId xmlns:a16="http://schemas.microsoft.com/office/drawing/2014/main" id="{508856FD-7D2D-43C0-9512-BF9CF75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78" y="2658689"/>
            <a:ext cx="2625555" cy="17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2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888053-7BDD-4858-9501-C6017545CA3E}"/>
              </a:ext>
            </a:extLst>
          </p:cNvPr>
          <p:cNvSpPr txBox="1"/>
          <p:nvPr/>
        </p:nvSpPr>
        <p:spPr>
          <a:xfrm>
            <a:off x="3864633" y="155276"/>
            <a:ext cx="41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RÉALISATION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4180A9-70F5-464D-B9CA-03D35C17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30" y="2899830"/>
            <a:ext cx="2544075" cy="265971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0ADA7A-660E-4977-9EC2-AD620DA0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7" y="2899830"/>
            <a:ext cx="2676704" cy="26767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F89ED4-287F-42C0-A0B7-66DCB1735A67}"/>
              </a:ext>
            </a:extLst>
          </p:cNvPr>
          <p:cNvSpPr txBox="1"/>
          <p:nvPr/>
        </p:nvSpPr>
        <p:spPr>
          <a:xfrm>
            <a:off x="207036" y="12147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Application web distinguant des drapeaux français et américains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FB54B3-8D91-43C3-B9B1-ED18FA0B003C}"/>
              </a:ext>
            </a:extLst>
          </p:cNvPr>
          <p:cNvSpPr txBox="1"/>
          <p:nvPr/>
        </p:nvSpPr>
        <p:spPr>
          <a:xfrm>
            <a:off x="5181600" y="3453352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091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DB5562-6D3A-4824-AE6D-0736F037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						</a:t>
            </a:r>
            <a:r>
              <a:rPr lang="fr-FR" sz="5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4477D-0A90-4D5C-8C65-B97A30FB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79" y="2364155"/>
            <a:ext cx="8946541" cy="441585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fr-FR" dirty="0"/>
              <a:t>Les enjeux du projet</a:t>
            </a:r>
          </a:p>
          <a:p>
            <a:pPr lvl="1">
              <a:buClr>
                <a:schemeClr val="accent1"/>
              </a:buClr>
            </a:pPr>
            <a:r>
              <a:rPr lang="fr-FR" dirty="0"/>
              <a:t>Nécessité d’utiliser des algorithmes de Machine Learning</a:t>
            </a:r>
          </a:p>
          <a:p>
            <a:pPr lvl="1">
              <a:buClr>
                <a:schemeClr val="accent1"/>
              </a:buClr>
            </a:pPr>
            <a:r>
              <a:rPr lang="fr-FR" dirty="0"/>
              <a:t>Constitution d’un </a:t>
            </a:r>
            <a:r>
              <a:rPr lang="fr-FR" dirty="0" err="1"/>
              <a:t>dataset</a:t>
            </a:r>
            <a:endParaRPr lang="fr-FR" dirty="0"/>
          </a:p>
          <a:p>
            <a:pPr lvl="1">
              <a:buClr>
                <a:schemeClr val="accent1"/>
              </a:buClr>
            </a:pPr>
            <a:r>
              <a:rPr lang="fr-FR" dirty="0"/>
              <a:t>Problématique</a:t>
            </a:r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Présentation des modèles</a:t>
            </a:r>
          </a:p>
          <a:p>
            <a:pPr lvl="1">
              <a:buClr>
                <a:schemeClr val="accent1"/>
              </a:buClr>
            </a:pPr>
            <a:r>
              <a:rPr lang="fr-FR" dirty="0"/>
              <a:t>Règle de </a:t>
            </a:r>
            <a:r>
              <a:rPr lang="fr-FR" dirty="0" err="1"/>
              <a:t>Rosenblatt</a:t>
            </a:r>
            <a:endParaRPr lang="fr-FR" dirty="0"/>
          </a:p>
          <a:p>
            <a:pPr lvl="1">
              <a:buClr>
                <a:schemeClr val="accent1"/>
              </a:buClr>
            </a:pPr>
            <a:r>
              <a:rPr lang="fr-FR" dirty="0"/>
              <a:t>Perceptron multicouche</a:t>
            </a:r>
          </a:p>
          <a:p>
            <a:pPr lvl="1">
              <a:buClr>
                <a:schemeClr val="accent1"/>
              </a:buClr>
            </a:pPr>
            <a:r>
              <a:rPr lang="fr-FR" dirty="0" err="1"/>
              <a:t>Naive</a:t>
            </a:r>
            <a:r>
              <a:rPr lang="fr-FR" dirty="0"/>
              <a:t> Radial Basis </a:t>
            </a:r>
            <a:r>
              <a:rPr lang="fr-FR" dirty="0" err="1"/>
              <a:t>Function</a:t>
            </a: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50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B941512-BDA7-4600-A031-ED85461618C2}"/>
              </a:ext>
            </a:extLst>
          </p:cNvPr>
          <p:cNvSpPr txBox="1"/>
          <p:nvPr/>
        </p:nvSpPr>
        <p:spPr>
          <a:xfrm>
            <a:off x="276045" y="191689"/>
            <a:ext cx="11559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POURQUOI DU MACHINE LEARNING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71E79D-DDBC-40BB-8B88-3F02C269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4" y="3390181"/>
            <a:ext cx="2072137" cy="13814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4703BE-CF89-42D9-B25D-DE4415E0738B}"/>
              </a:ext>
            </a:extLst>
          </p:cNvPr>
          <p:cNvSpPr txBox="1"/>
          <p:nvPr/>
        </p:nvSpPr>
        <p:spPr>
          <a:xfrm>
            <a:off x="276045" y="1102857"/>
            <a:ext cx="885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Essayons par un simple calcul de distance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12D484-4777-4958-8D81-E212D1EB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4" y="5284886"/>
            <a:ext cx="2654187" cy="13814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FEFBF0-9BE4-4CFA-B7E5-A30BE38396AF}"/>
              </a:ext>
            </a:extLst>
          </p:cNvPr>
          <p:cNvSpPr txBox="1"/>
          <p:nvPr/>
        </p:nvSpPr>
        <p:spPr>
          <a:xfrm>
            <a:off x="155274" y="2139351"/>
            <a:ext cx="226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Choisir une photo de chaque drapeaux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3E5E197-8AB3-42FC-BD7E-C8C90B96173C}"/>
              </a:ext>
            </a:extLst>
          </p:cNvPr>
          <p:cNvSpPr/>
          <p:nvPr/>
        </p:nvSpPr>
        <p:spPr>
          <a:xfrm>
            <a:off x="2415396" y="3795320"/>
            <a:ext cx="1328468" cy="312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0317BD-B911-42B5-B919-0F4CE1800351}"/>
              </a:ext>
            </a:extLst>
          </p:cNvPr>
          <p:cNvSpPr txBox="1"/>
          <p:nvPr/>
        </p:nvSpPr>
        <p:spPr>
          <a:xfrm>
            <a:off x="3915516" y="2134727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Harmoniser les dimensions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56A826-263F-4B1E-83C4-C34B3F94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169" y="3547805"/>
            <a:ext cx="1585083" cy="10582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B9164C-D2D9-4F28-A8FA-54EF630E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168" y="5446460"/>
            <a:ext cx="1585083" cy="1058276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F4CCECF-4103-40BF-8EE7-77A546EF811C}"/>
              </a:ext>
            </a:extLst>
          </p:cNvPr>
          <p:cNvSpPr/>
          <p:nvPr/>
        </p:nvSpPr>
        <p:spPr>
          <a:xfrm>
            <a:off x="2975113" y="5819171"/>
            <a:ext cx="940403" cy="312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D19EB-BDE4-4511-B4A0-931140B1AF1F}"/>
              </a:ext>
            </a:extLst>
          </p:cNvPr>
          <p:cNvSpPr txBox="1"/>
          <p:nvPr/>
        </p:nvSpPr>
        <p:spPr>
          <a:xfrm>
            <a:off x="7023100" y="2134727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Convertir en tableau de RGB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9AFF4D5-DEFB-44CC-BFB9-2311D993469C}"/>
              </a:ext>
            </a:extLst>
          </p:cNvPr>
          <p:cNvSpPr/>
          <p:nvPr/>
        </p:nvSpPr>
        <p:spPr>
          <a:xfrm>
            <a:off x="5788490" y="3798458"/>
            <a:ext cx="1010968" cy="24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912069-A44A-4F78-A1F0-ACA49CEC694F}"/>
              </a:ext>
            </a:extLst>
          </p:cNvPr>
          <p:cNvSpPr txBox="1"/>
          <p:nvPr/>
        </p:nvSpPr>
        <p:spPr>
          <a:xfrm>
            <a:off x="6822274" y="3675922"/>
            <a:ext cx="22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[254, 251, …, 178]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A237CF-1915-47BF-9672-6B20197F4545}"/>
              </a:ext>
            </a:extLst>
          </p:cNvPr>
          <p:cNvSpPr txBox="1"/>
          <p:nvPr/>
        </p:nvSpPr>
        <p:spPr>
          <a:xfrm>
            <a:off x="6822274" y="5606266"/>
            <a:ext cx="22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[124, 241, …, 236]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E05A174-5EA4-4179-933F-82149B388C0F}"/>
              </a:ext>
            </a:extLst>
          </p:cNvPr>
          <p:cNvSpPr/>
          <p:nvPr/>
        </p:nvSpPr>
        <p:spPr>
          <a:xfrm>
            <a:off x="5779053" y="5695413"/>
            <a:ext cx="1010968" cy="24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CB521B-C031-4C4F-BF86-FE34E3A85AFB}"/>
              </a:ext>
            </a:extLst>
          </p:cNvPr>
          <p:cNvSpPr txBox="1"/>
          <p:nvPr/>
        </p:nvSpPr>
        <p:spPr>
          <a:xfrm>
            <a:off x="9959510" y="213472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4, Enregistrer les tableaux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5A807E-66C3-4BC0-88FA-069509ACE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296" y="4015167"/>
            <a:ext cx="1181828" cy="1181828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A1A4F8F-1F92-4BCA-BB93-35E2B73996DF}"/>
              </a:ext>
            </a:extLst>
          </p:cNvPr>
          <p:cNvSpPr/>
          <p:nvPr/>
        </p:nvSpPr>
        <p:spPr>
          <a:xfrm rot="1059449">
            <a:off x="9063865" y="3953185"/>
            <a:ext cx="1010968" cy="24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AF9D160-B28A-4D34-867F-6677962C2758}"/>
              </a:ext>
            </a:extLst>
          </p:cNvPr>
          <p:cNvSpPr/>
          <p:nvPr/>
        </p:nvSpPr>
        <p:spPr>
          <a:xfrm rot="19990610">
            <a:off x="9031583" y="5446915"/>
            <a:ext cx="1010968" cy="24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30DA31-FEB8-4DC2-A23A-7DDF74589886}"/>
              </a:ext>
            </a:extLst>
          </p:cNvPr>
          <p:cNvSpPr txBox="1"/>
          <p:nvPr/>
        </p:nvSpPr>
        <p:spPr>
          <a:xfrm>
            <a:off x="276045" y="191689"/>
            <a:ext cx="11559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POURQUOI DU MACHINE LEARNING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60F19-17E3-43AF-89DE-41743D04FE86}"/>
              </a:ext>
            </a:extLst>
          </p:cNvPr>
          <p:cNvSpPr txBox="1"/>
          <p:nvPr/>
        </p:nvSpPr>
        <p:spPr>
          <a:xfrm>
            <a:off x="381000" y="1447800"/>
            <a:ext cx="1145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Utilisation: Choisir un drapeau, reproduire les étapes 1, 2 et 3 puis calculer les distances avec nos deux représentants. La distance la plus faible correspondra à la bonne association de drapeaux.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89D361-D296-49E4-9BDC-199D4BE7E399}"/>
              </a:ext>
            </a:extLst>
          </p:cNvPr>
          <p:cNvSpPr txBox="1"/>
          <p:nvPr/>
        </p:nvSpPr>
        <p:spPr>
          <a:xfrm>
            <a:off x="2019762" y="302193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92D050"/>
                </a:solidFill>
              </a:rPr>
              <a:t>OK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9EE746-839C-48F6-A1E1-19FAFF85700D}"/>
              </a:ext>
            </a:extLst>
          </p:cNvPr>
          <p:cNvSpPr txBox="1"/>
          <p:nvPr/>
        </p:nvSpPr>
        <p:spPr>
          <a:xfrm>
            <a:off x="2019762" y="3893419"/>
            <a:ext cx="74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66969A-0866-4D1B-85AB-900DAAC90F1C}"/>
              </a:ext>
            </a:extLst>
          </p:cNvPr>
          <p:cNvSpPr txBox="1"/>
          <p:nvPr/>
        </p:nvSpPr>
        <p:spPr>
          <a:xfrm>
            <a:off x="2019762" y="48869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29D6FF-05F3-433D-BDA4-70E21AE019D6}"/>
              </a:ext>
            </a:extLst>
          </p:cNvPr>
          <p:cNvSpPr txBox="1"/>
          <p:nvPr/>
        </p:nvSpPr>
        <p:spPr>
          <a:xfrm>
            <a:off x="2019762" y="589086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92D050"/>
                </a:solidFill>
              </a:rPr>
              <a:t>OK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7EE304-ED7B-4F23-B3F3-290DB684B8DE}"/>
              </a:ext>
            </a:extLst>
          </p:cNvPr>
          <p:cNvSpPr txBox="1"/>
          <p:nvPr/>
        </p:nvSpPr>
        <p:spPr>
          <a:xfrm>
            <a:off x="9197788" y="3619271"/>
            <a:ext cx="2503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Aucune généralisation, apprentissage par cœur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E5F202-1989-4920-BEB4-6BE1B6C35C40}"/>
              </a:ext>
            </a:extLst>
          </p:cNvPr>
          <p:cNvSpPr txBox="1"/>
          <p:nvPr/>
        </p:nvSpPr>
        <p:spPr>
          <a:xfrm>
            <a:off x="4543922" y="4013168"/>
            <a:ext cx="287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Notre modèle réagit à la présence de bandes blanches sur les représentants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543EDA7-7780-45E1-A022-DF19BC02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" y="2731423"/>
            <a:ext cx="1348047" cy="8223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9752222-E925-45C3-8D84-F7F29D6A8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" y="3660296"/>
            <a:ext cx="1348046" cy="952500"/>
          </a:xfrm>
          <a:prstGeom prst="rect">
            <a:avLst/>
          </a:prstGeom>
        </p:spPr>
      </p:pic>
      <p:pic>
        <p:nvPicPr>
          <p:cNvPr id="19" name="Image 18" descr="Une image contenant tapis&#10;&#10;Description générée automatiquement">
            <a:extLst>
              <a:ext uri="{FF2B5EF4-FFF2-40B4-BE49-F238E27FC236}">
                <a16:creationId xmlns:a16="http://schemas.microsoft.com/office/drawing/2014/main" id="{D9ACC093-62EF-4E5B-9B98-9C356C476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" y="4736529"/>
            <a:ext cx="1348046" cy="9525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2EB2636-C889-46D8-8D6C-32C3CB336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1" y="5798651"/>
            <a:ext cx="1348046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A8D79-35D7-4B56-B92F-4AB8ED06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328269"/>
            <a:ext cx="9404723" cy="1400530"/>
          </a:xfrm>
        </p:spPr>
        <p:txBody>
          <a:bodyPr/>
          <a:lstStyle/>
          <a:p>
            <a:r>
              <a:rPr lang="fr-FR" dirty="0"/>
              <a:t>Constitution du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C00562-8FA6-4C2A-B9DB-35F30249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3" y="2593543"/>
            <a:ext cx="3148678" cy="191761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BC54333-EC82-49FE-82FC-54BD9F02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8" y="2593543"/>
            <a:ext cx="3478076" cy="19176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EC070C-1038-4052-9F26-7AC0BCE15CDF}"/>
              </a:ext>
            </a:extLst>
          </p:cNvPr>
          <p:cNvSpPr txBox="1"/>
          <p:nvPr/>
        </p:nvSpPr>
        <p:spPr>
          <a:xfrm>
            <a:off x="720479" y="4735611"/>
            <a:ext cx="27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≈ 60 %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090257-EBDD-4C84-AF7F-C262572E53AE}"/>
              </a:ext>
            </a:extLst>
          </p:cNvPr>
          <p:cNvSpPr txBox="1"/>
          <p:nvPr/>
        </p:nvSpPr>
        <p:spPr>
          <a:xfrm>
            <a:off x="4383072" y="4735611"/>
            <a:ext cx="27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≈ 30 % du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D85F67-28BD-43E8-9A84-7A1015EBC775}"/>
              </a:ext>
            </a:extLst>
          </p:cNvPr>
          <p:cNvSpPr txBox="1"/>
          <p:nvPr/>
        </p:nvSpPr>
        <p:spPr>
          <a:xfrm>
            <a:off x="8752071" y="4678143"/>
            <a:ext cx="27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≈ 10 % du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BD94B1-30C8-4B8E-8047-74F21C1E4079}"/>
              </a:ext>
            </a:extLst>
          </p:cNvPr>
          <p:cNvSpPr txBox="1"/>
          <p:nvPr/>
        </p:nvSpPr>
        <p:spPr>
          <a:xfrm>
            <a:off x="1055170" y="2028731"/>
            <a:ext cx="27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Débutant</a:t>
            </a:r>
            <a:r>
              <a:rPr lang="fr-FR" b="1" dirty="0"/>
              <a:t>		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C281A4-28D0-436D-82D9-AD7AEC772F04}"/>
              </a:ext>
            </a:extLst>
          </p:cNvPr>
          <p:cNvSpPr txBox="1"/>
          <p:nvPr/>
        </p:nvSpPr>
        <p:spPr>
          <a:xfrm>
            <a:off x="4770188" y="2028730"/>
            <a:ext cx="27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Intermédiaire </a:t>
            </a:r>
            <a:r>
              <a:rPr lang="fr-FR" b="1" dirty="0"/>
              <a:t>	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80DD237-6740-4251-BC0E-AECA038B303D}"/>
              </a:ext>
            </a:extLst>
          </p:cNvPr>
          <p:cNvSpPr txBox="1"/>
          <p:nvPr/>
        </p:nvSpPr>
        <p:spPr>
          <a:xfrm>
            <a:off x="9333743" y="1964890"/>
            <a:ext cx="27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Expert </a:t>
            </a:r>
            <a:r>
              <a:rPr lang="fr-FR" b="1" dirty="0"/>
              <a:t>	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D4CEB3-631A-485E-A844-E3F834333C27}"/>
              </a:ext>
            </a:extLst>
          </p:cNvPr>
          <p:cNvSpPr txBox="1"/>
          <p:nvPr/>
        </p:nvSpPr>
        <p:spPr>
          <a:xfrm>
            <a:off x="3402904" y="6068066"/>
            <a:ext cx="53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500 photos de chaque drapeaux</a:t>
            </a:r>
          </a:p>
        </p:txBody>
      </p:sp>
      <p:pic>
        <p:nvPicPr>
          <p:cNvPr id="7" name="Image 6" descr="Une image contenant intérieur, plancher, mur, cuisine&#10;&#10;Description générée automatiquement">
            <a:extLst>
              <a:ext uri="{FF2B5EF4-FFF2-40B4-BE49-F238E27FC236}">
                <a16:creationId xmlns:a16="http://schemas.microsoft.com/office/drawing/2014/main" id="{686DEC19-6B35-4F0C-9DB0-CC76EFF52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96" y="2554995"/>
            <a:ext cx="2348804" cy="19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47889-796C-49AF-840A-89D5F79A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59026"/>
            <a:ext cx="8825657" cy="746807"/>
          </a:xfrm>
        </p:spPr>
        <p:txBody>
          <a:bodyPr/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BFC53-76D0-4FE1-9D1A-682D7488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3" y="2955235"/>
            <a:ext cx="11224592" cy="2425148"/>
          </a:xfrm>
        </p:spPr>
        <p:txBody>
          <a:bodyPr>
            <a:normAutofit/>
          </a:bodyPr>
          <a:lstStyle/>
          <a:p>
            <a:r>
              <a:rPr lang="fr-FR" sz="2800" dirty="0"/>
              <a:t>Quel modèle d’apprentissage automatique généralisera au mieux, avec un </a:t>
            </a:r>
            <a:r>
              <a:rPr lang="fr-FR" sz="2800" dirty="0" err="1"/>
              <a:t>dataset</a:t>
            </a:r>
            <a:r>
              <a:rPr lang="fr-FR" sz="2800" dirty="0"/>
              <a:t> de </a:t>
            </a:r>
            <a:r>
              <a:rPr lang="fr-FR" sz="2800" u="sng" dirty="0">
                <a:solidFill>
                  <a:srgbClr val="FF0000"/>
                </a:solidFill>
              </a:rPr>
              <a:t>1000 photos ?</a:t>
            </a:r>
          </a:p>
        </p:txBody>
      </p:sp>
    </p:spTree>
    <p:extLst>
      <p:ext uri="{BB962C8B-B14F-4D97-AF65-F5344CB8AC3E}">
        <p14:creationId xmlns:p14="http://schemas.microsoft.com/office/powerpoint/2010/main" val="8094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53C3D15-43DA-4D61-BAAA-89AD7494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4" y="2124282"/>
            <a:ext cx="2401992" cy="1552056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168EF9-30E8-4EE3-9714-B74F4C870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6" y="4580681"/>
            <a:ext cx="2358880" cy="15520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AEF9CD4-91CC-4FE7-BE2E-CF0D669A77CF}"/>
              </a:ext>
            </a:extLst>
          </p:cNvPr>
          <p:cNvSpPr txBox="1"/>
          <p:nvPr/>
        </p:nvSpPr>
        <p:spPr>
          <a:xfrm>
            <a:off x="3368877" y="243213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92D050"/>
                </a:solidFill>
              </a:rPr>
              <a:t>OK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CEF8F4E-1E39-4691-AE5C-471DFB31D695}"/>
              </a:ext>
            </a:extLst>
          </p:cNvPr>
          <p:cNvSpPr txBox="1"/>
          <p:nvPr/>
        </p:nvSpPr>
        <p:spPr>
          <a:xfrm>
            <a:off x="3346272" y="48334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C5A1F-88F3-4763-8D1F-00E1558DC3E0}"/>
              </a:ext>
            </a:extLst>
          </p:cNvPr>
          <p:cNvSpPr txBox="1"/>
          <p:nvPr/>
        </p:nvSpPr>
        <p:spPr>
          <a:xfrm>
            <a:off x="6533725" y="3429000"/>
            <a:ext cx="469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Nos données sont-elles linéairement séparable ?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C096B0B9-745B-464E-B864-24F88931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68" y="226940"/>
            <a:ext cx="5540200" cy="1059993"/>
          </a:xfrm>
        </p:spPr>
        <p:txBody>
          <a:bodyPr/>
          <a:lstStyle/>
          <a:p>
            <a:r>
              <a:rPr lang="fr-FR" dirty="0"/>
              <a:t>Règle de </a:t>
            </a:r>
            <a:r>
              <a:rPr lang="fr-FR" dirty="0" err="1"/>
              <a:t>Rosenblatt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6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DCFEC-47CE-47A4-854F-750EA2D2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68" y="226940"/>
            <a:ext cx="5540200" cy="1059993"/>
          </a:xfrm>
        </p:spPr>
        <p:txBody>
          <a:bodyPr/>
          <a:lstStyle/>
          <a:p>
            <a:r>
              <a:rPr lang="fr-FR" dirty="0"/>
              <a:t>Règle de </a:t>
            </a:r>
            <a:r>
              <a:rPr lang="fr-FR" dirty="0" err="1"/>
              <a:t>Rosenblatt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D57790C-F90B-4179-9D9F-EDED4EC62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15601"/>
              </p:ext>
            </p:extLst>
          </p:nvPr>
        </p:nvGraphicFramePr>
        <p:xfrm>
          <a:off x="8647289" y="2550353"/>
          <a:ext cx="2336800" cy="237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07">
                  <a:extLst>
                    <a:ext uri="{9D8B030D-6E8A-4147-A177-3AD203B41FA5}">
                      <a16:colId xmlns:a16="http://schemas.microsoft.com/office/drawing/2014/main" val="1468786460"/>
                    </a:ext>
                  </a:extLst>
                </a:gridCol>
                <a:gridCol w="604959">
                  <a:extLst>
                    <a:ext uri="{9D8B030D-6E8A-4147-A177-3AD203B41FA5}">
                      <a16:colId xmlns:a16="http://schemas.microsoft.com/office/drawing/2014/main" val="2031512549"/>
                    </a:ext>
                  </a:extLst>
                </a:gridCol>
                <a:gridCol w="581234">
                  <a:extLst>
                    <a:ext uri="{9D8B030D-6E8A-4147-A177-3AD203B41FA5}">
                      <a16:colId xmlns:a16="http://schemas.microsoft.com/office/drawing/2014/main" val="3602155340"/>
                    </a:ext>
                  </a:extLst>
                </a:gridCol>
              </a:tblGrid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2527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87,23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05423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85,11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0158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53,19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8461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44,68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35178"/>
                  </a:ext>
                </a:extLst>
              </a:tr>
              <a:tr h="395552">
                <a:tc>
                  <a:txBody>
                    <a:bodyPr/>
                    <a:lstStyle/>
                    <a:p>
                      <a:r>
                        <a:rPr lang="fr-FR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2,13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8784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04D0361-BA34-40D0-A4A3-DE1E65EA7DAF}"/>
              </a:ext>
            </a:extLst>
          </p:cNvPr>
          <p:cNvSpPr txBox="1"/>
          <p:nvPr/>
        </p:nvSpPr>
        <p:spPr>
          <a:xfrm>
            <a:off x="8929510" y="5091289"/>
            <a:ext cx="222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% Erreur par pays</a:t>
            </a: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3915226-6ADA-4939-9E1D-CE478FA5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5" y="1463421"/>
            <a:ext cx="5852172" cy="43891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FB39731-29E8-4FBA-B5B0-B4C2FBBF6BA1}"/>
              </a:ext>
            </a:extLst>
          </p:cNvPr>
          <p:cNvSpPr txBox="1"/>
          <p:nvPr/>
        </p:nvSpPr>
        <p:spPr>
          <a:xfrm>
            <a:off x="2737555" y="6323283"/>
            <a:ext cx="730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effectué sur 50 photos américaines et 47 photos françaises (hors du </a:t>
            </a:r>
            <a:r>
              <a:rPr lang="fr-FR" sz="1400" dirty="0" err="1"/>
              <a:t>Dataset</a:t>
            </a:r>
            <a:r>
              <a:rPr lang="fr-FR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3AA0F7-A11D-4031-A737-E6A5E1CB592C}"/>
              </a:ext>
            </a:extLst>
          </p:cNvPr>
          <p:cNvSpPr txBox="1"/>
          <p:nvPr/>
        </p:nvSpPr>
        <p:spPr>
          <a:xfrm>
            <a:off x="1399822" y="2396464"/>
            <a:ext cx="48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EBE62F-0A9F-422C-A8C9-739F51383686}"/>
              </a:ext>
            </a:extLst>
          </p:cNvPr>
          <p:cNvSpPr txBox="1"/>
          <p:nvPr/>
        </p:nvSpPr>
        <p:spPr>
          <a:xfrm>
            <a:off x="2192308" y="2242575"/>
            <a:ext cx="37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AC967C-EF4F-4120-AC33-7CD737407680}"/>
              </a:ext>
            </a:extLst>
          </p:cNvPr>
          <p:cNvSpPr txBox="1"/>
          <p:nvPr/>
        </p:nvSpPr>
        <p:spPr>
          <a:xfrm>
            <a:off x="2164085" y="3175617"/>
            <a:ext cx="38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5F8099-78FD-4C4F-AE11-248D66ED1740}"/>
              </a:ext>
            </a:extLst>
          </p:cNvPr>
          <p:cNvSpPr txBox="1"/>
          <p:nvPr/>
        </p:nvSpPr>
        <p:spPr>
          <a:xfrm>
            <a:off x="4368241" y="2867840"/>
            <a:ext cx="38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7B68D4-254D-4BC7-8BC8-0021E574EF51}"/>
              </a:ext>
            </a:extLst>
          </p:cNvPr>
          <p:cNvSpPr txBox="1"/>
          <p:nvPr/>
        </p:nvSpPr>
        <p:spPr>
          <a:xfrm>
            <a:off x="3851774" y="4923665"/>
            <a:ext cx="383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17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590</Words>
  <Application>Microsoft Office PowerPoint</Application>
  <PresentationFormat>Grand écran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Projet Annuel Machine Learning</vt:lpstr>
      <vt:lpstr>Présentation PowerPoint</vt:lpstr>
      <vt:lpstr>      SOMMAIRE</vt:lpstr>
      <vt:lpstr>Présentation PowerPoint</vt:lpstr>
      <vt:lpstr>Présentation PowerPoint</vt:lpstr>
      <vt:lpstr>Constitution du Dataset</vt:lpstr>
      <vt:lpstr>Problématique</vt:lpstr>
      <vt:lpstr>Règle de Rosenblatt</vt:lpstr>
      <vt:lpstr>Règle de Rosenblatt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 Machine Learning</dc:title>
  <dc:creator>Victor MEYER</dc:creator>
  <cp:lastModifiedBy>Victor MEYER</cp:lastModifiedBy>
  <cp:revision>63</cp:revision>
  <dcterms:created xsi:type="dcterms:W3CDTF">2019-07-09T11:33:09Z</dcterms:created>
  <dcterms:modified xsi:type="dcterms:W3CDTF">2019-07-15T10:02:41Z</dcterms:modified>
</cp:coreProperties>
</file>