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A34A-B4DA-BDFF-4719-BA8DA2C5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454FC-1E5F-66E0-A4BA-2E04BD39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AC49-8B76-8652-BB92-34C5A66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75DC7-2A51-45E8-A1CE-5406E61B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47C5-5160-C5BE-C181-BFCA6A8C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5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B97B-A0E6-D37D-CB31-0DCFF9D9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B8407-48FA-E74A-D1E9-9336FBAF9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E2B9-181A-1F9F-4C25-3FC7F8F4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AD5C-A400-F695-55F7-EE4737F1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102D-45C9-4A16-E574-124C6440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6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96727-D53C-5FA6-88A9-C99B6BA38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9F569-A274-D095-F1C2-A91CF8343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14A1-05A4-E44A-764E-42F025BC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9314-3239-61E3-6902-48B9CD0B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670D-996F-8EC2-6AAB-2C5B2AE1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1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CDDE-EEA2-AF5A-9D0F-66753F2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D745-B47E-F4E1-5E5E-306A3F0F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B874C-71C6-D0CA-C30B-F156CCD1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6A5E-51F6-FC0E-9859-3E47FCCA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471E-87F6-E4D9-7BF9-32D529BB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1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9AE-B87B-D166-A26A-2D74EFC0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7A32-E0FE-CA78-690C-C91393EF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BAE42-77DB-2341-4630-7C3C892F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D303-D54C-716E-640E-B0B1478C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04E2-A770-F0CC-CCAE-60982295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4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373B-D4C7-C32B-AEB7-E54B57C0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17DE-EBA7-3290-928D-07DC5D9F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F4395-3BC4-7DE6-3BCD-51066A921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F841-C6C2-4431-1EC8-3818F34D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3259-B544-8310-F5B5-B41B9168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E94A-496D-39F4-36B0-B4EE204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3C43-CE58-1E0F-ACFF-2FA31FF1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7EEEF-60EF-772E-AA41-31C4D4D9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286EE-5AB0-D631-5427-4F4821875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6A235-131E-FCC9-A7D2-E4761DEB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5E2B2-3EC7-E47F-79E1-0BDE3FE60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9960C-9E4D-31E7-4476-3F699121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B8608-43D8-F005-B13A-D4DB9E7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DD99-D826-592C-1FFB-ABF9D6EF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7200-20D1-59FF-E144-CBEE3E8E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024E6-3001-7067-A04A-97DADC49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338E5-AE7B-CF44-8019-209904A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B3C1B-7A37-602D-8743-14C9A938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0CBD3-CFD3-CC35-5077-E69C3E49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1C9D6-CC9D-3D1C-9566-E91B6CE3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40A19-FD4D-462B-A313-3883E34E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E6A9-A1DB-E07B-ACDC-AAC55B66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CCD3-DE4A-A3E5-EC1C-124D1E0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B6D8-0257-AACF-F057-B9F464F98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6691-A0AF-15EF-04C9-B361EB70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EE08-B198-AAF3-CD84-587DA8E0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352AB-33BF-9557-EC99-CE5AEC31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0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7ADB-6A09-6894-39B7-FF59DFFA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DD21C-3B23-4B94-E721-23906F461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B5FCD-189B-0355-DC18-67E8BCF59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07F21-28C3-1965-ED01-0A843A9F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0037-AD66-BF47-AC55-0CAC166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2C9F-FD6E-6D5E-22EE-59C2D44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8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7EC1E-EF2E-DE48-7DFD-426BB7A8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05BF-3335-FDA0-9D0C-77421CD8D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6ADC-416B-9763-3958-CACC9B7B1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AE27-B39F-4213-8FA4-31A8B358B311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76D2-36FE-2229-1B12-7659EA224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ABFE-7B2D-BA38-DD2B-165624ED0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0624-3F2B-4167-817B-CBEAAAC1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99EB-9B72-07F6-F381-80F3B2998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Credit Card Fraud Detection</a:t>
            </a:r>
            <a:br>
              <a:rPr lang="en-US" dirty="0">
                <a:latin typeface="Bookman Old Style" panose="02050604050505020204" pitchFamily="18" charset="0"/>
              </a:rPr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EF6C-7FBB-E197-B3E2-9AB11A410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UOA MS DS Capstone -2 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Arnav Munshi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85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5029-9F59-D72D-8BD6-2365363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Model selection and Build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25BDB-1A3D-869B-23AE-727D466F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Bookman Old Style" panose="02050604050505020204" pitchFamily="18" charset="0"/>
              </a:rPr>
              <a:t>We had executed the dataset against the imbalanced classes against the below models and this is their best scores :</a:t>
            </a:r>
          </a:p>
          <a:p>
            <a:endParaRPr lang="en-US" sz="1800" dirty="0">
              <a:latin typeface="Bookman Old Style" panose="02050604050505020204" pitchFamily="18" charset="0"/>
            </a:endParaRPr>
          </a:p>
          <a:p>
            <a:endParaRPr lang="en-US" sz="1800" dirty="0">
              <a:latin typeface="Bookman Old Style" panose="02050604050505020204" pitchFamily="18" charset="0"/>
            </a:endParaRPr>
          </a:p>
          <a:p>
            <a:endParaRPr lang="en-US" sz="18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CAE63-127B-0749-76E5-A8D06441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80" y="2850444"/>
            <a:ext cx="11211640" cy="18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4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FED1-BB1E-E11C-CA89-43F59561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Model Selection and Build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8DE3-8101-DC35-A466-4684B3BB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Once the model against the imbalanced classes were executed , we choose XGBOOST as the best model as it worked best on the class with the high ROC AUC scores along with Logistics Regression.</a:t>
            </a:r>
          </a:p>
          <a:p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en-US" sz="1800" dirty="0">
                <a:latin typeface="Bookman Old Style" panose="02050604050505020204" pitchFamily="18" charset="0"/>
              </a:rPr>
              <a:t>Next we had to handle the imbalanced classes for which below techniques were used:</a:t>
            </a:r>
          </a:p>
          <a:p>
            <a:pPr marL="0" indent="0">
              <a:buNone/>
            </a:pPr>
            <a:endParaRPr lang="en-IN" sz="18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1. Under-sampling :- Here for balancing the class distribution, the non-fraudulent transactions count will be reduced to 396 (similar count of fraudulent transactions)- 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2. Oversampling :- Here we will make the same count of non-fraudulent transactions as fraudulent transactions.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3. SMOTE :- Synthetic minority oversampling technique. It is another oversampling technique, which uses nearest neighbor algorithm to create synthetic data. </a:t>
            </a:r>
          </a:p>
          <a:p>
            <a:pPr marL="0" indent="0">
              <a:buNone/>
            </a:pPr>
            <a:r>
              <a:rPr lang="en-US" sz="1800" dirty="0">
                <a:latin typeface="Bookman Old Style" panose="02050604050505020204" pitchFamily="18" charset="0"/>
              </a:rPr>
              <a:t>4. Adasyn:- This is similar to SMOTE with minor changes that the new synthetic data is generated on the region of low density of imbalanced data points.</a:t>
            </a:r>
          </a:p>
        </p:txBody>
      </p:sp>
    </p:spTree>
    <p:extLst>
      <p:ext uri="{BB962C8B-B14F-4D97-AF65-F5344CB8AC3E}">
        <p14:creationId xmlns:p14="http://schemas.microsoft.com/office/powerpoint/2010/main" val="9035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AE2C-EF6B-C691-3EA4-2BB0326E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Model Selection and Build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632A-A0AC-1F8D-8EC7-7465B3BC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9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Model Comparison and Selection: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Various data balancing techniques used: Under-sampling, Oversampling, SMOTE, Adasyn.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Under-sampling models performed well but led to information loss.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SMOTE and Adasyn models showed promising results without information loss.</a:t>
            </a:r>
          </a:p>
          <a:p>
            <a:pPr algn="l">
              <a:buFont typeface="+mj-lt"/>
              <a:buAutoNum type="arabicPeriod"/>
            </a:pPr>
            <a:r>
              <a:rPr lang="en-US" sz="19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Best Model Choice: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Among SMOTE and Adasyn models, Logistic regression stood out.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Logistic regression achieved: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ROC score of 0.99 on train set.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ROC score of 0.97 on test 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Simplicity and lower resource requirements make Logistic regression ideal for fraud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0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66AE-AD48-6607-B49B-4832F9E8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Conclusion to Model Selection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3181-3211-CB06-739B-1AB8F30E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Logistic regression with SMOTE identified as best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Ideal for credit card fraud detection due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Simplicity of interpretation.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Strong performance with ROC scores of 0.99 (train) and 0.97 (test).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Efficient use of resources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84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7EA7-132D-25BA-50CC-D8E5439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Cost Benefit Analysis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1631-B300-1CA5-AC47-9CC6A8D1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Model Performance: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Most models perform well based on ROC score, Precision, and Recall.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These metrics are crucial for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Infrastructure and Costs: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Heavy models like Random Forest, SVM, XGBoost require substantial computational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Building infrastructure for these models increases deployment costs.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Simpler models like Logistic Regression are more resource-efficient and cost-effective.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Financial Implications: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Assess potential financial loss or gain for the bank due to model choice.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Evaluate cost-effectiveness of each model considering: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Cost of infrastructure.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Ongoing operational expenses.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Ultimate Decision: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Select the model based on a balance of: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Performance metrics.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Infrastructure availability.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38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</a:rPr>
              <a:t>Cost implications and potential financial gains.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00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B451-7B30-179E-0279-382FE371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Summary to Business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6AB4-47E3-DAB7-2ABD-3B4AFD48F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Smaller Transaction Value Banks: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High Precision Preferred: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Want to label only relevant transactions as fraudulent.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Adding human verification for flagged transactions.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Low precision increases burden of human verification.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Larger Transaction Value Banks: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High Recall Necessary: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Low recall risks missing high-value fraudulent transactions.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Losses could be significant if high-value frauds go undetected.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Model Choice: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Balanced Dataset with SMOTE: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Logistic Regression: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Good ROC score and high Recall.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Easier interpretation and explanation for business.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ea typeface="SimSun" panose="02010600030101010101" pitchFamily="2" charset="-122"/>
              </a:rPr>
              <a:t>Suitable for saving banks from high-value fraudulent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9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C985-D1E1-EA0A-7E77-FCE180147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END OF THE PRESENTATION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18B59-74A5-6B8D-5087-0B35CFE02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Thank you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93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FF8-68FA-15A9-2858-2647B0ED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Table of contents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9F3B-F525-572D-FEC5-31EF65F6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Problem statement</a:t>
            </a:r>
          </a:p>
          <a:p>
            <a:r>
              <a:rPr lang="en-US" dirty="0">
                <a:latin typeface="Bookman Old Style" panose="02050604050505020204" pitchFamily="18" charset="0"/>
              </a:rPr>
              <a:t>Business Problem Overview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Project Pipeline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Insights from the data</a:t>
            </a:r>
          </a:p>
          <a:p>
            <a:r>
              <a:rPr lang="en-IN" dirty="0">
                <a:latin typeface="Bookman Old Style" panose="02050604050505020204" pitchFamily="18" charset="0"/>
              </a:rPr>
              <a:t>Model selection and build</a:t>
            </a:r>
          </a:p>
          <a:p>
            <a:r>
              <a:rPr lang="en-IN" dirty="0">
                <a:latin typeface="Bookman Old Style" panose="02050604050505020204" pitchFamily="18" charset="0"/>
              </a:rPr>
              <a:t>Conclusion to Model Selection</a:t>
            </a:r>
          </a:p>
          <a:p>
            <a:r>
              <a:rPr lang="en-IN" dirty="0">
                <a:latin typeface="Bookman Old Style" panose="02050604050505020204" pitchFamily="18" charset="0"/>
              </a:rPr>
              <a:t>Cost Benefit Analysis</a:t>
            </a:r>
          </a:p>
          <a:p>
            <a:r>
              <a:rPr lang="en-IN" dirty="0">
                <a:latin typeface="Bookman Old Style" panose="02050604050505020204" pitchFamily="18" charset="0"/>
              </a:rPr>
              <a:t>Summary to the Business</a:t>
            </a:r>
          </a:p>
        </p:txBody>
      </p:sp>
    </p:spTree>
    <p:extLst>
      <p:ext uri="{BB962C8B-B14F-4D97-AF65-F5344CB8AC3E}">
        <p14:creationId xmlns:p14="http://schemas.microsoft.com/office/powerpoint/2010/main" val="315458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0962-CC38-9931-3CD3-C19C5220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Problem Statement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D074-25C1-58EB-BE07-173CCD5D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The problem statement chosen for this project is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to predict fraudulent credit card transactions with the help of machine learning models.</a:t>
            </a:r>
            <a:endParaRPr lang="en-US" sz="1800" b="0" i="0" dirty="0">
              <a:solidFill>
                <a:srgbClr val="091E42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r>
              <a:rPr lang="en-US" sz="18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In this project, you will analyze customer-level data that has been collected and analyzed during a research collaboration between Worldline and Machine Learning Group.</a:t>
            </a:r>
          </a:p>
          <a:p>
            <a:pPr algn="l"/>
            <a:r>
              <a:rPr lang="en-US" sz="18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The data set is taken from the </a:t>
            </a:r>
            <a:r>
              <a:rPr lang="en-US" sz="1800" b="0" i="0" u="none" strike="noStrike" dirty="0">
                <a:solidFill>
                  <a:srgbClr val="4F8AFB"/>
                </a:solidFill>
                <a:effectLst/>
                <a:latin typeface="Bookman Old Style" panose="02050604050505020204" pitchFamily="18" charset="0"/>
                <a:hlinkClick r:id="rId2"/>
              </a:rPr>
              <a:t>Kaggle website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 and has a total of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284,807 transactions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; out of these,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492 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are fraudulent. Since the data set is highly imbalanced, it needs to be handled before model building.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84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B4CF-3204-AA02-CE25-4415CE47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Business Problem Overview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EE37-4E8E-88AB-4130-B3ADF3D9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It has been estimated by</a:t>
            </a:r>
            <a:r>
              <a:rPr lang="en-US" sz="2000" dirty="0">
                <a:solidFill>
                  <a:srgbClr val="4F8AFB"/>
                </a:solidFill>
                <a:latin typeface="Bookman Old Style" panose="02050604050505020204" pitchFamily="18" charset="0"/>
              </a:rPr>
              <a:t> </a:t>
            </a:r>
            <a:r>
              <a:rPr lang="en-US" sz="2000" dirty="0">
                <a:latin typeface="Bookman Old Style" panose="02050604050505020204" pitchFamily="18" charset="0"/>
              </a:rPr>
              <a:t>Nilson Report 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that by 2020, banking frauds would account for </a:t>
            </a:r>
            <a:r>
              <a:rPr lang="en-US" sz="20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$30 billion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 worldwide. With the rise in digital payment channels, fraudulent transactions are occurring in new and different ways. This number is increasing rapidly.</a:t>
            </a:r>
          </a:p>
          <a:p>
            <a:pPr algn="l"/>
            <a:r>
              <a:rPr lang="en-US" sz="2000" b="0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In the banking industry, credit card fraud detection using machine learning is not just a trend. It is necessary for players in the industry to put proactive monitoring and fraud prevention mechanisms in place. Machine learning is helping them reduce time-consuming manual reviews, costly chargebacks and fees, and denials of legitimate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79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2C0C-F27C-61DE-D50C-000DDF7F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Project Pipeline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E5D8-35AE-2D0E-F207-C8467D9D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The Project Pipeline has been summarized into below steps: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Data Understanding and Data Preparation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Exploratory Data Analysis(EDA)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Model Building / Hyper-parameter Tuning</a:t>
            </a:r>
          </a:p>
          <a:p>
            <a:pPr marL="514350" indent="-514350"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Evaluation of each models</a:t>
            </a:r>
          </a:p>
        </p:txBody>
      </p:sp>
    </p:spTree>
    <p:extLst>
      <p:ext uri="{BB962C8B-B14F-4D97-AF65-F5344CB8AC3E}">
        <p14:creationId xmlns:p14="http://schemas.microsoft.com/office/powerpoint/2010/main" val="260897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2A00-043A-31EA-52B2-D4DB9021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Insights from the Dataset using EDA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B16D-65C2-BD9E-1B66-C7F20ABF21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As we had executed the missing values from the dataset ,we founded that no missing values were present in the whole dataset</a:t>
            </a:r>
          </a:p>
          <a:p>
            <a:pPr marL="0" indent="0">
              <a:buNone/>
            </a:pPr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en-US" sz="1800" dirty="0">
                <a:latin typeface="Bookman Old Style" panose="02050604050505020204" pitchFamily="18" charset="0"/>
              </a:rPr>
              <a:t>Then we had ran a bar plot to get the difference between fraudulent and non-fraudulent transactions and we could see a huge difference</a:t>
            </a:r>
            <a:endParaRPr lang="en-IN" sz="1800" dirty="0">
              <a:latin typeface="Bookman Old Style" panose="0205060405050502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82956D-3D96-1D9B-6E7B-C1987A1708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6520" y="1507253"/>
            <a:ext cx="5181600" cy="2908774"/>
          </a:xfrm>
        </p:spPr>
      </p:pic>
    </p:spTree>
    <p:extLst>
      <p:ext uri="{BB962C8B-B14F-4D97-AF65-F5344CB8AC3E}">
        <p14:creationId xmlns:p14="http://schemas.microsoft.com/office/powerpoint/2010/main" val="354290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FF36-938E-9B26-AD05-A96D294B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Insights from the Dataset using EDA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DD2D-3485-1C37-FE3C-3451098032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We had also checked the scatter plot to get the data distribution of the dataset with seconds elapsed from one transaction to other transactions</a:t>
            </a:r>
          </a:p>
          <a:p>
            <a:pPr marL="0" indent="0">
              <a:buNone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sz="1800" dirty="0">
              <a:latin typeface="Bookman Old Style" panose="0205060405050502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3A2460-C676-3731-C88E-F96CAAC1D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625212"/>
          </a:xfrm>
        </p:spPr>
      </p:pic>
    </p:spTree>
    <p:extLst>
      <p:ext uri="{BB962C8B-B14F-4D97-AF65-F5344CB8AC3E}">
        <p14:creationId xmlns:p14="http://schemas.microsoft.com/office/powerpoint/2010/main" val="165029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FF36-938E-9B26-AD05-A96D294B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Insights from the Dataset using EDA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DD2D-3485-1C37-FE3C-3451098032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en-US" sz="1800" dirty="0">
                <a:latin typeface="Bookman Old Style" panose="02050604050505020204" pitchFamily="18" charset="0"/>
              </a:rPr>
              <a:t>Outlier distribution of the dataset with respect to Amount</a:t>
            </a:r>
          </a:p>
          <a:p>
            <a:pPr marL="0" indent="0">
              <a:buNone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sz="1800" dirty="0">
              <a:latin typeface="Bookman Old Style" panose="0205060405050502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53024B-C919-BF2D-A2F2-A80055BDA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318" y="1941441"/>
            <a:ext cx="6063807" cy="3351919"/>
          </a:xfrm>
        </p:spPr>
      </p:pic>
    </p:spTree>
    <p:extLst>
      <p:ext uri="{BB962C8B-B14F-4D97-AF65-F5344CB8AC3E}">
        <p14:creationId xmlns:p14="http://schemas.microsoft.com/office/powerpoint/2010/main" val="30456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5029-9F59-D72D-8BD6-23653638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Model selection and Build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25BDB-1A3D-869B-23AE-727D466F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Bookman Old Style" panose="02050604050505020204" pitchFamily="18" charset="0"/>
              </a:rPr>
              <a:t>For this Business problem , we had using below Machine Learning Algorithms to get executed against the dataset :</a:t>
            </a:r>
          </a:p>
          <a:p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en-US" sz="1800" dirty="0">
                <a:latin typeface="Bookman Old Style" panose="02050604050505020204" pitchFamily="18" charset="0"/>
              </a:rPr>
              <a:t>Logistics Regression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Decision Trees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XGBoost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KNN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Support Vector Machines(SVM)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36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945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Söhne</vt:lpstr>
      <vt:lpstr>Office Theme</vt:lpstr>
      <vt:lpstr>Credit Card Fraud Detection </vt:lpstr>
      <vt:lpstr>Table of contents</vt:lpstr>
      <vt:lpstr>Problem Statement</vt:lpstr>
      <vt:lpstr>Business Problem Overview</vt:lpstr>
      <vt:lpstr>Project Pipeline</vt:lpstr>
      <vt:lpstr>Insights from the Dataset using EDA</vt:lpstr>
      <vt:lpstr>Insights from the Dataset using EDA</vt:lpstr>
      <vt:lpstr>Insights from the Dataset using EDA</vt:lpstr>
      <vt:lpstr>Model selection and Build</vt:lpstr>
      <vt:lpstr>Model selection and Build</vt:lpstr>
      <vt:lpstr>Model Selection and Build</vt:lpstr>
      <vt:lpstr>Model Selection and Build</vt:lpstr>
      <vt:lpstr>Conclusion to Model Selection</vt:lpstr>
      <vt:lpstr>Cost Benefit Analysis</vt:lpstr>
      <vt:lpstr>Summary to Business</vt:lpstr>
      <vt:lpstr>END OF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</dc:title>
  <dc:creator>arnav munshi</dc:creator>
  <cp:lastModifiedBy>arnav munshi</cp:lastModifiedBy>
  <cp:revision>7</cp:revision>
  <dcterms:created xsi:type="dcterms:W3CDTF">2024-03-19T18:16:16Z</dcterms:created>
  <dcterms:modified xsi:type="dcterms:W3CDTF">2024-03-19T19:18:12Z</dcterms:modified>
</cp:coreProperties>
</file>