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850" y="77"/>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8/31/2024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8/31/2024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8/31/2024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8/31/2024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8/31/2024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8/31/2024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8/31/2024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8/31/2024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isro.gov.in/NISARSatellite.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kaggle.com/datasets/requiemonk/sentinel12-image-pairs-segregated-by-terrain/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4" name="Subtitle 3"/>
          <p:cNvSpPr>
            <a:spLocks noGrp="1"/>
          </p:cNvSpPr>
          <p:nvPr>
            <p:ph type="subTitle" idx="1"/>
          </p:nvPr>
        </p:nvSpPr>
        <p:spPr>
          <a:xfrm>
            <a:off x="1245686" y="839581"/>
            <a:ext cx="8534400" cy="1752600"/>
          </a:xfrm>
        </p:spPr>
        <p:txBody>
          <a:bodyPr/>
          <a:lstStyle/>
          <a:p>
            <a:r>
              <a:rPr lang="en-US" b="1" dirty="0">
                <a:solidFill>
                  <a:schemeClr val="tx1"/>
                </a:solidFill>
                <a:latin typeface="Times New Roman" panose="02020603050405020304" pitchFamily="18" charset="0"/>
                <a:cs typeface="Times New Roman" panose="02020603050405020304" pitchFamily="18" charset="0"/>
              </a:rPr>
              <a:t>TEAM CODE CHARGERS</a:t>
            </a: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331286" y="1455240"/>
            <a:ext cx="6079347" cy="5321393"/>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a:t>
            </a:r>
            <a:r>
              <a:rPr lang="en-US" sz="2000" b="1" dirty="0">
                <a:latin typeface="Arial" panose="020B0604020202020204" pitchFamily="34" charset="0"/>
                <a:cs typeface="Arial" panose="020B0604020202020204" pitchFamily="34" charset="0"/>
              </a:rPr>
              <a:t>roblem Statement ID – </a:t>
            </a:r>
            <a:r>
              <a:rPr lang="en-US" sz="2000" dirty="0">
                <a:latin typeface="Arial" panose="020B0604020202020204" pitchFamily="34" charset="0"/>
                <a:cs typeface="Arial" panose="020B0604020202020204" pitchFamily="34" charset="0"/>
              </a:rPr>
              <a:t>1733</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Title- </a:t>
            </a:r>
            <a:r>
              <a:rPr lang="en-US" sz="2000" b="0" i="0" dirty="0">
                <a:solidFill>
                  <a:srgbClr val="212529"/>
                </a:solidFill>
                <a:effectLst/>
                <a:latin typeface="montserratregular"/>
              </a:rPr>
              <a:t>SAR (Synthetic Aperture Radar) Image Colorization for Comprehensive Insight using Deep Learning Model</a:t>
            </a:r>
            <a:endParaRPr lang="en-US" sz="20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Theme- </a:t>
            </a:r>
            <a:r>
              <a:rPr lang="en-US" sz="2000" dirty="0">
                <a:latin typeface="Arial" panose="020B0604020202020204" pitchFamily="34" charset="0"/>
                <a:cs typeface="Arial" panose="020B0604020202020204" pitchFamily="34" charset="0"/>
              </a:rPr>
              <a:t>Space Technology</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PS Category- </a:t>
            </a:r>
            <a:r>
              <a:rPr lang="en-US" sz="2000" dirty="0">
                <a:latin typeface="Arial" panose="020B0604020202020204" pitchFamily="34" charset="0"/>
                <a:cs typeface="Arial" panose="020B0604020202020204" pitchFamily="34" charset="0"/>
              </a:rPr>
              <a:t>Software</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ID- </a:t>
            </a:r>
            <a:r>
              <a:rPr lang="en-US" sz="2000" dirty="0">
                <a:latin typeface="Arial" panose="020B0604020202020204" pitchFamily="34" charset="0"/>
                <a:cs typeface="Arial" panose="020B0604020202020204" pitchFamily="34" charset="0"/>
              </a:rPr>
              <a:t>107</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Name- </a:t>
            </a:r>
            <a:r>
              <a:rPr lang="en-US" sz="2000" dirty="0">
                <a:latin typeface="Arial" panose="020B0604020202020204" pitchFamily="34" charset="0"/>
                <a:cs typeface="Arial" panose="020B0604020202020204" pitchFamily="34" charset="0"/>
              </a:rPr>
              <a:t>Code Chargers</a:t>
            </a:r>
            <a:endParaRPr lang="en-IN" sz="2000"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0"/>
            <a:ext cx="10972800" cy="114300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SARMIC</a:t>
            </a:r>
          </a:p>
        </p:txBody>
      </p:sp>
      <p:sp>
        <p:nvSpPr>
          <p:cNvPr id="15362" name="TextBox 8"/>
          <p:cNvSpPr txBox="1">
            <a:spLocks noChangeArrowheads="1"/>
          </p:cNvSpPr>
          <p:nvPr/>
        </p:nvSpPr>
        <p:spPr bwMode="auto">
          <a:xfrm>
            <a:off x="-1" y="2064921"/>
            <a:ext cx="10864646" cy="3293209"/>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1600" b="1" dirty="0">
                <a:latin typeface="Arial" panose="020B0604020202020204" pitchFamily="34" charset="0"/>
                <a:cs typeface="Arial" panose="020B0604020202020204" pitchFamily="34" charset="0"/>
              </a:rPr>
              <a:t>Proposed Solution</a:t>
            </a:r>
            <a:r>
              <a:rPr lang="en-US" sz="1600" dirty="0">
                <a:latin typeface="Arial" panose="020B0604020202020204" pitchFamily="34" charset="0"/>
                <a:cs typeface="Arial" panose="020B0604020202020204" pitchFamily="34" charset="0"/>
              </a:rPr>
              <a:t>: We are developing a deep learning model using GANs to colorize SAR images, enhancing interpretability and usability for remote sensing through advanced image-to-image translation techniques.</a:t>
            </a:r>
            <a:endParaRPr lang="en-US" sz="1600" u="sng" dirty="0">
              <a:solidFill>
                <a:schemeClr val="tx2"/>
              </a:solidFill>
              <a:latin typeface="Arial" pitchFamily="34" charset="0"/>
              <a:cs typeface="Arial" pitchFamily="34" charset="0"/>
            </a:endParaRPr>
          </a:p>
          <a:p>
            <a:pPr marL="342900" indent="-342900">
              <a:buFont typeface="Wingdings" panose="05000000000000000000" pitchFamily="2" charset="2"/>
              <a:buChar char="v"/>
            </a:pPr>
            <a:endParaRPr lang="en-US" sz="1600" u="sng" dirty="0">
              <a:solidFill>
                <a:schemeClr val="tx2"/>
              </a:solidFill>
              <a:latin typeface="Arial" pitchFamily="34" charset="0"/>
              <a:cs typeface="Arial" pitchFamily="34" charset="0"/>
            </a:endParaRPr>
          </a:p>
          <a:p>
            <a:pPr marL="342900" indent="-342900">
              <a:buFont typeface="Wingdings" panose="05000000000000000000" pitchFamily="2" charset="2"/>
              <a:buChar char="v"/>
            </a:pPr>
            <a:r>
              <a:rPr lang="en-US" sz="1600" dirty="0">
                <a:latin typeface="Arial" pitchFamily="34" charset="0"/>
                <a:cs typeface="Arial" pitchFamily="34" charset="0"/>
              </a:rPr>
              <a:t>We propose a deep learning model using GANs to colorize SAR images. The model leverages a custom architecture to translate grayscale SAR data into colorized images, improving interpretability. Training involves pairs of SAR and optical images with a loss function focusing on pixel accuracy and perceptual quality. The solution aims to enhance the usability of SAR data for remote sensing applications. </a:t>
            </a:r>
          </a:p>
          <a:p>
            <a:pPr marL="342900" indent="-342900">
              <a:buFont typeface="Wingdings" panose="05000000000000000000" pitchFamily="2" charset="2"/>
              <a:buChar char="v"/>
            </a:pPr>
            <a:endParaRPr lang="en-US" sz="1600" dirty="0">
              <a:latin typeface="Arial" pitchFamily="34" charset="0"/>
              <a:cs typeface="Arial" pitchFamily="34" charset="0"/>
            </a:endParaRPr>
          </a:p>
          <a:p>
            <a:pPr marL="342900" indent="-342900">
              <a:buFont typeface="Wingdings" panose="05000000000000000000" pitchFamily="2" charset="2"/>
              <a:buChar char="v"/>
            </a:pPr>
            <a:r>
              <a:rPr lang="en-US" sz="1600" dirty="0">
                <a:latin typeface="Arial" pitchFamily="34" charset="0"/>
                <a:cs typeface="Arial" pitchFamily="34" charset="0"/>
              </a:rPr>
              <a:t>The model colorizes SAR images, transforming grayscale data into intuitive color images. This enhances interpretability and makes it easier to analyze surface features, improving usability in geological studies and environmental monitoring. It bridges the gap between raw SAR data and accessible optical imagery, facilitating better decision-making.</a:t>
            </a:r>
          </a:p>
          <a:p>
            <a:pPr marL="342900" indent="-342900" algn="just">
              <a:buFont typeface="Arial" panose="020B0604020202020204" pitchFamily="34" charset="0"/>
              <a:buChar char="•"/>
            </a:pPr>
            <a:endParaRPr lang="en-US" sz="1600"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447761" y="268069"/>
            <a:ext cx="1951310" cy="96238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CodeChargers</a:t>
            </a:r>
            <a:endParaRPr lang="en-IN" sz="1600" dirty="0"/>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481781" y="1693892"/>
            <a:ext cx="11100619" cy="3539430"/>
          </a:xfrm>
          <a:prstGeom prst="rect">
            <a:avLst/>
          </a:prstGeom>
          <a:noFill/>
          <a:ln w="9525">
            <a:noFill/>
            <a:miter lim="800000"/>
            <a:headEnd/>
            <a:tailEnd/>
          </a:ln>
        </p:spPr>
        <p:txBody>
          <a:bodyPr wrap="square">
            <a:spAutoFit/>
          </a:bodyPr>
          <a:lstStyle/>
          <a:p>
            <a:pPr marL="342900" indent="-342900" algn="just">
              <a:buFont typeface="Arial" panose="020B0604020202020204" pitchFamily="34" charset="0"/>
              <a:buChar char="•"/>
            </a:pPr>
            <a:endParaRPr lang="en-US" sz="2800" dirty="0">
              <a:latin typeface="Arial" pitchFamily="34" charset="0"/>
              <a:cs typeface="Arial" pitchFamily="34" charset="0"/>
            </a:endParaRPr>
          </a:p>
          <a:p>
            <a:pPr marL="342900" indent="-342900" algn="just">
              <a:buFont typeface="Arial" panose="020B0604020202020204" pitchFamily="34" charset="0"/>
              <a:buChar char="•"/>
            </a:pPr>
            <a:endParaRPr lang="en-US" sz="2800" dirty="0">
              <a:latin typeface="Arial" pitchFamily="34" charset="0"/>
              <a:cs typeface="Arial" pitchFamily="34" charset="0"/>
            </a:endParaRPr>
          </a:p>
          <a:p>
            <a:pPr marL="342900" indent="-342900" algn="just">
              <a:buFont typeface="Arial" panose="020B0604020202020204" pitchFamily="34" charset="0"/>
              <a:buChar char="•"/>
            </a:pPr>
            <a:endParaRPr lang="en-US" sz="2800" dirty="0">
              <a:latin typeface="Arial" pitchFamily="34" charset="0"/>
              <a:cs typeface="Arial" pitchFamily="34" charset="0"/>
            </a:endParaRPr>
          </a:p>
          <a:p>
            <a:pPr marL="342900" indent="-342900" algn="just">
              <a:buFont typeface="Arial" panose="020B0604020202020204" pitchFamily="34" charset="0"/>
              <a:buChar char="•"/>
            </a:pPr>
            <a:endParaRPr lang="en-US" sz="2800" dirty="0">
              <a:latin typeface="Arial" pitchFamily="34" charset="0"/>
              <a:cs typeface="Arial" pitchFamily="34" charset="0"/>
            </a:endParaRPr>
          </a:p>
          <a:p>
            <a:pPr marL="342900" indent="-342900" algn="just">
              <a:buFont typeface="Arial" panose="020B0604020202020204" pitchFamily="34" charset="0"/>
              <a:buChar char="•"/>
            </a:pPr>
            <a:endParaRPr lang="en-US" sz="2800" dirty="0">
              <a:latin typeface="Arial" pitchFamily="34" charset="0"/>
              <a:cs typeface="Arial" pitchFamily="34" charset="0"/>
            </a:endParaRPr>
          </a:p>
          <a:p>
            <a:pPr marL="342900" indent="-342900" algn="just">
              <a:buFont typeface="Arial" panose="020B0604020202020204" pitchFamily="34" charset="0"/>
              <a:buChar char="•"/>
            </a:pPr>
            <a:endParaRPr lang="en-US" sz="2800" dirty="0">
              <a:latin typeface="Arial" pitchFamily="34" charset="0"/>
              <a:cs typeface="Arial" pitchFamily="34" charset="0"/>
            </a:endParaRPr>
          </a:p>
          <a:p>
            <a:pPr marL="342900" indent="-342900" algn="just">
              <a:buFont typeface="Arial" panose="020B0604020202020204" pitchFamily="34" charset="0"/>
              <a:buChar char="•"/>
            </a:pPr>
            <a:endParaRPr lang="en-US" sz="2800" dirty="0">
              <a:latin typeface="Arial" pitchFamily="34" charset="0"/>
              <a:cs typeface="Arial" pitchFamily="34" charset="0"/>
            </a:endParaRPr>
          </a:p>
          <a:p>
            <a:pPr algn="just"/>
            <a:endParaRPr lang="en-US" sz="2800"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211785" y="149683"/>
            <a:ext cx="2324937" cy="895882"/>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CodeChargers</a:t>
            </a:r>
            <a:endParaRPr lang="en-IN" dirty="0"/>
          </a:p>
        </p:txBody>
      </p:sp>
      <p:sp>
        <p:nvSpPr>
          <p:cNvPr id="4" name="Rectangle 3">
            <a:extLst>
              <a:ext uri="{FF2B5EF4-FFF2-40B4-BE49-F238E27FC236}">
                <a16:creationId xmlns:a16="http://schemas.microsoft.com/office/drawing/2014/main" id="{F10997EF-0B6C-8D95-E9F8-111818EC2BCA}"/>
              </a:ext>
            </a:extLst>
          </p:cNvPr>
          <p:cNvSpPr>
            <a:spLocks noChangeArrowheads="1"/>
          </p:cNvSpPr>
          <p:nvPr/>
        </p:nvSpPr>
        <p:spPr bwMode="auto">
          <a:xfrm>
            <a:off x="727587" y="1148128"/>
            <a:ext cx="9750490"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b="1" dirty="0">
                <a:latin typeface="Arial" panose="020B0604020202020204" pitchFamily="34" charset="0"/>
              </a:rPr>
              <a:t>Technologies to be used-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Python: </a:t>
            </a:r>
            <a:r>
              <a:rPr kumimoji="0" lang="en-US" altLang="en-US" b="0" i="0" u="none" strike="noStrike" cap="none" normalizeH="0" baseline="0" dirty="0">
                <a:ln>
                  <a:noFill/>
                </a:ln>
                <a:solidFill>
                  <a:schemeClr val="tx1"/>
                </a:solidFill>
                <a:effectLst/>
                <a:latin typeface="Arial" panose="020B0604020202020204" pitchFamily="34" charset="0"/>
              </a:rPr>
              <a:t>For implementing deep learning models and data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TensorFlow or PyTorch</a:t>
            </a:r>
            <a:r>
              <a:rPr kumimoji="0" lang="en-US" altLang="en-US" sz="1800" b="0" i="0" u="none" strike="noStrike" cap="none" normalizeH="0" baseline="0" dirty="0">
                <a:ln>
                  <a:noFill/>
                </a:ln>
                <a:solidFill>
                  <a:schemeClr val="tx1"/>
                </a:solidFill>
                <a:effectLst/>
                <a:latin typeface="Arial" panose="020B0604020202020204" pitchFamily="34" charset="0"/>
              </a:rPr>
              <a:t>: For building and training GANs and other deep learning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err="1">
                <a:ln>
                  <a:noFill/>
                </a:ln>
                <a:solidFill>
                  <a:schemeClr val="tx1"/>
                </a:solidFill>
                <a:effectLst/>
                <a:latin typeface="Arial" panose="020B0604020202020204" pitchFamily="34" charset="0"/>
              </a:rPr>
              <a:t>Keras</a:t>
            </a:r>
            <a:r>
              <a:rPr kumimoji="0" lang="en-US" altLang="en-US" sz="1800" b="0" i="0" u="none" strike="noStrike" cap="none" normalizeH="0" baseline="0" dirty="0">
                <a:ln>
                  <a:noFill/>
                </a:ln>
                <a:solidFill>
                  <a:schemeClr val="tx1"/>
                </a:solidFill>
                <a:effectLst/>
                <a:latin typeface="Arial" panose="020B0604020202020204" pitchFamily="34" charset="0"/>
              </a:rPr>
              <a:t>: For simplifying model development with a high-level API if using TensorFlow.</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GPUs</a:t>
            </a:r>
            <a:r>
              <a:rPr kumimoji="0" lang="en-US" altLang="en-US" sz="1800" b="0" i="0" u="none" strike="noStrike" cap="none" normalizeH="0" baseline="0" dirty="0">
                <a:ln>
                  <a:noFill/>
                </a:ln>
                <a:solidFill>
                  <a:schemeClr val="tx1"/>
                </a:solidFill>
                <a:effectLst/>
                <a:latin typeface="Arial" panose="020B0604020202020204" pitchFamily="34" charset="0"/>
              </a:rPr>
              <a:t> (e.g., NVIDIA GPUs): For efficient training of deep learning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High-performance Computing Systems</a:t>
            </a:r>
            <a:r>
              <a:rPr kumimoji="0" lang="en-US" altLang="en-US" sz="1800" b="0" i="0" u="none" strike="noStrike" cap="none" normalizeH="0" baseline="0" dirty="0">
                <a:ln>
                  <a:noFill/>
                </a:ln>
                <a:solidFill>
                  <a:schemeClr val="tx1"/>
                </a:solidFill>
                <a:effectLst/>
                <a:latin typeface="Arial" panose="020B0604020202020204" pitchFamily="34" charset="0"/>
              </a:rPr>
              <a:t>: To handle large datasets and complex computations.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F74457A6-1881-5FAD-D9F1-CB6F4D2EB08D}"/>
              </a:ext>
            </a:extLst>
          </p:cNvPr>
          <p:cNvSpPr>
            <a:spLocks noChangeArrowheads="1"/>
          </p:cNvSpPr>
          <p:nvPr/>
        </p:nvSpPr>
        <p:spPr bwMode="auto">
          <a:xfrm rot="10800000" flipV="1">
            <a:off x="727587" y="3733451"/>
            <a:ext cx="11322900" cy="2723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Methodology and Process for Implementation-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Collect SAR and Optical Image Pairs</a:t>
            </a:r>
            <a:r>
              <a:rPr kumimoji="0" lang="en-US" altLang="en-US" sz="1800" b="0" i="0" u="none" strike="noStrike" cap="none" normalizeH="0" baseline="0" dirty="0">
                <a:ln>
                  <a:noFill/>
                </a:ln>
                <a:solidFill>
                  <a:schemeClr val="tx1"/>
                </a:solidFill>
                <a:effectLst/>
                <a:latin typeface="Arial" panose="020B0604020202020204" pitchFamily="34" charset="0"/>
              </a:rPr>
              <a:t>: Obtain and preprocess images, including resizing and normalization.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Develop GAN Architecture</a:t>
            </a:r>
            <a:r>
              <a:rPr kumimoji="0" lang="en-US" altLang="en-US" sz="1800" b="0" i="0" u="none" strike="noStrike" cap="none" normalizeH="0" baseline="0" dirty="0">
                <a:ln>
                  <a:noFill/>
                </a:ln>
                <a:solidFill>
                  <a:schemeClr val="tx1"/>
                </a:solidFill>
                <a:effectLst/>
                <a:latin typeface="Arial" panose="020B0604020202020204" pitchFamily="34" charset="0"/>
              </a:rPr>
              <a:t>: Design a generator and discriminator network tailored for SAR image colorization.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Loss Function: </a:t>
            </a:r>
            <a:r>
              <a:rPr kumimoji="0" lang="en-US" altLang="en-US" sz="1800" b="0" i="0" u="none" strike="noStrike" cap="none" normalizeH="0" baseline="0" dirty="0">
                <a:ln>
                  <a:noFill/>
                </a:ln>
                <a:solidFill>
                  <a:schemeClr val="tx1"/>
                </a:solidFill>
                <a:effectLst/>
                <a:latin typeface="Arial" panose="020B0604020202020204" pitchFamily="34" charset="0"/>
              </a:rPr>
              <a:t>Implement a custom loss function combining pixel-wise and perceptual losses.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Train GAN: </a:t>
            </a:r>
            <a:r>
              <a:rPr kumimoji="0" lang="en-US" altLang="en-US" sz="1800" b="0" i="0" u="none" strike="noStrike" cap="none" normalizeH="0" baseline="0" dirty="0">
                <a:ln>
                  <a:noFill/>
                </a:ln>
                <a:solidFill>
                  <a:schemeClr val="tx1"/>
                </a:solidFill>
                <a:effectLst/>
                <a:latin typeface="Arial" panose="020B0604020202020204" pitchFamily="34" charset="0"/>
              </a:rPr>
              <a:t>Use pairs of SAR and optical images to train the model.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Assess Performance: </a:t>
            </a:r>
            <a:r>
              <a:rPr kumimoji="0" lang="en-US" altLang="en-US" sz="1800" b="0" i="0" u="none" strike="noStrike" cap="none" normalizeH="0" baseline="0" dirty="0">
                <a:ln>
                  <a:noFill/>
                </a:ln>
                <a:solidFill>
                  <a:schemeClr val="tx1"/>
                </a:solidFill>
                <a:effectLst/>
                <a:latin typeface="Arial" panose="020B0604020202020204" pitchFamily="34" charset="0"/>
              </a:rPr>
              <a:t>Use metrics like MSE and SSIM. Gather feedback from remote sensing experts and refine the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955701" y="1647743"/>
            <a:ext cx="9279680" cy="3785652"/>
          </a:xfrm>
          <a:prstGeom prst="rect">
            <a:avLst/>
          </a:prstGeom>
          <a:noFill/>
          <a:ln w="9525">
            <a:noFill/>
            <a:miter lim="800000"/>
            <a:headEnd/>
            <a:tailEnd/>
          </a:ln>
        </p:spPr>
        <p:txBody>
          <a:bodyPr wrap="square">
            <a:spAutoFit/>
          </a:bodyPr>
          <a:lstStyle/>
          <a:p>
            <a:pPr marR="0" lvl="0" algn="just" defTabSz="457200" rtl="0" eaLnBrk="1" fontAlgn="base" latinLnBrk="0" hangingPunct="1">
              <a:lnSpc>
                <a:spcPct val="100000"/>
              </a:lnSpc>
              <a:spcBef>
                <a:spcPct val="0"/>
              </a:spcBef>
              <a:spcAft>
                <a:spcPct val="0"/>
              </a:spcAft>
              <a:buClrTx/>
              <a:buSzTx/>
              <a:tabLst/>
              <a:defRPr/>
            </a:pPr>
            <a:r>
              <a:rPr lang="en-US" sz="2000" b="1" dirty="0"/>
              <a:t>Feasibility</a:t>
            </a:r>
            <a:r>
              <a:rPr lang="en-US" sz="2000" dirty="0"/>
              <a:t>: The idea of using GANs for SAR image colorization is technically viable with current deep learning frameworks like TensorFlow or PyTorch. Obtaining high-quality pairs of SAR and optical images is achievable through remote sensing databases and existing datasets.</a:t>
            </a:r>
            <a:endParaRPr lang="en-US" sz="2000"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r>
              <a:rPr lang="en-US" sz="2000" b="1" dirty="0">
                <a:solidFill>
                  <a:prstClr val="black"/>
                </a:solidFill>
                <a:latin typeface="Arial" pitchFamily="34" charset="0"/>
                <a:cs typeface="Arial" pitchFamily="34" charset="0"/>
              </a:rPr>
              <a:t>Potential challenges and risks</a:t>
            </a:r>
            <a:r>
              <a:rPr lang="en-US" sz="2000" dirty="0">
                <a:solidFill>
                  <a:prstClr val="black"/>
                </a:solidFill>
                <a:latin typeface="Arial" pitchFamily="34" charset="0"/>
                <a:cs typeface="Arial" pitchFamily="34" charset="0"/>
              </a:rPr>
              <a:t>: </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000" dirty="0">
                <a:solidFill>
                  <a:prstClr val="black"/>
                </a:solidFill>
                <a:latin typeface="Arial" pitchFamily="34" charset="0"/>
                <a:cs typeface="Arial" pitchFamily="34" charset="0"/>
              </a:rPr>
              <a:t>a) </a:t>
            </a:r>
            <a:r>
              <a:rPr lang="en-US" sz="2000" dirty="0"/>
              <a:t>Achieving realistic colorization that generalizes well to new data can be challenging. There is a risk that the model may not perform as expected, impacting the quality of the colorized images. </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000" dirty="0"/>
              <a:t>b) Developing a user-friendly interface for the colorization tool can be challenging. The final product must be easy to use and integrate seamlessly with existing workflows to be effective.</a:t>
            </a:r>
            <a:r>
              <a:rPr lang="en-US" sz="2000" b="1" dirty="0"/>
              <a:t> </a:t>
            </a:r>
            <a:endParaRPr lang="en-US" sz="2000" dirty="0">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41514" y="81376"/>
            <a:ext cx="2167621" cy="97820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CodeChargers</a:t>
            </a:r>
            <a:endParaRPr lang="en-IN" dirty="0"/>
          </a:p>
        </p:txBody>
      </p:sp>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955701" y="1672371"/>
            <a:ext cx="9385300" cy="4524315"/>
          </a:xfrm>
          <a:prstGeom prst="rect">
            <a:avLst/>
          </a:prstGeom>
          <a:noFill/>
          <a:ln w="9525">
            <a:noFill/>
            <a:miter lim="800000"/>
            <a:headEnd/>
            <a:tailEnd/>
          </a:ln>
        </p:spPr>
        <p:txBody>
          <a:bodyPr wrap="square">
            <a:spAutoFit/>
          </a:bodyPr>
          <a:lstStyle/>
          <a:p>
            <a:pPr marR="0" lvl="0" algn="just" defTabSz="457200" rtl="0" eaLnBrk="1" fontAlgn="base" latinLnBrk="0" hangingPunct="1">
              <a:lnSpc>
                <a:spcPct val="100000"/>
              </a:lnSpc>
              <a:spcBef>
                <a:spcPct val="0"/>
              </a:spcBef>
              <a:spcAft>
                <a:spcPct val="0"/>
              </a:spcAft>
              <a:buClrTx/>
              <a:buSzTx/>
              <a:tabLst/>
              <a:defRPr/>
            </a:pPr>
            <a:r>
              <a:rPr kumimoji="0" lang="en-US"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Potential impact on the target audience-</a:t>
            </a:r>
          </a:p>
          <a:p>
            <a:pPr marR="0" lvl="0" algn="just" defTabSz="457200" rtl="0" eaLnBrk="1" fontAlgn="base" latinLnBrk="0" hangingPunct="1">
              <a:lnSpc>
                <a:spcPct val="100000"/>
              </a:lnSpc>
              <a:spcBef>
                <a:spcPct val="0"/>
              </a:spcBef>
              <a:spcAft>
                <a:spcPct val="0"/>
              </a:spcAft>
              <a:buClrTx/>
              <a:buSzTx/>
              <a:tabLst/>
              <a:defRPr/>
            </a:pPr>
            <a:endParaRPr lang="en-US"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b="1" dirty="0"/>
              <a:t>Remote Sensing Analysts</a:t>
            </a:r>
            <a:r>
              <a:rPr lang="en-US" dirty="0"/>
              <a:t>: Colorized SAR images provide clearer insights into surface features, improving analysis and decision-making in remote sensing tasks.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b="1" dirty="0"/>
              <a:t>Geological and Environmental Researchers</a:t>
            </a:r>
            <a:r>
              <a:rPr lang="en-US" dirty="0"/>
              <a:t>: The ability to distinguish between various features and anomalies more effectively aids in research and monitoring of geological and environmental changes.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b="1" dirty="0"/>
              <a:t>Policy Makers and Emergency Responders</a:t>
            </a:r>
            <a:r>
              <a:rPr lang="en-US" dirty="0"/>
              <a:t>: Improved visual representation of SAR data supports more accurate assessments and decision-making in disaster management and resource allocation.</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dirty="0"/>
          </a:p>
          <a:p>
            <a:pPr marR="0" lvl="0" algn="just" defTabSz="457200" rtl="0" eaLnBrk="1" fontAlgn="base" latinLnBrk="0" hangingPunct="1">
              <a:lnSpc>
                <a:spcPct val="100000"/>
              </a:lnSpc>
              <a:spcBef>
                <a:spcPct val="0"/>
              </a:spcBef>
              <a:spcAft>
                <a:spcPct val="0"/>
              </a:spcAft>
              <a:buClrTx/>
              <a:buSzTx/>
              <a:tabLst/>
              <a:defRPr/>
            </a:pPr>
            <a:r>
              <a:rPr lang="en-US" dirty="0"/>
              <a:t>Benefits Of The Solution - </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dirty="0">
                <a:solidFill>
                  <a:prstClr val="black"/>
                </a:solidFill>
                <a:latin typeface="Arial" pitchFamily="34" charset="0"/>
                <a:cs typeface="Arial" pitchFamily="34" charset="0"/>
              </a:rPr>
              <a:t>The solution improves interpretability and efficiency in remote sensing, aiding faster, more accurate analysis. It supports better decision-making, reduces fieldwork costs, and enhances environmental monitoring and conservation efforts.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41514" y="81376"/>
            <a:ext cx="2090409" cy="97820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CodeChargers</a:t>
            </a:r>
            <a:endParaRPr lang="en-IN" dirty="0"/>
          </a:p>
        </p:txBody>
      </p:sp>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329773" y="2713704"/>
            <a:ext cx="10972800" cy="1754326"/>
          </a:xfrm>
          <a:prstGeom prst="rect">
            <a:avLst/>
          </a:prstGeom>
          <a:noFill/>
          <a:ln w="9525">
            <a:noFill/>
            <a:miter lim="800000"/>
            <a:headEnd/>
            <a:tailEnd/>
          </a:ln>
        </p:spPr>
        <p:txBody>
          <a:bodyPr wrap="square">
            <a:spAutoFit/>
          </a:bodyPr>
          <a:lstStyle/>
          <a:p>
            <a:pPr marR="0" lvl="0" algn="just" defTabSz="457200" rtl="0" eaLnBrk="1" fontAlgn="base" latinLnBrk="0" hangingPunct="1">
              <a:lnSpc>
                <a:spcPct val="100000"/>
              </a:lnSpc>
              <a:spcBef>
                <a:spcPct val="0"/>
              </a:spcBef>
              <a:spcAft>
                <a:spcPct val="0"/>
              </a:spcAft>
              <a:buClrTx/>
              <a:buSzTx/>
              <a:tabLst/>
              <a:defRPr/>
            </a:pPr>
            <a:r>
              <a:rPr kumimoji="0" lang="en-US" b="0" i="0" u="none" strike="noStrike" kern="1200" cap="none" spc="0" normalizeH="0" baseline="0" dirty="0">
                <a:ln>
                  <a:noFill/>
                </a:ln>
                <a:solidFill>
                  <a:prstClr val="black"/>
                </a:solidFill>
                <a:effectLst/>
                <a:uLnTx/>
                <a:uFillTx/>
                <a:latin typeface="Arial" pitchFamily="34" charset="0"/>
                <a:ea typeface="ＭＳ Ｐゴシック" pitchFamily="1" charset="-128"/>
                <a:cs typeface="Arial" pitchFamily="34" charset="0"/>
              </a:rPr>
              <a:t>Everything about SAR - </a:t>
            </a:r>
            <a:r>
              <a:rPr kumimoji="0" lang="en-US" b="0" i="0" u="none" strike="noStrike" kern="1200" cap="none" spc="0" normalizeH="0" baseline="0" dirty="0">
                <a:ln>
                  <a:noFill/>
                </a:ln>
                <a:solidFill>
                  <a:prstClr val="black"/>
                </a:solidFill>
                <a:effectLst/>
                <a:uLnTx/>
                <a:uFillTx/>
                <a:latin typeface="Arial" pitchFamily="34" charset="0"/>
                <a:ea typeface="ＭＳ Ｐゴシック" pitchFamily="1" charset="-128"/>
                <a:cs typeface="Arial" pitchFamily="34" charset="0"/>
                <a:hlinkClick r:id="rId3"/>
              </a:rPr>
              <a:t>https://www.isro.gov.in/NISARSatellite.html</a:t>
            </a:r>
            <a:endParaRPr kumimoji="0" lang="en-US" b="0" i="0" u="none" strike="noStrike" kern="1200" cap="none" spc="0" normalizeH="0" baseline="0" dirty="0">
              <a:ln>
                <a:noFill/>
              </a:ln>
              <a:solidFill>
                <a:prstClr val="black"/>
              </a:solidFill>
              <a:effectLst/>
              <a:uLnTx/>
              <a:uFillTx/>
              <a:latin typeface="Arial" pitchFamily="34" charset="0"/>
              <a:ea typeface="ＭＳ Ｐゴシック" pitchFamily="1" charset="-128"/>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r>
              <a:rPr lang="en-US" dirty="0">
                <a:solidFill>
                  <a:prstClr val="black"/>
                </a:solidFill>
                <a:latin typeface="Arial" pitchFamily="34" charset="0"/>
                <a:cs typeface="Arial" pitchFamily="34" charset="0"/>
              </a:rPr>
              <a:t>Dataset used - </a:t>
            </a:r>
            <a:r>
              <a:rPr lang="en-US" dirty="0">
                <a:solidFill>
                  <a:prstClr val="black"/>
                </a:solidFill>
                <a:latin typeface="Arial" pitchFamily="34" charset="0"/>
                <a:cs typeface="Arial" pitchFamily="34" charset="0"/>
                <a:hlinkClick r:id="rId4"/>
              </a:rPr>
              <a:t>https://www.kaggle.com/datasets/requiemonk/sentinel12-image-pairs-segregated-by-terrain/data</a:t>
            </a:r>
            <a:endParaRPr lang="en-US" dirty="0">
              <a:solidFill>
                <a:prstClr val="black"/>
              </a:solidFill>
              <a:latin typeface="Arial" pitchFamily="34" charset="0"/>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endParaRPr kumimoji="0" lang="en-US" b="0" i="0" u="none" strike="noStrike" kern="1200" cap="none" spc="0" normalizeH="0" baseline="0" dirty="0">
              <a:ln>
                <a:noFill/>
              </a:ln>
              <a:solidFill>
                <a:prstClr val="black"/>
              </a:solidFill>
              <a:effectLst/>
              <a:uLnTx/>
              <a:uFillTx/>
              <a:latin typeface="Arial" pitchFamily="34" charset="0"/>
              <a:ea typeface="ＭＳ Ｐゴシック" pitchFamily="1" charset="-128"/>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endParaRPr lang="en-US" noProof="0" dirty="0">
              <a:solidFill>
                <a:prstClr val="black"/>
              </a:solidFill>
              <a:latin typeface="Arial" pitchFamily="34" charset="0"/>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endParaRPr kumimoji="0" lang="en-US"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5">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41514" y="81376"/>
            <a:ext cx="2128292" cy="97820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CodeChargers</a:t>
            </a:r>
            <a:endParaRPr lang="en-IN" dirty="0"/>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7588</TotalTime>
  <Words>675</Words>
  <Application>Microsoft Office PowerPoint</Application>
  <PresentationFormat>Widescreen</PresentationFormat>
  <Paragraphs>76</Paragraphs>
  <Slides>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ＭＳ Ｐゴシック</vt:lpstr>
      <vt:lpstr>Arial</vt:lpstr>
      <vt:lpstr>Calibri</vt:lpstr>
      <vt:lpstr>Garamond</vt:lpstr>
      <vt:lpstr>montserratregular</vt:lpstr>
      <vt:lpstr>Times New Roman</vt:lpstr>
      <vt:lpstr>TradeGothic</vt:lpstr>
      <vt:lpstr>Wingdings</vt:lpstr>
      <vt:lpstr>Office Theme</vt:lpstr>
      <vt:lpstr>SMART INDIA HACKATHON 2024</vt:lpstr>
      <vt:lpstr> SARMIC</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Satyam S</cp:lastModifiedBy>
  <cp:revision>150</cp:revision>
  <dcterms:created xsi:type="dcterms:W3CDTF">2013-12-12T18:46:50Z</dcterms:created>
  <dcterms:modified xsi:type="dcterms:W3CDTF">2024-08-31T09:51:12Z</dcterms:modified>
  <cp:category/>
</cp:coreProperties>
</file>