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4630400" cy="8229600"/>
  <p:notesSz cx="8229600" cy="146304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73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1E0A5-93F3-EEAE-F910-2DABCCC37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B15D0F-D2A6-9A2A-64DA-2058D6EB6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BB7ECE-C022-7A64-DEE0-11F48B3A3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A4EB1-39B4-E9A7-3363-A85A1FA19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jp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Relationship Id="rId6" Type="http://schemas.openxmlformats.org/officeDocument/2006/relationships/image" Target="../media/image12.jpg" /><Relationship Id="rId5" Type="http://schemas.openxmlformats.org/officeDocument/2006/relationships/image" Target="../media/image11.jpeg" /><Relationship Id="rId4" Type="http://schemas.openxmlformats.org/officeDocument/2006/relationships/image" Target="../media/image10.jp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0FB7B-449D-1200-1754-6D677DD5AFE6}"/>
              </a:ext>
            </a:extLst>
          </p:cNvPr>
          <p:cNvSpPr/>
          <p:nvPr/>
        </p:nvSpPr>
        <p:spPr>
          <a:xfrm>
            <a:off x="12823115" y="7756264"/>
            <a:ext cx="1721224" cy="37651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06A05-D3CF-FD7D-DA77-580A911272E4}"/>
              </a:ext>
            </a:extLst>
          </p:cNvPr>
          <p:cNvSpPr txBox="1"/>
          <p:nvPr/>
        </p:nvSpPr>
        <p:spPr>
          <a:xfrm>
            <a:off x="514986" y="1396930"/>
            <a:ext cx="7315200" cy="217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GE-107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Tinkering Lab</a:t>
            </a:r>
            <a:endParaRPr lang="en-IN" sz="3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Maze Solving Robot</a:t>
            </a:r>
            <a:endParaRPr lang="en-IN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close-up of a robot&#10;&#10;Description automatically generated">
            <a:extLst>
              <a:ext uri="{FF2B5EF4-FFF2-40B4-BE49-F238E27FC236}">
                <a16:creationId xmlns:a16="http://schemas.microsoft.com/office/drawing/2014/main" id="{705E6513-C3D3-9BEC-FEBE-FF489B380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159" y="2485626"/>
            <a:ext cx="5134369" cy="3436147"/>
          </a:xfrm>
          <a:prstGeom prst="round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FD89FD-D140-5BE5-AD06-64BC5928848E}"/>
              </a:ext>
            </a:extLst>
          </p:cNvPr>
          <p:cNvSpPr txBox="1"/>
          <p:nvPr/>
        </p:nvSpPr>
        <p:spPr>
          <a:xfrm>
            <a:off x="4729377" y="5274177"/>
            <a:ext cx="1388619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latin typeface="Aptos" panose="020B0004020202020204" pitchFamily="34" charset="0"/>
              </a:rPr>
              <a:t>2023CHB1058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25468-A18E-CD78-7DCC-EFAF21F6E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025" y="3934997"/>
            <a:ext cx="4782217" cy="33246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8789"/>
            <a:ext cx="130427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Challenges</a:t>
            </a:r>
            <a:endParaRPr lang="en-US" sz="445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EDAB58-6167-48EF-D1E0-BC5279BCFDD1}"/>
              </a:ext>
            </a:extLst>
          </p:cNvPr>
          <p:cNvGrpSpPr/>
          <p:nvPr/>
        </p:nvGrpSpPr>
        <p:grpSpPr>
          <a:xfrm>
            <a:off x="793849" y="3185279"/>
            <a:ext cx="13042701" cy="2659261"/>
            <a:chOff x="793790" y="4781431"/>
            <a:chExt cx="13042701" cy="2659261"/>
          </a:xfrm>
        </p:grpSpPr>
        <p:sp>
          <p:nvSpPr>
            <p:cNvPr id="4" name="Text 1"/>
            <p:cNvSpPr/>
            <p:nvPr/>
          </p:nvSpPr>
          <p:spPr>
            <a:xfrm>
              <a:off x="793790" y="4781431"/>
              <a:ext cx="4120753" cy="708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Fine-Tuning Sensor Thresholds</a:t>
              </a:r>
              <a:endParaRPr lang="en-US" sz="2200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793790" y="5626179"/>
              <a:ext cx="4120753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Adjusting sensor thresholds to accurately detect walls and avoid false positives or misses is crucial for reliable navigation.</a:t>
              </a:r>
              <a:endParaRPr lang="en-US" sz="1750" dirty="0"/>
            </a:p>
          </p:txBody>
        </p:sp>
        <p:sp>
          <p:nvSpPr>
            <p:cNvPr id="7" name="Text 3"/>
            <p:cNvSpPr/>
            <p:nvPr/>
          </p:nvSpPr>
          <p:spPr>
            <a:xfrm>
              <a:off x="5254704" y="4781550"/>
              <a:ext cx="4120872" cy="10629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Handling Narrow Pathways and Sharp Turns</a:t>
              </a:r>
              <a:endParaRPr lang="en-US" sz="220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5254704" y="5980628"/>
              <a:ext cx="4120872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Navigating narrow pathways and sharp turns presents a challenge for the robot's movement and sensor readings.</a:t>
              </a:r>
              <a:endParaRPr lang="en-US" sz="1750" dirty="0"/>
            </a:p>
          </p:txBody>
        </p:sp>
        <p:sp>
          <p:nvSpPr>
            <p:cNvPr id="10" name="Text 5"/>
            <p:cNvSpPr/>
            <p:nvPr/>
          </p:nvSpPr>
          <p:spPr>
            <a:xfrm>
              <a:off x="9715738" y="4781431"/>
              <a:ext cx="4120753" cy="708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Adjusting Motor Speeds</a:t>
              </a:r>
              <a:endParaRPr lang="en-US" sz="2200" dirty="0"/>
            </a:p>
          </p:txBody>
        </p:sp>
        <p:sp>
          <p:nvSpPr>
            <p:cNvPr id="11" name="Text 6"/>
            <p:cNvSpPr/>
            <p:nvPr/>
          </p:nvSpPr>
          <p:spPr>
            <a:xfrm>
              <a:off x="9715738" y="5626179"/>
              <a:ext cx="4120753" cy="18145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Finding the optimal motor speeds to ensure smooth and stable movement without excessive overshoot or stalling is crucial for navigating the maze effectively.</a:t>
              </a:r>
              <a:endParaRPr lang="en-US" sz="1750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5EEAC-DC7A-CC7C-391D-DBE68E907888}"/>
              </a:ext>
            </a:extLst>
          </p:cNvPr>
          <p:cNvSpPr/>
          <p:nvPr/>
        </p:nvSpPr>
        <p:spPr>
          <a:xfrm>
            <a:off x="12823115" y="7756264"/>
            <a:ext cx="1721224" cy="37651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24AA0-34C4-2306-33DA-BDF4E1165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F5451D7-C509-4C42-5938-91BC31DD532B}"/>
              </a:ext>
            </a:extLst>
          </p:cNvPr>
          <p:cNvSpPr/>
          <p:nvPr/>
        </p:nvSpPr>
        <p:spPr>
          <a:xfrm>
            <a:off x="793790" y="686031"/>
            <a:ext cx="128656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79D2E22-60BC-0ED1-AB4D-F59A0541D918}"/>
              </a:ext>
            </a:extLst>
          </p:cNvPr>
          <p:cNvSpPr/>
          <p:nvPr/>
        </p:nvSpPr>
        <p:spPr>
          <a:xfrm>
            <a:off x="793790" y="3457099"/>
            <a:ext cx="30397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A1CFAAD-9767-D688-D990-79CC5E4B62CF}"/>
              </a:ext>
            </a:extLst>
          </p:cNvPr>
          <p:cNvSpPr/>
          <p:nvPr/>
        </p:nvSpPr>
        <p:spPr>
          <a:xfrm>
            <a:off x="793789" y="2183802"/>
            <a:ext cx="13056393" cy="535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maze-solving robot 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not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demonstrate efficient autonomous navigation.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Right-hand wall-following logic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was not able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ensur</a:t>
            </a:r>
            <a:r>
              <a:rPr lang="en-GB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simple yet effective approach to maze solving.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improvements could include dynamic path optimization and multi-sensor integration.</a:t>
            </a: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CCB1D61-C47C-60BE-B3C3-AD6F43CA5544}"/>
              </a:ext>
            </a:extLst>
          </p:cNvPr>
          <p:cNvSpPr/>
          <p:nvPr/>
        </p:nvSpPr>
        <p:spPr>
          <a:xfrm>
            <a:off x="5332928" y="3457099"/>
            <a:ext cx="35744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41F22C2-C87A-67F9-897B-05EDE4568F02}"/>
              </a:ext>
            </a:extLst>
          </p:cNvPr>
          <p:cNvSpPr/>
          <p:nvPr/>
        </p:nvSpPr>
        <p:spPr>
          <a:xfrm>
            <a:off x="5332928" y="403824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A33A82E7-5FFB-8CBF-12D8-4EFD1392FED3}"/>
              </a:ext>
            </a:extLst>
          </p:cNvPr>
          <p:cNvSpPr/>
          <p:nvPr/>
        </p:nvSpPr>
        <p:spPr>
          <a:xfrm>
            <a:off x="9872067" y="345709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6852031-0F50-1BEA-8F0D-BCADACFD59EC}"/>
              </a:ext>
            </a:extLst>
          </p:cNvPr>
          <p:cNvSpPr/>
          <p:nvPr/>
        </p:nvSpPr>
        <p:spPr>
          <a:xfrm>
            <a:off x="9872067" y="439257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F8CDA-7BD0-39B7-75D7-9B86E66C3145}"/>
              </a:ext>
            </a:extLst>
          </p:cNvPr>
          <p:cNvSpPr/>
          <p:nvPr/>
        </p:nvSpPr>
        <p:spPr>
          <a:xfrm>
            <a:off x="12833873" y="7734748"/>
            <a:ext cx="1796527" cy="4087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7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3393" y="455821"/>
            <a:ext cx="510361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Overview</a:t>
            </a:r>
            <a:endParaRPr lang="en-US" sz="4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BF240A-AD61-00BA-0304-A1AEF2403237}"/>
              </a:ext>
            </a:extLst>
          </p:cNvPr>
          <p:cNvGrpSpPr/>
          <p:nvPr/>
        </p:nvGrpSpPr>
        <p:grpSpPr>
          <a:xfrm>
            <a:off x="1882484" y="1672828"/>
            <a:ext cx="10865431" cy="5472690"/>
            <a:chOff x="6193275" y="1990487"/>
            <a:chExt cx="7722631" cy="5192554"/>
          </a:xfrm>
        </p:grpSpPr>
        <p:sp>
          <p:nvSpPr>
            <p:cNvPr id="10" name="Shape 7"/>
            <p:cNvSpPr/>
            <p:nvPr/>
          </p:nvSpPr>
          <p:spPr>
            <a:xfrm>
              <a:off x="6200894" y="5011579"/>
              <a:ext cx="3755469" cy="2171462"/>
            </a:xfrm>
            <a:prstGeom prst="roundRect">
              <a:avLst>
                <a:gd name="adj" fmla="val 3949"/>
              </a:avLst>
            </a:prstGeom>
            <a:solidFill>
              <a:srgbClr val="D6F5EE"/>
            </a:solidFill>
            <a:ln w="762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pPr algn="just"/>
              <a:endParaRPr lang="en-GB"/>
            </a:p>
          </p:txBody>
        </p:sp>
        <p:sp>
          <p:nvSpPr>
            <p:cNvPr id="13" name="Shape 10"/>
            <p:cNvSpPr/>
            <p:nvPr/>
          </p:nvSpPr>
          <p:spPr>
            <a:xfrm>
              <a:off x="10160437" y="5011579"/>
              <a:ext cx="3755469" cy="2171462"/>
            </a:xfrm>
            <a:prstGeom prst="roundRect">
              <a:avLst>
                <a:gd name="adj" fmla="val 3949"/>
              </a:avLst>
            </a:prstGeom>
            <a:solidFill>
              <a:srgbClr val="D6F5EE"/>
            </a:solidFill>
            <a:ln w="762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pPr algn="just"/>
              <a:endParaRPr lang="en-GB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1813258-E1FB-0F8E-41D1-961164A16A83}"/>
                </a:ext>
              </a:extLst>
            </p:cNvPr>
            <p:cNvGrpSpPr/>
            <p:nvPr/>
          </p:nvGrpSpPr>
          <p:grpSpPr>
            <a:xfrm>
              <a:off x="6193275" y="1990487"/>
              <a:ext cx="7722631" cy="4980861"/>
              <a:chOff x="6193275" y="1990487"/>
              <a:chExt cx="7722631" cy="4980861"/>
            </a:xfrm>
          </p:grpSpPr>
          <p:sp>
            <p:nvSpPr>
              <p:cNvPr id="4" name="Shape 1"/>
              <p:cNvSpPr/>
              <p:nvPr/>
            </p:nvSpPr>
            <p:spPr>
              <a:xfrm>
                <a:off x="6193275" y="1990487"/>
                <a:ext cx="3755469" cy="2817019"/>
              </a:xfrm>
              <a:prstGeom prst="roundRect">
                <a:avLst>
                  <a:gd name="adj" fmla="val 3044"/>
                </a:avLst>
              </a:prstGeom>
              <a:solidFill>
                <a:srgbClr val="D6F5EE"/>
              </a:solidFill>
              <a:ln w="7620">
                <a:solidFill>
                  <a:srgbClr val="BCDBD4"/>
                </a:solidFill>
                <a:prstDash val="solid"/>
              </a:ln>
            </p:spPr>
            <p:txBody>
              <a:bodyPr/>
              <a:lstStyle/>
              <a:p>
                <a:pPr algn="just"/>
                <a:endParaRPr lang="en-GB"/>
              </a:p>
            </p:txBody>
          </p:sp>
          <p:sp>
            <p:nvSpPr>
              <p:cNvPr id="5" name="Text 2"/>
              <p:cNvSpPr/>
              <p:nvPr/>
            </p:nvSpPr>
            <p:spPr>
              <a:xfrm>
                <a:off x="6412587" y="2202180"/>
                <a:ext cx="3332083" cy="63769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just">
                  <a:lnSpc>
                    <a:spcPts val="2500"/>
                  </a:lnSpc>
                  <a:buNone/>
                </a:pPr>
                <a:r>
                  <a:rPr lang="en-US" sz="2000" b="1" dirty="0">
                    <a:solidFill>
                      <a:srgbClr val="333F70"/>
                    </a:solidFill>
                    <a:latin typeface="Unbounded Bold" pitchFamily="34" charset="0"/>
                    <a:ea typeface="Unbounded Bold" pitchFamily="34" charset="-122"/>
                    <a:cs typeface="Unbounded Bold" pitchFamily="34" charset="-120"/>
                  </a:rPr>
                  <a:t>Autonomous Navigation</a:t>
                </a:r>
                <a:endParaRPr lang="en-US" sz="2000" dirty="0"/>
              </a:p>
            </p:txBody>
          </p:sp>
          <p:sp>
            <p:nvSpPr>
              <p:cNvPr id="6" name="Text 3"/>
              <p:cNvSpPr/>
              <p:nvPr/>
            </p:nvSpPr>
            <p:spPr>
              <a:xfrm>
                <a:off x="6412587" y="2962275"/>
                <a:ext cx="3332083" cy="163353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just">
                  <a:lnSpc>
                    <a:spcPts val="2550"/>
                  </a:lnSpc>
                  <a:buNone/>
                </a:pPr>
                <a:r>
                  <a:rPr lang="en-US" sz="1600" dirty="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The robot is designed to navigate a maze autonomously, using sensor data and pre-programmed logic to make decisions about its movement.</a:t>
                </a:r>
                <a:endParaRPr lang="en-US" sz="1600" dirty="0"/>
              </a:p>
            </p:txBody>
          </p:sp>
          <p:sp>
            <p:nvSpPr>
              <p:cNvPr id="7" name="Shape 4"/>
              <p:cNvSpPr/>
              <p:nvPr/>
            </p:nvSpPr>
            <p:spPr>
              <a:xfrm>
                <a:off x="10160437" y="1990487"/>
                <a:ext cx="3755469" cy="2817019"/>
              </a:xfrm>
              <a:prstGeom prst="roundRect">
                <a:avLst>
                  <a:gd name="adj" fmla="val 3044"/>
                </a:avLst>
              </a:prstGeom>
              <a:solidFill>
                <a:srgbClr val="D6F5EE"/>
              </a:solidFill>
              <a:ln w="7620">
                <a:solidFill>
                  <a:srgbClr val="BCDBD4"/>
                </a:solidFill>
                <a:prstDash val="solid"/>
              </a:ln>
            </p:spPr>
            <p:txBody>
              <a:bodyPr/>
              <a:lstStyle/>
              <a:p>
                <a:pPr algn="just"/>
                <a:endParaRPr lang="en-GB"/>
              </a:p>
            </p:txBody>
          </p:sp>
          <p:sp>
            <p:nvSpPr>
              <p:cNvPr id="8" name="Text 5"/>
              <p:cNvSpPr/>
              <p:nvPr/>
            </p:nvSpPr>
            <p:spPr>
              <a:xfrm>
                <a:off x="10372130" y="2202180"/>
                <a:ext cx="3332083" cy="63769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just">
                  <a:lnSpc>
                    <a:spcPts val="2500"/>
                  </a:lnSpc>
                  <a:buNone/>
                </a:pPr>
                <a:r>
                  <a:rPr lang="en-US" sz="2000" b="1" dirty="0">
                    <a:solidFill>
                      <a:srgbClr val="333F70"/>
                    </a:solidFill>
                    <a:latin typeface="Unbounded Bold" pitchFamily="34" charset="0"/>
                    <a:ea typeface="Unbounded Bold" pitchFamily="34" charset="-122"/>
                    <a:cs typeface="Unbounded Bold" pitchFamily="34" charset="-120"/>
                  </a:rPr>
                  <a:t>Right-Hand Wall Following</a:t>
                </a:r>
                <a:endParaRPr lang="en-US" sz="2000" dirty="0"/>
              </a:p>
            </p:txBody>
          </p:sp>
          <p:sp>
            <p:nvSpPr>
              <p:cNvPr id="9" name="Text 6"/>
              <p:cNvSpPr/>
              <p:nvPr/>
            </p:nvSpPr>
            <p:spPr>
              <a:xfrm>
                <a:off x="10372130" y="2962275"/>
                <a:ext cx="3332083" cy="130683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just">
                  <a:lnSpc>
                    <a:spcPts val="2550"/>
                  </a:lnSpc>
                  <a:buNone/>
                </a:pPr>
                <a:r>
                  <a:rPr lang="en-US" sz="1600" dirty="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The robot employs a right-hand wall following strategy to ensure efficient pathfinding, allowing it to systematically explore the maze.</a:t>
                </a:r>
                <a:endParaRPr lang="en-US" sz="1600" dirty="0"/>
              </a:p>
            </p:txBody>
          </p:sp>
          <p:sp>
            <p:nvSpPr>
              <p:cNvPr id="11" name="Text 8"/>
              <p:cNvSpPr/>
              <p:nvPr/>
            </p:nvSpPr>
            <p:spPr>
              <a:xfrm>
                <a:off x="6412587" y="5223272"/>
                <a:ext cx="3058954" cy="3188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just">
                  <a:lnSpc>
                    <a:spcPts val="2500"/>
                  </a:lnSpc>
                  <a:buNone/>
                </a:pPr>
                <a:r>
                  <a:rPr lang="en-US" sz="2000" b="1" dirty="0">
                    <a:solidFill>
                      <a:srgbClr val="333F70"/>
                    </a:solidFill>
                    <a:latin typeface="Unbounded Bold" pitchFamily="34" charset="0"/>
                    <a:ea typeface="Unbounded Bold" pitchFamily="34" charset="-122"/>
                    <a:cs typeface="Unbounded Bold" pitchFamily="34" charset="-120"/>
                  </a:rPr>
                  <a:t>Ultrasonic Sensors</a:t>
                </a:r>
                <a:endParaRPr lang="en-US" sz="2000" dirty="0"/>
              </a:p>
            </p:txBody>
          </p:sp>
          <p:sp>
            <p:nvSpPr>
              <p:cNvPr id="12" name="Text 9"/>
              <p:cNvSpPr/>
              <p:nvPr/>
            </p:nvSpPr>
            <p:spPr>
              <a:xfrm>
                <a:off x="6412587" y="5664518"/>
                <a:ext cx="3332083" cy="130683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just">
                  <a:lnSpc>
                    <a:spcPts val="2550"/>
                  </a:lnSpc>
                  <a:buNone/>
                </a:pPr>
                <a:r>
                  <a:rPr lang="en-US" sz="1600" dirty="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Ultrasonic sensors are used for obstacle detection, providing the robot with real-time information about its surroundings.</a:t>
                </a:r>
                <a:endParaRPr lang="en-US" sz="1600" dirty="0"/>
              </a:p>
            </p:txBody>
          </p:sp>
          <p:sp>
            <p:nvSpPr>
              <p:cNvPr id="14" name="Text 11"/>
              <p:cNvSpPr/>
              <p:nvPr/>
            </p:nvSpPr>
            <p:spPr>
              <a:xfrm>
                <a:off x="10372130" y="5223272"/>
                <a:ext cx="2551748" cy="3188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just">
                  <a:lnSpc>
                    <a:spcPts val="2500"/>
                  </a:lnSpc>
                  <a:buNone/>
                </a:pPr>
                <a:r>
                  <a:rPr lang="en-US" sz="2000" b="1" dirty="0">
                    <a:solidFill>
                      <a:srgbClr val="333F70"/>
                    </a:solidFill>
                    <a:latin typeface="Unbounded Bold" pitchFamily="34" charset="0"/>
                    <a:ea typeface="Unbounded Bold" pitchFamily="34" charset="-122"/>
                    <a:cs typeface="Unbounded Bold" pitchFamily="34" charset="-120"/>
                  </a:rPr>
                  <a:t>Servo Motors</a:t>
                </a:r>
              </a:p>
              <a:p>
                <a:pPr marL="0" indent="0" algn="just">
                  <a:lnSpc>
                    <a:spcPts val="2500"/>
                  </a:lnSpc>
                  <a:buNone/>
                </a:pPr>
                <a:endParaRPr lang="en-US" sz="20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</a:endParaRPr>
              </a:p>
              <a:p>
                <a:pPr marL="0" indent="0" algn="just">
                  <a:lnSpc>
                    <a:spcPts val="2500"/>
                  </a:lnSpc>
                  <a:buNone/>
                </a:pPr>
                <a:endParaRPr lang="en-US" sz="2000" dirty="0"/>
              </a:p>
            </p:txBody>
          </p:sp>
          <p:sp>
            <p:nvSpPr>
              <p:cNvPr id="15" name="Text 12"/>
              <p:cNvSpPr/>
              <p:nvPr/>
            </p:nvSpPr>
            <p:spPr>
              <a:xfrm>
                <a:off x="10372130" y="5664518"/>
                <a:ext cx="3332083" cy="130683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just">
                  <a:lnSpc>
                    <a:spcPts val="2550"/>
                  </a:lnSpc>
                  <a:buNone/>
                </a:pPr>
                <a:r>
                  <a:rPr lang="en-US" sz="1600" dirty="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Servo motors are used for directional sensing, enabling the robot to scan its environment and detect walls effectively.</a:t>
                </a:r>
                <a:endParaRPr lang="en-US" sz="1600" dirty="0"/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DBA3608-EA42-C583-CFDA-2CAC42A417A7}"/>
              </a:ext>
            </a:extLst>
          </p:cNvPr>
          <p:cNvSpPr/>
          <p:nvPr/>
        </p:nvSpPr>
        <p:spPr>
          <a:xfrm>
            <a:off x="12726296" y="7624287"/>
            <a:ext cx="1828800" cy="54864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23804" y="368971"/>
            <a:ext cx="5182791" cy="647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Motivation</a:t>
            </a:r>
            <a:endParaRPr lang="en-US" sz="40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0848B2-43B6-D9DA-E7E4-9DC044C0A798}"/>
              </a:ext>
            </a:extLst>
          </p:cNvPr>
          <p:cNvGrpSpPr/>
          <p:nvPr/>
        </p:nvGrpSpPr>
        <p:grpSpPr>
          <a:xfrm>
            <a:off x="2191552" y="2068497"/>
            <a:ext cx="10247294" cy="4787412"/>
            <a:chOff x="6211967" y="2056448"/>
            <a:chExt cx="7692985" cy="5308401"/>
          </a:xfrm>
        </p:grpSpPr>
        <p:sp>
          <p:nvSpPr>
            <p:cNvPr id="4" name="Shape 1"/>
            <p:cNvSpPr/>
            <p:nvPr/>
          </p:nvSpPr>
          <p:spPr>
            <a:xfrm>
              <a:off x="6211967" y="2056448"/>
              <a:ext cx="466368" cy="466368"/>
            </a:xfrm>
            <a:prstGeom prst="roundRect">
              <a:avLst>
                <a:gd name="adj" fmla="val 18670"/>
              </a:avLst>
            </a:prstGeom>
            <a:solidFill>
              <a:srgbClr val="D6F5EE"/>
            </a:solidFill>
            <a:ln w="762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 2"/>
            <p:cNvSpPr/>
            <p:nvPr/>
          </p:nvSpPr>
          <p:spPr>
            <a:xfrm>
              <a:off x="6364248" y="2134076"/>
              <a:ext cx="161687" cy="31099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400"/>
                </a:lnSpc>
                <a:buNone/>
              </a:pPr>
              <a:r>
                <a:rPr lang="en-US" sz="24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1</a:t>
              </a:r>
              <a:endParaRPr lang="en-US" sz="24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6885623" y="2056448"/>
              <a:ext cx="3069193" cy="64793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20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Robotics Applications</a:t>
              </a:r>
              <a:endParaRPr lang="en-US" sz="200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6885622" y="2473583"/>
              <a:ext cx="3069193" cy="165794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600"/>
                </a:lnSpc>
                <a:buNone/>
              </a:pPr>
              <a:r>
                <a:rPr lang="en-US" sz="160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Autonomous navigation is a critical aspect of robotics, finding application in various fields such as rescue missions, exploration, and automation.</a:t>
              </a:r>
              <a:endParaRPr lang="en-US" sz="1600" dirty="0"/>
            </a:p>
          </p:txBody>
        </p:sp>
        <p:sp>
          <p:nvSpPr>
            <p:cNvPr id="8" name="Shape 5"/>
            <p:cNvSpPr/>
            <p:nvPr/>
          </p:nvSpPr>
          <p:spPr>
            <a:xfrm>
              <a:off x="10162103" y="2056448"/>
              <a:ext cx="466368" cy="466368"/>
            </a:xfrm>
            <a:prstGeom prst="roundRect">
              <a:avLst>
                <a:gd name="adj" fmla="val 18670"/>
              </a:avLst>
            </a:prstGeom>
            <a:solidFill>
              <a:srgbClr val="D6F5EE"/>
            </a:solidFill>
            <a:ln w="762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 6"/>
            <p:cNvSpPr/>
            <p:nvPr/>
          </p:nvSpPr>
          <p:spPr>
            <a:xfrm>
              <a:off x="10265450" y="2134076"/>
              <a:ext cx="259675" cy="31099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400"/>
                </a:lnSpc>
                <a:buNone/>
              </a:pPr>
              <a:r>
                <a:rPr lang="en-US" sz="24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2</a:t>
              </a:r>
              <a:endParaRPr lang="en-US" sz="2400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10835759" y="2056448"/>
              <a:ext cx="2723793" cy="32396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20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Rescue Missions</a:t>
              </a:r>
              <a:endParaRPr lang="en-US" sz="200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0835759" y="2504718"/>
              <a:ext cx="3069193" cy="165794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600"/>
                </a:lnSpc>
                <a:buNone/>
              </a:pPr>
              <a:r>
                <a:rPr lang="en-US" sz="160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Maze solving robots can assist in disaster relief efforts by navigating complex environments to locate victims and deliver aid.</a:t>
              </a:r>
              <a:endParaRPr lang="en-US" sz="1600" dirty="0"/>
            </a:p>
          </p:txBody>
        </p:sp>
        <p:sp>
          <p:nvSpPr>
            <p:cNvPr id="12" name="Shape 9"/>
            <p:cNvSpPr/>
            <p:nvPr/>
          </p:nvSpPr>
          <p:spPr>
            <a:xfrm>
              <a:off x="6211967" y="4927044"/>
              <a:ext cx="466368" cy="466368"/>
            </a:xfrm>
            <a:prstGeom prst="roundRect">
              <a:avLst>
                <a:gd name="adj" fmla="val 18670"/>
              </a:avLst>
            </a:prstGeom>
            <a:solidFill>
              <a:srgbClr val="D6F5EE"/>
            </a:solidFill>
            <a:ln w="762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 10"/>
            <p:cNvSpPr/>
            <p:nvPr/>
          </p:nvSpPr>
          <p:spPr>
            <a:xfrm>
              <a:off x="6314718" y="5004673"/>
              <a:ext cx="260866" cy="31099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400"/>
                </a:lnSpc>
                <a:buNone/>
              </a:pPr>
              <a:r>
                <a:rPr lang="en-US" sz="24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3</a:t>
              </a:r>
              <a:endParaRPr lang="en-US" sz="2400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885623" y="4927044"/>
              <a:ext cx="2591395" cy="32396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20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Exploration</a:t>
              </a:r>
              <a:endParaRPr lang="en-US" sz="2000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6885623" y="5375315"/>
              <a:ext cx="3069193" cy="132635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600"/>
                </a:lnSpc>
                <a:buNone/>
              </a:pPr>
              <a:r>
                <a:rPr lang="en-US" sz="160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These robots can be deployed in uncharted territories for exploration, mapping new areas, and gathering data.</a:t>
              </a:r>
              <a:endParaRPr lang="en-US" sz="1600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10162103" y="4927044"/>
              <a:ext cx="466368" cy="466368"/>
            </a:xfrm>
            <a:prstGeom prst="roundRect">
              <a:avLst>
                <a:gd name="adj" fmla="val 18670"/>
              </a:avLst>
            </a:prstGeom>
            <a:solidFill>
              <a:srgbClr val="D6F5EE"/>
            </a:solidFill>
            <a:ln w="762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 14"/>
            <p:cNvSpPr/>
            <p:nvPr/>
          </p:nvSpPr>
          <p:spPr>
            <a:xfrm>
              <a:off x="10261402" y="5004673"/>
              <a:ext cx="267772" cy="31099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400"/>
                </a:lnSpc>
                <a:buNone/>
              </a:pPr>
              <a:r>
                <a:rPr lang="en-US" sz="24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4</a:t>
              </a:r>
              <a:endParaRPr lang="en-US" sz="2400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10835759" y="4927044"/>
              <a:ext cx="2591395" cy="32396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550"/>
                </a:lnSpc>
                <a:buNone/>
              </a:pPr>
              <a:r>
                <a:rPr lang="en-US" sz="20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Automation</a:t>
              </a:r>
              <a:endParaRPr lang="en-US" sz="2000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10835759" y="5375315"/>
              <a:ext cx="3069193" cy="198953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600"/>
                </a:lnSpc>
                <a:buNone/>
              </a:pPr>
              <a:r>
                <a:rPr lang="en-US" sz="160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Maze solving robots can automate tasks in industrial settings, navigating warehouses, factories, and other environments with obstacles.</a:t>
              </a:r>
              <a:endParaRPr lang="en-US" sz="16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81C3F8-BA84-B097-721F-DB05A7A0FCDE}"/>
              </a:ext>
            </a:extLst>
          </p:cNvPr>
          <p:cNvSpPr/>
          <p:nvPr/>
        </p:nvSpPr>
        <p:spPr>
          <a:xfrm>
            <a:off x="12607500" y="7734748"/>
            <a:ext cx="1904104" cy="38727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58804" y="324419"/>
            <a:ext cx="73127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Objective</a:t>
            </a:r>
            <a:endParaRPr lang="en-US" sz="445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BE67F0-6653-A687-DD4A-423B70CA743A}"/>
              </a:ext>
            </a:extLst>
          </p:cNvPr>
          <p:cNvGrpSpPr/>
          <p:nvPr/>
        </p:nvGrpSpPr>
        <p:grpSpPr>
          <a:xfrm>
            <a:off x="641023" y="1942234"/>
            <a:ext cx="13195587" cy="5610019"/>
            <a:chOff x="6365200" y="1726168"/>
            <a:chExt cx="7471410" cy="5826085"/>
          </a:xfrm>
        </p:grpSpPr>
        <p:sp>
          <p:nvSpPr>
            <p:cNvPr id="4" name="Shape 1"/>
            <p:cNvSpPr/>
            <p:nvPr/>
          </p:nvSpPr>
          <p:spPr>
            <a:xfrm>
              <a:off x="6605111" y="1726168"/>
              <a:ext cx="30480" cy="5826085"/>
            </a:xfrm>
            <a:prstGeom prst="roundRect">
              <a:avLst>
                <a:gd name="adj" fmla="val 312558"/>
              </a:avLst>
            </a:prstGeom>
            <a:solidFill>
              <a:srgbClr val="BCDBD4"/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Shape 2"/>
            <p:cNvSpPr/>
            <p:nvPr/>
          </p:nvSpPr>
          <p:spPr>
            <a:xfrm>
              <a:off x="6845022" y="2221230"/>
              <a:ext cx="793790" cy="30480"/>
            </a:xfrm>
            <a:prstGeom prst="roundRect">
              <a:avLst>
                <a:gd name="adj" fmla="val 312558"/>
              </a:avLst>
            </a:prstGeom>
            <a:solidFill>
              <a:srgbClr val="BCDBD4"/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Shape 3"/>
            <p:cNvSpPr/>
            <p:nvPr/>
          </p:nvSpPr>
          <p:spPr>
            <a:xfrm>
              <a:off x="6365200" y="1981319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D6F5EE"/>
            </a:solidFill>
            <a:ln w="762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 4"/>
            <p:cNvSpPr/>
            <p:nvPr/>
          </p:nvSpPr>
          <p:spPr>
            <a:xfrm>
              <a:off x="6531888" y="2066330"/>
              <a:ext cx="176927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1</a:t>
              </a:r>
              <a:endParaRPr lang="en-US" sz="265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7867888" y="1952982"/>
              <a:ext cx="5426869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Autonomous Maze Navigation</a:t>
              </a:r>
              <a:endParaRPr lang="en-US" sz="22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7867888" y="2443401"/>
              <a:ext cx="596872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Develop a robot capable of navigating a maze without human intervention.</a:t>
              </a:r>
              <a:endParaRPr lang="en-US" sz="1750" dirty="0"/>
            </a:p>
          </p:txBody>
        </p:sp>
        <p:sp>
          <p:nvSpPr>
            <p:cNvPr id="10" name="Shape 7"/>
            <p:cNvSpPr/>
            <p:nvPr/>
          </p:nvSpPr>
          <p:spPr>
            <a:xfrm>
              <a:off x="6845022" y="4117896"/>
              <a:ext cx="793790" cy="30480"/>
            </a:xfrm>
            <a:prstGeom prst="roundRect">
              <a:avLst>
                <a:gd name="adj" fmla="val 312558"/>
              </a:avLst>
            </a:prstGeom>
            <a:solidFill>
              <a:srgbClr val="BCDBD4"/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Shape 8"/>
            <p:cNvSpPr/>
            <p:nvPr/>
          </p:nvSpPr>
          <p:spPr>
            <a:xfrm>
              <a:off x="6365200" y="3877985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D6F5EE"/>
            </a:solidFill>
            <a:ln w="762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 9"/>
            <p:cNvSpPr/>
            <p:nvPr/>
          </p:nvSpPr>
          <p:spPr>
            <a:xfrm>
              <a:off x="6478310" y="3962995"/>
              <a:ext cx="284083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2</a:t>
              </a:r>
              <a:endParaRPr lang="en-US" sz="2650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7867888" y="3849648"/>
              <a:ext cx="3633430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Wall-Following Logic</a:t>
              </a:r>
              <a:endParaRPr lang="en-US" sz="2200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7867888" y="4340066"/>
              <a:ext cx="596872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Implement a right-hand wall following algorithm to ensure efficient and systematic maze exploration.</a:t>
              </a:r>
              <a:endParaRPr lang="en-US" sz="1750" dirty="0"/>
            </a:p>
          </p:txBody>
        </p:sp>
        <p:sp>
          <p:nvSpPr>
            <p:cNvPr id="15" name="Shape 12"/>
            <p:cNvSpPr/>
            <p:nvPr/>
          </p:nvSpPr>
          <p:spPr>
            <a:xfrm>
              <a:off x="6845022" y="6014561"/>
              <a:ext cx="793790" cy="30480"/>
            </a:xfrm>
            <a:prstGeom prst="roundRect">
              <a:avLst>
                <a:gd name="adj" fmla="val 312558"/>
              </a:avLst>
            </a:prstGeom>
            <a:solidFill>
              <a:srgbClr val="BCDBD4"/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Shape 13"/>
            <p:cNvSpPr/>
            <p:nvPr/>
          </p:nvSpPr>
          <p:spPr>
            <a:xfrm>
              <a:off x="6365200" y="5774650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D6F5EE"/>
            </a:solidFill>
            <a:ln w="7620">
              <a:solidFill>
                <a:srgbClr val="BCDBD4"/>
              </a:solidFill>
              <a:prstDash val="soli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Text 14"/>
            <p:cNvSpPr/>
            <p:nvPr/>
          </p:nvSpPr>
          <p:spPr>
            <a:xfrm>
              <a:off x="6477595" y="5859661"/>
              <a:ext cx="285512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3</a:t>
              </a:r>
              <a:endParaRPr lang="en-US" sz="2650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7867888" y="5746313"/>
              <a:ext cx="3574494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Obstacle Avoidance</a:t>
              </a:r>
              <a:endParaRPr lang="en-US" sz="2200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7867888" y="6236732"/>
              <a:ext cx="5968722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Ensure the robot can detect and avoid obstacles within the maze, preventing collisions and maintaining a safe path.</a:t>
              </a:r>
              <a:endParaRPr lang="en-US" sz="175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D25F0FA-F6A0-1EA9-6670-D0489AD6C17D}"/>
              </a:ext>
            </a:extLst>
          </p:cNvPr>
          <p:cNvSpPr/>
          <p:nvPr/>
        </p:nvSpPr>
        <p:spPr>
          <a:xfrm>
            <a:off x="12844631" y="7680960"/>
            <a:ext cx="1710465" cy="46257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4404" y="529601"/>
            <a:ext cx="70015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Problem Statement</a:t>
            </a:r>
            <a:endParaRPr lang="en-US" sz="445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15E24-4F29-0207-4C35-157540B04187}"/>
              </a:ext>
            </a:extLst>
          </p:cNvPr>
          <p:cNvGrpSpPr/>
          <p:nvPr/>
        </p:nvGrpSpPr>
        <p:grpSpPr>
          <a:xfrm>
            <a:off x="787003" y="3021866"/>
            <a:ext cx="13056393" cy="2032754"/>
            <a:chOff x="793790" y="3457099"/>
            <a:chExt cx="13056393" cy="2032754"/>
          </a:xfrm>
        </p:grpSpPr>
        <p:sp>
          <p:nvSpPr>
            <p:cNvPr id="3" name="Text 1"/>
            <p:cNvSpPr/>
            <p:nvPr/>
          </p:nvSpPr>
          <p:spPr>
            <a:xfrm>
              <a:off x="793790" y="3457099"/>
              <a:ext cx="303978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Maze Navigation</a:t>
              </a:r>
              <a:endParaRPr lang="en-US" sz="220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793790" y="4038243"/>
              <a:ext cx="3978116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Design a robot capable of traversing a maze from a starting point to a designated goal.</a:t>
              </a:r>
              <a:endParaRPr lang="en-US" sz="1750" dirty="0"/>
            </a:p>
          </p:txBody>
        </p:sp>
        <p:sp>
          <p:nvSpPr>
            <p:cNvPr id="5" name="Text 3"/>
            <p:cNvSpPr/>
            <p:nvPr/>
          </p:nvSpPr>
          <p:spPr>
            <a:xfrm>
              <a:off x="5332928" y="3457099"/>
              <a:ext cx="3574494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Obstacle Avoidance</a:t>
              </a:r>
              <a:endParaRPr lang="en-US" sz="2200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5332928" y="4038243"/>
              <a:ext cx="3978116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The robot must be able to detect and avoid obstacles throughout the maze, ensuring a safe and successful navigation path.</a:t>
              </a:r>
              <a:endParaRPr lang="en-US" sz="175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9872067" y="3457099"/>
              <a:ext cx="3978116" cy="708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Right-Hand Wall Following</a:t>
              </a:r>
              <a:endParaRPr lang="en-US" sz="2200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9872067" y="4013533"/>
              <a:ext cx="3978116" cy="14516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Implement a right-hand wall-following strategy to ensure the robot effectively navigates the maze and reaches the goal.</a:t>
              </a:r>
              <a:endParaRPr lang="en-US" sz="175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F3DC775-2097-AB17-9520-BD0E2109A21D}"/>
              </a:ext>
            </a:extLst>
          </p:cNvPr>
          <p:cNvSpPr/>
          <p:nvPr/>
        </p:nvSpPr>
        <p:spPr>
          <a:xfrm>
            <a:off x="12833873" y="7734748"/>
            <a:ext cx="1796527" cy="4087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7471" y="663416"/>
            <a:ext cx="13007956" cy="1281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System Model and Workflow</a:t>
            </a:r>
            <a:endParaRPr lang="en-US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B80FD1-B38D-AA25-FDC6-9806B13B9E14}"/>
              </a:ext>
            </a:extLst>
          </p:cNvPr>
          <p:cNvGrpSpPr/>
          <p:nvPr/>
        </p:nvGrpSpPr>
        <p:grpSpPr>
          <a:xfrm>
            <a:off x="751912" y="1759982"/>
            <a:ext cx="6597729" cy="5314235"/>
            <a:chOff x="717471" y="2251948"/>
            <a:chExt cx="7709058" cy="5314235"/>
          </a:xfrm>
        </p:grpSpPr>
        <p:pic>
          <p:nvPicPr>
            <p:cNvPr id="4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7471" y="2251948"/>
              <a:ext cx="1024890" cy="1639967"/>
            </a:xfrm>
            <a:prstGeom prst="rect">
              <a:avLst/>
            </a:prstGeom>
          </p:spPr>
        </p:pic>
        <p:sp>
          <p:nvSpPr>
            <p:cNvPr id="5" name="Text 1"/>
            <p:cNvSpPr/>
            <p:nvPr/>
          </p:nvSpPr>
          <p:spPr>
            <a:xfrm>
              <a:off x="2049780" y="2456855"/>
              <a:ext cx="3892868" cy="3202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Sensor Data Acquisition</a:t>
              </a:r>
              <a:endParaRPr lang="en-US" sz="2000" dirty="0"/>
            </a:p>
          </p:txBody>
        </p:sp>
        <p:sp>
          <p:nvSpPr>
            <p:cNvPr id="6" name="Text 2"/>
            <p:cNvSpPr/>
            <p:nvPr/>
          </p:nvSpPr>
          <p:spPr>
            <a:xfrm>
              <a:off x="2049780" y="2900124"/>
              <a:ext cx="6376749" cy="65603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The robot uses ultrasonic sensors to gather distance information about its surroundings, detecting obstacles and wall positions.</a:t>
              </a:r>
              <a:endParaRPr lang="en-US" sz="1600" dirty="0"/>
            </a:p>
          </p:txBody>
        </p:sp>
        <p:pic>
          <p:nvPicPr>
            <p:cNvPr id="7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471" y="3891915"/>
              <a:ext cx="1024890" cy="1837134"/>
            </a:xfrm>
            <a:prstGeom prst="rect">
              <a:avLst/>
            </a:prstGeom>
          </p:spPr>
        </p:pic>
        <p:sp>
          <p:nvSpPr>
            <p:cNvPr id="8" name="Text 3"/>
            <p:cNvSpPr/>
            <p:nvPr/>
          </p:nvSpPr>
          <p:spPr>
            <a:xfrm>
              <a:off x="2049780" y="4096822"/>
              <a:ext cx="3621881" cy="3202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Decision-Making Logic</a:t>
              </a:r>
              <a:endParaRPr lang="en-US" sz="2000" dirty="0"/>
            </a:p>
          </p:txBody>
        </p:sp>
        <p:sp>
          <p:nvSpPr>
            <p:cNvPr id="9" name="Text 4"/>
            <p:cNvSpPr/>
            <p:nvPr/>
          </p:nvSpPr>
          <p:spPr>
            <a:xfrm>
              <a:off x="2049780" y="4540091"/>
              <a:ext cx="6376749" cy="9840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A microcontroller processes sensor data and implements predefined logic to determine the robot's next movement based on obstacle distances and wall presence.</a:t>
              </a:r>
              <a:endParaRPr lang="en-US" sz="1600" dirty="0"/>
            </a:p>
          </p:txBody>
        </p:sp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471" y="5729049"/>
              <a:ext cx="1024890" cy="1837134"/>
            </a:xfrm>
            <a:prstGeom prst="rect">
              <a:avLst/>
            </a:prstGeom>
          </p:spPr>
        </p:pic>
        <p:sp>
          <p:nvSpPr>
            <p:cNvPr id="11" name="Text 5"/>
            <p:cNvSpPr/>
            <p:nvPr/>
          </p:nvSpPr>
          <p:spPr>
            <a:xfrm>
              <a:off x="2049780" y="5933956"/>
              <a:ext cx="2562463" cy="3202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500"/>
                </a:lnSpc>
                <a:buNone/>
              </a:pPr>
              <a:r>
                <a:rPr lang="en-US" sz="2000" b="1" dirty="0">
                  <a:solidFill>
                    <a:srgbClr val="333F70"/>
                  </a:solidFill>
                  <a:latin typeface="Unbounded Bold" pitchFamily="34" charset="0"/>
                  <a:ea typeface="Unbounded Bold" pitchFamily="34" charset="-122"/>
                  <a:cs typeface="Unbounded Bold" pitchFamily="34" charset="-120"/>
                </a:rPr>
                <a:t>Motor Control</a:t>
              </a:r>
              <a:endParaRPr lang="en-US" sz="2000" dirty="0"/>
            </a:p>
          </p:txBody>
        </p:sp>
        <p:sp>
          <p:nvSpPr>
            <p:cNvPr id="12" name="Text 6"/>
            <p:cNvSpPr/>
            <p:nvPr/>
          </p:nvSpPr>
          <p:spPr>
            <a:xfrm>
              <a:off x="2049780" y="6377226"/>
              <a:ext cx="6376749" cy="9840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Control signals are generated by the microcontroller and sent to the motor driver, which controls the speed and direction of the robot's wheels.</a:t>
              </a:r>
              <a:endParaRPr lang="en-US" sz="16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EC3DDF6-7884-7240-F4E5-1C26E23C5387}"/>
              </a:ext>
            </a:extLst>
          </p:cNvPr>
          <p:cNvSpPr/>
          <p:nvPr/>
        </p:nvSpPr>
        <p:spPr>
          <a:xfrm>
            <a:off x="12833873" y="7734748"/>
            <a:ext cx="1796527" cy="4087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A machine with wires on it&#10;&#10;Description automatically generated">
            <a:extLst>
              <a:ext uri="{FF2B5EF4-FFF2-40B4-BE49-F238E27FC236}">
                <a16:creationId xmlns:a16="http://schemas.microsoft.com/office/drawing/2014/main" id="{15D25AE3-72B8-CE85-9C6E-1F5B4C9DE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017722" y="2219296"/>
            <a:ext cx="5175226" cy="4309066"/>
          </a:xfrm>
          <a:prstGeom prst="round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9233" y="649724"/>
            <a:ext cx="4145875" cy="472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b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Working Principle</a:t>
            </a:r>
            <a:endParaRPr lang="en-US" sz="295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E68987-2F0A-708C-684A-C935FE1F433F}"/>
              </a:ext>
            </a:extLst>
          </p:cNvPr>
          <p:cNvGrpSpPr/>
          <p:nvPr/>
        </p:nvGrpSpPr>
        <p:grpSpPr>
          <a:xfrm>
            <a:off x="529233" y="1454944"/>
            <a:ext cx="7398709" cy="6124813"/>
            <a:chOff x="529233" y="1348978"/>
            <a:chExt cx="8085534" cy="6230779"/>
          </a:xfrm>
        </p:grpSpPr>
        <p:sp>
          <p:nvSpPr>
            <p:cNvPr id="4" name="Shape 1"/>
            <p:cNvSpPr/>
            <p:nvPr/>
          </p:nvSpPr>
          <p:spPr>
            <a:xfrm>
              <a:off x="529233" y="1348978"/>
              <a:ext cx="8085534" cy="6230779"/>
            </a:xfrm>
            <a:prstGeom prst="roundRect">
              <a:avLst>
                <a:gd name="adj" fmla="val 1019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Shape 2"/>
            <p:cNvSpPr/>
            <p:nvPr/>
          </p:nvSpPr>
          <p:spPr>
            <a:xfrm>
              <a:off x="536853" y="1356598"/>
              <a:ext cx="8069461" cy="43862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 3"/>
            <p:cNvSpPr/>
            <p:nvPr/>
          </p:nvSpPr>
          <p:spPr>
            <a:xfrm>
              <a:off x="689015" y="1454944"/>
              <a:ext cx="238327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Step</a:t>
              </a:r>
              <a:endParaRPr lang="en-US" sz="115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3382328" y="1454944"/>
              <a:ext cx="237946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Action</a:t>
              </a:r>
              <a:endParaRPr lang="en-US" sz="115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6071830" y="1454944"/>
              <a:ext cx="238327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Conditions</a:t>
              </a:r>
              <a:endParaRPr lang="en-US" sz="1150" dirty="0"/>
            </a:p>
          </p:txBody>
        </p:sp>
        <p:sp>
          <p:nvSpPr>
            <p:cNvPr id="9" name="Shape 6"/>
            <p:cNvSpPr/>
            <p:nvPr/>
          </p:nvSpPr>
          <p:spPr>
            <a:xfrm>
              <a:off x="536853" y="1795224"/>
              <a:ext cx="8069461" cy="92249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 7"/>
            <p:cNvSpPr/>
            <p:nvPr/>
          </p:nvSpPr>
          <p:spPr>
            <a:xfrm>
              <a:off x="689015" y="1893570"/>
              <a:ext cx="238327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1</a:t>
              </a:r>
              <a:endParaRPr lang="en-US" sz="115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3382328" y="1893570"/>
              <a:ext cx="237946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Scan Surrounding</a:t>
              </a:r>
              <a:endParaRPr lang="en-US" sz="115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6071830" y="1893570"/>
              <a:ext cx="2383274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Robot reads distances ahead and to the right using the ultrasonic sensor.</a:t>
              </a:r>
              <a:endParaRPr lang="en-US" sz="1150" dirty="0"/>
            </a:p>
          </p:txBody>
        </p:sp>
        <p:sp>
          <p:nvSpPr>
            <p:cNvPr id="13" name="Shape 10"/>
            <p:cNvSpPr/>
            <p:nvPr/>
          </p:nvSpPr>
          <p:spPr>
            <a:xfrm>
              <a:off x="536853" y="2717721"/>
              <a:ext cx="8069461" cy="92249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 11"/>
            <p:cNvSpPr/>
            <p:nvPr/>
          </p:nvSpPr>
          <p:spPr>
            <a:xfrm>
              <a:off x="689015" y="2816066"/>
              <a:ext cx="238327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2</a:t>
              </a:r>
              <a:endParaRPr lang="en-US" sz="1150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3382328" y="2816066"/>
              <a:ext cx="237946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Decision-Making</a:t>
              </a:r>
              <a:endParaRPr lang="en-US" sz="1150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6071830" y="2816066"/>
              <a:ext cx="2383274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Based on predefined thresholds, the robot decides on the next movement.</a:t>
              </a:r>
              <a:endParaRPr lang="en-US" sz="1150" dirty="0"/>
            </a:p>
          </p:txBody>
        </p:sp>
        <p:sp>
          <p:nvSpPr>
            <p:cNvPr id="17" name="Shape 14"/>
            <p:cNvSpPr/>
            <p:nvPr/>
          </p:nvSpPr>
          <p:spPr>
            <a:xfrm>
              <a:off x="536853" y="3640217"/>
              <a:ext cx="8069461" cy="92249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Text 15"/>
            <p:cNvSpPr/>
            <p:nvPr/>
          </p:nvSpPr>
          <p:spPr>
            <a:xfrm>
              <a:off x="689015" y="3738563"/>
              <a:ext cx="238327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3</a:t>
              </a:r>
              <a:endParaRPr lang="en-US" sz="1150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3382328" y="3738563"/>
              <a:ext cx="237946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Move Forward</a:t>
              </a:r>
              <a:endParaRPr lang="en-US" sz="1150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6071830" y="3738563"/>
              <a:ext cx="2383274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If no obstacle ahead and right wall is present, the robot moves forward.</a:t>
              </a:r>
              <a:endParaRPr lang="en-US" sz="1150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536853" y="4562713"/>
              <a:ext cx="8069461" cy="92249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 19"/>
            <p:cNvSpPr/>
            <p:nvPr/>
          </p:nvSpPr>
          <p:spPr>
            <a:xfrm>
              <a:off x="689015" y="4661059"/>
              <a:ext cx="238327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4</a:t>
              </a:r>
              <a:endParaRPr lang="en-US" sz="1150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3382328" y="4661059"/>
              <a:ext cx="237946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Turn Left</a:t>
              </a:r>
              <a:endParaRPr lang="en-US" sz="1150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6071830" y="4661059"/>
              <a:ext cx="2383274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If no wall is detected on the right, the robot turns left to search for a wall.</a:t>
              </a:r>
              <a:endParaRPr lang="en-US" sz="1150" dirty="0"/>
            </a:p>
          </p:txBody>
        </p:sp>
        <p:sp>
          <p:nvSpPr>
            <p:cNvPr id="25" name="Shape 22"/>
            <p:cNvSpPr/>
            <p:nvPr/>
          </p:nvSpPr>
          <p:spPr>
            <a:xfrm>
              <a:off x="536853" y="5485209"/>
              <a:ext cx="8069461" cy="92249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 23"/>
            <p:cNvSpPr/>
            <p:nvPr/>
          </p:nvSpPr>
          <p:spPr>
            <a:xfrm>
              <a:off x="689015" y="5583555"/>
              <a:ext cx="238327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5</a:t>
              </a:r>
              <a:endParaRPr lang="en-US" sz="1150" dirty="0"/>
            </a:p>
          </p:txBody>
        </p:sp>
        <p:sp>
          <p:nvSpPr>
            <p:cNvPr id="27" name="Text 24"/>
            <p:cNvSpPr/>
            <p:nvPr/>
          </p:nvSpPr>
          <p:spPr>
            <a:xfrm>
              <a:off x="3382328" y="5583555"/>
              <a:ext cx="237946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Turn Right</a:t>
              </a:r>
              <a:endParaRPr lang="en-US" sz="1150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6071830" y="5583555"/>
              <a:ext cx="2383274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If the front is blocked but the right wall is detected, the robot turns right to follow the wall.</a:t>
              </a:r>
              <a:endParaRPr lang="en-US" sz="1150" dirty="0"/>
            </a:p>
          </p:txBody>
        </p:sp>
        <p:sp>
          <p:nvSpPr>
            <p:cNvPr id="29" name="Shape 26"/>
            <p:cNvSpPr/>
            <p:nvPr/>
          </p:nvSpPr>
          <p:spPr>
            <a:xfrm>
              <a:off x="536853" y="6407706"/>
              <a:ext cx="8069461" cy="116443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 27"/>
            <p:cNvSpPr/>
            <p:nvPr/>
          </p:nvSpPr>
          <p:spPr>
            <a:xfrm>
              <a:off x="689015" y="6506051"/>
              <a:ext cx="238327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6</a:t>
              </a:r>
              <a:endParaRPr lang="en-US" sz="1150" dirty="0"/>
            </a:p>
          </p:txBody>
        </p:sp>
        <p:sp>
          <p:nvSpPr>
            <p:cNvPr id="31" name="Text 28"/>
            <p:cNvSpPr/>
            <p:nvPr/>
          </p:nvSpPr>
          <p:spPr>
            <a:xfrm>
              <a:off x="3382328" y="6506051"/>
              <a:ext cx="2379464" cy="24193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Servo Adjustment</a:t>
              </a:r>
              <a:endParaRPr lang="en-US" sz="1150" dirty="0"/>
            </a:p>
          </p:txBody>
        </p:sp>
        <p:sp>
          <p:nvSpPr>
            <p:cNvPr id="32" name="Text 29"/>
            <p:cNvSpPr/>
            <p:nvPr/>
          </p:nvSpPr>
          <p:spPr>
            <a:xfrm>
              <a:off x="6071830" y="6506051"/>
              <a:ext cx="2383274" cy="96774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1900"/>
                </a:lnSpc>
                <a:buNone/>
              </a:pPr>
              <a:r>
                <a:rPr lang="en-US" sz="1150" dirty="0">
                  <a:solidFill>
                    <a:srgbClr val="333F70"/>
                  </a:solidFill>
                  <a:latin typeface="Open Sans" pitchFamily="34" charset="0"/>
                  <a:ea typeface="Open Sans" pitchFamily="34" charset="-122"/>
                  <a:cs typeface="Open Sans" pitchFamily="34" charset="-120"/>
                </a:rPr>
                <a:t>The servo motor adjusts the ultrasonic sensor's direction for precise distance measurements and accurate wall detection.</a:t>
              </a:r>
              <a:endParaRPr lang="en-US" sz="1150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697E2A3E-ABE5-6FA6-67E2-6BDAC71F2A1E}"/>
              </a:ext>
            </a:extLst>
          </p:cNvPr>
          <p:cNvSpPr/>
          <p:nvPr/>
        </p:nvSpPr>
        <p:spPr>
          <a:xfrm>
            <a:off x="12833873" y="7734748"/>
            <a:ext cx="1796527" cy="4087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 descr="A cardboard box with a square shape&#10;&#10;Description automatically generated with medium confidence">
            <a:extLst>
              <a:ext uri="{FF2B5EF4-FFF2-40B4-BE49-F238E27FC236}">
                <a16:creationId xmlns:a16="http://schemas.microsoft.com/office/drawing/2014/main" id="{CC0C0807-74F1-4575-6AB5-A5667719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537673" y="2607070"/>
            <a:ext cx="6190709" cy="3901437"/>
          </a:xfrm>
          <a:prstGeom prst="round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326315" y="644150"/>
            <a:ext cx="6303764" cy="679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Major Components Used</a:t>
            </a:r>
            <a:endParaRPr lang="en-US" sz="42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FE4D4C-9A55-BEC2-39D9-A5006194514E}"/>
              </a:ext>
            </a:extLst>
          </p:cNvPr>
          <p:cNvSpPr/>
          <p:nvPr/>
        </p:nvSpPr>
        <p:spPr>
          <a:xfrm>
            <a:off x="12747812" y="7734748"/>
            <a:ext cx="1807284" cy="39150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239629-510B-7D33-DF7C-08344A6EE34F}"/>
              </a:ext>
            </a:extLst>
          </p:cNvPr>
          <p:cNvGrpSpPr/>
          <p:nvPr/>
        </p:nvGrpSpPr>
        <p:grpSpPr>
          <a:xfrm>
            <a:off x="760690" y="1979629"/>
            <a:ext cx="12936456" cy="5755119"/>
            <a:chOff x="760690" y="2144220"/>
            <a:chExt cx="13109020" cy="559052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8CC5137-6B05-C283-2A0C-3D3BC4EC11BF}"/>
                </a:ext>
              </a:extLst>
            </p:cNvPr>
            <p:cNvGrpSpPr/>
            <p:nvPr/>
          </p:nvGrpSpPr>
          <p:grpSpPr>
            <a:xfrm>
              <a:off x="760690" y="5082064"/>
              <a:ext cx="13109020" cy="2652684"/>
              <a:chOff x="760690" y="5082064"/>
              <a:chExt cx="13109020" cy="2652684"/>
            </a:xfrm>
          </p:grpSpPr>
          <p:sp>
            <p:nvSpPr>
              <p:cNvPr id="5" name="Text 1"/>
              <p:cNvSpPr/>
              <p:nvPr/>
            </p:nvSpPr>
            <p:spPr>
              <a:xfrm>
                <a:off x="760690" y="5082064"/>
                <a:ext cx="3032760" cy="67913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ts val="2650"/>
                  </a:lnSpc>
                  <a:buNone/>
                </a:pPr>
                <a:r>
                  <a:rPr lang="en-US" sz="2100" b="1" dirty="0">
                    <a:solidFill>
                      <a:srgbClr val="333F70"/>
                    </a:solidFill>
                    <a:latin typeface="Unbounded Bold" pitchFamily="34" charset="0"/>
                    <a:ea typeface="Unbounded Bold" pitchFamily="34" charset="-122"/>
                    <a:cs typeface="Unbounded Bold" pitchFamily="34" charset="-120"/>
                  </a:rPr>
                  <a:t>Ultrasonic Sensor</a:t>
                </a:r>
                <a:endParaRPr lang="en-US" sz="2100" dirty="0"/>
              </a:p>
            </p:txBody>
          </p:sp>
          <p:sp>
            <p:nvSpPr>
              <p:cNvPr id="6" name="Text 2"/>
              <p:cNvSpPr/>
              <p:nvPr/>
            </p:nvSpPr>
            <p:spPr>
              <a:xfrm>
                <a:off x="760690" y="5891570"/>
                <a:ext cx="3032760" cy="139112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ts val="2700"/>
                  </a:lnSpc>
                  <a:buNone/>
                </a:pPr>
                <a:r>
                  <a:rPr lang="en-US" sz="1700" dirty="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Used to measure distances to objects, allowing the robot to detect obstacles and walls in its surroundings.</a:t>
                </a:r>
                <a:endParaRPr lang="en-US" sz="1700" dirty="0"/>
              </a:p>
            </p:txBody>
          </p:sp>
          <p:sp>
            <p:nvSpPr>
              <p:cNvPr id="8" name="Text 3"/>
              <p:cNvSpPr/>
              <p:nvPr/>
            </p:nvSpPr>
            <p:spPr>
              <a:xfrm>
                <a:off x="4119443" y="5082064"/>
                <a:ext cx="2717006" cy="33956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650"/>
                  </a:lnSpc>
                  <a:buNone/>
                </a:pPr>
                <a:r>
                  <a:rPr lang="en-US" sz="2100" b="1" dirty="0">
                    <a:solidFill>
                      <a:srgbClr val="333F70"/>
                    </a:solidFill>
                    <a:latin typeface="Unbounded Bold" pitchFamily="34" charset="0"/>
                    <a:ea typeface="Unbounded Bold" pitchFamily="34" charset="-122"/>
                    <a:cs typeface="Unbounded Bold" pitchFamily="34" charset="-120"/>
                  </a:rPr>
                  <a:t>Servo Motor</a:t>
                </a:r>
                <a:endParaRPr lang="en-US" sz="2100" dirty="0"/>
              </a:p>
            </p:txBody>
          </p:sp>
          <p:sp>
            <p:nvSpPr>
              <p:cNvPr id="9" name="Text 4"/>
              <p:cNvSpPr/>
              <p:nvPr/>
            </p:nvSpPr>
            <p:spPr>
              <a:xfrm>
                <a:off x="4119444" y="5891570"/>
                <a:ext cx="3032760" cy="173890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ts val="2700"/>
                  </a:lnSpc>
                  <a:buNone/>
                </a:pPr>
                <a:r>
                  <a:rPr lang="en-US" sz="1700" dirty="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Used for directional sensing, allowing the robot to control the angle of the ultrasonic sensor for accurate wall detection.</a:t>
                </a:r>
                <a:endParaRPr lang="en-US" sz="1700" dirty="0"/>
              </a:p>
            </p:txBody>
          </p:sp>
          <p:sp>
            <p:nvSpPr>
              <p:cNvPr id="11" name="Text 5"/>
              <p:cNvSpPr/>
              <p:nvPr/>
            </p:nvSpPr>
            <p:spPr>
              <a:xfrm>
                <a:off x="7478197" y="5082064"/>
                <a:ext cx="2717006" cy="33956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650"/>
                  </a:lnSpc>
                  <a:buNone/>
                </a:pPr>
                <a:r>
                  <a:rPr lang="en-US" sz="2100" b="1" dirty="0">
                    <a:solidFill>
                      <a:srgbClr val="333F70"/>
                    </a:solidFill>
                    <a:latin typeface="Unbounded Bold" pitchFamily="34" charset="0"/>
                    <a:ea typeface="Unbounded Bold" pitchFamily="34" charset="-122"/>
                  </a:rPr>
                  <a:t>Motor Driver</a:t>
                </a:r>
                <a:endParaRPr lang="en-US" sz="2100" dirty="0"/>
              </a:p>
            </p:txBody>
          </p:sp>
          <p:sp>
            <p:nvSpPr>
              <p:cNvPr id="12" name="Text 6"/>
              <p:cNvSpPr/>
              <p:nvPr/>
            </p:nvSpPr>
            <p:spPr>
              <a:xfrm>
                <a:off x="7478196" y="5975382"/>
                <a:ext cx="3032760" cy="173890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ts val="2700"/>
                  </a:lnSpc>
                  <a:buNone/>
                </a:pPr>
                <a:r>
                  <a:rPr lang="en-US" sz="1700" b="0" i="0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Function is </a:t>
                </a:r>
                <a:r>
                  <a:rPr lang="en-US" sz="17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to control the speed, direction, and torque of a motor, and to ensure its safe and efficient operation</a:t>
                </a:r>
              </a:p>
            </p:txBody>
          </p:sp>
          <p:sp>
            <p:nvSpPr>
              <p:cNvPr id="14" name="Text 7"/>
              <p:cNvSpPr/>
              <p:nvPr/>
            </p:nvSpPr>
            <p:spPr>
              <a:xfrm>
                <a:off x="10836950" y="5082064"/>
                <a:ext cx="3032760" cy="67913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ts val="2650"/>
                  </a:lnSpc>
                  <a:buNone/>
                </a:pPr>
                <a:r>
                  <a:rPr lang="en-US" sz="2100" b="1" dirty="0">
                    <a:solidFill>
                      <a:srgbClr val="333F70"/>
                    </a:solidFill>
                    <a:latin typeface="Unbounded Bold" pitchFamily="34" charset="0"/>
                    <a:ea typeface="Unbounded Bold" pitchFamily="34" charset="-122"/>
                    <a:cs typeface="Unbounded Bold" pitchFamily="34" charset="-120"/>
                  </a:rPr>
                  <a:t>Microcontroller (Arduino)</a:t>
                </a:r>
                <a:endParaRPr lang="en-US" sz="2100" dirty="0"/>
              </a:p>
            </p:txBody>
          </p:sp>
          <p:sp>
            <p:nvSpPr>
              <p:cNvPr id="15" name="Text 8"/>
              <p:cNvSpPr/>
              <p:nvPr/>
            </p:nvSpPr>
            <p:spPr>
              <a:xfrm>
                <a:off x="10836950" y="5995840"/>
                <a:ext cx="3032760" cy="173890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ts val="2700"/>
                  </a:lnSpc>
                  <a:buNone/>
                </a:pPr>
                <a:r>
                  <a:rPr lang="en-US" sz="1700" dirty="0">
                    <a:solidFill>
                      <a:srgbClr val="333F70"/>
                    </a:solidFill>
                    <a:latin typeface="Open Sans" pitchFamily="34" charset="0"/>
                    <a:ea typeface="Open Sans" pitchFamily="34" charset="-122"/>
                    <a:cs typeface="Open Sans" pitchFamily="34" charset="-120"/>
                  </a:rPr>
                  <a:t>Acts as the robot's brain, processing sensor data, implementing decision-making logic, and controlling the motors.</a:t>
                </a:r>
                <a:endParaRPr lang="en-US" sz="1700" dirty="0"/>
              </a:p>
            </p:txBody>
          </p:sp>
        </p:grpSp>
        <p:pic>
          <p:nvPicPr>
            <p:cNvPr id="18" name="Picture 17" descr="A blue circuit board with black and white buttons&#10;&#10;Description automatically generated">
              <a:extLst>
                <a:ext uri="{FF2B5EF4-FFF2-40B4-BE49-F238E27FC236}">
                  <a16:creationId xmlns:a16="http://schemas.microsoft.com/office/drawing/2014/main" id="{66F95555-7827-8C39-276C-3A5BCFE74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44980" y="2144220"/>
              <a:ext cx="2416699" cy="2416699"/>
            </a:xfrm>
            <a:prstGeom prst="rect">
              <a:avLst/>
            </a:prstGeom>
          </p:spPr>
        </p:pic>
        <p:pic>
          <p:nvPicPr>
            <p:cNvPr id="20" name="Picture 19" descr="A close-up of a device&#10;&#10;Description automatically generated">
              <a:extLst>
                <a:ext uri="{FF2B5EF4-FFF2-40B4-BE49-F238E27FC236}">
                  <a16:creationId xmlns:a16="http://schemas.microsoft.com/office/drawing/2014/main" id="{7DBBD29A-64B9-3920-6A20-0592C5C58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9994" y="2205493"/>
              <a:ext cx="2294151" cy="2294151"/>
            </a:xfrm>
            <a:prstGeom prst="rect">
              <a:avLst/>
            </a:prstGeom>
          </p:spPr>
        </p:pic>
        <p:pic>
          <p:nvPicPr>
            <p:cNvPr id="1026" name="Picture 2" descr="TowerPro SG 90 Micro Servo Motor ...">
              <a:extLst>
                <a:ext uri="{FF2B5EF4-FFF2-40B4-BE49-F238E27FC236}">
                  <a16:creationId xmlns:a16="http://schemas.microsoft.com/office/drawing/2014/main" id="{40A22D0A-57DC-C182-7C36-D22C4E8371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9486" y="2231183"/>
              <a:ext cx="2352675" cy="1943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A red circuit board with blue and red components&#10;&#10;Description automatically generated">
              <a:extLst>
                <a:ext uri="{FF2B5EF4-FFF2-40B4-BE49-F238E27FC236}">
                  <a16:creationId xmlns:a16="http://schemas.microsoft.com/office/drawing/2014/main" id="{4DF31F3A-1A0F-F0B3-458A-671810F72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4290" y="2381020"/>
              <a:ext cx="2639173" cy="1943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1352" y="476873"/>
            <a:ext cx="13178148" cy="646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Results</a:t>
            </a:r>
            <a:endParaRPr lang="en-US" sz="40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B688D4-48BC-D20B-3210-0DFF21DC22F0}"/>
              </a:ext>
            </a:extLst>
          </p:cNvPr>
          <p:cNvSpPr/>
          <p:nvPr/>
        </p:nvSpPr>
        <p:spPr>
          <a:xfrm>
            <a:off x="12833873" y="7734748"/>
            <a:ext cx="1796527" cy="40879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B6733202-E07D-69B6-9B69-3A743C58B396}"/>
              </a:ext>
            </a:extLst>
          </p:cNvPr>
          <p:cNvSpPr/>
          <p:nvPr/>
        </p:nvSpPr>
        <p:spPr>
          <a:xfrm>
            <a:off x="793789" y="1663700"/>
            <a:ext cx="13056393" cy="5879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9C8B72-A3FC-4B3E-21A6-E1CBD19EB263}"/>
              </a:ext>
            </a:extLst>
          </p:cNvPr>
          <p:cNvSpPr txBox="1"/>
          <p:nvPr/>
        </p:nvSpPr>
        <p:spPr>
          <a:xfrm>
            <a:off x="793790" y="2113900"/>
            <a:ext cx="12985710" cy="4019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results we achieved were not entirely satisfactory, as the robot was unable to complete the entire maze autonomously. 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it demonstrated the ability to navigate certain sections of the maze, it faced difficulties in handling more complex turns, dead ends, or adapting to unforeseen obstacles. 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Despite these limitations, the project was a valuable learning experience, even if the performance fell short of full autonomy. 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challenges have provided insights into areas that need improvement, such as refining algorithms, enhancing sensor accuracy, and optimizing decision-making processes. </a:t>
            </a:r>
          </a:p>
          <a:p>
            <a:pPr marL="342900" indent="-34290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Although the robot didn’t fully meet our expectations, it represents a meaningful foundation for future iterations and advancements.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71</TotalTime>
  <Words>847</Words>
  <Application>Microsoft Office PowerPoint</Application>
  <PresentationFormat>Custom</PresentationFormat>
  <Paragraphs>111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Roshan MV</cp:lastModifiedBy>
  <cp:revision>7</cp:revision>
  <dcterms:created xsi:type="dcterms:W3CDTF">2024-11-25T20:06:52Z</dcterms:created>
  <dcterms:modified xsi:type="dcterms:W3CDTF">2024-11-28T04:26:08Z</dcterms:modified>
</cp:coreProperties>
</file>