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9" r:id="rId9"/>
    <p:sldId id="270" r:id="rId10"/>
    <p:sldId id="271" r:id="rId11"/>
    <p:sldId id="272" r:id="rId12"/>
    <p:sldId id="273" r:id="rId13"/>
    <p:sldId id="263" r:id="rId14"/>
    <p:sldId id="264" r:id="rId15"/>
    <p:sldId id="265" r:id="rId16"/>
    <p:sldId id="266" r:id="rId17"/>
    <p:sldId id="267" r:id="rId18"/>
    <p:sldId id="268"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B04EBF7A-AC47-4501-B3F3-75FCC041E794}" type="datetimeFigureOut">
              <a:rPr lang="en-IN" smtClean="0"/>
              <a:t>12-04-2023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36E9098-817B-4C35-AFB2-446D069E53EB}"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9174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EBF7A-AC47-4501-B3F3-75FCC041E794}"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299865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EBF7A-AC47-4501-B3F3-75FCC041E794}"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182677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EBF7A-AC47-4501-B3F3-75FCC041E794}"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E9098-817B-4C35-AFB2-446D069E53EB}"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39809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EBF7A-AC47-4501-B3F3-75FCC041E794}"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741439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4EBF7A-AC47-4501-B3F3-75FCC041E794}"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129078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4EBF7A-AC47-4501-B3F3-75FCC041E794}"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576222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BF7A-AC47-4501-B3F3-75FCC041E794}"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88352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BF7A-AC47-4501-B3F3-75FCC041E794}"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1180212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D859-2CDC-DB34-4EEC-8A48EF48CA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BC7F34-35C5-4C0E-1E2F-9A768D8E70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2456B0-E672-42C3-4D47-B901DBFADC6F}"/>
              </a:ext>
            </a:extLst>
          </p:cNvPr>
          <p:cNvSpPr>
            <a:spLocks noGrp="1"/>
          </p:cNvSpPr>
          <p:nvPr>
            <p:ph type="dt" sz="half" idx="10"/>
          </p:nvPr>
        </p:nvSpPr>
        <p:spPr/>
        <p:txBody>
          <a:bodyPr/>
          <a:lstStyle/>
          <a:p>
            <a:fld id="{B04EBF7A-AC47-4501-B3F3-75FCC041E794}" type="datetimeFigureOut">
              <a:rPr lang="en-IN" smtClean="0"/>
              <a:t>12-04-2023</a:t>
            </a:fld>
            <a:endParaRPr lang="en-IN"/>
          </a:p>
        </p:txBody>
      </p:sp>
      <p:sp>
        <p:nvSpPr>
          <p:cNvPr id="5" name="Footer Placeholder 4">
            <a:extLst>
              <a:ext uri="{FF2B5EF4-FFF2-40B4-BE49-F238E27FC236}">
                <a16:creationId xmlns:a16="http://schemas.microsoft.com/office/drawing/2014/main" id="{545E481F-2EB9-5708-2410-BEC9D9F5FC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A3357-26F8-CEBA-8716-CD5E1C9BDFAF}"/>
              </a:ext>
            </a:extLst>
          </p:cNvPr>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175455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BF7A-AC47-4501-B3F3-75FCC041E794}"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60750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EBF7A-AC47-4501-B3F3-75FCC041E794}"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94413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4EBF7A-AC47-4501-B3F3-75FCC041E794}"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368133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4EBF7A-AC47-4501-B3F3-75FCC041E794}"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334104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4EBF7A-AC47-4501-B3F3-75FCC041E794}"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66825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EBF7A-AC47-4501-B3F3-75FCC041E794}"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268842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EBF7A-AC47-4501-B3F3-75FCC041E794}"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340969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EBF7A-AC47-4501-B3F3-75FCC041E794}"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E9098-817B-4C35-AFB2-446D069E53EB}" type="slidenum">
              <a:rPr lang="en-IN" smtClean="0"/>
              <a:t>‹#›</a:t>
            </a:fld>
            <a:endParaRPr lang="en-IN"/>
          </a:p>
        </p:txBody>
      </p:sp>
    </p:spTree>
    <p:extLst>
      <p:ext uri="{BB962C8B-B14F-4D97-AF65-F5344CB8AC3E}">
        <p14:creationId xmlns:p14="http://schemas.microsoft.com/office/powerpoint/2010/main" val="362322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04EBF7A-AC47-4501-B3F3-75FCC041E794}" type="datetimeFigureOut">
              <a:rPr lang="en-IN" smtClean="0"/>
              <a:t>12-04-2023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36E9098-817B-4C35-AFB2-446D069E53EB}" type="slidenum">
              <a:rPr lang="en-IN" smtClean="0"/>
              <a:t>‹#›</a:t>
            </a:fld>
            <a:endParaRPr lang="en-IN"/>
          </a:p>
        </p:txBody>
      </p:sp>
    </p:spTree>
    <p:extLst>
      <p:ext uri="{BB962C8B-B14F-4D97-AF65-F5344CB8AC3E}">
        <p14:creationId xmlns:p14="http://schemas.microsoft.com/office/powerpoint/2010/main" val="315796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0A98-69BC-951E-6198-663EA9CE5CAF}"/>
              </a:ext>
            </a:extLst>
          </p:cNvPr>
          <p:cNvSpPr>
            <a:spLocks noGrp="1"/>
          </p:cNvSpPr>
          <p:nvPr>
            <p:ph type="ctrTitle"/>
          </p:nvPr>
        </p:nvSpPr>
        <p:spPr/>
        <p:txBody>
          <a:bodyPr/>
          <a:lstStyle/>
          <a:p>
            <a:r>
              <a:rPr lang="en-US" dirty="0"/>
              <a:t>DFS-BFS</a:t>
            </a:r>
            <a:endParaRPr lang="en-IN" dirty="0"/>
          </a:p>
        </p:txBody>
      </p:sp>
      <p:sp>
        <p:nvSpPr>
          <p:cNvPr id="3" name="Subtitle 2">
            <a:extLst>
              <a:ext uri="{FF2B5EF4-FFF2-40B4-BE49-F238E27FC236}">
                <a16:creationId xmlns:a16="http://schemas.microsoft.com/office/drawing/2014/main" id="{03742CFB-DC71-BE4B-9416-6F9445433C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307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B6E5-BC56-E619-7B0B-CDCD4E9F4749}"/>
              </a:ext>
            </a:extLst>
          </p:cNvPr>
          <p:cNvSpPr>
            <a:spLocks noGrp="1"/>
          </p:cNvSpPr>
          <p:nvPr>
            <p:ph type="title"/>
          </p:nvPr>
        </p:nvSpPr>
        <p:spPr>
          <a:xfrm>
            <a:off x="304061" y="17843"/>
            <a:ext cx="10396882" cy="834414"/>
          </a:xfrm>
        </p:spPr>
        <p:txBody>
          <a:bodyPr>
            <a:normAutofit/>
          </a:bodyPr>
          <a:lstStyle/>
          <a:p>
            <a:r>
              <a:rPr lang="en-IN" sz="4400" b="1" i="0" dirty="0">
                <a:solidFill>
                  <a:srgbClr val="000000"/>
                </a:solidFill>
                <a:effectLst/>
                <a:latin typeface="Nunito" pitchFamily="2" charset="0"/>
              </a:rPr>
              <a:t>Solution</a:t>
            </a:r>
            <a:endParaRPr lang="en-IN" sz="4400" dirty="0"/>
          </a:p>
        </p:txBody>
      </p:sp>
      <p:sp>
        <p:nvSpPr>
          <p:cNvPr id="3" name="Content Placeholder 2">
            <a:extLst>
              <a:ext uri="{FF2B5EF4-FFF2-40B4-BE49-F238E27FC236}">
                <a16:creationId xmlns:a16="http://schemas.microsoft.com/office/drawing/2014/main" id="{14C30C70-6F7D-3D19-98CE-8A69622A4B1E}"/>
              </a:ext>
            </a:extLst>
          </p:cNvPr>
          <p:cNvSpPr>
            <a:spLocks noGrp="1"/>
          </p:cNvSpPr>
          <p:nvPr>
            <p:ph idx="1"/>
          </p:nvPr>
        </p:nvSpPr>
        <p:spPr>
          <a:xfrm>
            <a:off x="241916" y="1029811"/>
            <a:ext cx="10642107" cy="4229366"/>
          </a:xfrm>
        </p:spPr>
        <p:txBody>
          <a:bodyPr>
            <a:normAutofit fontScale="85000" lnSpcReduction="10000"/>
          </a:bodyPr>
          <a:lstStyle/>
          <a:p>
            <a:pPr algn="just">
              <a:buFont typeface="Arial" panose="020B0604020202020204" pitchFamily="34" charset="0"/>
              <a:buChar char="•"/>
            </a:pPr>
            <a:r>
              <a:rPr lang="en-US" b="0" i="0" dirty="0">
                <a:solidFill>
                  <a:srgbClr val="000000"/>
                </a:solidFill>
                <a:effectLst/>
                <a:latin typeface="Nunito" pitchFamily="2" charset="0"/>
              </a:rPr>
              <a:t>Initialize status of all vertices to “Ready”.</a:t>
            </a:r>
          </a:p>
          <a:p>
            <a:pPr algn="just">
              <a:buFont typeface="Arial" panose="020B0604020202020204" pitchFamily="34" charset="0"/>
              <a:buChar char="•"/>
            </a:pPr>
            <a:r>
              <a:rPr lang="en-US" b="0" i="0" dirty="0">
                <a:solidFill>
                  <a:srgbClr val="000000"/>
                </a:solidFill>
                <a:effectLst/>
                <a:latin typeface="Nunito" pitchFamily="2" charset="0"/>
              </a:rPr>
              <a:t>Push </a:t>
            </a:r>
            <a:r>
              <a:rPr lang="en-US" b="0" i="1" dirty="0">
                <a:solidFill>
                  <a:srgbClr val="000000"/>
                </a:solidFill>
                <a:effectLst/>
                <a:latin typeface="Nunito" pitchFamily="2" charset="0"/>
              </a:rPr>
              <a:t>a</a:t>
            </a:r>
            <a:r>
              <a:rPr lang="en-US" b="0" i="0" dirty="0">
                <a:solidFill>
                  <a:srgbClr val="000000"/>
                </a:solidFill>
                <a:effectLst/>
                <a:latin typeface="Nunito" pitchFamily="2" charset="0"/>
              </a:rPr>
              <a:t> in stack and change its status to “Waiting”.</a:t>
            </a:r>
          </a:p>
          <a:p>
            <a:pPr algn="just">
              <a:buFont typeface="Arial" panose="020B0604020202020204" pitchFamily="34" charset="0"/>
              <a:buChar char="•"/>
            </a:pPr>
            <a:r>
              <a:rPr lang="en-US" b="0" i="0" dirty="0">
                <a:solidFill>
                  <a:srgbClr val="000000"/>
                </a:solidFill>
                <a:effectLst/>
                <a:latin typeface="Nunito" pitchFamily="2" charset="0"/>
              </a:rPr>
              <a:t>Pop </a:t>
            </a:r>
            <a:r>
              <a:rPr lang="en-US" b="0" i="1" dirty="0">
                <a:solidFill>
                  <a:srgbClr val="000000"/>
                </a:solidFill>
                <a:effectLst/>
                <a:latin typeface="Nunito" pitchFamily="2" charset="0"/>
              </a:rPr>
              <a:t>a</a:t>
            </a:r>
            <a:r>
              <a:rPr lang="en-US" b="0" i="0" dirty="0">
                <a:solidFill>
                  <a:srgbClr val="000000"/>
                </a:solidFill>
                <a:effectLst/>
                <a:latin typeface="Nunito" pitchFamily="2" charset="0"/>
              </a:rPr>
              <a:t> and mark it as “Visited”.</a:t>
            </a:r>
          </a:p>
          <a:p>
            <a:pPr algn="just">
              <a:buFont typeface="Arial" panose="020B0604020202020204" pitchFamily="34" charset="0"/>
              <a:buChar char="•"/>
            </a:pPr>
            <a:r>
              <a:rPr lang="en-US" b="0" i="0" dirty="0">
                <a:solidFill>
                  <a:srgbClr val="000000"/>
                </a:solidFill>
                <a:effectLst/>
                <a:latin typeface="Nunito" pitchFamily="2" charset="0"/>
              </a:rPr>
              <a:t>Push </a:t>
            </a:r>
            <a:r>
              <a:rPr lang="en-US" b="0" i="1" dirty="0">
                <a:solidFill>
                  <a:srgbClr val="000000"/>
                </a:solidFill>
                <a:effectLst/>
                <a:latin typeface="Nunito" pitchFamily="2" charset="0"/>
              </a:rPr>
              <a:t>a</a:t>
            </a:r>
            <a:r>
              <a:rPr lang="en-US" b="0" i="0" dirty="0">
                <a:solidFill>
                  <a:srgbClr val="000000"/>
                </a:solidFill>
                <a:effectLst/>
                <a:latin typeface="Nunito" pitchFamily="2" charset="0"/>
              </a:rPr>
              <a:t>’s neighbors in “Ready” state </a:t>
            </a:r>
            <a:r>
              <a:rPr lang="en-US" b="0" i="1" dirty="0">
                <a:solidFill>
                  <a:srgbClr val="000000"/>
                </a:solidFill>
                <a:effectLst/>
                <a:latin typeface="Nunito" pitchFamily="2" charset="0"/>
              </a:rPr>
              <a:t>e, d</a:t>
            </a:r>
            <a:r>
              <a:rPr lang="en-US" b="0" i="0" dirty="0">
                <a:solidFill>
                  <a:srgbClr val="000000"/>
                </a:solidFill>
                <a:effectLst/>
                <a:latin typeface="Nunito" pitchFamily="2" charset="0"/>
              </a:rPr>
              <a:t> and </a:t>
            </a:r>
            <a:r>
              <a:rPr lang="en-US" b="0" i="1" dirty="0">
                <a:solidFill>
                  <a:srgbClr val="000000"/>
                </a:solidFill>
                <a:effectLst/>
                <a:latin typeface="Nunito" pitchFamily="2" charset="0"/>
              </a:rPr>
              <a:t>b</a:t>
            </a:r>
            <a:r>
              <a:rPr lang="en-US" b="0" i="0" dirty="0">
                <a:solidFill>
                  <a:srgbClr val="000000"/>
                </a:solidFill>
                <a:effectLst/>
                <a:latin typeface="Nunito" pitchFamily="2" charset="0"/>
              </a:rPr>
              <a:t> to top of stack and mark them as “Waiting”.</a:t>
            </a:r>
          </a:p>
          <a:p>
            <a:pPr algn="just">
              <a:buFont typeface="Arial" panose="020B0604020202020204" pitchFamily="34" charset="0"/>
              <a:buChar char="•"/>
            </a:pPr>
            <a:r>
              <a:rPr lang="en-US" b="0" i="0" dirty="0">
                <a:solidFill>
                  <a:srgbClr val="000000"/>
                </a:solidFill>
                <a:effectLst/>
                <a:latin typeface="Nunito" pitchFamily="2" charset="0"/>
              </a:rPr>
              <a:t>Pop </a:t>
            </a:r>
            <a:r>
              <a:rPr lang="en-US" b="0" i="1" dirty="0">
                <a:solidFill>
                  <a:srgbClr val="000000"/>
                </a:solidFill>
                <a:effectLst/>
                <a:latin typeface="Nunito" pitchFamily="2" charset="0"/>
              </a:rPr>
              <a:t>b</a:t>
            </a:r>
            <a:r>
              <a:rPr lang="en-US" b="0" i="0" dirty="0">
                <a:solidFill>
                  <a:srgbClr val="000000"/>
                </a:solidFill>
                <a:effectLst/>
                <a:latin typeface="Nunito" pitchFamily="2" charset="0"/>
              </a:rPr>
              <a:t> from stack, mark it as “Visited”, push its “Ready” neighbor </a:t>
            </a:r>
            <a:r>
              <a:rPr lang="en-US" b="0" i="1" dirty="0">
                <a:solidFill>
                  <a:srgbClr val="000000"/>
                </a:solidFill>
                <a:effectLst/>
                <a:latin typeface="Nunito" pitchFamily="2" charset="0"/>
              </a:rPr>
              <a:t>c</a:t>
            </a:r>
            <a:r>
              <a:rPr lang="en-US" b="0" i="0" dirty="0">
                <a:solidFill>
                  <a:srgbClr val="000000"/>
                </a:solidFill>
                <a:effectLst/>
                <a:latin typeface="Nunito" pitchFamily="2" charset="0"/>
              </a:rPr>
              <a:t> onto stack.</a:t>
            </a:r>
          </a:p>
          <a:p>
            <a:pPr algn="just">
              <a:buFont typeface="Arial" panose="020B0604020202020204" pitchFamily="34" charset="0"/>
              <a:buChar char="•"/>
            </a:pPr>
            <a:r>
              <a:rPr lang="en-US" b="0" i="0" dirty="0">
                <a:solidFill>
                  <a:srgbClr val="000000"/>
                </a:solidFill>
                <a:effectLst/>
                <a:latin typeface="Nunito" pitchFamily="2" charset="0"/>
              </a:rPr>
              <a:t>Pop </a:t>
            </a:r>
            <a:r>
              <a:rPr lang="en-US" b="0" i="1" dirty="0">
                <a:solidFill>
                  <a:srgbClr val="000000"/>
                </a:solidFill>
                <a:effectLst/>
                <a:latin typeface="Nunito" pitchFamily="2" charset="0"/>
              </a:rPr>
              <a:t>c</a:t>
            </a:r>
            <a:r>
              <a:rPr lang="en-US" b="0" i="0" dirty="0">
                <a:solidFill>
                  <a:srgbClr val="000000"/>
                </a:solidFill>
                <a:effectLst/>
                <a:latin typeface="Nunito" pitchFamily="2" charset="0"/>
              </a:rPr>
              <a:t> from stack and mark it as “Visited”. It has no “Ready” neighbor.</a:t>
            </a:r>
          </a:p>
          <a:p>
            <a:pPr algn="just">
              <a:buFont typeface="Arial" panose="020B0604020202020204" pitchFamily="34" charset="0"/>
              <a:buChar char="•"/>
            </a:pPr>
            <a:r>
              <a:rPr lang="en-US" b="0" i="0" dirty="0">
                <a:solidFill>
                  <a:srgbClr val="000000"/>
                </a:solidFill>
                <a:effectLst/>
                <a:latin typeface="Nunito" pitchFamily="2" charset="0"/>
              </a:rPr>
              <a:t>Pop </a:t>
            </a:r>
            <a:r>
              <a:rPr lang="en-US" b="0" i="1" dirty="0">
                <a:solidFill>
                  <a:srgbClr val="000000"/>
                </a:solidFill>
                <a:effectLst/>
                <a:latin typeface="Nunito" pitchFamily="2" charset="0"/>
              </a:rPr>
              <a:t>d</a:t>
            </a:r>
            <a:r>
              <a:rPr lang="en-US" b="0" i="0" dirty="0">
                <a:solidFill>
                  <a:srgbClr val="000000"/>
                </a:solidFill>
                <a:effectLst/>
                <a:latin typeface="Nunito" pitchFamily="2" charset="0"/>
              </a:rPr>
              <a:t> from stack and mark it as “Visited”. It has no “Ready” neighbor.</a:t>
            </a:r>
          </a:p>
          <a:p>
            <a:pPr algn="just">
              <a:buFont typeface="Arial" panose="020B0604020202020204" pitchFamily="34" charset="0"/>
              <a:buChar char="•"/>
            </a:pPr>
            <a:r>
              <a:rPr lang="en-US" b="0" i="0" dirty="0">
                <a:solidFill>
                  <a:srgbClr val="000000"/>
                </a:solidFill>
                <a:effectLst/>
                <a:latin typeface="Nunito" pitchFamily="2" charset="0"/>
              </a:rPr>
              <a:t>Pop </a:t>
            </a:r>
            <a:r>
              <a:rPr lang="en-US" b="0" i="1" dirty="0">
                <a:solidFill>
                  <a:srgbClr val="000000"/>
                </a:solidFill>
                <a:effectLst/>
                <a:latin typeface="Nunito" pitchFamily="2" charset="0"/>
              </a:rPr>
              <a:t>e</a:t>
            </a:r>
            <a:r>
              <a:rPr lang="en-US" b="0" i="0" dirty="0">
                <a:solidFill>
                  <a:srgbClr val="000000"/>
                </a:solidFill>
                <a:effectLst/>
                <a:latin typeface="Nunito" pitchFamily="2" charset="0"/>
              </a:rPr>
              <a:t> from stack and mark it as “Visited”. It has no “Ready” neighbor.</a:t>
            </a:r>
          </a:p>
          <a:p>
            <a:pPr algn="just">
              <a:buFont typeface="Arial" panose="020B0604020202020204" pitchFamily="34" charset="0"/>
              <a:buChar char="•"/>
            </a:pPr>
            <a:r>
              <a:rPr lang="en-US" b="0" i="0" dirty="0">
                <a:solidFill>
                  <a:srgbClr val="000000"/>
                </a:solidFill>
                <a:effectLst/>
                <a:latin typeface="Nunito" pitchFamily="2" charset="0"/>
              </a:rPr>
              <a:t>Stack is empty. So stop.</a:t>
            </a:r>
          </a:p>
          <a:p>
            <a:endParaRPr lang="en-IN" dirty="0"/>
          </a:p>
        </p:txBody>
      </p:sp>
      <p:pic>
        <p:nvPicPr>
          <p:cNvPr id="15362" name="Picture 2" descr="Depth First Search graph">
            <a:extLst>
              <a:ext uri="{FF2B5EF4-FFF2-40B4-BE49-F238E27FC236}">
                <a16:creationId xmlns:a16="http://schemas.microsoft.com/office/drawing/2014/main" id="{AEC83A1E-7629-C0A0-E7F0-3EE3518C5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6467" y="17842"/>
            <a:ext cx="2285711" cy="202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25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15E53-974F-6A73-FC5D-C47E29834983}"/>
              </a:ext>
            </a:extLst>
          </p:cNvPr>
          <p:cNvSpPr>
            <a:spLocks noGrp="1"/>
          </p:cNvSpPr>
          <p:nvPr>
            <p:ph idx="1"/>
          </p:nvPr>
        </p:nvSpPr>
        <p:spPr>
          <a:xfrm>
            <a:off x="401714" y="873788"/>
            <a:ext cx="10396883" cy="3311189"/>
          </a:xfrm>
        </p:spPr>
        <p:txBody>
          <a:bodyPr>
            <a:normAutofit fontScale="92500" lnSpcReduction="20000"/>
          </a:bodyPr>
          <a:lstStyle/>
          <a:p>
            <a:pPr algn="just"/>
            <a:r>
              <a:rPr lang="en-US" b="0" i="0" dirty="0">
                <a:solidFill>
                  <a:srgbClr val="000000"/>
                </a:solidFill>
                <a:effectLst/>
                <a:latin typeface="Nunito" pitchFamily="2" charset="0"/>
              </a:rPr>
              <a:t>So the traversal order is −</a:t>
            </a:r>
          </a:p>
          <a:p>
            <a:pPr algn="just"/>
            <a:r>
              <a:rPr lang="en-US" b="0" i="0" dirty="0">
                <a:solidFill>
                  <a:srgbClr val="000000"/>
                </a:solidFill>
                <a:effectLst/>
                <a:latin typeface="Nunito" pitchFamily="2" charset="0"/>
              </a:rPr>
              <a:t>a → b → c → d → e</a:t>
            </a:r>
          </a:p>
          <a:p>
            <a:pPr algn="just"/>
            <a:r>
              <a:rPr lang="en-US" b="0" i="0" dirty="0">
                <a:solidFill>
                  <a:srgbClr val="000000"/>
                </a:solidFill>
                <a:effectLst/>
                <a:latin typeface="Nunito" pitchFamily="2" charset="0"/>
              </a:rPr>
              <a:t>The alternate orders of traversal are −</a:t>
            </a:r>
          </a:p>
          <a:p>
            <a:pPr algn="just"/>
            <a:r>
              <a:rPr lang="en-US" b="0" i="0" dirty="0">
                <a:solidFill>
                  <a:srgbClr val="000000"/>
                </a:solidFill>
                <a:effectLst/>
                <a:latin typeface="Nunito" pitchFamily="2" charset="0"/>
              </a:rPr>
              <a:t>a → e → b → c → d</a:t>
            </a:r>
          </a:p>
          <a:p>
            <a:pPr algn="just"/>
            <a:r>
              <a:rPr lang="en-US" b="0" i="0" dirty="0">
                <a:solidFill>
                  <a:srgbClr val="000000"/>
                </a:solidFill>
                <a:effectLst/>
                <a:latin typeface="Nunito" pitchFamily="2" charset="0"/>
              </a:rPr>
              <a:t>Or, a → b → e → c → d</a:t>
            </a:r>
          </a:p>
          <a:p>
            <a:pPr algn="just"/>
            <a:r>
              <a:rPr lang="en-US" b="0" i="0" dirty="0">
                <a:solidFill>
                  <a:srgbClr val="000000"/>
                </a:solidFill>
                <a:effectLst/>
                <a:latin typeface="Nunito" pitchFamily="2" charset="0"/>
              </a:rPr>
              <a:t>Or, a → d → e → b → c</a:t>
            </a:r>
          </a:p>
          <a:p>
            <a:pPr algn="just"/>
            <a:r>
              <a:rPr lang="en-US" b="0" i="0" dirty="0">
                <a:solidFill>
                  <a:srgbClr val="000000"/>
                </a:solidFill>
                <a:effectLst/>
                <a:latin typeface="Nunito" pitchFamily="2" charset="0"/>
              </a:rPr>
              <a:t>Or, a → d → c → e → b</a:t>
            </a:r>
          </a:p>
          <a:p>
            <a:pPr algn="just"/>
            <a:r>
              <a:rPr lang="en-US" b="0" i="0" dirty="0">
                <a:solidFill>
                  <a:srgbClr val="000000"/>
                </a:solidFill>
                <a:effectLst/>
                <a:latin typeface="Nunito" pitchFamily="2" charset="0"/>
              </a:rPr>
              <a:t>Or, a → d → c → b → e</a:t>
            </a:r>
          </a:p>
          <a:p>
            <a:endParaRPr lang="en-IN" dirty="0"/>
          </a:p>
        </p:txBody>
      </p:sp>
      <p:pic>
        <p:nvPicPr>
          <p:cNvPr id="14338" name="Picture 2" descr="Depth First Search graph">
            <a:extLst>
              <a:ext uri="{FF2B5EF4-FFF2-40B4-BE49-F238E27FC236}">
                <a16:creationId xmlns:a16="http://schemas.microsoft.com/office/drawing/2014/main" id="{3445238F-E3DD-76F5-A4A4-BCB12EB77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772" y="1036653"/>
            <a:ext cx="2790825"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73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283B-A5F9-2478-3C82-74B685A153D5}"/>
              </a:ext>
            </a:extLst>
          </p:cNvPr>
          <p:cNvSpPr>
            <a:spLocks noGrp="1"/>
          </p:cNvSpPr>
          <p:nvPr>
            <p:ph type="title"/>
          </p:nvPr>
        </p:nvSpPr>
        <p:spPr>
          <a:xfrm>
            <a:off x="570391" y="250794"/>
            <a:ext cx="10396882" cy="1151965"/>
          </a:xfrm>
        </p:spPr>
        <p:txBody>
          <a:bodyPr/>
          <a:lstStyle/>
          <a:p>
            <a:r>
              <a:rPr lang="en-IN" dirty="0"/>
              <a:t>Applications</a:t>
            </a:r>
          </a:p>
        </p:txBody>
      </p:sp>
      <p:sp>
        <p:nvSpPr>
          <p:cNvPr id="3" name="Content Placeholder 2">
            <a:extLst>
              <a:ext uri="{FF2B5EF4-FFF2-40B4-BE49-F238E27FC236}">
                <a16:creationId xmlns:a16="http://schemas.microsoft.com/office/drawing/2014/main" id="{9CBCD5C9-CCC0-1693-5B71-E0DA2B5B8CDA}"/>
              </a:ext>
            </a:extLst>
          </p:cNvPr>
          <p:cNvSpPr>
            <a:spLocks noGrp="1"/>
          </p:cNvSpPr>
          <p:nvPr>
            <p:ph idx="1"/>
          </p:nvPr>
        </p:nvSpPr>
        <p:spPr>
          <a:xfrm>
            <a:off x="570391" y="1773405"/>
            <a:ext cx="10396883" cy="3311189"/>
          </a:xfrm>
        </p:spPr>
        <p:txBody>
          <a:bodyPr>
            <a:normAutofit fontScale="92500" lnSpcReduction="20000"/>
          </a:bodyPr>
          <a:lstStyle/>
          <a:p>
            <a:pPr algn="l">
              <a:buFont typeface="Arial" panose="020B0604020202020204" pitchFamily="34" charset="0"/>
              <a:buChar char="•"/>
            </a:pPr>
            <a:r>
              <a:rPr lang="en-US" b="0" i="0" dirty="0">
                <a:solidFill>
                  <a:srgbClr val="000000"/>
                </a:solidFill>
                <a:effectLst/>
                <a:latin typeface="Nunito" pitchFamily="2" charset="0"/>
              </a:rPr>
              <a:t>Detecting cycle in a graph</a:t>
            </a:r>
          </a:p>
          <a:p>
            <a:pPr algn="l">
              <a:buFont typeface="Arial" panose="020B0604020202020204" pitchFamily="34" charset="0"/>
              <a:buChar char="•"/>
            </a:pPr>
            <a:r>
              <a:rPr lang="en-US" b="0" i="0" dirty="0">
                <a:solidFill>
                  <a:srgbClr val="000000"/>
                </a:solidFill>
                <a:effectLst/>
                <a:latin typeface="Nunito" pitchFamily="2" charset="0"/>
              </a:rPr>
              <a:t>To find topological sorting</a:t>
            </a:r>
          </a:p>
          <a:p>
            <a:pPr algn="l">
              <a:buFont typeface="Arial" panose="020B0604020202020204" pitchFamily="34" charset="0"/>
              <a:buChar char="•"/>
            </a:pPr>
            <a:r>
              <a:rPr lang="en-US" b="0" i="0" dirty="0">
                <a:solidFill>
                  <a:srgbClr val="000000"/>
                </a:solidFill>
                <a:effectLst/>
                <a:latin typeface="Nunito" pitchFamily="2" charset="0"/>
              </a:rPr>
              <a:t>To test if a graph is bipartite</a:t>
            </a:r>
          </a:p>
          <a:p>
            <a:pPr algn="l">
              <a:buFont typeface="Arial" panose="020B0604020202020204" pitchFamily="34" charset="0"/>
              <a:buChar char="•"/>
            </a:pPr>
            <a:r>
              <a:rPr lang="en-US" b="0" i="0" dirty="0">
                <a:solidFill>
                  <a:srgbClr val="000000"/>
                </a:solidFill>
                <a:effectLst/>
                <a:latin typeface="Nunito" pitchFamily="2" charset="0"/>
              </a:rPr>
              <a:t>Finding connected components</a:t>
            </a:r>
          </a:p>
          <a:p>
            <a:pPr algn="l">
              <a:buFont typeface="Arial" panose="020B0604020202020204" pitchFamily="34" charset="0"/>
              <a:buChar char="•"/>
            </a:pPr>
            <a:r>
              <a:rPr lang="en-US" b="0" i="0" dirty="0">
                <a:solidFill>
                  <a:srgbClr val="000000"/>
                </a:solidFill>
                <a:effectLst/>
                <a:latin typeface="Nunito" pitchFamily="2" charset="0"/>
              </a:rPr>
              <a:t>Finding the bridges of a graph</a:t>
            </a:r>
          </a:p>
          <a:p>
            <a:pPr algn="l">
              <a:buFont typeface="Arial" panose="020B0604020202020204" pitchFamily="34" charset="0"/>
              <a:buChar char="•"/>
            </a:pPr>
            <a:r>
              <a:rPr lang="en-US" b="0" i="0" dirty="0">
                <a:solidFill>
                  <a:srgbClr val="000000"/>
                </a:solidFill>
                <a:effectLst/>
                <a:latin typeface="Nunito" pitchFamily="2" charset="0"/>
              </a:rPr>
              <a:t>Finding bi-connectivity in graphs</a:t>
            </a:r>
          </a:p>
          <a:p>
            <a:pPr algn="l">
              <a:buFont typeface="Arial" panose="020B0604020202020204" pitchFamily="34" charset="0"/>
              <a:buChar char="•"/>
            </a:pPr>
            <a:r>
              <a:rPr lang="en-US" b="0" i="0" dirty="0">
                <a:solidFill>
                  <a:srgbClr val="000000"/>
                </a:solidFill>
                <a:effectLst/>
                <a:latin typeface="Nunito" pitchFamily="2" charset="0"/>
              </a:rPr>
              <a:t>Solving the Knight’s Tour problem</a:t>
            </a:r>
          </a:p>
          <a:p>
            <a:pPr algn="l">
              <a:buFont typeface="Arial" panose="020B0604020202020204" pitchFamily="34" charset="0"/>
              <a:buChar char="•"/>
            </a:pPr>
            <a:r>
              <a:rPr lang="en-US" b="0" i="0" dirty="0">
                <a:solidFill>
                  <a:srgbClr val="000000"/>
                </a:solidFill>
                <a:effectLst/>
                <a:latin typeface="Nunito" pitchFamily="2" charset="0"/>
              </a:rPr>
              <a:t>Solving puzzles with only one solution</a:t>
            </a:r>
          </a:p>
          <a:p>
            <a:pPr lvl="1"/>
            <a:endParaRPr lang="en-IN" dirty="0"/>
          </a:p>
        </p:txBody>
      </p:sp>
    </p:spTree>
    <p:extLst>
      <p:ext uri="{BB962C8B-B14F-4D97-AF65-F5344CB8AC3E}">
        <p14:creationId xmlns:p14="http://schemas.microsoft.com/office/powerpoint/2010/main" val="3638815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8278-9B3A-0B4F-D7B2-5B8E117DF8D2}"/>
              </a:ext>
            </a:extLst>
          </p:cNvPr>
          <p:cNvSpPr>
            <a:spLocks noGrp="1"/>
          </p:cNvSpPr>
          <p:nvPr>
            <p:ph type="title"/>
          </p:nvPr>
        </p:nvSpPr>
        <p:spPr/>
        <p:txBody>
          <a:bodyPr>
            <a:normAutofit/>
          </a:bodyPr>
          <a:lstStyle/>
          <a:p>
            <a:r>
              <a:rPr lang="en-IN" dirty="0"/>
              <a:t>BFS-Breadth First Traversal</a:t>
            </a:r>
          </a:p>
        </p:txBody>
      </p:sp>
      <p:sp>
        <p:nvSpPr>
          <p:cNvPr id="3" name="Content Placeholder 2">
            <a:extLst>
              <a:ext uri="{FF2B5EF4-FFF2-40B4-BE49-F238E27FC236}">
                <a16:creationId xmlns:a16="http://schemas.microsoft.com/office/drawing/2014/main" id="{8ECF4B75-73FE-D289-363B-9A50B416632B}"/>
              </a:ext>
            </a:extLst>
          </p:cNvPr>
          <p:cNvSpPr>
            <a:spLocks noGrp="1"/>
          </p:cNvSpPr>
          <p:nvPr>
            <p:ph idx="1"/>
          </p:nvPr>
        </p:nvSpPr>
        <p:spPr>
          <a:xfrm>
            <a:off x="685800" y="2063396"/>
            <a:ext cx="7099917" cy="3311189"/>
          </a:xfrm>
        </p:spPr>
        <p:txBody>
          <a:bodyPr/>
          <a:lstStyle/>
          <a:p>
            <a:pPr algn="just"/>
            <a:r>
              <a:rPr lang="en-US" b="0" i="0" dirty="0">
                <a:solidFill>
                  <a:srgbClr val="000000"/>
                </a:solidFill>
                <a:effectLst/>
                <a:latin typeface="Nunito" pitchFamily="2" charset="0"/>
              </a:rPr>
              <a:t>Breadth First Search (BFS) algorithm traverses a graph in a </a:t>
            </a:r>
            <a:r>
              <a:rPr lang="en-US" b="0" i="0" dirty="0" err="1">
                <a:solidFill>
                  <a:srgbClr val="000000"/>
                </a:solidFill>
                <a:effectLst/>
                <a:latin typeface="Nunito" pitchFamily="2" charset="0"/>
              </a:rPr>
              <a:t>breadthward</a:t>
            </a:r>
            <a:r>
              <a:rPr lang="en-US" b="0" i="0" dirty="0">
                <a:solidFill>
                  <a:srgbClr val="000000"/>
                </a:solidFill>
                <a:effectLst/>
                <a:latin typeface="Nunito" pitchFamily="2" charset="0"/>
              </a:rPr>
              <a:t> motion and uses a queue to remember to get the next vertex to start a search, when a dead end occurs in any iteration.</a:t>
            </a:r>
            <a:endParaRPr lang="en-IN" dirty="0"/>
          </a:p>
        </p:txBody>
      </p:sp>
      <p:pic>
        <p:nvPicPr>
          <p:cNvPr id="7170" name="Picture 2" descr="Breadth First Traversal">
            <a:extLst>
              <a:ext uri="{FF2B5EF4-FFF2-40B4-BE49-F238E27FC236}">
                <a16:creationId xmlns:a16="http://schemas.microsoft.com/office/drawing/2014/main" id="{7E627FC2-5A6C-ED73-15D6-50444A813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6662" y="1762125"/>
            <a:ext cx="2762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729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0B5EB-0A93-29A0-702F-69BBF17C9E58}"/>
              </a:ext>
            </a:extLst>
          </p:cNvPr>
          <p:cNvSpPr>
            <a:spLocks noGrp="1"/>
          </p:cNvSpPr>
          <p:nvPr>
            <p:ph idx="1"/>
          </p:nvPr>
        </p:nvSpPr>
        <p:spPr>
          <a:xfrm>
            <a:off x="321816" y="1069098"/>
            <a:ext cx="7428390" cy="3311189"/>
          </a:xfrm>
        </p:spPr>
        <p:txBody>
          <a:bodyPr>
            <a:normAutofit fontScale="92500" lnSpcReduction="20000"/>
          </a:bodyPr>
          <a:lstStyle/>
          <a:p>
            <a:pPr algn="just"/>
            <a:r>
              <a:rPr lang="en-US" b="0" i="0" dirty="0">
                <a:solidFill>
                  <a:srgbClr val="000000"/>
                </a:solidFill>
                <a:effectLst/>
                <a:latin typeface="Nunito" pitchFamily="2" charset="0"/>
              </a:rPr>
              <a:t>As in the example given, BFS algorithm traverses from A to B to E to F first then to C and G lastly to D. It employs the following rules.</a:t>
            </a:r>
          </a:p>
          <a:p>
            <a:pPr algn="just">
              <a:buFont typeface="Arial" panose="020B0604020202020204" pitchFamily="34" charset="0"/>
              <a:buChar char="•"/>
            </a:pPr>
            <a:r>
              <a:rPr lang="en-US" b="1" i="0" dirty="0">
                <a:solidFill>
                  <a:srgbClr val="000000"/>
                </a:solidFill>
                <a:effectLst/>
                <a:latin typeface="Nunito" pitchFamily="2" charset="0"/>
              </a:rPr>
              <a:t>Rule 1</a:t>
            </a:r>
            <a:r>
              <a:rPr lang="en-US" b="0" i="0" dirty="0">
                <a:solidFill>
                  <a:srgbClr val="000000"/>
                </a:solidFill>
                <a:effectLst/>
                <a:latin typeface="Nunito" pitchFamily="2" charset="0"/>
              </a:rPr>
              <a:t> − Visit the adjacent unvisited vertex. Mark it as visited. Display it. Insert it in a queue.</a:t>
            </a:r>
          </a:p>
          <a:p>
            <a:pPr algn="just">
              <a:buFont typeface="Arial" panose="020B0604020202020204" pitchFamily="34" charset="0"/>
              <a:buChar char="•"/>
            </a:pPr>
            <a:r>
              <a:rPr lang="en-US" b="1" i="0" dirty="0">
                <a:solidFill>
                  <a:srgbClr val="000000"/>
                </a:solidFill>
                <a:effectLst/>
                <a:latin typeface="Nunito" pitchFamily="2" charset="0"/>
              </a:rPr>
              <a:t>Rule 2</a:t>
            </a:r>
            <a:r>
              <a:rPr lang="en-US" b="0" i="0" dirty="0">
                <a:solidFill>
                  <a:srgbClr val="000000"/>
                </a:solidFill>
                <a:effectLst/>
                <a:latin typeface="Nunito" pitchFamily="2" charset="0"/>
              </a:rPr>
              <a:t> − If no adjacent vertex is found, remove the first vertex from the queue.</a:t>
            </a:r>
          </a:p>
          <a:p>
            <a:pPr algn="just">
              <a:buFont typeface="Arial" panose="020B0604020202020204" pitchFamily="34" charset="0"/>
              <a:buChar char="•"/>
            </a:pPr>
            <a:r>
              <a:rPr lang="en-US" b="1" i="0" dirty="0">
                <a:solidFill>
                  <a:srgbClr val="000000"/>
                </a:solidFill>
                <a:effectLst/>
                <a:latin typeface="Nunito" pitchFamily="2" charset="0"/>
              </a:rPr>
              <a:t>Rule 3</a:t>
            </a:r>
            <a:r>
              <a:rPr lang="en-US" b="0" i="0" dirty="0">
                <a:solidFill>
                  <a:srgbClr val="000000"/>
                </a:solidFill>
                <a:effectLst/>
                <a:latin typeface="Nunito" pitchFamily="2" charset="0"/>
              </a:rPr>
              <a:t> − Repeat Rule 1 and Rule 2 until the queue is empty.</a:t>
            </a:r>
          </a:p>
          <a:p>
            <a:endParaRPr lang="en-IN" dirty="0"/>
          </a:p>
        </p:txBody>
      </p:sp>
      <p:pic>
        <p:nvPicPr>
          <p:cNvPr id="8194" name="Picture 2" descr="Breadth First Traversal">
            <a:extLst>
              <a:ext uri="{FF2B5EF4-FFF2-40B4-BE49-F238E27FC236}">
                <a16:creationId xmlns:a16="http://schemas.microsoft.com/office/drawing/2014/main" id="{0E6075A8-7F18-9A36-ADAB-79D362BFA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533" y="918746"/>
            <a:ext cx="2762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174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readth First Search Step One">
            <a:extLst>
              <a:ext uri="{FF2B5EF4-FFF2-40B4-BE49-F238E27FC236}">
                <a16:creationId xmlns:a16="http://schemas.microsoft.com/office/drawing/2014/main" id="{2420D0D6-8F21-A640-1996-4D86509BA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852" y="570806"/>
            <a:ext cx="2857500" cy="1685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5F1435-CBEC-A83A-8FF3-057A2DEFE5C4}"/>
              </a:ext>
            </a:extLst>
          </p:cNvPr>
          <p:cNvSpPr txBox="1"/>
          <p:nvPr/>
        </p:nvSpPr>
        <p:spPr>
          <a:xfrm>
            <a:off x="4789503" y="1229102"/>
            <a:ext cx="6134470" cy="369332"/>
          </a:xfrm>
          <a:prstGeom prst="rect">
            <a:avLst/>
          </a:prstGeom>
          <a:noFill/>
        </p:spPr>
        <p:txBody>
          <a:bodyPr wrap="square">
            <a:spAutoFit/>
          </a:bodyPr>
          <a:lstStyle/>
          <a:p>
            <a:r>
              <a:rPr lang="en-IN" b="0" i="0" dirty="0">
                <a:solidFill>
                  <a:srgbClr val="212529"/>
                </a:solidFill>
                <a:effectLst/>
                <a:latin typeface="Nunito" pitchFamily="2" charset="0"/>
              </a:rPr>
              <a:t>Initialize the queue.</a:t>
            </a:r>
            <a:endParaRPr lang="en-IN" dirty="0"/>
          </a:p>
        </p:txBody>
      </p:sp>
      <p:pic>
        <p:nvPicPr>
          <p:cNvPr id="9220" name="Picture 4" descr="Breadth First Search Step One">
            <a:extLst>
              <a:ext uri="{FF2B5EF4-FFF2-40B4-BE49-F238E27FC236}">
                <a16:creationId xmlns:a16="http://schemas.microsoft.com/office/drawing/2014/main" id="{08D7924E-51C5-483C-B040-31D8D96EC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852" y="2985533"/>
            <a:ext cx="2857500" cy="16859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C0FD8F-78D8-B7D0-797F-25E46B206815}"/>
              </a:ext>
            </a:extLst>
          </p:cNvPr>
          <p:cNvSpPr txBox="1"/>
          <p:nvPr/>
        </p:nvSpPr>
        <p:spPr>
          <a:xfrm>
            <a:off x="4603072" y="3505329"/>
            <a:ext cx="6134470" cy="646331"/>
          </a:xfrm>
          <a:prstGeom prst="rect">
            <a:avLst/>
          </a:prstGeom>
          <a:noFill/>
        </p:spPr>
        <p:txBody>
          <a:bodyPr wrap="square">
            <a:spAutoFit/>
          </a:bodyPr>
          <a:lstStyle/>
          <a:p>
            <a:r>
              <a:rPr lang="en-US" b="0" i="0" dirty="0">
                <a:solidFill>
                  <a:srgbClr val="212529"/>
                </a:solidFill>
                <a:effectLst/>
                <a:latin typeface="Nunito" pitchFamily="2" charset="0"/>
              </a:rPr>
              <a:t>We start from visiting </a:t>
            </a:r>
            <a:r>
              <a:rPr lang="en-US" b="1" i="0" dirty="0">
                <a:solidFill>
                  <a:srgbClr val="212529"/>
                </a:solidFill>
                <a:effectLst/>
                <a:latin typeface="Nunito" pitchFamily="2" charset="0"/>
              </a:rPr>
              <a:t>S</a:t>
            </a:r>
            <a:r>
              <a:rPr lang="en-US" b="0" i="0" dirty="0">
                <a:solidFill>
                  <a:srgbClr val="212529"/>
                </a:solidFill>
                <a:effectLst/>
                <a:latin typeface="Nunito" pitchFamily="2" charset="0"/>
              </a:rPr>
              <a:t> (starting node), and mark it as visited.</a:t>
            </a:r>
            <a:endParaRPr lang="en-IN" dirty="0"/>
          </a:p>
        </p:txBody>
      </p:sp>
    </p:spTree>
    <p:extLst>
      <p:ext uri="{BB962C8B-B14F-4D97-AF65-F5344CB8AC3E}">
        <p14:creationId xmlns:p14="http://schemas.microsoft.com/office/powerpoint/2010/main" val="93663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readth First Search Step Three">
            <a:extLst>
              <a:ext uri="{FF2B5EF4-FFF2-40B4-BE49-F238E27FC236}">
                <a16:creationId xmlns:a16="http://schemas.microsoft.com/office/drawing/2014/main" id="{22D51581-61BE-944D-413E-44D69F14E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85" y="539411"/>
            <a:ext cx="2857500" cy="1695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4534F4-32A9-CC00-CC6C-A9B46B09F159}"/>
              </a:ext>
            </a:extLst>
          </p:cNvPr>
          <p:cNvSpPr txBox="1"/>
          <p:nvPr/>
        </p:nvSpPr>
        <p:spPr>
          <a:xfrm>
            <a:off x="4656338" y="772331"/>
            <a:ext cx="6134470" cy="923330"/>
          </a:xfrm>
          <a:prstGeom prst="rect">
            <a:avLst/>
          </a:prstGeom>
          <a:noFill/>
        </p:spPr>
        <p:txBody>
          <a:bodyPr wrap="square">
            <a:spAutoFit/>
          </a:bodyPr>
          <a:lstStyle/>
          <a:p>
            <a:pPr algn="just"/>
            <a:r>
              <a:rPr lang="en-US" b="0" i="0" dirty="0">
                <a:solidFill>
                  <a:srgbClr val="212529"/>
                </a:solidFill>
                <a:effectLst/>
                <a:latin typeface="Nunito" pitchFamily="2" charset="0"/>
              </a:rPr>
              <a:t>We then see an unvisited adjacent node from </a:t>
            </a:r>
            <a:r>
              <a:rPr lang="en-US" b="1" i="0" dirty="0">
                <a:solidFill>
                  <a:srgbClr val="212529"/>
                </a:solidFill>
                <a:effectLst/>
                <a:latin typeface="Nunito" pitchFamily="2" charset="0"/>
              </a:rPr>
              <a:t>S</a:t>
            </a:r>
            <a:r>
              <a:rPr lang="en-US" b="0" i="0" dirty="0">
                <a:solidFill>
                  <a:srgbClr val="212529"/>
                </a:solidFill>
                <a:effectLst/>
                <a:latin typeface="Nunito" pitchFamily="2" charset="0"/>
              </a:rPr>
              <a:t>. In this example, we have three nodes but alphabetically we choose </a:t>
            </a:r>
            <a:r>
              <a:rPr lang="en-US" b="1" i="0" dirty="0">
                <a:solidFill>
                  <a:srgbClr val="212529"/>
                </a:solidFill>
                <a:effectLst/>
                <a:latin typeface="Nunito" pitchFamily="2" charset="0"/>
              </a:rPr>
              <a:t>A</a:t>
            </a:r>
            <a:r>
              <a:rPr lang="en-US" b="0" i="0" dirty="0">
                <a:solidFill>
                  <a:srgbClr val="212529"/>
                </a:solidFill>
                <a:effectLst/>
                <a:latin typeface="Nunito" pitchFamily="2" charset="0"/>
              </a:rPr>
              <a:t>, mark it as visited and enqueue it.</a:t>
            </a:r>
            <a:endParaRPr lang="en-IN" dirty="0"/>
          </a:p>
        </p:txBody>
      </p:sp>
      <p:pic>
        <p:nvPicPr>
          <p:cNvPr id="10244" name="Picture 4" descr="Breadth First Search Step Four">
            <a:extLst>
              <a:ext uri="{FF2B5EF4-FFF2-40B4-BE49-F238E27FC236}">
                <a16:creationId xmlns:a16="http://schemas.microsoft.com/office/drawing/2014/main" id="{468579CE-1C85-826B-7414-E33A42F71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485" y="2732195"/>
            <a:ext cx="2857500" cy="1695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D8CFEE-A523-BB50-1526-E3A7653EEF3A}"/>
              </a:ext>
            </a:extLst>
          </p:cNvPr>
          <p:cNvSpPr txBox="1"/>
          <p:nvPr/>
        </p:nvSpPr>
        <p:spPr>
          <a:xfrm>
            <a:off x="4434396" y="3105834"/>
            <a:ext cx="6134470" cy="646331"/>
          </a:xfrm>
          <a:prstGeom prst="rect">
            <a:avLst/>
          </a:prstGeom>
          <a:noFill/>
        </p:spPr>
        <p:txBody>
          <a:bodyPr wrap="square">
            <a:spAutoFit/>
          </a:bodyPr>
          <a:lstStyle/>
          <a:p>
            <a:r>
              <a:rPr lang="en-US" b="0" i="0" dirty="0">
                <a:solidFill>
                  <a:srgbClr val="212529"/>
                </a:solidFill>
                <a:effectLst/>
                <a:latin typeface="Nunito" pitchFamily="2" charset="0"/>
              </a:rPr>
              <a:t>Next, the unvisited adjacent node from </a:t>
            </a:r>
            <a:r>
              <a:rPr lang="en-US" b="1" i="0" dirty="0">
                <a:solidFill>
                  <a:srgbClr val="212529"/>
                </a:solidFill>
                <a:effectLst/>
                <a:latin typeface="Nunito" pitchFamily="2" charset="0"/>
              </a:rPr>
              <a:t>S</a:t>
            </a:r>
            <a:r>
              <a:rPr lang="en-US" b="0" i="0" dirty="0">
                <a:solidFill>
                  <a:srgbClr val="212529"/>
                </a:solidFill>
                <a:effectLst/>
                <a:latin typeface="Nunito" pitchFamily="2" charset="0"/>
              </a:rPr>
              <a:t> is </a:t>
            </a:r>
            <a:r>
              <a:rPr lang="en-US" b="1" i="0" dirty="0">
                <a:solidFill>
                  <a:srgbClr val="212529"/>
                </a:solidFill>
                <a:effectLst/>
                <a:latin typeface="Nunito" pitchFamily="2" charset="0"/>
              </a:rPr>
              <a:t>B</a:t>
            </a:r>
            <a:r>
              <a:rPr lang="en-US" b="0" i="0" dirty="0">
                <a:solidFill>
                  <a:srgbClr val="212529"/>
                </a:solidFill>
                <a:effectLst/>
                <a:latin typeface="Nunito" pitchFamily="2" charset="0"/>
              </a:rPr>
              <a:t>. We mark it as visited and enqueue it.</a:t>
            </a:r>
            <a:endParaRPr lang="en-IN" dirty="0"/>
          </a:p>
        </p:txBody>
      </p:sp>
    </p:spTree>
    <p:extLst>
      <p:ext uri="{BB962C8B-B14F-4D97-AF65-F5344CB8AC3E}">
        <p14:creationId xmlns:p14="http://schemas.microsoft.com/office/powerpoint/2010/main" val="2674423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Breadth First Search Step Five">
            <a:extLst>
              <a:ext uri="{FF2B5EF4-FFF2-40B4-BE49-F238E27FC236}">
                <a16:creationId xmlns:a16="http://schemas.microsoft.com/office/drawing/2014/main" id="{2981A61A-51CE-9297-EDFA-4BCE793BF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73" y="779108"/>
            <a:ext cx="2857500" cy="1695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2FFE38C-C390-17B3-73D3-493F52B718BE}"/>
              </a:ext>
            </a:extLst>
          </p:cNvPr>
          <p:cNvSpPr txBox="1"/>
          <p:nvPr/>
        </p:nvSpPr>
        <p:spPr>
          <a:xfrm>
            <a:off x="4265720" y="1425736"/>
            <a:ext cx="6134470" cy="646331"/>
          </a:xfrm>
          <a:prstGeom prst="rect">
            <a:avLst/>
          </a:prstGeom>
          <a:noFill/>
        </p:spPr>
        <p:txBody>
          <a:bodyPr wrap="square">
            <a:spAutoFit/>
          </a:bodyPr>
          <a:lstStyle/>
          <a:p>
            <a:r>
              <a:rPr lang="en-US" b="0" i="0" dirty="0">
                <a:solidFill>
                  <a:srgbClr val="212529"/>
                </a:solidFill>
                <a:effectLst/>
                <a:latin typeface="Nunito" pitchFamily="2" charset="0"/>
              </a:rPr>
              <a:t>Next, the unvisited adjacent node from </a:t>
            </a:r>
            <a:r>
              <a:rPr lang="en-US" b="1" i="0" dirty="0">
                <a:solidFill>
                  <a:srgbClr val="212529"/>
                </a:solidFill>
                <a:effectLst/>
                <a:latin typeface="Nunito" pitchFamily="2" charset="0"/>
              </a:rPr>
              <a:t>S</a:t>
            </a:r>
            <a:r>
              <a:rPr lang="en-US" b="0" i="0" dirty="0">
                <a:solidFill>
                  <a:srgbClr val="212529"/>
                </a:solidFill>
                <a:effectLst/>
                <a:latin typeface="Nunito" pitchFamily="2" charset="0"/>
              </a:rPr>
              <a:t> is </a:t>
            </a:r>
            <a:r>
              <a:rPr lang="en-US" b="1" i="0" dirty="0">
                <a:solidFill>
                  <a:srgbClr val="212529"/>
                </a:solidFill>
                <a:effectLst/>
                <a:latin typeface="Nunito" pitchFamily="2" charset="0"/>
              </a:rPr>
              <a:t>C</a:t>
            </a:r>
            <a:r>
              <a:rPr lang="en-US" b="0" i="0" dirty="0">
                <a:solidFill>
                  <a:srgbClr val="212529"/>
                </a:solidFill>
                <a:effectLst/>
                <a:latin typeface="Nunito" pitchFamily="2" charset="0"/>
              </a:rPr>
              <a:t>. We mark it as visited and enqueue it.</a:t>
            </a:r>
            <a:endParaRPr lang="en-IN" dirty="0"/>
          </a:p>
        </p:txBody>
      </p:sp>
      <p:pic>
        <p:nvPicPr>
          <p:cNvPr id="11268" name="Picture 4" descr="Breadth First Search Step Six">
            <a:extLst>
              <a:ext uri="{FF2B5EF4-FFF2-40B4-BE49-F238E27FC236}">
                <a16:creationId xmlns:a16="http://schemas.microsoft.com/office/drawing/2014/main" id="{186D3BD3-D38A-C501-0AE8-67EFE387A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73" y="3140568"/>
            <a:ext cx="2857500" cy="1695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6B7036-0AC2-D9FF-EF2C-28E7729F3851}"/>
              </a:ext>
            </a:extLst>
          </p:cNvPr>
          <p:cNvSpPr txBox="1"/>
          <p:nvPr/>
        </p:nvSpPr>
        <p:spPr>
          <a:xfrm>
            <a:off x="4327864" y="3429000"/>
            <a:ext cx="6134470" cy="646331"/>
          </a:xfrm>
          <a:prstGeom prst="rect">
            <a:avLst/>
          </a:prstGeom>
          <a:noFill/>
        </p:spPr>
        <p:txBody>
          <a:bodyPr wrap="square">
            <a:spAutoFit/>
          </a:bodyPr>
          <a:lstStyle/>
          <a:p>
            <a:r>
              <a:rPr lang="en-US" b="0" i="0" dirty="0">
                <a:solidFill>
                  <a:srgbClr val="212529"/>
                </a:solidFill>
                <a:effectLst/>
                <a:latin typeface="Nunito" pitchFamily="2" charset="0"/>
              </a:rPr>
              <a:t>Now, </a:t>
            </a:r>
            <a:r>
              <a:rPr lang="en-US" b="1" i="0" dirty="0">
                <a:solidFill>
                  <a:srgbClr val="212529"/>
                </a:solidFill>
                <a:effectLst/>
                <a:latin typeface="Nunito" pitchFamily="2" charset="0"/>
              </a:rPr>
              <a:t>S</a:t>
            </a:r>
            <a:r>
              <a:rPr lang="en-US" b="0" i="0" dirty="0">
                <a:solidFill>
                  <a:srgbClr val="212529"/>
                </a:solidFill>
                <a:effectLst/>
                <a:latin typeface="Nunito" pitchFamily="2" charset="0"/>
              </a:rPr>
              <a:t> is left with no unvisited adjacent nodes. So, we dequeue and find </a:t>
            </a:r>
            <a:r>
              <a:rPr lang="en-US" b="1" i="0" dirty="0">
                <a:solidFill>
                  <a:srgbClr val="212529"/>
                </a:solidFill>
                <a:effectLst/>
                <a:latin typeface="Nunito" pitchFamily="2" charset="0"/>
              </a:rPr>
              <a:t>A</a:t>
            </a:r>
            <a:r>
              <a:rPr lang="en-US" b="0" i="0" dirty="0">
                <a:solidFill>
                  <a:srgbClr val="212529"/>
                </a:solidFill>
                <a:effectLst/>
                <a:latin typeface="Nunito" pitchFamily="2" charset="0"/>
              </a:rPr>
              <a:t>.</a:t>
            </a:r>
            <a:endParaRPr lang="en-IN" dirty="0"/>
          </a:p>
        </p:txBody>
      </p:sp>
    </p:spTree>
    <p:extLst>
      <p:ext uri="{BB962C8B-B14F-4D97-AF65-F5344CB8AC3E}">
        <p14:creationId xmlns:p14="http://schemas.microsoft.com/office/powerpoint/2010/main" val="2133305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Breadth First Search Step Seven">
            <a:extLst>
              <a:ext uri="{FF2B5EF4-FFF2-40B4-BE49-F238E27FC236}">
                <a16:creationId xmlns:a16="http://schemas.microsoft.com/office/drawing/2014/main" id="{27DD4E81-0181-043A-F1FE-F6F4071BC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30" y="823496"/>
            <a:ext cx="2857500" cy="1695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B7E178-E697-3553-7FFC-A90477032AA8}"/>
              </a:ext>
            </a:extLst>
          </p:cNvPr>
          <p:cNvSpPr txBox="1"/>
          <p:nvPr/>
        </p:nvSpPr>
        <p:spPr>
          <a:xfrm>
            <a:off x="4132555" y="1348055"/>
            <a:ext cx="6134470" cy="646331"/>
          </a:xfrm>
          <a:prstGeom prst="rect">
            <a:avLst/>
          </a:prstGeom>
          <a:noFill/>
        </p:spPr>
        <p:txBody>
          <a:bodyPr wrap="square">
            <a:spAutoFit/>
          </a:bodyPr>
          <a:lstStyle/>
          <a:p>
            <a:r>
              <a:rPr lang="en-US" b="0" i="0" dirty="0">
                <a:solidFill>
                  <a:srgbClr val="212529"/>
                </a:solidFill>
                <a:effectLst/>
                <a:latin typeface="Nunito" pitchFamily="2" charset="0"/>
              </a:rPr>
              <a:t>From </a:t>
            </a:r>
            <a:r>
              <a:rPr lang="en-US" b="1" i="0" dirty="0">
                <a:solidFill>
                  <a:srgbClr val="212529"/>
                </a:solidFill>
                <a:effectLst/>
                <a:latin typeface="Nunito" pitchFamily="2" charset="0"/>
              </a:rPr>
              <a:t>A</a:t>
            </a:r>
            <a:r>
              <a:rPr lang="en-US" b="0" i="0" dirty="0">
                <a:solidFill>
                  <a:srgbClr val="212529"/>
                </a:solidFill>
                <a:effectLst/>
                <a:latin typeface="Nunito" pitchFamily="2" charset="0"/>
              </a:rPr>
              <a:t> we have </a:t>
            </a:r>
            <a:r>
              <a:rPr lang="en-US" b="1" i="0" dirty="0">
                <a:solidFill>
                  <a:srgbClr val="212529"/>
                </a:solidFill>
                <a:effectLst/>
                <a:latin typeface="Nunito" pitchFamily="2" charset="0"/>
              </a:rPr>
              <a:t>D</a:t>
            </a:r>
            <a:r>
              <a:rPr lang="en-US" b="0" i="0" dirty="0">
                <a:solidFill>
                  <a:srgbClr val="212529"/>
                </a:solidFill>
                <a:effectLst/>
                <a:latin typeface="Nunito" pitchFamily="2" charset="0"/>
              </a:rPr>
              <a:t> as unvisited adjacent node. We mark it as visited and enqueue it.</a:t>
            </a:r>
            <a:endParaRPr lang="en-IN" dirty="0"/>
          </a:p>
        </p:txBody>
      </p:sp>
      <p:sp>
        <p:nvSpPr>
          <p:cNvPr id="7" name="TextBox 6">
            <a:extLst>
              <a:ext uri="{FF2B5EF4-FFF2-40B4-BE49-F238E27FC236}">
                <a16:creationId xmlns:a16="http://schemas.microsoft.com/office/drawing/2014/main" id="{34407782-9A8B-8C45-B07D-32B855ADB5F9}"/>
              </a:ext>
            </a:extLst>
          </p:cNvPr>
          <p:cNvSpPr txBox="1"/>
          <p:nvPr/>
        </p:nvSpPr>
        <p:spPr>
          <a:xfrm>
            <a:off x="545237" y="3692724"/>
            <a:ext cx="11101526" cy="646331"/>
          </a:xfrm>
          <a:prstGeom prst="rect">
            <a:avLst/>
          </a:prstGeom>
          <a:noFill/>
        </p:spPr>
        <p:txBody>
          <a:bodyPr wrap="square">
            <a:spAutoFit/>
          </a:bodyPr>
          <a:lstStyle/>
          <a:p>
            <a:r>
              <a:rPr lang="en-US" b="0" i="0" dirty="0">
                <a:solidFill>
                  <a:srgbClr val="000000"/>
                </a:solidFill>
                <a:effectLst/>
                <a:latin typeface="Nunito" pitchFamily="2" charset="0"/>
              </a:rPr>
              <a:t>At this stage, we are left with no unmarked (unvisited) nodes. But as per the algorithm we keep on dequeuing in order to get all unvisited nodes. When the queue gets emptied, the program is over.</a:t>
            </a:r>
            <a:endParaRPr lang="en-IN" dirty="0"/>
          </a:p>
        </p:txBody>
      </p:sp>
    </p:spTree>
    <p:extLst>
      <p:ext uri="{BB962C8B-B14F-4D97-AF65-F5344CB8AC3E}">
        <p14:creationId xmlns:p14="http://schemas.microsoft.com/office/powerpoint/2010/main" val="2538424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0A1-C33F-F7DB-F810-2E4071CBD9C2}"/>
              </a:ext>
            </a:extLst>
          </p:cNvPr>
          <p:cNvSpPr>
            <a:spLocks noGrp="1"/>
          </p:cNvSpPr>
          <p:nvPr>
            <p:ph type="title"/>
          </p:nvPr>
        </p:nvSpPr>
        <p:spPr>
          <a:xfrm>
            <a:off x="685800" y="331450"/>
            <a:ext cx="10396882" cy="1151965"/>
          </a:xfrm>
        </p:spPr>
        <p:txBody>
          <a:bodyPr/>
          <a:lstStyle/>
          <a:p>
            <a:r>
              <a:rPr lang="en-IN" b="1" i="0" dirty="0">
                <a:solidFill>
                  <a:srgbClr val="000000"/>
                </a:solidFill>
                <a:effectLst/>
                <a:latin typeface="Nunito" pitchFamily="2" charset="0"/>
              </a:rPr>
              <a:t>BFS Algorithm</a:t>
            </a:r>
            <a:endParaRPr lang="en-IN" dirty="0"/>
          </a:p>
        </p:txBody>
      </p:sp>
      <p:sp>
        <p:nvSpPr>
          <p:cNvPr id="3" name="Content Placeholder 2">
            <a:extLst>
              <a:ext uri="{FF2B5EF4-FFF2-40B4-BE49-F238E27FC236}">
                <a16:creationId xmlns:a16="http://schemas.microsoft.com/office/drawing/2014/main" id="{1BE0E9D2-CA62-E222-683E-CDFB6D30ACE9}"/>
              </a:ext>
            </a:extLst>
          </p:cNvPr>
          <p:cNvSpPr>
            <a:spLocks noGrp="1"/>
          </p:cNvSpPr>
          <p:nvPr>
            <p:ph idx="1"/>
          </p:nvPr>
        </p:nvSpPr>
        <p:spPr>
          <a:xfrm>
            <a:off x="357327" y="1773405"/>
            <a:ext cx="10396883" cy="3311189"/>
          </a:xfrm>
        </p:spPr>
        <p:txBody>
          <a:bodyPr>
            <a:normAutofit lnSpcReduction="10000"/>
          </a:bodyPr>
          <a:lstStyle/>
          <a:p>
            <a:pPr algn="just"/>
            <a:r>
              <a:rPr lang="en-US" b="0" i="0" dirty="0">
                <a:solidFill>
                  <a:srgbClr val="000000"/>
                </a:solidFill>
                <a:effectLst/>
                <a:latin typeface="Nunito" pitchFamily="2" charset="0"/>
              </a:rPr>
              <a:t>The concept is to visit all the neighbor vertices before visiting other neighbor vertices of neighbor vertices.</a:t>
            </a:r>
          </a:p>
          <a:p>
            <a:pPr algn="just">
              <a:buFont typeface="Arial" panose="020B0604020202020204" pitchFamily="34" charset="0"/>
              <a:buChar char="•"/>
            </a:pPr>
            <a:r>
              <a:rPr lang="en-US" b="0" i="0" dirty="0">
                <a:solidFill>
                  <a:srgbClr val="000000"/>
                </a:solidFill>
                <a:effectLst/>
                <a:latin typeface="Nunito" pitchFamily="2" charset="0"/>
              </a:rPr>
              <a:t>Initialize status of all nodes as “Ready”.</a:t>
            </a:r>
          </a:p>
          <a:p>
            <a:pPr algn="just">
              <a:buFont typeface="Arial" panose="020B0604020202020204" pitchFamily="34" charset="0"/>
              <a:buChar char="•"/>
            </a:pPr>
            <a:r>
              <a:rPr lang="en-US" b="0" i="0" dirty="0">
                <a:solidFill>
                  <a:srgbClr val="000000"/>
                </a:solidFill>
                <a:effectLst/>
                <a:latin typeface="Nunito" pitchFamily="2" charset="0"/>
              </a:rPr>
              <a:t>Put source vertex in a queue and change its status to “Waiting”.</a:t>
            </a:r>
          </a:p>
          <a:p>
            <a:pPr algn="just">
              <a:buFont typeface="Arial" panose="020B0604020202020204" pitchFamily="34" charset="0"/>
              <a:buChar char="•"/>
            </a:pPr>
            <a:r>
              <a:rPr lang="en-US" b="0" i="0" dirty="0">
                <a:solidFill>
                  <a:srgbClr val="000000"/>
                </a:solidFill>
                <a:effectLst/>
                <a:latin typeface="Nunito" pitchFamily="2" charset="0"/>
              </a:rPr>
              <a:t>Repeat the following two steps until queue is empty −</a:t>
            </a:r>
          </a:p>
          <a:p>
            <a:pPr marL="742950" lvl="1" indent="-285750" algn="just">
              <a:buFont typeface="Arial" panose="020B0604020202020204" pitchFamily="34" charset="0"/>
              <a:buChar char="•"/>
            </a:pPr>
            <a:r>
              <a:rPr lang="en-US" b="0" i="0" dirty="0">
                <a:solidFill>
                  <a:srgbClr val="000000"/>
                </a:solidFill>
                <a:effectLst/>
                <a:latin typeface="Nunito" pitchFamily="2" charset="0"/>
              </a:rPr>
              <a:t>Remove the first vertex from the queue and mark it as “Visited”.</a:t>
            </a:r>
          </a:p>
          <a:p>
            <a:pPr marL="742950" lvl="1" indent="-285750" algn="just">
              <a:buFont typeface="Arial" panose="020B0604020202020204" pitchFamily="34" charset="0"/>
              <a:buChar char="•"/>
            </a:pPr>
            <a:r>
              <a:rPr lang="en-US" b="0" i="0" dirty="0">
                <a:solidFill>
                  <a:srgbClr val="000000"/>
                </a:solidFill>
                <a:effectLst/>
                <a:latin typeface="Nunito" pitchFamily="2" charset="0"/>
              </a:rPr>
              <a:t>Add to the rear of queue all neighbors of the removed vertex whose status is “Ready”. Mark their status as “Waiting”.</a:t>
            </a:r>
          </a:p>
          <a:p>
            <a:endParaRPr lang="en-IN" dirty="0"/>
          </a:p>
        </p:txBody>
      </p:sp>
    </p:spTree>
    <p:extLst>
      <p:ext uri="{BB962C8B-B14F-4D97-AF65-F5344CB8AC3E}">
        <p14:creationId xmlns:p14="http://schemas.microsoft.com/office/powerpoint/2010/main" val="407334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1D17-E81A-9437-5C49-6EA33DA2EF60}"/>
              </a:ext>
            </a:extLst>
          </p:cNvPr>
          <p:cNvSpPr>
            <a:spLocks noGrp="1"/>
          </p:cNvSpPr>
          <p:nvPr>
            <p:ph type="title"/>
          </p:nvPr>
        </p:nvSpPr>
        <p:spPr>
          <a:xfrm>
            <a:off x="838200" y="23018"/>
            <a:ext cx="10515600" cy="1325563"/>
          </a:xfrm>
        </p:spPr>
        <p:txBody>
          <a:bodyPr/>
          <a:lstStyle/>
          <a:p>
            <a:pPr algn="ctr"/>
            <a:r>
              <a:rPr lang="en-US" dirty="0">
                <a:solidFill>
                  <a:srgbClr val="C00000"/>
                </a:solidFill>
              </a:rPr>
              <a:t>DFS- Depth First Search</a:t>
            </a:r>
            <a:endParaRPr lang="en-IN" dirty="0">
              <a:solidFill>
                <a:srgbClr val="C00000"/>
              </a:solidFill>
            </a:endParaRPr>
          </a:p>
        </p:txBody>
      </p:sp>
      <p:sp>
        <p:nvSpPr>
          <p:cNvPr id="3" name="Content Placeholder 2">
            <a:extLst>
              <a:ext uri="{FF2B5EF4-FFF2-40B4-BE49-F238E27FC236}">
                <a16:creationId xmlns:a16="http://schemas.microsoft.com/office/drawing/2014/main" id="{0D7B8790-B731-6BA1-FC07-07A990AC94C5}"/>
              </a:ext>
            </a:extLst>
          </p:cNvPr>
          <p:cNvSpPr>
            <a:spLocks noGrp="1"/>
          </p:cNvSpPr>
          <p:nvPr>
            <p:ph idx="1"/>
          </p:nvPr>
        </p:nvSpPr>
        <p:spPr>
          <a:xfrm>
            <a:off x="598503" y="1572742"/>
            <a:ext cx="5675050" cy="3256711"/>
          </a:xfrm>
        </p:spPr>
        <p:txBody>
          <a:bodyPr/>
          <a:lstStyle/>
          <a:p>
            <a:pPr algn="just"/>
            <a:r>
              <a:rPr lang="en-US" b="0" i="0" dirty="0">
                <a:solidFill>
                  <a:srgbClr val="000000"/>
                </a:solidFill>
                <a:effectLst/>
                <a:latin typeface="Nunito" pitchFamily="2" charset="0"/>
              </a:rPr>
              <a:t>Depth First Search (DFS) algorithm traverses a graph in a </a:t>
            </a:r>
            <a:r>
              <a:rPr lang="en-US" b="0" i="0" dirty="0" err="1">
                <a:solidFill>
                  <a:srgbClr val="000000"/>
                </a:solidFill>
                <a:effectLst/>
                <a:latin typeface="Nunito" pitchFamily="2" charset="0"/>
              </a:rPr>
              <a:t>depthward</a:t>
            </a:r>
            <a:r>
              <a:rPr lang="en-US" b="0" i="0" dirty="0">
                <a:solidFill>
                  <a:srgbClr val="000000"/>
                </a:solidFill>
                <a:effectLst/>
                <a:latin typeface="Nunito" pitchFamily="2" charset="0"/>
              </a:rPr>
              <a:t> motion and uses a stack to remember to get the next vertex to start a search when a dead end occurs in any iteration.</a:t>
            </a:r>
            <a:endParaRPr lang="en-IN" dirty="0"/>
          </a:p>
        </p:txBody>
      </p:sp>
      <p:pic>
        <p:nvPicPr>
          <p:cNvPr id="1026" name="Picture 2" descr="Depth First Travesal">
            <a:extLst>
              <a:ext uri="{FF2B5EF4-FFF2-40B4-BE49-F238E27FC236}">
                <a16:creationId xmlns:a16="http://schemas.microsoft.com/office/drawing/2014/main" id="{57214829-C278-5EC7-BAD6-1950D7C53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347" y="1572742"/>
            <a:ext cx="28670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554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9F1D-2915-7776-2F36-1FCCE8561E46}"/>
              </a:ext>
            </a:extLst>
          </p:cNvPr>
          <p:cNvSpPr>
            <a:spLocks noGrp="1"/>
          </p:cNvSpPr>
          <p:nvPr>
            <p:ph type="title"/>
          </p:nvPr>
        </p:nvSpPr>
        <p:spPr>
          <a:xfrm>
            <a:off x="241917" y="135384"/>
            <a:ext cx="10396882" cy="1151965"/>
          </a:xfrm>
        </p:spPr>
        <p:txBody>
          <a:bodyPr/>
          <a:lstStyle/>
          <a:p>
            <a:r>
              <a:rPr lang="en-IN" b="1" i="0" dirty="0">
                <a:solidFill>
                  <a:srgbClr val="000000"/>
                </a:solidFill>
                <a:effectLst/>
                <a:latin typeface="Nunito" pitchFamily="2" charset="0"/>
              </a:rPr>
              <a:t>Problem</a:t>
            </a:r>
            <a:endParaRPr lang="en-IN" dirty="0"/>
          </a:p>
        </p:txBody>
      </p:sp>
      <p:sp>
        <p:nvSpPr>
          <p:cNvPr id="3" name="Content Placeholder 2">
            <a:extLst>
              <a:ext uri="{FF2B5EF4-FFF2-40B4-BE49-F238E27FC236}">
                <a16:creationId xmlns:a16="http://schemas.microsoft.com/office/drawing/2014/main" id="{78CA4690-53B3-9409-08C6-1706995AC045}"/>
              </a:ext>
            </a:extLst>
          </p:cNvPr>
          <p:cNvSpPr>
            <a:spLocks noGrp="1"/>
          </p:cNvSpPr>
          <p:nvPr>
            <p:ph idx="1"/>
          </p:nvPr>
        </p:nvSpPr>
        <p:spPr>
          <a:xfrm>
            <a:off x="241917" y="1287349"/>
            <a:ext cx="5854083" cy="3311189"/>
          </a:xfrm>
        </p:spPr>
        <p:txBody>
          <a:bodyPr/>
          <a:lstStyle/>
          <a:p>
            <a:r>
              <a:rPr lang="en-US" b="0" i="0" dirty="0">
                <a:solidFill>
                  <a:srgbClr val="000000"/>
                </a:solidFill>
                <a:effectLst/>
                <a:latin typeface="Nunito" pitchFamily="2" charset="0"/>
              </a:rPr>
              <a:t>Let us take a graph (Source vertex is ‘a’) and apply the BFS algorithm to find out the traversal order.</a:t>
            </a:r>
            <a:endParaRPr lang="en-IN" dirty="0"/>
          </a:p>
        </p:txBody>
      </p:sp>
      <p:pic>
        <p:nvPicPr>
          <p:cNvPr id="16386" name="Picture 2" descr="Breadth First Search graph">
            <a:extLst>
              <a:ext uri="{FF2B5EF4-FFF2-40B4-BE49-F238E27FC236}">
                <a16:creationId xmlns:a16="http://schemas.microsoft.com/office/drawing/2014/main" id="{231C06DF-E203-6B22-C365-CB655CE9B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4968" y="828814"/>
            <a:ext cx="306705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69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readth First Search graph">
            <a:extLst>
              <a:ext uri="{FF2B5EF4-FFF2-40B4-BE49-F238E27FC236}">
                <a16:creationId xmlns:a16="http://schemas.microsoft.com/office/drawing/2014/main" id="{19AFF323-EB66-4ED9-E5A7-5D9ED3C4E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7568" y="322787"/>
            <a:ext cx="2338433" cy="2069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FC58E6-0FF0-4AE9-9731-2BC4B77EBA90}"/>
              </a:ext>
            </a:extLst>
          </p:cNvPr>
          <p:cNvSpPr txBox="1"/>
          <p:nvPr/>
        </p:nvSpPr>
        <p:spPr>
          <a:xfrm>
            <a:off x="350668" y="254779"/>
            <a:ext cx="6134470" cy="369332"/>
          </a:xfrm>
          <a:prstGeom prst="rect">
            <a:avLst/>
          </a:prstGeom>
          <a:noFill/>
        </p:spPr>
        <p:txBody>
          <a:bodyPr wrap="square">
            <a:spAutoFit/>
          </a:bodyPr>
          <a:lstStyle/>
          <a:p>
            <a:r>
              <a:rPr lang="en-IN" b="1" i="0" dirty="0">
                <a:solidFill>
                  <a:srgbClr val="000000"/>
                </a:solidFill>
                <a:effectLst/>
                <a:latin typeface="Nunito" pitchFamily="2" charset="0"/>
              </a:rPr>
              <a:t>Solution</a:t>
            </a:r>
            <a:r>
              <a:rPr lang="en-IN" b="0" i="0" dirty="0">
                <a:solidFill>
                  <a:srgbClr val="000000"/>
                </a:solidFill>
                <a:effectLst/>
                <a:latin typeface="Nunito" pitchFamily="2" charset="0"/>
              </a:rPr>
              <a:t> −</a:t>
            </a:r>
            <a:endParaRPr lang="en-IN" dirty="0"/>
          </a:p>
        </p:txBody>
      </p:sp>
      <p:sp>
        <p:nvSpPr>
          <p:cNvPr id="6" name="Content Placeholder 2">
            <a:extLst>
              <a:ext uri="{FF2B5EF4-FFF2-40B4-BE49-F238E27FC236}">
                <a16:creationId xmlns:a16="http://schemas.microsoft.com/office/drawing/2014/main" id="{804B8BCD-D49D-6F5A-42B2-DC6966F564F2}"/>
              </a:ext>
            </a:extLst>
          </p:cNvPr>
          <p:cNvSpPr>
            <a:spLocks noGrp="1"/>
          </p:cNvSpPr>
          <p:nvPr>
            <p:ph idx="1"/>
          </p:nvPr>
        </p:nvSpPr>
        <p:spPr>
          <a:xfrm>
            <a:off x="224162" y="944810"/>
            <a:ext cx="8822184" cy="4479447"/>
          </a:xfrm>
        </p:spPr>
        <p:txBody>
          <a:bodyPr>
            <a:normAutofit fontScale="70000" lnSpcReduction="20000"/>
          </a:bodyPr>
          <a:lstStyle/>
          <a:p>
            <a:pPr algn="just">
              <a:buFont typeface="Arial" panose="020B0604020202020204" pitchFamily="34" charset="0"/>
              <a:buChar char="•"/>
            </a:pPr>
            <a:r>
              <a:rPr lang="en-US" b="0" i="0" dirty="0">
                <a:solidFill>
                  <a:srgbClr val="000000"/>
                </a:solidFill>
                <a:effectLst/>
                <a:latin typeface="Nunito" pitchFamily="2" charset="0"/>
              </a:rPr>
              <a:t>Initialize status of all vertices to “Ready”.</a:t>
            </a:r>
          </a:p>
          <a:p>
            <a:pPr algn="just">
              <a:buFont typeface="Arial" panose="020B0604020202020204" pitchFamily="34" charset="0"/>
              <a:buChar char="•"/>
            </a:pPr>
            <a:r>
              <a:rPr lang="en-US" b="0" i="0" dirty="0">
                <a:solidFill>
                  <a:srgbClr val="000000"/>
                </a:solidFill>
                <a:effectLst/>
                <a:latin typeface="Nunito" pitchFamily="2" charset="0"/>
              </a:rPr>
              <a:t>Put </a:t>
            </a:r>
            <a:r>
              <a:rPr lang="en-US" b="0" i="1" dirty="0">
                <a:solidFill>
                  <a:srgbClr val="000000"/>
                </a:solidFill>
                <a:effectLst/>
                <a:latin typeface="Nunito" pitchFamily="2" charset="0"/>
              </a:rPr>
              <a:t>a</a:t>
            </a:r>
            <a:r>
              <a:rPr lang="en-US" b="0" i="0" dirty="0">
                <a:solidFill>
                  <a:srgbClr val="000000"/>
                </a:solidFill>
                <a:effectLst/>
                <a:latin typeface="Nunito" pitchFamily="2" charset="0"/>
              </a:rPr>
              <a:t> in queue and change its status to “Waiting”.</a:t>
            </a:r>
          </a:p>
          <a:p>
            <a:pPr algn="just">
              <a:buFont typeface="Arial" panose="020B0604020202020204" pitchFamily="34" charset="0"/>
              <a:buChar char="•"/>
            </a:pPr>
            <a:r>
              <a:rPr lang="en-US" b="0" i="0" dirty="0">
                <a:solidFill>
                  <a:srgbClr val="000000"/>
                </a:solidFill>
                <a:effectLst/>
                <a:latin typeface="Nunito" pitchFamily="2" charset="0"/>
              </a:rPr>
              <a:t>Remove </a:t>
            </a:r>
            <a:r>
              <a:rPr lang="en-US" b="0" i="1" dirty="0">
                <a:solidFill>
                  <a:srgbClr val="000000"/>
                </a:solidFill>
                <a:effectLst/>
                <a:latin typeface="Nunito" pitchFamily="2" charset="0"/>
              </a:rPr>
              <a:t>a</a:t>
            </a:r>
            <a:r>
              <a:rPr lang="en-US" b="0" i="0" dirty="0">
                <a:solidFill>
                  <a:srgbClr val="000000"/>
                </a:solidFill>
                <a:effectLst/>
                <a:latin typeface="Nunito" pitchFamily="2" charset="0"/>
              </a:rPr>
              <a:t> from queue, mark it as “Visited”.</a:t>
            </a:r>
          </a:p>
          <a:p>
            <a:pPr algn="just">
              <a:buFont typeface="Arial" panose="020B0604020202020204" pitchFamily="34" charset="0"/>
              <a:buChar char="•"/>
            </a:pPr>
            <a:r>
              <a:rPr lang="en-US" b="0" i="0" dirty="0">
                <a:solidFill>
                  <a:srgbClr val="000000"/>
                </a:solidFill>
                <a:effectLst/>
                <a:latin typeface="Nunito" pitchFamily="2" charset="0"/>
              </a:rPr>
              <a:t>Add </a:t>
            </a:r>
            <a:r>
              <a:rPr lang="en-US" b="0" i="1" dirty="0">
                <a:solidFill>
                  <a:srgbClr val="000000"/>
                </a:solidFill>
                <a:effectLst/>
                <a:latin typeface="Nunito" pitchFamily="2" charset="0"/>
              </a:rPr>
              <a:t>a</a:t>
            </a:r>
            <a:r>
              <a:rPr lang="en-US" b="0" i="0" dirty="0">
                <a:solidFill>
                  <a:srgbClr val="000000"/>
                </a:solidFill>
                <a:effectLst/>
                <a:latin typeface="Nunito" pitchFamily="2" charset="0"/>
              </a:rPr>
              <a:t>’s neighbors in “Ready” state </a:t>
            </a:r>
            <a:r>
              <a:rPr lang="en-US" b="0" i="1" dirty="0">
                <a:solidFill>
                  <a:srgbClr val="000000"/>
                </a:solidFill>
                <a:effectLst/>
                <a:latin typeface="Nunito" pitchFamily="2" charset="0"/>
              </a:rPr>
              <a:t>b, d</a:t>
            </a:r>
            <a:r>
              <a:rPr lang="en-US" b="0" i="0" dirty="0">
                <a:solidFill>
                  <a:srgbClr val="000000"/>
                </a:solidFill>
                <a:effectLst/>
                <a:latin typeface="Nunito" pitchFamily="2" charset="0"/>
              </a:rPr>
              <a:t> and </a:t>
            </a:r>
            <a:r>
              <a:rPr lang="en-US" b="0" i="1" dirty="0">
                <a:solidFill>
                  <a:srgbClr val="000000"/>
                </a:solidFill>
                <a:effectLst/>
                <a:latin typeface="Nunito" pitchFamily="2" charset="0"/>
              </a:rPr>
              <a:t>e</a:t>
            </a:r>
            <a:r>
              <a:rPr lang="en-US" b="0" i="0" dirty="0">
                <a:solidFill>
                  <a:srgbClr val="000000"/>
                </a:solidFill>
                <a:effectLst/>
                <a:latin typeface="Nunito" pitchFamily="2" charset="0"/>
              </a:rPr>
              <a:t> to end of queue and mark them as “Waiting”.</a:t>
            </a:r>
          </a:p>
          <a:p>
            <a:pPr algn="just">
              <a:buFont typeface="Arial" panose="020B0604020202020204" pitchFamily="34" charset="0"/>
              <a:buChar char="•"/>
            </a:pPr>
            <a:r>
              <a:rPr lang="en-US" b="0" i="0" dirty="0">
                <a:solidFill>
                  <a:srgbClr val="000000"/>
                </a:solidFill>
                <a:effectLst/>
                <a:latin typeface="Nunito" pitchFamily="2" charset="0"/>
              </a:rPr>
              <a:t>Remove </a:t>
            </a:r>
            <a:r>
              <a:rPr lang="en-US" b="0" i="1" dirty="0">
                <a:solidFill>
                  <a:srgbClr val="000000"/>
                </a:solidFill>
                <a:effectLst/>
                <a:latin typeface="Nunito" pitchFamily="2" charset="0"/>
              </a:rPr>
              <a:t>b</a:t>
            </a:r>
            <a:r>
              <a:rPr lang="en-US" b="0" i="0" dirty="0">
                <a:solidFill>
                  <a:srgbClr val="000000"/>
                </a:solidFill>
                <a:effectLst/>
                <a:latin typeface="Nunito" pitchFamily="2" charset="0"/>
              </a:rPr>
              <a:t> from queue, mark it as “Visited”, put its “Ready” neighbor </a:t>
            </a:r>
            <a:r>
              <a:rPr lang="en-US" b="0" i="1" dirty="0">
                <a:solidFill>
                  <a:srgbClr val="000000"/>
                </a:solidFill>
                <a:effectLst/>
                <a:latin typeface="Nunito" pitchFamily="2" charset="0"/>
              </a:rPr>
              <a:t>c</a:t>
            </a:r>
            <a:r>
              <a:rPr lang="en-US" b="0" i="0" dirty="0">
                <a:solidFill>
                  <a:srgbClr val="000000"/>
                </a:solidFill>
                <a:effectLst/>
                <a:latin typeface="Nunito" pitchFamily="2" charset="0"/>
              </a:rPr>
              <a:t> at end of queue and mark </a:t>
            </a:r>
            <a:r>
              <a:rPr lang="en-US" b="0" i="1" dirty="0">
                <a:solidFill>
                  <a:srgbClr val="000000"/>
                </a:solidFill>
                <a:effectLst/>
                <a:latin typeface="Nunito" pitchFamily="2" charset="0"/>
              </a:rPr>
              <a:t>c</a:t>
            </a:r>
            <a:r>
              <a:rPr lang="en-US" b="0" i="0" dirty="0">
                <a:solidFill>
                  <a:srgbClr val="000000"/>
                </a:solidFill>
                <a:effectLst/>
                <a:latin typeface="Nunito" pitchFamily="2" charset="0"/>
              </a:rPr>
              <a:t> as “Waiting”.</a:t>
            </a:r>
          </a:p>
          <a:p>
            <a:pPr algn="just">
              <a:buFont typeface="Arial" panose="020B0604020202020204" pitchFamily="34" charset="0"/>
              <a:buChar char="•"/>
            </a:pPr>
            <a:r>
              <a:rPr lang="en-US" b="0" i="0" dirty="0">
                <a:solidFill>
                  <a:srgbClr val="000000"/>
                </a:solidFill>
                <a:effectLst/>
                <a:latin typeface="Nunito" pitchFamily="2" charset="0"/>
              </a:rPr>
              <a:t>Remove </a:t>
            </a:r>
            <a:r>
              <a:rPr lang="en-US" b="0" i="1" dirty="0">
                <a:solidFill>
                  <a:srgbClr val="000000"/>
                </a:solidFill>
                <a:effectLst/>
                <a:latin typeface="Nunito" pitchFamily="2" charset="0"/>
              </a:rPr>
              <a:t>d</a:t>
            </a:r>
            <a:r>
              <a:rPr lang="en-US" b="0" i="0" dirty="0">
                <a:solidFill>
                  <a:srgbClr val="000000"/>
                </a:solidFill>
                <a:effectLst/>
                <a:latin typeface="Nunito" pitchFamily="2" charset="0"/>
              </a:rPr>
              <a:t> from queue and mark it as “Visited”. It has no neighbor in “Ready” state.</a:t>
            </a:r>
          </a:p>
          <a:p>
            <a:pPr algn="just">
              <a:buFont typeface="Arial" panose="020B0604020202020204" pitchFamily="34" charset="0"/>
              <a:buChar char="•"/>
            </a:pPr>
            <a:r>
              <a:rPr lang="en-US" b="0" i="0" dirty="0">
                <a:solidFill>
                  <a:srgbClr val="000000"/>
                </a:solidFill>
                <a:effectLst/>
                <a:latin typeface="Nunito" pitchFamily="2" charset="0"/>
              </a:rPr>
              <a:t>Remove </a:t>
            </a:r>
            <a:r>
              <a:rPr lang="en-US" b="0" i="1" dirty="0">
                <a:solidFill>
                  <a:srgbClr val="000000"/>
                </a:solidFill>
                <a:effectLst/>
                <a:latin typeface="Nunito" pitchFamily="2" charset="0"/>
              </a:rPr>
              <a:t>e</a:t>
            </a:r>
            <a:r>
              <a:rPr lang="en-US" b="0" i="0" dirty="0">
                <a:solidFill>
                  <a:srgbClr val="000000"/>
                </a:solidFill>
                <a:effectLst/>
                <a:latin typeface="Nunito" pitchFamily="2" charset="0"/>
              </a:rPr>
              <a:t> from queue and mark it as “Visited”. It has no neighbor in “Ready” state.</a:t>
            </a:r>
          </a:p>
          <a:p>
            <a:pPr algn="just">
              <a:buFont typeface="Arial" panose="020B0604020202020204" pitchFamily="34" charset="0"/>
              <a:buChar char="•"/>
            </a:pPr>
            <a:r>
              <a:rPr lang="en-US" b="0" i="0" dirty="0">
                <a:solidFill>
                  <a:srgbClr val="000000"/>
                </a:solidFill>
                <a:effectLst/>
                <a:latin typeface="Nunito" pitchFamily="2" charset="0"/>
              </a:rPr>
              <a:t>Remove </a:t>
            </a:r>
            <a:r>
              <a:rPr lang="en-US" b="0" i="1" dirty="0">
                <a:solidFill>
                  <a:srgbClr val="000000"/>
                </a:solidFill>
                <a:effectLst/>
                <a:latin typeface="Nunito" pitchFamily="2" charset="0"/>
              </a:rPr>
              <a:t>c</a:t>
            </a:r>
            <a:r>
              <a:rPr lang="en-US" b="0" i="0" dirty="0">
                <a:solidFill>
                  <a:srgbClr val="000000"/>
                </a:solidFill>
                <a:effectLst/>
                <a:latin typeface="Nunito" pitchFamily="2" charset="0"/>
              </a:rPr>
              <a:t> from queue and mark it as “Visited”. It has no neighbor in “Ready” state.</a:t>
            </a:r>
          </a:p>
          <a:p>
            <a:pPr algn="just">
              <a:buFont typeface="Arial" panose="020B0604020202020204" pitchFamily="34" charset="0"/>
              <a:buChar char="•"/>
            </a:pPr>
            <a:r>
              <a:rPr lang="en-US" b="0" i="0" dirty="0">
                <a:solidFill>
                  <a:srgbClr val="000000"/>
                </a:solidFill>
                <a:effectLst/>
                <a:latin typeface="Nunito" pitchFamily="2" charset="0"/>
              </a:rPr>
              <a:t>Queue is empty so stop.</a:t>
            </a:r>
          </a:p>
          <a:p>
            <a:endParaRPr lang="en-IN" dirty="0"/>
          </a:p>
        </p:txBody>
      </p:sp>
    </p:spTree>
    <p:extLst>
      <p:ext uri="{BB962C8B-B14F-4D97-AF65-F5344CB8AC3E}">
        <p14:creationId xmlns:p14="http://schemas.microsoft.com/office/powerpoint/2010/main" val="1862834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C4E16E8-A82E-F815-32FC-81A5E4FC1AEC}"/>
              </a:ext>
            </a:extLst>
          </p:cNvPr>
          <p:cNvSpPr>
            <a:spLocks noGrp="1"/>
          </p:cNvSpPr>
          <p:nvPr>
            <p:ph idx="1"/>
          </p:nvPr>
        </p:nvSpPr>
        <p:spPr>
          <a:xfrm>
            <a:off x="375335" y="914011"/>
            <a:ext cx="10396883" cy="3311189"/>
          </a:xfrm>
        </p:spPr>
        <p:txBody>
          <a:bodyPr>
            <a:normAutofit fontScale="92500" lnSpcReduction="20000"/>
          </a:bodyPr>
          <a:lstStyle/>
          <a:p>
            <a:pPr algn="just"/>
            <a:r>
              <a:rPr lang="en-IN" b="0" i="0" dirty="0">
                <a:solidFill>
                  <a:srgbClr val="000000"/>
                </a:solidFill>
                <a:effectLst/>
                <a:latin typeface="Nunito" pitchFamily="2" charset="0"/>
              </a:rPr>
              <a:t>So the traversal order is −</a:t>
            </a:r>
          </a:p>
          <a:p>
            <a:pPr algn="just"/>
            <a:r>
              <a:rPr lang="en-IN" b="0" i="0" dirty="0">
                <a:solidFill>
                  <a:srgbClr val="000000"/>
                </a:solidFill>
                <a:effectLst/>
                <a:latin typeface="Nunito" pitchFamily="2" charset="0"/>
              </a:rPr>
              <a:t>a → b → d → e → c</a:t>
            </a:r>
          </a:p>
          <a:p>
            <a:pPr algn="just"/>
            <a:r>
              <a:rPr lang="en-IN" b="0" i="0" dirty="0">
                <a:solidFill>
                  <a:srgbClr val="000000"/>
                </a:solidFill>
                <a:effectLst/>
                <a:latin typeface="Nunito" pitchFamily="2" charset="0"/>
              </a:rPr>
              <a:t>The alternate orders of traversal are −</a:t>
            </a:r>
          </a:p>
          <a:p>
            <a:pPr algn="just"/>
            <a:r>
              <a:rPr lang="en-IN" b="0" i="0" dirty="0">
                <a:solidFill>
                  <a:srgbClr val="000000"/>
                </a:solidFill>
                <a:effectLst/>
                <a:latin typeface="Nunito" pitchFamily="2" charset="0"/>
              </a:rPr>
              <a:t>             a → b → e → d → c</a:t>
            </a:r>
          </a:p>
          <a:p>
            <a:pPr algn="just"/>
            <a:r>
              <a:rPr lang="en-IN" b="0" i="0" dirty="0">
                <a:solidFill>
                  <a:srgbClr val="000000"/>
                </a:solidFill>
                <a:effectLst/>
                <a:latin typeface="Nunito" pitchFamily="2" charset="0"/>
              </a:rPr>
              <a:t>Or, a → d → b → e → c</a:t>
            </a:r>
          </a:p>
          <a:p>
            <a:pPr algn="just"/>
            <a:r>
              <a:rPr lang="en-IN" b="0" i="0" dirty="0">
                <a:solidFill>
                  <a:srgbClr val="000000"/>
                </a:solidFill>
                <a:effectLst/>
                <a:latin typeface="Nunito" pitchFamily="2" charset="0"/>
              </a:rPr>
              <a:t>Or, a → e → b → d → c</a:t>
            </a:r>
          </a:p>
          <a:p>
            <a:pPr algn="just"/>
            <a:r>
              <a:rPr lang="en-IN" b="0" i="0" dirty="0">
                <a:solidFill>
                  <a:srgbClr val="000000"/>
                </a:solidFill>
                <a:effectLst/>
                <a:latin typeface="Nunito" pitchFamily="2" charset="0"/>
              </a:rPr>
              <a:t>Or, a → b → e → d → c</a:t>
            </a:r>
          </a:p>
          <a:p>
            <a:pPr algn="just"/>
            <a:r>
              <a:rPr lang="en-IN" b="0" i="0" dirty="0">
                <a:solidFill>
                  <a:srgbClr val="000000"/>
                </a:solidFill>
                <a:effectLst/>
                <a:latin typeface="Nunito" pitchFamily="2" charset="0"/>
              </a:rPr>
              <a:t>Or, a → d → e → b → c</a:t>
            </a:r>
          </a:p>
          <a:p>
            <a:endParaRPr lang="en-IN" dirty="0"/>
          </a:p>
        </p:txBody>
      </p:sp>
      <p:pic>
        <p:nvPicPr>
          <p:cNvPr id="8" name="Picture 2" descr="Breadth First Search graph">
            <a:extLst>
              <a:ext uri="{FF2B5EF4-FFF2-40B4-BE49-F238E27FC236}">
                <a16:creationId xmlns:a16="http://schemas.microsoft.com/office/drawing/2014/main" id="{0E009B01-02B2-774E-53DE-5776ED338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3785" y="563070"/>
            <a:ext cx="2338433" cy="206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855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E1B8-4CE9-F951-AA04-EDA025B2CEF7}"/>
              </a:ext>
            </a:extLst>
          </p:cNvPr>
          <p:cNvSpPr>
            <a:spLocks noGrp="1"/>
          </p:cNvSpPr>
          <p:nvPr>
            <p:ph type="title"/>
          </p:nvPr>
        </p:nvSpPr>
        <p:spPr>
          <a:xfrm>
            <a:off x="543758" y="179772"/>
            <a:ext cx="10396882" cy="1151965"/>
          </a:xfrm>
        </p:spPr>
        <p:txBody>
          <a:bodyPr/>
          <a:lstStyle/>
          <a:p>
            <a:r>
              <a:rPr lang="en-IN" b="1" i="0" dirty="0">
                <a:solidFill>
                  <a:srgbClr val="000000"/>
                </a:solidFill>
                <a:effectLst/>
                <a:latin typeface="Nunito" pitchFamily="2" charset="0"/>
              </a:rPr>
              <a:t>Application of BFS</a:t>
            </a:r>
            <a:endParaRPr lang="en-IN" dirty="0"/>
          </a:p>
        </p:txBody>
      </p:sp>
      <p:sp>
        <p:nvSpPr>
          <p:cNvPr id="3" name="Content Placeholder 2">
            <a:extLst>
              <a:ext uri="{FF2B5EF4-FFF2-40B4-BE49-F238E27FC236}">
                <a16:creationId xmlns:a16="http://schemas.microsoft.com/office/drawing/2014/main" id="{DF35EE08-7DE6-31EF-5E92-34C652F543EE}"/>
              </a:ext>
            </a:extLst>
          </p:cNvPr>
          <p:cNvSpPr>
            <a:spLocks noGrp="1"/>
          </p:cNvSpPr>
          <p:nvPr>
            <p:ph idx="1"/>
          </p:nvPr>
        </p:nvSpPr>
        <p:spPr>
          <a:xfrm>
            <a:off x="543757" y="1512981"/>
            <a:ext cx="10396883" cy="3311189"/>
          </a:xfrm>
        </p:spPr>
        <p:txBody>
          <a:bodyPr/>
          <a:lstStyle/>
          <a:p>
            <a:pPr algn="l">
              <a:buFont typeface="Arial" panose="020B0604020202020204" pitchFamily="34" charset="0"/>
              <a:buChar char="•"/>
            </a:pPr>
            <a:r>
              <a:rPr lang="en-US" b="0" i="0" dirty="0">
                <a:solidFill>
                  <a:srgbClr val="000000"/>
                </a:solidFill>
                <a:effectLst/>
                <a:latin typeface="Nunito" pitchFamily="2" charset="0"/>
              </a:rPr>
              <a:t>Finding the shortest path</a:t>
            </a:r>
          </a:p>
          <a:p>
            <a:pPr algn="l">
              <a:buFont typeface="Arial" panose="020B0604020202020204" pitchFamily="34" charset="0"/>
              <a:buChar char="•"/>
            </a:pPr>
            <a:r>
              <a:rPr lang="en-US" b="0" i="0" dirty="0">
                <a:solidFill>
                  <a:srgbClr val="000000"/>
                </a:solidFill>
                <a:effectLst/>
                <a:latin typeface="Nunito" pitchFamily="2" charset="0"/>
              </a:rPr>
              <a:t>Minimum spanning tree for un-weighted graph</a:t>
            </a:r>
          </a:p>
          <a:p>
            <a:pPr algn="l">
              <a:buFont typeface="Arial" panose="020B0604020202020204" pitchFamily="34" charset="0"/>
              <a:buChar char="•"/>
            </a:pPr>
            <a:r>
              <a:rPr lang="en-US" b="0" i="0" dirty="0">
                <a:solidFill>
                  <a:srgbClr val="000000"/>
                </a:solidFill>
                <a:effectLst/>
                <a:latin typeface="Nunito" pitchFamily="2" charset="0"/>
              </a:rPr>
              <a:t>GPS navigation system</a:t>
            </a:r>
          </a:p>
          <a:p>
            <a:pPr algn="l">
              <a:buFont typeface="Arial" panose="020B0604020202020204" pitchFamily="34" charset="0"/>
              <a:buChar char="•"/>
            </a:pPr>
            <a:r>
              <a:rPr lang="en-US" b="0" i="0" dirty="0">
                <a:solidFill>
                  <a:srgbClr val="000000"/>
                </a:solidFill>
                <a:effectLst/>
                <a:latin typeface="Nunito" pitchFamily="2" charset="0"/>
              </a:rPr>
              <a:t>Detecting cycles in an undirected graph</a:t>
            </a:r>
          </a:p>
          <a:p>
            <a:pPr algn="l">
              <a:buFont typeface="Arial" panose="020B0604020202020204" pitchFamily="34" charset="0"/>
              <a:buChar char="•"/>
            </a:pPr>
            <a:r>
              <a:rPr lang="en-US" b="0" i="0" dirty="0">
                <a:solidFill>
                  <a:srgbClr val="000000"/>
                </a:solidFill>
                <a:effectLst/>
                <a:latin typeface="Nunito" pitchFamily="2" charset="0"/>
              </a:rPr>
              <a:t>Finding all nodes within one connected component</a:t>
            </a:r>
          </a:p>
          <a:p>
            <a:endParaRPr lang="en-IN" dirty="0"/>
          </a:p>
        </p:txBody>
      </p:sp>
    </p:spTree>
    <p:extLst>
      <p:ext uri="{BB962C8B-B14F-4D97-AF65-F5344CB8AC3E}">
        <p14:creationId xmlns:p14="http://schemas.microsoft.com/office/powerpoint/2010/main" val="343789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DE64-0787-9384-0B64-EC4CFF023FC7}"/>
              </a:ext>
            </a:extLst>
          </p:cNvPr>
          <p:cNvSpPr>
            <a:spLocks noGrp="1"/>
          </p:cNvSpPr>
          <p:nvPr>
            <p:ph type="title"/>
          </p:nvPr>
        </p:nvSpPr>
        <p:spPr>
          <a:xfrm>
            <a:off x="5399844" y="2277035"/>
            <a:ext cx="1240653" cy="1151965"/>
          </a:xfrm>
        </p:spPr>
        <p:txBody>
          <a:bodyPr/>
          <a:lstStyle/>
          <a:p>
            <a:r>
              <a:rPr lang="en-IN" dirty="0"/>
              <a:t>?</a:t>
            </a:r>
          </a:p>
        </p:txBody>
      </p:sp>
    </p:spTree>
    <p:extLst>
      <p:ext uri="{BB962C8B-B14F-4D97-AF65-F5344CB8AC3E}">
        <p14:creationId xmlns:p14="http://schemas.microsoft.com/office/powerpoint/2010/main" val="235813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F47A3-7E40-E41F-17F1-75E09E7BA28F}"/>
              </a:ext>
            </a:extLst>
          </p:cNvPr>
          <p:cNvSpPr>
            <a:spLocks noGrp="1"/>
          </p:cNvSpPr>
          <p:nvPr>
            <p:ph idx="1"/>
          </p:nvPr>
        </p:nvSpPr>
        <p:spPr>
          <a:xfrm>
            <a:off x="305540" y="94479"/>
            <a:ext cx="5926584" cy="6208666"/>
          </a:xfrm>
        </p:spPr>
        <p:txBody>
          <a:bodyPr>
            <a:normAutofit/>
          </a:bodyPr>
          <a:lstStyle/>
          <a:p>
            <a:pPr algn="just"/>
            <a:r>
              <a:rPr lang="en-US" sz="1800" b="0" i="0" dirty="0">
                <a:solidFill>
                  <a:srgbClr val="000000"/>
                </a:solidFill>
                <a:effectLst/>
                <a:latin typeface="Nunito" pitchFamily="2" charset="0"/>
              </a:rPr>
              <a:t>As in the example given, DFS algorithm traverses from S to A to D to G to E to B first, then to F and lastly to C. It employs the following rules.</a:t>
            </a:r>
            <a:br>
              <a:rPr lang="en-US" sz="1800" b="0" i="0" dirty="0">
                <a:solidFill>
                  <a:srgbClr val="000000"/>
                </a:solidFill>
                <a:effectLst/>
                <a:latin typeface="Nunito" pitchFamily="2" charset="0"/>
              </a:rPr>
            </a:br>
            <a:endParaRPr lang="en-US" sz="1800" b="0" i="0" dirty="0">
              <a:solidFill>
                <a:srgbClr val="000000"/>
              </a:solidFill>
              <a:effectLst/>
              <a:latin typeface="Nunito" pitchFamily="2" charset="0"/>
            </a:endParaRPr>
          </a:p>
          <a:p>
            <a:pPr algn="just">
              <a:buFont typeface="Arial" panose="020B0604020202020204" pitchFamily="34" charset="0"/>
              <a:buChar char="•"/>
            </a:pPr>
            <a:r>
              <a:rPr lang="en-US" sz="1800" b="1" i="0" dirty="0">
                <a:solidFill>
                  <a:srgbClr val="000000"/>
                </a:solidFill>
                <a:effectLst/>
                <a:latin typeface="Nunito" pitchFamily="2" charset="0"/>
              </a:rPr>
              <a:t>Rule 1</a:t>
            </a:r>
            <a:r>
              <a:rPr lang="en-US" sz="1800" b="0" i="0" dirty="0">
                <a:solidFill>
                  <a:srgbClr val="000000"/>
                </a:solidFill>
                <a:effectLst/>
                <a:latin typeface="Nunito" pitchFamily="2" charset="0"/>
              </a:rPr>
              <a:t> − Visit the adjacent unvisited vertex. Mark it as visited. Display it. Push it in a stack.</a:t>
            </a:r>
          </a:p>
          <a:p>
            <a:pPr algn="just">
              <a:buFont typeface="Arial" panose="020B0604020202020204" pitchFamily="34" charset="0"/>
              <a:buChar char="•"/>
            </a:pPr>
            <a:r>
              <a:rPr lang="en-US" sz="1800" b="1" i="0" dirty="0">
                <a:solidFill>
                  <a:srgbClr val="000000"/>
                </a:solidFill>
                <a:effectLst/>
                <a:latin typeface="Nunito" pitchFamily="2" charset="0"/>
              </a:rPr>
              <a:t>Rule 2</a:t>
            </a:r>
            <a:r>
              <a:rPr lang="en-US" sz="1800" b="0" i="0" dirty="0">
                <a:solidFill>
                  <a:srgbClr val="000000"/>
                </a:solidFill>
                <a:effectLst/>
                <a:latin typeface="Nunito" pitchFamily="2" charset="0"/>
              </a:rPr>
              <a:t> − If no adjacent vertex is found, pop up a vertex from the stack. (It will pop up all the vertices from the stack, which do not have adjacent vertices.)</a:t>
            </a:r>
          </a:p>
          <a:p>
            <a:pPr algn="just">
              <a:buFont typeface="Arial" panose="020B0604020202020204" pitchFamily="34" charset="0"/>
              <a:buChar char="•"/>
            </a:pPr>
            <a:r>
              <a:rPr lang="en-US" sz="1800" b="1" i="0" dirty="0">
                <a:solidFill>
                  <a:srgbClr val="000000"/>
                </a:solidFill>
                <a:effectLst/>
                <a:latin typeface="Nunito" pitchFamily="2" charset="0"/>
              </a:rPr>
              <a:t>Rule 3</a:t>
            </a:r>
            <a:r>
              <a:rPr lang="en-US" sz="1800" b="0" i="0" dirty="0">
                <a:solidFill>
                  <a:srgbClr val="000000"/>
                </a:solidFill>
                <a:effectLst/>
                <a:latin typeface="Nunito" pitchFamily="2" charset="0"/>
              </a:rPr>
              <a:t> − Repeat Rule 1 and Rule 2 until the stack is empty.</a:t>
            </a:r>
          </a:p>
          <a:p>
            <a:endParaRPr lang="en-IN" sz="1800" dirty="0"/>
          </a:p>
        </p:txBody>
      </p:sp>
      <p:pic>
        <p:nvPicPr>
          <p:cNvPr id="2050" name="Picture 2" descr="Depth First Travesal">
            <a:extLst>
              <a:ext uri="{FF2B5EF4-FFF2-40B4-BE49-F238E27FC236}">
                <a16:creationId xmlns:a16="http://schemas.microsoft.com/office/drawing/2014/main" id="{5F6A7D0D-DD16-BB07-82DC-FFA3060AE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229" y="105576"/>
            <a:ext cx="4253653" cy="494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87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pth First Search Step One">
            <a:extLst>
              <a:ext uri="{FF2B5EF4-FFF2-40B4-BE49-F238E27FC236}">
                <a16:creationId xmlns:a16="http://schemas.microsoft.com/office/drawing/2014/main" id="{92EF975A-4E79-7306-50F9-D66B210A6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85" y="680390"/>
            <a:ext cx="2857500" cy="185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CD19A8-2420-B26E-7578-0318EED9A08B}"/>
              </a:ext>
            </a:extLst>
          </p:cNvPr>
          <p:cNvSpPr txBox="1"/>
          <p:nvPr/>
        </p:nvSpPr>
        <p:spPr>
          <a:xfrm>
            <a:off x="5220995" y="1424411"/>
            <a:ext cx="6094520" cy="369332"/>
          </a:xfrm>
          <a:prstGeom prst="rect">
            <a:avLst/>
          </a:prstGeom>
          <a:noFill/>
        </p:spPr>
        <p:txBody>
          <a:bodyPr wrap="square">
            <a:spAutoFit/>
          </a:bodyPr>
          <a:lstStyle/>
          <a:p>
            <a:r>
              <a:rPr lang="en-IN" b="0" i="0" dirty="0">
                <a:solidFill>
                  <a:srgbClr val="212529"/>
                </a:solidFill>
                <a:effectLst/>
                <a:latin typeface="Nunito" pitchFamily="2" charset="0"/>
              </a:rPr>
              <a:t>Initialize the stack.</a:t>
            </a:r>
            <a:endParaRPr lang="en-IN" dirty="0"/>
          </a:p>
        </p:txBody>
      </p:sp>
      <p:pic>
        <p:nvPicPr>
          <p:cNvPr id="3076" name="Picture 4" descr="Depth First Search Step Two">
            <a:extLst>
              <a:ext uri="{FF2B5EF4-FFF2-40B4-BE49-F238E27FC236}">
                <a16:creationId xmlns:a16="http://schemas.microsoft.com/office/drawing/2014/main" id="{CBF1CF23-185A-6085-E8E1-62CBA401F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485" y="3390250"/>
            <a:ext cx="2857500" cy="1857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40B21F4-1F06-3C30-B230-5842BFCEF12D}"/>
              </a:ext>
            </a:extLst>
          </p:cNvPr>
          <p:cNvSpPr txBox="1"/>
          <p:nvPr/>
        </p:nvSpPr>
        <p:spPr>
          <a:xfrm>
            <a:off x="4893815" y="3718772"/>
            <a:ext cx="6094520" cy="1200329"/>
          </a:xfrm>
          <a:prstGeom prst="rect">
            <a:avLst/>
          </a:prstGeom>
          <a:noFill/>
        </p:spPr>
        <p:txBody>
          <a:bodyPr wrap="square">
            <a:spAutoFit/>
          </a:bodyPr>
          <a:lstStyle/>
          <a:p>
            <a:r>
              <a:rPr lang="en-US" b="0" i="0" dirty="0">
                <a:solidFill>
                  <a:srgbClr val="212529"/>
                </a:solidFill>
                <a:effectLst/>
                <a:latin typeface="Nunito" pitchFamily="2" charset="0"/>
              </a:rPr>
              <a:t>Mark </a:t>
            </a:r>
            <a:r>
              <a:rPr lang="en-US" b="1" i="0" dirty="0">
                <a:solidFill>
                  <a:srgbClr val="212529"/>
                </a:solidFill>
                <a:effectLst/>
                <a:latin typeface="Nunito" pitchFamily="2" charset="0"/>
              </a:rPr>
              <a:t>S</a:t>
            </a:r>
            <a:r>
              <a:rPr lang="en-US" b="0" i="0" dirty="0">
                <a:solidFill>
                  <a:srgbClr val="212529"/>
                </a:solidFill>
                <a:effectLst/>
                <a:latin typeface="Nunito" pitchFamily="2" charset="0"/>
              </a:rPr>
              <a:t> as visited and put it onto the stack. Explore any unvisited adjacent node from </a:t>
            </a:r>
            <a:r>
              <a:rPr lang="en-US" b="1" i="0" dirty="0">
                <a:solidFill>
                  <a:srgbClr val="212529"/>
                </a:solidFill>
                <a:effectLst/>
                <a:latin typeface="Nunito" pitchFamily="2" charset="0"/>
              </a:rPr>
              <a:t>S</a:t>
            </a:r>
            <a:r>
              <a:rPr lang="en-US" b="0" i="0" dirty="0">
                <a:solidFill>
                  <a:srgbClr val="212529"/>
                </a:solidFill>
                <a:effectLst/>
                <a:latin typeface="Nunito" pitchFamily="2" charset="0"/>
              </a:rPr>
              <a:t>. We have three nodes and we can pick any of them. For this example, we shall take the node in an alphabetical order.</a:t>
            </a:r>
            <a:endParaRPr lang="en-IN" dirty="0"/>
          </a:p>
        </p:txBody>
      </p:sp>
    </p:spTree>
    <p:extLst>
      <p:ext uri="{BB962C8B-B14F-4D97-AF65-F5344CB8AC3E}">
        <p14:creationId xmlns:p14="http://schemas.microsoft.com/office/powerpoint/2010/main" val="242556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pth First Search Step Three">
            <a:extLst>
              <a:ext uri="{FF2B5EF4-FFF2-40B4-BE49-F238E27FC236}">
                <a16:creationId xmlns:a16="http://schemas.microsoft.com/office/drawing/2014/main" id="{C1872C88-2E6D-3D0C-C848-E6297E965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95" y="870936"/>
            <a:ext cx="2857500" cy="18669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4911B533-555A-FC4E-1CB5-5FF92231AE21}"/>
              </a:ext>
            </a:extLst>
          </p:cNvPr>
          <p:cNvGraphicFramePr>
            <a:graphicFrameLocks noGrp="1"/>
          </p:cNvGraphicFramePr>
          <p:nvPr>
            <p:extLst>
              <p:ext uri="{D42A27DB-BD31-4B8C-83A1-F6EECF244321}">
                <p14:modId xmlns:p14="http://schemas.microsoft.com/office/powerpoint/2010/main" val="3393039136"/>
              </p:ext>
            </p:extLst>
          </p:nvPr>
        </p:nvGraphicFramePr>
        <p:xfrm>
          <a:off x="4765218" y="1287686"/>
          <a:ext cx="6976110" cy="1219200"/>
        </p:xfrm>
        <a:graphic>
          <a:graphicData uri="http://schemas.openxmlformats.org/drawingml/2006/table">
            <a:tbl>
              <a:tblPr/>
              <a:tblGrid>
                <a:gridCol w="6976110">
                  <a:extLst>
                    <a:ext uri="{9D8B030D-6E8A-4147-A177-3AD203B41FA5}">
                      <a16:colId xmlns:a16="http://schemas.microsoft.com/office/drawing/2014/main" val="4250198936"/>
                    </a:ext>
                  </a:extLst>
                </a:gridCol>
              </a:tblGrid>
              <a:tr h="0">
                <a:tc>
                  <a:txBody>
                    <a:bodyPr/>
                    <a:lstStyle/>
                    <a:p>
                      <a:pPr marL="0" algn="l" defTabSz="457200" rtl="0" eaLnBrk="1" fontAlgn="ctr" latinLnBrk="0" hangingPunct="1"/>
                      <a:br>
                        <a:rPr lang="en-US" sz="1800" b="0" i="0" kern="1200" dirty="0">
                          <a:solidFill>
                            <a:srgbClr val="212529"/>
                          </a:solidFill>
                          <a:effectLst/>
                          <a:latin typeface="Nunito" pitchFamily="2" charset="0"/>
                          <a:ea typeface="+mn-ea"/>
                          <a:cs typeface="+mn-cs"/>
                        </a:rPr>
                      </a:br>
                      <a:r>
                        <a:rPr lang="en-US" sz="1800" b="0" i="0" kern="1200" dirty="0">
                          <a:solidFill>
                            <a:srgbClr val="212529"/>
                          </a:solidFill>
                          <a:effectLst/>
                          <a:latin typeface="Nunito" pitchFamily="2" charset="0"/>
                          <a:ea typeface="+mn-ea"/>
                          <a:cs typeface="+mn-cs"/>
                        </a:rPr>
                        <a:t>Mark </a:t>
                      </a:r>
                      <a:r>
                        <a:rPr lang="en-US" sz="1800" b="1" i="0" kern="1200" dirty="0">
                          <a:solidFill>
                            <a:srgbClr val="212529"/>
                          </a:solidFill>
                          <a:effectLst/>
                          <a:latin typeface="Nunito" pitchFamily="2" charset="0"/>
                          <a:ea typeface="+mn-ea"/>
                          <a:cs typeface="+mn-cs"/>
                        </a:rPr>
                        <a:t>A</a:t>
                      </a:r>
                      <a:r>
                        <a:rPr lang="en-US" sz="1800" b="0" i="0" kern="1200" dirty="0">
                          <a:solidFill>
                            <a:srgbClr val="212529"/>
                          </a:solidFill>
                          <a:effectLst/>
                          <a:latin typeface="Nunito" pitchFamily="2" charset="0"/>
                          <a:ea typeface="+mn-ea"/>
                          <a:cs typeface="+mn-cs"/>
                        </a:rPr>
                        <a:t> as visited and put it onto the stack. Explore any unvisited adjacent node from </a:t>
                      </a:r>
                      <a:r>
                        <a:rPr lang="en-US" sz="1800" b="1" i="0" kern="1200" dirty="0">
                          <a:solidFill>
                            <a:srgbClr val="212529"/>
                          </a:solidFill>
                          <a:effectLst/>
                          <a:latin typeface="Nunito" pitchFamily="2" charset="0"/>
                          <a:ea typeface="+mn-ea"/>
                          <a:cs typeface="+mn-cs"/>
                        </a:rPr>
                        <a:t>A</a:t>
                      </a:r>
                      <a:r>
                        <a:rPr lang="en-US" sz="1800" b="0" i="0" kern="1200" dirty="0">
                          <a:solidFill>
                            <a:srgbClr val="212529"/>
                          </a:solidFill>
                          <a:effectLst/>
                          <a:latin typeface="Nunito" pitchFamily="2" charset="0"/>
                          <a:ea typeface="+mn-ea"/>
                          <a:cs typeface="+mn-cs"/>
                        </a:rPr>
                        <a:t>. Both S and </a:t>
                      </a:r>
                      <a:r>
                        <a:rPr lang="en-US" sz="1800" b="1" i="0" kern="1200" dirty="0">
                          <a:solidFill>
                            <a:srgbClr val="212529"/>
                          </a:solidFill>
                          <a:effectLst/>
                          <a:latin typeface="Nunito" pitchFamily="2" charset="0"/>
                          <a:ea typeface="+mn-ea"/>
                          <a:cs typeface="+mn-cs"/>
                        </a:rPr>
                        <a:t>D</a:t>
                      </a:r>
                      <a:r>
                        <a:rPr lang="en-US" sz="1800" b="0" i="0" kern="1200" dirty="0">
                          <a:solidFill>
                            <a:srgbClr val="212529"/>
                          </a:solidFill>
                          <a:effectLst/>
                          <a:latin typeface="Nunito" pitchFamily="2" charset="0"/>
                          <a:ea typeface="+mn-ea"/>
                          <a:cs typeface="+mn-cs"/>
                        </a:rPr>
                        <a:t> are adjacent to </a:t>
                      </a:r>
                      <a:r>
                        <a:rPr lang="en-US" sz="1800" b="1" i="0" kern="1200" dirty="0">
                          <a:solidFill>
                            <a:srgbClr val="212529"/>
                          </a:solidFill>
                          <a:effectLst/>
                          <a:latin typeface="Nunito" pitchFamily="2" charset="0"/>
                          <a:ea typeface="+mn-ea"/>
                          <a:cs typeface="+mn-cs"/>
                        </a:rPr>
                        <a:t>A </a:t>
                      </a:r>
                      <a:r>
                        <a:rPr lang="en-US" sz="1800" b="0" i="0" kern="1200" dirty="0">
                          <a:solidFill>
                            <a:srgbClr val="212529"/>
                          </a:solidFill>
                          <a:effectLst/>
                          <a:latin typeface="Nunito" pitchFamily="2" charset="0"/>
                          <a:ea typeface="+mn-ea"/>
                          <a:cs typeface="+mn-cs"/>
                        </a:rPr>
                        <a:t>but we are concerned for unvisited nodes only.</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27369678"/>
                  </a:ext>
                </a:extLst>
              </a:tr>
            </a:tbl>
          </a:graphicData>
        </a:graphic>
      </p:graphicFrame>
      <p:pic>
        <p:nvPicPr>
          <p:cNvPr id="4100" name="Picture 4" descr="Depth First Search Step Four">
            <a:extLst>
              <a:ext uri="{FF2B5EF4-FFF2-40B4-BE49-F238E27FC236}">
                <a16:creationId xmlns:a16="http://schemas.microsoft.com/office/drawing/2014/main" id="{92E2F812-CFAA-C951-A4CA-22A236175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996" y="3507605"/>
            <a:ext cx="2857500" cy="1866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FE7A95-1BF5-7066-A1C8-D32E66F1D49A}"/>
              </a:ext>
            </a:extLst>
          </p:cNvPr>
          <p:cNvSpPr txBox="1"/>
          <p:nvPr/>
        </p:nvSpPr>
        <p:spPr>
          <a:xfrm>
            <a:off x="4765217" y="3994029"/>
            <a:ext cx="6976110" cy="1200329"/>
          </a:xfrm>
          <a:prstGeom prst="rect">
            <a:avLst/>
          </a:prstGeom>
          <a:noFill/>
        </p:spPr>
        <p:txBody>
          <a:bodyPr wrap="square">
            <a:spAutoFit/>
          </a:bodyPr>
          <a:lstStyle/>
          <a:p>
            <a:r>
              <a:rPr lang="en-US" b="0" i="0" dirty="0">
                <a:solidFill>
                  <a:srgbClr val="212529"/>
                </a:solidFill>
                <a:effectLst/>
                <a:latin typeface="Nunito" pitchFamily="2" charset="0"/>
              </a:rPr>
              <a:t>Visit </a:t>
            </a:r>
            <a:r>
              <a:rPr lang="en-US" b="1" i="0" dirty="0">
                <a:solidFill>
                  <a:srgbClr val="212529"/>
                </a:solidFill>
                <a:effectLst/>
                <a:latin typeface="Nunito" pitchFamily="2" charset="0"/>
              </a:rPr>
              <a:t>D</a:t>
            </a:r>
            <a:r>
              <a:rPr lang="en-US" b="0" i="0" dirty="0">
                <a:solidFill>
                  <a:srgbClr val="212529"/>
                </a:solidFill>
                <a:effectLst/>
                <a:latin typeface="Nunito" pitchFamily="2" charset="0"/>
              </a:rPr>
              <a:t> and mark it as visited and put onto the stack. Here, we have </a:t>
            </a:r>
            <a:r>
              <a:rPr lang="en-US" b="1" i="0" dirty="0">
                <a:solidFill>
                  <a:srgbClr val="212529"/>
                </a:solidFill>
                <a:effectLst/>
                <a:latin typeface="Nunito" pitchFamily="2" charset="0"/>
              </a:rPr>
              <a:t>B</a:t>
            </a:r>
            <a:r>
              <a:rPr lang="en-US" b="0" i="0" dirty="0">
                <a:solidFill>
                  <a:srgbClr val="212529"/>
                </a:solidFill>
                <a:effectLst/>
                <a:latin typeface="Nunito" pitchFamily="2" charset="0"/>
              </a:rPr>
              <a:t> and </a:t>
            </a:r>
            <a:r>
              <a:rPr lang="en-US" b="1" i="0" dirty="0">
                <a:solidFill>
                  <a:srgbClr val="212529"/>
                </a:solidFill>
                <a:effectLst/>
                <a:latin typeface="Nunito" pitchFamily="2" charset="0"/>
              </a:rPr>
              <a:t>C</a:t>
            </a:r>
            <a:r>
              <a:rPr lang="en-US" b="0" i="0" dirty="0">
                <a:solidFill>
                  <a:srgbClr val="212529"/>
                </a:solidFill>
                <a:effectLst/>
                <a:latin typeface="Nunito" pitchFamily="2" charset="0"/>
              </a:rPr>
              <a:t> nodes, which are adjacent to </a:t>
            </a:r>
            <a:r>
              <a:rPr lang="en-US" b="1" i="0" dirty="0">
                <a:solidFill>
                  <a:srgbClr val="212529"/>
                </a:solidFill>
                <a:effectLst/>
                <a:latin typeface="Nunito" pitchFamily="2" charset="0"/>
              </a:rPr>
              <a:t>D</a:t>
            </a:r>
            <a:r>
              <a:rPr lang="en-US" b="0" i="0" dirty="0">
                <a:solidFill>
                  <a:srgbClr val="212529"/>
                </a:solidFill>
                <a:effectLst/>
                <a:latin typeface="Nunito" pitchFamily="2" charset="0"/>
              </a:rPr>
              <a:t> and both are unvisited. However, we shall again choose in an alphabetical order.</a:t>
            </a:r>
            <a:endParaRPr lang="en-IN" dirty="0"/>
          </a:p>
        </p:txBody>
      </p:sp>
    </p:spTree>
    <p:extLst>
      <p:ext uri="{BB962C8B-B14F-4D97-AF65-F5344CB8AC3E}">
        <p14:creationId xmlns:p14="http://schemas.microsoft.com/office/powerpoint/2010/main" val="64186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epth First Search Step Five">
            <a:extLst>
              <a:ext uri="{FF2B5EF4-FFF2-40B4-BE49-F238E27FC236}">
                <a16:creationId xmlns:a16="http://schemas.microsoft.com/office/drawing/2014/main" id="{7A462519-8CCB-824B-FF72-BDF15E79A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198" y="1048490"/>
            <a:ext cx="2857500" cy="1866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BB7346-2788-0614-D04F-F21AE3E4ADC5}"/>
              </a:ext>
            </a:extLst>
          </p:cNvPr>
          <p:cNvSpPr txBox="1"/>
          <p:nvPr/>
        </p:nvSpPr>
        <p:spPr>
          <a:xfrm>
            <a:off x="4831672" y="1520275"/>
            <a:ext cx="6094520" cy="923330"/>
          </a:xfrm>
          <a:prstGeom prst="rect">
            <a:avLst/>
          </a:prstGeom>
          <a:noFill/>
        </p:spPr>
        <p:txBody>
          <a:bodyPr wrap="square">
            <a:spAutoFit/>
          </a:bodyPr>
          <a:lstStyle/>
          <a:p>
            <a:r>
              <a:rPr lang="en-US" b="0" i="0" dirty="0">
                <a:solidFill>
                  <a:srgbClr val="212529"/>
                </a:solidFill>
                <a:effectLst/>
                <a:latin typeface="Nunito" pitchFamily="2" charset="0"/>
              </a:rPr>
              <a:t>We choose </a:t>
            </a:r>
            <a:r>
              <a:rPr lang="en-US" b="1" i="0" dirty="0">
                <a:solidFill>
                  <a:srgbClr val="212529"/>
                </a:solidFill>
                <a:effectLst/>
                <a:latin typeface="Nunito" pitchFamily="2" charset="0"/>
              </a:rPr>
              <a:t>B</a:t>
            </a:r>
            <a:r>
              <a:rPr lang="en-US" b="0" i="0" dirty="0">
                <a:solidFill>
                  <a:srgbClr val="212529"/>
                </a:solidFill>
                <a:effectLst/>
                <a:latin typeface="Nunito" pitchFamily="2" charset="0"/>
              </a:rPr>
              <a:t>, mark it as visited and put onto the stack. Here </a:t>
            </a:r>
            <a:r>
              <a:rPr lang="en-US" b="1" i="0" dirty="0">
                <a:solidFill>
                  <a:srgbClr val="212529"/>
                </a:solidFill>
                <a:effectLst/>
                <a:latin typeface="Nunito" pitchFamily="2" charset="0"/>
              </a:rPr>
              <a:t>B</a:t>
            </a:r>
            <a:r>
              <a:rPr lang="en-US" b="0" i="0" dirty="0">
                <a:solidFill>
                  <a:srgbClr val="212529"/>
                </a:solidFill>
                <a:effectLst/>
                <a:latin typeface="Nunito" pitchFamily="2" charset="0"/>
              </a:rPr>
              <a:t> does not have any unvisited adjacent node. So, we pop </a:t>
            </a:r>
            <a:r>
              <a:rPr lang="en-US" b="1" i="0" dirty="0">
                <a:solidFill>
                  <a:srgbClr val="212529"/>
                </a:solidFill>
                <a:effectLst/>
                <a:latin typeface="Nunito" pitchFamily="2" charset="0"/>
              </a:rPr>
              <a:t>B</a:t>
            </a:r>
            <a:r>
              <a:rPr lang="en-US" b="0" i="0" dirty="0">
                <a:solidFill>
                  <a:srgbClr val="212529"/>
                </a:solidFill>
                <a:effectLst/>
                <a:latin typeface="Nunito" pitchFamily="2" charset="0"/>
              </a:rPr>
              <a:t> from the stack.</a:t>
            </a:r>
            <a:endParaRPr lang="en-IN" dirty="0"/>
          </a:p>
        </p:txBody>
      </p:sp>
      <p:pic>
        <p:nvPicPr>
          <p:cNvPr id="5124" name="Picture 4" descr="Depth First Search Step Six">
            <a:extLst>
              <a:ext uri="{FF2B5EF4-FFF2-40B4-BE49-F238E27FC236}">
                <a16:creationId xmlns:a16="http://schemas.microsoft.com/office/drawing/2014/main" id="{CBCCA281-075E-CA3B-9833-A74E64AEE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98" y="3429000"/>
            <a:ext cx="2857500" cy="1866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59524F-A9EC-9D3B-FF2E-FCDB77679FCE}"/>
              </a:ext>
            </a:extLst>
          </p:cNvPr>
          <p:cNvSpPr txBox="1"/>
          <p:nvPr/>
        </p:nvSpPr>
        <p:spPr>
          <a:xfrm>
            <a:off x="4734018" y="3668672"/>
            <a:ext cx="6094520" cy="923330"/>
          </a:xfrm>
          <a:prstGeom prst="rect">
            <a:avLst/>
          </a:prstGeom>
          <a:noFill/>
        </p:spPr>
        <p:txBody>
          <a:bodyPr wrap="square">
            <a:spAutoFit/>
          </a:bodyPr>
          <a:lstStyle/>
          <a:p>
            <a:r>
              <a:rPr lang="en-US" b="0" i="0" dirty="0">
                <a:solidFill>
                  <a:srgbClr val="212529"/>
                </a:solidFill>
                <a:effectLst/>
                <a:latin typeface="Nunito" pitchFamily="2" charset="0"/>
              </a:rPr>
              <a:t>We check the stack top for return to the previous node and check if it has any unvisited nodes. Here, we find </a:t>
            </a:r>
            <a:r>
              <a:rPr lang="en-US" b="1" i="0" dirty="0">
                <a:solidFill>
                  <a:srgbClr val="212529"/>
                </a:solidFill>
                <a:effectLst/>
                <a:latin typeface="Nunito" pitchFamily="2" charset="0"/>
              </a:rPr>
              <a:t>D</a:t>
            </a:r>
            <a:r>
              <a:rPr lang="en-US" b="0" i="0" dirty="0">
                <a:solidFill>
                  <a:srgbClr val="212529"/>
                </a:solidFill>
                <a:effectLst/>
                <a:latin typeface="Nunito" pitchFamily="2" charset="0"/>
              </a:rPr>
              <a:t> to be on the top of the stack.</a:t>
            </a:r>
            <a:endParaRPr lang="en-IN" dirty="0"/>
          </a:p>
        </p:txBody>
      </p:sp>
    </p:spTree>
    <p:extLst>
      <p:ext uri="{BB962C8B-B14F-4D97-AF65-F5344CB8AC3E}">
        <p14:creationId xmlns:p14="http://schemas.microsoft.com/office/powerpoint/2010/main" val="99154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epth First Search Step Seven">
            <a:extLst>
              <a:ext uri="{FF2B5EF4-FFF2-40B4-BE49-F238E27FC236}">
                <a16:creationId xmlns:a16="http://schemas.microsoft.com/office/drawing/2014/main" id="{AEE8FE2A-9876-FC5B-4B74-F5A552774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182" y="1172777"/>
            <a:ext cx="2857500" cy="1866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B44C8C-C769-8425-4822-A56069E05963}"/>
              </a:ext>
            </a:extLst>
          </p:cNvPr>
          <p:cNvSpPr txBox="1"/>
          <p:nvPr/>
        </p:nvSpPr>
        <p:spPr>
          <a:xfrm>
            <a:off x="4981298" y="1783061"/>
            <a:ext cx="6094520" cy="646331"/>
          </a:xfrm>
          <a:prstGeom prst="rect">
            <a:avLst/>
          </a:prstGeom>
          <a:noFill/>
        </p:spPr>
        <p:txBody>
          <a:bodyPr wrap="square">
            <a:spAutoFit/>
          </a:bodyPr>
          <a:lstStyle/>
          <a:p>
            <a:r>
              <a:rPr lang="en-US" b="0" i="0" dirty="0">
                <a:solidFill>
                  <a:srgbClr val="212529"/>
                </a:solidFill>
                <a:effectLst/>
                <a:latin typeface="Nunito" pitchFamily="2" charset="0"/>
              </a:rPr>
              <a:t>Only unvisited adjacent node is from </a:t>
            </a:r>
            <a:r>
              <a:rPr lang="en-US" b="1" i="0" dirty="0">
                <a:solidFill>
                  <a:srgbClr val="212529"/>
                </a:solidFill>
                <a:effectLst/>
                <a:latin typeface="Nunito" pitchFamily="2" charset="0"/>
              </a:rPr>
              <a:t>D</a:t>
            </a:r>
            <a:r>
              <a:rPr lang="en-US" b="0" i="0" dirty="0">
                <a:solidFill>
                  <a:srgbClr val="212529"/>
                </a:solidFill>
                <a:effectLst/>
                <a:latin typeface="Nunito" pitchFamily="2" charset="0"/>
              </a:rPr>
              <a:t> is </a:t>
            </a:r>
            <a:r>
              <a:rPr lang="en-US" b="1" i="0" dirty="0">
                <a:solidFill>
                  <a:srgbClr val="212529"/>
                </a:solidFill>
                <a:effectLst/>
                <a:latin typeface="Nunito" pitchFamily="2" charset="0"/>
              </a:rPr>
              <a:t>C</a:t>
            </a:r>
            <a:r>
              <a:rPr lang="en-US" b="0" i="0" dirty="0">
                <a:solidFill>
                  <a:srgbClr val="212529"/>
                </a:solidFill>
                <a:effectLst/>
                <a:latin typeface="Nunito" pitchFamily="2" charset="0"/>
              </a:rPr>
              <a:t> now. So we visit </a:t>
            </a:r>
            <a:r>
              <a:rPr lang="en-US" b="1" i="0" dirty="0">
                <a:solidFill>
                  <a:srgbClr val="212529"/>
                </a:solidFill>
                <a:effectLst/>
                <a:latin typeface="Nunito" pitchFamily="2" charset="0"/>
              </a:rPr>
              <a:t>C</a:t>
            </a:r>
            <a:r>
              <a:rPr lang="en-US" b="0" i="0" dirty="0">
                <a:solidFill>
                  <a:srgbClr val="212529"/>
                </a:solidFill>
                <a:effectLst/>
                <a:latin typeface="Nunito" pitchFamily="2" charset="0"/>
              </a:rPr>
              <a:t>, mark it as visited and put it onto the stack.</a:t>
            </a:r>
            <a:endParaRPr lang="en-IN" dirty="0"/>
          </a:p>
        </p:txBody>
      </p:sp>
      <p:sp>
        <p:nvSpPr>
          <p:cNvPr id="7" name="TextBox 6">
            <a:extLst>
              <a:ext uri="{FF2B5EF4-FFF2-40B4-BE49-F238E27FC236}">
                <a16:creationId xmlns:a16="http://schemas.microsoft.com/office/drawing/2014/main" id="{D6B828F8-E08E-A513-D5B5-8B9648C36185}"/>
              </a:ext>
            </a:extLst>
          </p:cNvPr>
          <p:cNvSpPr txBox="1"/>
          <p:nvPr/>
        </p:nvSpPr>
        <p:spPr>
          <a:xfrm>
            <a:off x="321076" y="4313626"/>
            <a:ext cx="11549847" cy="646331"/>
          </a:xfrm>
          <a:prstGeom prst="rect">
            <a:avLst/>
          </a:prstGeom>
          <a:noFill/>
        </p:spPr>
        <p:txBody>
          <a:bodyPr wrap="square">
            <a:spAutoFit/>
          </a:bodyPr>
          <a:lstStyle/>
          <a:p>
            <a:r>
              <a:rPr lang="en-US" b="0" i="0" dirty="0">
                <a:solidFill>
                  <a:srgbClr val="000000"/>
                </a:solidFill>
                <a:effectLst/>
                <a:latin typeface="Nunito" pitchFamily="2" charset="0"/>
              </a:rPr>
              <a:t>As </a:t>
            </a:r>
            <a:r>
              <a:rPr lang="en-US" b="1" i="0" dirty="0">
                <a:solidFill>
                  <a:srgbClr val="000000"/>
                </a:solidFill>
                <a:effectLst/>
                <a:latin typeface="Nunito" pitchFamily="2" charset="0"/>
              </a:rPr>
              <a:t>C</a:t>
            </a:r>
            <a:r>
              <a:rPr lang="en-US" b="0" i="0" dirty="0">
                <a:solidFill>
                  <a:srgbClr val="000000"/>
                </a:solidFill>
                <a:effectLst/>
                <a:latin typeface="Nunito" pitchFamily="2" charset="0"/>
              </a:rPr>
              <a:t> does not have any unvisited adjacent node so we keep popping the stack until we find a node that has an unvisited adjacent node. In this case, there's none and we keep popping until the stack is empty.</a:t>
            </a:r>
            <a:endParaRPr lang="en-IN" dirty="0"/>
          </a:p>
        </p:txBody>
      </p:sp>
    </p:spTree>
    <p:extLst>
      <p:ext uri="{BB962C8B-B14F-4D97-AF65-F5344CB8AC3E}">
        <p14:creationId xmlns:p14="http://schemas.microsoft.com/office/powerpoint/2010/main" val="14204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ED46-5719-0901-72D4-C4F668676338}"/>
              </a:ext>
            </a:extLst>
          </p:cNvPr>
          <p:cNvSpPr>
            <a:spLocks noGrp="1"/>
          </p:cNvSpPr>
          <p:nvPr>
            <p:ph type="title"/>
          </p:nvPr>
        </p:nvSpPr>
        <p:spPr>
          <a:xfrm>
            <a:off x="463860" y="295939"/>
            <a:ext cx="10396882" cy="1151965"/>
          </a:xfrm>
        </p:spPr>
        <p:txBody>
          <a:bodyPr>
            <a:normAutofit/>
          </a:bodyPr>
          <a:lstStyle/>
          <a:p>
            <a:r>
              <a:rPr lang="en-US" b="1" i="0" dirty="0">
                <a:solidFill>
                  <a:srgbClr val="000000"/>
                </a:solidFill>
                <a:effectLst/>
                <a:latin typeface="Nunito" pitchFamily="2" charset="0"/>
              </a:rPr>
              <a:t>DFS Algorithm</a:t>
            </a:r>
            <a:endParaRPr lang="en-IN" dirty="0"/>
          </a:p>
        </p:txBody>
      </p:sp>
      <p:sp>
        <p:nvSpPr>
          <p:cNvPr id="3" name="Content Placeholder 2">
            <a:extLst>
              <a:ext uri="{FF2B5EF4-FFF2-40B4-BE49-F238E27FC236}">
                <a16:creationId xmlns:a16="http://schemas.microsoft.com/office/drawing/2014/main" id="{176D9FEC-DB3D-6CDA-C410-E281B95B0D3E}"/>
              </a:ext>
            </a:extLst>
          </p:cNvPr>
          <p:cNvSpPr>
            <a:spLocks noGrp="1"/>
          </p:cNvSpPr>
          <p:nvPr>
            <p:ph idx="1"/>
          </p:nvPr>
        </p:nvSpPr>
        <p:spPr>
          <a:xfrm>
            <a:off x="605902" y="1773405"/>
            <a:ext cx="10396883" cy="3311189"/>
          </a:xfrm>
        </p:spPr>
        <p:txBody>
          <a:bodyPr>
            <a:normAutofit fontScale="92500" lnSpcReduction="20000"/>
          </a:bodyPr>
          <a:lstStyle/>
          <a:p>
            <a:pPr marL="0" indent="0" algn="just">
              <a:buNone/>
            </a:pPr>
            <a:r>
              <a:rPr lang="en-US" b="0" i="0" dirty="0">
                <a:solidFill>
                  <a:srgbClr val="000000"/>
                </a:solidFill>
                <a:effectLst/>
                <a:latin typeface="Nunito" pitchFamily="2" charset="0"/>
              </a:rPr>
              <a:t>The concept is to visit all the neighbor vertices of a neighbor vertex before visiting the other neighbor vertices.</a:t>
            </a:r>
          </a:p>
          <a:p>
            <a:pPr marL="0" indent="0" algn="just">
              <a:buNone/>
            </a:pPr>
            <a:endParaRPr lang="en-US" b="0" i="0" dirty="0">
              <a:solidFill>
                <a:srgbClr val="000000"/>
              </a:solidFill>
              <a:effectLst/>
              <a:latin typeface="Nunito" pitchFamily="2" charset="0"/>
            </a:endParaRPr>
          </a:p>
          <a:p>
            <a:pPr algn="just">
              <a:buFont typeface="Arial" panose="020B0604020202020204" pitchFamily="34" charset="0"/>
              <a:buChar char="•"/>
            </a:pPr>
            <a:r>
              <a:rPr lang="en-US" b="0" i="0" dirty="0">
                <a:solidFill>
                  <a:srgbClr val="000000"/>
                </a:solidFill>
                <a:effectLst/>
                <a:latin typeface="Nunito" pitchFamily="2" charset="0"/>
              </a:rPr>
              <a:t>Initialize status of all nodes as “Ready”</a:t>
            </a:r>
          </a:p>
          <a:p>
            <a:pPr algn="just">
              <a:buFont typeface="Arial" panose="020B0604020202020204" pitchFamily="34" charset="0"/>
              <a:buChar char="•"/>
            </a:pPr>
            <a:r>
              <a:rPr lang="en-US" b="0" i="0" dirty="0">
                <a:solidFill>
                  <a:srgbClr val="000000"/>
                </a:solidFill>
                <a:effectLst/>
                <a:latin typeface="Nunito" pitchFamily="2" charset="0"/>
              </a:rPr>
              <a:t>Put source vertex in a stack and change its status to “Waiting”</a:t>
            </a:r>
          </a:p>
          <a:p>
            <a:pPr algn="just">
              <a:buFont typeface="Arial" panose="020B0604020202020204" pitchFamily="34" charset="0"/>
              <a:buChar char="•"/>
            </a:pPr>
            <a:r>
              <a:rPr lang="en-US" b="0" i="0" dirty="0">
                <a:solidFill>
                  <a:srgbClr val="000000"/>
                </a:solidFill>
                <a:effectLst/>
                <a:latin typeface="Nunito" pitchFamily="2" charset="0"/>
              </a:rPr>
              <a:t>Repeat the following two steps until stack is empty −</a:t>
            </a:r>
          </a:p>
          <a:p>
            <a:pPr marL="742950" lvl="1" indent="-285750" algn="just">
              <a:buFont typeface="Arial" panose="020B0604020202020204" pitchFamily="34" charset="0"/>
              <a:buChar char="•"/>
            </a:pPr>
            <a:r>
              <a:rPr lang="en-US" b="0" i="0" dirty="0">
                <a:solidFill>
                  <a:srgbClr val="000000"/>
                </a:solidFill>
                <a:effectLst/>
                <a:latin typeface="Nunito" pitchFamily="2" charset="0"/>
              </a:rPr>
              <a:t>Pop the top vertex from the stack and mark it as “Visited”</a:t>
            </a:r>
          </a:p>
          <a:p>
            <a:pPr marL="742950" lvl="1" indent="-285750" algn="just">
              <a:buFont typeface="Arial" panose="020B0604020202020204" pitchFamily="34" charset="0"/>
              <a:buChar char="•"/>
            </a:pPr>
            <a:r>
              <a:rPr lang="en-US" b="0" i="0" dirty="0">
                <a:solidFill>
                  <a:srgbClr val="000000"/>
                </a:solidFill>
                <a:effectLst/>
                <a:latin typeface="Nunito" pitchFamily="2" charset="0"/>
              </a:rPr>
              <a:t>Push onto the top of the stack all neighbors of the removed vertex whose status is “Ready”. Mark their status as “Waiting”.</a:t>
            </a:r>
          </a:p>
          <a:p>
            <a:endParaRPr lang="en-IN" dirty="0"/>
          </a:p>
        </p:txBody>
      </p:sp>
    </p:spTree>
    <p:extLst>
      <p:ext uri="{BB962C8B-B14F-4D97-AF65-F5344CB8AC3E}">
        <p14:creationId xmlns:p14="http://schemas.microsoft.com/office/powerpoint/2010/main" val="143151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C013-61E7-33DB-40EA-BF26E5E47C20}"/>
              </a:ext>
            </a:extLst>
          </p:cNvPr>
          <p:cNvSpPr>
            <a:spLocks noGrp="1"/>
          </p:cNvSpPr>
          <p:nvPr>
            <p:ph type="title"/>
          </p:nvPr>
        </p:nvSpPr>
        <p:spPr>
          <a:xfrm>
            <a:off x="401716" y="135384"/>
            <a:ext cx="10396882" cy="1151965"/>
          </a:xfrm>
        </p:spPr>
        <p:txBody>
          <a:bodyPr/>
          <a:lstStyle/>
          <a:p>
            <a:r>
              <a:rPr lang="en-IN" b="1" i="0" dirty="0">
                <a:solidFill>
                  <a:srgbClr val="000000"/>
                </a:solidFill>
                <a:effectLst/>
                <a:latin typeface="Nunito" pitchFamily="2" charset="0"/>
              </a:rPr>
              <a:t>Problem</a:t>
            </a:r>
            <a:endParaRPr lang="en-IN" dirty="0"/>
          </a:p>
        </p:txBody>
      </p:sp>
      <p:sp>
        <p:nvSpPr>
          <p:cNvPr id="3" name="Content Placeholder 2">
            <a:extLst>
              <a:ext uri="{FF2B5EF4-FFF2-40B4-BE49-F238E27FC236}">
                <a16:creationId xmlns:a16="http://schemas.microsoft.com/office/drawing/2014/main" id="{47C21DF6-0150-258B-F3E7-758B5137E910}"/>
              </a:ext>
            </a:extLst>
          </p:cNvPr>
          <p:cNvSpPr>
            <a:spLocks noGrp="1"/>
          </p:cNvSpPr>
          <p:nvPr>
            <p:ph idx="1"/>
          </p:nvPr>
        </p:nvSpPr>
        <p:spPr>
          <a:xfrm>
            <a:off x="250795" y="1287349"/>
            <a:ext cx="3468949" cy="3311189"/>
          </a:xfrm>
        </p:spPr>
        <p:txBody>
          <a:bodyPr/>
          <a:lstStyle/>
          <a:p>
            <a:pPr algn="just"/>
            <a:r>
              <a:rPr lang="en-US" b="0" i="0" dirty="0">
                <a:solidFill>
                  <a:srgbClr val="000000"/>
                </a:solidFill>
                <a:effectLst/>
                <a:latin typeface="Nunito" pitchFamily="2" charset="0"/>
              </a:rPr>
              <a:t>Let us take a graph (Source vertex is ‘a’) and apply the DFS algorithm to find out the traversal order.</a:t>
            </a:r>
            <a:endParaRPr lang="en-IN" dirty="0"/>
          </a:p>
        </p:txBody>
      </p:sp>
      <p:pic>
        <p:nvPicPr>
          <p:cNvPr id="13314" name="Picture 2" descr="Depth First Search graph">
            <a:extLst>
              <a:ext uri="{FF2B5EF4-FFF2-40B4-BE49-F238E27FC236}">
                <a16:creationId xmlns:a16="http://schemas.microsoft.com/office/drawing/2014/main" id="{44C642A6-8C9D-D71D-0636-633739474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532" y="1409515"/>
            <a:ext cx="2790825"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260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67</TotalTime>
  <Words>1480</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Impact</vt:lpstr>
      <vt:lpstr>Nunito</vt:lpstr>
      <vt:lpstr>Main Event</vt:lpstr>
      <vt:lpstr>DFS-BFS</vt:lpstr>
      <vt:lpstr>DFS- Depth First Search</vt:lpstr>
      <vt:lpstr>PowerPoint Presentation</vt:lpstr>
      <vt:lpstr>PowerPoint Presentation</vt:lpstr>
      <vt:lpstr>PowerPoint Presentation</vt:lpstr>
      <vt:lpstr>PowerPoint Presentation</vt:lpstr>
      <vt:lpstr>PowerPoint Presentation</vt:lpstr>
      <vt:lpstr>DFS Algorithm</vt:lpstr>
      <vt:lpstr>Problem</vt:lpstr>
      <vt:lpstr>Solution</vt:lpstr>
      <vt:lpstr>PowerPoint Presentation</vt:lpstr>
      <vt:lpstr>Applications</vt:lpstr>
      <vt:lpstr>BFS-Breadth First Traversal</vt:lpstr>
      <vt:lpstr>PowerPoint Presentation</vt:lpstr>
      <vt:lpstr>PowerPoint Presentation</vt:lpstr>
      <vt:lpstr>PowerPoint Presentation</vt:lpstr>
      <vt:lpstr>PowerPoint Presentation</vt:lpstr>
      <vt:lpstr>PowerPoint Presentation</vt:lpstr>
      <vt:lpstr>BFS Algorithm</vt:lpstr>
      <vt:lpstr>Problem</vt:lpstr>
      <vt:lpstr>PowerPoint Presentation</vt:lpstr>
      <vt:lpstr>PowerPoint Presentation</vt:lpstr>
      <vt:lpstr>Application of BFS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DFS</dc:title>
  <dc:creator>Girish Kumar</dc:creator>
  <cp:lastModifiedBy>Girish Kumar</cp:lastModifiedBy>
  <cp:revision>9</cp:revision>
  <dcterms:created xsi:type="dcterms:W3CDTF">2023-04-12T03:44:59Z</dcterms:created>
  <dcterms:modified xsi:type="dcterms:W3CDTF">2023-04-12T05:18:00Z</dcterms:modified>
</cp:coreProperties>
</file>