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81"/>
  </p:notesMasterIdLst>
  <p:handoutMasterIdLst>
    <p:handoutMasterId r:id="rId82"/>
  </p:handoutMasterIdLst>
  <p:sldIdLst>
    <p:sldId id="256" r:id="rId2"/>
    <p:sldId id="257" r:id="rId3"/>
    <p:sldId id="258" r:id="rId4"/>
    <p:sldId id="259" r:id="rId5"/>
    <p:sldId id="260" r:id="rId6"/>
    <p:sldId id="261" r:id="rId7"/>
    <p:sldId id="328" r:id="rId8"/>
    <p:sldId id="329" r:id="rId9"/>
    <p:sldId id="264" r:id="rId10"/>
    <p:sldId id="265" r:id="rId11"/>
    <p:sldId id="333" r:id="rId12"/>
    <p:sldId id="334" r:id="rId13"/>
    <p:sldId id="335" r:id="rId14"/>
    <p:sldId id="336" r:id="rId15"/>
    <p:sldId id="337" r:id="rId16"/>
    <p:sldId id="339" r:id="rId17"/>
    <p:sldId id="340" r:id="rId18"/>
    <p:sldId id="341" r:id="rId19"/>
    <p:sldId id="266" r:id="rId20"/>
    <p:sldId id="267" r:id="rId21"/>
    <p:sldId id="268" r:id="rId22"/>
    <p:sldId id="269" r:id="rId23"/>
    <p:sldId id="270" r:id="rId24"/>
    <p:sldId id="271" r:id="rId25"/>
    <p:sldId id="330" r:id="rId26"/>
    <p:sldId id="273" r:id="rId27"/>
    <p:sldId id="331"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32" r:id="rId71"/>
    <p:sldId id="318" r:id="rId72"/>
    <p:sldId id="319" r:id="rId73"/>
    <p:sldId id="320" r:id="rId74"/>
    <p:sldId id="321" r:id="rId75"/>
    <p:sldId id="322" r:id="rId76"/>
    <p:sldId id="323" r:id="rId77"/>
    <p:sldId id="324" r:id="rId78"/>
    <p:sldId id="325" r:id="rId79"/>
    <p:sldId id="326" r:id="rId8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3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315" autoAdjust="0"/>
    <p:restoredTop sz="88172"/>
  </p:normalViewPr>
  <p:slideViewPr>
    <p:cSldViewPr>
      <p:cViewPr varScale="1">
        <p:scale>
          <a:sx n="98" d="100"/>
          <a:sy n="98" d="100"/>
        </p:scale>
        <p:origin x="224" y="200"/>
      </p:cViewPr>
      <p:guideLst>
        <p:guide orient="horz" pos="4032"/>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p:cNvSpPr txBox="1">
            <a:spLocks noGrp="1"/>
          </p:cNvSpPr>
          <p:nvPr>
            <p:ph type="hdr" sz="quarter"/>
          </p:nvPr>
        </p:nvSpPr>
        <p:spPr>
          <a:xfrm>
            <a:off x="0" y="0"/>
            <a:ext cx="2976173" cy="456900"/>
          </a:xfrm>
          <a:prstGeom prst="rect">
            <a:avLst/>
          </a:prstGeom>
          <a:noFill/>
          <a:ln>
            <a:noFill/>
          </a:ln>
        </p:spPr>
        <p:txBody>
          <a:bodyPr vert="horz" wrap="none" lIns="78903" tIns="39452" rIns="78903" bIns="39452" compatLnSpc="0"/>
          <a:lstStyle/>
          <a:p>
            <a:pPr hangingPunct="0">
              <a:defRPr sz="1400"/>
            </a:pPr>
            <a:endParaRPr lang="en-IN" sz="1200">
              <a:latin typeface="Arial" pitchFamily="18"/>
              <a:ea typeface="Microsoft YaHei" pitchFamily="2"/>
              <a:cs typeface="Mangal" pitchFamily="2"/>
            </a:endParaRPr>
          </a:p>
        </p:txBody>
      </p:sp>
      <p:sp>
        <p:nvSpPr>
          <p:cNvPr id="3" name="Date Placeholder 2"/>
          <p:cNvSpPr txBox="1">
            <a:spLocks noGrp="1"/>
          </p:cNvSpPr>
          <p:nvPr>
            <p:ph type="dt" sz="quarter" idx="1"/>
          </p:nvPr>
        </p:nvSpPr>
        <p:spPr>
          <a:xfrm>
            <a:off x="3881795" y="0"/>
            <a:ext cx="2976173" cy="456900"/>
          </a:xfrm>
          <a:prstGeom prst="rect">
            <a:avLst/>
          </a:prstGeom>
          <a:noFill/>
          <a:ln>
            <a:noFill/>
          </a:ln>
        </p:spPr>
        <p:txBody>
          <a:bodyPr vert="horz" wrap="none" lIns="78903" tIns="39452" rIns="78903" bIns="39452" compatLnSpc="0"/>
          <a:lstStyle/>
          <a:p>
            <a:pPr algn="r" hangingPunct="0">
              <a:defRPr sz="1400"/>
            </a:pPr>
            <a:endParaRPr lang="en-IN" sz="1200">
              <a:latin typeface="Arial" pitchFamily="18"/>
              <a:ea typeface="Microsoft YaHei" pitchFamily="2"/>
              <a:cs typeface="Mangal" pitchFamily="2"/>
            </a:endParaRPr>
          </a:p>
        </p:txBody>
      </p:sp>
      <p:sp>
        <p:nvSpPr>
          <p:cNvPr id="4" name="Footer Placeholder 3"/>
          <p:cNvSpPr txBox="1">
            <a:spLocks noGrp="1"/>
          </p:cNvSpPr>
          <p:nvPr>
            <p:ph type="ftr" sz="quarter" idx="2"/>
          </p:nvPr>
        </p:nvSpPr>
        <p:spPr>
          <a:xfrm>
            <a:off x="0" y="8686952"/>
            <a:ext cx="2976173" cy="456900"/>
          </a:xfrm>
          <a:prstGeom prst="rect">
            <a:avLst/>
          </a:prstGeom>
          <a:noFill/>
          <a:ln>
            <a:noFill/>
          </a:ln>
        </p:spPr>
        <p:txBody>
          <a:bodyPr vert="horz" wrap="none" lIns="78903" tIns="39452" rIns="78903" bIns="39452" anchor="b" compatLnSpc="0"/>
          <a:lstStyle/>
          <a:p>
            <a:pPr hangingPunct="0">
              <a:defRPr sz="1400"/>
            </a:pPr>
            <a:endParaRPr lang="en-IN" sz="1200">
              <a:latin typeface="Arial" pitchFamily="18"/>
              <a:ea typeface="Microsoft YaHei" pitchFamily="2"/>
              <a:cs typeface="Mangal" pitchFamily="2"/>
            </a:endParaRPr>
          </a:p>
        </p:txBody>
      </p:sp>
      <p:sp>
        <p:nvSpPr>
          <p:cNvPr id="5" name="Slide Number Placeholder 4"/>
          <p:cNvSpPr txBox="1">
            <a:spLocks noGrp="1"/>
          </p:cNvSpPr>
          <p:nvPr>
            <p:ph type="sldNum" sz="quarter" idx="3"/>
          </p:nvPr>
        </p:nvSpPr>
        <p:spPr>
          <a:xfrm>
            <a:off x="3881795" y="8686952"/>
            <a:ext cx="2976173" cy="456900"/>
          </a:xfrm>
          <a:prstGeom prst="rect">
            <a:avLst/>
          </a:prstGeom>
          <a:noFill/>
          <a:ln>
            <a:noFill/>
          </a:ln>
        </p:spPr>
        <p:txBody>
          <a:bodyPr vert="horz" wrap="none" lIns="78903" tIns="39452" rIns="78903" bIns="39452" anchor="b" compatLnSpc="0"/>
          <a:lstStyle/>
          <a:p>
            <a:pPr algn="r" hangingPunct="0">
              <a:defRPr sz="1400"/>
            </a:pPr>
            <a:fld id="{ABBE3268-D499-4BAC-BD33-54FE60BFE898}" type="slidenum">
              <a:rPr/>
              <a:pPr algn="r" hangingPunct="0">
                <a:defRPr sz="1400"/>
              </a:pPr>
              <a:t>‹#›</a:t>
            </a:fld>
            <a:endParaRPr lang="en-IN" sz="1200">
              <a:latin typeface="Arial" pitchFamily="18"/>
              <a:ea typeface="Microsoft YaHei" pitchFamily="2"/>
              <a:cs typeface="Mangal" pitchFamily="2"/>
            </a:endParaRPr>
          </a:p>
        </p:txBody>
      </p:sp>
    </p:spTree>
    <p:extLst>
      <p:ext uri="{BB962C8B-B14F-4D97-AF65-F5344CB8AC3E}">
        <p14:creationId xmlns:p14="http://schemas.microsoft.com/office/powerpoint/2010/main" val="20127726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1107000" y="812520"/>
            <a:ext cx="5345280" cy="4008959"/>
          </a:xfrm>
          <a:prstGeom prst="rect">
            <a:avLst/>
          </a:prstGeom>
          <a:noFill/>
          <a:ln>
            <a:noFill/>
            <a:prstDash val="solid"/>
          </a:ln>
        </p:spPr>
      </p:sp>
      <p:sp>
        <p:nvSpPr>
          <p:cNvPr id="3" name="Notes Placeholder 2"/>
          <p:cNvSpPr txBox="1">
            <a:spLocks noGrp="1"/>
          </p:cNvSpPr>
          <p:nvPr>
            <p:ph type="body" sz="quarter" idx="3"/>
          </p:nvPr>
        </p:nvSpPr>
        <p:spPr>
          <a:xfrm>
            <a:off x="756000" y="5078520"/>
            <a:ext cx="6047640" cy="4811040"/>
          </a:xfrm>
          <a:prstGeom prst="rect">
            <a:avLst/>
          </a:prstGeom>
          <a:noFill/>
          <a:ln>
            <a:noFill/>
          </a:ln>
        </p:spPr>
        <p:txBody>
          <a:bodyPr lIns="0" tIns="0" rIns="0" bIns="0"/>
          <a:lstStyle/>
          <a:p>
            <a:endParaRPr lang="en-IN"/>
          </a:p>
        </p:txBody>
      </p:sp>
      <p:sp>
        <p:nvSpPr>
          <p:cNvPr id="4" name="Header Placeholder 3"/>
          <p:cNvSpPr txBox="1">
            <a:spLocks noGrp="1"/>
          </p:cNvSpPr>
          <p:nvPr>
            <p:ph type="hdr" sz="quarter"/>
          </p:nvPr>
        </p:nvSpPr>
        <p:spPr>
          <a:xfrm>
            <a:off x="0" y="0"/>
            <a:ext cx="3280680" cy="534240"/>
          </a:xfrm>
          <a:prstGeom prst="rect">
            <a:avLst/>
          </a:prstGeom>
          <a:noFill/>
          <a:ln>
            <a:noFill/>
          </a:ln>
        </p:spPr>
        <p:txBody>
          <a:bodyPr lIns="0" tIns="0" rIns="0" bIns="0"/>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5" name="Date Placeholder 4"/>
          <p:cNvSpPr txBox="1">
            <a:spLocks noGrp="1"/>
          </p:cNvSpPr>
          <p:nvPr>
            <p:ph type="dt" idx="1"/>
          </p:nvPr>
        </p:nvSpPr>
        <p:spPr>
          <a:xfrm>
            <a:off x="4278960" y="0"/>
            <a:ext cx="3280680" cy="534240"/>
          </a:xfrm>
          <a:prstGeom prst="rect">
            <a:avLst/>
          </a:prstGeom>
          <a:noFill/>
          <a:ln>
            <a:noFill/>
          </a:ln>
        </p:spPr>
        <p:txBody>
          <a:bodyPr lIns="0" tIns="0" rIns="0" bIns="0"/>
          <a:lstStyle>
            <a:lvl1pPr lvl="0" algn="r"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6" name="Footer Placeholder 5"/>
          <p:cNvSpPr txBox="1">
            <a:spLocks noGrp="1"/>
          </p:cNvSpPr>
          <p:nvPr>
            <p:ph type="ftr" sz="quarter" idx="4"/>
          </p:nvPr>
        </p:nvSpPr>
        <p:spPr>
          <a:xfrm>
            <a:off x="0" y="10157400"/>
            <a:ext cx="3280680" cy="534240"/>
          </a:xfrm>
          <a:prstGeom prst="rect">
            <a:avLst/>
          </a:prstGeom>
          <a:noFill/>
          <a:ln>
            <a:noFill/>
          </a:ln>
        </p:spPr>
        <p:txBody>
          <a:bodyPr lIns="0" tIns="0" rIns="0" bIns="0" anchor="b"/>
          <a:lstStyle>
            <a:lvl1pPr lvl="0" rtl="0" hangingPunct="0">
              <a:buNone/>
              <a:tabLst/>
              <a:defRPr lang="en-IN" sz="1400" kern="1200">
                <a:latin typeface="Times New Roman" pitchFamily="18"/>
                <a:ea typeface="Arial Unicode MS" pitchFamily="2"/>
                <a:cs typeface="Tahoma" pitchFamily="2"/>
              </a:defRPr>
            </a:lvl1pPr>
          </a:lstStyle>
          <a:p>
            <a:pPr lvl="0"/>
            <a:endParaRPr lang="en-IN"/>
          </a:p>
        </p:txBody>
      </p:sp>
      <p:sp>
        <p:nvSpPr>
          <p:cNvPr id="7" name="Slide Number Placeholder 6"/>
          <p:cNvSpPr txBox="1">
            <a:spLocks noGrp="1"/>
          </p:cNvSpPr>
          <p:nvPr>
            <p:ph type="sldNum" sz="quarter" idx="5"/>
          </p:nvPr>
        </p:nvSpPr>
        <p:spPr>
          <a:xfrm>
            <a:off x="4278960" y="10157400"/>
            <a:ext cx="3280680" cy="534240"/>
          </a:xfrm>
          <a:prstGeom prst="rect">
            <a:avLst/>
          </a:prstGeom>
          <a:noFill/>
          <a:ln>
            <a:noFill/>
          </a:ln>
        </p:spPr>
        <p:txBody>
          <a:bodyPr lIns="0" tIns="0" rIns="0" bIns="0" anchor="b"/>
          <a:lstStyle>
            <a:lvl1pPr lvl="0" algn="r" rtl="0" hangingPunct="0">
              <a:buNone/>
              <a:tabLst/>
              <a:defRPr lang="en-IN" sz="1400" kern="1200">
                <a:latin typeface="Times New Roman" pitchFamily="18"/>
                <a:ea typeface="Arial Unicode MS" pitchFamily="2"/>
                <a:cs typeface="Tahoma" pitchFamily="2"/>
              </a:defRPr>
            </a:lvl1pPr>
          </a:lstStyle>
          <a:p>
            <a:pPr lvl="0"/>
            <a:fld id="{8E4C2EE7-FE8A-4F0D-956C-4C190040CCD9}" type="slidenum">
              <a:rPr/>
              <a:pPr lvl="0"/>
              <a:t>‹#›</a:t>
            </a:fld>
            <a:endParaRPr lang="en-IN"/>
          </a:p>
        </p:txBody>
      </p:sp>
    </p:spTree>
    <p:extLst>
      <p:ext uri="{BB962C8B-B14F-4D97-AF65-F5344CB8AC3E}">
        <p14:creationId xmlns:p14="http://schemas.microsoft.com/office/powerpoint/2010/main" val="743763714"/>
      </p:ext>
    </p:extLst>
  </p:cSld>
  <p:clrMap bg1="lt1" tx1="dk1" bg2="lt2" tx2="dk2" accent1="accent1" accent2="accent2" accent3="accent3" accent4="accent4" accent5="accent5" accent6="accent6" hlink="hlink" folHlink="folHlink"/>
  <p:notesStyle>
    <a:lvl1pPr marL="216000" marR="0" indent="-216000" rtl="0" hangingPunct="0">
      <a:tabLst/>
      <a:defRPr lang="en-IN" sz="2000" b="0" i="0" u="none" strike="noStrike" kern="1200">
        <a:ln>
          <a:noFill/>
        </a:ln>
        <a:latin typeface="Arial" pitchFamily="18"/>
        <a:ea typeface="Microsoft YaHei" pitchFamily="2"/>
        <a:cs typeface="Mangal"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24881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pPr algn="l"/>
            <a:r>
              <a:rPr lang="en-IN" b="0" i="0" dirty="0">
                <a:solidFill>
                  <a:srgbClr val="444444"/>
                </a:solidFill>
                <a:effectLst/>
                <a:latin typeface="Poppins" pitchFamily="2" charset="77"/>
              </a:rPr>
              <a:t>Pitfall – Always remember that </a:t>
            </a:r>
            <a:r>
              <a:rPr lang="en-IN" b="0" i="1" dirty="0">
                <a:solidFill>
                  <a:srgbClr val="444444"/>
                </a:solidFill>
                <a:effectLst/>
                <a:latin typeface="Poppins" pitchFamily="2" charset="77"/>
              </a:rPr>
              <a:t>POS ≠ (SOP)’</a:t>
            </a:r>
            <a:endParaRPr lang="en-IN" b="0" i="0" dirty="0">
              <a:solidFill>
                <a:srgbClr val="444444"/>
              </a:solidFill>
              <a:effectLst/>
              <a:latin typeface="Poppins" pitchFamily="2" charset="77"/>
            </a:endParaRPr>
          </a:p>
          <a:p>
            <a:pPr algn="l"/>
            <a:r>
              <a:rPr lang="en-IN" b="0" i="0" dirty="0">
                <a:solidFill>
                  <a:srgbClr val="444444"/>
                </a:solidFill>
                <a:effectLst/>
                <a:latin typeface="Poppins" pitchFamily="2" charset="77"/>
              </a:rPr>
              <a:t>*Here, the correct form would be (POS of F) = (SOP of F’)’</a:t>
            </a:r>
          </a:p>
          <a:p>
            <a:endParaRPr lang="en-US" dirty="0"/>
          </a:p>
          <a:p>
            <a:r>
              <a:rPr lang="en-US" dirty="0"/>
              <a:t>https://</a:t>
            </a:r>
            <a:r>
              <a:rPr lang="en-US" dirty="0" err="1"/>
              <a:t>byjus.com</a:t>
            </a:r>
            <a:r>
              <a:rPr lang="en-US" dirty="0"/>
              <a:t>/gate/introduction-of-k-map-</a:t>
            </a:r>
            <a:r>
              <a:rPr lang="en-US" dirty="0" err="1"/>
              <a:t>karnaugh</a:t>
            </a:r>
            <a:r>
              <a:rPr lang="en-US" dirty="0"/>
              <a:t>-map-notes/</a:t>
            </a:r>
          </a:p>
        </p:txBody>
      </p:sp>
      <p:sp>
        <p:nvSpPr>
          <p:cNvPr id="4" name="Slide Number Placeholder 3"/>
          <p:cNvSpPr>
            <a:spLocks noGrp="1"/>
          </p:cNvSpPr>
          <p:nvPr>
            <p:ph type="sldNum" sz="quarter" idx="5"/>
          </p:nvPr>
        </p:nvSpPr>
        <p:spPr/>
        <p:txBody>
          <a:bodyPr/>
          <a:lstStyle/>
          <a:p>
            <a:pPr lvl="0"/>
            <a:fld id="{8E4C2EE7-FE8A-4F0D-956C-4C190040CCD9}" type="slidenum">
              <a:rPr lang="en-IN" smtClean="0"/>
              <a:pPr lvl="0"/>
              <a:t>18</a:t>
            </a:fld>
            <a:endParaRPr lang="en-IN"/>
          </a:p>
        </p:txBody>
      </p:sp>
    </p:spTree>
    <p:extLst>
      <p:ext uri="{BB962C8B-B14F-4D97-AF65-F5344CB8AC3E}">
        <p14:creationId xmlns:p14="http://schemas.microsoft.com/office/powerpoint/2010/main" val="40426552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4663289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023039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66977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426458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79008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419608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686896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873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27</a:t>
            </a:fld>
            <a:endParaRPr lang="en-US"/>
          </a:p>
        </p:txBody>
      </p:sp>
    </p:spTree>
    <p:extLst>
      <p:ext uri="{BB962C8B-B14F-4D97-AF65-F5344CB8AC3E}">
        <p14:creationId xmlns:p14="http://schemas.microsoft.com/office/powerpoint/2010/main" val="3168669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293605804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3082125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999390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3306709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90398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80335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8247710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436360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00832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6497211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4639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411242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01530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63818003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199866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275311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525917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9496102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198667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3816290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7040589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56682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51366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017943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23776072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0293926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336170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314397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088388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843914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3462624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175958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762681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76056116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24468185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05595119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1838129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4586513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18358426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09789894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5067979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267084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5400813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60645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5067217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298362731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924466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6488" y="812800"/>
            <a:ext cx="5345112" cy="4008438"/>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lvl="0"/>
            <a:fld id="{8E4C2EE7-FE8A-4F0D-956C-4C190040CCD9}" type="slidenum">
              <a:rPr lang="en-US" smtClean="0"/>
              <a:pPr lvl="0"/>
              <a:t>70</a:t>
            </a:fld>
            <a:endParaRPr lang="en-US"/>
          </a:p>
        </p:txBody>
      </p:sp>
    </p:spTree>
    <p:extLst>
      <p:ext uri="{BB962C8B-B14F-4D97-AF65-F5344CB8AC3E}">
        <p14:creationId xmlns:p14="http://schemas.microsoft.com/office/powerpoint/2010/main" val="19806454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2245375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10542977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45882744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spAutoFit/>
          </a:bodyPr>
          <a:lstStyle/>
          <a:p>
            <a:endParaRPr lang="en-IN"/>
          </a:p>
        </p:txBody>
      </p:sp>
    </p:spTree>
    <p:extLst>
      <p:ext uri="{BB962C8B-B14F-4D97-AF65-F5344CB8AC3E}">
        <p14:creationId xmlns:p14="http://schemas.microsoft.com/office/powerpoint/2010/main" val="108714880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812222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7450108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407236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333112715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43208269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9013563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10907964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noResize="1"/>
          </p:cNvSpPr>
          <p:nvPr>
            <p:ph type="sldImg"/>
          </p:nvPr>
        </p:nvSpPr>
        <p:spPr>
          <a:xfrm>
            <a:off x="1106488" y="812800"/>
            <a:ext cx="5345112" cy="4008438"/>
          </a:xfrm>
          <a:solidFill>
            <a:schemeClr val="accent1"/>
          </a:solidFill>
          <a:ln w="25400">
            <a:solidFill>
              <a:schemeClr val="accent1">
                <a:shade val="50000"/>
              </a:schemeClr>
            </a:solidFill>
            <a:prstDash val="solid"/>
          </a:ln>
        </p:spPr>
      </p:sp>
      <p:sp>
        <p:nvSpPr>
          <p:cNvPr id="3" name="Notes Placeholder 2"/>
          <p:cNvSpPr txBox="1">
            <a:spLocks noGrp="1"/>
          </p:cNvSpPr>
          <p:nvPr>
            <p:ph type="body" sz="quarter" idx="1"/>
          </p:nvPr>
        </p:nvSpPr>
        <p:spPr/>
        <p:txBody>
          <a:bodyPr/>
          <a:lstStyle/>
          <a:p>
            <a:endParaRPr lang="en-IN"/>
          </a:p>
        </p:txBody>
      </p:sp>
    </p:spTree>
    <p:extLst>
      <p:ext uri="{BB962C8B-B14F-4D97-AF65-F5344CB8AC3E}">
        <p14:creationId xmlns:p14="http://schemas.microsoft.com/office/powerpoint/2010/main" val="853520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C7744795-1CA9-4603-A1F5-8391C130C13F}" type="slidenum">
              <a:rPr lang="en-US" smtClean="0"/>
              <a:pPr lvl="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5EE88CEF-BE5D-40F7-98BA-2B8212600A90}" type="slidenum">
              <a:rPr lang="en-US" smtClean="0"/>
              <a:pPr lvl="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0E15FD9C-1BAC-4A0B-8829-B86B5812B2EE}" type="slidenum">
              <a:rPr lang="en-US" smtClean="0"/>
              <a:pPr lvl="0"/>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8B51CE45-F5EF-4B09-8252-A40336B7486C}" type="slidenum">
              <a:rPr lang="en-US" smtClean="0"/>
              <a:pPr lvl="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lvl="0"/>
            <a:r>
              <a:rPr lang="en-IN"/>
              <a:t>            21St July, 2013</a:t>
            </a:r>
          </a:p>
        </p:txBody>
      </p:sp>
      <p:sp>
        <p:nvSpPr>
          <p:cNvPr id="5" name="Footer Placeholder 4"/>
          <p:cNvSpPr>
            <a:spLocks noGrp="1"/>
          </p:cNvSpPr>
          <p:nvPr>
            <p:ph type="ftr" sz="quarter" idx="11"/>
          </p:nvPr>
        </p:nvSpPr>
        <p:spPr/>
        <p:txBody>
          <a:bodyPr/>
          <a:lstStyle/>
          <a:p>
            <a:pPr lvl="0"/>
            <a:r>
              <a:rPr lang="en-IN"/>
              <a:t>Your footer comes here</a:t>
            </a:r>
          </a:p>
        </p:txBody>
      </p:sp>
      <p:sp>
        <p:nvSpPr>
          <p:cNvPr id="6" name="Slide Number Placeholder 5"/>
          <p:cNvSpPr>
            <a:spLocks noGrp="1"/>
          </p:cNvSpPr>
          <p:nvPr>
            <p:ph type="sldNum" sz="quarter" idx="12"/>
          </p:nvPr>
        </p:nvSpPr>
        <p:spPr/>
        <p:txBody>
          <a:bodyPr/>
          <a:lstStyle/>
          <a:p>
            <a:pPr lvl="0"/>
            <a:fld id="{B735B257-4A58-495E-A73F-AC5DECC8DEBE}" type="slidenum">
              <a:rPr lang="en-US" smtClean="0"/>
              <a:pPr lvl="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E59859B9-A3C5-4316-86FE-9AAE32523079}" type="slidenum">
              <a:rPr lang="en-US" smtClean="0"/>
              <a:pPr lvl="0"/>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lvl="0"/>
            <a:r>
              <a:rPr lang="en-IN"/>
              <a:t>            21St July, 2013</a:t>
            </a:r>
          </a:p>
        </p:txBody>
      </p:sp>
      <p:sp>
        <p:nvSpPr>
          <p:cNvPr id="8" name="Footer Placeholder 7"/>
          <p:cNvSpPr>
            <a:spLocks noGrp="1"/>
          </p:cNvSpPr>
          <p:nvPr>
            <p:ph type="ftr" sz="quarter" idx="11"/>
          </p:nvPr>
        </p:nvSpPr>
        <p:spPr/>
        <p:txBody>
          <a:bodyPr/>
          <a:lstStyle/>
          <a:p>
            <a:pPr lvl="0"/>
            <a:r>
              <a:rPr lang="en-IN"/>
              <a:t>Your footer comes here</a:t>
            </a:r>
          </a:p>
        </p:txBody>
      </p:sp>
      <p:sp>
        <p:nvSpPr>
          <p:cNvPr id="9" name="Slide Number Placeholder 8"/>
          <p:cNvSpPr>
            <a:spLocks noGrp="1"/>
          </p:cNvSpPr>
          <p:nvPr>
            <p:ph type="sldNum" sz="quarter" idx="12"/>
          </p:nvPr>
        </p:nvSpPr>
        <p:spPr/>
        <p:txBody>
          <a:bodyPr/>
          <a:lstStyle/>
          <a:p>
            <a:pPr lvl="0"/>
            <a:fld id="{51B9E5F5-2D54-4232-AD45-5AE4668E235F}" type="slidenum">
              <a:rPr lang="en-US" smtClean="0"/>
              <a:pPr lvl="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lvl="0"/>
            <a:r>
              <a:rPr lang="en-IN"/>
              <a:t>            21St July, 2013</a:t>
            </a:r>
          </a:p>
        </p:txBody>
      </p:sp>
      <p:sp>
        <p:nvSpPr>
          <p:cNvPr id="4" name="Footer Placeholder 3"/>
          <p:cNvSpPr>
            <a:spLocks noGrp="1"/>
          </p:cNvSpPr>
          <p:nvPr>
            <p:ph type="ftr" sz="quarter" idx="11"/>
          </p:nvPr>
        </p:nvSpPr>
        <p:spPr/>
        <p:txBody>
          <a:bodyPr/>
          <a:lstStyle/>
          <a:p>
            <a:pPr lvl="0"/>
            <a:r>
              <a:rPr lang="en-IN"/>
              <a:t>Your footer comes here</a:t>
            </a:r>
          </a:p>
        </p:txBody>
      </p:sp>
      <p:sp>
        <p:nvSpPr>
          <p:cNvPr id="5" name="Slide Number Placeholder 4"/>
          <p:cNvSpPr>
            <a:spLocks noGrp="1"/>
          </p:cNvSpPr>
          <p:nvPr>
            <p:ph type="sldNum" sz="quarter" idx="12"/>
          </p:nvPr>
        </p:nvSpPr>
        <p:spPr/>
        <p:txBody>
          <a:bodyPr/>
          <a:lstStyle/>
          <a:p>
            <a:pPr lvl="0"/>
            <a:fld id="{1E5C73E8-AF0A-4FFD-A316-5E037E9C7FD0}" type="slidenum">
              <a:rPr lang="en-US" smtClean="0"/>
              <a:pPr lvl="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pPr lvl="0"/>
            <a:r>
              <a:rPr lang="en-IN"/>
              <a:t>            21St July, 2013</a:t>
            </a:r>
          </a:p>
        </p:txBody>
      </p:sp>
      <p:sp>
        <p:nvSpPr>
          <p:cNvPr id="3" name="Footer Placeholder 2"/>
          <p:cNvSpPr>
            <a:spLocks noGrp="1"/>
          </p:cNvSpPr>
          <p:nvPr>
            <p:ph type="ftr" sz="quarter" idx="11"/>
          </p:nvPr>
        </p:nvSpPr>
        <p:spPr/>
        <p:txBody>
          <a:bodyPr/>
          <a:lstStyle/>
          <a:p>
            <a:pPr lvl="0"/>
            <a:r>
              <a:rPr lang="en-IN"/>
              <a:t>Your footer comes here</a:t>
            </a:r>
          </a:p>
        </p:txBody>
      </p:sp>
      <p:sp>
        <p:nvSpPr>
          <p:cNvPr id="4" name="Slide Number Placeholder 3"/>
          <p:cNvSpPr>
            <a:spLocks noGrp="1"/>
          </p:cNvSpPr>
          <p:nvPr>
            <p:ph type="sldNum" sz="quarter" idx="12"/>
          </p:nvPr>
        </p:nvSpPr>
        <p:spPr/>
        <p:txBody>
          <a:bodyPr/>
          <a:lstStyle/>
          <a:p>
            <a:pPr lvl="0"/>
            <a:fld id="{868BADC4-81B2-4EEE-9CB9-F03BB96BDE75}" type="slidenum">
              <a:rPr lang="en-US" smtClean="0"/>
              <a:pPr lvl="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7714D7B2-35EC-4DDC-9247-30E08787EEDA}" type="slidenum">
              <a:rPr lang="en-US" smtClean="0"/>
              <a:pPr lvl="0"/>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lvl="0"/>
            <a:r>
              <a:rPr lang="en-IN"/>
              <a:t>            21St July, 2013</a:t>
            </a:r>
          </a:p>
        </p:txBody>
      </p:sp>
      <p:sp>
        <p:nvSpPr>
          <p:cNvPr id="6" name="Footer Placeholder 5"/>
          <p:cNvSpPr>
            <a:spLocks noGrp="1"/>
          </p:cNvSpPr>
          <p:nvPr>
            <p:ph type="ftr" sz="quarter" idx="11"/>
          </p:nvPr>
        </p:nvSpPr>
        <p:spPr/>
        <p:txBody>
          <a:bodyPr/>
          <a:lstStyle/>
          <a:p>
            <a:pPr lvl="0"/>
            <a:r>
              <a:rPr lang="en-IN"/>
              <a:t>Your footer comes here</a:t>
            </a:r>
          </a:p>
        </p:txBody>
      </p:sp>
      <p:sp>
        <p:nvSpPr>
          <p:cNvPr id="7" name="Slide Number Placeholder 6"/>
          <p:cNvSpPr>
            <a:spLocks noGrp="1"/>
          </p:cNvSpPr>
          <p:nvPr>
            <p:ph type="sldNum" sz="quarter" idx="12"/>
          </p:nvPr>
        </p:nvSpPr>
        <p:spPr/>
        <p:txBody>
          <a:bodyPr/>
          <a:lstStyle/>
          <a:p>
            <a:pPr lvl="0"/>
            <a:fld id="{A37D2BB2-7EF9-4122-AFBC-65D599F2A270}" type="slidenum">
              <a:rPr lang="en-US" smtClean="0"/>
              <a:pPr lvl="0"/>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pPr lvl="0"/>
            <a:r>
              <a:rPr lang="en-IN"/>
              <a:t>21st July 2013</a:t>
            </a:r>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pPr lvl="0"/>
            <a:fld id="{057DA4ED-962F-4596-85CC-A52C9D351E00}" type="slidenum">
              <a:rPr lang="en-US" smtClean="0"/>
              <a:pPr lvl="0"/>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11.wmf"/></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6.xml"/><Relationship Id="rId1" Type="http://schemas.openxmlformats.org/officeDocument/2006/relationships/slideLayout" Target="../slideLayouts/slideLayout7.xml"/><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15.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32.xml"/><Relationship Id="rId1" Type="http://schemas.openxmlformats.org/officeDocument/2006/relationships/slideLayout" Target="../slideLayouts/slideLayout7.xml"/><Relationship Id="rId4" Type="http://schemas.openxmlformats.org/officeDocument/2006/relationships/image" Target="../media/image16.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17.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50.xml"/><Relationship Id="rId1" Type="http://schemas.openxmlformats.org/officeDocument/2006/relationships/slideLayout" Target="../slideLayouts/slideLayout7.xml"/><Relationship Id="rId4" Type="http://schemas.openxmlformats.org/officeDocument/2006/relationships/image" Target="../media/image18.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52.xml"/><Relationship Id="rId1" Type="http://schemas.openxmlformats.org/officeDocument/2006/relationships/slideLayout" Target="../slideLayouts/slideLayout7.xml"/><Relationship Id="rId4" Type="http://schemas.openxmlformats.org/officeDocument/2006/relationships/image" Target="../media/image19.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57.xml"/><Relationship Id="rId1" Type="http://schemas.openxmlformats.org/officeDocument/2006/relationships/slideLayout" Target="../slideLayouts/slideLayout7.xml"/><Relationship Id="rId6" Type="http://schemas.openxmlformats.org/officeDocument/2006/relationships/image" Target="../media/image21.emf"/><Relationship Id="rId5" Type="http://schemas.openxmlformats.org/officeDocument/2006/relationships/oleObject" Target="../embeddings/oleObject9.bin"/><Relationship Id="rId4" Type="http://schemas.openxmlformats.org/officeDocument/2006/relationships/image" Target="../media/image20.emf"/></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61.xml"/><Relationship Id="rId1" Type="http://schemas.openxmlformats.org/officeDocument/2006/relationships/slideLayout" Target="../slideLayouts/slideLayout7.xml"/><Relationship Id="rId6" Type="http://schemas.openxmlformats.org/officeDocument/2006/relationships/image" Target="../media/image23.emf"/><Relationship Id="rId5" Type="http://schemas.openxmlformats.org/officeDocument/2006/relationships/oleObject" Target="../embeddings/oleObject11.bin"/><Relationship Id="rId4" Type="http://schemas.openxmlformats.org/officeDocument/2006/relationships/image" Target="../media/image22.e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727200" y="1054100"/>
            <a:ext cx="7416800" cy="1470025"/>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en-US"/>
              <a:t>The Language of Bits</a:t>
            </a:r>
          </a:p>
        </p:txBody>
      </p:sp>
      <p:sp>
        <p:nvSpPr>
          <p:cNvPr id="4" name="Text Box 2"/>
          <p:cNvSpPr txBox="1">
            <a:spLocks noChangeArrowheads="1"/>
          </p:cNvSpPr>
          <p:nvPr/>
        </p:nvSpPr>
        <p:spPr bwMode="auto">
          <a:xfrm>
            <a:off x="0" y="6096000"/>
            <a:ext cx="9144000" cy="7032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lgn="just" eaLnBrk="1" hangingPunct="1"/>
            <a:r>
              <a:rPr lang="en-US" altLang="en-US" sz="800" b="1" dirty="0">
                <a:latin typeface="TimesNewRoman,Bold" charset="0"/>
              </a:rPr>
              <a:t>PROPRIETARY MATERIAL</a:t>
            </a:r>
            <a:r>
              <a:rPr lang="en-US" altLang="en-US" sz="800" dirty="0">
                <a:latin typeface="TimesNewRoman" charset="0"/>
              </a:rPr>
              <a:t>. ©  2014 The McGraw-Hill Companies, Inc. All rights reserved. No part of this PowerPoint slide  may be displayed, reproduced or distributed in any form or by any means, without the prior written permission of the publisher, or used beyond the limited distribution to teachers and educators permitted by McGraw-Hill for their individual course preparation. PowerPoint Slides are being provided only to authorized professors and instructors for use in preparing for classes using the affiliated textbook. No other use or distribution of   this PowerPoint slide  is permitted.  The PowerPoint slide may not be sold and may not be distributed or be  used by any student or   any other third party. No part of the slide may be reproduced, displayed or distributed in any form or by any means, electronic or otherwise, without the prior written permission of  McGraw Hill Education (India) Private Limited.     </a:t>
            </a:r>
          </a:p>
        </p:txBody>
      </p:sp>
      <p:sp>
        <p:nvSpPr>
          <p:cNvPr id="6" name="Rectangle 5"/>
          <p:cNvSpPr/>
          <p:nvPr/>
        </p:nvSpPr>
        <p:spPr>
          <a:xfrm>
            <a:off x="103909" y="2706469"/>
            <a:ext cx="9118715"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Computer Organisation and Architecture</a:t>
            </a:r>
            <a:endParaRPr lang="en-US" sz="3600" dirty="0">
              <a:latin typeface="Arial" panose="020B0604020202020204" pitchFamily="34" charset="0"/>
              <a:cs typeface="Arial" panose="020B0604020202020204" pitchFamily="34" charset="0"/>
            </a:endParaRPr>
          </a:p>
        </p:txBody>
      </p:sp>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a:t>
            </a:fld>
            <a:endParaRPr lang="en-US" sz="1000" dirty="0">
              <a:latin typeface="Calibri" panose="020F0502020204030204" pitchFamily="34" charset="0"/>
            </a:endParaRPr>
          </a:p>
        </p:txBody>
      </p:sp>
      <p:sp>
        <p:nvSpPr>
          <p:cNvPr id="10" name="Title 1"/>
          <p:cNvSpPr txBox="1">
            <a:spLocks/>
          </p:cNvSpPr>
          <p:nvPr/>
        </p:nvSpPr>
        <p:spPr>
          <a:xfrm>
            <a:off x="228600" y="3719036"/>
            <a:ext cx="8686800" cy="1477328"/>
          </a:xfrm>
          <a:prstGeom prst="rect">
            <a:avLst/>
          </a:prstGeom>
          <a:noFill/>
          <a:ln>
            <a:noFill/>
          </a:ln>
        </p:spPr>
        <p:txBody>
          <a:bodyPr wrap="square" lIns="0" tIns="0" rIns="0" bIns="0" anchor="ctr">
            <a:spAutoFit/>
          </a:bodyPr>
          <a:lstStyle>
            <a:defPPr lvl="0">
              <a:buSzPct val="45000"/>
              <a:buFont typeface="StarSymbol"/>
              <a:buNone/>
              <a:defRPr/>
            </a:defPPr>
            <a:lvl1pPr lvl="0" algn="ctr" rtl="0" hangingPunct="1">
              <a:spcBef>
                <a:spcPts val="0"/>
              </a:spcBef>
              <a:spcAft>
                <a:spcPts val="0"/>
              </a:spcAft>
              <a:buSzPct val="45000"/>
              <a:buFont typeface="StarSymbol"/>
              <a:buChar char="●"/>
              <a:tabLst/>
              <a:defRPr lang="en-US" sz="3200" b="1" i="0" u="none" strike="noStrike" kern="1200" spc="0">
                <a:ln>
                  <a:noFill/>
                </a:ln>
                <a:solidFill>
                  <a:srgbClr val="FFFFFF"/>
                </a:solidFill>
                <a:effectLst>
                  <a:outerShdw dist="17961" dir="2700000">
                    <a:scrgbClr r="0" g="0" b="0"/>
                  </a:outerShdw>
                </a:effectLst>
                <a:latin typeface="Helvetica" pitchFamily="34"/>
                <a:ea typeface="Helvetica" pitchFamily="2"/>
                <a:cs typeface="Helvetica" pitchFamily="2"/>
              </a:defRPr>
            </a:lvl1pPr>
            <a:lvl2pPr lvl="1">
              <a:buSzPct val="45000"/>
              <a:buFont typeface="StarSymbol"/>
              <a:buChar char="●"/>
              <a:defRPr/>
            </a:lvl2pPr>
            <a:lvl3pPr lvl="2">
              <a:buSzPct val="45000"/>
              <a:buFont typeface="StarSymbol"/>
              <a:buChar char="●"/>
              <a:defRPr/>
            </a:lvl3pPr>
            <a:lvl4pPr lvl="3">
              <a:buSzPct val="45000"/>
              <a:buFont typeface="StarSymbol"/>
              <a:buChar char="●"/>
              <a:defRPr/>
            </a:lvl4pPr>
            <a:lvl5pPr lvl="4">
              <a:buSzPct val="45000"/>
              <a:buFont typeface="StarSymbol"/>
              <a:buChar char="●"/>
              <a:defRPr/>
            </a:lvl5pPr>
            <a:lvl6pPr lvl="5">
              <a:buSzPct val="45000"/>
              <a:buFont typeface="StarSymbol"/>
              <a:buChar char="●"/>
              <a:defRPr/>
            </a:lvl6pPr>
            <a:lvl7pPr lvl="6">
              <a:buSzPct val="45000"/>
              <a:buFont typeface="StarSymbol"/>
              <a:buChar char="●"/>
              <a:defRPr/>
            </a:lvl7pPr>
            <a:lvl8pPr lvl="7">
              <a:buSzPct val="45000"/>
              <a:buFont typeface="StarSymbol"/>
              <a:buChar char="●"/>
              <a:defRPr/>
            </a:lvl8pPr>
            <a:lvl9pPr lvl="8">
              <a:buSzPct val="45000"/>
              <a:buFont typeface="StarSymbol"/>
              <a:buChar char="●"/>
              <a:defRPr/>
            </a:lvl9pPr>
          </a:lstStyle>
          <a:p>
            <a:pPr>
              <a:buNone/>
            </a:pPr>
            <a:r>
              <a:rPr lang="en-US" dirty="0">
                <a:solidFill>
                  <a:schemeClr val="tx1"/>
                </a:solidFill>
                <a:effectLst/>
              </a:rPr>
              <a:t>The Language of Bits</a:t>
            </a:r>
          </a:p>
          <a:p>
            <a:pPr>
              <a:buNone/>
            </a:pPr>
            <a:r>
              <a:rPr lang="en-US" dirty="0">
                <a:solidFill>
                  <a:schemeClr val="tx1"/>
                </a:solidFill>
                <a:effectLst/>
                <a:latin typeface="Arial" panose="020B0604020202020204" pitchFamily="34" charset="0"/>
                <a:cs typeface="Arial" panose="020B0604020202020204" pitchFamily="34" charset="0"/>
              </a:rPr>
              <a:t>&amp;</a:t>
            </a:r>
          </a:p>
          <a:p>
            <a:pPr>
              <a:buNone/>
            </a:pPr>
            <a:r>
              <a:rPr lang="en-US" dirty="0">
                <a:solidFill>
                  <a:schemeClr val="tx1"/>
                </a:solidFill>
                <a:effectLst/>
                <a:latin typeface="Arial" panose="020B0604020202020204" pitchFamily="34" charset="0"/>
                <a:cs typeface="Arial" panose="020B0604020202020204" pitchFamily="34" charset="0"/>
              </a:rPr>
              <a:t>Number System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1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Consensus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727200" y="4437063"/>
            <a:ext cx="7416800" cy="11985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Prove :</a:t>
            </a:r>
          </a:p>
          <a:p>
            <a:pPr lvl="1">
              <a:buSzPct val="100000"/>
              <a:buFont typeface="Symbol" panose="05050102010706020507" pitchFamily="18" charset="2"/>
              <a:buChar char=""/>
            </a:pPr>
            <a:r>
              <a:rPr lang="en-US" dirty="0">
                <a:latin typeface="" pitchFamily="18"/>
              </a:rPr>
              <a:t>X.Y + X.Z + Y.Z = X.Y + X.Z</a:t>
            </a:r>
          </a:p>
        </p:txBody>
      </p:sp>
      <p:sp>
        <p:nvSpPr>
          <p:cNvPr id="5" name="Straight Connector 4"/>
          <p:cNvSpPr/>
          <p:nvPr/>
        </p:nvSpPr>
        <p:spPr>
          <a:xfrm>
            <a:off x="3392760" y="5089679"/>
            <a:ext cx="1886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Straight Connector 5"/>
          <p:cNvSpPr/>
          <p:nvPr/>
        </p:nvSpPr>
        <p:spPr>
          <a:xfrm>
            <a:off x="5867400" y="5106693"/>
            <a:ext cx="149040" cy="0"/>
          </a:xfrm>
          <a:prstGeom prst="line">
            <a:avLst/>
          </a:prstGeom>
          <a:noFill/>
          <a:ln w="1836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pic>
        <p:nvPicPr>
          <p:cNvPr id="7" name="Picture 6"/>
          <p:cNvPicPr>
            <a:picLocks noChangeAspect="1"/>
          </p:cNvPicPr>
          <p:nvPr/>
        </p:nvPicPr>
        <p:blipFill>
          <a:blip r:embed="rId3">
            <a:lum/>
            <a:alphaModFix/>
          </a:blip>
          <a:srcRect/>
          <a:stretch>
            <a:fillRect/>
          </a:stretch>
        </p:blipFill>
        <p:spPr>
          <a:xfrm>
            <a:off x="3200400" y="1620000"/>
            <a:ext cx="2880000" cy="2520000"/>
          </a:xfrm>
          <a:prstGeom prst="rect">
            <a:avLst/>
          </a:prstGeom>
          <a:noFill/>
          <a:ln>
            <a:noFill/>
          </a:ln>
        </p:spPr>
      </p:pic>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10</a:t>
            </a:fld>
            <a:endParaRPr lang="en-US" sz="1000" dirty="0">
              <a:latin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0134D-FFDF-5EBB-9410-73AB34A82D49}"/>
              </a:ext>
            </a:extLst>
          </p:cNvPr>
          <p:cNvSpPr txBox="1">
            <a:spLocks/>
          </p:cNvSpPr>
          <p:nvPr/>
        </p:nvSpPr>
        <p:spPr>
          <a:xfrm>
            <a:off x="838200" y="1301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lgn="l">
              <a:buNone/>
            </a:pPr>
            <a:r>
              <a:rPr lang="en-IN" b="0" i="0" dirty="0">
                <a:solidFill>
                  <a:srgbClr val="FFFFFF"/>
                </a:solidFill>
                <a:effectLst/>
                <a:latin typeface="Poppins" pitchFamily="2" charset="77"/>
              </a:rPr>
              <a:t>K-Map (Karnaugh Map)</a:t>
            </a:r>
          </a:p>
        </p:txBody>
      </p:sp>
      <p:sp>
        <p:nvSpPr>
          <p:cNvPr id="3" name="TextBox 2">
            <a:extLst>
              <a:ext uri="{FF2B5EF4-FFF2-40B4-BE49-F238E27FC236}">
                <a16:creationId xmlns:a16="http://schemas.microsoft.com/office/drawing/2014/main" id="{750F16B9-C29B-8299-CDAD-7537D56A53EF}"/>
              </a:ext>
            </a:extLst>
          </p:cNvPr>
          <p:cNvSpPr txBox="1"/>
          <p:nvPr/>
        </p:nvSpPr>
        <p:spPr>
          <a:xfrm>
            <a:off x="838200" y="1752600"/>
            <a:ext cx="7543800" cy="1754326"/>
          </a:xfrm>
          <a:prstGeom prst="rect">
            <a:avLst/>
          </a:prstGeom>
          <a:noFill/>
        </p:spPr>
        <p:txBody>
          <a:bodyPr wrap="square" rtlCol="0">
            <a:spAutoFit/>
          </a:bodyPr>
          <a:lstStyle/>
          <a:p>
            <a:r>
              <a:rPr lang="en-IN" dirty="0">
                <a:solidFill>
                  <a:srgbClr val="444444"/>
                </a:solidFill>
                <a:latin typeface="Poppins" pitchFamily="2" charset="77"/>
              </a:rPr>
              <a:t>P</a:t>
            </a:r>
            <a:r>
              <a:rPr lang="en-IN" b="0" i="0" dirty="0">
                <a:solidFill>
                  <a:srgbClr val="444444"/>
                </a:solidFill>
                <a:effectLst/>
                <a:latin typeface="Poppins" pitchFamily="2" charset="77"/>
              </a:rPr>
              <a:t>ictorial method that is utilised to minimise various Boolean expressions without using the Boolean algebra theorems along with the equation manipulations. </a:t>
            </a:r>
          </a:p>
          <a:p>
            <a:endParaRPr lang="en-IN" dirty="0">
              <a:solidFill>
                <a:srgbClr val="444444"/>
              </a:solidFill>
              <a:latin typeface="Poppins" pitchFamily="2" charset="77"/>
            </a:endParaRPr>
          </a:p>
          <a:p>
            <a:r>
              <a:rPr lang="en-IN" b="0" i="0" dirty="0">
                <a:solidFill>
                  <a:srgbClr val="444444"/>
                </a:solidFill>
                <a:effectLst/>
                <a:latin typeface="Poppins" pitchFamily="2" charset="77"/>
              </a:rPr>
              <a:t>The K-map can easily take two forms, namely, Sum of Product or SOP and Product of Sum or POS</a:t>
            </a:r>
            <a:endParaRPr lang="en-US" dirty="0"/>
          </a:p>
        </p:txBody>
      </p:sp>
    </p:spTree>
    <p:extLst>
      <p:ext uri="{BB962C8B-B14F-4D97-AF65-F5344CB8AC3E}">
        <p14:creationId xmlns:p14="http://schemas.microsoft.com/office/powerpoint/2010/main" val="30066499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2B1919-8B97-083F-7E39-B795B5412474}"/>
              </a:ext>
            </a:extLst>
          </p:cNvPr>
          <p:cNvSpPr txBox="1"/>
          <p:nvPr/>
        </p:nvSpPr>
        <p:spPr>
          <a:xfrm>
            <a:off x="177140" y="1295400"/>
            <a:ext cx="8991600" cy="5078313"/>
          </a:xfrm>
          <a:prstGeom prst="rect">
            <a:avLst/>
          </a:prstGeom>
          <a:noFill/>
        </p:spPr>
        <p:txBody>
          <a:bodyPr wrap="square">
            <a:spAutoFit/>
          </a:bodyPr>
          <a:lstStyle/>
          <a:p>
            <a:pPr algn="l"/>
            <a:r>
              <a:rPr lang="en-IN" b="0" i="0" dirty="0">
                <a:solidFill>
                  <a:srgbClr val="444444"/>
                </a:solidFill>
                <a:effectLst/>
                <a:latin typeface="Poppins" pitchFamily="2" charset="77"/>
              </a:rPr>
              <a:t>1. Select a K-map according to the total number of variables.</a:t>
            </a:r>
          </a:p>
          <a:p>
            <a:pPr algn="l"/>
            <a:r>
              <a:rPr lang="en-IN" b="0" i="0" dirty="0">
                <a:solidFill>
                  <a:srgbClr val="444444"/>
                </a:solidFill>
                <a:effectLst/>
                <a:latin typeface="Poppins" pitchFamily="2" charset="77"/>
              </a:rPr>
              <a:t>2. Identify maxterms or </a:t>
            </a:r>
            <a:r>
              <a:rPr lang="en-IN" b="0" i="0" dirty="0" err="1">
                <a:solidFill>
                  <a:srgbClr val="444444"/>
                </a:solidFill>
                <a:effectLst/>
                <a:latin typeface="Poppins" pitchFamily="2" charset="77"/>
              </a:rPr>
              <a:t>minterms</a:t>
            </a:r>
            <a:r>
              <a:rPr lang="en-IN" b="0" i="0" dirty="0">
                <a:solidFill>
                  <a:srgbClr val="444444"/>
                </a:solidFill>
                <a:effectLst/>
                <a:latin typeface="Poppins" pitchFamily="2" charset="77"/>
              </a:rPr>
              <a:t> as given in the problem.</a:t>
            </a:r>
          </a:p>
          <a:p>
            <a:pPr algn="l"/>
            <a:r>
              <a:rPr lang="en-IN" b="0" i="0" dirty="0">
                <a:solidFill>
                  <a:srgbClr val="444444"/>
                </a:solidFill>
                <a:effectLst/>
                <a:latin typeface="Poppins" pitchFamily="2" charset="77"/>
              </a:rPr>
              <a:t>3. For SOP, put the 1’s in the blocks of the K-map with respect to the </a:t>
            </a:r>
            <a:r>
              <a:rPr lang="en-IN" b="0" i="0" dirty="0" err="1">
                <a:solidFill>
                  <a:srgbClr val="444444"/>
                </a:solidFill>
                <a:effectLst/>
                <a:latin typeface="Poppins" pitchFamily="2" charset="77"/>
              </a:rPr>
              <a:t>minterms</a:t>
            </a:r>
            <a:r>
              <a:rPr lang="en-IN" b="0" i="0" dirty="0">
                <a:solidFill>
                  <a:srgbClr val="444444"/>
                </a:solidFill>
                <a:effectLst/>
                <a:latin typeface="Poppins" pitchFamily="2" charset="77"/>
              </a:rPr>
              <a:t> (elsewhere 0’s).</a:t>
            </a:r>
          </a:p>
          <a:p>
            <a:pPr algn="l"/>
            <a:r>
              <a:rPr lang="en-IN" b="0" i="0" dirty="0">
                <a:solidFill>
                  <a:srgbClr val="444444"/>
                </a:solidFill>
                <a:effectLst/>
                <a:latin typeface="Poppins" pitchFamily="2" charset="77"/>
              </a:rPr>
              <a:t>4. For POS, putting 0’s in the blocks of the K-map with respect to the maxterms (elsewhere 1’s).</a:t>
            </a:r>
          </a:p>
          <a:p>
            <a:pPr algn="l"/>
            <a:r>
              <a:rPr lang="en-IN" b="0" i="0" dirty="0">
                <a:solidFill>
                  <a:srgbClr val="444444"/>
                </a:solidFill>
                <a:effectLst/>
                <a:latin typeface="Poppins" pitchFamily="2" charset="77"/>
              </a:rPr>
              <a:t>5. Making rectangular groups that contain the total terms in the power of two, such as 2,4,8 ..(except 1) and trying to cover as many numbers of elements as we can in a single group.</a:t>
            </a:r>
          </a:p>
          <a:p>
            <a:pPr algn="l"/>
            <a:r>
              <a:rPr lang="en-IN" b="0" i="0" dirty="0">
                <a:solidFill>
                  <a:srgbClr val="444444"/>
                </a:solidFill>
                <a:effectLst/>
                <a:latin typeface="Poppins" pitchFamily="2" charset="77"/>
              </a:rPr>
              <a:t>6. From the groups that have been created in step 5, find the product terms and then sum them up for the SOP form.</a:t>
            </a:r>
          </a:p>
          <a:p>
            <a:pPr algn="l"/>
            <a:endParaRPr lang="en-IN" dirty="0">
              <a:solidFill>
                <a:srgbClr val="444444"/>
              </a:solidFill>
              <a:latin typeface="Poppins" pitchFamily="2" charset="77"/>
            </a:endParaRPr>
          </a:p>
          <a:p>
            <a:pPr algn="l"/>
            <a:r>
              <a:rPr lang="en-IN" b="1" i="0" dirty="0">
                <a:solidFill>
                  <a:srgbClr val="444444"/>
                </a:solidFill>
                <a:effectLst/>
                <a:latin typeface="Poppins" pitchFamily="2" charset="77"/>
              </a:rPr>
              <a:t>SOP FORM</a:t>
            </a:r>
          </a:p>
          <a:p>
            <a:pPr algn="l"/>
            <a:r>
              <a:rPr lang="en-IN" b="1" i="0" dirty="0">
                <a:solidFill>
                  <a:srgbClr val="444444"/>
                </a:solidFill>
                <a:effectLst/>
                <a:latin typeface="Poppins" pitchFamily="2" charset="77"/>
              </a:rPr>
              <a:t>1. 3 variables K-map:</a:t>
            </a:r>
          </a:p>
          <a:p>
            <a:pPr algn="l"/>
            <a:r>
              <a:rPr lang="en-IN" b="0" i="0" dirty="0">
                <a:solidFill>
                  <a:srgbClr val="444444"/>
                </a:solidFill>
                <a:effectLst/>
                <a:latin typeface="Poppins" pitchFamily="2" charset="77"/>
              </a:rPr>
              <a:t>Z = ∑P, Q, R (1, 3, 6, 7)</a:t>
            </a:r>
          </a:p>
          <a:p>
            <a:pPr algn="l"/>
            <a:endParaRPr lang="en-IN" b="0" i="0" dirty="0">
              <a:solidFill>
                <a:srgbClr val="444444"/>
              </a:solidFill>
              <a:effectLst/>
              <a:latin typeface="Poppins" pitchFamily="2" charset="77"/>
            </a:endParaRPr>
          </a:p>
          <a:p>
            <a:br>
              <a:rPr lang="en-IN" dirty="0"/>
            </a:br>
            <a:endParaRPr lang="en-US" dirty="0"/>
          </a:p>
        </p:txBody>
      </p:sp>
      <p:sp>
        <p:nvSpPr>
          <p:cNvPr id="4" name="Title 1">
            <a:extLst>
              <a:ext uri="{FF2B5EF4-FFF2-40B4-BE49-F238E27FC236}">
                <a16:creationId xmlns:a16="http://schemas.microsoft.com/office/drawing/2014/main" id="{D4BDEF70-BAAF-E929-FFFF-ACD7D0EBEC1B}"/>
              </a:ext>
            </a:extLst>
          </p:cNvPr>
          <p:cNvSpPr txBox="1">
            <a:spLocks/>
          </p:cNvSpPr>
          <p:nvPr/>
        </p:nvSpPr>
        <p:spPr>
          <a:xfrm>
            <a:off x="1485900" y="152400"/>
            <a:ext cx="61722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lgn="l">
              <a:buNone/>
            </a:pPr>
            <a:r>
              <a:rPr lang="en-IN" b="0" i="0" dirty="0">
                <a:solidFill>
                  <a:srgbClr val="FFFFFF"/>
                </a:solidFill>
                <a:effectLst/>
                <a:latin typeface="Poppins" pitchFamily="2" charset="77"/>
              </a:rPr>
              <a:t>Steps to Solve K-Map</a:t>
            </a:r>
          </a:p>
        </p:txBody>
      </p:sp>
    </p:spTree>
    <p:extLst>
      <p:ext uri="{BB962C8B-B14F-4D97-AF65-F5344CB8AC3E}">
        <p14:creationId xmlns:p14="http://schemas.microsoft.com/office/powerpoint/2010/main" val="2383380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oup of numbers and a group of objects&#10;&#10;Description automatically generated with medium confidence">
            <a:extLst>
              <a:ext uri="{FF2B5EF4-FFF2-40B4-BE49-F238E27FC236}">
                <a16:creationId xmlns:a16="http://schemas.microsoft.com/office/drawing/2014/main" id="{162E1DA3-13D9-E796-3ED7-04B049164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1371600"/>
            <a:ext cx="6210300" cy="3505200"/>
          </a:xfrm>
          <a:prstGeom prst="rect">
            <a:avLst/>
          </a:prstGeom>
        </p:spPr>
      </p:pic>
      <p:sp>
        <p:nvSpPr>
          <p:cNvPr id="4" name="TextBox 3">
            <a:extLst>
              <a:ext uri="{FF2B5EF4-FFF2-40B4-BE49-F238E27FC236}">
                <a16:creationId xmlns:a16="http://schemas.microsoft.com/office/drawing/2014/main" id="{C1A30678-E183-1F3F-41FF-5C3F93A5DB4C}"/>
              </a:ext>
            </a:extLst>
          </p:cNvPr>
          <p:cNvSpPr txBox="1"/>
          <p:nvPr/>
        </p:nvSpPr>
        <p:spPr>
          <a:xfrm>
            <a:off x="85110" y="4886696"/>
            <a:ext cx="9058890" cy="2031325"/>
          </a:xfrm>
          <a:prstGeom prst="rect">
            <a:avLst/>
          </a:prstGeom>
          <a:noFill/>
        </p:spPr>
        <p:txBody>
          <a:bodyPr wrap="none" rtlCol="0">
            <a:spAutoFit/>
          </a:bodyPr>
          <a:lstStyle/>
          <a:p>
            <a:pPr algn="l"/>
            <a:r>
              <a:rPr lang="en-IN" b="0" i="0" dirty="0">
                <a:solidFill>
                  <a:srgbClr val="444444"/>
                </a:solidFill>
                <a:effectLst/>
                <a:latin typeface="Poppins" pitchFamily="2" charset="77"/>
              </a:rPr>
              <a:t>From the red group, the product term would be —</a:t>
            </a:r>
          </a:p>
          <a:p>
            <a:pPr algn="l"/>
            <a:r>
              <a:rPr lang="en-IN" dirty="0">
                <a:solidFill>
                  <a:srgbClr val="444444"/>
                </a:solidFill>
                <a:latin typeface="Poppins" pitchFamily="2" charset="77"/>
              </a:rPr>
              <a:t>A</a:t>
            </a:r>
            <a:r>
              <a:rPr lang="en-IN" b="0" i="0" dirty="0">
                <a:solidFill>
                  <a:srgbClr val="444444"/>
                </a:solidFill>
                <a:effectLst/>
                <a:latin typeface="Poppins" pitchFamily="2" charset="77"/>
              </a:rPr>
              <a:t>’C</a:t>
            </a:r>
          </a:p>
          <a:p>
            <a:pPr algn="l"/>
            <a:r>
              <a:rPr lang="en-IN" b="0" i="0" dirty="0">
                <a:solidFill>
                  <a:srgbClr val="444444"/>
                </a:solidFill>
                <a:effectLst/>
                <a:latin typeface="Poppins" pitchFamily="2" charset="77"/>
              </a:rPr>
              <a:t>From the green group, the product term would be —</a:t>
            </a:r>
          </a:p>
          <a:p>
            <a:pPr algn="l"/>
            <a:r>
              <a:rPr lang="en-IN" dirty="0">
                <a:solidFill>
                  <a:srgbClr val="444444"/>
                </a:solidFill>
                <a:latin typeface="Poppins" pitchFamily="2" charset="77"/>
              </a:rPr>
              <a:t>AB</a:t>
            </a:r>
            <a:endParaRPr lang="en-IN" b="0" i="0" dirty="0">
              <a:solidFill>
                <a:srgbClr val="444444"/>
              </a:solidFill>
              <a:effectLst/>
              <a:latin typeface="Poppins" pitchFamily="2" charset="77"/>
            </a:endParaRPr>
          </a:p>
          <a:p>
            <a:pPr algn="l"/>
            <a:r>
              <a:rPr lang="en-IN" b="0" i="0" dirty="0">
                <a:solidFill>
                  <a:srgbClr val="444444"/>
                </a:solidFill>
                <a:effectLst/>
                <a:latin typeface="Poppins" pitchFamily="2" charset="77"/>
              </a:rPr>
              <a:t>If we sum these product terms, then we will get this final expression (A’C + </a:t>
            </a:r>
            <a:r>
              <a:rPr lang="en-IN" dirty="0">
                <a:solidFill>
                  <a:srgbClr val="444444"/>
                </a:solidFill>
                <a:latin typeface="Poppins" pitchFamily="2" charset="77"/>
              </a:rPr>
              <a:t>AB</a:t>
            </a:r>
            <a:r>
              <a:rPr lang="en-IN" b="0" i="0" dirty="0">
                <a:solidFill>
                  <a:srgbClr val="444444"/>
                </a:solidFill>
                <a:effectLst/>
                <a:latin typeface="Poppins" pitchFamily="2" charset="77"/>
              </a:rPr>
              <a:t>)</a:t>
            </a:r>
          </a:p>
          <a:p>
            <a:br>
              <a:rPr lang="en-IN" dirty="0"/>
            </a:br>
            <a:endParaRPr lang="en-US" dirty="0"/>
          </a:p>
        </p:txBody>
      </p:sp>
    </p:spTree>
    <p:extLst>
      <p:ext uri="{BB962C8B-B14F-4D97-AF65-F5344CB8AC3E}">
        <p14:creationId xmlns:p14="http://schemas.microsoft.com/office/powerpoint/2010/main" val="31794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2A6386-6ED4-C8A4-EF01-EFE6EB70BC7B}"/>
              </a:ext>
            </a:extLst>
          </p:cNvPr>
          <p:cNvSpPr txBox="1"/>
          <p:nvPr/>
        </p:nvSpPr>
        <p:spPr>
          <a:xfrm>
            <a:off x="342900" y="819834"/>
            <a:ext cx="4572000" cy="646331"/>
          </a:xfrm>
          <a:prstGeom prst="rect">
            <a:avLst/>
          </a:prstGeom>
          <a:noFill/>
        </p:spPr>
        <p:txBody>
          <a:bodyPr wrap="square">
            <a:spAutoFit/>
          </a:bodyPr>
          <a:lstStyle/>
          <a:p>
            <a:pPr algn="l"/>
            <a:r>
              <a:rPr lang="en-IN" b="1" i="0" dirty="0">
                <a:solidFill>
                  <a:srgbClr val="444444"/>
                </a:solidFill>
                <a:effectLst/>
                <a:latin typeface="Poppins" pitchFamily="2" charset="77"/>
              </a:rPr>
              <a:t>4 variables K-map:</a:t>
            </a:r>
          </a:p>
          <a:p>
            <a:pPr algn="l"/>
            <a:r>
              <a:rPr lang="en-IN" b="0" i="0" dirty="0">
                <a:solidFill>
                  <a:srgbClr val="444444"/>
                </a:solidFill>
                <a:effectLst/>
                <a:latin typeface="Poppins" pitchFamily="2" charset="77"/>
              </a:rPr>
              <a:t>F (A, B, C, D) = ∑(0, 2, 5, 7, 8, 10, 13, 15)</a:t>
            </a:r>
          </a:p>
        </p:txBody>
      </p:sp>
      <p:sp>
        <p:nvSpPr>
          <p:cNvPr id="8" name="TextBox 7">
            <a:extLst>
              <a:ext uri="{FF2B5EF4-FFF2-40B4-BE49-F238E27FC236}">
                <a16:creationId xmlns:a16="http://schemas.microsoft.com/office/drawing/2014/main" id="{7E697D6F-3639-8951-FCCB-432CD7323340}"/>
              </a:ext>
            </a:extLst>
          </p:cNvPr>
          <p:cNvSpPr txBox="1"/>
          <p:nvPr/>
        </p:nvSpPr>
        <p:spPr>
          <a:xfrm>
            <a:off x="0" y="5029200"/>
            <a:ext cx="9144000" cy="2031325"/>
          </a:xfrm>
          <a:prstGeom prst="rect">
            <a:avLst/>
          </a:prstGeom>
          <a:noFill/>
        </p:spPr>
        <p:txBody>
          <a:bodyPr wrap="square">
            <a:spAutoFit/>
          </a:bodyPr>
          <a:lstStyle/>
          <a:p>
            <a:pPr algn="l"/>
            <a:r>
              <a:rPr lang="en-IN" b="0" i="0" dirty="0">
                <a:solidFill>
                  <a:srgbClr val="444444"/>
                </a:solidFill>
                <a:effectLst/>
                <a:latin typeface="Poppins" pitchFamily="2" charset="77"/>
              </a:rPr>
              <a:t>From the red group, the product term would be —</a:t>
            </a:r>
          </a:p>
          <a:p>
            <a:pPr algn="l"/>
            <a:r>
              <a:rPr lang="en-IN" b="0" i="0" dirty="0">
                <a:solidFill>
                  <a:srgbClr val="444444"/>
                </a:solidFill>
                <a:effectLst/>
                <a:latin typeface="Poppins" pitchFamily="2" charset="77"/>
              </a:rPr>
              <a:t>BD</a:t>
            </a:r>
          </a:p>
          <a:p>
            <a:pPr algn="l"/>
            <a:r>
              <a:rPr lang="en-IN" b="0" i="0" dirty="0">
                <a:solidFill>
                  <a:srgbClr val="444444"/>
                </a:solidFill>
                <a:effectLst/>
                <a:latin typeface="Poppins" pitchFamily="2" charset="77"/>
              </a:rPr>
              <a:t>From the lilac group, the product term would be —</a:t>
            </a:r>
          </a:p>
          <a:p>
            <a:pPr algn="l"/>
            <a:r>
              <a:rPr lang="en-IN" b="0" i="0" dirty="0">
                <a:solidFill>
                  <a:srgbClr val="444444"/>
                </a:solidFill>
                <a:effectLst/>
                <a:latin typeface="Poppins" pitchFamily="2" charset="77"/>
              </a:rPr>
              <a:t>B’D’</a:t>
            </a:r>
          </a:p>
          <a:p>
            <a:pPr algn="l"/>
            <a:r>
              <a:rPr lang="en-IN" b="0" i="0" dirty="0">
                <a:solidFill>
                  <a:srgbClr val="444444"/>
                </a:solidFill>
                <a:effectLst/>
                <a:latin typeface="Poppins" pitchFamily="2" charset="77"/>
              </a:rPr>
              <a:t>If we sum these product terms, then we will get this final expression (BD + B’D’)</a:t>
            </a:r>
          </a:p>
          <a:p>
            <a:br>
              <a:rPr lang="en-IN" dirty="0"/>
            </a:br>
            <a:endParaRPr lang="en-US" dirty="0"/>
          </a:p>
        </p:txBody>
      </p:sp>
      <p:grpSp>
        <p:nvGrpSpPr>
          <p:cNvPr id="6" name="Group 5">
            <a:extLst>
              <a:ext uri="{FF2B5EF4-FFF2-40B4-BE49-F238E27FC236}">
                <a16:creationId xmlns:a16="http://schemas.microsoft.com/office/drawing/2014/main" id="{890C37E5-F1A1-BAEC-8236-D15FD5ECEFDE}"/>
              </a:ext>
            </a:extLst>
          </p:cNvPr>
          <p:cNvGrpSpPr/>
          <p:nvPr/>
        </p:nvGrpSpPr>
        <p:grpSpPr>
          <a:xfrm>
            <a:off x="518161" y="1383268"/>
            <a:ext cx="5083406" cy="3722132"/>
            <a:chOff x="518161" y="1383268"/>
            <a:chExt cx="5083406" cy="3722132"/>
          </a:xfrm>
        </p:grpSpPr>
        <p:pic>
          <p:nvPicPr>
            <p:cNvPr id="5" name="Picture 4" descr="A yellow square with red square in center with green and yellow squares&#10;&#10;Description automatically generated">
              <a:extLst>
                <a:ext uri="{FF2B5EF4-FFF2-40B4-BE49-F238E27FC236}">
                  <a16:creationId xmlns:a16="http://schemas.microsoft.com/office/drawing/2014/main" id="{533F64EA-E3D6-1A81-B713-B0A5E896B21B}"/>
                </a:ext>
              </a:extLst>
            </p:cNvPr>
            <p:cNvPicPr>
              <a:picLocks noChangeAspect="1"/>
            </p:cNvPicPr>
            <p:nvPr/>
          </p:nvPicPr>
          <p:blipFill rotWithShape="1">
            <a:blip r:embed="rId2">
              <a:extLst>
                <a:ext uri="{28A0092B-C50C-407E-A947-70E740481C1C}">
                  <a14:useLocalDpi xmlns:a14="http://schemas.microsoft.com/office/drawing/2010/main" val="0"/>
                </a:ext>
              </a:extLst>
            </a:blip>
            <a:srcRect t="1613" r="3247"/>
            <a:stretch/>
          </p:blipFill>
          <p:spPr>
            <a:xfrm>
              <a:off x="533401" y="1548452"/>
              <a:ext cx="5068166" cy="3556948"/>
            </a:xfrm>
            <a:prstGeom prst="rect">
              <a:avLst/>
            </a:prstGeom>
          </p:spPr>
        </p:pic>
        <p:sp>
          <p:nvSpPr>
            <p:cNvPr id="2" name="TextBox 1">
              <a:extLst>
                <a:ext uri="{FF2B5EF4-FFF2-40B4-BE49-F238E27FC236}">
                  <a16:creationId xmlns:a16="http://schemas.microsoft.com/office/drawing/2014/main" id="{B4AEC249-78E2-8B36-E911-33CF25561AB4}"/>
                </a:ext>
              </a:extLst>
            </p:cNvPr>
            <p:cNvSpPr txBox="1"/>
            <p:nvPr/>
          </p:nvSpPr>
          <p:spPr>
            <a:xfrm>
              <a:off x="518161" y="1688068"/>
              <a:ext cx="461986" cy="369332"/>
            </a:xfrm>
            <a:prstGeom prst="rect">
              <a:avLst/>
            </a:prstGeom>
            <a:solidFill>
              <a:schemeClr val="bg2"/>
            </a:solidFill>
          </p:spPr>
          <p:txBody>
            <a:bodyPr wrap="none" rtlCol="0">
              <a:spAutoFit/>
            </a:bodyPr>
            <a:lstStyle/>
            <a:p>
              <a:r>
                <a:rPr lang="en-US" dirty="0"/>
                <a:t>AB</a:t>
              </a:r>
            </a:p>
          </p:txBody>
        </p:sp>
        <p:sp>
          <p:nvSpPr>
            <p:cNvPr id="4" name="TextBox 3">
              <a:extLst>
                <a:ext uri="{FF2B5EF4-FFF2-40B4-BE49-F238E27FC236}">
                  <a16:creationId xmlns:a16="http://schemas.microsoft.com/office/drawing/2014/main" id="{33208A34-D2FC-CC86-5AAA-46E782D9C79E}"/>
                </a:ext>
              </a:extLst>
            </p:cNvPr>
            <p:cNvSpPr txBox="1"/>
            <p:nvPr/>
          </p:nvSpPr>
          <p:spPr>
            <a:xfrm>
              <a:off x="990600" y="1383268"/>
              <a:ext cx="460382" cy="369332"/>
            </a:xfrm>
            <a:prstGeom prst="rect">
              <a:avLst/>
            </a:prstGeom>
            <a:solidFill>
              <a:schemeClr val="bg2"/>
            </a:solidFill>
          </p:spPr>
          <p:txBody>
            <a:bodyPr wrap="none" rtlCol="0">
              <a:spAutoFit/>
            </a:bodyPr>
            <a:lstStyle/>
            <a:p>
              <a:r>
                <a:rPr lang="en-US" dirty="0"/>
                <a:t>CD</a:t>
              </a:r>
            </a:p>
          </p:txBody>
        </p:sp>
      </p:grpSp>
    </p:spTree>
    <p:extLst>
      <p:ext uri="{BB962C8B-B14F-4D97-AF65-F5344CB8AC3E}">
        <p14:creationId xmlns:p14="http://schemas.microsoft.com/office/powerpoint/2010/main" val="29539721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F3C9CF-E1B8-1F67-A011-E2B879933563}"/>
              </a:ext>
            </a:extLst>
          </p:cNvPr>
          <p:cNvSpPr txBox="1"/>
          <p:nvPr/>
        </p:nvSpPr>
        <p:spPr>
          <a:xfrm>
            <a:off x="457200" y="1066800"/>
            <a:ext cx="4572000" cy="923330"/>
          </a:xfrm>
          <a:prstGeom prst="rect">
            <a:avLst/>
          </a:prstGeom>
          <a:noFill/>
        </p:spPr>
        <p:txBody>
          <a:bodyPr wrap="square">
            <a:spAutoFit/>
          </a:bodyPr>
          <a:lstStyle/>
          <a:p>
            <a:pPr algn="l"/>
            <a:r>
              <a:rPr lang="en-IN" b="1" i="0" dirty="0">
                <a:solidFill>
                  <a:srgbClr val="444444"/>
                </a:solidFill>
                <a:effectLst/>
                <a:latin typeface="Poppins" pitchFamily="2" charset="77"/>
              </a:rPr>
              <a:t>POS FORM:  3 variables K-map</a:t>
            </a:r>
          </a:p>
          <a:p>
            <a:pPr algn="l"/>
            <a:r>
              <a:rPr lang="en-IN" b="0" i="0" dirty="0">
                <a:solidFill>
                  <a:srgbClr val="444444"/>
                </a:solidFill>
                <a:effectLst/>
                <a:latin typeface="Poppins" pitchFamily="2" charset="77"/>
              </a:rPr>
              <a:t>F (P, Q, R) = </a:t>
            </a:r>
            <a:r>
              <a:rPr lang="el-GR" b="0" i="0" dirty="0">
                <a:solidFill>
                  <a:srgbClr val="444444"/>
                </a:solidFill>
                <a:effectLst/>
                <a:latin typeface="Poppins" pitchFamily="2" charset="77"/>
              </a:rPr>
              <a:t>π(0,3,6,7)</a:t>
            </a:r>
          </a:p>
          <a:p>
            <a:pPr algn="l"/>
            <a:endParaRPr lang="en-IN" b="1" i="0" dirty="0">
              <a:solidFill>
                <a:srgbClr val="444444"/>
              </a:solidFill>
              <a:effectLst/>
              <a:latin typeface="Poppins" pitchFamily="2" charset="77"/>
            </a:endParaRPr>
          </a:p>
        </p:txBody>
      </p:sp>
      <p:pic>
        <p:nvPicPr>
          <p:cNvPr id="5" name="Picture 4" descr="A grid of numbers and squares&#10;&#10;Description automatically generated">
            <a:extLst>
              <a:ext uri="{FF2B5EF4-FFF2-40B4-BE49-F238E27FC236}">
                <a16:creationId xmlns:a16="http://schemas.microsoft.com/office/drawing/2014/main" id="{9E8AB3C5-0F28-CEF5-6906-9AEB9EB33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0" y="2082800"/>
            <a:ext cx="4889500" cy="2692400"/>
          </a:xfrm>
          <a:prstGeom prst="rect">
            <a:avLst/>
          </a:prstGeom>
        </p:spPr>
      </p:pic>
    </p:spTree>
    <p:extLst>
      <p:ext uri="{BB962C8B-B14F-4D97-AF65-F5344CB8AC3E}">
        <p14:creationId xmlns:p14="http://schemas.microsoft.com/office/powerpoint/2010/main" val="4016420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F3C9CF-E1B8-1F67-A011-E2B879933563}"/>
              </a:ext>
            </a:extLst>
          </p:cNvPr>
          <p:cNvSpPr txBox="1"/>
          <p:nvPr/>
        </p:nvSpPr>
        <p:spPr>
          <a:xfrm>
            <a:off x="457200" y="1066800"/>
            <a:ext cx="4572000" cy="923330"/>
          </a:xfrm>
          <a:prstGeom prst="rect">
            <a:avLst/>
          </a:prstGeom>
          <a:noFill/>
        </p:spPr>
        <p:txBody>
          <a:bodyPr wrap="square">
            <a:spAutoFit/>
          </a:bodyPr>
          <a:lstStyle/>
          <a:p>
            <a:pPr algn="l"/>
            <a:r>
              <a:rPr lang="en-IN" b="1" i="0" dirty="0">
                <a:solidFill>
                  <a:srgbClr val="444444"/>
                </a:solidFill>
                <a:effectLst/>
                <a:latin typeface="Poppins" pitchFamily="2" charset="77"/>
              </a:rPr>
              <a:t>POS FORM:  3 variables K-map</a:t>
            </a:r>
          </a:p>
          <a:p>
            <a:pPr algn="l"/>
            <a:r>
              <a:rPr lang="en-IN" b="0" i="0" dirty="0">
                <a:solidFill>
                  <a:srgbClr val="444444"/>
                </a:solidFill>
                <a:effectLst/>
                <a:latin typeface="Poppins" pitchFamily="2" charset="77"/>
              </a:rPr>
              <a:t>F (P, Q, R) = </a:t>
            </a:r>
            <a:r>
              <a:rPr lang="el-GR" b="0" i="0" dirty="0">
                <a:solidFill>
                  <a:srgbClr val="444444"/>
                </a:solidFill>
                <a:effectLst/>
                <a:latin typeface="Poppins" pitchFamily="2" charset="77"/>
              </a:rPr>
              <a:t>π(0,3,6,7)</a:t>
            </a:r>
          </a:p>
          <a:p>
            <a:pPr algn="l"/>
            <a:endParaRPr lang="en-IN" b="1" i="0" dirty="0">
              <a:solidFill>
                <a:srgbClr val="444444"/>
              </a:solidFill>
              <a:effectLst/>
              <a:latin typeface="Poppins" pitchFamily="2" charset="77"/>
            </a:endParaRPr>
          </a:p>
        </p:txBody>
      </p:sp>
      <p:pic>
        <p:nvPicPr>
          <p:cNvPr id="5" name="Picture 4" descr="A grid of numbers and squares&#10;&#10;Description automatically generated">
            <a:extLst>
              <a:ext uri="{FF2B5EF4-FFF2-40B4-BE49-F238E27FC236}">
                <a16:creationId xmlns:a16="http://schemas.microsoft.com/office/drawing/2014/main" id="{9E8AB3C5-0F28-CEF5-6906-9AEB9EB33F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250" y="2082800"/>
            <a:ext cx="4889500" cy="2692400"/>
          </a:xfrm>
          <a:prstGeom prst="rect">
            <a:avLst/>
          </a:prstGeom>
        </p:spPr>
      </p:pic>
      <p:sp>
        <p:nvSpPr>
          <p:cNvPr id="2" name="TextBox 1">
            <a:extLst>
              <a:ext uri="{FF2B5EF4-FFF2-40B4-BE49-F238E27FC236}">
                <a16:creationId xmlns:a16="http://schemas.microsoft.com/office/drawing/2014/main" id="{EF1D5FAA-F1F1-CE74-613A-0ECEBB551E49}"/>
              </a:ext>
            </a:extLst>
          </p:cNvPr>
          <p:cNvSpPr txBox="1"/>
          <p:nvPr/>
        </p:nvSpPr>
        <p:spPr>
          <a:xfrm>
            <a:off x="228600" y="5638800"/>
            <a:ext cx="4572000" cy="646331"/>
          </a:xfrm>
          <a:prstGeom prst="rect">
            <a:avLst/>
          </a:prstGeom>
          <a:noFill/>
        </p:spPr>
        <p:txBody>
          <a:bodyPr wrap="square">
            <a:spAutoFit/>
          </a:bodyPr>
          <a:lstStyle/>
          <a:p>
            <a:pPr algn="l"/>
            <a:r>
              <a:rPr lang="en-IN" b="0" i="0" dirty="0">
                <a:solidFill>
                  <a:srgbClr val="444444"/>
                </a:solidFill>
                <a:effectLst/>
                <a:latin typeface="Poppins" pitchFamily="2" charset="77"/>
              </a:rPr>
              <a:t>final expression –</a:t>
            </a:r>
          </a:p>
          <a:p>
            <a:pPr algn="l"/>
            <a:r>
              <a:rPr lang="en-IN" b="0" i="0" dirty="0">
                <a:solidFill>
                  <a:srgbClr val="444444"/>
                </a:solidFill>
                <a:effectLst/>
                <a:latin typeface="Poppins" pitchFamily="2" charset="77"/>
              </a:rPr>
              <a:t>(P’ + Q’) (P’ + R’) (P + Q + R)</a:t>
            </a:r>
          </a:p>
        </p:txBody>
      </p:sp>
      <p:sp>
        <p:nvSpPr>
          <p:cNvPr id="4" name="TextBox 3">
            <a:extLst>
              <a:ext uri="{FF2B5EF4-FFF2-40B4-BE49-F238E27FC236}">
                <a16:creationId xmlns:a16="http://schemas.microsoft.com/office/drawing/2014/main" id="{FB656805-BC27-90E3-51D7-5F2ED5C7A70E}"/>
              </a:ext>
            </a:extLst>
          </p:cNvPr>
          <p:cNvSpPr txBox="1"/>
          <p:nvPr/>
        </p:nvSpPr>
        <p:spPr>
          <a:xfrm>
            <a:off x="2125494" y="2286000"/>
            <a:ext cx="312906" cy="369332"/>
          </a:xfrm>
          <a:prstGeom prst="rect">
            <a:avLst/>
          </a:prstGeom>
          <a:solidFill>
            <a:schemeClr val="bg2"/>
          </a:solidFill>
        </p:spPr>
        <p:txBody>
          <a:bodyPr wrap="none" rtlCol="0">
            <a:spAutoFit/>
          </a:bodyPr>
          <a:lstStyle/>
          <a:p>
            <a:r>
              <a:rPr lang="en-US" dirty="0"/>
              <a:t>P</a:t>
            </a:r>
          </a:p>
        </p:txBody>
      </p:sp>
      <p:sp>
        <p:nvSpPr>
          <p:cNvPr id="6" name="TextBox 5">
            <a:extLst>
              <a:ext uri="{FF2B5EF4-FFF2-40B4-BE49-F238E27FC236}">
                <a16:creationId xmlns:a16="http://schemas.microsoft.com/office/drawing/2014/main" id="{CD8E5203-D400-6987-E2E2-08C60CB3F823}"/>
              </a:ext>
            </a:extLst>
          </p:cNvPr>
          <p:cNvSpPr txBox="1"/>
          <p:nvPr/>
        </p:nvSpPr>
        <p:spPr>
          <a:xfrm>
            <a:off x="2743200" y="1981200"/>
            <a:ext cx="484428" cy="369332"/>
          </a:xfrm>
          <a:prstGeom prst="rect">
            <a:avLst/>
          </a:prstGeom>
          <a:solidFill>
            <a:schemeClr val="bg2"/>
          </a:solidFill>
        </p:spPr>
        <p:txBody>
          <a:bodyPr wrap="none" rtlCol="0">
            <a:spAutoFit/>
          </a:bodyPr>
          <a:lstStyle/>
          <a:p>
            <a:r>
              <a:rPr lang="en-US" dirty="0"/>
              <a:t>QR</a:t>
            </a:r>
          </a:p>
        </p:txBody>
      </p:sp>
    </p:spTree>
    <p:extLst>
      <p:ext uri="{BB962C8B-B14F-4D97-AF65-F5344CB8AC3E}">
        <p14:creationId xmlns:p14="http://schemas.microsoft.com/office/powerpoint/2010/main" val="1549347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E7DC4-B145-05C6-C863-E669AD94FD77}"/>
              </a:ext>
            </a:extLst>
          </p:cNvPr>
          <p:cNvSpPr txBox="1"/>
          <p:nvPr/>
        </p:nvSpPr>
        <p:spPr>
          <a:xfrm>
            <a:off x="152400" y="1066800"/>
            <a:ext cx="4572000" cy="646331"/>
          </a:xfrm>
          <a:prstGeom prst="rect">
            <a:avLst/>
          </a:prstGeom>
          <a:noFill/>
        </p:spPr>
        <p:txBody>
          <a:bodyPr wrap="square">
            <a:spAutoFit/>
          </a:bodyPr>
          <a:lstStyle/>
          <a:p>
            <a:pPr algn="l"/>
            <a:r>
              <a:rPr lang="en-IN" b="1" i="0" dirty="0">
                <a:solidFill>
                  <a:srgbClr val="444444"/>
                </a:solidFill>
                <a:effectLst/>
                <a:latin typeface="Poppins" pitchFamily="2" charset="77"/>
              </a:rPr>
              <a:t>4 variables K-map</a:t>
            </a:r>
          </a:p>
          <a:p>
            <a:pPr algn="l"/>
            <a:r>
              <a:rPr lang="en-IN" b="0" i="0" dirty="0">
                <a:solidFill>
                  <a:srgbClr val="444444"/>
                </a:solidFill>
                <a:effectLst/>
                <a:latin typeface="Poppins" pitchFamily="2" charset="77"/>
              </a:rPr>
              <a:t>F (P, Q, R, S) = </a:t>
            </a:r>
            <a:r>
              <a:rPr lang="el-GR" b="0" i="0" dirty="0">
                <a:solidFill>
                  <a:srgbClr val="444444"/>
                </a:solidFill>
                <a:effectLst/>
                <a:latin typeface="Poppins" pitchFamily="2" charset="77"/>
              </a:rPr>
              <a:t>π (3, 5, 7, 8, 10, 11, 12, 13)</a:t>
            </a:r>
          </a:p>
        </p:txBody>
      </p:sp>
      <p:pic>
        <p:nvPicPr>
          <p:cNvPr id="5" name="Picture 4" descr="A grid with numbers and rectangles&#10;&#10;Description automatically generated">
            <a:extLst>
              <a:ext uri="{FF2B5EF4-FFF2-40B4-BE49-F238E27FC236}">
                <a16:creationId xmlns:a16="http://schemas.microsoft.com/office/drawing/2014/main" id="{C122C010-B044-0A35-0D50-63F0834E78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981200"/>
            <a:ext cx="3771900" cy="3642179"/>
          </a:xfrm>
          <a:prstGeom prst="rect">
            <a:avLst/>
          </a:prstGeom>
        </p:spPr>
      </p:pic>
    </p:spTree>
    <p:extLst>
      <p:ext uri="{BB962C8B-B14F-4D97-AF65-F5344CB8AC3E}">
        <p14:creationId xmlns:p14="http://schemas.microsoft.com/office/powerpoint/2010/main" val="4238265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C2E7DC4-B145-05C6-C863-E669AD94FD77}"/>
              </a:ext>
            </a:extLst>
          </p:cNvPr>
          <p:cNvSpPr txBox="1"/>
          <p:nvPr/>
        </p:nvSpPr>
        <p:spPr>
          <a:xfrm>
            <a:off x="152400" y="1066800"/>
            <a:ext cx="4572000" cy="646331"/>
          </a:xfrm>
          <a:prstGeom prst="rect">
            <a:avLst/>
          </a:prstGeom>
          <a:noFill/>
        </p:spPr>
        <p:txBody>
          <a:bodyPr wrap="square">
            <a:spAutoFit/>
          </a:bodyPr>
          <a:lstStyle/>
          <a:p>
            <a:pPr algn="l"/>
            <a:r>
              <a:rPr lang="en-IN" b="1" i="0" dirty="0">
                <a:solidFill>
                  <a:srgbClr val="444444"/>
                </a:solidFill>
                <a:effectLst/>
                <a:latin typeface="Poppins" pitchFamily="2" charset="77"/>
              </a:rPr>
              <a:t>4 variables K-map</a:t>
            </a:r>
          </a:p>
          <a:p>
            <a:pPr algn="l"/>
            <a:r>
              <a:rPr lang="en-IN" b="0" i="0" dirty="0">
                <a:solidFill>
                  <a:srgbClr val="444444"/>
                </a:solidFill>
                <a:effectLst/>
                <a:latin typeface="Poppins" pitchFamily="2" charset="77"/>
              </a:rPr>
              <a:t>F (P, Q, R, S) = </a:t>
            </a:r>
            <a:r>
              <a:rPr lang="el-GR" b="0" i="0" dirty="0">
                <a:solidFill>
                  <a:srgbClr val="444444"/>
                </a:solidFill>
                <a:effectLst/>
                <a:latin typeface="Poppins" pitchFamily="2" charset="77"/>
              </a:rPr>
              <a:t>π (3, 5, 7, 8, 10, 11, 12, 13)</a:t>
            </a:r>
          </a:p>
        </p:txBody>
      </p:sp>
      <p:pic>
        <p:nvPicPr>
          <p:cNvPr id="5" name="Picture 4" descr="A grid with numbers and rectangles&#10;&#10;Description automatically generated">
            <a:extLst>
              <a:ext uri="{FF2B5EF4-FFF2-40B4-BE49-F238E27FC236}">
                <a16:creationId xmlns:a16="http://schemas.microsoft.com/office/drawing/2014/main" id="{C122C010-B044-0A35-0D50-63F0834E78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00" y="1981200"/>
            <a:ext cx="3771900" cy="3642179"/>
          </a:xfrm>
          <a:prstGeom prst="rect">
            <a:avLst/>
          </a:prstGeom>
        </p:spPr>
      </p:pic>
      <p:sp>
        <p:nvSpPr>
          <p:cNvPr id="4" name="TextBox 3">
            <a:extLst>
              <a:ext uri="{FF2B5EF4-FFF2-40B4-BE49-F238E27FC236}">
                <a16:creationId xmlns:a16="http://schemas.microsoft.com/office/drawing/2014/main" id="{F95D1231-A9E1-A2B1-4123-CC4E9ABF1409}"/>
              </a:ext>
            </a:extLst>
          </p:cNvPr>
          <p:cNvSpPr txBox="1"/>
          <p:nvPr/>
        </p:nvSpPr>
        <p:spPr>
          <a:xfrm>
            <a:off x="457200" y="5884589"/>
            <a:ext cx="6667500" cy="646331"/>
          </a:xfrm>
          <a:prstGeom prst="rect">
            <a:avLst/>
          </a:prstGeom>
          <a:noFill/>
        </p:spPr>
        <p:txBody>
          <a:bodyPr wrap="square">
            <a:spAutoFit/>
          </a:bodyPr>
          <a:lstStyle/>
          <a:p>
            <a:pPr algn="l"/>
            <a:r>
              <a:rPr lang="en-IN" b="0" i="0" dirty="0">
                <a:solidFill>
                  <a:srgbClr val="444444"/>
                </a:solidFill>
                <a:effectLst/>
                <a:latin typeface="Poppins" pitchFamily="2" charset="77"/>
              </a:rPr>
              <a:t>Finally, we will express these in the form of the product –</a:t>
            </a:r>
          </a:p>
          <a:p>
            <a:pPr algn="l"/>
            <a:r>
              <a:rPr lang="en-IN" b="0" i="0" dirty="0">
                <a:solidFill>
                  <a:srgbClr val="444444"/>
                </a:solidFill>
                <a:effectLst/>
                <a:latin typeface="Poppins" pitchFamily="2" charset="77"/>
              </a:rPr>
              <a:t>(R + S’+ Q’).(R’ + S’+A).(P’+ R + S).(P’+ Q + R’)</a:t>
            </a:r>
          </a:p>
        </p:txBody>
      </p:sp>
    </p:spTree>
    <p:extLst>
      <p:ext uri="{BB962C8B-B14F-4D97-AF65-F5344CB8AC3E}">
        <p14:creationId xmlns:p14="http://schemas.microsoft.com/office/powerpoint/2010/main" val="1724164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36133"/>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905000" y="1863725"/>
            <a:ext cx="540067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 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680040" y="2322603"/>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19</a:t>
            </a:fld>
            <a:endParaRPr lang="en-US" sz="1000" dirty="0">
              <a:latin typeface="Calibri" panose="020F050202020403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636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295400" y="1939925"/>
            <a:ext cx="5984715" cy="3622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04825">
              <a:buSzPct val="100000"/>
              <a:buFont typeface="Symbol" panose="05050102010706020507" pitchFamily="18" charset="2"/>
              <a:buChar char=""/>
            </a:pPr>
            <a:r>
              <a:rPr lang="en-US" sz="3600" dirty="0">
                <a:latin typeface="Calibri" panose="020F0502020204030204" pitchFamily="34" charset="0"/>
              </a:rPr>
              <a:t>Boolean Algebra</a:t>
            </a:r>
          </a:p>
          <a:p>
            <a:pPr marL="620713" lvl="0" indent="-50482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0482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0482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5181600" y="1828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a:t>
            </a:fld>
            <a:endParaRPr lang="en-US" sz="1000" dirty="0">
              <a:latin typeface="Calibri" panose="020F050202020403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Representing Positive Integers</a:t>
            </a:r>
          </a:p>
        </p:txBody>
      </p:sp>
      <p:sp>
        <p:nvSpPr>
          <p:cNvPr id="3" name="Text Placeholder 2"/>
          <p:cNvSpPr txBox="1">
            <a:spLocks noGrp="1"/>
          </p:cNvSpPr>
          <p:nvPr>
            <p:ph type="body" idx="4294967295"/>
          </p:nvPr>
        </p:nvSpPr>
        <p:spPr>
          <a:xfrm>
            <a:off x="1143000" y="1295400"/>
            <a:ext cx="7416800" cy="5334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Ancient Roman System</a:t>
            </a: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endParaRPr lang="en-US" sz="3600" dirty="0">
              <a:latin typeface="Calibri" panose="020F0502020204030204" pitchFamily="34" charset="0"/>
            </a:endParaRPr>
          </a:p>
          <a:p>
            <a:pPr lvl="0">
              <a:buSzPct val="100000"/>
              <a:buFont typeface="Symbol" panose="05050102010706020507" pitchFamily="18" charset="2"/>
              <a:buChar char="*"/>
            </a:pPr>
            <a:r>
              <a:rPr lang="en-US" sz="3600" dirty="0">
                <a:latin typeface="Calibri" panose="020F0502020204030204" pitchFamily="34" charset="0"/>
              </a:rPr>
              <a:t>Issues :</a:t>
            </a:r>
          </a:p>
          <a:p>
            <a:pPr lvl="1">
              <a:buSzPct val="100000"/>
              <a:buFont typeface="Symbol" panose="05050102010706020507" pitchFamily="18" charset="2"/>
              <a:buChar char="*"/>
            </a:pPr>
            <a:r>
              <a:rPr lang="en-US" sz="2800" dirty="0">
                <a:latin typeface="Calibri" panose="020F0502020204030204" pitchFamily="34" charset="0"/>
              </a:rPr>
              <a:t>There was no notion of 0</a:t>
            </a:r>
          </a:p>
          <a:p>
            <a:pPr lvl="1">
              <a:buSzPct val="100000"/>
              <a:buFont typeface="Symbol" panose="05050102010706020507" pitchFamily="18" charset="2"/>
              <a:buChar char="*"/>
            </a:pPr>
            <a:r>
              <a:rPr lang="en-US" sz="2800" dirty="0">
                <a:latin typeface="Calibri" panose="020F0502020204030204" pitchFamily="34" charset="0"/>
              </a:rPr>
              <a:t>Very difficult to represent large numbers</a:t>
            </a:r>
          </a:p>
          <a:p>
            <a:pPr lvl="1">
              <a:buSzPct val="100000"/>
              <a:buFont typeface="Symbol" panose="05050102010706020507" pitchFamily="18" charset="2"/>
              <a:buChar char="*"/>
            </a:pPr>
            <a:r>
              <a:rPr lang="en-US" sz="2800" dirty="0">
                <a:latin typeface="Calibri" panose="020F0502020204030204" pitchFamily="34" charset="0"/>
              </a:rPr>
              <a:t>Addition, and subtraction (</a:t>
            </a:r>
            <a:r>
              <a:rPr lang="en-US" sz="2800" dirty="0">
                <a:solidFill>
                  <a:srgbClr val="FF6600"/>
                </a:solidFill>
                <a:latin typeface="Calibri" panose="020F0502020204030204" pitchFamily="34" charset="0"/>
              </a:rPr>
              <a:t>very difficult</a:t>
            </a:r>
            <a:r>
              <a:rPr lang="en-US" sz="2800" dirty="0">
                <a:latin typeface="Calibri" panose="020F0502020204030204" pitchFamily="34" charset="0"/>
              </a:rPr>
              <a: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20</a:t>
            </a:fld>
            <a:endParaRPr lang="en-US" sz="1000" dirty="0">
              <a:latin typeface="Calibri" panose="020F0502020204030204"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987310124"/>
              </p:ext>
            </p:extLst>
          </p:nvPr>
        </p:nvGraphicFramePr>
        <p:xfrm>
          <a:off x="1066800" y="2743200"/>
          <a:ext cx="6858000" cy="741680"/>
        </p:xfrm>
        <a:graphic>
          <a:graphicData uri="http://schemas.openxmlformats.org/drawingml/2006/table">
            <a:tbl>
              <a:tblPr firstRow="1" bandRow="1">
                <a:tableStyleId>{3B4B98B0-60AC-42C2-AFA5-B58CD77FA1E5}</a:tableStyleId>
              </a:tblPr>
              <a:tblGrid>
                <a:gridCol w="990600">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857250">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gridCol w="857250">
                  <a:extLst>
                    <a:ext uri="{9D8B030D-6E8A-4147-A177-3AD203B41FA5}">
                      <a16:colId xmlns:a16="http://schemas.microsoft.com/office/drawing/2014/main" val="20004"/>
                    </a:ext>
                  </a:extLst>
                </a:gridCol>
                <a:gridCol w="857250">
                  <a:extLst>
                    <a:ext uri="{9D8B030D-6E8A-4147-A177-3AD203B41FA5}">
                      <a16:colId xmlns:a16="http://schemas.microsoft.com/office/drawing/2014/main" val="20005"/>
                    </a:ext>
                  </a:extLst>
                </a:gridCol>
                <a:gridCol w="857250">
                  <a:extLst>
                    <a:ext uri="{9D8B030D-6E8A-4147-A177-3AD203B41FA5}">
                      <a16:colId xmlns:a16="http://schemas.microsoft.com/office/drawing/2014/main" val="20006"/>
                    </a:ext>
                  </a:extLst>
                </a:gridCol>
                <a:gridCol w="857250">
                  <a:extLst>
                    <a:ext uri="{9D8B030D-6E8A-4147-A177-3AD203B41FA5}">
                      <a16:colId xmlns:a16="http://schemas.microsoft.com/office/drawing/2014/main" val="20007"/>
                    </a:ext>
                  </a:extLst>
                </a:gridCol>
              </a:tblGrid>
              <a:tr h="370840">
                <a:tc>
                  <a:txBody>
                    <a:bodyPr/>
                    <a:lstStyle/>
                    <a:p>
                      <a:r>
                        <a:rPr lang="en-US" dirty="0"/>
                        <a:t>Symbol</a:t>
                      </a:r>
                    </a:p>
                  </a:txBody>
                  <a:tcPr/>
                </a:tc>
                <a:tc>
                  <a:txBody>
                    <a:bodyPr/>
                    <a:lstStyle/>
                    <a:p>
                      <a:r>
                        <a:rPr lang="en-US" dirty="0"/>
                        <a:t>I</a:t>
                      </a:r>
                    </a:p>
                  </a:txBody>
                  <a:tcPr/>
                </a:tc>
                <a:tc>
                  <a:txBody>
                    <a:bodyPr/>
                    <a:lstStyle/>
                    <a:p>
                      <a:r>
                        <a:rPr lang="en-US" dirty="0"/>
                        <a:t>V</a:t>
                      </a:r>
                    </a:p>
                  </a:txBody>
                  <a:tcPr/>
                </a:tc>
                <a:tc>
                  <a:txBody>
                    <a:bodyPr/>
                    <a:lstStyle/>
                    <a:p>
                      <a:r>
                        <a:rPr lang="en-US" dirty="0"/>
                        <a:t>X</a:t>
                      </a:r>
                    </a:p>
                  </a:txBody>
                  <a:tcPr/>
                </a:tc>
                <a:tc>
                  <a:txBody>
                    <a:bodyPr/>
                    <a:lstStyle/>
                    <a:p>
                      <a:r>
                        <a:rPr lang="en-US" dirty="0"/>
                        <a:t>L</a:t>
                      </a:r>
                    </a:p>
                  </a:txBody>
                  <a:tcPr/>
                </a:tc>
                <a:tc>
                  <a:txBody>
                    <a:bodyPr/>
                    <a:lstStyle/>
                    <a:p>
                      <a:r>
                        <a:rPr lang="en-US" dirty="0"/>
                        <a:t>C</a:t>
                      </a:r>
                    </a:p>
                  </a:txBody>
                  <a:tcPr/>
                </a:tc>
                <a:tc>
                  <a:txBody>
                    <a:bodyPr/>
                    <a:lstStyle/>
                    <a:p>
                      <a:r>
                        <a:rPr lang="en-US" dirty="0"/>
                        <a:t>D</a:t>
                      </a:r>
                    </a:p>
                  </a:txBody>
                  <a:tcPr/>
                </a:tc>
                <a:tc>
                  <a:txBody>
                    <a:bodyPr/>
                    <a:lstStyle/>
                    <a:p>
                      <a:r>
                        <a:rPr lang="en-US" dirty="0"/>
                        <a:t>M</a:t>
                      </a:r>
                    </a:p>
                  </a:txBody>
                  <a:tcPr/>
                </a:tc>
                <a:extLst>
                  <a:ext uri="{0D108BD9-81ED-4DB2-BD59-A6C34878D82A}">
                    <a16:rowId xmlns:a16="http://schemas.microsoft.com/office/drawing/2014/main" val="10000"/>
                  </a:ext>
                </a:extLst>
              </a:tr>
              <a:tr h="370840">
                <a:tc>
                  <a:txBody>
                    <a:bodyPr/>
                    <a:lstStyle/>
                    <a:p>
                      <a:r>
                        <a:rPr lang="en-US" dirty="0"/>
                        <a:t>Value</a:t>
                      </a:r>
                    </a:p>
                  </a:txBody>
                  <a:tcPr/>
                </a:tc>
                <a:tc>
                  <a:txBody>
                    <a:bodyPr/>
                    <a:lstStyle/>
                    <a:p>
                      <a:r>
                        <a:rPr lang="en-US" dirty="0"/>
                        <a:t>1</a:t>
                      </a:r>
                    </a:p>
                  </a:txBody>
                  <a:tcPr/>
                </a:tc>
                <a:tc>
                  <a:txBody>
                    <a:bodyPr/>
                    <a:lstStyle/>
                    <a:p>
                      <a:r>
                        <a:rPr lang="en-US" dirty="0"/>
                        <a:t>5</a:t>
                      </a:r>
                    </a:p>
                  </a:txBody>
                  <a:tcPr/>
                </a:tc>
                <a:tc>
                  <a:txBody>
                    <a:bodyPr/>
                    <a:lstStyle/>
                    <a:p>
                      <a:r>
                        <a:rPr lang="en-US" dirty="0"/>
                        <a:t>10</a:t>
                      </a:r>
                    </a:p>
                  </a:txBody>
                  <a:tcPr/>
                </a:tc>
                <a:tc>
                  <a:txBody>
                    <a:bodyPr/>
                    <a:lstStyle/>
                    <a:p>
                      <a:r>
                        <a:rPr lang="en-US" dirty="0"/>
                        <a:t>50</a:t>
                      </a:r>
                    </a:p>
                  </a:txBody>
                  <a:tcPr/>
                </a:tc>
                <a:tc>
                  <a:txBody>
                    <a:bodyPr/>
                    <a:lstStyle/>
                    <a:p>
                      <a:r>
                        <a:rPr lang="en-US" dirty="0"/>
                        <a:t>100</a:t>
                      </a:r>
                    </a:p>
                  </a:txBody>
                  <a:tcPr/>
                </a:tc>
                <a:tc>
                  <a:txBody>
                    <a:bodyPr/>
                    <a:lstStyle/>
                    <a:p>
                      <a:r>
                        <a:rPr lang="en-US" dirty="0"/>
                        <a:t>500</a:t>
                      </a:r>
                    </a:p>
                  </a:txBody>
                  <a:tcPr/>
                </a:tc>
                <a:tc>
                  <a:txBody>
                    <a:bodyPr/>
                    <a:lstStyle/>
                    <a:p>
                      <a:r>
                        <a:rPr lang="en-US" dirty="0"/>
                        <a:t>1000</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ext Placeholder 1"/>
          <p:cNvSpPr txBox="1">
            <a:spLocks noGrp="1"/>
          </p:cNvSpPr>
          <p:nvPr>
            <p:ph type="body" idx="4294967295"/>
          </p:nvPr>
        </p:nvSpPr>
        <p:spPr>
          <a:xfrm>
            <a:off x="1066800" y="3662783"/>
            <a:ext cx="7416800" cy="6953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Uses the place value system</a:t>
            </a:r>
          </a:p>
        </p:txBody>
      </p:sp>
      <p:sp>
        <p:nvSpPr>
          <p:cNvPr id="3" name="Title 2"/>
          <p:cNvSpPr txBox="1">
            <a:spLocks noGrp="1"/>
          </p:cNvSpPr>
          <p:nvPr>
            <p:ph type="title" idx="4294967295"/>
          </p:nvPr>
        </p:nvSpPr>
        <p:spPr>
          <a:xfrm>
            <a:off x="889000" y="762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Indian</a:t>
            </a:r>
            <a:r>
              <a:rPr lang="fr-FR" dirty="0">
                <a:solidFill>
                  <a:schemeClr val="tx1"/>
                </a:solidFill>
              </a:rPr>
              <a:t> System</a:t>
            </a:r>
          </a:p>
        </p:txBody>
      </p:sp>
      <p:pic>
        <p:nvPicPr>
          <p:cNvPr id="4" name="Picture 3"/>
          <p:cNvPicPr>
            <a:picLocks noChangeAspect="1"/>
          </p:cNvPicPr>
          <p:nvPr/>
        </p:nvPicPr>
        <p:blipFill>
          <a:blip r:embed="rId3">
            <a:lum/>
            <a:alphaModFix/>
          </a:blip>
          <a:srcRect/>
          <a:stretch>
            <a:fillRect/>
          </a:stretch>
        </p:blipFill>
        <p:spPr>
          <a:xfrm>
            <a:off x="1548920" y="1533240"/>
            <a:ext cx="5999760" cy="1199519"/>
          </a:xfrm>
          <a:prstGeom prst="rect">
            <a:avLst/>
          </a:prstGeom>
          <a:noFill/>
          <a:ln>
            <a:noFill/>
          </a:ln>
        </p:spPr>
      </p:pic>
      <p:sp>
        <p:nvSpPr>
          <p:cNvPr id="5" name="Freeform 4"/>
          <p:cNvSpPr/>
          <p:nvPr/>
        </p:nvSpPr>
        <p:spPr>
          <a:xfrm>
            <a:off x="1810280" y="2993280"/>
            <a:ext cx="5526360" cy="2833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err="1">
                <a:ln>
                  <a:noFill/>
                </a:ln>
                <a:latin typeface="Arial" pitchFamily="18"/>
                <a:ea typeface="Microsoft YaHei" pitchFamily="2"/>
                <a:cs typeface="Mangal" pitchFamily="2"/>
              </a:rPr>
              <a:t>Bakshali</a:t>
            </a:r>
            <a:r>
              <a:rPr lang="en-IN" sz="1800" b="0" i="0" u="none" strike="noStrike" kern="1200" dirty="0">
                <a:ln>
                  <a:noFill/>
                </a:ln>
                <a:latin typeface="Arial" pitchFamily="18"/>
                <a:ea typeface="Microsoft YaHei" pitchFamily="2"/>
                <a:cs typeface="Mangal" pitchFamily="2"/>
              </a:rPr>
              <a:t> numerals, 7</a:t>
            </a:r>
            <a:r>
              <a:rPr lang="en-IN" sz="1800" b="0" i="0" u="none" strike="noStrike" kern="1200" baseline="30000" dirty="0">
                <a:ln>
                  <a:noFill/>
                </a:ln>
                <a:latin typeface="Arial" pitchFamily="18"/>
                <a:ea typeface="Microsoft YaHei" pitchFamily="2"/>
                <a:cs typeface="Mangal" pitchFamily="2"/>
              </a:rPr>
              <a:t>th</a:t>
            </a:r>
            <a:r>
              <a:rPr lang="en-IN" sz="1800" b="0" i="0" u="none" strike="noStrike" kern="1200" dirty="0">
                <a:ln>
                  <a:noFill/>
                </a:ln>
                <a:latin typeface="Arial" pitchFamily="18"/>
                <a:ea typeface="Microsoft YaHei" pitchFamily="2"/>
                <a:cs typeface="Mangal" pitchFamily="2"/>
              </a:rPr>
              <a:t> century AD</a:t>
            </a:r>
          </a:p>
        </p:txBody>
      </p:sp>
      <p:sp>
        <p:nvSpPr>
          <p:cNvPr id="6" name="TextBox 5"/>
          <p:cNvSpPr txBox="1"/>
          <p:nvPr/>
        </p:nvSpPr>
        <p:spPr>
          <a:xfrm>
            <a:off x="1393040" y="4343400"/>
            <a:ext cx="5630040" cy="4302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5301 = 5 * 10</a:t>
            </a:r>
            <a:r>
              <a:rPr lang="en-IN" sz="2400" b="0" i="0" u="none" strike="noStrike" kern="1200" baseline="33000" dirty="0">
                <a:ln>
                  <a:noFill/>
                </a:ln>
                <a:latin typeface="Arial" pitchFamily="18"/>
                <a:ea typeface="Microsoft YaHei" pitchFamily="2"/>
                <a:cs typeface="Mangal" pitchFamily="2"/>
              </a:rPr>
              <a:t>3</a:t>
            </a:r>
            <a:r>
              <a:rPr lang="en-IN" sz="2400" b="0" i="0" u="none" strike="noStrike" kern="1200" dirty="0">
                <a:ln>
                  <a:noFill/>
                </a:ln>
                <a:latin typeface="Arial" pitchFamily="18"/>
                <a:ea typeface="Microsoft YaHei" pitchFamily="2"/>
                <a:cs typeface="Mangal" pitchFamily="2"/>
              </a:rPr>
              <a:t> + 3 * 10</a:t>
            </a:r>
            <a:r>
              <a:rPr lang="en-IN" sz="2400" b="0" i="0" u="none" strike="noStrike" kern="1200" baseline="33000" dirty="0">
                <a:ln>
                  <a:noFill/>
                </a:ln>
                <a:latin typeface="Arial" pitchFamily="18"/>
                <a:ea typeface="Microsoft YaHei" pitchFamily="2"/>
                <a:cs typeface="Mangal" pitchFamily="2"/>
              </a:rPr>
              <a:t>2 </a:t>
            </a:r>
            <a:r>
              <a:rPr lang="en-IN" sz="2400" b="0" i="0" u="none" strike="noStrike" kern="1200" dirty="0">
                <a:ln>
                  <a:noFill/>
                </a:ln>
                <a:latin typeface="Arial" pitchFamily="18"/>
                <a:ea typeface="Microsoft YaHei" pitchFamily="2"/>
                <a:cs typeface="Mangal" pitchFamily="2"/>
              </a:rPr>
              <a:t>+ 0 * 10</a:t>
            </a:r>
            <a:r>
              <a:rPr lang="en-IN" sz="2400" b="0" i="0" u="none" strike="noStrike" kern="1200" baseline="33000" dirty="0">
                <a:ln>
                  <a:noFill/>
                </a:ln>
                <a:latin typeface="Arial" pitchFamily="18"/>
                <a:ea typeface="Microsoft YaHei" pitchFamily="2"/>
                <a:cs typeface="Mangal" pitchFamily="2"/>
              </a:rPr>
              <a:t>1</a:t>
            </a:r>
            <a:r>
              <a:rPr lang="en-IN" sz="2400" b="0" i="0" u="none" strike="noStrike" kern="1200" dirty="0">
                <a:ln>
                  <a:noFill/>
                </a:ln>
                <a:latin typeface="Arial" pitchFamily="18"/>
                <a:ea typeface="Microsoft YaHei" pitchFamily="2"/>
                <a:cs typeface="Mangal" pitchFamily="2"/>
              </a:rPr>
              <a:t> + 1*10</a:t>
            </a:r>
            <a:r>
              <a:rPr lang="en-IN" sz="2400" b="0" i="0" u="none" strike="noStrike" kern="1200" baseline="33000" dirty="0">
                <a:ln>
                  <a:noFill/>
                </a:ln>
                <a:latin typeface="Arial" pitchFamily="18"/>
                <a:ea typeface="Microsoft YaHei" pitchFamily="2"/>
                <a:cs typeface="Mangal" pitchFamily="2"/>
              </a:rPr>
              <a:t>0</a:t>
            </a:r>
          </a:p>
        </p:txBody>
      </p:sp>
      <p:sp>
        <p:nvSpPr>
          <p:cNvPr id="7" name="Freeform 6"/>
          <p:cNvSpPr/>
          <p:nvPr/>
        </p:nvSpPr>
        <p:spPr>
          <a:xfrm>
            <a:off x="2097919" y="5043000"/>
            <a:ext cx="466308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Example in base 10</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21</a:t>
            </a:fld>
            <a:endParaRPr lang="en-US" sz="1000" dirty="0">
              <a:latin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Systems</a:t>
            </a:r>
            <a:r>
              <a:rPr lang="fr-FR" dirty="0">
                <a:solidFill>
                  <a:schemeClr val="tx1"/>
                </a:solidFill>
              </a:rPr>
              <a:t> in </a:t>
            </a:r>
            <a:r>
              <a:rPr lang="fr-FR" dirty="0" err="1">
                <a:solidFill>
                  <a:schemeClr val="tx1"/>
                </a:solidFill>
              </a:rPr>
              <a:t>Other</a:t>
            </a:r>
            <a:r>
              <a:rPr lang="fr-FR" dirty="0">
                <a:solidFill>
                  <a:schemeClr val="tx1"/>
                </a:solidFill>
              </a:rPr>
              <a:t> Bases</a:t>
            </a:r>
          </a:p>
        </p:txBody>
      </p:sp>
      <p:sp>
        <p:nvSpPr>
          <p:cNvPr id="3" name="Text Placeholder 2"/>
          <p:cNvSpPr txBox="1">
            <a:spLocks noGrp="1"/>
          </p:cNvSpPr>
          <p:nvPr>
            <p:ph type="body" idx="4294967295"/>
          </p:nvPr>
        </p:nvSpPr>
        <p:spPr>
          <a:xfrm>
            <a:off x="1727200" y="1600200"/>
            <a:ext cx="7416800" cy="100965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Why do we use base 10 ?</a:t>
            </a:r>
          </a:p>
          <a:p>
            <a:pPr lvl="1">
              <a:buSzPct val="100000"/>
              <a:buFont typeface="Symbol" panose="05050102010706020507" pitchFamily="18" charset="2"/>
              <a:buChar char="*"/>
            </a:pPr>
            <a:r>
              <a:rPr lang="en-US" dirty="0">
                <a:latin typeface="Calibri" panose="020F0502020204030204" pitchFamily="34" charset="0"/>
              </a:rPr>
              <a:t>because ...</a:t>
            </a:r>
          </a:p>
        </p:txBody>
      </p:sp>
      <p:pic>
        <p:nvPicPr>
          <p:cNvPr id="4" name="Picture 3"/>
          <p:cNvPicPr>
            <a:picLocks noChangeAspect="1"/>
          </p:cNvPicPr>
          <p:nvPr/>
        </p:nvPicPr>
        <p:blipFill>
          <a:blip r:embed="rId3">
            <a:lum/>
            <a:alphaModFix/>
          </a:blip>
          <a:srcRect/>
          <a:stretch>
            <a:fillRect/>
          </a:stretch>
        </p:blipFill>
        <p:spPr>
          <a:xfrm>
            <a:off x="2681640" y="2609280"/>
            <a:ext cx="5094720" cy="346644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22</a:t>
            </a:fld>
            <a:endParaRPr lang="en-US" sz="10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name="page1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if </a:t>
            </a:r>
            <a:r>
              <a:rPr lang="fr-FR" dirty="0" err="1">
                <a:solidFill>
                  <a:schemeClr val="tx1"/>
                </a:solidFill>
              </a:rPr>
              <a:t>we</a:t>
            </a:r>
            <a:r>
              <a:rPr lang="fr-FR" dirty="0">
                <a:solidFill>
                  <a:schemeClr val="tx1"/>
                </a:solidFill>
              </a:rPr>
              <a:t> </a:t>
            </a:r>
            <a:r>
              <a:rPr lang="fr-FR" dirty="0" err="1">
                <a:solidFill>
                  <a:schemeClr val="tx1"/>
                </a:solidFill>
              </a:rPr>
              <a:t>had</a:t>
            </a:r>
            <a:r>
              <a:rPr lang="fr-FR" dirty="0">
                <a:solidFill>
                  <a:schemeClr val="tx1"/>
                </a:solidFill>
              </a:rPr>
              <a:t> a world in </a:t>
            </a:r>
            <a:r>
              <a:rPr lang="fr-FR" dirty="0" err="1">
                <a:solidFill>
                  <a:schemeClr val="tx1"/>
                </a:solidFill>
              </a:rPr>
              <a:t>which</a:t>
            </a:r>
            <a:r>
              <a:rPr lang="fr-FR" dirty="0">
                <a:solidFill>
                  <a:schemeClr val="tx1"/>
                </a:solidFill>
              </a:rPr>
              <a:t> ...</a:t>
            </a:r>
          </a:p>
        </p:txBody>
      </p:sp>
      <p:sp>
        <p:nvSpPr>
          <p:cNvPr id="3" name="Text Placeholder 2"/>
          <p:cNvSpPr txBox="1">
            <a:spLocks noGrp="1"/>
          </p:cNvSpPr>
          <p:nvPr>
            <p:ph type="body" idx="4294967295"/>
          </p:nvPr>
        </p:nvSpPr>
        <p:spPr>
          <a:xfrm>
            <a:off x="990600" y="1524000"/>
            <a:ext cx="7416800" cy="6127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People had only two fingers.</a:t>
            </a:r>
          </a:p>
        </p:txBody>
      </p:sp>
      <p:pic>
        <p:nvPicPr>
          <p:cNvPr id="4" name="Picture 3"/>
          <p:cNvPicPr>
            <a:picLocks noChangeAspect="1"/>
          </p:cNvPicPr>
          <p:nvPr/>
        </p:nvPicPr>
        <p:blipFill>
          <a:blip r:embed="rId3">
            <a:lum/>
            <a:alphaModFix/>
          </a:blip>
          <a:srcRect/>
          <a:stretch>
            <a:fillRect/>
          </a:stretch>
        </p:blipFill>
        <p:spPr>
          <a:xfrm>
            <a:off x="2209800" y="2394841"/>
            <a:ext cx="4660560" cy="370115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23</a:t>
            </a:fld>
            <a:endParaRPr lang="en-US" sz="1000" dirty="0">
              <a:latin typeface="Calibri" panose="020F050202020403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1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Number</a:t>
            </a:r>
            <a:r>
              <a:rPr lang="fr-FR" dirty="0">
                <a:solidFill>
                  <a:schemeClr val="tx1"/>
                </a:solidFill>
              </a:rPr>
              <a:t> System</a:t>
            </a:r>
          </a:p>
        </p:txBody>
      </p:sp>
      <p:sp>
        <p:nvSpPr>
          <p:cNvPr id="3" name="Text Placeholder 2"/>
          <p:cNvSpPr txBox="1">
            <a:spLocks noGrp="1"/>
          </p:cNvSpPr>
          <p:nvPr>
            <p:ph type="body" idx="4294967295"/>
          </p:nvPr>
        </p:nvSpPr>
        <p:spPr>
          <a:xfrm>
            <a:off x="533400" y="1524000"/>
            <a:ext cx="8051800" cy="9493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They would use a number system with base 2.</a:t>
            </a:r>
          </a:p>
        </p:txBody>
      </p:sp>
      <p:grpSp>
        <p:nvGrpSpPr>
          <p:cNvPr id="8" name="Group 4"/>
          <p:cNvGrpSpPr>
            <a:grpSpLocks noChangeAspect="1"/>
          </p:cNvGrpSpPr>
          <p:nvPr/>
        </p:nvGrpSpPr>
        <p:grpSpPr bwMode="auto">
          <a:xfrm>
            <a:off x="1905000" y="2895600"/>
            <a:ext cx="5329238" cy="1857375"/>
            <a:chOff x="1524" y="1976"/>
            <a:chExt cx="3357" cy="1170"/>
          </a:xfrm>
        </p:grpSpPr>
        <p:sp>
          <p:nvSpPr>
            <p:cNvPr id="9" name="AutoShape 3"/>
            <p:cNvSpPr>
              <a:spLocks noChangeAspect="1" noChangeArrowheads="1" noTextEdit="1"/>
            </p:cNvSpPr>
            <p:nvPr/>
          </p:nvSpPr>
          <p:spPr bwMode="auto">
            <a:xfrm>
              <a:off x="1524" y="1976"/>
              <a:ext cx="3296" cy="1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1524" y="1979"/>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1524" y="2021"/>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1527"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1569"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1673" y="2021"/>
              <a:ext cx="1313" cy="204"/>
            </a:xfrm>
            <a:prstGeom prst="rect">
              <a:avLst/>
            </a:prstGeom>
            <a:ln/>
          </p:spPr>
          <p:style>
            <a:lnRef idx="1">
              <a:schemeClr val="accent3"/>
            </a:lnRef>
            <a:fillRef idx="3">
              <a:schemeClr val="accent3"/>
            </a:fillRef>
            <a:effectRef idx="2">
              <a:schemeClr val="accent3"/>
            </a:effectRef>
            <a:fontRef idx="minor">
              <a:schemeClr val="lt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decimal</a:t>
              </a:r>
              <a:endParaRPr kumimoji="0" lang="en-US" sz="1800" b="0" i="0" u="none" strike="noStrike" cap="none" normalizeH="0" baseline="0" dirty="0">
                <a:ln>
                  <a:noFill/>
                </a:ln>
                <a:solidFill>
                  <a:schemeClr val="tx1"/>
                </a:solidFill>
                <a:effectLst/>
                <a:latin typeface="Arial" pitchFamily="34" charset="0"/>
              </a:endParaRPr>
            </a:p>
          </p:txBody>
        </p:sp>
        <p:sp>
          <p:nvSpPr>
            <p:cNvPr id="15" name="Line 10"/>
            <p:cNvSpPr>
              <a:spLocks noChangeShapeType="1"/>
            </p:cNvSpPr>
            <p:nvPr/>
          </p:nvSpPr>
          <p:spPr bwMode="auto">
            <a:xfrm flipV="1">
              <a:off x="3249"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3354" y="2021"/>
              <a:ext cx="1208" cy="204"/>
            </a:xfrm>
            <a:prstGeom prst="rect">
              <a:avLst/>
            </a:prstGeom>
            <a:ln/>
          </p:spPr>
          <p:style>
            <a:lnRef idx="1">
              <a:schemeClr val="accent1"/>
            </a:lnRef>
            <a:fillRef idx="2">
              <a:schemeClr val="accent1"/>
            </a:fillRef>
            <a:effectRef idx="1">
              <a:schemeClr val="accent1"/>
            </a:effectRef>
            <a:fontRef idx="minor">
              <a:schemeClr val="dk1"/>
            </a:fontRef>
          </p:style>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Number in binary</a:t>
              </a:r>
              <a:endParaRPr kumimoji="0" lang="en-US" sz="1800" b="0" i="0" u="none" strike="noStrike" cap="none" normalizeH="0" baseline="0" dirty="0">
                <a:ln>
                  <a:noFill/>
                </a:ln>
                <a:solidFill>
                  <a:schemeClr val="tx1"/>
                </a:solidFill>
                <a:effectLst/>
                <a:latin typeface="Arial" pitchFamily="34" charset="0"/>
              </a:endParaRPr>
            </a:p>
          </p:txBody>
        </p:sp>
        <p:sp>
          <p:nvSpPr>
            <p:cNvPr id="17" name="Line 12"/>
            <p:cNvSpPr>
              <a:spLocks noChangeShapeType="1"/>
            </p:cNvSpPr>
            <p:nvPr/>
          </p:nvSpPr>
          <p:spPr bwMode="auto">
            <a:xfrm flipV="1">
              <a:off x="4836"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4878" y="2025"/>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1524" y="2238"/>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1527"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1569"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2359" y="2239"/>
              <a:ext cx="160"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3249"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915" y="2239"/>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25" name="Line 20"/>
            <p:cNvSpPr>
              <a:spLocks noChangeShapeType="1"/>
            </p:cNvSpPr>
            <p:nvPr/>
          </p:nvSpPr>
          <p:spPr bwMode="auto">
            <a:xfrm flipV="1">
              <a:off x="4836"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Line 21"/>
            <p:cNvSpPr>
              <a:spLocks noChangeShapeType="1"/>
            </p:cNvSpPr>
            <p:nvPr/>
          </p:nvSpPr>
          <p:spPr bwMode="auto">
            <a:xfrm flipV="1">
              <a:off x="4878" y="2241"/>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Line 22"/>
            <p:cNvSpPr>
              <a:spLocks noChangeShapeType="1"/>
            </p:cNvSpPr>
            <p:nvPr/>
          </p:nvSpPr>
          <p:spPr bwMode="auto">
            <a:xfrm>
              <a:off x="1524" y="2455"/>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1527"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flipV="1">
              <a:off x="1569"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5"/>
            <p:cNvSpPr>
              <a:spLocks noChangeArrowheads="1"/>
            </p:cNvSpPr>
            <p:nvPr/>
          </p:nvSpPr>
          <p:spPr bwMode="auto">
            <a:xfrm>
              <a:off x="2279" y="2456"/>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31" name="Line 26"/>
            <p:cNvSpPr>
              <a:spLocks noChangeShapeType="1"/>
            </p:cNvSpPr>
            <p:nvPr/>
          </p:nvSpPr>
          <p:spPr bwMode="auto">
            <a:xfrm flipV="1">
              <a:off x="3249"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732" y="2456"/>
              <a:ext cx="587" cy="20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1100100</a:t>
              </a:r>
              <a:endParaRPr kumimoji="0" lang="en-US" sz="1800" b="0" i="0" u="none" strike="noStrike" cap="none" normalizeH="0" baseline="0" dirty="0">
                <a:ln>
                  <a:noFill/>
                </a:ln>
                <a:solidFill>
                  <a:schemeClr val="tx1"/>
                </a:solidFill>
                <a:effectLst/>
                <a:latin typeface="Arial" pitchFamily="34" charset="0"/>
              </a:endParaRPr>
            </a:p>
          </p:txBody>
        </p:sp>
        <p:sp>
          <p:nvSpPr>
            <p:cNvPr id="33" name="Line 28"/>
            <p:cNvSpPr>
              <a:spLocks noChangeShapeType="1"/>
            </p:cNvSpPr>
            <p:nvPr/>
          </p:nvSpPr>
          <p:spPr bwMode="auto">
            <a:xfrm flipV="1">
              <a:off x="4836"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Line 29"/>
            <p:cNvSpPr>
              <a:spLocks noChangeShapeType="1"/>
            </p:cNvSpPr>
            <p:nvPr/>
          </p:nvSpPr>
          <p:spPr bwMode="auto">
            <a:xfrm flipV="1">
              <a:off x="4878" y="2458"/>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5" name="Line 30"/>
            <p:cNvSpPr>
              <a:spLocks noChangeShapeType="1"/>
            </p:cNvSpPr>
            <p:nvPr/>
          </p:nvSpPr>
          <p:spPr bwMode="auto">
            <a:xfrm>
              <a:off x="1524" y="2671"/>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6" name="Line 31"/>
            <p:cNvSpPr>
              <a:spLocks noChangeShapeType="1"/>
            </p:cNvSpPr>
            <p:nvPr/>
          </p:nvSpPr>
          <p:spPr bwMode="auto">
            <a:xfrm flipV="1">
              <a:off x="1527"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1569"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Rectangle 33"/>
            <p:cNvSpPr>
              <a:spLocks noChangeArrowheads="1"/>
            </p:cNvSpPr>
            <p:nvPr/>
          </p:nvSpPr>
          <p:spPr bwMode="auto">
            <a:xfrm>
              <a:off x="2279" y="2673"/>
              <a:ext cx="33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1A1B1C"/>
                  </a:solidFill>
                  <a:effectLst/>
                  <a:latin typeface="Times New Roman" pitchFamily="18" charset="0"/>
                </a:rPr>
                <a:t>500</a:t>
              </a:r>
              <a:endParaRPr kumimoji="0" lang="en-US" sz="1800" b="0" i="0" u="none" strike="noStrike" cap="none" normalizeH="0" baseline="0">
                <a:ln>
                  <a:noFill/>
                </a:ln>
                <a:solidFill>
                  <a:schemeClr val="tx1"/>
                </a:solidFill>
                <a:effectLst/>
                <a:latin typeface="Arial" pitchFamily="34" charset="0"/>
              </a:endParaRPr>
            </a:p>
          </p:txBody>
        </p:sp>
        <p:sp>
          <p:nvSpPr>
            <p:cNvPr id="39" name="Line 34"/>
            <p:cNvSpPr>
              <a:spLocks noChangeShapeType="1"/>
            </p:cNvSpPr>
            <p:nvPr/>
          </p:nvSpPr>
          <p:spPr bwMode="auto">
            <a:xfrm flipV="1">
              <a:off x="3249"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Rectangle 35"/>
            <p:cNvSpPr>
              <a:spLocks noChangeArrowheads="1"/>
            </p:cNvSpPr>
            <p:nvPr/>
          </p:nvSpPr>
          <p:spPr bwMode="auto">
            <a:xfrm>
              <a:off x="3652" y="2673"/>
              <a:ext cx="847"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111110100</a:t>
              </a:r>
              <a:endParaRPr kumimoji="0" lang="en-US" sz="1800" b="0" i="0" u="none" strike="noStrike" cap="none" normalizeH="0" baseline="0" dirty="0">
                <a:ln>
                  <a:noFill/>
                </a:ln>
                <a:solidFill>
                  <a:schemeClr val="tx1"/>
                </a:solidFill>
                <a:effectLst/>
                <a:latin typeface="Arial" pitchFamily="34" charset="0"/>
              </a:endParaRPr>
            </a:p>
          </p:txBody>
        </p:sp>
        <p:sp>
          <p:nvSpPr>
            <p:cNvPr id="41" name="Line 36"/>
            <p:cNvSpPr>
              <a:spLocks noChangeShapeType="1"/>
            </p:cNvSpPr>
            <p:nvPr/>
          </p:nvSpPr>
          <p:spPr bwMode="auto">
            <a:xfrm flipV="1">
              <a:off x="4836"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2" name="Line 37"/>
            <p:cNvSpPr>
              <a:spLocks noChangeShapeType="1"/>
            </p:cNvSpPr>
            <p:nvPr/>
          </p:nvSpPr>
          <p:spPr bwMode="auto">
            <a:xfrm flipV="1">
              <a:off x="4878" y="2675"/>
              <a:ext cx="0" cy="21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Line 38"/>
            <p:cNvSpPr>
              <a:spLocks noChangeShapeType="1"/>
            </p:cNvSpPr>
            <p:nvPr/>
          </p:nvSpPr>
          <p:spPr bwMode="auto">
            <a:xfrm>
              <a:off x="1524" y="2888"/>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4" name="Line 39"/>
            <p:cNvSpPr>
              <a:spLocks noChangeShapeType="1"/>
            </p:cNvSpPr>
            <p:nvPr/>
          </p:nvSpPr>
          <p:spPr bwMode="auto">
            <a:xfrm flipV="1">
              <a:off x="1527"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5" name="Line 40"/>
            <p:cNvSpPr>
              <a:spLocks noChangeShapeType="1"/>
            </p:cNvSpPr>
            <p:nvPr/>
          </p:nvSpPr>
          <p:spPr bwMode="auto">
            <a:xfrm flipV="1">
              <a:off x="1569"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6" name="Rectangle 41"/>
            <p:cNvSpPr>
              <a:spLocks noChangeArrowheads="1"/>
            </p:cNvSpPr>
            <p:nvPr/>
          </p:nvSpPr>
          <p:spPr bwMode="auto">
            <a:xfrm>
              <a:off x="2233" y="2890"/>
              <a:ext cx="412"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1024</a:t>
              </a:r>
              <a:endParaRPr kumimoji="0" lang="en-US" sz="1800" b="0" i="0" u="none" strike="noStrike" cap="none" normalizeH="0" baseline="0" dirty="0">
                <a:ln>
                  <a:noFill/>
                </a:ln>
                <a:solidFill>
                  <a:schemeClr val="tx1"/>
                </a:solidFill>
                <a:effectLst/>
                <a:latin typeface="Arial" pitchFamily="34" charset="0"/>
              </a:endParaRPr>
            </a:p>
          </p:txBody>
        </p:sp>
        <p:sp>
          <p:nvSpPr>
            <p:cNvPr id="47" name="Line 42"/>
            <p:cNvSpPr>
              <a:spLocks noChangeShapeType="1"/>
            </p:cNvSpPr>
            <p:nvPr/>
          </p:nvSpPr>
          <p:spPr bwMode="auto">
            <a:xfrm flipV="1">
              <a:off x="3249"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Rectangle 43"/>
            <p:cNvSpPr>
              <a:spLocks noChangeArrowheads="1"/>
            </p:cNvSpPr>
            <p:nvPr/>
          </p:nvSpPr>
          <p:spPr bwMode="auto">
            <a:xfrm>
              <a:off x="3560" y="2890"/>
              <a:ext cx="1018" cy="2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dirty="0">
                  <a:ln>
                    <a:noFill/>
                  </a:ln>
                  <a:solidFill>
                    <a:srgbClr val="1A1B1C"/>
                  </a:solidFill>
                  <a:effectLst/>
                  <a:latin typeface="Times New Roman" pitchFamily="18" charset="0"/>
                </a:rPr>
                <a:t>10000000000</a:t>
              </a:r>
              <a:endParaRPr kumimoji="0" lang="en-US" sz="1800" b="0" i="0" u="none" strike="noStrike" cap="none" normalizeH="0" baseline="0" dirty="0">
                <a:ln>
                  <a:noFill/>
                </a:ln>
                <a:solidFill>
                  <a:schemeClr val="tx1"/>
                </a:solidFill>
                <a:effectLst/>
                <a:latin typeface="Arial" pitchFamily="34" charset="0"/>
              </a:endParaRPr>
            </a:p>
          </p:txBody>
        </p:sp>
        <p:sp>
          <p:nvSpPr>
            <p:cNvPr id="49" name="Line 44"/>
            <p:cNvSpPr>
              <a:spLocks noChangeShapeType="1"/>
            </p:cNvSpPr>
            <p:nvPr/>
          </p:nvSpPr>
          <p:spPr bwMode="auto">
            <a:xfrm flipV="1">
              <a:off x="4836"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4878" y="2892"/>
              <a:ext cx="0" cy="209"/>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a:off x="1524" y="3104"/>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a:off x="1524" y="3146"/>
              <a:ext cx="3357"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5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24</a:t>
            </a:fld>
            <a:endParaRPr lang="en-US" sz="1000" dirty="0">
              <a:latin typeface="Calibri" panose="020F0502020204030204"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MSB and LSB</a:t>
            </a:r>
          </a:p>
        </p:txBody>
      </p:sp>
      <p:sp>
        <p:nvSpPr>
          <p:cNvPr id="3" name="Text Placeholder 2"/>
          <p:cNvSpPr txBox="1">
            <a:spLocks noGrp="1"/>
          </p:cNvSpPr>
          <p:nvPr>
            <p:ph type="body" idx="4294967295"/>
          </p:nvPr>
        </p:nvSpPr>
        <p:spPr>
          <a:xfrm>
            <a:off x="914400" y="1579563"/>
            <a:ext cx="7924800" cy="45926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solidFill>
                  <a:schemeClr val="tx2">
                    <a:lumMod val="60000"/>
                    <a:lumOff val="40000"/>
                  </a:schemeClr>
                </a:solidFill>
                <a:latin typeface="" pitchFamily="18"/>
              </a:rPr>
              <a:t>MSB (Most Significant Bit) </a:t>
            </a:r>
            <a:r>
              <a:rPr lang="en-US" dirty="0">
                <a:latin typeface="" pitchFamily="18"/>
                <a:sym typeface="Wingdings"/>
              </a:rPr>
              <a:t> The leftmost bit of a binary number. E.g., MSB of 1110 is 1</a:t>
            </a:r>
          </a:p>
          <a:p>
            <a:pPr lvl="0">
              <a:buSzPct val="100000"/>
              <a:buFont typeface="Symbol" panose="05050102010706020507" pitchFamily="18" charset="2"/>
              <a:buChar char="*"/>
            </a:pPr>
            <a:r>
              <a:rPr lang="en-US" dirty="0">
                <a:solidFill>
                  <a:schemeClr val="accent3">
                    <a:lumMod val="75000"/>
                  </a:schemeClr>
                </a:solidFill>
                <a:latin typeface="" pitchFamily="18"/>
                <a:sym typeface="Wingdings"/>
              </a:rPr>
              <a:t>LSB (Least Significant Bit)</a:t>
            </a:r>
            <a:r>
              <a:rPr lang="en-US" dirty="0">
                <a:latin typeface="" pitchFamily="18"/>
                <a:sym typeface="Wingdings"/>
              </a:rPr>
              <a:t>  The rightmost bit of a binary number. E.g.,</a:t>
            </a:r>
            <a:br>
              <a:rPr lang="en-US" dirty="0">
                <a:latin typeface="" pitchFamily="18"/>
                <a:sym typeface="Wingdings"/>
              </a:rPr>
            </a:br>
            <a:r>
              <a:rPr lang="en-US" dirty="0">
                <a:latin typeface="" pitchFamily="18"/>
                <a:sym typeface="Wingdings"/>
              </a:rPr>
              <a:t>LSB of 1110 is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25</a:t>
            </a:fld>
            <a:endParaRPr lang="en-US" sz="1000" dirty="0">
              <a:latin typeface="Calibri" panose="020F0502020204030204" pitchFamily="34" charset="0"/>
            </a:endParaRPr>
          </a:p>
        </p:txBody>
      </p:sp>
    </p:spTree>
    <p:extLst>
      <p:ext uri="{BB962C8B-B14F-4D97-AF65-F5344CB8AC3E}">
        <p14:creationId xmlns:p14="http://schemas.microsoft.com/office/powerpoint/2010/main" val="1658013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Hexadecimal</a:t>
            </a:r>
            <a:r>
              <a:rPr lang="fr-FR" dirty="0">
                <a:solidFill>
                  <a:schemeClr val="tx1"/>
                </a:solidFill>
              </a:rPr>
              <a:t> and Octal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905000"/>
            <a:ext cx="7416800" cy="3048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Hexadecimal numbers </a:t>
            </a:r>
          </a:p>
          <a:p>
            <a:pPr lvl="1">
              <a:buSzPct val="100000"/>
              <a:buFont typeface="Symbol" panose="05050102010706020507" pitchFamily="18" charset="2"/>
              <a:buChar char="*"/>
            </a:pPr>
            <a:r>
              <a:rPr lang="en-US" sz="2000" dirty="0">
                <a:latin typeface="Calibri" panose="020F0502020204030204" pitchFamily="34" charset="0"/>
              </a:rPr>
              <a:t>Base 16 numbers – 0,1,2,3,4,5,6,7,8,9,A,B,C,D,E,F</a:t>
            </a:r>
          </a:p>
          <a:p>
            <a:pPr lvl="1">
              <a:buSzPct val="100000"/>
              <a:buFont typeface="Symbol" panose="05050102010706020507" pitchFamily="18" charset="2"/>
              <a:buChar char="*"/>
            </a:pPr>
            <a:r>
              <a:rPr lang="en-US" sz="2000" dirty="0">
                <a:latin typeface="Calibri" panose="020F0502020204030204" pitchFamily="34" charset="0"/>
              </a:rPr>
              <a:t>Start with 0x</a:t>
            </a:r>
          </a:p>
          <a:p>
            <a:pPr lvl="0">
              <a:buSzPct val="100000"/>
              <a:buFont typeface="Symbol" panose="05050102010706020507" pitchFamily="18" charset="2"/>
              <a:buChar char="*"/>
            </a:pPr>
            <a:r>
              <a:rPr lang="en-US" sz="2800" dirty="0">
                <a:latin typeface="Calibri" panose="020F0502020204030204" pitchFamily="34" charset="0"/>
              </a:rPr>
              <a:t>Octal Numbers</a:t>
            </a:r>
          </a:p>
          <a:p>
            <a:pPr lvl="1">
              <a:buSzPct val="100000"/>
              <a:buFont typeface="Symbol" panose="05050102010706020507" pitchFamily="18" charset="2"/>
              <a:buChar char="*"/>
            </a:pPr>
            <a:r>
              <a:rPr lang="en-US" sz="2000" dirty="0">
                <a:latin typeface="Calibri" panose="020F0502020204030204" pitchFamily="34" charset="0"/>
              </a:rPr>
              <a:t>Base 8 numbers – 0,1,2,3,4,5,6,7</a:t>
            </a:r>
          </a:p>
          <a:p>
            <a:pPr lvl="1">
              <a:buSzPct val="100000"/>
              <a:buFont typeface="Symbol" panose="05050102010706020507" pitchFamily="18" charset="2"/>
              <a:buChar char="*"/>
            </a:pPr>
            <a:r>
              <a:rPr lang="en-US" sz="2000" dirty="0">
                <a:latin typeface="Calibri" panose="020F0502020204030204" pitchFamily="34" charset="0"/>
              </a:rPr>
              <a:t>Start with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26</a:t>
            </a:fld>
            <a:endParaRPr lang="en-US" sz="1000" dirty="0">
              <a:latin typeface="Calibri" panose="020F0502020204030204"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30175"/>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a:solidFill>
                  <a:schemeClr val="tx1"/>
                </a:solidFill>
              </a:rPr>
              <a:t>Examples</a:t>
            </a:r>
            <a:endParaRPr lang="fr-FR" dirty="0">
              <a:solidFill>
                <a:schemeClr val="tx1"/>
              </a:solidFill>
            </a:endParaRPr>
          </a:p>
        </p:txBody>
      </p:sp>
      <mc:AlternateContent xmlns:mc="http://schemas.openxmlformats.org/markup-compatibility/2006" xmlns:a14="http://schemas.microsoft.com/office/drawing/2010/main">
        <mc:Choice Requires="a14">
          <p:sp>
            <p:nvSpPr>
              <p:cNvPr id="3" name="TextBox 2"/>
              <p:cNvSpPr txBox="1"/>
              <p:nvPr/>
            </p:nvSpPr>
            <p:spPr>
              <a:xfrm>
                <a:off x="1524000" y="2362200"/>
                <a:ext cx="6502678" cy="461473"/>
              </a:xfrm>
              <a:prstGeom prst="rect">
                <a:avLst/>
              </a:prstGeom>
              <a:noFill/>
            </p:spPr>
            <p:txBody>
              <a:bodyPr wrap="none" rtlCol="0">
                <a:spAutoFit/>
              </a:bodyPr>
              <a:lstStyle/>
              <a:p>
                <a:r>
                  <a:rPr lang="en-US" sz="2000" dirty="0"/>
                  <a:t>Convert 110010111 to the octal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m:t>
                        </m:r>
                      </m:e>
                    </m:groupChr>
                  </m:oMath>
                </a14:m>
                <a:r>
                  <a:rPr lang="en-US" sz="2000" dirty="0"/>
                  <a:t> = 0627</a:t>
                </a:r>
              </a:p>
            </p:txBody>
          </p:sp>
        </mc:Choice>
        <mc:Fallback xmlns="">
          <p:sp>
            <p:nvSpPr>
              <p:cNvPr id="3" name="TextBox 2"/>
              <p:cNvSpPr txBox="1">
                <a:spLocks noRot="1" noChangeAspect="1" noMove="1" noResize="1" noEditPoints="1" noAdjustHandles="1" noChangeArrowheads="1" noChangeShapeType="1" noTextEdit="1"/>
              </p:cNvSpPr>
              <p:nvPr/>
            </p:nvSpPr>
            <p:spPr>
              <a:xfrm>
                <a:off x="1524000" y="2362200"/>
                <a:ext cx="6502678" cy="461473"/>
              </a:xfrm>
              <a:prstGeom prst="rect">
                <a:avLst/>
              </a:prstGeom>
              <a:blipFill rotWithShape="0">
                <a:blip r:embed="rId3"/>
                <a:stretch>
                  <a:fillRect l="-937" t="-6667" r="-5998" b="-49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1510048" y="3657600"/>
                <a:ext cx="7281737" cy="459293"/>
              </a:xfrm>
              <a:prstGeom prst="rect">
                <a:avLst/>
              </a:prstGeom>
              <a:noFill/>
            </p:spPr>
            <p:txBody>
              <a:bodyPr wrap="none" rtlCol="0">
                <a:spAutoFit/>
              </a:bodyPr>
              <a:lstStyle/>
              <a:p>
                <a:r>
                  <a:rPr lang="en-US" sz="2000" dirty="0"/>
                  <a:t>Convert 111000101111 to the hex format :  </a:t>
                </a:r>
                <a14:m>
                  <m:oMath xmlns:m="http://schemas.openxmlformats.org/officeDocument/2006/math">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0010</m:t>
                        </m:r>
                      </m:e>
                    </m:groupChr>
                    <m:groupChr>
                      <m:groupChrPr>
                        <m:chr m:val="⏟"/>
                        <m:ctrlPr>
                          <a:rPr lang="en-US" sz="2000" i="1" smtClean="0">
                            <a:latin typeface="Cambria Math" panose="02040503050406030204" pitchFamily="18" charset="0"/>
                          </a:rPr>
                        </m:ctrlPr>
                      </m:groupChrPr>
                      <m:e>
                        <m:r>
                          <a:rPr lang="en-US" sz="2000" b="0" i="1" smtClean="0">
                            <a:latin typeface="Cambria Math" panose="02040503050406030204" pitchFamily="18" charset="0"/>
                          </a:rPr>
                          <m:t>1111</m:t>
                        </m:r>
                      </m:e>
                    </m:groupChr>
                  </m:oMath>
                </a14:m>
                <a:r>
                  <a:rPr lang="en-US" sz="2000" dirty="0"/>
                  <a:t> = 0xE2F</a:t>
                </a:r>
              </a:p>
            </p:txBody>
          </p:sp>
        </mc:Choice>
        <mc:Fallback xmlns="">
          <p:sp>
            <p:nvSpPr>
              <p:cNvPr id="4" name="TextBox 3"/>
              <p:cNvSpPr txBox="1">
                <a:spLocks noRot="1" noChangeAspect="1" noMove="1" noResize="1" noEditPoints="1" noAdjustHandles="1" noChangeArrowheads="1" noChangeShapeType="1" noTextEdit="1"/>
              </p:cNvSpPr>
              <p:nvPr/>
            </p:nvSpPr>
            <p:spPr>
              <a:xfrm>
                <a:off x="1510048" y="3657600"/>
                <a:ext cx="7281737" cy="459293"/>
              </a:xfrm>
              <a:prstGeom prst="rect">
                <a:avLst/>
              </a:prstGeom>
              <a:blipFill rotWithShape="0">
                <a:blip r:embed="rId4"/>
                <a:stretch>
                  <a:fillRect l="-921" t="-5333" b="-12000"/>
                </a:stretch>
              </a:blipFill>
            </p:spPr>
            <p:txBody>
              <a:bodyPr/>
              <a:lstStyle/>
              <a:p>
                <a:r>
                  <a:rPr lang="en-US">
                    <a:noFill/>
                  </a:rPr>
                  <a:t> </a:t>
                </a:r>
              </a:p>
            </p:txBody>
          </p:sp>
        </mc:Fallback>
      </mc:AlternateContent>
    </p:spTree>
    <p:extLst>
      <p:ext uri="{BB962C8B-B14F-4D97-AF65-F5344CB8AC3E}">
        <p14:creationId xmlns:p14="http://schemas.microsoft.com/office/powerpoint/2010/main" val="5684667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762125" y="1655763"/>
            <a:ext cx="5400675" cy="3678237"/>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620713">
              <a:buSzPct val="100000"/>
              <a:buFont typeface="Symbol" panose="05050102010706020507" pitchFamily="18" charset="2"/>
              <a:buChar char="*"/>
            </a:pPr>
            <a:r>
              <a:rPr lang="en-US" sz="3600" dirty="0">
                <a:latin typeface="" pitchFamily="18"/>
              </a:rPr>
              <a:t>Boolean Algebra</a:t>
            </a:r>
          </a:p>
          <a:p>
            <a:pPr marL="620713" lvl="0" indent="-620713">
              <a:buSzPct val="100000"/>
              <a:buFont typeface="Symbol" panose="05050102010706020507" pitchFamily="18" charset="2"/>
              <a:buChar char="*"/>
            </a:pPr>
            <a:r>
              <a:rPr lang="en-US" sz="3600" dirty="0">
                <a:latin typeface="" pitchFamily="18"/>
              </a:rPr>
              <a:t>Positive Integers</a:t>
            </a:r>
          </a:p>
          <a:p>
            <a:pPr marL="620713" lvl="0" indent="-620713">
              <a:buSzPct val="100000"/>
              <a:buFont typeface="Symbol" panose="05050102010706020507" pitchFamily="18" charset="2"/>
              <a:buChar char="*"/>
            </a:pPr>
            <a:r>
              <a:rPr lang="en-US" sz="3600" dirty="0">
                <a:latin typeface="" pitchFamily="18"/>
              </a:rPr>
              <a:t>Negative Integers</a:t>
            </a:r>
          </a:p>
          <a:p>
            <a:pPr marL="620713" lvl="0" indent="-620713">
              <a:buSzPct val="100000"/>
              <a:buFont typeface="Symbol" panose="05050102010706020507" pitchFamily="18" charset="2"/>
              <a:buChar char="*"/>
            </a:pPr>
            <a:r>
              <a:rPr lang="en-US" sz="3600" dirty="0">
                <a:latin typeface="" pitchFamily="18"/>
              </a:rPr>
              <a:t>Floating Point Numbers</a:t>
            </a:r>
          </a:p>
          <a:p>
            <a:pPr marL="620713" lvl="0" indent="-620713">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6629400" y="2971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28</a:t>
            </a:fld>
            <a:endParaRPr lang="en-US" sz="1000" dirty="0">
              <a:latin typeface="Calibri" panose="020F0502020204030204"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Representing</a:t>
            </a:r>
            <a:r>
              <a:rPr lang="fr-FR" dirty="0">
                <a:solidFill>
                  <a:schemeClr val="tx1"/>
                </a:solidFill>
              </a:rPr>
              <a:t> </a:t>
            </a:r>
            <a:r>
              <a:rPr lang="fr-FR" dirty="0" err="1">
                <a:solidFill>
                  <a:schemeClr val="tx1"/>
                </a:solidFill>
              </a:rPr>
              <a:t>Negative</a:t>
            </a:r>
            <a:r>
              <a:rPr lang="fr-FR" dirty="0">
                <a:solidFill>
                  <a:schemeClr val="tx1"/>
                </a:solidFill>
              </a:rPr>
              <a:t> </a:t>
            </a:r>
            <a:r>
              <a:rPr lang="fr-FR" dirty="0" err="1">
                <a:solidFill>
                  <a:schemeClr val="tx1"/>
                </a:solidFill>
              </a:rPr>
              <a:t>Integers</a:t>
            </a:r>
            <a:endParaRPr lang="fr-FR" dirty="0">
              <a:solidFill>
                <a:schemeClr val="tx1"/>
              </a:solidFill>
            </a:endParaRPr>
          </a:p>
        </p:txBody>
      </p:sp>
      <p:sp>
        <p:nvSpPr>
          <p:cNvPr id="3" name="Text Placeholder 2"/>
          <p:cNvSpPr txBox="1">
            <a:spLocks noGrp="1"/>
          </p:cNvSpPr>
          <p:nvPr>
            <p:ph type="body" idx="4294967295"/>
          </p:nvPr>
        </p:nvSpPr>
        <p:spPr>
          <a:xfrm>
            <a:off x="914400" y="1579563"/>
            <a:ext cx="7924800" cy="4592637"/>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 pitchFamily="18"/>
              </a:rPr>
              <a:t>Problem</a:t>
            </a:r>
          </a:p>
          <a:p>
            <a:pPr lvl="1">
              <a:buSzPct val="100000"/>
              <a:buFont typeface="Symbol" panose="05050102010706020507" pitchFamily="18" charset="2"/>
              <a:buChar char="*"/>
            </a:pPr>
            <a:r>
              <a:rPr lang="en-US" dirty="0">
                <a:latin typeface="" pitchFamily="18"/>
              </a:rPr>
              <a:t>Assign a </a:t>
            </a:r>
            <a:r>
              <a:rPr lang="en-US" dirty="0">
                <a:solidFill>
                  <a:srgbClr val="DC2300"/>
                </a:solidFill>
                <a:latin typeface="" pitchFamily="18"/>
              </a:rPr>
              <a:t>binary representation</a:t>
            </a:r>
            <a:r>
              <a:rPr lang="en-US" dirty="0">
                <a:latin typeface="" pitchFamily="18"/>
              </a:rPr>
              <a:t> to a </a:t>
            </a:r>
            <a:r>
              <a:rPr lang="en-US" dirty="0">
                <a:solidFill>
                  <a:srgbClr val="0000FF"/>
                </a:solidFill>
                <a:latin typeface="" pitchFamily="18"/>
              </a:rPr>
              <a:t>negative integer</a:t>
            </a:r>
          </a:p>
          <a:p>
            <a:pPr lvl="1">
              <a:buSzPct val="100000"/>
              <a:buFont typeface="Symbol" panose="05050102010706020507" pitchFamily="18" charset="2"/>
              <a:buChar char="*"/>
            </a:pPr>
            <a:r>
              <a:rPr lang="en-US" dirty="0">
                <a:latin typeface="" pitchFamily="18"/>
              </a:rPr>
              <a:t>Consider a negative integer, S</a:t>
            </a:r>
          </a:p>
          <a:p>
            <a:pPr lvl="1">
              <a:buSzPct val="100000"/>
              <a:buFont typeface="Symbol" panose="05050102010706020507" pitchFamily="18" charset="2"/>
              <a:buChar char="*"/>
            </a:pPr>
            <a:r>
              <a:rPr lang="en-US" dirty="0">
                <a:latin typeface="" pitchFamily="18"/>
              </a:rPr>
              <a:t>Let its binary representation be :  x</a:t>
            </a:r>
            <a:r>
              <a:rPr lang="en-US" baseline="-25000" dirty="0">
                <a:latin typeface="" pitchFamily="18"/>
              </a:rPr>
              <a:t>n</a:t>
            </a:r>
            <a:r>
              <a:rPr lang="en-US" dirty="0">
                <a:latin typeface="" pitchFamily="18"/>
              </a:rPr>
              <a:t>x</a:t>
            </a:r>
            <a:r>
              <a:rPr lang="en-US" baseline="-25000" dirty="0">
                <a:latin typeface="" pitchFamily="18"/>
              </a:rPr>
              <a:t>n-1….</a:t>
            </a:r>
            <a:r>
              <a:rPr lang="en-US" dirty="0">
                <a:latin typeface="" pitchFamily="18"/>
              </a:rPr>
              <a:t>x</a:t>
            </a:r>
            <a:r>
              <a:rPr lang="en-US" baseline="-33000" dirty="0">
                <a:latin typeface="" pitchFamily="18"/>
              </a:rPr>
              <a:t>2</a:t>
            </a:r>
            <a:r>
              <a:rPr lang="en-US" dirty="0">
                <a:latin typeface="" pitchFamily="18"/>
              </a:rPr>
              <a:t>x</a:t>
            </a:r>
            <a:r>
              <a:rPr lang="en-US" baseline="-33000" dirty="0">
                <a:latin typeface="" pitchFamily="18"/>
              </a:rPr>
              <a:t>1</a:t>
            </a:r>
            <a:r>
              <a:rPr lang="en-US" dirty="0">
                <a:latin typeface="" pitchFamily="18"/>
              </a:rPr>
              <a:t> (x</a:t>
            </a:r>
            <a:r>
              <a:rPr lang="en-US" baseline="-33000" dirty="0">
                <a:latin typeface="" pitchFamily="18"/>
              </a:rPr>
              <a:t>i</a:t>
            </a:r>
            <a:r>
              <a:rPr lang="en-US" dirty="0">
                <a:latin typeface="" pitchFamily="18"/>
              </a:rPr>
              <a:t>=0/1)</a:t>
            </a:r>
          </a:p>
          <a:p>
            <a:pPr lvl="1">
              <a:buSzPct val="100000"/>
              <a:buFont typeface="Symbol" panose="05050102010706020507" pitchFamily="18" charset="2"/>
              <a:buChar char="*"/>
            </a:pPr>
            <a:r>
              <a:rPr lang="en-US" dirty="0">
                <a:latin typeface="" pitchFamily="18"/>
              </a:rPr>
              <a:t>We can also expand it to represent an unsigned, +</a:t>
            </a:r>
            <a:r>
              <a:rPr lang="en-US" dirty="0" err="1">
                <a:latin typeface="" pitchFamily="18"/>
              </a:rPr>
              <a:t>ve</a:t>
            </a:r>
            <a:r>
              <a:rPr lang="en-US" dirty="0">
                <a:latin typeface="" pitchFamily="18"/>
              </a:rPr>
              <a:t>, number, N</a:t>
            </a:r>
          </a:p>
          <a:p>
            <a:pPr lvl="1">
              <a:buSzPct val="100000"/>
              <a:buFont typeface="Symbol" panose="05050102010706020507" pitchFamily="18" charset="2"/>
              <a:buChar char="*"/>
            </a:pPr>
            <a:r>
              <a:rPr lang="en-US" dirty="0">
                <a:latin typeface="" pitchFamily="18"/>
              </a:rPr>
              <a:t>If we interpret the binary sequence as :</a:t>
            </a:r>
          </a:p>
          <a:p>
            <a:pPr lvl="2">
              <a:buSzPct val="100000"/>
              <a:buFont typeface="Symbol" panose="05050102010706020507" pitchFamily="18" charset="2"/>
              <a:buChar char="*"/>
            </a:pPr>
            <a:r>
              <a:rPr lang="en-US" dirty="0">
                <a:latin typeface="" pitchFamily="18"/>
              </a:rPr>
              <a:t>An unsigned number, </a:t>
            </a:r>
            <a:r>
              <a:rPr lang="en-US" dirty="0">
                <a:solidFill>
                  <a:schemeClr val="accent3"/>
                </a:solidFill>
                <a:latin typeface="" pitchFamily="18"/>
              </a:rPr>
              <a:t>we get N</a:t>
            </a:r>
          </a:p>
          <a:p>
            <a:pPr lvl="2">
              <a:buSzPct val="100000"/>
              <a:buFont typeface="Symbol" panose="05050102010706020507" pitchFamily="18" charset="2"/>
              <a:buChar char="*"/>
            </a:pPr>
            <a:r>
              <a:rPr lang="en-US" dirty="0">
                <a:latin typeface="" pitchFamily="18"/>
              </a:rPr>
              <a:t>A signed number, </a:t>
            </a:r>
            <a:r>
              <a:rPr lang="en-US" dirty="0">
                <a:solidFill>
                  <a:srgbClr val="FF6600"/>
                </a:solidFill>
                <a:latin typeface="" pitchFamily="18"/>
              </a:rPr>
              <a:t>we get 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29</a:t>
            </a:fld>
            <a:endParaRPr lang="en-US" sz="1000" dirty="0">
              <a:latin typeface="Calibri" panose="020F050202020403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9" name="Slide Number Placeholder 1"/>
          <p:cNvSpPr>
            <a:spLocks noGrp="1"/>
          </p:cNvSpPr>
          <p:nvPr>
            <p:ph type="sldNum" sz="quarter" idx="12"/>
          </p:nvPr>
        </p:nvSpPr>
        <p:spPr>
          <a:xfrm>
            <a:off x="3757808" y="6250163"/>
            <a:ext cx="1161826" cy="365125"/>
          </a:xfrm>
        </p:spPr>
        <p:txBody>
          <a:bodyPr/>
          <a:lstStyle/>
          <a:p>
            <a:pPr lvl="0"/>
            <a:fld id="{4CF89DA7-3BFB-4D6F-AB2B-C3BD3DFB76C1}" type="slidenum">
              <a:rPr/>
              <a:pPr lvl="0"/>
              <a:t>3</a:t>
            </a:fld>
            <a:endParaRPr lang="en-IN"/>
          </a:p>
        </p:txBody>
      </p:sp>
      <p:sp>
        <p:nvSpPr>
          <p:cNvPr id="2" name="Title 1"/>
          <p:cNvSpPr txBox="1">
            <a:spLocks noGrp="1"/>
          </p:cNvSpPr>
          <p:nvPr>
            <p:ph type="title" idx="4294967295"/>
          </p:nvPr>
        </p:nvSpPr>
        <p:spPr>
          <a:xfrm>
            <a:off x="52388" y="304800"/>
            <a:ext cx="9091612"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What</a:t>
            </a:r>
            <a:r>
              <a:rPr lang="fr-FR" dirty="0">
                <a:solidFill>
                  <a:schemeClr val="tx1"/>
                </a:solidFill>
              </a:rPr>
              <a:t> </a:t>
            </a:r>
            <a:r>
              <a:rPr lang="fr-FR" dirty="0" err="1">
                <a:solidFill>
                  <a:schemeClr val="tx1"/>
                </a:solidFill>
              </a:rPr>
              <a:t>does</a:t>
            </a:r>
            <a:r>
              <a:rPr lang="fr-FR" dirty="0">
                <a:solidFill>
                  <a:schemeClr val="tx1"/>
                </a:solidFill>
              </a:rPr>
              <a:t> a Computer </a:t>
            </a:r>
            <a:r>
              <a:rPr lang="fr-FR" dirty="0" err="1">
                <a:solidFill>
                  <a:schemeClr val="tx1"/>
                </a:solidFill>
              </a:rPr>
              <a:t>Understand</a:t>
            </a:r>
            <a:r>
              <a:rPr lang="fr-FR" dirty="0">
                <a:solidFill>
                  <a:schemeClr val="tx1"/>
                </a:solidFill>
              </a:rPr>
              <a:t> ?</a:t>
            </a:r>
          </a:p>
        </p:txBody>
      </p:sp>
      <p:sp>
        <p:nvSpPr>
          <p:cNvPr id="3" name="Text Placeholder 2"/>
          <p:cNvSpPr txBox="1">
            <a:spLocks noGrp="1"/>
          </p:cNvSpPr>
          <p:nvPr>
            <p:ph type="body" idx="4294967295"/>
          </p:nvPr>
        </p:nvSpPr>
        <p:spPr>
          <a:xfrm>
            <a:off x="914400" y="1524000"/>
            <a:ext cx="7416800" cy="13303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a:latin typeface="Calibri" panose="020F0502020204030204" pitchFamily="34" charset="0"/>
              </a:rPr>
              <a:t>Computers do not understand natural human languages, nor programming languages</a:t>
            </a:r>
          </a:p>
          <a:p>
            <a:pPr lvl="0">
              <a:buSzPct val="100000"/>
              <a:buFont typeface="Symbol" panose="05050102010706020507" pitchFamily="18" charset="2"/>
              <a:buChar char=""/>
            </a:pPr>
            <a:r>
              <a:rPr lang="en-US" sz="2200" dirty="0">
                <a:latin typeface="Calibri" panose="020F0502020204030204" pitchFamily="34" charset="0"/>
              </a:rPr>
              <a:t>They only understand the language of </a:t>
            </a:r>
            <a:r>
              <a:rPr lang="en-US" sz="2200" dirty="0">
                <a:solidFill>
                  <a:srgbClr val="FF3333"/>
                </a:solidFill>
                <a:latin typeface="Calibri" panose="020F0502020204030204" pitchFamily="34" charset="0"/>
              </a:rPr>
              <a:t>bits</a:t>
            </a:r>
          </a:p>
        </p:txBody>
      </p:sp>
      <p:sp>
        <p:nvSpPr>
          <p:cNvPr id="4" name="Freeform 3"/>
          <p:cNvSpPr/>
          <p:nvPr/>
        </p:nvSpPr>
        <p:spPr>
          <a:xfrm>
            <a:off x="251460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5" name="Freeform 4"/>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6" name="Freeform 5"/>
          <p:cNvSpPr/>
          <p:nvPr/>
        </p:nvSpPr>
        <p:spPr>
          <a:xfrm>
            <a:off x="2514960" y="310608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Bit</a:t>
            </a:r>
          </a:p>
        </p:txBody>
      </p:sp>
      <p:sp>
        <p:nvSpPr>
          <p:cNvPr id="7" name="Freeform 6"/>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8" name="Freeform 7"/>
          <p:cNvSpPr/>
          <p:nvPr/>
        </p:nvSpPr>
        <p:spPr>
          <a:xfrm>
            <a:off x="2547359" y="41774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Word</a:t>
            </a:r>
          </a:p>
        </p:txBody>
      </p:sp>
      <p:sp>
        <p:nvSpPr>
          <p:cNvPr id="9" name="Freeform 8"/>
          <p:cNvSpPr/>
          <p:nvPr/>
        </p:nvSpPr>
        <p:spPr>
          <a:xfrm>
            <a:off x="576864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0" name="Freeform 9"/>
          <p:cNvSpPr/>
          <p:nvPr/>
        </p:nvSpPr>
        <p:spPr>
          <a:xfrm>
            <a:off x="2531520" y="36518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Byte</a:t>
            </a:r>
          </a:p>
        </p:txBody>
      </p:sp>
      <p:sp>
        <p:nvSpPr>
          <p:cNvPr id="11" name="Freeform 10"/>
          <p:cNvSpPr/>
          <p:nvPr/>
        </p:nvSpPr>
        <p:spPr>
          <a:xfrm>
            <a:off x="5769000" y="31158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2" name="Freeform 11"/>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3" name="Freeform 12"/>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4" name="Freeform 13"/>
          <p:cNvSpPr/>
          <p:nvPr/>
        </p:nvSpPr>
        <p:spPr>
          <a:xfrm>
            <a:off x="5771880"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5" name="Freeform 14"/>
          <p:cNvSpPr/>
          <p:nvPr/>
        </p:nvSpPr>
        <p:spPr>
          <a:xfrm>
            <a:off x="5772239" y="3602159"/>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8 bits</a:t>
            </a:r>
          </a:p>
        </p:txBody>
      </p:sp>
      <p:sp>
        <p:nvSpPr>
          <p:cNvPr id="16" name="Freeform 15"/>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7" name="Freeform 16"/>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8" name="Freeform 17"/>
          <p:cNvSpPr/>
          <p:nvPr/>
        </p:nvSpPr>
        <p:spPr>
          <a:xfrm>
            <a:off x="575208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19" name="Freeform 18"/>
          <p:cNvSpPr/>
          <p:nvPr/>
        </p:nvSpPr>
        <p:spPr>
          <a:xfrm>
            <a:off x="5752440" y="41580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 bytes</a:t>
            </a:r>
          </a:p>
        </p:txBody>
      </p:sp>
      <p:sp>
        <p:nvSpPr>
          <p:cNvPr id="20" name="Freeform 19"/>
          <p:cNvSpPr/>
          <p:nvPr/>
        </p:nvSpPr>
        <p:spPr>
          <a:xfrm>
            <a:off x="2557080" y="474264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kiloByte</a:t>
            </a:r>
          </a:p>
        </p:txBody>
      </p:sp>
      <p:sp>
        <p:nvSpPr>
          <p:cNvPr id="21" name="Freeform 20"/>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2" name="Freeform 21"/>
          <p:cNvSpPr/>
          <p:nvPr/>
        </p:nvSpPr>
        <p:spPr>
          <a:xfrm>
            <a:off x="576216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3" name="Freeform 22"/>
          <p:cNvSpPr/>
          <p:nvPr/>
        </p:nvSpPr>
        <p:spPr>
          <a:xfrm>
            <a:off x="5761800" y="472320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4" name="Freeform 23"/>
          <p:cNvSpPr/>
          <p:nvPr/>
        </p:nvSpPr>
        <p:spPr>
          <a:xfrm>
            <a:off x="5762160" y="4703759"/>
            <a:ext cx="1336680" cy="3866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1024 bytes</a:t>
            </a:r>
          </a:p>
        </p:txBody>
      </p:sp>
      <p:sp>
        <p:nvSpPr>
          <p:cNvPr id="25" name="Freeform 24"/>
          <p:cNvSpPr/>
          <p:nvPr/>
        </p:nvSpPr>
        <p:spPr>
          <a:xfrm>
            <a:off x="2557440" y="5308200"/>
            <a:ext cx="1200239" cy="4068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megaByte</a:t>
            </a:r>
          </a:p>
        </p:txBody>
      </p:sp>
      <p:sp>
        <p:nvSpPr>
          <p:cNvPr id="26" name="Freeform 25"/>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7" name="Freeform 26"/>
          <p:cNvSpPr/>
          <p:nvPr/>
        </p:nvSpPr>
        <p:spPr>
          <a:xfrm>
            <a:off x="576252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 or 1</a:t>
            </a:r>
          </a:p>
        </p:txBody>
      </p:sp>
      <p:sp>
        <p:nvSpPr>
          <p:cNvPr id="28" name="Freeform 27"/>
          <p:cNvSpPr/>
          <p:nvPr/>
        </p:nvSpPr>
        <p:spPr>
          <a:xfrm>
            <a:off x="5762160" y="5288760"/>
            <a:ext cx="1002240" cy="36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a:t>
            </a:r>
            <a:r>
              <a:rPr lang="en-IN" sz="1800" b="0" i="0" u="none" strike="noStrike" kern="1200" baseline="30000">
                <a:ln>
                  <a:noFill/>
                </a:ln>
                <a:latin typeface="Arial" pitchFamily="18"/>
                <a:ea typeface="Microsoft YaHei" pitchFamily="2"/>
                <a:cs typeface="Mangal" pitchFamily="2"/>
              </a:rPr>
              <a:t>6 </a:t>
            </a:r>
            <a:r>
              <a:rPr lang="en-IN" sz="1800" b="0" i="0" u="none" strike="noStrike" kern="1200">
                <a:ln>
                  <a:noFill/>
                </a:ln>
                <a:latin typeface="Arial" pitchFamily="18"/>
                <a:ea typeface="Microsoft YaHei" pitchFamily="2"/>
                <a:cs typeface="Mangal" pitchFamily="2"/>
              </a:rPr>
              <a:t>bytes</a:t>
            </a:r>
          </a:p>
        </p:txBody>
      </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a:t>
            </a:fld>
            <a:endParaRPr lang="en-US" sz="1000" dirty="0">
              <a:latin typeface="Calibri" panose="020F0502020204030204"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965200" y="1417638"/>
            <a:ext cx="7416800" cy="4525962"/>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SzPct val="100000"/>
              <a:buFont typeface="Symbol" panose="05050102010706020507" pitchFamily="18" charset="2"/>
              <a:buChar char="*"/>
            </a:pPr>
            <a:r>
              <a:rPr lang="en-US" sz="2800" dirty="0">
                <a:latin typeface="Calibri" panose="020F0502020204030204" pitchFamily="34" charset="0"/>
              </a:rPr>
              <a:t>We need a mapping :</a:t>
            </a:r>
          </a:p>
          <a:p>
            <a:pPr lvl="2">
              <a:buSzPct val="100000"/>
              <a:buFont typeface="Symbol" panose="05050102010706020507" pitchFamily="18" charset="2"/>
              <a:buChar char="*"/>
            </a:pPr>
            <a:r>
              <a:rPr lang="en-US" sz="2400" dirty="0">
                <a:latin typeface="Calibri" panose="020F0502020204030204" pitchFamily="34" charset="0"/>
              </a:rPr>
              <a:t>F : S → N (mapping function)</a:t>
            </a:r>
          </a:p>
          <a:p>
            <a:pPr lvl="2">
              <a:buSzPct val="100000"/>
              <a:buFont typeface="Symbol" panose="05050102010706020507" pitchFamily="18" charset="2"/>
              <a:buChar char="*"/>
            </a:pPr>
            <a:r>
              <a:rPr lang="en-US" sz="2400" dirty="0">
                <a:latin typeface="Calibri" panose="020F0502020204030204" pitchFamily="34" charset="0"/>
              </a:rPr>
              <a:t>S → set of numbers (both positive and negative – signed)</a:t>
            </a:r>
          </a:p>
          <a:p>
            <a:pPr lvl="2">
              <a:buSzPct val="100000"/>
              <a:buFont typeface="Symbol" panose="05050102010706020507" pitchFamily="18" charset="2"/>
              <a:buChar char="*"/>
            </a:pPr>
            <a:r>
              <a:rPr lang="en-US" sz="2400" dirty="0">
                <a:latin typeface="Calibri" panose="020F0502020204030204" pitchFamily="34" charset="0"/>
              </a:rPr>
              <a:t>N → set of positive numbers (unsigned)</a:t>
            </a:r>
          </a:p>
        </p:txBody>
      </p:sp>
      <p:sp>
        <p:nvSpPr>
          <p:cNvPr id="4" name="Freeform 3"/>
          <p:cNvSpPr/>
          <p:nvPr/>
        </p:nvSpPr>
        <p:spPr>
          <a:xfrm>
            <a:off x="5428440" y="4170600"/>
            <a:ext cx="1647000" cy="131544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5" name="Freeform 4"/>
          <p:cNvSpPr/>
          <p:nvPr/>
        </p:nvSpPr>
        <p:spPr>
          <a:xfrm>
            <a:off x="1856160" y="4149720"/>
            <a:ext cx="1337040" cy="133668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Set of</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+ve and -ve</a:t>
            </a:r>
          </a:p>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numbers</a:t>
            </a:r>
          </a:p>
        </p:txBody>
      </p:sp>
      <p:sp>
        <p:nvSpPr>
          <p:cNvPr id="6" name="Freeform 5"/>
          <p:cNvSpPr/>
          <p:nvPr/>
        </p:nvSpPr>
        <p:spPr>
          <a:xfrm>
            <a:off x="3193199" y="4534920"/>
            <a:ext cx="2235240" cy="459719"/>
          </a:xfrm>
          <a:custGeom>
            <a:avLst>
              <a:gd name="f0" fmla="val 4300"/>
              <a:gd name="f1" fmla="val 5400"/>
            </a:avLst>
            <a:gdLst>
              <a:gd name="f2" fmla="val w"/>
              <a:gd name="f3" fmla="val h"/>
              <a:gd name="f4" fmla="val 0"/>
              <a:gd name="f5" fmla="val 21600"/>
              <a:gd name="f6" fmla="val 10800"/>
              <a:gd name="f7" fmla="*/ f2 1 21600"/>
              <a:gd name="f8" fmla="*/ f3 1 21600"/>
              <a:gd name="f9" fmla="pin 0 f0 10800"/>
              <a:gd name="f10" fmla="pin 0 f1 10800"/>
              <a:gd name="f11" fmla="val f9"/>
              <a:gd name="f12" fmla="val f10"/>
              <a:gd name="f13" fmla="+- 21600 0 f9"/>
              <a:gd name="f14" fmla="+- 21600 0 f10"/>
              <a:gd name="f15" fmla="+- 10800 0 f10"/>
              <a:gd name="f16" fmla="*/ f9 f7 1"/>
              <a:gd name="f17" fmla="*/ f10 f8 1"/>
              <a:gd name="f18" fmla="*/ f9 f15 1"/>
              <a:gd name="f19" fmla="*/ f14 f8 1"/>
              <a:gd name="f20" fmla="*/ f12 f8 1"/>
              <a:gd name="f21" fmla="*/ f18 1 10800"/>
              <a:gd name="f22" fmla="+- 21600 0 f21"/>
              <a:gd name="f23" fmla="*/ f21 f7 1"/>
              <a:gd name="f24" fmla="*/ f22 f7 1"/>
            </a:gdLst>
            <a:ahLst>
              <a:ahXY gdRefX="f0" minX="f4" maxX="f6" gdRefY="f1" minY="f4" maxY="f6">
                <a:pos x="f16" y="f17"/>
              </a:ahXY>
            </a:ahLst>
            <a:cxnLst>
              <a:cxn ang="3cd4">
                <a:pos x="hc" y="t"/>
              </a:cxn>
              <a:cxn ang="0">
                <a:pos x="r" y="vc"/>
              </a:cxn>
              <a:cxn ang="cd4">
                <a:pos x="hc" y="b"/>
              </a:cxn>
              <a:cxn ang="cd2">
                <a:pos x="l" y="vc"/>
              </a:cxn>
            </a:cxnLst>
            <a:rect l="f23" t="f20" r="f24" b="f19"/>
            <a:pathLst>
              <a:path w="21600" h="21600">
                <a:moveTo>
                  <a:pt x="f4" y="f6"/>
                </a:moveTo>
                <a:lnTo>
                  <a:pt x="f11" y="f4"/>
                </a:lnTo>
                <a:lnTo>
                  <a:pt x="f11" y="f12"/>
                </a:lnTo>
                <a:lnTo>
                  <a:pt x="f13" y="f12"/>
                </a:lnTo>
                <a:lnTo>
                  <a:pt x="f13" y="f4"/>
                </a:lnTo>
                <a:lnTo>
                  <a:pt x="f5" y="f6"/>
                </a:lnTo>
                <a:lnTo>
                  <a:pt x="f13" y="f5"/>
                </a:lnTo>
                <a:lnTo>
                  <a:pt x="f13" y="f14"/>
                </a:lnTo>
                <a:lnTo>
                  <a:pt x="f11" y="f14"/>
                </a:lnTo>
                <a:lnTo>
                  <a:pt x="f11" y="f5"/>
                </a:lnTo>
                <a:close/>
              </a:path>
            </a:pathLst>
          </a:custGeom>
          <a:solidFill>
            <a:srgbClr val="2300DC"/>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TextBox 6"/>
          <p:cNvSpPr txBox="1"/>
          <p:nvPr/>
        </p:nvSpPr>
        <p:spPr>
          <a:xfrm>
            <a:off x="3802320" y="4134600"/>
            <a:ext cx="105408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mapping</a:t>
            </a:r>
          </a:p>
        </p:txBody>
      </p:sp>
      <p:sp>
        <p:nvSpPr>
          <p:cNvPr id="1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30</a:t>
            </a:fld>
            <a:endParaRPr lang="en-US" sz="1000" dirty="0">
              <a:latin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130175"/>
            <a:ext cx="92964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of the </a:t>
            </a:r>
            <a:r>
              <a:rPr lang="fr-FR" dirty="0" err="1">
                <a:solidFill>
                  <a:schemeClr val="tx1"/>
                </a:solidFill>
              </a:rPr>
              <a:t>Mapping</a:t>
            </a:r>
            <a:r>
              <a:rPr lang="fr-FR" dirty="0">
                <a:solidFill>
                  <a:schemeClr val="tx1"/>
                </a:solidFill>
              </a:rPr>
              <a:t> </a:t>
            </a:r>
            <a:r>
              <a:rPr lang="fr-FR" dirty="0" err="1">
                <a:solidFill>
                  <a:schemeClr val="tx1"/>
                </a:solidFill>
              </a:rPr>
              <a:t>Function</a:t>
            </a:r>
            <a:endParaRPr lang="fr-FR" dirty="0">
              <a:solidFill>
                <a:schemeClr val="tx1"/>
              </a:solidFill>
            </a:endParaRPr>
          </a:p>
        </p:txBody>
      </p:sp>
      <p:sp>
        <p:nvSpPr>
          <p:cNvPr id="3" name="Text Placeholder 2"/>
          <p:cNvSpPr txBox="1">
            <a:spLocks noGrp="1"/>
          </p:cNvSpPr>
          <p:nvPr>
            <p:ph type="body" idx="4294967295"/>
          </p:nvPr>
        </p:nvSpPr>
        <p:spPr>
          <a:xfrm>
            <a:off x="609600" y="1371600"/>
            <a:ext cx="7893050" cy="38433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 pitchFamily="18"/>
              </a:rPr>
              <a:t>Preferably, </a:t>
            </a:r>
            <a:r>
              <a:rPr lang="en-US" sz="2600" dirty="0">
                <a:latin typeface="" pitchFamily="18"/>
              </a:rPr>
              <a:t>needs</a:t>
            </a:r>
            <a:r>
              <a:rPr lang="en-US" sz="2800" dirty="0">
                <a:latin typeface="" pitchFamily="18"/>
              </a:rPr>
              <a:t> to be a </a:t>
            </a:r>
            <a:r>
              <a:rPr lang="en-US" sz="2800" dirty="0">
                <a:solidFill>
                  <a:srgbClr val="B84747"/>
                </a:solidFill>
                <a:latin typeface="" pitchFamily="18"/>
              </a:rPr>
              <a:t>one to one</a:t>
            </a:r>
            <a:r>
              <a:rPr lang="en-US" sz="2800" dirty="0">
                <a:latin typeface="" pitchFamily="18"/>
              </a:rPr>
              <a:t> mapping</a:t>
            </a:r>
          </a:p>
          <a:p>
            <a:pPr lvl="0">
              <a:buSzPct val="100000"/>
              <a:buFont typeface="Symbol" panose="05050102010706020507" pitchFamily="18" charset="2"/>
              <a:buChar char="*"/>
            </a:pPr>
            <a:r>
              <a:rPr lang="en-US" sz="2800" dirty="0">
                <a:solidFill>
                  <a:srgbClr val="2323DC"/>
                </a:solidFill>
                <a:latin typeface="" pitchFamily="18"/>
              </a:rPr>
              <a:t>All the entries</a:t>
            </a:r>
            <a:r>
              <a:rPr lang="en-US" sz="2800" dirty="0">
                <a:latin typeface="" pitchFamily="18"/>
              </a:rPr>
              <a:t> in the set, S, need to be mapped</a:t>
            </a:r>
          </a:p>
          <a:p>
            <a:pPr lvl="0">
              <a:buSzPct val="100000"/>
              <a:buFont typeface="Symbol" panose="05050102010706020507" pitchFamily="18" charset="2"/>
              <a:buChar char="*"/>
            </a:pPr>
            <a:r>
              <a:rPr lang="en-US" sz="2800" dirty="0">
                <a:latin typeface="" pitchFamily="18"/>
              </a:rPr>
              <a:t>It </a:t>
            </a:r>
            <a:r>
              <a:rPr lang="en-US" sz="2800" dirty="0">
                <a:solidFill>
                  <a:srgbClr val="7DA647"/>
                </a:solidFill>
                <a:latin typeface="" pitchFamily="18"/>
              </a:rPr>
              <a:t>should be easy to perform addition and subtraction</a:t>
            </a:r>
            <a:r>
              <a:rPr lang="en-US" sz="2800" dirty="0">
                <a:latin typeface="" pitchFamily="18"/>
              </a:rPr>
              <a:t> operations on the representation of signed numbers</a:t>
            </a:r>
          </a:p>
          <a:p>
            <a:pPr lvl="0">
              <a:buSzPct val="100000"/>
              <a:buFont typeface="Symbol" panose="05050102010706020507" pitchFamily="18" charset="2"/>
              <a:buChar char="*"/>
            </a:pPr>
            <a:r>
              <a:rPr lang="en-US" sz="2800" dirty="0">
                <a:latin typeface="" pitchFamily="18"/>
              </a:rPr>
              <a:t>Assume an n bit number system</a:t>
            </a:r>
          </a:p>
        </p:txBody>
      </p:sp>
      <p:sp>
        <p:nvSpPr>
          <p:cNvPr id="4" name="Freeform 3"/>
          <p:cNvSpPr/>
          <p:nvPr/>
        </p:nvSpPr>
        <p:spPr>
          <a:xfrm>
            <a:off x="1133519" y="4752481"/>
            <a:ext cx="7678800" cy="1572119"/>
          </a:xfrm>
          <a:custGeom>
            <a:avLst>
              <a:gd name="f0" fmla="val 2700"/>
            </a:avLst>
            <a:gdLst>
              <a:gd name="f1" fmla="val 10800000"/>
              <a:gd name="f2" fmla="val 5400000"/>
              <a:gd name="f3" fmla="val 16200000"/>
              <a:gd name="f4" fmla="val w"/>
              <a:gd name="f5" fmla="val h"/>
              <a:gd name="f6" fmla="val ss"/>
              <a:gd name="f7" fmla="val 0"/>
              <a:gd name="f8" fmla="val 5400"/>
              <a:gd name="f9" fmla="val -2147483647"/>
              <a:gd name="f10" fmla="val 2147483647"/>
              <a:gd name="f11" fmla="abs f4"/>
              <a:gd name="f12" fmla="abs f5"/>
              <a:gd name="f13" fmla="abs f6"/>
              <a:gd name="f14" fmla="pin 0 f0 5400"/>
              <a:gd name="f15" fmla="+- 0 0 f2"/>
              <a:gd name="f16" fmla="?: f11 f4 1"/>
              <a:gd name="f17" fmla="?: f12 f5 1"/>
              <a:gd name="f18" fmla="?: f13 f6 1"/>
              <a:gd name="f19" fmla="val f14"/>
              <a:gd name="f20" fmla="*/ f16 1 21600"/>
              <a:gd name="f21" fmla="*/ f17 1 21600"/>
              <a:gd name="f22" fmla="*/ 21600 f16 1"/>
              <a:gd name="f23" fmla="*/ 21600 f17 1"/>
              <a:gd name="f24" fmla="*/ f19 1 2"/>
              <a:gd name="f25" fmla="*/ f19 2 1"/>
              <a:gd name="f26" fmla="min f21 f20"/>
              <a:gd name="f27" fmla="*/ f22 1 f18"/>
              <a:gd name="f28" fmla="*/ f23 1 f18"/>
              <a:gd name="f29" fmla="+- f19 f24 0"/>
              <a:gd name="f30" fmla="*/ f24 1 2"/>
              <a:gd name="f31" fmla="+- f27 0 f24"/>
              <a:gd name="f32" fmla="+- f27 0 f19"/>
              <a:gd name="f33" fmla="+- f19 f30 0"/>
              <a:gd name="f34" fmla="+- f24 f30 0"/>
              <a:gd name="f35" fmla="+- f28 0 f24"/>
              <a:gd name="f36" fmla="+- f28 0 f19"/>
              <a:gd name="f37" fmla="+- f28 0 f29"/>
              <a:gd name="f38" fmla="*/ f14 f26 1"/>
              <a:gd name="f39" fmla="*/ f7 f26 1"/>
              <a:gd name="f40" fmla="*/ f19 f26 1"/>
              <a:gd name="f41" fmla="*/ f29 f26 1"/>
              <a:gd name="f42" fmla="*/ f24 f26 1"/>
              <a:gd name="f43" fmla="*/ f27 f26 1"/>
              <a:gd name="f44" fmla="*/ f28 f26 1"/>
              <a:gd name="f45" fmla="*/ f25 f26 1"/>
              <a:gd name="f46" fmla="*/ f32 f26 1"/>
              <a:gd name="f47" fmla="*/ f36 f26 1"/>
              <a:gd name="f48" fmla="+- f42 0 f39"/>
              <a:gd name="f49" fmla="+- f40 0 f41"/>
              <a:gd name="f50" fmla="*/ f31 f26 1"/>
              <a:gd name="f51" fmla="+- f39 0 f42"/>
              <a:gd name="f52" fmla="*/ f37 f26 1"/>
              <a:gd name="f53" fmla="*/ f35 f26 1"/>
              <a:gd name="f54" fmla="+- f42 0 f40"/>
              <a:gd name="f55" fmla="*/ f34 f26 1"/>
              <a:gd name="f56" fmla="*/ f33 f26 1"/>
              <a:gd name="f57" fmla="+- f45 0 f41"/>
              <a:gd name="f58" fmla="+- f40 0 f42"/>
              <a:gd name="f59" fmla="+- f41 0 f45"/>
              <a:gd name="f60" fmla="abs f48"/>
              <a:gd name="f61" fmla="abs f49"/>
              <a:gd name="f62" fmla="?: f48 f15 f2"/>
              <a:gd name="f63" fmla="?: f48 f2 f15"/>
              <a:gd name="f64" fmla="?: f49 0 f1"/>
              <a:gd name="f65" fmla="?: f49 f1 0"/>
              <a:gd name="f66" fmla="+- f50 0 f46"/>
              <a:gd name="f67" fmla="abs f51"/>
              <a:gd name="f68" fmla="?: f51 0 f1"/>
              <a:gd name="f69" fmla="?: f51 f1 0"/>
              <a:gd name="f70" fmla="+- f43 0 f50"/>
              <a:gd name="f71" fmla="+- f50 0 f43"/>
              <a:gd name="f72" fmla="+- f47 0 f52"/>
              <a:gd name="f73" fmla="+- f44 0 f53"/>
              <a:gd name="f74" fmla="abs f54"/>
              <a:gd name="f75" fmla="?: f54 f15 f2"/>
              <a:gd name="f76" fmla="?: f54 f2 f15"/>
              <a:gd name="f77" fmla="+- f53 0 f44"/>
              <a:gd name="f78" fmla="?: f51 f15 f2"/>
              <a:gd name="f79" fmla="?: f51 f2 f15"/>
              <a:gd name="f80" fmla="?: f51 f3 f2"/>
              <a:gd name="f81" fmla="?: f51 f2 f3"/>
              <a:gd name="f82" fmla="+- f55 0 f42"/>
              <a:gd name="f83" fmla="+- f56 0 f41"/>
              <a:gd name="f84" fmla="+- f40 0 f55"/>
              <a:gd name="f85" fmla="+- f41 0 f56"/>
              <a:gd name="f86" fmla="abs f57"/>
              <a:gd name="f87" fmla="?: f57 0 f1"/>
              <a:gd name="f88" fmla="?: f57 f1 0"/>
              <a:gd name="f89" fmla="+- f46 0 f50"/>
              <a:gd name="f90" fmla="+- f46 0 f46"/>
              <a:gd name="f91" fmla="+- f42 0 f55"/>
              <a:gd name="f92" fmla="abs f58"/>
              <a:gd name="f93" fmla="?: f58 0 f1"/>
              <a:gd name="f94" fmla="?: f58 f1 0"/>
              <a:gd name="f95" fmla="abs f59"/>
              <a:gd name="f96" fmla="?: f48 f65 f64"/>
              <a:gd name="f97" fmla="?: f48 f64 f65"/>
              <a:gd name="f98" fmla="?: f49 f62 f63"/>
              <a:gd name="f99" fmla="abs f66"/>
              <a:gd name="f100" fmla="?: f66 f15 f2"/>
              <a:gd name="f101" fmla="?: f66 f2 f15"/>
              <a:gd name="f102" fmla="?: f66 f69 f68"/>
              <a:gd name="f103" fmla="?: f66 f68 f69"/>
              <a:gd name="f104" fmla="abs f70"/>
              <a:gd name="f105" fmla="?: f70 f15 f2"/>
              <a:gd name="f106" fmla="?: f70 f2 f15"/>
              <a:gd name="f107" fmla="?: f70 f3 f2"/>
              <a:gd name="f108" fmla="?: f70 f2 f3"/>
              <a:gd name="f109" fmla="abs f71"/>
              <a:gd name="f110" fmla="abs f72"/>
              <a:gd name="f111" fmla="?: f71 f15 f2"/>
              <a:gd name="f112" fmla="?: f71 f2 f15"/>
              <a:gd name="f113" fmla="?: f72 0 f1"/>
              <a:gd name="f114" fmla="?: f72 f1 0"/>
              <a:gd name="f115" fmla="abs f73"/>
              <a:gd name="f116" fmla="?: f73 0 f1"/>
              <a:gd name="f117" fmla="?: f73 f1 0"/>
              <a:gd name="f118" fmla="?: f73 f75 f76"/>
              <a:gd name="f119" fmla="abs f77"/>
              <a:gd name="f120" fmla="?: f51 f81 f80"/>
              <a:gd name="f121" fmla="?: f51 f80 f81"/>
              <a:gd name="f122" fmla="?: f77 f79 f78"/>
              <a:gd name="f123" fmla="abs f82"/>
              <a:gd name="f124" fmla="abs f83"/>
              <a:gd name="f125" fmla="?: f82 f15 f2"/>
              <a:gd name="f126" fmla="?: f82 f2 f15"/>
              <a:gd name="f127" fmla="?: f83 0 f1"/>
              <a:gd name="f128" fmla="?: f83 f1 0"/>
              <a:gd name="f129" fmla="abs f84"/>
              <a:gd name="f130" fmla="abs f85"/>
              <a:gd name="f131" fmla="?: f84 f15 f2"/>
              <a:gd name="f132" fmla="?: f84 f2 f15"/>
              <a:gd name="f133" fmla="?: f84 f3 f2"/>
              <a:gd name="f134" fmla="?: f84 f2 f3"/>
              <a:gd name="f135" fmla="?: f54 f88 f87"/>
              <a:gd name="f136" fmla="?: f54 f87 f88"/>
              <a:gd name="f137" fmla="?: f57 f75 f76"/>
              <a:gd name="f138" fmla="abs f89"/>
              <a:gd name="f139" fmla="?: f89 f15 f2"/>
              <a:gd name="f140" fmla="?: f89 f2 f15"/>
              <a:gd name="f141" fmla="?: f82 0 f1"/>
              <a:gd name="f142" fmla="?: f82 f1 0"/>
              <a:gd name="f143" fmla="abs f90"/>
              <a:gd name="f144" fmla="abs f91"/>
              <a:gd name="f145" fmla="?: f90 f15 f2"/>
              <a:gd name="f146" fmla="?: f90 f2 f15"/>
              <a:gd name="f147" fmla="?: f90 f3 f2"/>
              <a:gd name="f148" fmla="?: f90 f2 f3"/>
              <a:gd name="f149" fmla="?: f71 f94 f93"/>
              <a:gd name="f150" fmla="?: f71 f93 f94"/>
              <a:gd name="f151" fmla="?: f59 f79 f78"/>
              <a:gd name="f152" fmla="?: f49 f96 f97"/>
              <a:gd name="f153" fmla="?: f51 f102 f103"/>
              <a:gd name="f154" fmla="?: f51 f100 f101"/>
              <a:gd name="f155" fmla="?: f70 f108 f107"/>
              <a:gd name="f156" fmla="?: f70 f107 f108"/>
              <a:gd name="f157" fmla="?: f48 f106 f105"/>
              <a:gd name="f158" fmla="?: f71 f114 f113"/>
              <a:gd name="f159" fmla="?: f71 f113 f114"/>
              <a:gd name="f160" fmla="?: f72 f111 f112"/>
              <a:gd name="f161" fmla="?: f54 f117 f116"/>
              <a:gd name="f162" fmla="?: f54 f116 f117"/>
              <a:gd name="f163" fmla="?: f77 f121 f120"/>
              <a:gd name="f164" fmla="?: f82 f128 f127"/>
              <a:gd name="f165" fmla="?: f82 f127 f128"/>
              <a:gd name="f166" fmla="?: f83 f125 f126"/>
              <a:gd name="f167" fmla="?: f84 f134 f133"/>
              <a:gd name="f168" fmla="?: f84 f133 f134"/>
              <a:gd name="f169" fmla="?: f85 f132 f131"/>
              <a:gd name="f170" fmla="?: f57 f135 f136"/>
              <a:gd name="f171" fmla="?: f89 f142 f141"/>
              <a:gd name="f172" fmla="?: f89 f141 f142"/>
              <a:gd name="f173" fmla="?: f82 f139 f140"/>
              <a:gd name="f174" fmla="?: f90 f148 f147"/>
              <a:gd name="f175" fmla="?: f90 f147 f148"/>
              <a:gd name="f176" fmla="?: f91 f146 f145"/>
              <a:gd name="f177" fmla="?: f58 f149 f150"/>
              <a:gd name="f178" fmla="?: f58 f111 f112"/>
              <a:gd name="f179" fmla="?: f59 f121 f120"/>
              <a:gd name="f180" fmla="?: f48 f156 f155"/>
              <a:gd name="f181" fmla="?: f72 f158 f159"/>
              <a:gd name="f182" fmla="?: f73 f161 f162"/>
              <a:gd name="f183" fmla="?: f83 f164 f165"/>
              <a:gd name="f184" fmla="?: f85 f168 f167"/>
              <a:gd name="f185" fmla="?: f82 f171 f172"/>
              <a:gd name="f186" fmla="?: f91 f175 f174"/>
            </a:gdLst>
            <a:ahLst>
              <a:ahXY gdRefX="f0" minX="f7" maxX="f8">
                <a:pos x="f38" y="f39"/>
              </a:ahXY>
            </a:ahLst>
            <a:cxnLst>
              <a:cxn ang="3cd4">
                <a:pos x="hc" y="t"/>
              </a:cxn>
              <a:cxn ang="0">
                <a:pos x="r" y="vc"/>
              </a:cxn>
              <a:cxn ang="cd4">
                <a:pos x="hc" y="b"/>
              </a:cxn>
              <a:cxn ang="cd2">
                <a:pos x="l" y="vc"/>
              </a:cxn>
            </a:cxnLst>
            <a:rect l="f40" t="f40" r="f46" b="f47"/>
            <a:pathLst>
              <a:path>
                <a:moveTo>
                  <a:pt x="f39" y="f41"/>
                </a:moveTo>
                <a:arcTo wR="f60" hR="f61" stAng="f152" swAng="f98"/>
                <a:lnTo>
                  <a:pt x="f46" y="f40"/>
                </a:lnTo>
                <a:lnTo>
                  <a:pt x="f46" y="f42"/>
                </a:lnTo>
                <a:arcTo wR="f99" hR="f67" stAng="f153" swAng="f154"/>
                <a:arcTo wR="f104" hR="f60" stAng="f180" swAng="f157"/>
                <a:lnTo>
                  <a:pt x="f43" y="f52"/>
                </a:lnTo>
                <a:arcTo wR="f109" hR="f110" stAng="f181" swAng="f160"/>
                <a:lnTo>
                  <a:pt x="f40" y="f47"/>
                </a:lnTo>
                <a:lnTo>
                  <a:pt x="f40" y="f53"/>
                </a:lnTo>
                <a:arcTo wR="f74" hR="f115" stAng="f182" swAng="f118"/>
                <a:arcTo wR="f67" hR="f119" stAng="f163" swAng="f122"/>
                <a:close/>
              </a:path>
              <a:path>
                <a:moveTo>
                  <a:pt x="f42" y="f41"/>
                </a:moveTo>
                <a:arcTo wR="f123" hR="f124" stAng="f183" swAng="f166"/>
                <a:arcTo wR="f129" hR="f130" stAng="f184" swAng="f169"/>
                <a:arcTo wR="f74" hR="f86" stAng="f170" swAng="f137"/>
                <a:close/>
              </a:path>
              <a:path>
                <a:moveTo>
                  <a:pt x="f50" y="f42"/>
                </a:moveTo>
                <a:arcTo wR="f138" hR="f123" stAng="f185" swAng="f173"/>
                <a:arcTo wR="f143" hR="f144" stAng="f186" swAng="f176"/>
                <a:arcTo wR="f99" hR="f67" stAng="f153" swAng="f154"/>
                <a:arcTo wR="f104" hR="f60" stAng="f180" swAng="f157"/>
                <a:arcTo wR="f109" hR="f92" stAng="f177" swAng="f178"/>
                <a:close/>
              </a:path>
              <a:path>
                <a:moveTo>
                  <a:pt x="f42" y="f45"/>
                </a:moveTo>
                <a:arcTo wR="f67" hR="f95" stAng="f179" swAng="f151"/>
              </a:path>
              <a:path>
                <a:moveTo>
                  <a:pt x="f50" y="f40"/>
                </a:moveTo>
                <a:lnTo>
                  <a:pt x="f46" y="f40"/>
                </a:lnTo>
              </a:path>
              <a:path>
                <a:moveTo>
                  <a:pt x="f40" y="f41"/>
                </a:moveTo>
                <a:lnTo>
                  <a:pt x="f40" y="f53"/>
                </a:lnTo>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SgnBit(u) =      1 , u &lt; 0</a:t>
            </a:r>
          </a:p>
          <a:p>
            <a:pPr marL="0" marR="0" lvl="0" indent="0" algn="ctr" rtl="0" hangingPunct="0">
              <a:lnSpc>
                <a:spcPct val="100000"/>
              </a:lnSpc>
              <a:spcBef>
                <a:spcPts val="0"/>
              </a:spcBef>
              <a:spcAft>
                <a:spcPts val="0"/>
              </a:spcAft>
              <a:buNone/>
              <a:tabLst/>
            </a:pPr>
            <a:r>
              <a:rPr lang="en-IN" sz="2400" b="0" i="0" u="none" strike="noStrike" kern="1200" dirty="0">
                <a:ln>
                  <a:noFill/>
                </a:ln>
                <a:latin typeface="Arial" pitchFamily="18"/>
                <a:ea typeface="Microsoft YaHei" pitchFamily="2"/>
                <a:cs typeface="Mangal" pitchFamily="2"/>
              </a:rPr>
              <a:t>                           0 , u &gt;= 0</a:t>
            </a:r>
          </a:p>
        </p:txBody>
      </p:sp>
      <p:sp>
        <p:nvSpPr>
          <p:cNvPr id="5" name="Freeform 4"/>
          <p:cNvSpPr/>
          <p:nvPr/>
        </p:nvSpPr>
        <p:spPr>
          <a:xfrm>
            <a:off x="5120160" y="5105399"/>
            <a:ext cx="288720" cy="863401"/>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36000">
            <a:solidFill>
              <a:srgbClr val="000000"/>
            </a:solidFill>
            <a:prstDash val="solid"/>
          </a:ln>
        </p:spPr>
        <p:txBody>
          <a:bodyPr vert="horz" wrap="none" lIns="108000" tIns="63000" rIns="108000" bIns="63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31</a:t>
            </a:fld>
            <a:endParaRPr lang="en-US" sz="1000" dirty="0">
              <a:latin typeface="Calibri" panose="020F050202020403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 y="152400"/>
            <a:ext cx="89916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Sign</a:t>
            </a:r>
            <a:r>
              <a:rPr lang="fr-FR" sz="4200" dirty="0">
                <a:solidFill>
                  <a:schemeClr val="tx1"/>
                </a:solidFill>
              </a:rPr>
              <a:t>-Magnitude Base </a:t>
            </a:r>
            <a:r>
              <a:rPr lang="fr-FR" sz="4200" dirty="0" err="1">
                <a:solidFill>
                  <a:schemeClr val="tx1"/>
                </a:solidFill>
              </a:rPr>
              <a:t>Representation</a:t>
            </a:r>
            <a:endParaRPr lang="fr-FR" sz="4200" dirty="0">
              <a:solidFill>
                <a:schemeClr val="tx1"/>
              </a:solidFill>
            </a:endParaRPr>
          </a:p>
        </p:txBody>
      </p:sp>
      <p:sp>
        <p:nvSpPr>
          <p:cNvPr id="3" name="Text Placeholder 2"/>
          <p:cNvSpPr txBox="1">
            <a:spLocks noGrp="1"/>
          </p:cNvSpPr>
          <p:nvPr>
            <p:ph type="body" idx="4294967295"/>
          </p:nvPr>
        </p:nvSpPr>
        <p:spPr>
          <a:xfrm>
            <a:off x="914400" y="3429000"/>
            <a:ext cx="7416800" cy="265112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Examples :</a:t>
            </a:r>
          </a:p>
          <a:p>
            <a:pPr lvl="1">
              <a:buSzPct val="100000"/>
              <a:buFont typeface="Symbol" panose="05050102010706020507" pitchFamily="18" charset="2"/>
              <a:buChar char="*"/>
            </a:pPr>
            <a:r>
              <a:rPr lang="en-US" sz="2800" dirty="0">
                <a:latin typeface="Calibri" panose="020F0502020204030204" pitchFamily="34" charset="0"/>
              </a:rPr>
              <a:t>-5 in a 4 bit number system : 1101</a:t>
            </a:r>
          </a:p>
          <a:p>
            <a:pPr lvl="1">
              <a:buSzPct val="100000"/>
              <a:buFont typeface="Symbol" panose="05050102010706020507" pitchFamily="18" charset="2"/>
              <a:buChar char="*"/>
            </a:pPr>
            <a:r>
              <a:rPr lang="en-US" sz="2800" dirty="0">
                <a:latin typeface="Calibri" panose="020F0502020204030204" pitchFamily="34" charset="0"/>
              </a:rPr>
              <a:t>5 in a 4 bit number system : 0101</a:t>
            </a:r>
          </a:p>
          <a:p>
            <a:pPr lvl="1">
              <a:buSzPct val="100000"/>
              <a:buFont typeface="Symbol" panose="05050102010706020507" pitchFamily="18" charset="2"/>
              <a:buChar char="*"/>
            </a:pPr>
            <a:r>
              <a:rPr lang="en-US" sz="2800" dirty="0">
                <a:latin typeface="Calibri" panose="020F0502020204030204" pitchFamily="34" charset="0"/>
              </a:rPr>
              <a:t>-3 in a 4 bit number system : 1011</a:t>
            </a:r>
          </a:p>
        </p:txBody>
      </p:sp>
      <p:sp>
        <p:nvSpPr>
          <p:cNvPr id="5" name="Freeform 4"/>
          <p:cNvSpPr/>
          <p:nvPr/>
        </p:nvSpPr>
        <p:spPr>
          <a:xfrm>
            <a:off x="1676400" y="2581080"/>
            <a:ext cx="121896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sign bit</a:t>
            </a:r>
          </a:p>
        </p:txBody>
      </p:sp>
      <p:sp>
        <p:nvSpPr>
          <p:cNvPr id="6" name="Freeform 5"/>
          <p:cNvSpPr/>
          <p:nvPr/>
        </p:nvSpPr>
        <p:spPr>
          <a:xfrm>
            <a:off x="2895360" y="2581080"/>
            <a:ext cx="3304800" cy="46692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|u|</a:t>
            </a:r>
          </a:p>
        </p:txBody>
      </p:sp>
      <p:sp>
        <p:nvSpPr>
          <p:cNvPr id="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32</a:t>
            </a:fld>
            <a:endParaRPr lang="en-US" sz="1000" dirty="0">
              <a:latin typeface="Calibri" panose="020F0502020204030204" pitchFamily="34" charset="0"/>
            </a:endParaRPr>
          </a:p>
        </p:txBody>
      </p:sp>
      <p:graphicFrame>
        <p:nvGraphicFramePr>
          <p:cNvPr id="7" name="Object 6"/>
          <p:cNvGraphicFramePr>
            <a:graphicFrameLocks noChangeAspect="1"/>
          </p:cNvGraphicFramePr>
          <p:nvPr>
            <p:extLst>
              <p:ext uri="{D42A27DB-BD31-4B8C-83A1-F6EECF244321}">
                <p14:modId xmlns:p14="http://schemas.microsoft.com/office/powerpoint/2010/main" val="630489515"/>
              </p:ext>
            </p:extLst>
          </p:nvPr>
        </p:nvGraphicFramePr>
        <p:xfrm>
          <a:off x="2298700" y="1676400"/>
          <a:ext cx="3429000" cy="457200"/>
        </p:xfrm>
        <a:graphic>
          <a:graphicData uri="http://schemas.openxmlformats.org/presentationml/2006/ole">
            <mc:AlternateContent xmlns:mc="http://schemas.openxmlformats.org/markup-compatibility/2006">
              <mc:Choice xmlns:v="urn:schemas-microsoft-com:vml" Requires="v">
                <p:oleObj name="Equation" r:id="rId3" imgW="1714320" imgH="228600" progId="Equation.3">
                  <p:embed/>
                </p:oleObj>
              </mc:Choice>
              <mc:Fallback>
                <p:oleObj name="Equation" r:id="rId3" imgW="1714320" imgH="22860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98700" y="1676400"/>
                        <a:ext cx="3429000"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Problems</a:t>
            </a:r>
          </a:p>
        </p:txBody>
      </p:sp>
      <p:sp>
        <p:nvSpPr>
          <p:cNvPr id="3" name="Text Placeholder 2"/>
          <p:cNvSpPr txBox="1">
            <a:spLocks noGrp="1"/>
          </p:cNvSpPr>
          <p:nvPr>
            <p:ph type="body" idx="4294967295"/>
          </p:nvPr>
        </p:nvSpPr>
        <p:spPr>
          <a:xfrm>
            <a:off x="838200" y="1358900"/>
            <a:ext cx="7416800" cy="47371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There are two representations for 0</a:t>
            </a:r>
          </a:p>
          <a:p>
            <a:pPr lvl="1">
              <a:buSzPct val="100000"/>
              <a:buFont typeface="Symbol" panose="05050102010706020507" pitchFamily="18" charset="2"/>
              <a:buChar char="*"/>
            </a:pPr>
            <a:r>
              <a:rPr lang="en-US" dirty="0">
                <a:latin typeface="Calibri" panose="020F0502020204030204" pitchFamily="34" charset="0"/>
              </a:rPr>
              <a:t>000000</a:t>
            </a:r>
          </a:p>
          <a:p>
            <a:pPr lvl="1">
              <a:buSzPct val="100000"/>
              <a:buFont typeface="Symbol" panose="05050102010706020507" pitchFamily="18" charset="2"/>
              <a:buChar char="*"/>
            </a:pPr>
            <a:r>
              <a:rPr lang="en-US" dirty="0">
                <a:latin typeface="Calibri" panose="020F0502020204030204" pitchFamily="34" charset="0"/>
              </a:rPr>
              <a:t>100000</a:t>
            </a:r>
          </a:p>
          <a:p>
            <a:pPr>
              <a:buSzPct val="100000"/>
              <a:buFont typeface="Symbol" panose="05050102010706020507" pitchFamily="18" charset="2"/>
              <a:buChar char="*"/>
            </a:pPr>
            <a:r>
              <a:rPr lang="en-US" dirty="0">
                <a:latin typeface="Calibri" panose="020F0502020204030204" pitchFamily="34" charset="0"/>
              </a:rPr>
              <a:t>Addition and subtraction are difficult</a:t>
            </a:r>
          </a:p>
          <a:p>
            <a:pPr>
              <a:buSzPct val="100000"/>
              <a:buFont typeface="Symbol" panose="05050102010706020507" pitchFamily="18" charset="2"/>
              <a:buChar char="*"/>
            </a:pPr>
            <a:r>
              <a:rPr lang="en-US" dirty="0">
                <a:latin typeface="Calibri" panose="020F0502020204030204" pitchFamily="34" charset="0"/>
              </a:rPr>
              <a:t>The most important takeaway point :</a:t>
            </a:r>
          </a:p>
          <a:p>
            <a:pPr lvl="1">
              <a:buSzPct val="100000"/>
              <a:buFont typeface="Symbol" panose="05050102010706020507" pitchFamily="18" charset="2"/>
              <a:buChar char="*"/>
            </a:pPr>
            <a:r>
              <a:rPr lang="en-US" dirty="0">
                <a:solidFill>
                  <a:srgbClr val="DC2300"/>
                </a:solidFill>
                <a:latin typeface="Calibri" panose="020F0502020204030204" pitchFamily="34" charset="0"/>
              </a:rPr>
              <a:t>Notion of the sign bit</a:t>
            </a:r>
          </a:p>
        </p:txBody>
      </p:sp>
      <p:pic>
        <p:nvPicPr>
          <p:cNvPr id="4" name="Picture 3"/>
          <p:cNvPicPr>
            <a:picLocks noChangeAspect="1"/>
          </p:cNvPicPr>
          <p:nvPr/>
        </p:nvPicPr>
        <p:blipFill>
          <a:blip r:embed="rId3">
            <a:lum/>
            <a:alphaModFix/>
          </a:blip>
          <a:srcRect/>
          <a:stretch>
            <a:fillRect/>
          </a:stretch>
        </p:blipFill>
        <p:spPr>
          <a:xfrm>
            <a:off x="5019200" y="44400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33</a:t>
            </a:fld>
            <a:endParaRPr lang="en-US" sz="1000" dirty="0">
              <a:latin typeface="Calibri" panose="020F050202020403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5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1's </a:t>
            </a:r>
            <a:r>
              <a:rPr lang="fr-FR" dirty="0" err="1">
                <a:solidFill>
                  <a:schemeClr val="tx1"/>
                </a:solidFill>
              </a:rPr>
              <a:t>Complement</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838200" y="2971800"/>
            <a:ext cx="7416800" cy="3030538"/>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Examples in a 4 bit number system</a:t>
            </a:r>
          </a:p>
          <a:p>
            <a:pPr lvl="1">
              <a:buSzPct val="100000"/>
              <a:buFont typeface="Symbol" panose="05050102010706020507" pitchFamily="18" charset="2"/>
              <a:buChar char="*"/>
            </a:pPr>
            <a:r>
              <a:rPr lang="en-US" dirty="0">
                <a:latin typeface="Calibri" panose="020F0502020204030204" pitchFamily="34" charset="0"/>
              </a:rPr>
              <a:t>3 → 0011</a:t>
            </a:r>
          </a:p>
          <a:p>
            <a:pPr lvl="1">
              <a:buSzPct val="100000"/>
              <a:buFont typeface="Symbol" panose="05050102010706020507" pitchFamily="18" charset="2"/>
              <a:buChar char="*"/>
            </a:pPr>
            <a:r>
              <a:rPr lang="en-US" dirty="0">
                <a:latin typeface="Calibri" panose="020F0502020204030204" pitchFamily="34" charset="0"/>
              </a:rPr>
              <a:t>-3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-5 → 1010</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34</a:t>
            </a:fld>
            <a:endParaRPr lang="en-US" sz="1000" dirty="0">
              <a:latin typeface="Calibri" panose="020F0502020204030204" pitchFamily="34" charset="0"/>
            </a:endParaRPr>
          </a:p>
        </p:txBody>
      </p:sp>
      <p:pic>
        <p:nvPicPr>
          <p:cNvPr id="8" name="Picture 9" descr="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5870575"/>
            <a:ext cx="838200" cy="835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5" name="Object 4"/>
          <p:cNvGraphicFramePr>
            <a:graphicFrameLocks noChangeAspect="1"/>
          </p:cNvGraphicFramePr>
          <p:nvPr>
            <p:extLst>
              <p:ext uri="{D42A27DB-BD31-4B8C-83A1-F6EECF244321}">
                <p14:modId xmlns:p14="http://schemas.microsoft.com/office/powerpoint/2010/main" val="3832916224"/>
              </p:ext>
            </p:extLst>
          </p:nvPr>
        </p:nvGraphicFramePr>
        <p:xfrm>
          <a:off x="2062163" y="1720850"/>
          <a:ext cx="4795837" cy="976313"/>
        </p:xfrm>
        <a:graphic>
          <a:graphicData uri="http://schemas.openxmlformats.org/presentationml/2006/ole">
            <mc:AlternateContent xmlns:mc="http://schemas.openxmlformats.org/markup-compatibility/2006">
              <mc:Choice xmlns:v="urn:schemas-microsoft-com:vml" Requires="v">
                <p:oleObj name="Equation" r:id="rId4" imgW="2247840" imgH="457200" progId="Equation.3">
                  <p:embed/>
                </p:oleObj>
              </mc:Choice>
              <mc:Fallback>
                <p:oleObj name="Equation" r:id="rId4" imgW="2247840" imgH="457200" progId="Equation.3">
                  <p:embed/>
                  <p:pic>
                    <p:nvPicPr>
                      <p:cNvPr id="0" name="Picture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2163" y="1720850"/>
                        <a:ext cx="4795837" cy="97631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Problems</a:t>
            </a:r>
            <a:endParaRPr lang="fr-FR" dirty="0">
              <a:solidFill>
                <a:schemeClr val="tx1"/>
              </a:solidFill>
            </a:endParaRPr>
          </a:p>
        </p:txBody>
      </p:sp>
      <p:sp>
        <p:nvSpPr>
          <p:cNvPr id="3" name="Text Placeholder 2"/>
          <p:cNvSpPr txBox="1">
            <a:spLocks noGrp="1"/>
          </p:cNvSpPr>
          <p:nvPr>
            <p:ph type="body" idx="4294967295"/>
          </p:nvPr>
        </p:nvSpPr>
        <p:spPr>
          <a:xfrm>
            <a:off x="914400" y="14478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Two representations for 0</a:t>
            </a:r>
          </a:p>
          <a:p>
            <a:pPr lvl="1">
              <a:buSzPct val="100000"/>
              <a:buFont typeface="Symbol" panose="05050102010706020507" pitchFamily="18" charset="2"/>
              <a:buChar char="*"/>
            </a:pPr>
            <a:r>
              <a:rPr lang="en-US" sz="2800" dirty="0">
                <a:latin typeface="Calibri" panose="020F0502020204030204" pitchFamily="34" charset="0"/>
              </a:rPr>
              <a:t>0000000</a:t>
            </a:r>
          </a:p>
          <a:p>
            <a:pPr lvl="1">
              <a:buSzPct val="100000"/>
              <a:buFont typeface="Symbol" panose="05050102010706020507" pitchFamily="18" charset="2"/>
              <a:buChar char="*"/>
            </a:pPr>
            <a:r>
              <a:rPr lang="en-US" sz="2800" dirty="0">
                <a:latin typeface="Calibri" panose="020F0502020204030204" pitchFamily="34" charset="0"/>
              </a:rPr>
              <a:t>1111111</a:t>
            </a:r>
          </a:p>
          <a:p>
            <a:pPr>
              <a:buSzPct val="100000"/>
              <a:buFont typeface="Symbol" panose="05050102010706020507" pitchFamily="18" charset="2"/>
              <a:buChar char="*"/>
            </a:pPr>
            <a:r>
              <a:rPr lang="en-US" sz="3600" dirty="0">
                <a:latin typeface="Calibri" panose="020F0502020204030204" pitchFamily="34" charset="0"/>
              </a:rPr>
              <a:t>Easy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Hard to add -</a:t>
            </a:r>
            <a:r>
              <a:rPr lang="en-US" sz="3600" dirty="0" err="1">
                <a:latin typeface="Calibri" panose="020F0502020204030204" pitchFamily="34" charset="0"/>
              </a:rPr>
              <a:t>ve</a:t>
            </a:r>
            <a:r>
              <a:rPr lang="en-US" sz="3600" dirty="0">
                <a:latin typeface="Calibri" panose="020F0502020204030204" pitchFamily="34" charset="0"/>
              </a:rPr>
              <a:t> numbers</a:t>
            </a:r>
          </a:p>
          <a:p>
            <a:pPr>
              <a:buSzPct val="100000"/>
              <a:buFont typeface="Symbol" panose="05050102010706020507" pitchFamily="18" charset="2"/>
              <a:buChar char="*"/>
            </a:pPr>
            <a:r>
              <a:rPr lang="en-US" sz="3600" dirty="0">
                <a:latin typeface="Calibri" panose="020F0502020204030204" pitchFamily="34" charset="0"/>
              </a:rPr>
              <a:t>Point to note :</a:t>
            </a:r>
          </a:p>
          <a:p>
            <a:pPr lvl="1">
              <a:buSzPct val="100000"/>
              <a:buFont typeface="Symbol" panose="05050102010706020507" pitchFamily="18" charset="2"/>
              <a:buChar char="*"/>
            </a:pPr>
            <a:r>
              <a:rPr lang="en-US" sz="2800" dirty="0">
                <a:solidFill>
                  <a:srgbClr val="C5000B"/>
                </a:solidFill>
                <a:latin typeface="Calibri" panose="020F0502020204030204" pitchFamily="34" charset="0"/>
              </a:rPr>
              <a:t>The idea of a complement</a:t>
            </a:r>
          </a:p>
        </p:txBody>
      </p:sp>
      <p:pic>
        <p:nvPicPr>
          <p:cNvPr id="4" name="Picture 3"/>
          <p:cNvPicPr>
            <a:picLocks noChangeAspect="1"/>
          </p:cNvPicPr>
          <p:nvPr/>
        </p:nvPicPr>
        <p:blipFill>
          <a:blip r:embed="rId3">
            <a:lum/>
            <a:alphaModFix/>
          </a:blip>
          <a:srcRect/>
          <a:stretch>
            <a:fillRect/>
          </a:stretch>
        </p:blipFill>
        <p:spPr>
          <a:xfrm>
            <a:off x="5861960" y="4668601"/>
            <a:ext cx="1965240" cy="1655999"/>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35</a:t>
            </a:fld>
            <a:endParaRPr lang="en-US" sz="1000" dirty="0">
              <a:latin typeface="Calibri" panose="020F050202020403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Bias</a:t>
            </a:r>
            <a:r>
              <a:rPr lang="fr-FR" dirty="0">
                <a:solidFill>
                  <a:schemeClr val="tx1"/>
                </a:solidFill>
              </a:rPr>
              <a:t> </a:t>
            </a:r>
            <a:r>
              <a:rPr lang="fr-FR" dirty="0" err="1">
                <a:solidFill>
                  <a:schemeClr val="tx1"/>
                </a:solidFill>
              </a:rPr>
              <a:t>Based</a:t>
            </a:r>
            <a:r>
              <a:rPr lang="fr-FR" dirty="0">
                <a:solidFill>
                  <a:schemeClr val="tx1"/>
                </a:solidFill>
              </a:rPr>
              <a:t> </a:t>
            </a:r>
            <a:r>
              <a:rPr lang="fr-FR" dirty="0" err="1">
                <a:solidFill>
                  <a:schemeClr val="tx1"/>
                </a:solidFill>
              </a:rPr>
              <a:t>Approach</a:t>
            </a:r>
            <a:endParaRPr lang="fr-FR" dirty="0">
              <a:solidFill>
                <a:schemeClr val="tx1"/>
              </a:solidFill>
            </a:endParaRPr>
          </a:p>
        </p:txBody>
      </p:sp>
      <p:sp>
        <p:nvSpPr>
          <p:cNvPr id="3" name="Text Placeholder 2"/>
          <p:cNvSpPr txBox="1">
            <a:spLocks noGrp="1"/>
          </p:cNvSpPr>
          <p:nvPr>
            <p:ph type="body" idx="4294967295"/>
          </p:nvPr>
        </p:nvSpPr>
        <p:spPr>
          <a:xfrm>
            <a:off x="685800" y="2384425"/>
            <a:ext cx="8001000" cy="3254375"/>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Consider a 4 bit number system with bias equal to 7</a:t>
            </a:r>
          </a:p>
          <a:p>
            <a:pPr lvl="1">
              <a:buSzPct val="100000"/>
              <a:buFont typeface="Symbol" panose="05050102010706020507" pitchFamily="18" charset="2"/>
              <a:buChar char="*"/>
            </a:pPr>
            <a:r>
              <a:rPr lang="en-US" dirty="0">
                <a:latin typeface="Calibri" panose="020F0502020204030204" pitchFamily="34" charset="0"/>
              </a:rPr>
              <a:t>-3 → 0100</a:t>
            </a:r>
          </a:p>
          <a:p>
            <a:pPr lvl="1">
              <a:buSzPct val="100000"/>
              <a:buFont typeface="Symbol" panose="05050102010706020507" pitchFamily="18" charset="2"/>
              <a:buChar char="*"/>
            </a:pPr>
            <a:r>
              <a:rPr lang="en-US" dirty="0">
                <a:latin typeface="Calibri" panose="020F0502020204030204" pitchFamily="34" charset="0"/>
              </a:rPr>
              <a:t>3 → 1010</a:t>
            </a:r>
          </a:p>
          <a:p>
            <a:pPr lvl="0">
              <a:buSzPct val="100000"/>
              <a:buFont typeface="Symbol" panose="05050102010706020507" pitchFamily="18" charset="2"/>
              <a:buChar char="*"/>
            </a:pPr>
            <a:r>
              <a:rPr lang="en-US" dirty="0">
                <a:latin typeface="Calibri" panose="020F0502020204030204" pitchFamily="34" charset="0"/>
              </a:rPr>
              <a:t>F(</a:t>
            </a:r>
            <a:r>
              <a:rPr lang="en-US" dirty="0" err="1">
                <a:latin typeface="Calibri" panose="020F0502020204030204" pitchFamily="34" charset="0"/>
              </a:rPr>
              <a:t>u+v</a:t>
            </a:r>
            <a:r>
              <a:rPr lang="en-US" dirty="0">
                <a:latin typeface="Calibri" panose="020F0502020204030204" pitchFamily="34" charset="0"/>
              </a:rPr>
              <a:t>) = F(u) + F(v) – bias</a:t>
            </a:r>
          </a:p>
          <a:p>
            <a:pPr lvl="0">
              <a:buSzPct val="100000"/>
              <a:buFont typeface="Symbol" panose="05050102010706020507" pitchFamily="18" charset="2"/>
              <a:buChar char="*"/>
            </a:pPr>
            <a:r>
              <a:rPr lang="en-US" dirty="0">
                <a:latin typeface="Calibri" panose="020F0502020204030204" pitchFamily="34" charset="0"/>
              </a:rPr>
              <a:t>Multiplication is </a:t>
            </a:r>
            <a:r>
              <a:rPr lang="en-US" dirty="0">
                <a:solidFill>
                  <a:srgbClr val="FF3333"/>
                </a:solidFill>
                <a:latin typeface="Calibri" panose="020F0502020204030204" pitchFamily="34" charset="0"/>
              </a:rPr>
              <a:t>difficult</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36</a:t>
            </a:fld>
            <a:endParaRPr lang="en-US" sz="1000" dirty="0">
              <a:latin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17701438"/>
              </p:ext>
            </p:extLst>
          </p:nvPr>
        </p:nvGraphicFramePr>
        <p:xfrm>
          <a:off x="3124200" y="1371600"/>
          <a:ext cx="2434590" cy="685800"/>
        </p:xfrm>
        <a:graphic>
          <a:graphicData uri="http://schemas.openxmlformats.org/presentationml/2006/ole">
            <mc:AlternateContent xmlns:mc="http://schemas.openxmlformats.org/markup-compatibility/2006">
              <mc:Choice xmlns:v="urn:schemas-microsoft-com:vml" Requires="v">
                <p:oleObj name="Equation" r:id="rId3" imgW="886680" imgH="191880" progId="Equation.3">
                  <p:embed/>
                </p:oleObj>
              </mc:Choice>
              <mc:Fallback>
                <p:oleObj name="Equation" r:id="rId3" imgW="886680" imgH="191880" progId="Equation.3">
                  <p:embed/>
                  <p:pic>
                    <p:nvPicPr>
                      <p:cNvPr id="0"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371600"/>
                        <a:ext cx="2434590" cy="685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762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The Number Circle</a:t>
            </a:r>
          </a:p>
        </p:txBody>
      </p:sp>
      <p:sp>
        <p:nvSpPr>
          <p:cNvPr id="4" name="Freeform 3"/>
          <p:cNvSpPr/>
          <p:nvPr/>
        </p:nvSpPr>
        <p:spPr>
          <a:xfrm>
            <a:off x="1364400" y="5685000"/>
            <a:ext cx="6408000" cy="792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Clockwise: increment</a:t>
            </a:r>
          </a:p>
          <a:p>
            <a:pPr marL="0" marR="0" lvl="0" indent="0" algn="ctr" rtl="0" hangingPunct="0">
              <a:lnSpc>
                <a:spcPct val="100000"/>
              </a:lnSpc>
              <a:spcBef>
                <a:spcPts val="0"/>
              </a:spcBef>
              <a:spcAft>
                <a:spcPts val="0"/>
              </a:spcAft>
              <a:buNone/>
              <a:tabLst/>
            </a:pPr>
            <a:r>
              <a:rPr lang="en-IN" sz="1800" b="0" i="0" u="none" strike="noStrike" kern="1200" dirty="0">
                <a:ln>
                  <a:noFill/>
                </a:ln>
                <a:latin typeface="Calibri" panose="020F0502020204030204" pitchFamily="34" charset="0"/>
                <a:ea typeface="Microsoft YaHei" pitchFamily="2"/>
                <a:cs typeface="Mangal" pitchFamily="2"/>
              </a:rPr>
              <a:t>Anti-clockwise: decrement</a:t>
            </a:r>
          </a:p>
        </p:txBody>
      </p:sp>
      <p:grpSp>
        <p:nvGrpSpPr>
          <p:cNvPr id="8" name="Group 5"/>
          <p:cNvGrpSpPr>
            <a:grpSpLocks noChangeAspect="1"/>
          </p:cNvGrpSpPr>
          <p:nvPr/>
        </p:nvGrpSpPr>
        <p:grpSpPr bwMode="auto">
          <a:xfrm>
            <a:off x="1612563" y="1371600"/>
            <a:ext cx="5659437" cy="4114800"/>
            <a:chOff x="1427" y="864"/>
            <a:chExt cx="3565" cy="2592"/>
          </a:xfrm>
        </p:grpSpPr>
        <p:sp>
          <p:nvSpPr>
            <p:cNvPr id="9" name="AutoShape 4"/>
            <p:cNvSpPr>
              <a:spLocks noChangeAspect="1" noChangeArrowheads="1" noTextEdit="1"/>
            </p:cNvSpPr>
            <p:nvPr/>
          </p:nvSpPr>
          <p:spPr bwMode="auto">
            <a:xfrm>
              <a:off x="1427" y="864"/>
              <a:ext cx="3565" cy="25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6"/>
            <p:cNvSpPr>
              <a:spLocks noChangeArrowheads="1"/>
            </p:cNvSpPr>
            <p:nvPr/>
          </p:nvSpPr>
          <p:spPr bwMode="auto">
            <a:xfrm>
              <a:off x="3106" y="1116"/>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0000 (0)</a:t>
              </a:r>
              <a:endParaRPr kumimoji="0" lang="en-US" sz="1800" b="0" i="0" u="none" strike="noStrike" cap="none" normalizeH="0" baseline="0" dirty="0">
                <a:ln>
                  <a:noFill/>
                </a:ln>
                <a:solidFill>
                  <a:schemeClr val="tx1"/>
                </a:solidFill>
                <a:effectLst/>
                <a:latin typeface="Arial" pitchFamily="34" charset="0"/>
              </a:endParaRPr>
            </a:p>
          </p:txBody>
        </p:sp>
        <p:sp>
          <p:nvSpPr>
            <p:cNvPr id="11" name="Rectangle 7"/>
            <p:cNvSpPr>
              <a:spLocks noChangeArrowheads="1"/>
            </p:cNvSpPr>
            <p:nvPr/>
          </p:nvSpPr>
          <p:spPr bwMode="auto">
            <a:xfrm>
              <a:off x="3893" y="1341"/>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2" name="Rectangle 8"/>
            <p:cNvSpPr>
              <a:spLocks noChangeArrowheads="1"/>
            </p:cNvSpPr>
            <p:nvPr/>
          </p:nvSpPr>
          <p:spPr bwMode="auto">
            <a:xfrm>
              <a:off x="4186" y="163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3" name="Rectangle 9"/>
            <p:cNvSpPr>
              <a:spLocks noChangeArrowheads="1"/>
            </p:cNvSpPr>
            <p:nvPr/>
          </p:nvSpPr>
          <p:spPr bwMode="auto">
            <a:xfrm>
              <a:off x="4362" y="222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4" name="Rectangle 10"/>
            <p:cNvSpPr>
              <a:spLocks noChangeArrowheads="1"/>
            </p:cNvSpPr>
            <p:nvPr/>
          </p:nvSpPr>
          <p:spPr bwMode="auto">
            <a:xfrm>
              <a:off x="4343" y="1900"/>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5" name="Rectangle 11"/>
            <p:cNvSpPr>
              <a:spLocks noChangeArrowheads="1"/>
            </p:cNvSpPr>
            <p:nvPr/>
          </p:nvSpPr>
          <p:spPr bwMode="auto">
            <a:xfrm>
              <a:off x="3873" y="312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Bitstream Vera Sans"/>
                </a:rPr>
                <a:t>0111 (7)</a:t>
              </a:r>
              <a:endParaRPr kumimoji="0" lang="en-US" sz="1800" b="0" i="0" u="none" strike="noStrike" cap="none" normalizeH="0" baseline="0" dirty="0">
                <a:ln>
                  <a:noFill/>
                </a:ln>
                <a:solidFill>
                  <a:schemeClr val="tx1"/>
                </a:solidFill>
                <a:effectLst/>
                <a:latin typeface="Arial" pitchFamily="34" charset="0"/>
              </a:endParaRPr>
            </a:p>
          </p:txBody>
        </p:sp>
        <p:sp>
          <p:nvSpPr>
            <p:cNvPr id="16" name="Rectangle 12"/>
            <p:cNvSpPr>
              <a:spLocks noChangeArrowheads="1"/>
            </p:cNvSpPr>
            <p:nvPr/>
          </p:nvSpPr>
          <p:spPr bwMode="auto">
            <a:xfrm>
              <a:off x="3078" y="330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7" name="Rectangle 13"/>
            <p:cNvSpPr>
              <a:spLocks noChangeArrowheads="1"/>
            </p:cNvSpPr>
            <p:nvPr/>
          </p:nvSpPr>
          <p:spPr bwMode="auto">
            <a:xfrm>
              <a:off x="4349" y="2525"/>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8" name="Rectangle 14"/>
            <p:cNvSpPr>
              <a:spLocks noChangeArrowheads="1"/>
            </p:cNvSpPr>
            <p:nvPr/>
          </p:nvSpPr>
          <p:spPr bwMode="auto">
            <a:xfrm>
              <a:off x="4147" y="2863"/>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19" name="Rectangle 15"/>
            <p:cNvSpPr>
              <a:spLocks noChangeArrowheads="1"/>
            </p:cNvSpPr>
            <p:nvPr/>
          </p:nvSpPr>
          <p:spPr bwMode="auto">
            <a:xfrm>
              <a:off x="1447" y="2271"/>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1100 (12)</a:t>
              </a:r>
              <a:endParaRPr kumimoji="0" lang="en-US" sz="1800" b="0" i="0" u="none" strike="noStrike" cap="none" normalizeH="0" baseline="0">
                <a:ln>
                  <a:noFill/>
                </a:ln>
                <a:solidFill>
                  <a:schemeClr val="tx1"/>
                </a:solidFill>
                <a:effectLst/>
                <a:latin typeface="Arial" pitchFamily="34" charset="0"/>
              </a:endParaRPr>
            </a:p>
          </p:txBody>
        </p:sp>
        <p:sp>
          <p:nvSpPr>
            <p:cNvPr id="20" name="Rectangle 16"/>
            <p:cNvSpPr>
              <a:spLocks noChangeArrowheads="1"/>
            </p:cNvSpPr>
            <p:nvPr/>
          </p:nvSpPr>
          <p:spPr bwMode="auto">
            <a:xfrm>
              <a:off x="1577" y="2603"/>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1011 (11)</a:t>
              </a:r>
              <a:endParaRPr kumimoji="0" lang="en-US" sz="1800" b="0" i="0" u="none" strike="noStrike" cap="none" normalizeH="0" baseline="0">
                <a:ln>
                  <a:noFill/>
                </a:ln>
                <a:solidFill>
                  <a:schemeClr val="tx1"/>
                </a:solidFill>
                <a:effectLst/>
                <a:latin typeface="Arial" pitchFamily="34" charset="0"/>
              </a:endParaRPr>
            </a:p>
          </p:txBody>
        </p:sp>
        <p:sp>
          <p:nvSpPr>
            <p:cNvPr id="21" name="Rectangle 17"/>
            <p:cNvSpPr>
              <a:spLocks noChangeArrowheads="1"/>
            </p:cNvSpPr>
            <p:nvPr/>
          </p:nvSpPr>
          <p:spPr bwMode="auto">
            <a:xfrm>
              <a:off x="1564" y="1848"/>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1101 (13)</a:t>
              </a:r>
              <a:endParaRPr kumimoji="0" lang="en-US" sz="1800" b="0" i="0" u="none" strike="noStrike" cap="none" normalizeH="0" baseline="0">
                <a:ln>
                  <a:noFill/>
                </a:ln>
                <a:solidFill>
                  <a:schemeClr val="tx1"/>
                </a:solidFill>
                <a:effectLst/>
                <a:latin typeface="Arial" pitchFamily="34" charset="0"/>
              </a:endParaRPr>
            </a:p>
          </p:txBody>
        </p:sp>
        <p:sp>
          <p:nvSpPr>
            <p:cNvPr id="22" name="Rectangle 18"/>
            <p:cNvSpPr>
              <a:spLocks noChangeArrowheads="1"/>
            </p:cNvSpPr>
            <p:nvPr/>
          </p:nvSpPr>
          <p:spPr bwMode="auto">
            <a:xfrm>
              <a:off x="2249" y="3240"/>
              <a:ext cx="534"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1001 (9)</a:t>
              </a:r>
              <a:endParaRPr kumimoji="0" lang="en-US" sz="1800" b="0" i="0" u="none" strike="noStrike" cap="none" normalizeH="0" baseline="0">
                <a:ln>
                  <a:noFill/>
                </a:ln>
                <a:solidFill>
                  <a:schemeClr val="tx1"/>
                </a:solidFill>
                <a:effectLst/>
                <a:latin typeface="Arial" pitchFamily="34" charset="0"/>
              </a:endParaRPr>
            </a:p>
          </p:txBody>
        </p:sp>
        <p:sp>
          <p:nvSpPr>
            <p:cNvPr id="23" name="Rectangle 19"/>
            <p:cNvSpPr>
              <a:spLocks noChangeArrowheads="1"/>
            </p:cNvSpPr>
            <p:nvPr/>
          </p:nvSpPr>
          <p:spPr bwMode="auto">
            <a:xfrm>
              <a:off x="1897" y="2947"/>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1010 (10)</a:t>
              </a:r>
              <a:endParaRPr kumimoji="0" lang="en-US" sz="1800" b="0" i="0" u="none" strike="noStrike" cap="none" normalizeH="0" baseline="0">
                <a:ln>
                  <a:noFill/>
                </a:ln>
                <a:solidFill>
                  <a:schemeClr val="tx1"/>
                </a:solidFill>
                <a:effectLst/>
                <a:latin typeface="Arial" pitchFamily="34" charset="0"/>
              </a:endParaRPr>
            </a:p>
          </p:txBody>
        </p:sp>
        <p:sp>
          <p:nvSpPr>
            <p:cNvPr id="24" name="Rectangle 20"/>
            <p:cNvSpPr>
              <a:spLocks noChangeArrowheads="1"/>
            </p:cNvSpPr>
            <p:nvPr/>
          </p:nvSpPr>
          <p:spPr bwMode="auto">
            <a:xfrm>
              <a:off x="1760" y="1503"/>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1110 (14)</a:t>
              </a:r>
              <a:endParaRPr kumimoji="0" lang="en-US" sz="1800" b="0" i="0" u="none" strike="noStrike" cap="none" normalizeH="0" baseline="0">
                <a:ln>
                  <a:noFill/>
                </a:ln>
                <a:solidFill>
                  <a:schemeClr val="tx1"/>
                </a:solidFill>
                <a:effectLst/>
                <a:latin typeface="Arial" pitchFamily="34" charset="0"/>
              </a:endParaRPr>
            </a:p>
          </p:txBody>
        </p:sp>
        <p:sp>
          <p:nvSpPr>
            <p:cNvPr id="25" name="Rectangle 21"/>
            <p:cNvSpPr>
              <a:spLocks noChangeArrowheads="1"/>
            </p:cNvSpPr>
            <p:nvPr/>
          </p:nvSpPr>
          <p:spPr bwMode="auto">
            <a:xfrm>
              <a:off x="2132" y="1217"/>
              <a:ext cx="605" cy="17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Bitstream Vera Sans"/>
                </a:rPr>
                <a:t>1111 (15)</a:t>
              </a:r>
              <a:endParaRPr kumimoji="0" lang="en-US" sz="1800" b="0" i="0" u="none" strike="noStrike" cap="none" normalizeH="0" baseline="0">
                <a:ln>
                  <a:noFill/>
                </a:ln>
                <a:solidFill>
                  <a:schemeClr val="tx1"/>
                </a:solidFill>
                <a:effectLst/>
                <a:latin typeface="Arial" pitchFamily="34" charset="0"/>
              </a:endParaRPr>
            </a:p>
          </p:txBody>
        </p:sp>
        <p:sp>
          <p:nvSpPr>
            <p:cNvPr id="26" name="Freeform 22"/>
            <p:cNvSpPr>
              <a:spLocks/>
            </p:cNvSpPr>
            <p:nvPr/>
          </p:nvSpPr>
          <p:spPr bwMode="auto">
            <a:xfrm>
              <a:off x="2214" y="1245"/>
              <a:ext cx="1692" cy="180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3"/>
            <p:cNvSpPr>
              <a:spLocks/>
            </p:cNvSpPr>
            <p:nvPr/>
          </p:nvSpPr>
          <p:spPr bwMode="auto">
            <a:xfrm>
              <a:off x="3756" y="1434"/>
              <a:ext cx="143" cy="124"/>
            </a:xfrm>
            <a:custGeom>
              <a:avLst/>
              <a:gdLst>
                <a:gd name="T0" fmla="*/ 60 w 143"/>
                <a:gd name="T1" fmla="*/ 59 h 124"/>
                <a:gd name="T2" fmla="*/ 0 w 143"/>
                <a:gd name="T3" fmla="*/ 67 h 124"/>
                <a:gd name="T4" fmla="*/ 143 w 143"/>
                <a:gd name="T5" fmla="*/ 124 h 124"/>
                <a:gd name="T6" fmla="*/ 52 w 143"/>
                <a:gd name="T7" fmla="*/ 0 h 124"/>
                <a:gd name="T8" fmla="*/ 60 w 143"/>
                <a:gd name="T9" fmla="*/ 59 h 124"/>
              </a:gdLst>
              <a:ahLst/>
              <a:cxnLst>
                <a:cxn ang="0">
                  <a:pos x="T0" y="T1"/>
                </a:cxn>
                <a:cxn ang="0">
                  <a:pos x="T2" y="T3"/>
                </a:cxn>
                <a:cxn ang="0">
                  <a:pos x="T4" y="T5"/>
                </a:cxn>
                <a:cxn ang="0">
                  <a:pos x="T6" y="T7"/>
                </a:cxn>
                <a:cxn ang="0">
                  <a:pos x="T8" y="T9"/>
                </a:cxn>
              </a:cxnLst>
              <a:rect l="0" t="0" r="r" b="b"/>
              <a:pathLst>
                <a:path w="143" h="124">
                  <a:moveTo>
                    <a:pt x="60" y="59"/>
                  </a:moveTo>
                  <a:lnTo>
                    <a:pt x="0" y="67"/>
                  </a:lnTo>
                  <a:lnTo>
                    <a:pt x="143" y="124"/>
                  </a:lnTo>
                  <a:lnTo>
                    <a:pt x="52" y="0"/>
                  </a:lnTo>
                  <a:lnTo>
                    <a:pt x="60" y="59"/>
                  </a:lnTo>
                  <a:close/>
                </a:path>
              </a:pathLst>
            </a:custGeom>
            <a:solidFill>
              <a:srgbClr val="000000"/>
            </a:solidFill>
            <a:ln w="10"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4"/>
            <p:cNvSpPr>
              <a:spLocks/>
            </p:cNvSpPr>
            <p:nvPr/>
          </p:nvSpPr>
          <p:spPr bwMode="auto">
            <a:xfrm>
              <a:off x="2810" y="1006"/>
              <a:ext cx="117" cy="377"/>
            </a:xfrm>
            <a:custGeom>
              <a:avLst/>
              <a:gdLst>
                <a:gd name="T0" fmla="*/ 20 w 363"/>
                <a:gd name="T1" fmla="*/ 0 h 1169"/>
                <a:gd name="T2" fmla="*/ 0 w 363"/>
                <a:gd name="T3" fmla="*/ 483 h 1169"/>
                <a:gd name="T4" fmla="*/ 363 w 363"/>
                <a:gd name="T5" fmla="*/ 786 h 1169"/>
                <a:gd name="T6" fmla="*/ 100 w 363"/>
                <a:gd name="T7" fmla="*/ 1169 h 1169"/>
              </a:gdLst>
              <a:ahLst/>
              <a:cxnLst>
                <a:cxn ang="0">
                  <a:pos x="T0" y="T1"/>
                </a:cxn>
                <a:cxn ang="0">
                  <a:pos x="T2" y="T3"/>
                </a:cxn>
                <a:cxn ang="0">
                  <a:pos x="T4" y="T5"/>
                </a:cxn>
                <a:cxn ang="0">
                  <a:pos x="T6" y="T7"/>
                </a:cxn>
              </a:cxnLst>
              <a:rect l="0" t="0" r="r" b="b"/>
              <a:pathLst>
                <a:path w="363" h="1169">
                  <a:moveTo>
                    <a:pt x="20" y="0"/>
                  </a:moveTo>
                  <a:lnTo>
                    <a:pt x="0" y="483"/>
                  </a:lnTo>
                  <a:lnTo>
                    <a:pt x="363" y="786"/>
                  </a:lnTo>
                  <a:lnTo>
                    <a:pt x="100" y="1169"/>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5"/>
            <p:cNvSpPr>
              <a:spLocks/>
            </p:cNvSpPr>
            <p:nvPr/>
          </p:nvSpPr>
          <p:spPr bwMode="auto">
            <a:xfrm>
              <a:off x="2901" y="1019"/>
              <a:ext cx="104" cy="351"/>
            </a:xfrm>
            <a:custGeom>
              <a:avLst/>
              <a:gdLst>
                <a:gd name="T0" fmla="*/ 0 w 322"/>
                <a:gd name="T1" fmla="*/ 0 h 1088"/>
                <a:gd name="T2" fmla="*/ 0 w 322"/>
                <a:gd name="T3" fmla="*/ 443 h 1088"/>
                <a:gd name="T4" fmla="*/ 322 w 322"/>
                <a:gd name="T5" fmla="*/ 705 h 1088"/>
                <a:gd name="T6" fmla="*/ 101 w 322"/>
                <a:gd name="T7" fmla="*/ 1088 h 1088"/>
              </a:gdLst>
              <a:ahLst/>
              <a:cxnLst>
                <a:cxn ang="0">
                  <a:pos x="T0" y="T1"/>
                </a:cxn>
                <a:cxn ang="0">
                  <a:pos x="T2" y="T3"/>
                </a:cxn>
                <a:cxn ang="0">
                  <a:pos x="T4" y="T5"/>
                </a:cxn>
                <a:cxn ang="0">
                  <a:pos x="T6" y="T7"/>
                </a:cxn>
              </a:cxnLst>
              <a:rect l="0" t="0" r="r" b="b"/>
              <a:pathLst>
                <a:path w="322" h="1088">
                  <a:moveTo>
                    <a:pt x="0" y="0"/>
                  </a:moveTo>
                  <a:lnTo>
                    <a:pt x="0" y="443"/>
                  </a:lnTo>
                  <a:lnTo>
                    <a:pt x="322" y="705"/>
                  </a:lnTo>
                  <a:lnTo>
                    <a:pt x="101" y="1088"/>
                  </a:lnTo>
                </a:path>
              </a:pathLst>
            </a:custGeom>
            <a:noFill/>
            <a:ln w="9"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Rectangle 26"/>
            <p:cNvSpPr>
              <a:spLocks noChangeArrowheads="1"/>
            </p:cNvSpPr>
            <p:nvPr/>
          </p:nvSpPr>
          <p:spPr bwMode="auto">
            <a:xfrm>
              <a:off x="2401" y="2073"/>
              <a:ext cx="820"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37</a:t>
            </a:fld>
            <a:endParaRPr lang="en-US" sz="1000" dirty="0">
              <a:latin typeface="Calibri" panose="020F050202020403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76200"/>
            <a:ext cx="92202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200" dirty="0" err="1">
                <a:solidFill>
                  <a:schemeClr val="tx1"/>
                </a:solidFill>
              </a:rPr>
              <a:t>Number</a:t>
            </a:r>
            <a:r>
              <a:rPr lang="fr-FR" sz="4200" dirty="0">
                <a:solidFill>
                  <a:schemeClr val="tx1"/>
                </a:solidFill>
              </a:rPr>
              <a:t> </a:t>
            </a:r>
            <a:r>
              <a:rPr lang="fr-FR" sz="4200" dirty="0" err="1">
                <a:solidFill>
                  <a:schemeClr val="tx1"/>
                </a:solidFill>
              </a:rPr>
              <a:t>Circle</a:t>
            </a:r>
            <a:r>
              <a:rPr lang="fr-FR" sz="4200" dirty="0">
                <a:solidFill>
                  <a:schemeClr val="tx1"/>
                </a:solidFill>
              </a:rPr>
              <a:t> </a:t>
            </a:r>
            <a:r>
              <a:rPr lang="fr-FR" sz="4200" dirty="0" err="1">
                <a:solidFill>
                  <a:schemeClr val="tx1"/>
                </a:solidFill>
              </a:rPr>
              <a:t>with</a:t>
            </a:r>
            <a:r>
              <a:rPr lang="fr-FR" sz="4200" dirty="0">
                <a:solidFill>
                  <a:schemeClr val="tx1"/>
                </a:solidFill>
              </a:rPr>
              <a:t> </a:t>
            </a:r>
            <a:r>
              <a:rPr lang="fr-FR" sz="4200" dirty="0" err="1">
                <a:solidFill>
                  <a:schemeClr val="tx1"/>
                </a:solidFill>
              </a:rPr>
              <a:t>Negative</a:t>
            </a:r>
            <a:r>
              <a:rPr lang="fr-FR" sz="4200" dirty="0">
                <a:solidFill>
                  <a:schemeClr val="tx1"/>
                </a:solidFill>
              </a:rPr>
              <a:t> </a:t>
            </a:r>
            <a:r>
              <a:rPr lang="fr-FR" sz="4200" dirty="0" err="1">
                <a:solidFill>
                  <a:schemeClr val="tx1"/>
                </a:solidFill>
              </a:rPr>
              <a:t>Numbers</a:t>
            </a:r>
            <a:endParaRPr lang="fr-FR" sz="4200" dirty="0">
              <a:solidFill>
                <a:schemeClr val="tx1"/>
              </a:solidFill>
            </a:endParaRPr>
          </a:p>
        </p:txBody>
      </p:sp>
      <p:sp>
        <p:nvSpPr>
          <p:cNvPr id="4" name="TextBox 3"/>
          <p:cNvSpPr txBox="1"/>
          <p:nvPr/>
        </p:nvSpPr>
        <p:spPr>
          <a:xfrm>
            <a:off x="4854000" y="5903999"/>
            <a:ext cx="1308600" cy="34632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break point</a:t>
            </a:r>
          </a:p>
        </p:txBody>
      </p:sp>
      <p:sp>
        <p:nvSpPr>
          <p:cNvPr id="5" name="Straight Connector 4"/>
          <p:cNvSpPr/>
          <p:nvPr/>
        </p:nvSpPr>
        <p:spPr>
          <a:xfrm flipV="1">
            <a:off x="5501999" y="5544000"/>
            <a:ext cx="0" cy="359999"/>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nvGrpSpPr>
          <p:cNvPr id="9" name="Group 4"/>
          <p:cNvGrpSpPr>
            <a:grpSpLocks noChangeAspect="1"/>
          </p:cNvGrpSpPr>
          <p:nvPr/>
        </p:nvGrpSpPr>
        <p:grpSpPr bwMode="auto">
          <a:xfrm>
            <a:off x="1447800" y="1143000"/>
            <a:ext cx="6035675" cy="4389437"/>
            <a:chOff x="1440" y="735"/>
            <a:chExt cx="3802" cy="2765"/>
          </a:xfrm>
        </p:grpSpPr>
        <p:sp>
          <p:nvSpPr>
            <p:cNvPr id="10" name="AutoShape 3"/>
            <p:cNvSpPr>
              <a:spLocks noChangeAspect="1" noChangeArrowheads="1" noTextEdit="1"/>
            </p:cNvSpPr>
            <p:nvPr/>
          </p:nvSpPr>
          <p:spPr bwMode="auto">
            <a:xfrm>
              <a:off x="1440" y="735"/>
              <a:ext cx="3802" cy="27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Rectangle 5"/>
            <p:cNvSpPr>
              <a:spLocks noChangeArrowheads="1"/>
            </p:cNvSpPr>
            <p:nvPr/>
          </p:nvSpPr>
          <p:spPr bwMode="auto">
            <a:xfrm>
              <a:off x="3231" y="1003"/>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0000 (0)</a:t>
              </a:r>
              <a:endParaRPr kumimoji="0" lang="en-US" sz="1800" b="0" i="0" u="none" strike="noStrike" cap="none" normalizeH="0" baseline="0">
                <a:ln>
                  <a:noFill/>
                </a:ln>
                <a:solidFill>
                  <a:schemeClr val="tx1"/>
                </a:solidFill>
                <a:effectLst/>
                <a:latin typeface="Arial" pitchFamily="34" charset="0"/>
              </a:endParaRPr>
            </a:p>
          </p:txBody>
        </p:sp>
        <p:sp>
          <p:nvSpPr>
            <p:cNvPr id="12" name="Rectangle 6"/>
            <p:cNvSpPr>
              <a:spLocks noChangeArrowheads="1"/>
            </p:cNvSpPr>
            <p:nvPr/>
          </p:nvSpPr>
          <p:spPr bwMode="auto">
            <a:xfrm>
              <a:off x="4070" y="1242"/>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0001 (1)</a:t>
              </a:r>
              <a:endParaRPr kumimoji="0" lang="en-US" sz="1800" b="0" i="0" u="none" strike="noStrike" cap="none" normalizeH="0" baseline="0">
                <a:ln>
                  <a:noFill/>
                </a:ln>
                <a:solidFill>
                  <a:schemeClr val="tx1"/>
                </a:solidFill>
                <a:effectLst/>
                <a:latin typeface="Arial" pitchFamily="34" charset="0"/>
              </a:endParaRPr>
            </a:p>
          </p:txBody>
        </p:sp>
        <p:sp>
          <p:nvSpPr>
            <p:cNvPr id="13" name="Rectangle 7"/>
            <p:cNvSpPr>
              <a:spLocks noChangeArrowheads="1"/>
            </p:cNvSpPr>
            <p:nvPr/>
          </p:nvSpPr>
          <p:spPr bwMode="auto">
            <a:xfrm>
              <a:off x="4383" y="1555"/>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0010 (2)</a:t>
              </a:r>
              <a:endParaRPr kumimoji="0" lang="en-US" sz="1800" b="0" i="0" u="none" strike="noStrike" cap="none" normalizeH="0" baseline="0">
                <a:ln>
                  <a:noFill/>
                </a:ln>
                <a:solidFill>
                  <a:schemeClr val="tx1"/>
                </a:solidFill>
                <a:effectLst/>
                <a:latin typeface="Arial" pitchFamily="34" charset="0"/>
              </a:endParaRPr>
            </a:p>
          </p:txBody>
        </p:sp>
        <p:sp>
          <p:nvSpPr>
            <p:cNvPr id="14" name="Rectangle 8"/>
            <p:cNvSpPr>
              <a:spLocks noChangeArrowheads="1"/>
            </p:cNvSpPr>
            <p:nvPr/>
          </p:nvSpPr>
          <p:spPr bwMode="auto">
            <a:xfrm>
              <a:off x="4571" y="2186"/>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0100 (4)</a:t>
              </a:r>
              <a:endParaRPr kumimoji="0" lang="en-US" sz="1800" b="0" i="0" u="none" strike="noStrike" cap="none" normalizeH="0" baseline="0">
                <a:ln>
                  <a:noFill/>
                </a:ln>
                <a:solidFill>
                  <a:schemeClr val="tx1"/>
                </a:solidFill>
                <a:effectLst/>
                <a:latin typeface="Arial" pitchFamily="34" charset="0"/>
              </a:endParaRPr>
            </a:p>
          </p:txBody>
        </p:sp>
        <p:sp>
          <p:nvSpPr>
            <p:cNvPr id="15" name="Rectangle 9"/>
            <p:cNvSpPr>
              <a:spLocks noChangeArrowheads="1"/>
            </p:cNvSpPr>
            <p:nvPr/>
          </p:nvSpPr>
          <p:spPr bwMode="auto">
            <a:xfrm>
              <a:off x="4550" y="1839"/>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0011 (3)</a:t>
              </a:r>
              <a:endParaRPr kumimoji="0" lang="en-US" sz="1800" b="0" i="0" u="none" strike="noStrike" cap="none" normalizeH="0" baseline="0">
                <a:ln>
                  <a:noFill/>
                </a:ln>
                <a:solidFill>
                  <a:schemeClr val="tx1"/>
                </a:solidFill>
                <a:effectLst/>
                <a:latin typeface="Arial" pitchFamily="34" charset="0"/>
              </a:endParaRPr>
            </a:p>
          </p:txBody>
        </p:sp>
        <p:sp>
          <p:nvSpPr>
            <p:cNvPr id="16" name="Rectangle 10"/>
            <p:cNvSpPr>
              <a:spLocks noChangeArrowheads="1"/>
            </p:cNvSpPr>
            <p:nvPr/>
          </p:nvSpPr>
          <p:spPr bwMode="auto">
            <a:xfrm>
              <a:off x="4049" y="3144"/>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0111 (7)</a:t>
              </a:r>
              <a:endParaRPr kumimoji="0" lang="en-US" sz="1800" b="0" i="0" u="none" strike="noStrike" cap="none" normalizeH="0" baseline="0">
                <a:ln>
                  <a:noFill/>
                </a:ln>
                <a:solidFill>
                  <a:schemeClr val="tx1"/>
                </a:solidFill>
                <a:effectLst/>
                <a:latin typeface="Arial" pitchFamily="34" charset="0"/>
              </a:endParaRPr>
            </a:p>
          </p:txBody>
        </p:sp>
        <p:sp>
          <p:nvSpPr>
            <p:cNvPr id="17" name="Rectangle 11"/>
            <p:cNvSpPr>
              <a:spLocks noChangeArrowheads="1"/>
            </p:cNvSpPr>
            <p:nvPr/>
          </p:nvSpPr>
          <p:spPr bwMode="auto">
            <a:xfrm>
              <a:off x="3200" y="3338"/>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1000 (-8)</a:t>
              </a:r>
              <a:endParaRPr kumimoji="0" lang="en-US" sz="1800" b="0" i="0" u="none" strike="noStrike" cap="none" normalizeH="0" baseline="0">
                <a:ln>
                  <a:noFill/>
                </a:ln>
                <a:solidFill>
                  <a:schemeClr val="tx1"/>
                </a:solidFill>
                <a:effectLst/>
                <a:latin typeface="Arial" pitchFamily="34" charset="0"/>
              </a:endParaRPr>
            </a:p>
          </p:txBody>
        </p:sp>
        <p:sp>
          <p:nvSpPr>
            <p:cNvPr id="18" name="Rectangle 12"/>
            <p:cNvSpPr>
              <a:spLocks noChangeArrowheads="1"/>
            </p:cNvSpPr>
            <p:nvPr/>
          </p:nvSpPr>
          <p:spPr bwMode="auto">
            <a:xfrm>
              <a:off x="4557" y="2505"/>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0101 (5)</a:t>
              </a:r>
              <a:endParaRPr kumimoji="0" lang="en-US" sz="1800" b="0" i="0" u="none" strike="noStrike" cap="none" normalizeH="0" baseline="0">
                <a:ln>
                  <a:noFill/>
                </a:ln>
                <a:solidFill>
                  <a:schemeClr val="tx1"/>
                </a:solidFill>
                <a:effectLst/>
                <a:latin typeface="Arial" pitchFamily="34" charset="0"/>
              </a:endParaRPr>
            </a:p>
          </p:txBody>
        </p:sp>
        <p:sp>
          <p:nvSpPr>
            <p:cNvPr id="19" name="Rectangle 13"/>
            <p:cNvSpPr>
              <a:spLocks noChangeArrowheads="1"/>
            </p:cNvSpPr>
            <p:nvPr/>
          </p:nvSpPr>
          <p:spPr bwMode="auto">
            <a:xfrm>
              <a:off x="4341" y="2866"/>
              <a:ext cx="568"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000000"/>
                  </a:solidFill>
                  <a:effectLst/>
                  <a:latin typeface="Bitstream Vera Sans"/>
                </a:rPr>
                <a:t>0110 (6)</a:t>
              </a:r>
              <a:endParaRPr kumimoji="0" lang="en-US" sz="1800" b="0" i="0" u="none" strike="noStrike" cap="none" normalizeH="0" baseline="0">
                <a:ln>
                  <a:noFill/>
                </a:ln>
                <a:solidFill>
                  <a:schemeClr val="tx1"/>
                </a:solidFill>
                <a:effectLst/>
                <a:latin typeface="Arial" pitchFamily="34" charset="0"/>
              </a:endParaRPr>
            </a:p>
          </p:txBody>
        </p:sp>
        <p:sp>
          <p:nvSpPr>
            <p:cNvPr id="20" name="Rectangle 14"/>
            <p:cNvSpPr>
              <a:spLocks noChangeArrowheads="1"/>
            </p:cNvSpPr>
            <p:nvPr/>
          </p:nvSpPr>
          <p:spPr bwMode="auto">
            <a:xfrm>
              <a:off x="1461" y="2235"/>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1100 (-4)</a:t>
              </a:r>
              <a:endParaRPr kumimoji="0" lang="en-US" sz="1800" b="0" i="0" u="none" strike="noStrike" cap="none" normalizeH="0" baseline="0">
                <a:ln>
                  <a:noFill/>
                </a:ln>
                <a:solidFill>
                  <a:schemeClr val="tx1"/>
                </a:solidFill>
                <a:effectLst/>
                <a:latin typeface="Arial" pitchFamily="34" charset="0"/>
              </a:endParaRPr>
            </a:p>
          </p:txBody>
        </p:sp>
        <p:sp>
          <p:nvSpPr>
            <p:cNvPr id="21" name="Rectangle 15"/>
            <p:cNvSpPr>
              <a:spLocks noChangeArrowheads="1"/>
            </p:cNvSpPr>
            <p:nvPr/>
          </p:nvSpPr>
          <p:spPr bwMode="auto">
            <a:xfrm>
              <a:off x="1600" y="2589"/>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1011 (-5)</a:t>
              </a:r>
              <a:endParaRPr kumimoji="0" lang="en-US" sz="1800" b="0" i="0" u="none" strike="noStrike" cap="none" normalizeH="0" baseline="0">
                <a:ln>
                  <a:noFill/>
                </a:ln>
                <a:solidFill>
                  <a:schemeClr val="tx1"/>
                </a:solidFill>
                <a:effectLst/>
                <a:latin typeface="Arial" pitchFamily="34" charset="0"/>
              </a:endParaRPr>
            </a:p>
          </p:txBody>
        </p:sp>
        <p:sp>
          <p:nvSpPr>
            <p:cNvPr id="22" name="Rectangle 16"/>
            <p:cNvSpPr>
              <a:spLocks noChangeArrowheads="1"/>
            </p:cNvSpPr>
            <p:nvPr/>
          </p:nvSpPr>
          <p:spPr bwMode="auto">
            <a:xfrm>
              <a:off x="1586" y="1784"/>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1101 (-3)</a:t>
              </a:r>
              <a:endParaRPr kumimoji="0" lang="en-US" sz="1800" b="0" i="0" u="none" strike="noStrike" cap="none" normalizeH="0" baseline="0">
                <a:ln>
                  <a:noFill/>
                </a:ln>
                <a:solidFill>
                  <a:schemeClr val="tx1"/>
                </a:solidFill>
                <a:effectLst/>
                <a:latin typeface="Arial" pitchFamily="34" charset="0"/>
              </a:endParaRPr>
            </a:p>
          </p:txBody>
        </p:sp>
        <p:sp>
          <p:nvSpPr>
            <p:cNvPr id="23" name="Rectangle 17"/>
            <p:cNvSpPr>
              <a:spLocks noChangeArrowheads="1"/>
            </p:cNvSpPr>
            <p:nvPr/>
          </p:nvSpPr>
          <p:spPr bwMode="auto">
            <a:xfrm>
              <a:off x="2317" y="3268"/>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1001 (-7)</a:t>
              </a:r>
              <a:endParaRPr kumimoji="0" lang="en-US" sz="1800" b="0" i="0" u="none" strike="noStrike" cap="none" normalizeH="0" baseline="0">
                <a:ln>
                  <a:noFill/>
                </a:ln>
                <a:solidFill>
                  <a:schemeClr val="tx1"/>
                </a:solidFill>
                <a:effectLst/>
                <a:latin typeface="Arial" pitchFamily="34" charset="0"/>
              </a:endParaRPr>
            </a:p>
          </p:txBody>
        </p:sp>
        <p:sp>
          <p:nvSpPr>
            <p:cNvPr id="24" name="Rectangle 18"/>
            <p:cNvSpPr>
              <a:spLocks noChangeArrowheads="1"/>
            </p:cNvSpPr>
            <p:nvPr/>
          </p:nvSpPr>
          <p:spPr bwMode="auto">
            <a:xfrm>
              <a:off x="1941" y="2956"/>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1010 (-6)</a:t>
              </a:r>
              <a:endParaRPr kumimoji="0" lang="en-US" sz="1800" b="0" i="0" u="none" strike="noStrike" cap="none" normalizeH="0" baseline="0">
                <a:ln>
                  <a:noFill/>
                </a:ln>
                <a:solidFill>
                  <a:schemeClr val="tx1"/>
                </a:solidFill>
                <a:effectLst/>
                <a:latin typeface="Arial" pitchFamily="34" charset="0"/>
              </a:endParaRPr>
            </a:p>
          </p:txBody>
        </p:sp>
        <p:sp>
          <p:nvSpPr>
            <p:cNvPr id="25" name="Rectangle 19"/>
            <p:cNvSpPr>
              <a:spLocks noChangeArrowheads="1"/>
            </p:cNvSpPr>
            <p:nvPr/>
          </p:nvSpPr>
          <p:spPr bwMode="auto">
            <a:xfrm>
              <a:off x="1795" y="1416"/>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dirty="0">
                  <a:ln>
                    <a:noFill/>
                  </a:ln>
                  <a:solidFill>
                    <a:srgbClr val="EE2A12"/>
                  </a:solidFill>
                  <a:effectLst/>
                  <a:latin typeface="Bitstream Vera Sans"/>
                </a:rPr>
                <a:t>1110 (-2)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0"/>
            <p:cNvSpPr>
              <a:spLocks noChangeArrowheads="1"/>
            </p:cNvSpPr>
            <p:nvPr/>
          </p:nvSpPr>
          <p:spPr bwMode="auto">
            <a:xfrm>
              <a:off x="2192" y="1111"/>
              <a:ext cx="613" cy="1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700" b="0" i="0" u="none" strike="noStrike" cap="none" normalizeH="0" baseline="0">
                  <a:ln>
                    <a:noFill/>
                  </a:ln>
                  <a:solidFill>
                    <a:srgbClr val="EE2A12"/>
                  </a:solidFill>
                  <a:effectLst/>
                  <a:latin typeface="Bitstream Vera Sans"/>
                </a:rPr>
                <a:t>1111 (-1)</a:t>
              </a:r>
              <a:endParaRPr kumimoji="0" lang="en-US" sz="1800" b="0" i="0" u="none" strike="noStrike" cap="none" normalizeH="0" baseline="0">
                <a:ln>
                  <a:noFill/>
                </a:ln>
                <a:solidFill>
                  <a:schemeClr val="tx1"/>
                </a:solidFill>
                <a:effectLst/>
                <a:latin typeface="Arial" pitchFamily="34" charset="0"/>
              </a:endParaRPr>
            </a:p>
          </p:txBody>
        </p:sp>
        <p:sp>
          <p:nvSpPr>
            <p:cNvPr id="27" name="Freeform 21"/>
            <p:cNvSpPr>
              <a:spLocks/>
            </p:cNvSpPr>
            <p:nvPr/>
          </p:nvSpPr>
          <p:spPr bwMode="auto">
            <a:xfrm>
              <a:off x="2280" y="1142"/>
              <a:ext cx="1803" cy="1925"/>
            </a:xfrm>
            <a:custGeom>
              <a:avLst/>
              <a:gdLst>
                <a:gd name="T0" fmla="*/ 5207 w 5227"/>
                <a:gd name="T1" fmla="*/ 969 h 5594"/>
                <a:gd name="T2" fmla="*/ 1103 w 5227"/>
                <a:gd name="T3" fmla="*/ 1334 h 5594"/>
                <a:gd name="T4" fmla="*/ 1339 w 5227"/>
                <a:gd name="T5" fmla="*/ 5073 h 5594"/>
                <a:gd name="T6" fmla="*/ 2316 w 5227"/>
                <a:gd name="T7" fmla="*/ 5563 h 5594"/>
                <a:gd name="T8" fmla="*/ 2307 w 5227"/>
                <a:gd name="T9" fmla="*/ 5594 h 5594"/>
                <a:gd name="T10" fmla="*/ 1319 w 5227"/>
                <a:gd name="T11" fmla="*/ 5099 h 5594"/>
                <a:gd name="T12" fmla="*/ 1080 w 5227"/>
                <a:gd name="T13" fmla="*/ 1312 h 5594"/>
                <a:gd name="T14" fmla="*/ 5227 w 5227"/>
                <a:gd name="T15" fmla="*/ 943 h 5594"/>
                <a:gd name="T16" fmla="*/ 5207 w 5227"/>
                <a:gd name="T17" fmla="*/ 969 h 55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27" h="5594">
                  <a:moveTo>
                    <a:pt x="5207" y="969"/>
                  </a:moveTo>
                  <a:cubicBezTo>
                    <a:pt x="4009" y="37"/>
                    <a:pt x="2171" y="200"/>
                    <a:pt x="1103" y="1334"/>
                  </a:cubicBezTo>
                  <a:cubicBezTo>
                    <a:pt x="35" y="2468"/>
                    <a:pt x="142" y="4141"/>
                    <a:pt x="1339" y="5073"/>
                  </a:cubicBezTo>
                  <a:cubicBezTo>
                    <a:pt x="1624" y="5295"/>
                    <a:pt x="1955" y="5461"/>
                    <a:pt x="2316" y="5563"/>
                  </a:cubicBezTo>
                  <a:lnTo>
                    <a:pt x="2307" y="5594"/>
                  </a:lnTo>
                  <a:cubicBezTo>
                    <a:pt x="1943" y="5492"/>
                    <a:pt x="1607" y="5323"/>
                    <a:pt x="1319" y="5099"/>
                  </a:cubicBezTo>
                  <a:cubicBezTo>
                    <a:pt x="107" y="4156"/>
                    <a:pt x="0" y="2459"/>
                    <a:pt x="1080" y="1312"/>
                  </a:cubicBezTo>
                  <a:cubicBezTo>
                    <a:pt x="2159" y="165"/>
                    <a:pt x="4015" y="0"/>
                    <a:pt x="5227" y="943"/>
                  </a:cubicBezTo>
                  <a:lnTo>
                    <a:pt x="5207" y="969"/>
                  </a:lnTo>
                </a:path>
              </a:pathLst>
            </a:custGeom>
            <a:solidFill>
              <a:srgbClr val="15111D"/>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2"/>
            <p:cNvSpPr>
              <a:spLocks/>
            </p:cNvSpPr>
            <p:nvPr/>
          </p:nvSpPr>
          <p:spPr bwMode="auto">
            <a:xfrm>
              <a:off x="3924" y="1343"/>
              <a:ext cx="152" cy="132"/>
            </a:xfrm>
            <a:custGeom>
              <a:avLst/>
              <a:gdLst>
                <a:gd name="T0" fmla="*/ 63 w 152"/>
                <a:gd name="T1" fmla="*/ 63 h 132"/>
                <a:gd name="T2" fmla="*/ 0 w 152"/>
                <a:gd name="T3" fmla="*/ 71 h 132"/>
                <a:gd name="T4" fmla="*/ 152 w 152"/>
                <a:gd name="T5" fmla="*/ 132 h 132"/>
                <a:gd name="T6" fmla="*/ 55 w 152"/>
                <a:gd name="T7" fmla="*/ 0 h 132"/>
                <a:gd name="T8" fmla="*/ 63 w 152"/>
                <a:gd name="T9" fmla="*/ 63 h 132"/>
              </a:gdLst>
              <a:ahLst/>
              <a:cxnLst>
                <a:cxn ang="0">
                  <a:pos x="T0" y="T1"/>
                </a:cxn>
                <a:cxn ang="0">
                  <a:pos x="T2" y="T3"/>
                </a:cxn>
                <a:cxn ang="0">
                  <a:pos x="T4" y="T5"/>
                </a:cxn>
                <a:cxn ang="0">
                  <a:pos x="T6" y="T7"/>
                </a:cxn>
                <a:cxn ang="0">
                  <a:pos x="T8" y="T9"/>
                </a:cxn>
              </a:cxnLst>
              <a:rect l="0" t="0" r="r" b="b"/>
              <a:pathLst>
                <a:path w="152" h="132">
                  <a:moveTo>
                    <a:pt x="63" y="63"/>
                  </a:moveTo>
                  <a:lnTo>
                    <a:pt x="0" y="71"/>
                  </a:lnTo>
                  <a:lnTo>
                    <a:pt x="152" y="132"/>
                  </a:lnTo>
                  <a:lnTo>
                    <a:pt x="55" y="0"/>
                  </a:lnTo>
                  <a:lnTo>
                    <a:pt x="63" y="63"/>
                  </a:lnTo>
                  <a:close/>
                </a:path>
              </a:pathLst>
            </a:custGeom>
            <a:solidFill>
              <a:srgbClr val="000000"/>
            </a:solidFill>
            <a:ln w="11"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29" name="Freeform 23"/>
            <p:cNvSpPr>
              <a:spLocks/>
            </p:cNvSpPr>
            <p:nvPr/>
          </p:nvSpPr>
          <p:spPr bwMode="auto">
            <a:xfrm>
              <a:off x="3854" y="3075"/>
              <a:ext cx="125" cy="402"/>
            </a:xfrm>
            <a:custGeom>
              <a:avLst/>
              <a:gdLst>
                <a:gd name="T0" fmla="*/ 20 w 363"/>
                <a:gd name="T1" fmla="*/ 0 h 1169"/>
                <a:gd name="T2" fmla="*/ 0 w 363"/>
                <a:gd name="T3" fmla="*/ 484 h 1169"/>
                <a:gd name="T4" fmla="*/ 363 w 363"/>
                <a:gd name="T5" fmla="*/ 786 h 1169"/>
                <a:gd name="T6" fmla="*/ 101 w 363"/>
                <a:gd name="T7" fmla="*/ 1169 h 1169"/>
              </a:gdLst>
              <a:ahLst/>
              <a:cxnLst>
                <a:cxn ang="0">
                  <a:pos x="T0" y="T1"/>
                </a:cxn>
                <a:cxn ang="0">
                  <a:pos x="T2" y="T3"/>
                </a:cxn>
                <a:cxn ang="0">
                  <a:pos x="T4" y="T5"/>
                </a:cxn>
                <a:cxn ang="0">
                  <a:pos x="T6" y="T7"/>
                </a:cxn>
              </a:cxnLst>
              <a:rect l="0" t="0" r="r" b="b"/>
              <a:pathLst>
                <a:path w="363" h="1169">
                  <a:moveTo>
                    <a:pt x="20" y="0"/>
                  </a:moveTo>
                  <a:lnTo>
                    <a:pt x="0" y="484"/>
                  </a:lnTo>
                  <a:lnTo>
                    <a:pt x="363" y="786"/>
                  </a:lnTo>
                  <a:lnTo>
                    <a:pt x="101" y="1169"/>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4"/>
            <p:cNvSpPr>
              <a:spLocks/>
            </p:cNvSpPr>
            <p:nvPr/>
          </p:nvSpPr>
          <p:spPr bwMode="auto">
            <a:xfrm>
              <a:off x="3951" y="3088"/>
              <a:ext cx="112" cy="375"/>
            </a:xfrm>
            <a:custGeom>
              <a:avLst/>
              <a:gdLst>
                <a:gd name="T0" fmla="*/ 0 w 323"/>
                <a:gd name="T1" fmla="*/ 0 h 1089"/>
                <a:gd name="T2" fmla="*/ 0 w 323"/>
                <a:gd name="T3" fmla="*/ 444 h 1089"/>
                <a:gd name="T4" fmla="*/ 323 w 323"/>
                <a:gd name="T5" fmla="*/ 706 h 1089"/>
                <a:gd name="T6" fmla="*/ 101 w 323"/>
                <a:gd name="T7" fmla="*/ 1089 h 1089"/>
              </a:gdLst>
              <a:ahLst/>
              <a:cxnLst>
                <a:cxn ang="0">
                  <a:pos x="T0" y="T1"/>
                </a:cxn>
                <a:cxn ang="0">
                  <a:pos x="T2" y="T3"/>
                </a:cxn>
                <a:cxn ang="0">
                  <a:pos x="T4" y="T5"/>
                </a:cxn>
                <a:cxn ang="0">
                  <a:pos x="T6" y="T7"/>
                </a:cxn>
              </a:cxnLst>
              <a:rect l="0" t="0" r="r" b="b"/>
              <a:pathLst>
                <a:path w="323" h="1089">
                  <a:moveTo>
                    <a:pt x="0" y="0"/>
                  </a:moveTo>
                  <a:lnTo>
                    <a:pt x="0" y="444"/>
                  </a:lnTo>
                  <a:lnTo>
                    <a:pt x="323" y="706"/>
                  </a:lnTo>
                  <a:lnTo>
                    <a:pt x="101" y="1089"/>
                  </a:lnTo>
                </a:path>
              </a:pathLst>
            </a:custGeom>
            <a:noFill/>
            <a:ln w="10"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Rectangle 25"/>
            <p:cNvSpPr>
              <a:spLocks noChangeArrowheads="1"/>
            </p:cNvSpPr>
            <p:nvPr/>
          </p:nvSpPr>
          <p:spPr bwMode="auto">
            <a:xfrm>
              <a:off x="2493" y="1968"/>
              <a:ext cx="862" cy="2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000000"/>
                  </a:solidFill>
                  <a:effectLst/>
                  <a:latin typeface="Bitstream Vera Sans"/>
                </a:rPr>
                <a:t>Increment</a:t>
              </a:r>
              <a:endParaRPr kumimoji="0" lang="en-US" sz="1800" b="0" i="0" u="none" strike="noStrike" cap="none" normalizeH="0" baseline="0">
                <a:ln>
                  <a:noFill/>
                </a:ln>
                <a:solidFill>
                  <a:schemeClr val="tx1"/>
                </a:solidFill>
                <a:effectLst/>
                <a:latin typeface="Arial" pitchFamily="34" charset="0"/>
              </a:endParaRPr>
            </a:p>
          </p:txBody>
        </p:sp>
      </p:grpSp>
      <p:sp>
        <p:nvSpPr>
          <p:cNvPr id="3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38</a:t>
            </a:fld>
            <a:endParaRPr lang="en-US" sz="1000" dirty="0">
              <a:latin typeface="Calibri" panose="020F050202020403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Using</a:t>
            </a:r>
            <a:r>
              <a:rPr lang="fr-FR" dirty="0">
                <a:solidFill>
                  <a:schemeClr val="tx1"/>
                </a:solidFill>
              </a:rPr>
              <a:t> the </a:t>
            </a:r>
            <a:r>
              <a:rPr lang="fr-FR" dirty="0" err="1">
                <a:solidFill>
                  <a:schemeClr val="tx1"/>
                </a:solidFill>
              </a:rPr>
              <a:t>Number</a:t>
            </a:r>
            <a:r>
              <a:rPr lang="fr-FR" dirty="0">
                <a:solidFill>
                  <a:schemeClr val="tx1"/>
                </a:solidFill>
              </a:rPr>
              <a:t> </a:t>
            </a:r>
            <a:r>
              <a:rPr lang="fr-FR" dirty="0" err="1">
                <a:solidFill>
                  <a:schemeClr val="tx1"/>
                </a:solidFill>
              </a:rPr>
              <a:t>Circle</a:t>
            </a:r>
            <a:endParaRPr lang="fr-FR" dirty="0">
              <a:solidFill>
                <a:schemeClr val="tx1"/>
              </a:solidFill>
            </a:endParaRPr>
          </a:p>
        </p:txBody>
      </p:sp>
      <p:sp>
        <p:nvSpPr>
          <p:cNvPr id="3" name="Text Placeholder 2"/>
          <p:cNvSpPr txBox="1">
            <a:spLocks noGrp="1"/>
          </p:cNvSpPr>
          <p:nvPr>
            <p:ph type="body" idx="4294967295"/>
          </p:nvPr>
        </p:nvSpPr>
        <p:spPr>
          <a:xfrm>
            <a:off x="685800" y="1289050"/>
            <a:ext cx="7896225" cy="556895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To add M to a number, N</a:t>
            </a:r>
          </a:p>
          <a:p>
            <a:pPr lvl="1">
              <a:buFont typeface="Symbol" panose="05050102010706020507" pitchFamily="18" charset="2"/>
              <a:buChar char="*"/>
            </a:pPr>
            <a:r>
              <a:rPr lang="en-US" sz="2800" dirty="0">
                <a:latin typeface="Calibri" panose="020F0502020204030204" pitchFamily="34" charset="0"/>
              </a:rPr>
              <a:t>locate N on the number circle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clockwise</a:t>
            </a:r>
          </a:p>
          <a:p>
            <a:pPr lvl="1">
              <a:buFont typeface="Symbol" panose="05050102010706020507" pitchFamily="18" charset="2"/>
              <a:buChar char="*"/>
            </a:pPr>
            <a:r>
              <a:rPr lang="en-US" sz="2800" dirty="0">
                <a:latin typeface="Calibri" panose="020F0502020204030204" pitchFamily="34" charset="0"/>
              </a:rPr>
              <a:t>If M is -</a:t>
            </a:r>
            <a:r>
              <a:rPr lang="en-US" sz="2800" dirty="0" err="1">
                <a:latin typeface="Calibri" panose="020F0502020204030204" pitchFamily="34" charset="0"/>
              </a:rPr>
              <a:t>ve</a:t>
            </a:r>
            <a:endParaRPr lang="en-US" sz="2800" dirty="0">
              <a:latin typeface="Calibri" panose="020F0502020204030204" pitchFamily="34" charset="0"/>
            </a:endParaRPr>
          </a:p>
          <a:p>
            <a:pPr lvl="2">
              <a:buFont typeface="Symbol" panose="05050102010706020507" pitchFamily="18" charset="2"/>
              <a:buChar char="*"/>
            </a:pPr>
            <a:r>
              <a:rPr lang="en-US" sz="2400" dirty="0">
                <a:latin typeface="Calibri" panose="020F0502020204030204" pitchFamily="34" charset="0"/>
              </a:rPr>
              <a:t>Move M steps anti-clockwise, or 2</a:t>
            </a:r>
            <a:r>
              <a:rPr lang="en-US" sz="2400" baseline="33000" dirty="0">
                <a:latin typeface="Calibri" panose="020F0502020204030204" pitchFamily="34" charset="0"/>
              </a:rPr>
              <a:t>n</a:t>
            </a:r>
            <a:r>
              <a:rPr lang="en-US" sz="2400" dirty="0">
                <a:latin typeface="Calibri" panose="020F0502020204030204" pitchFamily="34" charset="0"/>
              </a:rPr>
              <a:t> – M steps clockwise</a:t>
            </a:r>
          </a:p>
          <a:p>
            <a:pPr lvl="1">
              <a:buFont typeface="Symbol" panose="05050102010706020507" pitchFamily="18" charset="2"/>
              <a:buChar char="*"/>
            </a:pPr>
            <a:r>
              <a:rPr lang="en-US" sz="2800" dirty="0">
                <a:latin typeface="Calibri" panose="020F0502020204030204" pitchFamily="34" charset="0"/>
              </a:rPr>
              <a:t>If we cross the break-point</a:t>
            </a:r>
          </a:p>
          <a:p>
            <a:pPr lvl="2">
              <a:buFont typeface="Symbol" panose="05050102010706020507" pitchFamily="18" charset="2"/>
              <a:buChar char="*"/>
            </a:pPr>
            <a:r>
              <a:rPr lang="en-US" sz="2400" dirty="0">
                <a:latin typeface="Calibri" panose="020F0502020204030204" pitchFamily="34" charset="0"/>
              </a:rPr>
              <a:t>We have an </a:t>
            </a:r>
            <a:r>
              <a:rPr lang="en-US" sz="2400" dirty="0">
                <a:solidFill>
                  <a:srgbClr val="DC2300"/>
                </a:solidFill>
                <a:latin typeface="Calibri" panose="020F0502020204030204" pitchFamily="34" charset="0"/>
              </a:rPr>
              <a:t>overflow</a:t>
            </a:r>
          </a:p>
          <a:p>
            <a:pPr lvl="2">
              <a:buFont typeface="Symbol" panose="05050102010706020507" pitchFamily="18" charset="2"/>
              <a:buChar char="*"/>
            </a:pPr>
            <a:r>
              <a:rPr lang="en-US" sz="2400" dirty="0">
                <a:latin typeface="Calibri" panose="020F0502020204030204" pitchFamily="34" charset="0"/>
              </a:rPr>
              <a:t>The number is too large/ too small to be represented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39</a:t>
            </a:fld>
            <a:endParaRPr lang="en-US" sz="1000" dirty="0">
              <a:latin typeface="Calibri" panose="020F050202020403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1143000" y="14478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A + B (A or B)</a:t>
            </a: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lvl="3">
              <a:buSzPct val="100000"/>
              <a:buFont typeface="Symbol" panose="05050102010706020507" pitchFamily="18" charset="2"/>
              <a:buChar char="*"/>
            </a:pPr>
            <a:endParaRPr lang="en-US" dirty="0">
              <a:latin typeface="" pitchFamily="18"/>
            </a:endParaRPr>
          </a:p>
          <a:p>
            <a:pPr>
              <a:buSzPct val="100000"/>
              <a:buFont typeface="Symbol" panose="05050102010706020507" pitchFamily="18" charset="2"/>
              <a:buChar char="*"/>
            </a:pPr>
            <a:r>
              <a:rPr lang="en-US" dirty="0">
                <a:latin typeface="Calibri" panose="020F0502020204030204" pitchFamily="34" charset="0"/>
              </a:rPr>
              <a:t>A.B ( A and B)</a:t>
            </a:r>
          </a:p>
        </p:txBody>
      </p:sp>
      <p:sp>
        <p:nvSpPr>
          <p:cNvPr id="12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a:t>
            </a:fld>
            <a:endParaRPr lang="en-US" sz="1000" dirty="0">
              <a:latin typeface="Calibri" panose="020F050202020403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11048434"/>
              </p:ext>
            </p:extLst>
          </p:nvPr>
        </p:nvGraphicFramePr>
        <p:xfrm>
          <a:off x="4800600" y="1600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25" name="Table 124"/>
          <p:cNvGraphicFramePr>
            <a:graphicFrameLocks noGrp="1"/>
          </p:cNvGraphicFramePr>
          <p:nvPr>
            <p:extLst>
              <p:ext uri="{D42A27DB-BD31-4B8C-83A1-F6EECF244321}">
                <p14:modId xmlns:p14="http://schemas.microsoft.com/office/powerpoint/2010/main" val="2085693486"/>
              </p:ext>
            </p:extLst>
          </p:nvPr>
        </p:nvGraphicFramePr>
        <p:xfrm>
          <a:off x="4876800" y="3886200"/>
          <a:ext cx="3886200" cy="19050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3810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1</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2's </a:t>
            </a:r>
            <a:r>
              <a:rPr lang="fr-FR" dirty="0" err="1">
                <a:solidFill>
                  <a:schemeClr val="tx1"/>
                </a:solidFill>
              </a:rPr>
              <a:t>Complement</a:t>
            </a:r>
            <a:r>
              <a:rPr lang="fr-FR" dirty="0">
                <a:solidFill>
                  <a:schemeClr val="tx1"/>
                </a:solidFill>
              </a:rPr>
              <a:t> Notation</a:t>
            </a:r>
          </a:p>
        </p:txBody>
      </p:sp>
      <p:sp>
        <p:nvSpPr>
          <p:cNvPr id="3" name="Text Placeholder 2"/>
          <p:cNvSpPr txBox="1">
            <a:spLocks noGrp="1"/>
          </p:cNvSpPr>
          <p:nvPr>
            <p:ph type="body" idx="4294967295"/>
          </p:nvPr>
        </p:nvSpPr>
        <p:spPr>
          <a:xfrm>
            <a:off x="1143000" y="2095500"/>
            <a:ext cx="7416800" cy="47625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F(u) is the index of a point on the </a:t>
            </a:r>
            <a:r>
              <a:rPr lang="en-US" dirty="0">
                <a:solidFill>
                  <a:srgbClr val="FF0000"/>
                </a:solidFill>
                <a:latin typeface="Calibri" panose="020F0502020204030204" pitchFamily="34" charset="0"/>
              </a:rPr>
              <a:t>number circle</a:t>
            </a:r>
            <a:r>
              <a:rPr lang="en-US" dirty="0">
                <a:latin typeface="Calibri" panose="020F0502020204030204" pitchFamily="34" charset="0"/>
              </a:rPr>
              <a:t>. It varies from 0 to 2</a:t>
            </a:r>
            <a:r>
              <a:rPr lang="en-US" baseline="33000" dirty="0">
                <a:latin typeface="Calibri" panose="020F0502020204030204" pitchFamily="34" charset="0"/>
              </a:rPr>
              <a:t>n</a:t>
            </a:r>
            <a:r>
              <a:rPr lang="en-US" dirty="0">
                <a:latin typeface="Calibri" panose="020F0502020204030204" pitchFamily="34" charset="0"/>
              </a:rPr>
              <a:t> - 1</a:t>
            </a:r>
          </a:p>
          <a:p>
            <a:pPr lvl="0">
              <a:buSzPct val="100000"/>
              <a:buFont typeface="Symbol" panose="05050102010706020507" pitchFamily="18" charset="2"/>
              <a:buChar char="*"/>
            </a:pPr>
            <a:r>
              <a:rPr lang="en-US" dirty="0">
                <a:latin typeface="Calibri" panose="020F0502020204030204" pitchFamily="34" charset="0"/>
              </a:rPr>
              <a:t>Examples</a:t>
            </a:r>
          </a:p>
          <a:p>
            <a:pPr lvl="1">
              <a:buSzPct val="100000"/>
              <a:buFont typeface="Symbol" panose="05050102010706020507" pitchFamily="18" charset="2"/>
              <a:buChar char="*"/>
            </a:pPr>
            <a:r>
              <a:rPr lang="en-US" dirty="0">
                <a:latin typeface="Calibri" panose="020F0502020204030204" pitchFamily="34" charset="0"/>
              </a:rPr>
              <a:t>4 → 0100</a:t>
            </a:r>
          </a:p>
          <a:p>
            <a:pPr lvl="1">
              <a:buSzPct val="100000"/>
              <a:buFont typeface="Symbol" panose="05050102010706020507" pitchFamily="18" charset="2"/>
              <a:buChar char="*"/>
            </a:pPr>
            <a:r>
              <a:rPr lang="en-US" dirty="0">
                <a:latin typeface="Calibri" panose="020F0502020204030204" pitchFamily="34" charset="0"/>
              </a:rPr>
              <a:t>-4 → 1100</a:t>
            </a:r>
          </a:p>
          <a:p>
            <a:pPr lvl="1">
              <a:buSzPct val="100000"/>
              <a:buFont typeface="Symbol" panose="05050102010706020507" pitchFamily="18" charset="2"/>
              <a:buChar char="*"/>
            </a:pPr>
            <a:r>
              <a:rPr lang="en-US" dirty="0">
                <a:latin typeface="Calibri" panose="020F0502020204030204" pitchFamily="34" charset="0"/>
              </a:rPr>
              <a:t>5 → 0101</a:t>
            </a:r>
          </a:p>
          <a:p>
            <a:pPr lvl="1">
              <a:buSzPct val="100000"/>
              <a:buFont typeface="Symbol" panose="05050102010706020507" pitchFamily="18" charset="2"/>
              <a:buChar char="*"/>
            </a:pPr>
            <a:r>
              <a:rPr lang="en-US" dirty="0">
                <a:latin typeface="Calibri" panose="020F0502020204030204" pitchFamily="34" charset="0"/>
              </a:rPr>
              <a:t>-3 → 1101</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40</a:t>
            </a:fld>
            <a:endParaRPr lang="en-US" sz="1000" dirty="0">
              <a:latin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953015704"/>
              </p:ext>
            </p:extLst>
          </p:nvPr>
        </p:nvGraphicFramePr>
        <p:xfrm>
          <a:off x="2133600" y="1524000"/>
          <a:ext cx="4145280" cy="1219200"/>
        </p:xfrm>
        <a:graphic>
          <a:graphicData uri="http://schemas.openxmlformats.org/presentationml/2006/ole">
            <mc:AlternateContent xmlns:mc="http://schemas.openxmlformats.org/markup-compatibility/2006">
              <mc:Choice xmlns:v="urn:schemas-microsoft-com:vml" Requires="v">
                <p:oleObj name="Equation" r:id="rId3" imgW="1928880" imgH="557640" progId="Equation.3">
                  <p:embed/>
                </p:oleObj>
              </mc:Choice>
              <mc:Fallback>
                <p:oleObj name="Equation" r:id="rId3" imgW="1928880" imgH="557640" progId="Equation.3">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1524000"/>
                        <a:ext cx="4145280" cy="1219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0" y="95250"/>
            <a:ext cx="9220200" cy="1047750"/>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3600" dirty="0" err="1">
                <a:solidFill>
                  <a:schemeClr val="tx1"/>
                </a:solidFill>
              </a:rPr>
              <a:t>Properties</a:t>
            </a:r>
            <a:r>
              <a:rPr lang="fr-FR" sz="3600" dirty="0">
                <a:solidFill>
                  <a:schemeClr val="tx1"/>
                </a:solidFill>
              </a:rPr>
              <a:t> of the 2's </a:t>
            </a:r>
            <a:r>
              <a:rPr lang="fr-FR" sz="3600" dirty="0" err="1">
                <a:solidFill>
                  <a:schemeClr val="tx1"/>
                </a:solidFill>
              </a:rPr>
              <a:t>Complement</a:t>
            </a:r>
            <a:r>
              <a:rPr lang="fr-FR" sz="3600" dirty="0">
                <a:solidFill>
                  <a:schemeClr val="tx1"/>
                </a:solidFill>
              </a:rPr>
              <a:t> Notation</a:t>
            </a:r>
          </a:p>
        </p:txBody>
      </p:sp>
      <p:sp>
        <p:nvSpPr>
          <p:cNvPr id="3" name="Text Placeholder 2"/>
          <p:cNvSpPr txBox="1">
            <a:spLocks noGrp="1"/>
          </p:cNvSpPr>
          <p:nvPr>
            <p:ph type="body" idx="4294967295"/>
          </p:nvPr>
        </p:nvSpPr>
        <p:spPr>
          <a:xfrm>
            <a:off x="1041400" y="1447800"/>
            <a:ext cx="7416800" cy="4953000"/>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Range of the number system :</a:t>
            </a:r>
          </a:p>
          <a:p>
            <a:pPr lvl="1">
              <a:buSzPct val="100000"/>
              <a:buFont typeface="Symbol" panose="05050102010706020507" pitchFamily="18" charset="2"/>
              <a:buChar char="*"/>
            </a:pPr>
            <a:r>
              <a:rPr lang="en-US" sz="2800" dirty="0">
                <a:latin typeface="Calibri" panose="020F0502020204030204" pitchFamily="34" charset="0"/>
              </a:rPr>
              <a:t>-2</a:t>
            </a:r>
            <a:r>
              <a:rPr lang="en-US" sz="2800" baseline="33000" dirty="0">
                <a:latin typeface="Calibri" panose="020F0502020204030204" pitchFamily="34" charset="0"/>
              </a:rPr>
              <a:t>(n-1) </a:t>
            </a:r>
            <a:r>
              <a:rPr lang="en-US" sz="2800" dirty="0">
                <a:latin typeface="Calibri" panose="020F0502020204030204" pitchFamily="34" charset="0"/>
              </a:rPr>
              <a:t>to 2</a:t>
            </a:r>
            <a:r>
              <a:rPr lang="en-US" sz="2800" baseline="33000" dirty="0">
                <a:latin typeface="Calibri" panose="020F0502020204030204" pitchFamily="34" charset="0"/>
              </a:rPr>
              <a:t>n-1</a:t>
            </a:r>
            <a:r>
              <a:rPr lang="en-US" sz="2800" dirty="0">
                <a:latin typeface="Calibri" panose="020F0502020204030204" pitchFamily="34" charset="0"/>
              </a:rPr>
              <a:t> – 1</a:t>
            </a:r>
          </a:p>
          <a:p>
            <a:pPr lvl="0">
              <a:buSzPct val="100000"/>
              <a:buFont typeface="Symbol" panose="05050102010706020507" pitchFamily="18" charset="2"/>
              <a:buChar char="*"/>
            </a:pPr>
            <a:r>
              <a:rPr lang="en-US" sz="3600" dirty="0">
                <a:latin typeface="Calibri" panose="020F0502020204030204" pitchFamily="34" charset="0"/>
              </a:rPr>
              <a:t>There is a unique representation for 0 → 000000</a:t>
            </a:r>
          </a:p>
          <a:p>
            <a:pPr lvl="0">
              <a:buSzPct val="100000"/>
              <a:buFont typeface="Symbol" panose="05050102010706020507" pitchFamily="18" charset="2"/>
              <a:buChar char="*"/>
            </a:pPr>
            <a:r>
              <a:rPr lang="en-US" sz="3600" dirty="0" err="1">
                <a:latin typeface="Calibri" panose="020F0502020204030204" pitchFamily="34" charset="0"/>
              </a:rPr>
              <a:t>msb</a:t>
            </a:r>
            <a:r>
              <a:rPr lang="en-US" sz="3600" dirty="0">
                <a:latin typeface="Calibri" panose="020F0502020204030204" pitchFamily="34" charset="0"/>
              </a:rPr>
              <a:t> of F(u) is equal to </a:t>
            </a:r>
            <a:r>
              <a:rPr lang="en-US" sz="3600" dirty="0" err="1">
                <a:latin typeface="Calibri" panose="020F0502020204030204" pitchFamily="34" charset="0"/>
              </a:rPr>
              <a:t>SgnBit</a:t>
            </a:r>
            <a:r>
              <a:rPr lang="en-US" sz="3600" dirty="0">
                <a:latin typeface="Calibri" panose="020F0502020204030204" pitchFamily="34" charset="0"/>
              </a:rPr>
              <a:t>(u)</a:t>
            </a:r>
          </a:p>
          <a:p>
            <a:pPr lvl="1">
              <a:buSzPct val="100000"/>
              <a:buFont typeface="Symbol" panose="05050102010706020507" pitchFamily="18" charset="2"/>
              <a:buChar char="*"/>
            </a:pPr>
            <a:r>
              <a:rPr lang="en-US" sz="2800" dirty="0">
                <a:latin typeface="Calibri" panose="020F0502020204030204" pitchFamily="34" charset="0"/>
              </a:rPr>
              <a:t>Refer to the number circle</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&lt; 2</a:t>
            </a:r>
            <a:r>
              <a:rPr lang="en-US" sz="2800" baseline="30000" dirty="0">
                <a:latin typeface="Calibri" panose="020F0502020204030204" pitchFamily="34" charset="0"/>
              </a:rPr>
              <a:t>(n-1)</a:t>
            </a:r>
            <a:r>
              <a:rPr lang="en-US" sz="2800" dirty="0">
                <a:latin typeface="Calibri" panose="020F0502020204030204" pitchFamily="34" charset="0"/>
              </a:rPr>
              <a:t>. MSB = 0</a:t>
            </a:r>
          </a:p>
          <a:p>
            <a:pPr lvl="1">
              <a:buSzPct val="100000"/>
              <a:buFont typeface="Symbol" panose="05050102010706020507" pitchFamily="18" charset="2"/>
              <a:buChar char="*"/>
            </a:pPr>
            <a:r>
              <a:rPr lang="en-US" sz="2800" dirty="0">
                <a:latin typeface="Calibri" panose="020F0502020204030204" pitchFamily="34" charset="0"/>
              </a:rPr>
              <a:t>For a -</a:t>
            </a:r>
            <a:r>
              <a:rPr lang="en-US" sz="2800" dirty="0" err="1">
                <a:latin typeface="Calibri" panose="020F0502020204030204" pitchFamily="34" charset="0"/>
              </a:rPr>
              <a:t>ve</a:t>
            </a:r>
            <a:r>
              <a:rPr lang="en-US" sz="2800" dirty="0">
                <a:latin typeface="Calibri" panose="020F0502020204030204" pitchFamily="34" charset="0"/>
              </a:rPr>
              <a:t> number, F(u) &gt;= 2</a:t>
            </a:r>
            <a:r>
              <a:rPr lang="en-US" sz="2800" baseline="33000" dirty="0">
                <a:latin typeface="Calibri" panose="020F0502020204030204" pitchFamily="34" charset="0"/>
              </a:rPr>
              <a:t>(n-1)</a:t>
            </a:r>
            <a:r>
              <a:rPr lang="en-US" sz="2800" dirty="0">
                <a:latin typeface="Calibri" panose="020F0502020204030204" pitchFamily="34" charset="0"/>
              </a:rPr>
              <a:t>. MSB = 1</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41</a:t>
            </a:fld>
            <a:endParaRPr lang="en-US" sz="1000" dirty="0">
              <a:latin typeface="Calibri" panose="020F0502020204030204" pitchFamily="3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Properties</a:t>
            </a:r>
            <a:r>
              <a:rPr lang="fr-FR" dirty="0">
                <a:solidFill>
                  <a:schemeClr val="tx1"/>
                </a:solidFill>
              </a:rPr>
              <a:t> - II</a:t>
            </a:r>
          </a:p>
        </p:txBody>
      </p:sp>
      <p:sp>
        <p:nvSpPr>
          <p:cNvPr id="3" name="Text Placeholder 2"/>
          <p:cNvSpPr txBox="1">
            <a:spLocks noGrp="1"/>
          </p:cNvSpPr>
          <p:nvPr>
            <p:ph type="body" idx="4294967295"/>
          </p:nvPr>
        </p:nvSpPr>
        <p:spPr>
          <a:xfrm>
            <a:off x="838199" y="1600200"/>
            <a:ext cx="7972425" cy="4800599"/>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Every number in the range [-2</a:t>
            </a:r>
            <a:r>
              <a:rPr lang="en-US" baseline="33000" dirty="0">
                <a:latin typeface="Calibri" panose="020F0502020204030204" pitchFamily="34" charset="0"/>
              </a:rPr>
              <a:t>(n-1)</a:t>
            </a:r>
            <a:r>
              <a:rPr lang="en-US" dirty="0">
                <a:latin typeface="Calibri" panose="020F0502020204030204" pitchFamily="34" charset="0"/>
              </a:rPr>
              <a:t>,2</a:t>
            </a:r>
            <a:r>
              <a:rPr lang="en-US" baseline="33000" dirty="0">
                <a:latin typeface="Calibri" panose="020F0502020204030204" pitchFamily="34" charset="0"/>
              </a:rPr>
              <a:t>(n-1)</a:t>
            </a:r>
            <a:r>
              <a:rPr lang="en-US" dirty="0">
                <a:latin typeface="Calibri" panose="020F0502020204030204" pitchFamily="34" charset="0"/>
              </a:rPr>
              <a:t> – 1]</a:t>
            </a:r>
          </a:p>
          <a:p>
            <a:pPr lvl="1">
              <a:buSzPct val="100000"/>
              <a:buFont typeface="Symbol" panose="05050102010706020507" pitchFamily="18" charset="2"/>
              <a:buChar char="*"/>
            </a:pPr>
            <a:r>
              <a:rPr lang="en-US" dirty="0">
                <a:latin typeface="Calibri" panose="020F0502020204030204" pitchFamily="34" charset="0"/>
              </a:rPr>
              <a:t>Has a unique mapping</a:t>
            </a:r>
          </a:p>
          <a:p>
            <a:pPr lvl="1">
              <a:buSzPct val="100000"/>
              <a:buFont typeface="Symbol" panose="05050102010706020507" pitchFamily="18" charset="2"/>
              <a:buChar char="*"/>
            </a:pPr>
            <a:r>
              <a:rPr lang="en-US" dirty="0">
                <a:latin typeface="Calibri" panose="020F0502020204030204" pitchFamily="34" charset="0"/>
              </a:rPr>
              <a:t>Unique point in the number circle</a:t>
            </a:r>
          </a:p>
          <a:p>
            <a:pPr lvl="0">
              <a:buSzPct val="100000"/>
              <a:buFont typeface="Symbol" panose="05050102010706020507" pitchFamily="18" charset="2"/>
              <a:buChar char="*"/>
            </a:pPr>
            <a:r>
              <a:rPr lang="en-US" dirty="0">
                <a:latin typeface="Calibri" panose="020F0502020204030204" pitchFamily="34" charset="0"/>
                <a:ea typeface="ＭＳ ゴシック" pitchFamily="32"/>
              </a:rPr>
              <a:t>a ≡ b → (a = b mod 2</a:t>
            </a:r>
            <a:r>
              <a:rPr lang="en-US" baseline="33000" dirty="0">
                <a:latin typeface="Calibri" panose="020F0502020204030204" pitchFamily="34" charset="0"/>
                <a:ea typeface="ＭＳ ゴシック" pitchFamily="32"/>
              </a:rPr>
              <a:t>n</a:t>
            </a:r>
            <a:r>
              <a:rPr lang="en-US" dirty="0">
                <a:latin typeface="Calibri" panose="020F0502020204030204" pitchFamily="34" charset="0"/>
                <a:ea typeface="ＭＳ ゴシック" pitchFamily="32"/>
              </a:rPr>
              <a:t>)</a:t>
            </a:r>
          </a:p>
          <a:p>
            <a:pPr lvl="0">
              <a:buSzPct val="100000"/>
              <a:buFont typeface="Symbol" panose="05050102010706020507" pitchFamily="18" charset="2"/>
              <a:buChar char="*"/>
            </a:pPr>
            <a:r>
              <a:rPr lang="en-US" baseline="46000" dirty="0">
                <a:latin typeface="Calibri" panose="020F0502020204030204" pitchFamily="34" charset="0"/>
                <a:ea typeface="ＭＳ ゴシック" pitchFamily="32"/>
              </a:rPr>
              <a:t>≡ </a:t>
            </a:r>
            <a:r>
              <a:rPr lang="en-US" sz="2800" baseline="46000" dirty="0">
                <a:latin typeface="Calibri" panose="020F0502020204030204" pitchFamily="34" charset="0"/>
                <a:ea typeface="ＭＳ ゴシック" pitchFamily="32"/>
              </a:rPr>
              <a:t>means same point on the number circle</a:t>
            </a:r>
          </a:p>
          <a:p>
            <a:pPr lvl="0">
              <a:buSzPct val="100000"/>
              <a:buFont typeface="Symbol" panose="05050102010706020507" pitchFamily="18" charset="2"/>
              <a:buChar char="*"/>
            </a:pPr>
            <a:r>
              <a:rPr lang="en-US" dirty="0">
                <a:latin typeface="Calibri" panose="020F0502020204030204" pitchFamily="34" charset="0"/>
              </a:rPr>
              <a:t>F(-u) </a:t>
            </a:r>
            <a:r>
              <a:rPr lang="en-US" dirty="0">
                <a:latin typeface="Calibri" panose="020F0502020204030204" pitchFamily="34" charset="0"/>
                <a:ea typeface="ＭＳ ゴシック" pitchFamily="32"/>
              </a:rPr>
              <a:t>≡</a:t>
            </a:r>
            <a:r>
              <a:rPr lang="en-US" dirty="0">
                <a:latin typeface="Calibri" panose="020F0502020204030204" pitchFamily="34" charset="0"/>
              </a:rPr>
              <a:t>2</a:t>
            </a:r>
            <a:r>
              <a:rPr lang="en-US" baseline="33000" dirty="0">
                <a:latin typeface="Calibri" panose="020F0502020204030204" pitchFamily="34" charset="0"/>
              </a:rPr>
              <a:t>n</a:t>
            </a:r>
            <a:r>
              <a:rPr lang="en-US" dirty="0">
                <a:latin typeface="Calibri" panose="020F0502020204030204" pitchFamily="34" charset="0"/>
              </a:rPr>
              <a:t> – F(u)</a:t>
            </a:r>
          </a:p>
          <a:p>
            <a:pPr lvl="1">
              <a:buSzPct val="100000"/>
              <a:buFont typeface="Symbol" panose="05050102010706020507" pitchFamily="18" charset="2"/>
              <a:buChar char="*"/>
            </a:pPr>
            <a:r>
              <a:rPr lang="en-US" sz="2800" dirty="0">
                <a:latin typeface="Calibri" panose="020F0502020204030204" pitchFamily="34" charset="0"/>
              </a:rPr>
              <a:t>Moving F(u) steps counter clock wise is the same as moving 2</a:t>
            </a:r>
            <a:r>
              <a:rPr lang="en-US" sz="2800" baseline="33000" dirty="0">
                <a:latin typeface="Calibri" panose="020F0502020204030204" pitchFamily="34" charset="0"/>
              </a:rPr>
              <a:t>n</a:t>
            </a:r>
            <a:r>
              <a:rPr lang="en-US" sz="2800" dirty="0">
                <a:latin typeface="Calibri" panose="020F0502020204030204" pitchFamily="34" charset="0"/>
              </a:rPr>
              <a:t> – F(u) steps clockwise from 0</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42</a:t>
            </a:fld>
            <a:endParaRPr lang="en-US" sz="1000" dirty="0">
              <a:latin typeface="Calibri" panose="020F0502020204030204" pitchFamily="3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 F(</a:t>
            </a:r>
            <a:r>
              <a:rPr lang="fr-FR" dirty="0" err="1">
                <a:solidFill>
                  <a:schemeClr val="tx1"/>
                </a:solidFill>
              </a:rPr>
              <a:t>u+v</a:t>
            </a:r>
            <a:r>
              <a:rPr lang="fr-FR" dirty="0">
                <a:solidFill>
                  <a:schemeClr val="tx1"/>
                </a:solidFill>
              </a:rPr>
              <a:t>) </a:t>
            </a:r>
            <a:r>
              <a:rPr lang="fr-FR" sz="2800" b="0" dirty="0">
                <a:solidFill>
                  <a:schemeClr val="tx1"/>
                </a:solidFill>
                <a:latin typeface="ＭＳ ゴシック" pitchFamily="34"/>
                <a:ea typeface="ＭＳ ゴシック" pitchFamily="34"/>
              </a:rPr>
              <a:t>≡ F(u) + F(v)</a:t>
            </a:r>
          </a:p>
        </p:txBody>
      </p:sp>
      <p:sp>
        <p:nvSpPr>
          <p:cNvPr id="3" name="Text Placeholder 2"/>
          <p:cNvSpPr txBox="1">
            <a:spLocks noGrp="1"/>
          </p:cNvSpPr>
          <p:nvPr>
            <p:ph type="body" idx="4294967295"/>
          </p:nvPr>
        </p:nvSpPr>
        <p:spPr>
          <a:xfrm>
            <a:off x="812800" y="1447800"/>
            <a:ext cx="7645400" cy="49260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4000" dirty="0">
                <a:latin typeface="Calibri" panose="020F0502020204030204" pitchFamily="34" charset="0"/>
              </a:rPr>
              <a:t>Start at point u</a:t>
            </a:r>
          </a:p>
          <a:p>
            <a:pPr lvl="1">
              <a:buFont typeface="Symbol" panose="05050102010706020507" pitchFamily="18" charset="2"/>
              <a:buChar char="*"/>
            </a:pPr>
            <a:r>
              <a:rPr lang="en-US" sz="2800" dirty="0">
                <a:latin typeface="Calibri" panose="020F0502020204030204" pitchFamily="34" charset="0"/>
              </a:rPr>
              <a:t>Its index is F(u)</a:t>
            </a:r>
          </a:p>
          <a:p>
            <a:pPr lvl="1">
              <a:buFont typeface="Symbol" panose="05050102010706020507" pitchFamily="18" charset="2"/>
              <a:buChar char="*"/>
            </a:pPr>
            <a:r>
              <a:rPr lang="en-US" sz="2800" dirty="0">
                <a:latin typeface="Calibri" panose="020F0502020204030204" pitchFamily="34" charset="0"/>
              </a:rPr>
              <a:t>If v is +</a:t>
            </a:r>
            <a:r>
              <a:rPr lang="en-US" sz="2800" dirty="0" err="1">
                <a:latin typeface="Calibri" panose="020F0502020204030204" pitchFamily="34" charset="0"/>
              </a:rPr>
              <a:t>ve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B80047"/>
                </a:solidFill>
                <a:latin typeface="Calibri" panose="020F0502020204030204" pitchFamily="34" charset="0"/>
              </a:rPr>
              <a:t>clockwise</a:t>
            </a:r>
            <a:r>
              <a:rPr lang="en-US" sz="2800" dirty="0">
                <a:latin typeface="Calibri" panose="020F0502020204030204" pitchFamily="34" charset="0"/>
              </a:rPr>
              <a:t>. 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Its index is equal to (F(u) + v) mod 2</a:t>
            </a:r>
            <a:r>
              <a:rPr lang="en-US" sz="2600" baseline="33000" dirty="0">
                <a:latin typeface="Calibri" panose="020F0502020204030204" pitchFamily="34" charset="0"/>
              </a:rPr>
              <a:t>n</a:t>
            </a:r>
            <a:r>
              <a:rPr lang="en-US" sz="2600" dirty="0">
                <a:latin typeface="Calibri" panose="020F0502020204030204" pitchFamily="34" charset="0"/>
              </a:rPr>
              <a:t>.</a:t>
            </a:r>
          </a:p>
          <a:p>
            <a:pPr lvl="2">
              <a:buFont typeface="Symbol" panose="05050102010706020507" pitchFamily="18" charset="2"/>
              <a:buChar char="*"/>
            </a:pPr>
            <a:r>
              <a:rPr lang="en-US" sz="2600" dirty="0">
                <a:latin typeface="Calibri" panose="020F0502020204030204" pitchFamily="34" charset="0"/>
              </a:rPr>
              <a:t> Since v = F(v), we have F(</a:t>
            </a:r>
            <a:r>
              <a:rPr lang="en-US" sz="2600" dirty="0" err="1">
                <a:latin typeface="Calibri" panose="020F0502020204030204" pitchFamily="34" charset="0"/>
              </a:rPr>
              <a:t>u+v</a:t>
            </a:r>
            <a:r>
              <a:rPr lang="en-US" sz="2600" dirty="0">
                <a:latin typeface="Calibri" panose="020F0502020204030204" pitchFamily="34" charset="0"/>
              </a:rPr>
              <a:t>) = ( F(u) + F(v) ) mod 2</a:t>
            </a:r>
            <a:r>
              <a:rPr lang="en-US" sz="2600" baseline="33000" dirty="0">
                <a:latin typeface="Calibri" panose="020F0502020204030204" pitchFamily="34" charset="0"/>
              </a:rPr>
              <a:t>n</a:t>
            </a:r>
          </a:p>
          <a:p>
            <a:pPr lvl="1">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43</a:t>
            </a:fld>
            <a:endParaRPr lang="en-US" sz="1000" dirty="0">
              <a:latin typeface="Calibri" panose="020F050202020403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3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norm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sz="4800" dirty="0" err="1">
                <a:solidFill>
                  <a:schemeClr val="tx1"/>
                </a:solidFill>
                <a:cs typeface="Helvetica" pitchFamily="34"/>
              </a:rPr>
              <a:t>Prove</a:t>
            </a:r>
            <a:r>
              <a:rPr lang="fr-FR" sz="4800" dirty="0">
                <a:solidFill>
                  <a:schemeClr val="tx1"/>
                </a:solidFill>
                <a:cs typeface="Helvetica" pitchFamily="34"/>
              </a:rPr>
              <a:t> : </a:t>
            </a:r>
            <a:r>
              <a:rPr lang="fr-FR" sz="4800" dirty="0">
                <a:solidFill>
                  <a:schemeClr val="tx1"/>
                </a:solidFill>
              </a:rPr>
              <a:t>F(</a:t>
            </a:r>
            <a:r>
              <a:rPr lang="fr-FR" sz="4800" dirty="0" err="1">
                <a:solidFill>
                  <a:schemeClr val="tx1"/>
                </a:solidFill>
              </a:rPr>
              <a:t>u+v</a:t>
            </a:r>
            <a:r>
              <a:rPr lang="fr-FR" sz="4800" dirty="0">
                <a:solidFill>
                  <a:schemeClr val="tx1"/>
                </a:solidFill>
              </a:rPr>
              <a:t>) </a:t>
            </a:r>
            <a:r>
              <a:rPr lang="fr-FR" sz="3200" dirty="0">
                <a:solidFill>
                  <a:schemeClr val="tx1"/>
                </a:solidFill>
                <a:ea typeface="ＭＳ ゴシック" pitchFamily="34"/>
              </a:rPr>
              <a:t>≡ F(u) + F(v)</a:t>
            </a:r>
          </a:p>
        </p:txBody>
      </p:sp>
      <p:sp>
        <p:nvSpPr>
          <p:cNvPr id="3" name="Text Placeholder 2"/>
          <p:cNvSpPr txBox="1">
            <a:spLocks noGrp="1"/>
          </p:cNvSpPr>
          <p:nvPr>
            <p:ph type="body" idx="4294967295"/>
          </p:nvPr>
        </p:nvSpPr>
        <p:spPr>
          <a:xfrm>
            <a:off x="965200" y="1600200"/>
            <a:ext cx="7416800" cy="4525963"/>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1">
              <a:buFont typeface="Symbol" panose="05050102010706020507" pitchFamily="18" charset="2"/>
              <a:buChar char="*"/>
            </a:pPr>
            <a:r>
              <a:rPr lang="en-US" sz="3200" dirty="0">
                <a:latin typeface="Calibri" panose="020F0502020204030204" pitchFamily="34" charset="0"/>
              </a:rPr>
              <a:t>If v is -</a:t>
            </a:r>
            <a:r>
              <a:rPr lang="en-US" sz="3200" dirty="0" err="1">
                <a:latin typeface="Calibri" panose="020F0502020204030204" pitchFamily="34" charset="0"/>
              </a:rPr>
              <a:t>ve</a:t>
            </a:r>
            <a:r>
              <a:rPr lang="en-US" sz="32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move |v| points </a:t>
            </a:r>
            <a:r>
              <a:rPr lang="en-US" sz="2800" dirty="0">
                <a:solidFill>
                  <a:srgbClr val="579D1C"/>
                </a:solidFill>
                <a:latin typeface="Calibri" panose="020F0502020204030204" pitchFamily="34" charset="0"/>
              </a:rPr>
              <a:t>anti-clockwise</a:t>
            </a:r>
            <a:r>
              <a:rPr lang="en-US" sz="2800" dirty="0">
                <a:latin typeface="Calibri" panose="020F0502020204030204" pitchFamily="34" charset="0"/>
              </a:rPr>
              <a:t>.</a:t>
            </a:r>
          </a:p>
          <a:p>
            <a:pPr lvl="2">
              <a:buFont typeface="Symbol" panose="05050102010706020507" pitchFamily="18" charset="2"/>
              <a:buChar char="*"/>
            </a:pPr>
            <a:r>
              <a:rPr lang="en-US" sz="2800" dirty="0">
                <a:solidFill>
                  <a:srgbClr val="9966CC"/>
                </a:solidFill>
                <a:latin typeface="Calibri" panose="020F0502020204030204" pitchFamily="34" charset="0"/>
              </a:rPr>
              <a:t>Same as moving 2</a:t>
            </a:r>
            <a:r>
              <a:rPr lang="en-US" sz="2800" baseline="32000" dirty="0">
                <a:solidFill>
                  <a:srgbClr val="9966CC"/>
                </a:solidFill>
                <a:latin typeface="Calibri" panose="020F0502020204030204" pitchFamily="34" charset="0"/>
              </a:rPr>
              <a:t>n</a:t>
            </a:r>
            <a:r>
              <a:rPr lang="en-US" sz="2800" dirty="0">
                <a:solidFill>
                  <a:srgbClr val="9966CC"/>
                </a:solidFill>
                <a:latin typeface="Calibri" panose="020F0502020204030204" pitchFamily="34" charset="0"/>
              </a:rPr>
              <a:t> – |v| points clockwise</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We arrive at F(</a:t>
            </a:r>
            <a:r>
              <a:rPr lang="en-US" sz="2800" dirty="0" err="1">
                <a:latin typeface="Calibri" panose="020F0502020204030204" pitchFamily="34" charset="0"/>
              </a:rPr>
              <a:t>u+v</a:t>
            </a:r>
            <a:r>
              <a:rPr lang="en-US" sz="2800" dirty="0">
                <a:latin typeface="Calibri" panose="020F0502020204030204" pitchFamily="34" charset="0"/>
              </a:rPr>
              <a:t>).</a:t>
            </a:r>
          </a:p>
          <a:p>
            <a:pPr lvl="2">
              <a:buFont typeface="Symbol" panose="05050102010706020507" pitchFamily="18" charset="2"/>
              <a:buChar char="*"/>
            </a:pPr>
            <a:r>
              <a:rPr lang="en-US" sz="2800" dirty="0">
                <a:latin typeface="Calibri" panose="020F0502020204030204" pitchFamily="34" charset="0"/>
              </a:rPr>
              <a:t>F(v) = 2</a:t>
            </a:r>
            <a:r>
              <a:rPr lang="en-US" sz="2800" baseline="33000" dirty="0">
                <a:latin typeface="Calibri" panose="020F0502020204030204" pitchFamily="34" charset="0"/>
              </a:rPr>
              <a:t>n</a:t>
            </a:r>
            <a:r>
              <a:rPr lang="en-US" sz="2800" dirty="0">
                <a:latin typeface="Calibri" panose="020F0502020204030204" pitchFamily="34" charset="0"/>
              </a:rPr>
              <a:t> -|v|</a:t>
            </a:r>
          </a:p>
          <a:p>
            <a:pPr lvl="2">
              <a:buFont typeface="Symbol" panose="05050102010706020507" pitchFamily="18" charset="2"/>
              <a:buChar char="*"/>
            </a:pPr>
            <a:r>
              <a:rPr lang="en-US" sz="2800" dirty="0">
                <a:latin typeface="Calibri" panose="020F0502020204030204" pitchFamily="34" charset="0"/>
              </a:rPr>
              <a:t>The index – F(</a:t>
            </a:r>
            <a:r>
              <a:rPr lang="en-US" sz="2800" dirty="0" err="1">
                <a:latin typeface="Calibri" panose="020F0502020204030204" pitchFamily="34" charset="0"/>
              </a:rPr>
              <a:t>u+v</a:t>
            </a:r>
            <a:r>
              <a:rPr lang="en-US" sz="2800" dirty="0">
                <a:latin typeface="Calibri" panose="020F0502020204030204" pitchFamily="34" charset="0"/>
              </a:rPr>
              <a:t>) – is equal to:</a:t>
            </a:r>
          </a:p>
          <a:p>
            <a:pPr lvl="3">
              <a:buFont typeface="Symbol" panose="05050102010706020507" pitchFamily="18" charset="2"/>
              <a:buChar char="*"/>
            </a:pPr>
            <a:r>
              <a:rPr lang="en-US" sz="2800" dirty="0">
                <a:latin typeface="Calibri" panose="020F0502020204030204" pitchFamily="34" charset="0"/>
              </a:rPr>
              <a:t>(F(u) + 2</a:t>
            </a:r>
            <a:r>
              <a:rPr lang="en-US" sz="2800" baseline="32000" dirty="0">
                <a:latin typeface="Calibri" panose="020F0502020204030204" pitchFamily="34" charset="0"/>
              </a:rPr>
              <a:t>n</a:t>
            </a:r>
            <a:r>
              <a:rPr lang="en-US" sz="2800" dirty="0">
                <a:latin typeface="Calibri" panose="020F0502020204030204" pitchFamily="34" charset="0"/>
              </a:rPr>
              <a:t> – |v|) mod 2</a:t>
            </a:r>
            <a:r>
              <a:rPr lang="en-US" sz="2800" baseline="33000" dirty="0">
                <a:latin typeface="Calibri" panose="020F0502020204030204" pitchFamily="34" charset="0"/>
              </a:rPr>
              <a:t>n</a:t>
            </a:r>
            <a:r>
              <a:rPr lang="en-US" sz="2800" dirty="0">
                <a:latin typeface="Calibri" panose="020F0502020204030204" pitchFamily="34" charset="0"/>
              </a:rPr>
              <a:t>= (F(u) + F(v)) mod 2</a:t>
            </a:r>
            <a:r>
              <a:rPr lang="en-US" sz="2800" baseline="32000" dirty="0">
                <a:latin typeface="Calibri" panose="020F0502020204030204" pitchFamily="34" charset="0"/>
              </a:rPr>
              <a:t>n</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44</a:t>
            </a:fld>
            <a:endParaRPr lang="en-US" sz="1000" dirty="0">
              <a:latin typeface="Calibri" panose="020F0502020204030204" pitchFamily="34"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page3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Subtraction</a:t>
            </a:r>
            <a:endParaRPr lang="fr-FR" dirty="0">
              <a:solidFill>
                <a:schemeClr val="tx1"/>
              </a:solidFill>
            </a:endParaRPr>
          </a:p>
        </p:txBody>
      </p:sp>
      <p:sp>
        <p:nvSpPr>
          <p:cNvPr id="3" name="Text Placeholder 2"/>
          <p:cNvSpPr txBox="1">
            <a:spLocks noGrp="1"/>
          </p:cNvSpPr>
          <p:nvPr>
            <p:ph type="body" idx="4294967295"/>
          </p:nvPr>
        </p:nvSpPr>
        <p:spPr>
          <a:xfrm>
            <a:off x="1066800" y="1600200"/>
            <a:ext cx="7416800" cy="39655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F(u-v) </a:t>
            </a:r>
            <a:r>
              <a:rPr lang="en-US" sz="2400" b="1" dirty="0">
                <a:latin typeface="Calibri" panose="020F0502020204030204" pitchFamily="34" charset="0"/>
                <a:cs typeface="Helvetica" pitchFamily="34"/>
              </a:rPr>
              <a:t>≡ </a:t>
            </a:r>
            <a:r>
              <a:rPr lang="en-US" dirty="0">
                <a:latin typeface="Calibri" panose="020F0502020204030204" pitchFamily="34" charset="0"/>
                <a:cs typeface="Helvetica" pitchFamily="34"/>
              </a:rPr>
              <a:t>F(u) + F(-v)</a:t>
            </a:r>
          </a:p>
          <a:p>
            <a:pPr marL="108000" lvl="0" indent="0">
              <a:buNone/>
            </a:pPr>
            <a:r>
              <a:rPr lang="en-US" dirty="0">
                <a:latin typeface="Calibri" panose="020F0502020204030204" pitchFamily="34" charset="0"/>
                <a:cs typeface="Helvetica" pitchFamily="34"/>
              </a:rPr>
              <a:t>                </a:t>
            </a:r>
            <a:r>
              <a:rPr lang="en-US" sz="2400" b="1" dirty="0">
                <a:latin typeface="Calibri" panose="020F0502020204030204" pitchFamily="34" charset="0"/>
                <a:cs typeface="Helvetica" pitchFamily="34"/>
              </a:rPr>
              <a:t>≡ </a:t>
            </a:r>
            <a:r>
              <a:rPr lang="en-US" dirty="0">
                <a:latin typeface="Calibri" panose="020F0502020204030204" pitchFamily="34" charset="0"/>
              </a:rPr>
              <a:t>F(u) + 2</a:t>
            </a:r>
            <a:r>
              <a:rPr lang="en-US" baseline="33000" dirty="0">
                <a:latin typeface="Calibri" panose="020F0502020204030204" pitchFamily="34" charset="0"/>
              </a:rPr>
              <a:t>n</a:t>
            </a:r>
            <a:r>
              <a:rPr lang="en-US" dirty="0">
                <a:latin typeface="Calibri" panose="020F0502020204030204" pitchFamily="34" charset="0"/>
              </a:rPr>
              <a:t> - F(v) </a:t>
            </a:r>
            <a:r>
              <a:rPr lang="en-US" dirty="0">
                <a:latin typeface="Calibri" panose="020F0502020204030204" pitchFamily="34" charset="0"/>
                <a:cs typeface="Helvetica" pitchFamily="34"/>
              </a:rPr>
              <a:t> </a:t>
            </a:r>
          </a:p>
          <a:p>
            <a:pPr lvl="2">
              <a:buFont typeface="Symbol" panose="05050102010706020507" pitchFamily="18" charset="2"/>
              <a:buChar char="*"/>
            </a:pPr>
            <a:endParaRPr lang="en-US" sz="3200" dirty="0">
              <a:latin typeface="Calibri" panose="020F0502020204030204" pitchFamily="34" charset="0"/>
              <a:cs typeface="Helvetica" pitchFamily="34"/>
            </a:endParaRPr>
          </a:p>
          <a:p>
            <a:pPr lvl="0">
              <a:buSzPct val="100000"/>
              <a:buFont typeface="Symbol" panose="05050102010706020507" pitchFamily="18" charset="2"/>
              <a:buChar char="*"/>
            </a:pPr>
            <a:r>
              <a:rPr lang="en-US" dirty="0">
                <a:solidFill>
                  <a:srgbClr val="6B0094"/>
                </a:solidFill>
                <a:latin typeface="Calibri" panose="020F0502020204030204" pitchFamily="34" charset="0"/>
                <a:cs typeface="Helvetica" pitchFamily="34"/>
              </a:rPr>
              <a:t>Subtraction is the same as addition</a:t>
            </a:r>
          </a:p>
          <a:p>
            <a:pPr lvl="0">
              <a:buSzPct val="100000"/>
              <a:buFont typeface="Symbol" panose="05050102010706020507" pitchFamily="18" charset="2"/>
              <a:buChar char="*"/>
            </a:pPr>
            <a:r>
              <a:rPr lang="en-US" dirty="0">
                <a:latin typeface="Calibri" panose="020F0502020204030204" pitchFamily="34" charset="0"/>
                <a:cs typeface="Helvetica" pitchFamily="34"/>
              </a:rPr>
              <a:t>Compute the 2's complement of F(v)</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45</a:t>
            </a:fld>
            <a:endParaRPr lang="en-US" sz="1000" dirty="0">
              <a:latin typeface="Calibri" panose="020F0502020204030204" pitchFamily="34"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page3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Prove</a:t>
            </a:r>
            <a:r>
              <a:rPr lang="fr-FR" dirty="0">
                <a:solidFill>
                  <a:schemeClr val="tx1"/>
                </a:solidFill>
              </a:rPr>
              <a:t>  </a:t>
            </a:r>
            <a:r>
              <a:rPr lang="fr-FR" dirty="0" err="1">
                <a:solidFill>
                  <a:schemeClr val="tx1"/>
                </a:solidFill>
              </a:rPr>
              <a:t>that</a:t>
            </a:r>
            <a:r>
              <a:rPr lang="fr-FR" dirty="0">
                <a:solidFill>
                  <a:schemeClr val="tx1"/>
                </a:solidFill>
              </a:rPr>
              <a:t> :</a:t>
            </a:r>
          </a:p>
        </p:txBody>
      </p:sp>
      <p:sp>
        <p:nvSpPr>
          <p:cNvPr id="3" name="Text Placeholder 2"/>
          <p:cNvSpPr txBox="1">
            <a:spLocks noGrp="1"/>
          </p:cNvSpPr>
          <p:nvPr>
            <p:ph type="body" idx="4294967295"/>
          </p:nvPr>
        </p:nvSpPr>
        <p:spPr>
          <a:xfrm>
            <a:off x="914400" y="4535488"/>
            <a:ext cx="7416800" cy="159067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Prove that :</a:t>
            </a:r>
          </a:p>
          <a:p>
            <a:pPr lvl="0">
              <a:buNone/>
            </a:pPr>
            <a:r>
              <a:rPr lang="en-US" dirty="0">
                <a:latin typeface="+mj-lt"/>
              </a:rPr>
              <a:t>                         F(u*v) </a:t>
            </a:r>
            <a:r>
              <a:rPr lang="en-US" sz="2400" b="1" dirty="0">
                <a:latin typeface="+mj-lt"/>
                <a:ea typeface="ＭＳ ゴシック" pitchFamily="32"/>
              </a:rPr>
              <a:t>≡ F(u) * F(v)</a:t>
            </a:r>
          </a:p>
        </p:txBody>
      </p:sp>
      <p:pic>
        <p:nvPicPr>
          <p:cNvPr id="4" name="Picture 3"/>
          <p:cNvPicPr>
            <a:picLocks noChangeAspect="1"/>
          </p:cNvPicPr>
          <p:nvPr/>
        </p:nvPicPr>
        <p:blipFill>
          <a:blip r:embed="rId3">
            <a:lum/>
            <a:alphaModFix/>
          </a:blip>
          <a:srcRect/>
          <a:stretch>
            <a:fillRect/>
          </a:stretch>
        </p:blipFill>
        <p:spPr>
          <a:xfrm>
            <a:off x="3216000" y="15240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46</a:t>
            </a:fld>
            <a:endParaRPr lang="en-US" sz="1000" dirty="0">
              <a:latin typeface="Calibri" panose="020F050202020403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3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Computing</a:t>
            </a:r>
            <a:r>
              <a:rPr lang="fr-FR" dirty="0">
                <a:solidFill>
                  <a:schemeClr val="tx1"/>
                </a:solidFill>
              </a:rPr>
              <a:t> the 2's </a:t>
            </a:r>
            <a:r>
              <a:rPr lang="fr-FR" dirty="0" err="1">
                <a:solidFill>
                  <a:schemeClr val="tx1"/>
                </a:solidFill>
              </a:rPr>
              <a:t>Complement</a:t>
            </a:r>
            <a:endParaRPr lang="fr-FR" dirty="0">
              <a:solidFill>
                <a:schemeClr val="tx1"/>
              </a:solidFill>
            </a:endParaRPr>
          </a:p>
        </p:txBody>
      </p:sp>
      <p:sp>
        <p:nvSpPr>
          <p:cNvPr id="3" name="Text Placeholder 2"/>
          <p:cNvSpPr txBox="1">
            <a:spLocks noGrp="1"/>
          </p:cNvSpPr>
          <p:nvPr>
            <p:ph type="body" idx="4294967295"/>
          </p:nvPr>
        </p:nvSpPr>
        <p:spPr>
          <a:xfrm>
            <a:off x="571501" y="1295400"/>
            <a:ext cx="8572500" cy="319722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mj-lt"/>
              </a:rPr>
              <a:t>2</a:t>
            </a:r>
            <a:r>
              <a:rPr lang="en-US" baseline="33000" dirty="0">
                <a:latin typeface="+mj-lt"/>
              </a:rPr>
              <a:t>n</a:t>
            </a:r>
            <a:r>
              <a:rPr lang="en-US" dirty="0">
                <a:latin typeface="+mj-lt"/>
              </a:rPr>
              <a:t> – u</a:t>
            </a:r>
          </a:p>
          <a:p>
            <a:pPr marL="540000" lvl="1" indent="0">
              <a:buSzPct val="100000"/>
              <a:buNone/>
            </a:pPr>
            <a:r>
              <a:rPr lang="en-US" dirty="0">
                <a:latin typeface="+mj-lt"/>
              </a:rPr>
              <a:t>= 2</a:t>
            </a:r>
            <a:r>
              <a:rPr lang="en-US" baseline="33000" dirty="0">
                <a:latin typeface="+mj-lt"/>
              </a:rPr>
              <a:t>n</a:t>
            </a:r>
            <a:r>
              <a:rPr lang="en-US" dirty="0">
                <a:latin typeface="+mj-lt"/>
              </a:rPr>
              <a:t> –  1 - u + 1</a:t>
            </a:r>
          </a:p>
          <a:p>
            <a:pPr marL="540000" lvl="1" indent="0">
              <a:buSzPct val="100000"/>
              <a:buNone/>
            </a:pPr>
            <a:r>
              <a:rPr lang="en-US" dirty="0">
                <a:latin typeface="+mj-lt"/>
              </a:rPr>
              <a:t>= ~u + 1</a:t>
            </a:r>
          </a:p>
          <a:p>
            <a:pPr lvl="1">
              <a:buSzPct val="100000"/>
              <a:buFont typeface="Symbol" panose="05050102010706020507" pitchFamily="18" charset="2"/>
              <a:buChar char="*"/>
            </a:pPr>
            <a:r>
              <a:rPr lang="en-US" dirty="0">
                <a:latin typeface="+mj-lt"/>
              </a:rPr>
              <a:t>~u (1's complement)</a:t>
            </a:r>
          </a:p>
          <a:p>
            <a:pPr>
              <a:buSzPct val="100000"/>
              <a:buFont typeface="Symbol" panose="05050102010706020507" pitchFamily="18" charset="2"/>
              <a:buChar char="*"/>
            </a:pPr>
            <a:r>
              <a:rPr lang="en-US" dirty="0">
                <a:latin typeface="+mj-lt"/>
              </a:rPr>
              <a:t>1's complement of 0100   2's complement of</a:t>
            </a:r>
            <a:br>
              <a:rPr lang="en-US" dirty="0">
                <a:latin typeface="+mj-lt"/>
              </a:rPr>
            </a:br>
            <a:r>
              <a:rPr lang="en-US" dirty="0">
                <a:latin typeface="+mj-lt"/>
              </a:rPr>
              <a:t>                                                 </a:t>
            </a:r>
            <a:r>
              <a:rPr lang="en-US" dirty="0"/>
              <a:t>0100</a:t>
            </a:r>
          </a:p>
          <a:p>
            <a:pPr lvl="0">
              <a:buSzPct val="100000"/>
              <a:buFont typeface="Symbol" panose="05050102010706020507" pitchFamily="18" charset="2"/>
              <a:buChar char="*"/>
            </a:pPr>
            <a:endParaRPr lang="en-US" dirty="0">
              <a:latin typeface="+mj-lt"/>
            </a:endParaRPr>
          </a:p>
        </p:txBody>
      </p:sp>
      <p:sp>
        <p:nvSpPr>
          <p:cNvPr id="4" name="Freeform 3"/>
          <p:cNvSpPr/>
          <p:nvPr/>
        </p:nvSpPr>
        <p:spPr>
          <a:xfrm>
            <a:off x="2015999" y="4894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TextBox 4"/>
          <p:cNvSpPr txBox="1"/>
          <p:nvPr/>
        </p:nvSpPr>
        <p:spPr>
          <a:xfrm>
            <a:off x="2818080" y="4966201"/>
            <a:ext cx="637920" cy="6022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1111</a:t>
            </a:r>
          </a:p>
        </p:txBody>
      </p:sp>
      <p:sp>
        <p:nvSpPr>
          <p:cNvPr id="6" name="TextBox 5"/>
          <p:cNvSpPr txBox="1"/>
          <p:nvPr/>
        </p:nvSpPr>
        <p:spPr>
          <a:xfrm>
            <a:off x="2818080" y="539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0100</a:t>
            </a:r>
          </a:p>
        </p:txBody>
      </p:sp>
      <p:sp>
        <p:nvSpPr>
          <p:cNvPr id="7" name="Straight Connector 6"/>
          <p:cNvSpPr/>
          <p:nvPr/>
        </p:nvSpPr>
        <p:spPr>
          <a:xfrm>
            <a:off x="2448000" y="5326201"/>
            <a:ext cx="370080"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Straight Connector 7"/>
          <p:cNvSpPr/>
          <p:nvPr/>
        </p:nvSpPr>
        <p:spPr>
          <a:xfrm>
            <a:off x="2304000" y="5758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818080" y="5830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0" name="Freeform 9"/>
          <p:cNvSpPr/>
          <p:nvPr/>
        </p:nvSpPr>
        <p:spPr>
          <a:xfrm>
            <a:off x="6480000" y="4822201"/>
            <a:ext cx="1944000" cy="1368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1" name="TextBox 10"/>
          <p:cNvSpPr txBox="1"/>
          <p:nvPr/>
        </p:nvSpPr>
        <p:spPr>
          <a:xfrm>
            <a:off x="7282079" y="4894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1011</a:t>
            </a:r>
          </a:p>
        </p:txBody>
      </p:sp>
      <p:sp>
        <p:nvSpPr>
          <p:cNvPr id="12" name="TextBox 11"/>
          <p:cNvSpPr txBox="1"/>
          <p:nvPr/>
        </p:nvSpPr>
        <p:spPr>
          <a:xfrm>
            <a:off x="7282079" y="5326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0001</a:t>
            </a:r>
          </a:p>
        </p:txBody>
      </p:sp>
      <p:sp>
        <p:nvSpPr>
          <p:cNvPr id="13" name="Straight Connector 12"/>
          <p:cNvSpPr/>
          <p:nvPr/>
        </p:nvSpPr>
        <p:spPr>
          <a:xfrm>
            <a:off x="6912000" y="5254201"/>
            <a:ext cx="370079" cy="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6768000" y="5686201"/>
            <a:ext cx="151200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TextBox 14"/>
          <p:cNvSpPr txBox="1"/>
          <p:nvPr/>
        </p:nvSpPr>
        <p:spPr>
          <a:xfrm>
            <a:off x="7282079" y="5758201"/>
            <a:ext cx="709920" cy="36000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1100</a:t>
            </a:r>
          </a:p>
        </p:txBody>
      </p:sp>
      <p:sp>
        <p:nvSpPr>
          <p:cNvPr id="16" name="Straight Connector 15"/>
          <p:cNvSpPr/>
          <p:nvPr/>
        </p:nvSpPr>
        <p:spPr>
          <a:xfrm>
            <a:off x="7128000" y="5110201"/>
            <a:ext cx="0" cy="360000"/>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5181600" y="3886200"/>
            <a:ext cx="0" cy="2304001"/>
          </a:xfrm>
          <a:prstGeom prst="line">
            <a:avLst/>
          </a:prstGeom>
          <a:noFill/>
          <a:ln w="18000">
            <a:solidFill>
              <a:srgbClr val="000000"/>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47</a:t>
            </a:fld>
            <a:endParaRPr lang="en-US" sz="1000" dirty="0">
              <a:latin typeface="Calibri" panose="020F050202020403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page4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a:t>
            </a:r>
          </a:p>
        </p:txBody>
      </p:sp>
      <p:sp>
        <p:nvSpPr>
          <p:cNvPr id="3" name="Text Placeholder 2"/>
          <p:cNvSpPr txBox="1">
            <a:spLocks noGrp="1"/>
          </p:cNvSpPr>
          <p:nvPr>
            <p:ph type="body" idx="4294967295"/>
          </p:nvPr>
        </p:nvSpPr>
        <p:spPr>
          <a:xfrm>
            <a:off x="838200" y="1524000"/>
            <a:ext cx="7416800" cy="4876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solidFill>
                  <a:schemeClr val="tx1"/>
                </a:solidFill>
                <a:latin typeface="" pitchFamily="18"/>
              </a:rPr>
              <a:t>Convert a n bit number to a m bit 2's complement </a:t>
            </a:r>
            <a:r>
              <a:rPr lang="en-US" sz="2800" dirty="0">
                <a:solidFill>
                  <a:schemeClr val="tx1"/>
                </a:solidFill>
                <a:latin typeface="" pitchFamily="18"/>
              </a:rPr>
              <a:t>number (m &gt; n)</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Add (m-n) 0s in the </a:t>
            </a:r>
            <a:r>
              <a:rPr lang="en-US" sz="2600" dirty="0" err="1">
                <a:solidFill>
                  <a:schemeClr val="tx1"/>
                </a:solidFill>
                <a:latin typeface="" pitchFamily="18"/>
              </a:rPr>
              <a:t>msb</a:t>
            </a:r>
            <a:r>
              <a:rPr lang="en-US" sz="2600" dirty="0">
                <a:solidFill>
                  <a:schemeClr val="tx1"/>
                </a:solidFill>
                <a:latin typeface="" pitchFamily="18"/>
              </a:rPr>
              <a:t> positions</a:t>
            </a:r>
          </a:p>
          <a:p>
            <a:pPr lvl="1">
              <a:buSzPct val="100000"/>
              <a:buFont typeface="Symbol" panose="05050102010706020507" pitchFamily="18" charset="2"/>
              <a:buChar char="*"/>
            </a:pPr>
            <a:r>
              <a:rPr lang="en-US" sz="2600" dirty="0">
                <a:solidFill>
                  <a:schemeClr val="tx1"/>
                </a:solidFill>
                <a:latin typeface="" pitchFamily="18"/>
              </a:rPr>
              <a:t>Example, convert 0100 to 8 bits → 0000 0100</a:t>
            </a:r>
          </a:p>
          <a:p>
            <a:pPr lvl="0">
              <a:buSzPct val="100000"/>
              <a:buFont typeface="Symbol" panose="05050102010706020507" pitchFamily="18" charset="2"/>
              <a:buChar char="*"/>
            </a:pPr>
            <a:r>
              <a:rPr lang="en-US" sz="3600" dirty="0">
                <a:solidFill>
                  <a:schemeClr val="tx1"/>
                </a:solidFill>
                <a:latin typeface="" pitchFamily="18"/>
              </a:rPr>
              <a:t>-</a:t>
            </a:r>
            <a:r>
              <a:rPr lang="en-US" sz="3600" dirty="0" err="1">
                <a:solidFill>
                  <a:schemeClr val="tx1"/>
                </a:solidFill>
                <a:latin typeface="" pitchFamily="18"/>
              </a:rPr>
              <a:t>ve</a:t>
            </a:r>
            <a:endParaRPr lang="en-US" sz="3600" dirty="0">
              <a:solidFill>
                <a:schemeClr val="tx1"/>
              </a:solidFill>
              <a:latin typeface="" pitchFamily="18"/>
            </a:endParaRPr>
          </a:p>
          <a:p>
            <a:pPr lvl="1">
              <a:buSzPct val="100000"/>
              <a:buFont typeface="Symbol" panose="05050102010706020507" pitchFamily="18" charset="2"/>
              <a:buChar char="*"/>
            </a:pPr>
            <a:r>
              <a:rPr lang="en-US" sz="2600" dirty="0">
                <a:solidFill>
                  <a:schemeClr val="tx1"/>
                </a:solidFill>
                <a:latin typeface="" pitchFamily="18"/>
              </a:rPr>
              <a:t>F(u) = 2</a:t>
            </a:r>
            <a:r>
              <a:rPr lang="en-US" sz="2600" baseline="33000" dirty="0">
                <a:solidFill>
                  <a:schemeClr val="tx1"/>
                </a:solidFill>
                <a:latin typeface="" pitchFamily="18"/>
              </a:rPr>
              <a:t>n</a:t>
            </a:r>
            <a:r>
              <a:rPr lang="en-US" sz="2600" dirty="0">
                <a:solidFill>
                  <a:schemeClr val="tx1"/>
                </a:solidFill>
                <a:latin typeface="" pitchFamily="18"/>
              </a:rPr>
              <a:t> – |u| (n bit number) system</a:t>
            </a:r>
          </a:p>
          <a:p>
            <a:pPr lvl="1">
              <a:buSzPct val="100000"/>
              <a:buFont typeface="Symbol" panose="05050102010706020507" pitchFamily="18" charset="2"/>
              <a:buChar char="*"/>
            </a:pPr>
            <a:r>
              <a:rPr lang="en-US" sz="2600" dirty="0">
                <a:solidFill>
                  <a:schemeClr val="tx1"/>
                </a:solidFill>
                <a:latin typeface="" pitchFamily="18"/>
              </a:rPr>
              <a:t>Need to calculate F'(u) = 2</a:t>
            </a:r>
            <a:r>
              <a:rPr lang="en-US" sz="2600" baseline="33000" dirty="0">
                <a:solidFill>
                  <a:schemeClr val="tx1"/>
                </a:solidFill>
                <a:latin typeface="" pitchFamily="18"/>
              </a:rPr>
              <a:t>m</a:t>
            </a:r>
            <a:r>
              <a:rPr lang="en-US" sz="2600" dirty="0">
                <a:solidFill>
                  <a:schemeClr val="tx1"/>
                </a:solidFill>
                <a:latin typeface="" pitchFamily="18"/>
              </a:rPr>
              <a:t>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48</a:t>
            </a:fld>
            <a:endParaRPr lang="en-US" sz="1000" dirty="0">
              <a:latin typeface="Calibri" panose="020F0502020204030204" pitchFamily="34"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page4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Sign Extension - II</a:t>
            </a:r>
          </a:p>
        </p:txBody>
      </p:sp>
      <p:sp>
        <p:nvSpPr>
          <p:cNvPr id="3" name="Text Placeholder 2"/>
          <p:cNvSpPr txBox="1">
            <a:spLocks noGrp="1"/>
          </p:cNvSpPr>
          <p:nvPr>
            <p:ph type="body" idx="4294967295"/>
          </p:nvPr>
        </p:nvSpPr>
        <p:spPr>
          <a:xfrm>
            <a:off x="1727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pt-BR" dirty="0">
                <a:latin typeface="Calibri" panose="020F0502020204030204" pitchFamily="34" charset="0"/>
              </a:rPr>
              <a:t>2</a:t>
            </a:r>
            <a:r>
              <a:rPr lang="pt-BR" baseline="33000" dirty="0">
                <a:latin typeface="Calibri" panose="020F0502020204030204" pitchFamily="34" charset="0"/>
              </a:rPr>
              <a:t>m </a:t>
            </a:r>
            <a:r>
              <a:rPr lang="pt-BR" dirty="0">
                <a:latin typeface="Calibri" panose="020F0502020204030204" pitchFamily="34" charset="0"/>
              </a:rPr>
              <a:t>– u – (2</a:t>
            </a:r>
            <a:r>
              <a:rPr lang="pt-BR" baseline="33000" dirty="0">
                <a:latin typeface="Calibri" panose="020F0502020204030204" pitchFamily="34" charset="0"/>
              </a:rPr>
              <a:t>n</a:t>
            </a:r>
            <a:r>
              <a:rPr lang="pt-BR" dirty="0">
                <a:latin typeface="Calibri" panose="020F0502020204030204" pitchFamily="34" charset="0"/>
              </a:rPr>
              <a:t> – u)</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m</a:t>
            </a:r>
            <a:r>
              <a:rPr lang="pt-BR" dirty="0">
                <a:latin typeface="Calibri" panose="020F0502020204030204" pitchFamily="34" charset="0"/>
              </a:rPr>
              <a:t> – 2</a:t>
            </a:r>
            <a:r>
              <a:rPr lang="pt-BR" baseline="33000" dirty="0">
                <a:latin typeface="Calibri" panose="020F0502020204030204" pitchFamily="34" charset="0"/>
              </a:rPr>
              <a:t>n</a:t>
            </a:r>
          </a:p>
          <a:p>
            <a:pPr marL="108000" lvl="0" indent="0">
              <a:buSzPct val="100000"/>
              <a:buNone/>
            </a:pPr>
            <a:r>
              <a:rPr lang="pt-BR" dirty="0">
                <a:latin typeface="Calibri" panose="020F0502020204030204" pitchFamily="34" charset="0"/>
              </a:rPr>
              <a:t>   = 2</a:t>
            </a:r>
            <a:r>
              <a:rPr lang="pt-BR" baseline="33000" dirty="0">
                <a:latin typeface="Calibri" panose="020F0502020204030204" pitchFamily="34" charset="0"/>
              </a:rPr>
              <a:t>n</a:t>
            </a:r>
            <a:r>
              <a:rPr lang="pt-BR" dirty="0">
                <a:latin typeface="Calibri" panose="020F0502020204030204" pitchFamily="34" charset="0"/>
              </a:rPr>
              <a:t> + 2</a:t>
            </a:r>
            <a:r>
              <a:rPr lang="pt-BR" baseline="33000" dirty="0">
                <a:latin typeface="Calibri" panose="020F0502020204030204" pitchFamily="34" charset="0"/>
              </a:rPr>
              <a:t>(n+1)</a:t>
            </a:r>
            <a:r>
              <a:rPr lang="pt-BR" dirty="0">
                <a:latin typeface="Calibri" panose="020F0502020204030204" pitchFamily="34" charset="0"/>
              </a:rPr>
              <a:t> + … + 2</a:t>
            </a:r>
            <a:r>
              <a:rPr lang="pt-BR" baseline="33000" dirty="0">
                <a:latin typeface="Calibri" panose="020F0502020204030204" pitchFamily="34" charset="0"/>
              </a:rPr>
              <a:t>(m-1)</a:t>
            </a:r>
          </a:p>
          <a:p>
            <a:pPr marL="108000" lvl="0" indent="0">
              <a:buSzPct val="100000"/>
              <a:buNone/>
            </a:pPr>
            <a:r>
              <a:rPr lang="pt-BR" dirty="0">
                <a:latin typeface="Calibri" panose="020F0502020204030204" pitchFamily="34" charset="0"/>
              </a:rPr>
              <a:t>   = 11110000</a:t>
            </a:r>
          </a:p>
        </p:txBody>
      </p:sp>
      <p:sp>
        <p:nvSpPr>
          <p:cNvPr id="4" name="Freeform 3"/>
          <p:cNvSpPr/>
          <p:nvPr/>
        </p:nvSpPr>
        <p:spPr>
          <a:xfrm rot="16117800" flipV="1">
            <a:off x="3493781" y="3756845"/>
            <a:ext cx="288000" cy="715680"/>
          </a:xfrm>
          <a:custGeom>
            <a:avLst>
              <a:gd name="f0" fmla="val 1726"/>
              <a:gd name="f1" fmla="val 10774"/>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5" name="Freeform 4"/>
          <p:cNvSpPr/>
          <p:nvPr/>
        </p:nvSpPr>
        <p:spPr>
          <a:xfrm rot="16117800" flipV="1">
            <a:off x="2705912" y="3688414"/>
            <a:ext cx="307990" cy="835890"/>
          </a:xfrm>
          <a:custGeom>
            <a:avLst>
              <a:gd name="f0" fmla="val 1800"/>
              <a:gd name="f1" fmla="val 10800"/>
            </a:avLst>
            <a:gdLst>
              <a:gd name="f2" fmla="val 10800000"/>
              <a:gd name="f3" fmla="val 5400000"/>
              <a:gd name="f4" fmla="val 180"/>
              <a:gd name="f5" fmla="val w"/>
              <a:gd name="f6" fmla="val h"/>
              <a:gd name="f7" fmla="val 0"/>
              <a:gd name="f8" fmla="val 21600"/>
              <a:gd name="f9" fmla="val -2147483647"/>
              <a:gd name="f10" fmla="val 2147483647"/>
              <a:gd name="f11" fmla="val 5400"/>
              <a:gd name="f12" fmla="val 16200"/>
              <a:gd name="f13" fmla="val 10800"/>
              <a:gd name="f14" fmla="+- 0 0 0"/>
              <a:gd name="f15" fmla="*/ f5 1 21600"/>
              <a:gd name="f16" fmla="*/ f6 1 21600"/>
              <a:gd name="f17" fmla="pin 0 f0 5400"/>
              <a:gd name="f18" fmla="pin 0 f1 21600"/>
              <a:gd name="f19" fmla="*/ f14 f2 1"/>
              <a:gd name="f20" fmla="*/ f17 1 2"/>
              <a:gd name="f21" fmla="val f17"/>
              <a:gd name="f22" fmla="val f18"/>
              <a:gd name="f23" fmla="+- 21600 0 f17"/>
              <a:gd name="f24" fmla="*/ f17 10000 1"/>
              <a:gd name="f25" fmla="*/ 10800 f15 1"/>
              <a:gd name="f26" fmla="*/ f17 f16 1"/>
              <a:gd name="f27" fmla="*/ f7 f15 1"/>
              <a:gd name="f28" fmla="*/ f18 f16 1"/>
              <a:gd name="f29" fmla="*/ 13800 f15 1"/>
              <a:gd name="f30" fmla="*/ 21600 f15 1"/>
              <a:gd name="f31" fmla="*/ 0 f16 1"/>
              <a:gd name="f32" fmla="*/ f19 1 f4"/>
              <a:gd name="f33" fmla="*/ 0 f15 1"/>
              <a:gd name="f34" fmla="*/ 10800 f16 1"/>
              <a:gd name="f35" fmla="*/ 21600 f16 1"/>
              <a:gd name="f36" fmla="+- f22 0 f17"/>
              <a:gd name="f37" fmla="+- f22 0 f20"/>
              <a:gd name="f38" fmla="+- f22 f20 0"/>
              <a:gd name="f39" fmla="+- f22 f17 0"/>
              <a:gd name="f40" fmla="+- 21600 0 f20"/>
              <a:gd name="f41" fmla="*/ f24 1 31953"/>
              <a:gd name="f42" fmla="+- f32 0 f3"/>
              <a:gd name="f43" fmla="+- 21600 0 f41"/>
              <a:gd name="f44" fmla="*/ f41 f16 1"/>
              <a:gd name="f45" fmla="*/ f43 f16 1"/>
            </a:gdLst>
            <a:ahLst>
              <a:ahXY gdRefY="f0" minY="f7" maxY="f11">
                <a:pos x="f25" y="f26"/>
              </a:ahXY>
              <a:ahXY gdRefY="f1" minY="f7" maxY="f8">
                <a:pos x="f27" y="f28"/>
              </a:ahXY>
            </a:ahLst>
            <a:cxnLst>
              <a:cxn ang="3cd4">
                <a:pos x="hc" y="t"/>
              </a:cxn>
              <a:cxn ang="0">
                <a:pos x="r" y="vc"/>
              </a:cxn>
              <a:cxn ang="cd4">
                <a:pos x="hc" y="b"/>
              </a:cxn>
              <a:cxn ang="cd2">
                <a:pos x="l" y="vc"/>
              </a:cxn>
              <a:cxn ang="f42">
                <a:pos x="f30" y="f31"/>
              </a:cxn>
              <a:cxn ang="f42">
                <a:pos x="f33" y="f34"/>
              </a:cxn>
              <a:cxn ang="f42">
                <a:pos x="f30" y="f35"/>
              </a:cxn>
            </a:cxnLst>
            <a:rect l="f29" t="f44" r="f30" b="f45"/>
            <a:pathLst>
              <a:path w="21600" h="21600">
                <a:moveTo>
                  <a:pt x="f8" y="f7"/>
                </a:moveTo>
                <a:cubicBezTo>
                  <a:pt x="f12" y="f7"/>
                  <a:pt x="f13" y="f20"/>
                  <a:pt x="f13" y="f21"/>
                </a:cubicBezTo>
                <a:lnTo>
                  <a:pt x="f13" y="f36"/>
                </a:lnTo>
                <a:cubicBezTo>
                  <a:pt x="f13" y="f37"/>
                  <a:pt x="f11" y="f22"/>
                  <a:pt x="f7" y="f22"/>
                </a:cubicBezTo>
                <a:cubicBezTo>
                  <a:pt x="f11" y="f22"/>
                  <a:pt x="f13" y="f38"/>
                  <a:pt x="f13" y="f39"/>
                </a:cubicBezTo>
                <a:lnTo>
                  <a:pt x="f13" y="f23"/>
                </a:lnTo>
                <a:cubicBezTo>
                  <a:pt x="f13" y="f40"/>
                  <a:pt x="f12" y="f8"/>
                  <a:pt x="f8" y="f8"/>
                </a:cubicBezTo>
              </a:path>
            </a:pathLst>
          </a:custGeom>
          <a:noFill/>
          <a:ln w="18000">
            <a:solidFill>
              <a:srgbClr val="000000"/>
            </a:solidFill>
            <a:prstDash val="solid"/>
          </a:ln>
        </p:spPr>
        <p:txBody>
          <a:bodyPr vert="horz" wrap="none" lIns="99000" tIns="54000" rIns="99000" bIns="54000" anchor="ctr"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6" name="Freeform 5"/>
          <p:cNvSpPr/>
          <p:nvPr/>
        </p:nvSpPr>
        <p:spPr>
          <a:xfrm>
            <a:off x="33528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n</a:t>
            </a:r>
          </a:p>
        </p:txBody>
      </p:sp>
      <p:sp>
        <p:nvSpPr>
          <p:cNvPr id="7" name="Freeform 6"/>
          <p:cNvSpPr/>
          <p:nvPr/>
        </p:nvSpPr>
        <p:spPr>
          <a:xfrm>
            <a:off x="2438400" y="4267200"/>
            <a:ext cx="864000" cy="36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m-n</a:t>
            </a:r>
          </a:p>
        </p:txBody>
      </p:sp>
      <p:sp>
        <p:nvSpPr>
          <p:cNvPr id="8" name="Freeform 7"/>
          <p:cNvSpPr/>
          <p:nvPr/>
        </p:nvSpPr>
        <p:spPr>
          <a:xfrm>
            <a:off x="1676400" y="5029200"/>
            <a:ext cx="4824000" cy="1080000"/>
          </a:xfrm>
          <a:custGeom>
            <a:avLst/>
            <a:gdLst>
              <a:gd name="f0" fmla="val 10800000"/>
              <a:gd name="f1" fmla="val 5400000"/>
              <a:gd name="f2" fmla="val 16200000"/>
              <a:gd name="f3" fmla="val 180"/>
              <a:gd name="f4" fmla="val w"/>
              <a:gd name="f5" fmla="val h"/>
              <a:gd name="f6" fmla="val 0"/>
              <a:gd name="f7" fmla="val 21600"/>
              <a:gd name="f8" fmla="+- 0 0 0"/>
              <a:gd name="f9" fmla="*/ f4 1 21600"/>
              <a:gd name="f10" fmla="*/ f5 1 21600"/>
              <a:gd name="f11" fmla="+- f6 2540 0"/>
              <a:gd name="f12" fmla="+- f7 0 2540"/>
              <a:gd name="f13" fmla="+- f6 800 0"/>
              <a:gd name="f14" fmla="+- f7 0 800"/>
              <a:gd name="f15" fmla="+- 0 0 f1"/>
              <a:gd name="f16" fmla="*/ f8 f0 1"/>
              <a:gd name="f17" fmla="*/ f13 f9 1"/>
              <a:gd name="f18" fmla="*/ f14 f9 1"/>
              <a:gd name="f19" fmla="*/ f14 f10 1"/>
              <a:gd name="f20" fmla="*/ f13 f10 1"/>
              <a:gd name="f21" fmla="+- f11 0 f6"/>
              <a:gd name="f22" fmla="+- 0 0 f11"/>
              <a:gd name="f23" fmla="+- 21600 0 f12"/>
              <a:gd name="f24" fmla="+- f12 0 f7"/>
              <a:gd name="f25" fmla="*/ 10800 f9 1"/>
              <a:gd name="f26" fmla="*/ 0 f10 1"/>
              <a:gd name="f27" fmla="*/ f16 1 f3"/>
              <a:gd name="f28" fmla="*/ 0 f9 1"/>
              <a:gd name="f29" fmla="*/ 10800 f10 1"/>
              <a:gd name="f30" fmla="*/ 21600 f10 1"/>
              <a:gd name="f31" fmla="*/ 21600 f9 1"/>
              <a:gd name="f32" fmla="abs f21"/>
              <a:gd name="f33" fmla="abs f22"/>
              <a:gd name="f34" fmla="?: f21 f15 f1"/>
              <a:gd name="f35" fmla="?: f21 f1 f15"/>
              <a:gd name="f36" fmla="?: f22 0 f0"/>
              <a:gd name="f37" fmla="?: f22 f0 0"/>
              <a:gd name="f38" fmla="abs f23"/>
              <a:gd name="f39" fmla="?: f23 f15 f1"/>
              <a:gd name="f40" fmla="?: f23 f1 f15"/>
              <a:gd name="f41" fmla="?: f23 f2 f1"/>
              <a:gd name="f42" fmla="?: f23 f1 f2"/>
              <a:gd name="f43" fmla="abs f24"/>
              <a:gd name="f44" fmla="?: f24 f15 f1"/>
              <a:gd name="f45" fmla="?: f24 f1 f15"/>
              <a:gd name="f46" fmla="?: f23 0 f0"/>
              <a:gd name="f47" fmla="?: f23 f0 0"/>
              <a:gd name="f48" fmla="?: f22 f15 f1"/>
              <a:gd name="f49" fmla="?: f22 f1 f15"/>
              <a:gd name="f50" fmla="?: f22 f2 f1"/>
              <a:gd name="f51" fmla="?: f22 f1 f2"/>
              <a:gd name="f52" fmla="+- f27 0 f1"/>
              <a:gd name="f53" fmla="?: f21 f37 f36"/>
              <a:gd name="f54" fmla="?: f21 f36 f37"/>
              <a:gd name="f55" fmla="?: f22 f34 f35"/>
              <a:gd name="f56" fmla="?: f23 f42 f41"/>
              <a:gd name="f57" fmla="?: f23 f41 f42"/>
              <a:gd name="f58" fmla="?: f21 f40 f39"/>
              <a:gd name="f59" fmla="?: f24 f47 f46"/>
              <a:gd name="f60" fmla="?: f24 f46 f47"/>
              <a:gd name="f61" fmla="?: f23 f44 f45"/>
              <a:gd name="f62" fmla="?: f22 f51 f50"/>
              <a:gd name="f63" fmla="?: f22 f50 f51"/>
              <a:gd name="f64" fmla="?: f24 f49 f48"/>
              <a:gd name="f65" fmla="?: f22 f53 f54"/>
              <a:gd name="f66" fmla="?: f21 f57 f56"/>
              <a:gd name="f67" fmla="?: f23 f59 f60"/>
              <a:gd name="f68" fmla="?: f24 f63 f62"/>
            </a:gdLst>
            <a:ahLst/>
            <a:cxnLst>
              <a:cxn ang="3cd4">
                <a:pos x="hc" y="t"/>
              </a:cxn>
              <a:cxn ang="0">
                <a:pos x="r" y="vc"/>
              </a:cxn>
              <a:cxn ang="cd4">
                <a:pos x="hc" y="b"/>
              </a:cxn>
              <a:cxn ang="cd2">
                <a:pos x="l" y="vc"/>
              </a:cxn>
              <a:cxn ang="f52">
                <a:pos x="f25" y="f26"/>
              </a:cxn>
              <a:cxn ang="f52">
                <a:pos x="f28" y="f29"/>
              </a:cxn>
              <a:cxn ang="f52">
                <a:pos x="f25" y="f30"/>
              </a:cxn>
              <a:cxn ang="f52">
                <a:pos x="f31" y="f29"/>
              </a:cxn>
            </a:cxnLst>
            <a:rect l="f17" t="f20" r="f18" b="f19"/>
            <a:pathLst>
              <a:path w="21600" h="21600">
                <a:moveTo>
                  <a:pt x="f6" y="f11"/>
                </a:moveTo>
                <a:arcTo wR="f32" hR="f33" stAng="f65" swAng="f55"/>
                <a:lnTo>
                  <a:pt x="f12" y="f6"/>
                </a:lnTo>
                <a:arcTo wR="f38" hR="f32" stAng="f66" swAng="f58"/>
                <a:lnTo>
                  <a:pt x="f7" y="f12"/>
                </a:lnTo>
                <a:arcTo wR="f43" hR="f38" stAng="f67" swAng="f61"/>
                <a:lnTo>
                  <a:pt x="f11" y="f7"/>
                </a:lnTo>
                <a:arcTo wR="f33" hR="f43" stAng="f68" swAng="f64"/>
                <a:close/>
              </a:path>
            </a:pathLst>
          </a:custGeom>
          <a:solidFill>
            <a:srgbClr val="FFCC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9" name="TextBox 8"/>
          <p:cNvSpPr txBox="1"/>
          <p:nvPr/>
        </p:nvSpPr>
        <p:spPr>
          <a:xfrm>
            <a:off x="2286000" y="5257800"/>
            <a:ext cx="3516271" cy="521766"/>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800" b="0" i="0" u="none" strike="noStrike" kern="1200" dirty="0">
                <a:ln>
                  <a:noFill/>
                </a:ln>
                <a:latin typeface="Arial" pitchFamily="18"/>
                <a:ea typeface="Microsoft YaHei" pitchFamily="2"/>
                <a:cs typeface="Mangal" pitchFamily="2"/>
              </a:rPr>
              <a:t>F'(u) = F(u) + 2</a:t>
            </a:r>
            <a:r>
              <a:rPr lang="en-IN" sz="2800" b="0" i="0" u="none" strike="noStrike" kern="1200" baseline="33000" dirty="0">
                <a:ln>
                  <a:noFill/>
                </a:ln>
                <a:latin typeface="Arial" pitchFamily="18"/>
                <a:ea typeface="Microsoft YaHei" pitchFamily="2"/>
                <a:cs typeface="Mangal" pitchFamily="2"/>
              </a:rPr>
              <a:t>m</a:t>
            </a:r>
            <a:r>
              <a:rPr lang="en-IN" sz="2800" b="0" i="0" u="none" strike="noStrike" kern="1200" dirty="0">
                <a:ln>
                  <a:noFill/>
                </a:ln>
                <a:latin typeface="Arial" pitchFamily="18"/>
                <a:ea typeface="Microsoft YaHei" pitchFamily="2"/>
                <a:cs typeface="Mangal" pitchFamily="2"/>
              </a:rPr>
              <a:t> – 2</a:t>
            </a:r>
            <a:r>
              <a:rPr lang="en-IN" sz="2800" b="0" i="0" u="none" strike="noStrike" kern="1200" baseline="33000" dirty="0">
                <a:ln>
                  <a:noFill/>
                </a:ln>
                <a:latin typeface="Arial" pitchFamily="18"/>
                <a:ea typeface="Microsoft YaHei" pitchFamily="2"/>
                <a:cs typeface="Mangal" pitchFamily="2"/>
              </a:rPr>
              <a:t>n</a:t>
            </a:r>
          </a:p>
        </p:txBody>
      </p:sp>
      <p:sp>
        <p:nvSpPr>
          <p:cNvPr id="1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49</a:t>
            </a:fld>
            <a:endParaRPr lang="en-US" sz="1000" dirty="0">
              <a:latin typeface="Calibri" panose="020F050202020403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30175"/>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 - II</a:t>
            </a:r>
          </a:p>
        </p:txBody>
      </p:sp>
      <p:sp>
        <p:nvSpPr>
          <p:cNvPr id="3" name="Text Placeholder 2"/>
          <p:cNvSpPr txBox="1">
            <a:spLocks noGrp="1"/>
          </p:cNvSpPr>
          <p:nvPr>
            <p:ph type="body" idx="4294967295"/>
          </p:nvPr>
        </p:nvSpPr>
        <p:spPr>
          <a:xfrm>
            <a:off x="914400" y="3962400"/>
            <a:ext cx="7416800" cy="1849437"/>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NAND and NOR operations</a:t>
            </a:r>
          </a:p>
          <a:p>
            <a:pPr lvl="0">
              <a:buSzPct val="100000"/>
              <a:buFont typeface="Symbol" panose="05050102010706020507" pitchFamily="18" charset="2"/>
              <a:buChar char="*"/>
            </a:pPr>
            <a:r>
              <a:rPr lang="en-US" sz="2600" dirty="0">
                <a:latin typeface="Calibri" panose="020F0502020204030204" pitchFamily="34" charset="0"/>
              </a:rPr>
              <a:t>These are </a:t>
            </a:r>
            <a:r>
              <a:rPr lang="en-US" sz="2600" dirty="0">
                <a:solidFill>
                  <a:srgbClr val="DD4814"/>
                </a:solidFill>
                <a:latin typeface="Calibri" panose="020F0502020204030204" pitchFamily="34" charset="0"/>
              </a:rPr>
              <a:t>universal operations</a:t>
            </a:r>
            <a:r>
              <a:rPr lang="en-US" sz="2600" dirty="0">
                <a:latin typeface="Calibri" panose="020F0502020204030204" pitchFamily="34" charset="0"/>
              </a:rPr>
              <a:t>. They can be used to implement any Boolean function.</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a:t>
            </a:fld>
            <a:endParaRPr lang="en-US" sz="1000" dirty="0">
              <a:latin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022992727"/>
              </p:ext>
            </p:extLst>
          </p:nvPr>
        </p:nvGraphicFramePr>
        <p:xfrm>
          <a:off x="4800600" y="1447801"/>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614873397"/>
              </p:ext>
            </p:extLst>
          </p:nvPr>
        </p:nvGraphicFramePr>
        <p:xfrm>
          <a:off x="381000" y="15240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NAND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3048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Sign</a:t>
            </a:r>
            <a:r>
              <a:rPr lang="fr-FR" dirty="0">
                <a:solidFill>
                  <a:schemeClr val="tx1"/>
                </a:solidFill>
              </a:rPr>
              <a:t> Extension - III</a:t>
            </a:r>
          </a:p>
        </p:txBody>
      </p:sp>
      <p:sp>
        <p:nvSpPr>
          <p:cNvPr id="3" name="Text Placeholder 2"/>
          <p:cNvSpPr txBox="1">
            <a:spLocks noGrp="1"/>
          </p:cNvSpPr>
          <p:nvPr>
            <p:ph type="body" idx="4294967295"/>
          </p:nvPr>
        </p:nvSpPr>
        <p:spPr>
          <a:xfrm>
            <a:off x="812800" y="1981200"/>
            <a:ext cx="7416800" cy="26670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To </a:t>
            </a:r>
            <a:r>
              <a:rPr lang="en-US" dirty="0">
                <a:solidFill>
                  <a:srgbClr val="DC2300"/>
                </a:solidFill>
                <a:latin typeface="Calibri" panose="020F0502020204030204" pitchFamily="34" charset="0"/>
              </a:rPr>
              <a:t>convert a negative number</a:t>
            </a:r>
            <a:r>
              <a:rPr lang="en-US" dirty="0">
                <a:latin typeface="Calibri" panose="020F0502020204030204" pitchFamily="34" charset="0"/>
              </a:rPr>
              <a:t>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Add (m-n) 1s in the </a:t>
            </a:r>
            <a:r>
              <a:rPr lang="en-US" sz="2800" dirty="0" err="1">
                <a:latin typeface="Calibri" panose="020F0502020204030204" pitchFamily="34" charset="0"/>
              </a:rPr>
              <a:t>msb</a:t>
            </a:r>
            <a:r>
              <a:rPr lang="en-US" sz="2800" dirty="0">
                <a:latin typeface="Calibri" panose="020F0502020204030204" pitchFamily="34" charset="0"/>
              </a:rPr>
              <a:t> positions</a:t>
            </a:r>
          </a:p>
          <a:p>
            <a:pPr lvl="0">
              <a:spcBef>
                <a:spcPts val="1200"/>
              </a:spcBef>
              <a:spcAft>
                <a:spcPts val="1200"/>
              </a:spcAft>
              <a:buSzPct val="100000"/>
              <a:buFont typeface="Symbol" panose="05050102010706020507" pitchFamily="18" charset="2"/>
              <a:buChar char="*"/>
            </a:pPr>
            <a:r>
              <a:rPr lang="en-US" dirty="0">
                <a:latin typeface="Calibri" panose="020F0502020204030204" pitchFamily="34" charset="0"/>
              </a:rPr>
              <a:t>In both cases, </a:t>
            </a:r>
            <a:r>
              <a:rPr lang="en-US" dirty="0">
                <a:solidFill>
                  <a:srgbClr val="DC2300"/>
                </a:solidFill>
                <a:latin typeface="Calibri" panose="020F0502020204030204" pitchFamily="34" charset="0"/>
              </a:rPr>
              <a:t>extend</a:t>
            </a:r>
            <a:r>
              <a:rPr lang="en-US" dirty="0">
                <a:latin typeface="Calibri" panose="020F0502020204030204" pitchFamily="34" charset="0"/>
              </a:rPr>
              <a:t> the sign bit by :</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(m-n) positions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50</a:t>
            </a:fld>
            <a:endParaRPr lang="en-US" sz="1000" dirty="0">
              <a:latin typeface="Calibri" panose="020F0502020204030204" pitchFamily="34"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page4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The </a:t>
            </a:r>
            <a:r>
              <a:rPr lang="fr-FR" dirty="0" err="1">
                <a:solidFill>
                  <a:schemeClr val="tx1"/>
                </a:solidFill>
              </a:rPr>
              <a:t>Overflow</a:t>
            </a:r>
            <a:r>
              <a:rPr lang="fr-FR" dirty="0">
                <a:solidFill>
                  <a:schemeClr val="tx1"/>
                </a:solidFill>
              </a:rPr>
              <a:t> </a:t>
            </a:r>
            <a:r>
              <a:rPr lang="fr-FR" dirty="0" err="1">
                <a:solidFill>
                  <a:schemeClr val="tx1"/>
                </a:solidFill>
              </a:rPr>
              <a:t>Theorem</a:t>
            </a:r>
            <a:endParaRPr lang="fr-FR" dirty="0">
              <a:solidFill>
                <a:schemeClr val="tx1"/>
              </a:solidFill>
            </a:endParaRPr>
          </a:p>
        </p:txBody>
      </p:sp>
      <p:sp>
        <p:nvSpPr>
          <p:cNvPr id="3" name="Text Placeholder 2"/>
          <p:cNvSpPr txBox="1">
            <a:spLocks noGrp="1"/>
          </p:cNvSpPr>
          <p:nvPr>
            <p:ph type="body" idx="4294967295"/>
          </p:nvPr>
        </p:nvSpPr>
        <p:spPr>
          <a:xfrm>
            <a:off x="1066800" y="1179512"/>
            <a:ext cx="7924800" cy="5449888"/>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Add : u + v</a:t>
            </a:r>
          </a:p>
          <a:p>
            <a:pPr lvl="0">
              <a:buSzPct val="100000"/>
              <a:buFont typeface="Symbol" panose="05050102010706020507" pitchFamily="18" charset="2"/>
              <a:buChar char="*"/>
            </a:pPr>
            <a:r>
              <a:rPr lang="en-US" sz="3600" dirty="0">
                <a:latin typeface="Calibri" panose="020F0502020204030204" pitchFamily="34" charset="0"/>
              </a:rPr>
              <a:t>If  </a:t>
            </a:r>
            <a:r>
              <a:rPr lang="en-US" sz="3600" dirty="0" err="1">
                <a:latin typeface="Calibri" panose="020F0502020204030204" pitchFamily="34" charset="0"/>
              </a:rPr>
              <a:t>uv</a:t>
            </a:r>
            <a:r>
              <a:rPr lang="en-US" sz="3600" dirty="0">
                <a:latin typeface="Calibri" panose="020F0502020204030204" pitchFamily="34" charset="0"/>
              </a:rPr>
              <a:t> &lt; 0, there will</a:t>
            </a:r>
            <a:r>
              <a:rPr lang="en-US" sz="3600" dirty="0">
                <a:solidFill>
                  <a:srgbClr val="DC2300"/>
                </a:solidFill>
                <a:latin typeface="Calibri" panose="020F0502020204030204" pitchFamily="34" charset="0"/>
              </a:rPr>
              <a:t> never be an overflow</a:t>
            </a:r>
          </a:p>
          <a:p>
            <a:pPr lvl="0">
              <a:buSzPct val="100000"/>
              <a:buFont typeface="Symbol" panose="05050102010706020507" pitchFamily="18" charset="2"/>
              <a:buChar char="*"/>
            </a:pPr>
            <a:r>
              <a:rPr lang="en-US" sz="3600" dirty="0">
                <a:latin typeface="Calibri" panose="020F0502020204030204" pitchFamily="34" charset="0"/>
              </a:rPr>
              <a:t>Let us go back to the number circle</a:t>
            </a:r>
          </a:p>
          <a:p>
            <a:pPr lvl="1">
              <a:buSzPct val="100000"/>
              <a:buFont typeface="Symbol" panose="05050102010706020507" pitchFamily="18" charset="2"/>
              <a:buChar char="*"/>
            </a:pPr>
            <a:r>
              <a:rPr lang="en-US" sz="3200" dirty="0">
                <a:latin typeface="Calibri" panose="020F0502020204030204" pitchFamily="34" charset="0"/>
              </a:rPr>
              <a:t>There is an overflow only when we cross the break-point</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 0, one of the numbers is 0 (no overflow)</a:t>
            </a:r>
          </a:p>
          <a:p>
            <a:pPr lvl="0">
              <a:buSzPct val="100000"/>
              <a:buFont typeface="Symbol" panose="05050102010706020507" pitchFamily="18" charset="2"/>
              <a:buChar char="*"/>
            </a:pPr>
            <a:r>
              <a:rPr lang="en-US" dirty="0">
                <a:latin typeface="Calibri" panose="020F0502020204030204" pitchFamily="34" charset="0"/>
              </a:rPr>
              <a:t>If </a:t>
            </a:r>
            <a:r>
              <a:rPr lang="en-US" dirty="0" err="1">
                <a:latin typeface="Calibri" panose="020F0502020204030204" pitchFamily="34" charset="0"/>
              </a:rPr>
              <a:t>uv</a:t>
            </a:r>
            <a:r>
              <a:rPr lang="en-US" dirty="0">
                <a:latin typeface="Calibri" panose="020F0502020204030204" pitchFamily="34" charset="0"/>
              </a:rPr>
              <a:t> &gt; 0, an </a:t>
            </a:r>
            <a:r>
              <a:rPr lang="en-US" dirty="0">
                <a:solidFill>
                  <a:srgbClr val="0000FF"/>
                </a:solidFill>
                <a:latin typeface="Calibri" panose="020F0502020204030204" pitchFamily="34" charset="0"/>
              </a:rPr>
              <a:t>overflow is possible</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51</a:t>
            </a:fld>
            <a:endParaRPr lang="en-US" sz="1000" dirty="0">
              <a:latin typeface="Calibri" panose="020F0502020204030204" pitchFamily="34"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page4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&lt; 0</a:t>
            </a:r>
          </a:p>
        </p:txBody>
      </p:sp>
      <p:sp>
        <p:nvSpPr>
          <p:cNvPr id="3" name="Freeform 2"/>
          <p:cNvSpPr/>
          <p:nvPr/>
        </p:nvSpPr>
        <p:spPr>
          <a:xfrm>
            <a:off x="2160000" y="22632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600000" y="20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968000" y="2479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328000" y="384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752000" y="49272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376000" y="240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800000" y="348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2015999" y="4567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3096000" y="51432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320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4176000" y="52872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5184000" y="2335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3816000" y="15432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2520000" y="2180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a:off x="1655999" y="3199199"/>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flipV="1">
            <a:off x="7703999" y="4628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05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560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Freeform 26"/>
          <p:cNvSpPr/>
          <p:nvPr/>
        </p:nvSpPr>
        <p:spPr>
          <a:xfrm>
            <a:off x="8136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8" name="Freeform 27"/>
          <p:cNvSpPr/>
          <p:nvPr/>
        </p:nvSpPr>
        <p:spPr>
          <a:xfrm>
            <a:off x="8712000" y="5132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9" name="TextBox 28"/>
          <p:cNvSpPr txBox="1"/>
          <p:nvPr/>
        </p:nvSpPr>
        <p:spPr>
          <a:xfrm>
            <a:off x="6048000" y="44844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30" name="TextBox 29"/>
          <p:cNvSpPr txBox="1"/>
          <p:nvPr/>
        </p:nvSpPr>
        <p:spPr>
          <a:xfrm>
            <a:off x="6048360" y="5019720"/>
            <a:ext cx="98532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v=-4</a:t>
            </a:r>
          </a:p>
        </p:txBody>
      </p:sp>
      <p:sp>
        <p:nvSpPr>
          <p:cNvPr id="31" name="Freeform 30"/>
          <p:cNvSpPr/>
          <p:nvPr/>
        </p:nvSpPr>
        <p:spPr>
          <a:xfrm>
            <a:off x="1800000" y="44844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4"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52</a:t>
            </a:fld>
            <a:endParaRPr lang="en-US" sz="1000" dirty="0">
              <a:latin typeface="Calibri" panose="020F0502020204030204" pitchFamily="34"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Number</a:t>
            </a:r>
            <a:r>
              <a:rPr lang="fr-FR" dirty="0">
                <a:solidFill>
                  <a:schemeClr val="tx1"/>
                </a:solidFill>
              </a:rPr>
              <a:t> </a:t>
            </a:r>
            <a:r>
              <a:rPr lang="fr-FR" dirty="0" err="1">
                <a:solidFill>
                  <a:schemeClr val="tx1"/>
                </a:solidFill>
              </a:rPr>
              <a:t>Circle</a:t>
            </a:r>
            <a:r>
              <a:rPr lang="fr-FR" dirty="0">
                <a:solidFill>
                  <a:schemeClr val="tx1"/>
                </a:solidFill>
              </a:rPr>
              <a:t>: </a:t>
            </a:r>
            <a:r>
              <a:rPr lang="fr-FR" dirty="0" err="1">
                <a:solidFill>
                  <a:schemeClr val="tx1"/>
                </a:solidFill>
              </a:rPr>
              <a:t>uv</a:t>
            </a:r>
            <a:r>
              <a:rPr lang="fr-FR" dirty="0">
                <a:solidFill>
                  <a:schemeClr val="tx1"/>
                </a:solidFill>
              </a:rPr>
              <a:t> &gt; 0</a:t>
            </a:r>
          </a:p>
        </p:txBody>
      </p:sp>
      <p:sp>
        <p:nvSpPr>
          <p:cNvPr id="3" name="Freeform 2"/>
          <p:cNvSpPr/>
          <p:nvPr/>
        </p:nvSpPr>
        <p:spPr>
          <a:xfrm>
            <a:off x="1944000" y="1882800"/>
            <a:ext cx="3600000" cy="3311999"/>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4" name="Freeform 3"/>
          <p:cNvSpPr/>
          <p:nvPr/>
        </p:nvSpPr>
        <p:spPr>
          <a:xfrm>
            <a:off x="3384000" y="166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0</a:t>
            </a:r>
          </a:p>
        </p:txBody>
      </p:sp>
      <p:sp>
        <p:nvSpPr>
          <p:cNvPr id="5" name="Freeform 4"/>
          <p:cNvSpPr/>
          <p:nvPr/>
        </p:nvSpPr>
        <p:spPr>
          <a:xfrm>
            <a:off x="4752000" y="2098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6" name="Freeform 5"/>
          <p:cNvSpPr/>
          <p:nvPr/>
        </p:nvSpPr>
        <p:spPr>
          <a:xfrm>
            <a:off x="5112000" y="3466799"/>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7" name="Freeform 6"/>
          <p:cNvSpPr/>
          <p:nvPr/>
        </p:nvSpPr>
        <p:spPr>
          <a:xfrm>
            <a:off x="4536000" y="4546800"/>
            <a:ext cx="64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8" name="Freeform 7"/>
          <p:cNvSpPr/>
          <p:nvPr/>
        </p:nvSpPr>
        <p:spPr>
          <a:xfrm flipH="1">
            <a:off x="2160000" y="2026800"/>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-1</a:t>
            </a:r>
          </a:p>
        </p:txBody>
      </p:sp>
      <p:sp>
        <p:nvSpPr>
          <p:cNvPr id="9" name="Freeform 8"/>
          <p:cNvSpPr/>
          <p:nvPr/>
        </p:nvSpPr>
        <p:spPr>
          <a:xfrm flipH="1">
            <a:off x="1584000" y="310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-2</a:t>
            </a:r>
          </a:p>
        </p:txBody>
      </p:sp>
      <p:sp>
        <p:nvSpPr>
          <p:cNvPr id="10" name="Freeform 9"/>
          <p:cNvSpPr/>
          <p:nvPr/>
        </p:nvSpPr>
        <p:spPr>
          <a:xfrm flipH="1">
            <a:off x="1800000" y="4186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-3</a:t>
            </a:r>
          </a:p>
        </p:txBody>
      </p:sp>
      <p:sp>
        <p:nvSpPr>
          <p:cNvPr id="11" name="Freeform 10"/>
          <p:cNvSpPr/>
          <p:nvPr/>
        </p:nvSpPr>
        <p:spPr>
          <a:xfrm flipH="1">
            <a:off x="2880000" y="4762799"/>
            <a:ext cx="720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a:ln>
                  <a:noFill/>
                </a:ln>
                <a:latin typeface="Arial" pitchFamily="18"/>
                <a:ea typeface="Microsoft YaHei" pitchFamily="2"/>
                <a:cs typeface="Mangal" pitchFamily="2"/>
              </a:rPr>
              <a:t>-4</a:t>
            </a:r>
          </a:p>
        </p:txBody>
      </p:sp>
      <p:sp>
        <p:nvSpPr>
          <p:cNvPr id="12" name="Straight Connector 11"/>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3" name="Straight Connector 12"/>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4" name="Straight Connector 13"/>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5" name="Straight Connector 14"/>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6" name="Straight Connector 15"/>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7" name="Straight Connector 16"/>
          <p:cNvSpPr/>
          <p:nvPr/>
        </p:nvSpPr>
        <p:spPr>
          <a:xfrm>
            <a:off x="4104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8" name="Straight Connector 17"/>
          <p:cNvSpPr/>
          <p:nvPr/>
        </p:nvSpPr>
        <p:spPr>
          <a:xfrm>
            <a:off x="3960000" y="4906800"/>
            <a:ext cx="0" cy="432000"/>
          </a:xfrm>
          <a:prstGeom prst="line">
            <a:avLst/>
          </a:prstGeom>
          <a:noFill/>
          <a:ln w="18000">
            <a:solidFill>
              <a:srgbClr val="FF3366"/>
            </a:solidFill>
            <a:prstDash val="solid"/>
          </a:ln>
        </p:spPr>
        <p:txBody>
          <a:bodyPr vert="horz" wrap="none" lIns="99000" tIns="54000" rIns="99000" bIns="54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19" name="Freeform 18"/>
          <p:cNvSpPr/>
          <p:nvPr/>
        </p:nvSpPr>
        <p:spPr>
          <a:xfrm>
            <a:off x="4968000" y="19548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0" name="Freeform 19"/>
          <p:cNvSpPr/>
          <p:nvPr/>
        </p:nvSpPr>
        <p:spPr>
          <a:xfrm>
            <a:off x="5616000" y="345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1" name="Freeform 20"/>
          <p:cNvSpPr/>
          <p:nvPr/>
        </p:nvSpPr>
        <p:spPr>
          <a:xfrm>
            <a:off x="5040000" y="4896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2" name="Freeform 21"/>
          <p:cNvSpPr/>
          <p:nvPr/>
        </p:nvSpPr>
        <p:spPr>
          <a:xfrm>
            <a:off x="3311999" y="532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3" name="Freeform 22"/>
          <p:cNvSpPr/>
          <p:nvPr/>
        </p:nvSpPr>
        <p:spPr>
          <a:xfrm flipV="1">
            <a:off x="6912000" y="4248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FF3333"/>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4" name="Freeform 23"/>
          <p:cNvSpPr/>
          <p:nvPr/>
        </p:nvSpPr>
        <p:spPr>
          <a:xfrm>
            <a:off x="691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5" name="Freeform 24"/>
          <p:cNvSpPr/>
          <p:nvPr/>
        </p:nvSpPr>
        <p:spPr>
          <a:xfrm>
            <a:off x="7416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6" name="Freeform 25"/>
          <p:cNvSpPr/>
          <p:nvPr/>
        </p:nvSpPr>
        <p:spPr>
          <a:xfrm>
            <a:off x="7992000" y="4752000"/>
            <a:ext cx="288000" cy="28800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solidFill>
            <a:srgbClr val="280099"/>
          </a:solid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27" name="TextBox 26"/>
          <p:cNvSpPr txBox="1"/>
          <p:nvPr/>
        </p:nvSpPr>
        <p:spPr>
          <a:xfrm>
            <a:off x="5832000" y="4104000"/>
            <a:ext cx="87264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u=1</a:t>
            </a:r>
          </a:p>
        </p:txBody>
      </p:sp>
      <p:sp>
        <p:nvSpPr>
          <p:cNvPr id="28" name="TextBox 27"/>
          <p:cNvSpPr txBox="1"/>
          <p:nvPr/>
        </p:nvSpPr>
        <p:spPr>
          <a:xfrm>
            <a:off x="5832360" y="4639320"/>
            <a:ext cx="849600" cy="61668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3200" b="0" i="0" u="none" strike="noStrike" kern="1200">
                <a:ln>
                  <a:noFill/>
                </a:ln>
                <a:latin typeface="Arial" pitchFamily="18"/>
                <a:ea typeface="Microsoft YaHei" pitchFamily="2"/>
                <a:cs typeface="Mangal" pitchFamily="2"/>
              </a:rPr>
              <a:t>v=3</a:t>
            </a:r>
          </a:p>
        </p:txBody>
      </p:sp>
      <p:sp>
        <p:nvSpPr>
          <p:cNvPr id="29" name="TextBox 28"/>
          <p:cNvSpPr txBox="1"/>
          <p:nvPr/>
        </p:nvSpPr>
        <p:spPr>
          <a:xfrm>
            <a:off x="3671999" y="5760000"/>
            <a:ext cx="1541520" cy="459360"/>
          </a:xfrm>
          <a:prstGeom prst="rect">
            <a:avLst/>
          </a:prstGeom>
          <a:noFill/>
          <a:ln>
            <a:noFill/>
          </a:ln>
        </p:spPr>
        <p:txBody>
          <a:bodyPr vert="horz" wrap="none" lIns="90000" tIns="45000" rIns="90000" bIns="45000" anchorCtr="0" compatLnSpc="0">
            <a:spAutoFit/>
          </a:bodyPr>
          <a:lstStyle/>
          <a:p>
            <a:pPr marL="0" marR="0" lvl="0" indent="0" rtl="0" hangingPunct="0">
              <a:lnSpc>
                <a:spcPct val="100000"/>
              </a:lnSpc>
              <a:spcBef>
                <a:spcPts val="0"/>
              </a:spcBef>
              <a:spcAft>
                <a:spcPts val="0"/>
              </a:spcAft>
              <a:buNone/>
              <a:tabLst/>
            </a:pPr>
            <a:r>
              <a:rPr lang="en-IN" sz="2600" b="1" i="0" u="none" strike="noStrike" kern="1200">
                <a:ln>
                  <a:noFill/>
                </a:ln>
                <a:solidFill>
                  <a:srgbClr val="FF0000"/>
                </a:solidFill>
                <a:latin typeface="Arial" pitchFamily="18"/>
                <a:ea typeface="Microsoft YaHei" pitchFamily="2"/>
                <a:cs typeface="Mangal" pitchFamily="2"/>
              </a:rPr>
              <a:t>overflow</a:t>
            </a:r>
          </a:p>
        </p:txBody>
      </p:sp>
      <p:sp>
        <p:nvSpPr>
          <p:cNvPr id="30" name="Straight Connector 29"/>
          <p:cNvSpPr/>
          <p:nvPr/>
        </p:nvSpPr>
        <p:spPr>
          <a:xfrm flipV="1">
            <a:off x="4104000" y="5338800"/>
            <a:ext cx="0" cy="421200"/>
          </a:xfrm>
          <a:prstGeom prst="line">
            <a:avLst/>
          </a:prstGeom>
          <a:noFill/>
          <a:ln w="0">
            <a:solidFill>
              <a:srgbClr val="000000"/>
            </a:solidFill>
            <a:prstDash val="solid"/>
            <a:tailEnd type="arrow"/>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3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53</a:t>
            </a:fld>
            <a:endParaRPr lang="en-US" sz="1000" dirty="0">
              <a:latin typeface="Calibri" panose="020F050202020403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page4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Conditions for an </a:t>
            </a:r>
            <a:r>
              <a:rPr lang="fr-FR" dirty="0" err="1">
                <a:solidFill>
                  <a:schemeClr val="tx1"/>
                </a:solidFill>
              </a:rPr>
              <a:t>Overflow</a:t>
            </a:r>
            <a:endParaRPr lang="fr-FR" dirty="0">
              <a:solidFill>
                <a:schemeClr val="tx1"/>
              </a:solidFill>
            </a:endParaRPr>
          </a:p>
        </p:txBody>
      </p:sp>
      <p:sp>
        <p:nvSpPr>
          <p:cNvPr id="3" name="Text Placeholder 2"/>
          <p:cNvSpPr txBox="1">
            <a:spLocks noGrp="1"/>
          </p:cNvSpPr>
          <p:nvPr>
            <p:ph type="body" idx="4294967295"/>
          </p:nvPr>
        </p:nvSpPr>
        <p:spPr>
          <a:xfrm>
            <a:off x="571501" y="1493837"/>
            <a:ext cx="8239124" cy="3230563"/>
          </a:xfrm>
        </p:spPr>
        <p:txBody>
          <a:bodyPr lIns="0" tIns="0" rIns="0" bIns="0">
            <a:normAutofit fontScale="925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800"/>
              </a:spcBef>
              <a:spcAft>
                <a:spcPts val="1200"/>
              </a:spcAft>
              <a:buSzPct val="100000"/>
              <a:buFont typeface="Symbol" panose="05050102010706020507" pitchFamily="18" charset="2"/>
              <a:buChar char="*"/>
            </a:pPr>
            <a:r>
              <a:rPr lang="en-US" sz="4000" dirty="0" err="1">
                <a:latin typeface="" pitchFamily="18"/>
              </a:rPr>
              <a:t>uv</a:t>
            </a:r>
            <a:r>
              <a:rPr lang="en-US" sz="4000" dirty="0">
                <a:latin typeface="" pitchFamily="18"/>
              </a:rPr>
              <a:t> &lt;= 0</a:t>
            </a:r>
          </a:p>
          <a:p>
            <a:pPr lvl="1">
              <a:spcBef>
                <a:spcPts val="1800"/>
              </a:spcBef>
              <a:spcAft>
                <a:spcPts val="1200"/>
              </a:spcAft>
              <a:buSzPct val="100000"/>
              <a:buFont typeface="Symbol" panose="05050102010706020507" pitchFamily="18" charset="2"/>
              <a:buChar char="*"/>
            </a:pPr>
            <a:r>
              <a:rPr lang="en-US" sz="2800" dirty="0">
                <a:latin typeface="" pitchFamily="18"/>
              </a:rPr>
              <a:t>Never</a:t>
            </a:r>
          </a:p>
          <a:p>
            <a:pPr lvl="0">
              <a:spcBef>
                <a:spcPts val="1800"/>
              </a:spcBef>
              <a:spcAft>
                <a:spcPts val="1200"/>
              </a:spcAft>
              <a:buSzPct val="100000"/>
              <a:buFont typeface="Symbol" panose="05050102010706020507" pitchFamily="18" charset="2"/>
              <a:buChar char="*"/>
            </a:pPr>
            <a:r>
              <a:rPr lang="en-US" sz="3600" dirty="0" err="1">
                <a:latin typeface="" pitchFamily="18"/>
              </a:rPr>
              <a:t>uv</a:t>
            </a:r>
            <a:r>
              <a:rPr lang="en-US" sz="3600" dirty="0">
                <a:latin typeface="" pitchFamily="18"/>
              </a:rPr>
              <a:t> &gt; 0 ( u and v have the same sign)</a:t>
            </a:r>
          </a:p>
          <a:p>
            <a:pPr lvl="1">
              <a:spcBef>
                <a:spcPts val="1800"/>
              </a:spcBef>
              <a:spcAft>
                <a:spcPts val="1200"/>
              </a:spcAft>
              <a:buSzPct val="100000"/>
              <a:buFont typeface="Symbol" panose="05050102010706020507" pitchFamily="18" charset="2"/>
              <a:buChar char="*"/>
            </a:pPr>
            <a:r>
              <a:rPr lang="en-US" sz="2800" dirty="0">
                <a:latin typeface="" pitchFamily="18"/>
              </a:rPr>
              <a:t>The sign of the result is different from the sign of u</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54</a:t>
            </a:fld>
            <a:endParaRPr lang="en-US" sz="1000" dirty="0">
              <a:latin typeface="Calibri" panose="020F0502020204030204" pitchFamily="34"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page4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371600" y="2016125"/>
            <a:ext cx="5857875" cy="34702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20713" lvl="0" indent="-561975">
              <a:buSzPct val="100000"/>
              <a:buFont typeface="Symbol" panose="05050102010706020507" pitchFamily="18" charset="2"/>
              <a:buChar char="*"/>
            </a:pPr>
            <a:r>
              <a:rPr lang="en-US" sz="3600" dirty="0">
                <a:latin typeface="Calibri" panose="020F0502020204030204" pitchFamily="34" charset="0"/>
              </a:rPr>
              <a:t>Boolean Algebra</a:t>
            </a:r>
          </a:p>
          <a:p>
            <a:pPr marL="620713" lvl="0" indent="-561975">
              <a:buSzPct val="100000"/>
              <a:buFont typeface="Symbol" panose="05050102010706020507" pitchFamily="18" charset="2"/>
              <a:buChar char="*"/>
            </a:pPr>
            <a:r>
              <a:rPr lang="en-US" sz="3600" dirty="0">
                <a:latin typeface="Calibri" panose="020F0502020204030204" pitchFamily="34" charset="0"/>
              </a:rPr>
              <a:t>Positive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Negative Integers</a:t>
            </a:r>
          </a:p>
          <a:p>
            <a:pPr marL="620713" lvl="0" indent="-561975">
              <a:buSzPct val="100000"/>
              <a:buFont typeface="Symbol" panose="05050102010706020507" pitchFamily="18" charset="2"/>
              <a:buChar char="*"/>
            </a:pPr>
            <a:r>
              <a:rPr lang="en-US" sz="3600" dirty="0">
                <a:latin typeface="Calibri" panose="020F0502020204030204" pitchFamily="34" charset="0"/>
              </a:rPr>
              <a:t>Floating-Point Numbers</a:t>
            </a:r>
          </a:p>
          <a:p>
            <a:pPr marL="620713" lvl="0" indent="-561975">
              <a:buSzPct val="100000"/>
              <a:buFont typeface="Symbol" panose="05050102010706020507" pitchFamily="18" charset="2"/>
              <a:buChar char="*"/>
            </a:pPr>
            <a:r>
              <a:rPr lang="en-US" sz="3600" dirty="0">
                <a:latin typeface="Calibri" panose="020F0502020204030204" pitchFamily="34" charset="0"/>
              </a:rPr>
              <a:t>Strings</a:t>
            </a:r>
          </a:p>
        </p:txBody>
      </p:sp>
      <p:pic>
        <p:nvPicPr>
          <p:cNvPr id="4" name="Picture 3"/>
          <p:cNvPicPr>
            <a:picLocks noChangeAspect="1"/>
          </p:cNvPicPr>
          <p:nvPr/>
        </p:nvPicPr>
        <p:blipFill>
          <a:blip r:embed="rId3">
            <a:lum/>
            <a:alphaModFix/>
          </a:blip>
          <a:srcRect/>
          <a:stretch>
            <a:fillRect/>
          </a:stretch>
        </p:blipFill>
        <p:spPr>
          <a:xfrm rot="10800000">
            <a:off x="6477000" y="41148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55</a:t>
            </a:fld>
            <a:endParaRPr lang="en-US" sz="1000" dirty="0">
              <a:latin typeface="Calibri" panose="020F0502020204030204" pitchFamily="34"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page4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What is a floating-point number ?</a:t>
            </a:r>
          </a:p>
          <a:p>
            <a:pPr lvl="1">
              <a:buSzPct val="100000"/>
              <a:buFont typeface="Symbol" panose="05050102010706020507" pitchFamily="18" charset="2"/>
              <a:buChar char="*"/>
            </a:pPr>
            <a:r>
              <a:rPr lang="en-US" dirty="0">
                <a:latin typeface="Calibri" panose="020F0502020204030204" pitchFamily="34" charset="0"/>
              </a:rPr>
              <a:t>2.356</a:t>
            </a:r>
          </a:p>
          <a:p>
            <a:pPr lvl="1">
              <a:buSzPct val="100000"/>
              <a:buFont typeface="Symbol" panose="05050102010706020507" pitchFamily="18" charset="2"/>
              <a:buChar char="*"/>
            </a:pPr>
            <a:r>
              <a:rPr lang="en-US" dirty="0">
                <a:latin typeface="Calibri" panose="020F0502020204030204" pitchFamily="34" charset="0"/>
              </a:rPr>
              <a:t>1.3e-10</a:t>
            </a:r>
          </a:p>
          <a:p>
            <a:pPr lvl="1">
              <a:buSzPct val="100000"/>
              <a:buFont typeface="Symbol" panose="05050102010706020507" pitchFamily="18" charset="2"/>
              <a:buChar char="*"/>
            </a:pPr>
            <a:r>
              <a:rPr lang="en-US" dirty="0">
                <a:latin typeface="Calibri" panose="020F0502020204030204" pitchFamily="34" charset="0"/>
              </a:rPr>
              <a:t>-2.3e+5</a:t>
            </a:r>
          </a:p>
          <a:p>
            <a:pPr lvl="0">
              <a:buSzPct val="100000"/>
              <a:buFont typeface="Symbol" panose="05050102010706020507" pitchFamily="18" charset="2"/>
              <a:buChar char="*"/>
            </a:pPr>
            <a:r>
              <a:rPr lang="en-US" dirty="0">
                <a:latin typeface="Calibri" panose="020F0502020204030204" pitchFamily="34" charset="0"/>
              </a:rPr>
              <a:t>What is a fixed-point number ?</a:t>
            </a:r>
          </a:p>
          <a:p>
            <a:pPr lvl="1">
              <a:buSzPct val="100000"/>
              <a:buFont typeface="Symbol" panose="05050102010706020507" pitchFamily="18" charset="2"/>
              <a:buChar char="*"/>
            </a:pPr>
            <a:r>
              <a:rPr lang="en-US" dirty="0">
                <a:latin typeface="Calibri" panose="020F0502020204030204" pitchFamily="34" charset="0"/>
              </a:rPr>
              <a:t>Number of digits after the decimal point is fixed</a:t>
            </a:r>
          </a:p>
          <a:p>
            <a:pPr lvl="1">
              <a:buSzPct val="100000"/>
              <a:buFont typeface="Symbol" panose="05050102010706020507" pitchFamily="18" charset="2"/>
              <a:buChar char="*"/>
            </a:pPr>
            <a:r>
              <a:rPr lang="en-US" dirty="0">
                <a:latin typeface="Calibri" panose="020F0502020204030204" pitchFamily="34" charset="0"/>
              </a:rPr>
              <a:t>3.29, -1.83</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56</a:t>
            </a:fld>
            <a:endParaRPr lang="en-US" sz="1000" dirty="0">
              <a:latin typeface="Calibri" panose="020F0502020204030204" pitchFamily="34"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4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389692"/>
            <a:ext cx="8839200" cy="677108"/>
          </a:xfrm>
        </p:spPr>
        <p:txBody>
          <a:bodyPr wrap="square"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for Positive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889000" y="1830144"/>
            <a:ext cx="7416800" cy="3275256"/>
          </a:xfrm>
        </p:spPr>
        <p:txBody>
          <a:bodyPr lIns="0" tIns="0" rIns="0" bIns="0">
            <a:sp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10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0">
              <a:buSzPct val="100000"/>
              <a:buFont typeface="Symbol" panose="05050102010706020507" pitchFamily="18" charset="2"/>
              <a:buChar char="*"/>
            </a:pPr>
            <a:r>
              <a:rPr lang="en-US" dirty="0">
                <a:latin typeface="Calibri" panose="020F0502020204030204" pitchFamily="34" charset="0"/>
              </a:rPr>
              <a:t>Example :</a:t>
            </a:r>
          </a:p>
          <a:p>
            <a:pPr lvl="1">
              <a:buSzPct val="100000"/>
              <a:buFont typeface="Symbol" panose="05050102010706020507" pitchFamily="18" charset="2"/>
              <a:buChar char="*"/>
            </a:pPr>
            <a:r>
              <a:rPr lang="en-US" sz="2600" dirty="0">
                <a:latin typeface="Calibri" panose="020F0502020204030204" pitchFamily="34" charset="0"/>
              </a:rPr>
              <a:t>3.29 = 3 * 10</a:t>
            </a:r>
            <a:r>
              <a:rPr lang="en-US" sz="2600" baseline="33000" dirty="0">
                <a:latin typeface="Calibri" panose="020F0502020204030204" pitchFamily="34" charset="0"/>
              </a:rPr>
              <a:t>0</a:t>
            </a:r>
            <a:r>
              <a:rPr lang="en-US" sz="2600" dirty="0">
                <a:latin typeface="Calibri" panose="020F0502020204030204" pitchFamily="34" charset="0"/>
              </a:rPr>
              <a:t> + 2*10</a:t>
            </a:r>
            <a:r>
              <a:rPr lang="en-US" sz="2600" baseline="33000" dirty="0">
                <a:latin typeface="Calibri" panose="020F0502020204030204" pitchFamily="34" charset="0"/>
              </a:rPr>
              <a:t>-1</a:t>
            </a:r>
            <a:r>
              <a:rPr lang="en-US" sz="2600" dirty="0">
                <a:latin typeface="Calibri" panose="020F0502020204030204" pitchFamily="34" charset="0"/>
              </a:rPr>
              <a:t> + 9*10</a:t>
            </a:r>
            <a:r>
              <a:rPr lang="en-US" sz="2600" baseline="33000" dirty="0">
                <a:latin typeface="Calibri" panose="020F0502020204030204" pitchFamily="34" charset="0"/>
              </a:rPr>
              <a:t>-2</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57</a:t>
            </a:fld>
            <a:endParaRPr lang="en-US" sz="1000" dirty="0">
              <a:latin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238932789"/>
              </p:ext>
            </p:extLst>
          </p:nvPr>
        </p:nvGraphicFramePr>
        <p:xfrm>
          <a:off x="3124200" y="2574561"/>
          <a:ext cx="1905000" cy="1124262"/>
        </p:xfrm>
        <a:graphic>
          <a:graphicData uri="http://schemas.openxmlformats.org/presentationml/2006/ole">
            <mc:AlternateContent xmlns:mc="http://schemas.openxmlformats.org/markup-compatibility/2006">
              <mc:Choice xmlns:v="urn:schemas-microsoft-com:vml" Requires="v">
                <p:oleObj name="Equation" r:id="rId3" imgW="758520" imgH="447840" progId="Equation.3">
                  <p:embed/>
                </p:oleObj>
              </mc:Choice>
              <mc:Fallback>
                <p:oleObj name="Equation" r:id="rId3" imgW="758520" imgH="44784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2574561"/>
                        <a:ext cx="1905000" cy="112426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page5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Generic</a:t>
            </a:r>
            <a:r>
              <a:rPr lang="fr-FR" dirty="0">
                <a:solidFill>
                  <a:schemeClr val="tx1"/>
                </a:solidFill>
              </a:rPr>
              <a:t> </a:t>
            </a:r>
            <a:r>
              <a:rPr lang="fr-FR" dirty="0" err="1">
                <a:solidFill>
                  <a:schemeClr val="tx1"/>
                </a:solidFill>
              </a:rPr>
              <a:t>Form</a:t>
            </a:r>
            <a:r>
              <a:rPr lang="fr-FR" dirty="0">
                <a:solidFill>
                  <a:schemeClr val="tx1"/>
                </a:solidFill>
              </a:rPr>
              <a:t> in Base 2</a:t>
            </a:r>
          </a:p>
        </p:txBody>
      </p:sp>
      <p:sp>
        <p:nvSpPr>
          <p:cNvPr id="3" name="Text Placeholder 2"/>
          <p:cNvSpPr txBox="1">
            <a:spLocks noGrp="1"/>
          </p:cNvSpPr>
          <p:nvPr>
            <p:ph type="body" idx="4294967295"/>
          </p:nvPr>
        </p:nvSpPr>
        <p:spPr>
          <a:xfrm>
            <a:off x="990600" y="13716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Generic form of a number in base 2</a:t>
            </a:r>
          </a:p>
        </p:txBody>
      </p:sp>
      <p:grpSp>
        <p:nvGrpSpPr>
          <p:cNvPr id="80" name="Group 79"/>
          <p:cNvGrpSpPr/>
          <p:nvPr/>
        </p:nvGrpSpPr>
        <p:grpSpPr>
          <a:xfrm>
            <a:off x="2514600" y="3573463"/>
            <a:ext cx="4246563" cy="2206624"/>
            <a:chOff x="3373438" y="3573463"/>
            <a:chExt cx="4246563" cy="2206624"/>
          </a:xfrm>
        </p:grpSpPr>
        <p:sp>
          <p:nvSpPr>
            <p:cNvPr id="8" name="AutoShape 3"/>
            <p:cNvSpPr>
              <a:spLocks noChangeAspect="1" noChangeArrowheads="1" noTextEdit="1"/>
            </p:cNvSpPr>
            <p:nvPr/>
          </p:nvSpPr>
          <p:spPr bwMode="auto">
            <a:xfrm>
              <a:off x="3373438" y="3573463"/>
              <a:ext cx="4168775" cy="2182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Line 5"/>
            <p:cNvSpPr>
              <a:spLocks noChangeShapeType="1"/>
            </p:cNvSpPr>
            <p:nvPr/>
          </p:nvSpPr>
          <p:spPr bwMode="auto">
            <a:xfrm>
              <a:off x="3373438" y="357822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Line 6"/>
            <p:cNvSpPr>
              <a:spLocks noChangeShapeType="1"/>
            </p:cNvSpPr>
            <p:nvPr/>
          </p:nvSpPr>
          <p:spPr bwMode="auto">
            <a:xfrm>
              <a:off x="3373438" y="3644900"/>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flipV="1">
              <a:off x="3378201"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8"/>
            <p:cNvSpPr>
              <a:spLocks noChangeShapeType="1"/>
            </p:cNvSpPr>
            <p:nvPr/>
          </p:nvSpPr>
          <p:spPr bwMode="auto">
            <a:xfrm flipV="1">
              <a:off x="3444876"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3609976" y="3646488"/>
              <a:ext cx="100330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15" name="Line 10"/>
            <p:cNvSpPr>
              <a:spLocks noChangeShapeType="1"/>
            </p:cNvSpPr>
            <p:nvPr/>
          </p:nvSpPr>
          <p:spPr bwMode="auto">
            <a:xfrm flipV="1">
              <a:off x="4775201"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4941888" y="3646488"/>
              <a:ext cx="125888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17" name="Line 12"/>
            <p:cNvSpPr>
              <a:spLocks noChangeShapeType="1"/>
            </p:cNvSpPr>
            <p:nvPr/>
          </p:nvSpPr>
          <p:spPr bwMode="auto">
            <a:xfrm flipV="1">
              <a:off x="7546976"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Line 13"/>
            <p:cNvSpPr>
              <a:spLocks noChangeShapeType="1"/>
            </p:cNvSpPr>
            <p:nvPr/>
          </p:nvSpPr>
          <p:spPr bwMode="auto">
            <a:xfrm flipV="1">
              <a:off x="7615238" y="3651250"/>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Line 14"/>
            <p:cNvSpPr>
              <a:spLocks noChangeShapeType="1"/>
            </p:cNvSpPr>
            <p:nvPr/>
          </p:nvSpPr>
          <p:spPr bwMode="auto">
            <a:xfrm>
              <a:off x="3373438" y="399097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Line 15"/>
            <p:cNvSpPr>
              <a:spLocks noChangeShapeType="1"/>
            </p:cNvSpPr>
            <p:nvPr/>
          </p:nvSpPr>
          <p:spPr bwMode="auto">
            <a:xfrm flipV="1">
              <a:off x="3378201"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6"/>
            <p:cNvSpPr>
              <a:spLocks noChangeShapeType="1"/>
            </p:cNvSpPr>
            <p:nvPr/>
          </p:nvSpPr>
          <p:spPr bwMode="auto">
            <a:xfrm flipV="1">
              <a:off x="3444876"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609976" y="4010025"/>
              <a:ext cx="728663"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0.375</a:t>
              </a:r>
              <a:endParaRPr kumimoji="0" lang="en-US" sz="1800" b="0" i="0" u="none" strike="noStrike" cap="none" normalizeH="0" baseline="0" dirty="0">
                <a:ln>
                  <a:noFill/>
                </a:ln>
                <a:solidFill>
                  <a:schemeClr val="tx1"/>
                </a:solidFill>
                <a:effectLst/>
                <a:latin typeface="Arial" pitchFamily="34" charset="0"/>
              </a:endParaRPr>
            </a:p>
          </p:txBody>
        </p:sp>
        <p:sp>
          <p:nvSpPr>
            <p:cNvPr id="23" name="Line 18"/>
            <p:cNvSpPr>
              <a:spLocks noChangeShapeType="1"/>
            </p:cNvSpPr>
            <p:nvPr/>
          </p:nvSpPr>
          <p:spPr bwMode="auto">
            <a:xfrm flipV="1">
              <a:off x="4775201"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4941888" y="4010025"/>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5087938" y="3954463"/>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6" name="Rectangle 21"/>
            <p:cNvSpPr>
              <a:spLocks noChangeArrowheads="1"/>
            </p:cNvSpPr>
            <p:nvPr/>
          </p:nvSpPr>
          <p:spPr bwMode="auto">
            <a:xfrm>
              <a:off x="5360988" y="4010025"/>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27" name="Line 22"/>
            <p:cNvSpPr>
              <a:spLocks noChangeShapeType="1"/>
            </p:cNvSpPr>
            <p:nvPr/>
          </p:nvSpPr>
          <p:spPr bwMode="auto">
            <a:xfrm flipV="1">
              <a:off x="7546976"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Line 23"/>
            <p:cNvSpPr>
              <a:spLocks noChangeShapeType="1"/>
            </p:cNvSpPr>
            <p:nvPr/>
          </p:nvSpPr>
          <p:spPr bwMode="auto">
            <a:xfrm flipV="1">
              <a:off x="7615238" y="3995738"/>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Line 24"/>
            <p:cNvSpPr>
              <a:spLocks noChangeShapeType="1"/>
            </p:cNvSpPr>
            <p:nvPr/>
          </p:nvSpPr>
          <p:spPr bwMode="auto">
            <a:xfrm>
              <a:off x="3373438" y="4335463"/>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Line 25"/>
            <p:cNvSpPr>
              <a:spLocks noChangeShapeType="1"/>
            </p:cNvSpPr>
            <p:nvPr/>
          </p:nvSpPr>
          <p:spPr bwMode="auto">
            <a:xfrm flipV="1">
              <a:off x="3378201"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Line 26"/>
            <p:cNvSpPr>
              <a:spLocks noChangeShapeType="1"/>
            </p:cNvSpPr>
            <p:nvPr/>
          </p:nvSpPr>
          <p:spPr bwMode="auto">
            <a:xfrm flipV="1">
              <a:off x="3444876"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Rectangle 27"/>
            <p:cNvSpPr>
              <a:spLocks noChangeArrowheads="1"/>
            </p:cNvSpPr>
            <p:nvPr/>
          </p:nvSpPr>
          <p:spPr bwMode="auto">
            <a:xfrm>
              <a:off x="3609976" y="4356100"/>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33" name="Line 28"/>
            <p:cNvSpPr>
              <a:spLocks noChangeShapeType="1"/>
            </p:cNvSpPr>
            <p:nvPr/>
          </p:nvSpPr>
          <p:spPr bwMode="auto">
            <a:xfrm flipV="1">
              <a:off x="4775201"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Rectangle 29"/>
            <p:cNvSpPr>
              <a:spLocks noChangeArrowheads="1"/>
            </p:cNvSpPr>
            <p:nvPr/>
          </p:nvSpPr>
          <p:spPr bwMode="auto">
            <a:xfrm>
              <a:off x="4941888" y="4356100"/>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35" name="Rectangle 30"/>
            <p:cNvSpPr>
              <a:spLocks noChangeArrowheads="1"/>
            </p:cNvSpPr>
            <p:nvPr/>
          </p:nvSpPr>
          <p:spPr bwMode="auto">
            <a:xfrm>
              <a:off x="5087938" y="4318000"/>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36" name="Line 31"/>
            <p:cNvSpPr>
              <a:spLocks noChangeShapeType="1"/>
            </p:cNvSpPr>
            <p:nvPr/>
          </p:nvSpPr>
          <p:spPr bwMode="auto">
            <a:xfrm flipV="1">
              <a:off x="7546976"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7" name="Line 32"/>
            <p:cNvSpPr>
              <a:spLocks noChangeShapeType="1"/>
            </p:cNvSpPr>
            <p:nvPr/>
          </p:nvSpPr>
          <p:spPr bwMode="auto">
            <a:xfrm flipV="1">
              <a:off x="7615238" y="4340225"/>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Line 33"/>
            <p:cNvSpPr>
              <a:spLocks noChangeShapeType="1"/>
            </p:cNvSpPr>
            <p:nvPr/>
          </p:nvSpPr>
          <p:spPr bwMode="auto">
            <a:xfrm>
              <a:off x="3373438" y="4679950"/>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9" name="Line 34"/>
            <p:cNvSpPr>
              <a:spLocks noChangeShapeType="1"/>
            </p:cNvSpPr>
            <p:nvPr/>
          </p:nvSpPr>
          <p:spPr bwMode="auto">
            <a:xfrm flipV="1">
              <a:off x="3378201"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0" name="Line 35"/>
            <p:cNvSpPr>
              <a:spLocks noChangeShapeType="1"/>
            </p:cNvSpPr>
            <p:nvPr/>
          </p:nvSpPr>
          <p:spPr bwMode="auto">
            <a:xfrm flipV="1">
              <a:off x="3444876"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1" name="Rectangle 36"/>
            <p:cNvSpPr>
              <a:spLocks noChangeArrowheads="1"/>
            </p:cNvSpPr>
            <p:nvPr/>
          </p:nvSpPr>
          <p:spPr bwMode="auto">
            <a:xfrm>
              <a:off x="3609976" y="4700588"/>
              <a:ext cx="455613"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42" name="Line 37"/>
            <p:cNvSpPr>
              <a:spLocks noChangeShapeType="1"/>
            </p:cNvSpPr>
            <p:nvPr/>
          </p:nvSpPr>
          <p:spPr bwMode="auto">
            <a:xfrm flipV="1">
              <a:off x="4775201"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3" name="Rectangle 38"/>
            <p:cNvSpPr>
              <a:spLocks noChangeArrowheads="1"/>
            </p:cNvSpPr>
            <p:nvPr/>
          </p:nvSpPr>
          <p:spPr bwMode="auto">
            <a:xfrm>
              <a:off x="4941888" y="4700588"/>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44" name="Rectangle 39"/>
            <p:cNvSpPr>
              <a:spLocks noChangeArrowheads="1"/>
            </p:cNvSpPr>
            <p:nvPr/>
          </p:nvSpPr>
          <p:spPr bwMode="auto">
            <a:xfrm>
              <a:off x="5087938" y="46640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45" name="Rectangle 40"/>
            <p:cNvSpPr>
              <a:spLocks noChangeArrowheads="1"/>
            </p:cNvSpPr>
            <p:nvPr/>
          </p:nvSpPr>
          <p:spPr bwMode="auto">
            <a:xfrm>
              <a:off x="5270501" y="470058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46" name="Rectangle 41"/>
            <p:cNvSpPr>
              <a:spLocks noChangeArrowheads="1"/>
            </p:cNvSpPr>
            <p:nvPr/>
          </p:nvSpPr>
          <p:spPr bwMode="auto">
            <a:xfrm>
              <a:off x="5653088" y="46640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47" name="Line 42"/>
            <p:cNvSpPr>
              <a:spLocks noChangeShapeType="1"/>
            </p:cNvSpPr>
            <p:nvPr/>
          </p:nvSpPr>
          <p:spPr bwMode="auto">
            <a:xfrm flipV="1">
              <a:off x="7546976"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 name="Line 43"/>
            <p:cNvSpPr>
              <a:spLocks noChangeShapeType="1"/>
            </p:cNvSpPr>
            <p:nvPr/>
          </p:nvSpPr>
          <p:spPr bwMode="auto">
            <a:xfrm flipV="1">
              <a:off x="7615238" y="4684713"/>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Line 44"/>
            <p:cNvSpPr>
              <a:spLocks noChangeShapeType="1"/>
            </p:cNvSpPr>
            <p:nvPr/>
          </p:nvSpPr>
          <p:spPr bwMode="auto">
            <a:xfrm>
              <a:off x="3373438" y="5024438"/>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flipV="1">
              <a:off x="3378201"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444876"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Rectangle 47"/>
            <p:cNvSpPr>
              <a:spLocks noChangeArrowheads="1"/>
            </p:cNvSpPr>
            <p:nvPr/>
          </p:nvSpPr>
          <p:spPr bwMode="auto">
            <a:xfrm>
              <a:off x="3609976" y="5046663"/>
              <a:ext cx="58420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53" name="Line 48"/>
            <p:cNvSpPr>
              <a:spLocks noChangeShapeType="1"/>
            </p:cNvSpPr>
            <p:nvPr/>
          </p:nvSpPr>
          <p:spPr bwMode="auto">
            <a:xfrm flipV="1">
              <a:off x="4775201" y="5059363"/>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 name="Rectangle 49"/>
            <p:cNvSpPr>
              <a:spLocks noChangeArrowheads="1"/>
            </p:cNvSpPr>
            <p:nvPr/>
          </p:nvSpPr>
          <p:spPr bwMode="auto">
            <a:xfrm>
              <a:off x="4941888" y="5046663"/>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5" name="Rectangle 50"/>
            <p:cNvSpPr>
              <a:spLocks noChangeArrowheads="1"/>
            </p:cNvSpPr>
            <p:nvPr/>
          </p:nvSpPr>
          <p:spPr bwMode="auto">
            <a:xfrm>
              <a:off x="5087938" y="5010150"/>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6" name="Rectangle 51"/>
            <p:cNvSpPr>
              <a:spLocks noChangeArrowheads="1"/>
            </p:cNvSpPr>
            <p:nvPr/>
          </p:nvSpPr>
          <p:spPr bwMode="auto">
            <a:xfrm>
              <a:off x="5270501" y="5046663"/>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57" name="Rectangle 52"/>
            <p:cNvSpPr>
              <a:spLocks noChangeArrowheads="1"/>
            </p:cNvSpPr>
            <p:nvPr/>
          </p:nvSpPr>
          <p:spPr bwMode="auto">
            <a:xfrm>
              <a:off x="5634038" y="5010150"/>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58" name="Rectangle 53"/>
            <p:cNvSpPr>
              <a:spLocks noChangeArrowheads="1"/>
            </p:cNvSpPr>
            <p:nvPr/>
          </p:nvSpPr>
          <p:spPr bwMode="auto">
            <a:xfrm>
              <a:off x="5853113" y="5046663"/>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59" name="Rectangle 54"/>
            <p:cNvSpPr>
              <a:spLocks noChangeArrowheads="1"/>
            </p:cNvSpPr>
            <p:nvPr/>
          </p:nvSpPr>
          <p:spPr bwMode="auto">
            <a:xfrm>
              <a:off x="6218238" y="5010150"/>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0" name="Line 55"/>
            <p:cNvSpPr>
              <a:spLocks noChangeShapeType="1"/>
            </p:cNvSpPr>
            <p:nvPr/>
          </p:nvSpPr>
          <p:spPr bwMode="auto">
            <a:xfrm flipV="1">
              <a:off x="7546976"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Line 56"/>
            <p:cNvSpPr>
              <a:spLocks noChangeShapeType="1"/>
            </p:cNvSpPr>
            <p:nvPr/>
          </p:nvSpPr>
          <p:spPr bwMode="auto">
            <a:xfrm flipV="1">
              <a:off x="7615238" y="5030788"/>
              <a:ext cx="0" cy="331787"/>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 name="Line 57"/>
            <p:cNvSpPr>
              <a:spLocks noChangeShapeType="1"/>
            </p:cNvSpPr>
            <p:nvPr/>
          </p:nvSpPr>
          <p:spPr bwMode="auto">
            <a:xfrm>
              <a:off x="3373438" y="5368925"/>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Line 58"/>
            <p:cNvSpPr>
              <a:spLocks noChangeShapeType="1"/>
            </p:cNvSpPr>
            <p:nvPr/>
          </p:nvSpPr>
          <p:spPr bwMode="auto">
            <a:xfrm flipV="1">
              <a:off x="3378201"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 name="Line 59"/>
            <p:cNvSpPr>
              <a:spLocks noChangeShapeType="1"/>
            </p:cNvSpPr>
            <p:nvPr/>
          </p:nvSpPr>
          <p:spPr bwMode="auto">
            <a:xfrm flipV="1">
              <a:off x="3444876"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Rectangle 60"/>
            <p:cNvSpPr>
              <a:spLocks noChangeArrowheads="1"/>
            </p:cNvSpPr>
            <p:nvPr/>
          </p:nvSpPr>
          <p:spPr bwMode="auto">
            <a:xfrm>
              <a:off x="3609976" y="5392738"/>
              <a:ext cx="857250"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66" name="Line 61"/>
            <p:cNvSpPr>
              <a:spLocks noChangeShapeType="1"/>
            </p:cNvSpPr>
            <p:nvPr/>
          </p:nvSpPr>
          <p:spPr bwMode="auto">
            <a:xfrm flipV="1">
              <a:off x="4775201" y="5395913"/>
              <a:ext cx="0" cy="333375"/>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 name="Rectangle 62"/>
            <p:cNvSpPr>
              <a:spLocks noChangeArrowheads="1"/>
            </p:cNvSpPr>
            <p:nvPr/>
          </p:nvSpPr>
          <p:spPr bwMode="auto">
            <a:xfrm>
              <a:off x="4941888" y="5392738"/>
              <a:ext cx="2365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68" name="Rectangle 63"/>
            <p:cNvSpPr>
              <a:spLocks noChangeArrowheads="1"/>
            </p:cNvSpPr>
            <p:nvPr/>
          </p:nvSpPr>
          <p:spPr bwMode="auto">
            <a:xfrm>
              <a:off x="5087938" y="53371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69" name="Rectangle 64"/>
            <p:cNvSpPr>
              <a:spLocks noChangeArrowheads="1"/>
            </p:cNvSpPr>
            <p:nvPr/>
          </p:nvSpPr>
          <p:spPr bwMode="auto">
            <a:xfrm>
              <a:off x="5270501"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0" name="Rectangle 65"/>
            <p:cNvSpPr>
              <a:spLocks noChangeArrowheads="1"/>
            </p:cNvSpPr>
            <p:nvPr/>
          </p:nvSpPr>
          <p:spPr bwMode="auto">
            <a:xfrm>
              <a:off x="5634038" y="5337175"/>
              <a:ext cx="163513"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1" name="Rectangle 66"/>
            <p:cNvSpPr>
              <a:spLocks noChangeArrowheads="1"/>
            </p:cNvSpPr>
            <p:nvPr/>
          </p:nvSpPr>
          <p:spPr bwMode="auto">
            <a:xfrm>
              <a:off x="5816601"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2" name="Rectangle 67"/>
            <p:cNvSpPr>
              <a:spLocks noChangeArrowheads="1"/>
            </p:cNvSpPr>
            <p:nvPr/>
          </p:nvSpPr>
          <p:spPr bwMode="auto">
            <a:xfrm>
              <a:off x="6181726" y="53371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 name="Rectangle 68"/>
            <p:cNvSpPr>
              <a:spLocks noChangeArrowheads="1"/>
            </p:cNvSpPr>
            <p:nvPr/>
          </p:nvSpPr>
          <p:spPr bwMode="auto">
            <a:xfrm>
              <a:off x="6473826" y="5392738"/>
              <a:ext cx="401638" cy="3825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4" name="Rectangle 69"/>
            <p:cNvSpPr>
              <a:spLocks noChangeArrowheads="1"/>
            </p:cNvSpPr>
            <p:nvPr/>
          </p:nvSpPr>
          <p:spPr bwMode="auto">
            <a:xfrm>
              <a:off x="6837363" y="5337175"/>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75" name="Line 70"/>
            <p:cNvSpPr>
              <a:spLocks noChangeShapeType="1"/>
            </p:cNvSpPr>
            <p:nvPr/>
          </p:nvSpPr>
          <p:spPr bwMode="auto">
            <a:xfrm flipV="1">
              <a:off x="7546976"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 name="Line 71"/>
            <p:cNvSpPr>
              <a:spLocks noChangeShapeType="1"/>
            </p:cNvSpPr>
            <p:nvPr/>
          </p:nvSpPr>
          <p:spPr bwMode="auto">
            <a:xfrm flipV="1">
              <a:off x="7615238" y="5373688"/>
              <a:ext cx="0" cy="334962"/>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 name="Line 72"/>
            <p:cNvSpPr>
              <a:spLocks noChangeShapeType="1"/>
            </p:cNvSpPr>
            <p:nvPr/>
          </p:nvSpPr>
          <p:spPr bwMode="auto">
            <a:xfrm>
              <a:off x="3373438" y="5713413"/>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Line 73"/>
            <p:cNvSpPr>
              <a:spLocks noChangeShapeType="1"/>
            </p:cNvSpPr>
            <p:nvPr/>
          </p:nvSpPr>
          <p:spPr bwMode="auto">
            <a:xfrm>
              <a:off x="3373438" y="5780087"/>
              <a:ext cx="4246563" cy="0"/>
            </a:xfrm>
            <a:prstGeom prst="line">
              <a:avLst/>
            </a:prstGeom>
            <a:noFill/>
            <a:ln w="7"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 name="Rectangle 74"/>
            <p:cNvSpPr>
              <a:spLocks noChangeArrowheads="1"/>
            </p:cNvSpPr>
            <p:nvPr/>
          </p:nvSpPr>
          <p:spPr bwMode="auto">
            <a:xfrm>
              <a:off x="5707063" y="3954463"/>
              <a:ext cx="273050" cy="254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grpSp>
      <p:sp>
        <p:nvSpPr>
          <p:cNvPr id="8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58</a:t>
            </a:fld>
            <a:endParaRPr lang="en-US" sz="1000" dirty="0">
              <a:latin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2947434144"/>
              </p:ext>
            </p:extLst>
          </p:nvPr>
        </p:nvGraphicFramePr>
        <p:xfrm>
          <a:off x="3733800" y="2057400"/>
          <a:ext cx="1752600" cy="1126671"/>
        </p:xfrm>
        <a:graphic>
          <a:graphicData uri="http://schemas.openxmlformats.org/presentationml/2006/ole">
            <mc:AlternateContent xmlns:mc="http://schemas.openxmlformats.org/markup-compatibility/2006">
              <mc:Choice xmlns:v="urn:schemas-microsoft-com:vml" Requires="v">
                <p:oleObj name="Equation" r:id="rId3" imgW="694800" imgH="447840" progId="Equation.3">
                  <p:embed/>
                </p:oleObj>
              </mc:Choice>
              <mc:Fallback>
                <p:oleObj name="Equation" r:id="rId3" imgW="694800" imgH="447840" progId="Equation.3">
                  <p:embed/>
                  <p:pic>
                    <p:nvPicPr>
                      <p:cNvPr id="0" name="Picture 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057400"/>
                        <a:ext cx="1752600" cy="1126671"/>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page5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Binary</a:t>
            </a:r>
            <a:r>
              <a:rPr lang="fr-FR" dirty="0">
                <a:solidFill>
                  <a:schemeClr val="tx1"/>
                </a:solidFill>
              </a:rPr>
              <a:t> </a:t>
            </a:r>
            <a:r>
              <a:rPr lang="fr-FR" dirty="0" err="1">
                <a:solidFill>
                  <a:schemeClr val="tx1"/>
                </a:solidFill>
              </a:rPr>
              <a:t>Representation</a:t>
            </a:r>
            <a:endParaRPr lang="fr-FR" dirty="0">
              <a:solidFill>
                <a:schemeClr val="tx1"/>
              </a:solidFill>
            </a:endParaRPr>
          </a:p>
        </p:txBody>
      </p:sp>
      <p:sp>
        <p:nvSpPr>
          <p:cNvPr id="3" name="Text Placeholder 2"/>
          <p:cNvSpPr txBox="1">
            <a:spLocks noGrp="1"/>
          </p:cNvSpPr>
          <p:nvPr>
            <p:ph type="body" idx="4294967295"/>
          </p:nvPr>
        </p:nvSpPr>
        <p:spPr>
          <a:xfrm>
            <a:off x="381000" y="1752600"/>
            <a:ext cx="8405812" cy="4114800"/>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Take the base 2 representation of a floating-point (FP) number</a:t>
            </a:r>
          </a:p>
          <a:p>
            <a:pPr lvl="0">
              <a:buSzPct val="100000"/>
              <a:buFont typeface="Symbol" panose="05050102010706020507" pitchFamily="18" charset="2"/>
              <a:buChar char="*"/>
            </a:pPr>
            <a:r>
              <a:rPr lang="en-US" dirty="0">
                <a:latin typeface="Calibri" panose="020F0502020204030204" pitchFamily="34" charset="0"/>
              </a:rPr>
              <a:t>Each coefficient is a binary digit</a:t>
            </a:r>
          </a:p>
          <a:p>
            <a:pPr lvl="0">
              <a:buSzPct val="100000"/>
              <a:buFont typeface="Symbol" panose="05050102010706020507" pitchFamily="18" charset="2"/>
              <a:buChar char="*"/>
            </a:pPr>
            <a:endParaRPr lang="en-US" dirty="0">
              <a:latin typeface="Calibri" panose="020F0502020204030204" pitchFamily="34" charset="0"/>
            </a:endParaRPr>
          </a:p>
        </p:txBody>
      </p:sp>
      <p:grpSp>
        <p:nvGrpSpPr>
          <p:cNvPr id="7293" name="Group 153"/>
          <p:cNvGrpSpPr>
            <a:grpSpLocks noChangeAspect="1"/>
          </p:cNvGrpSpPr>
          <p:nvPr/>
        </p:nvGrpSpPr>
        <p:grpSpPr bwMode="auto">
          <a:xfrm>
            <a:off x="1981200" y="3886200"/>
            <a:ext cx="5438775" cy="1676400"/>
            <a:chOff x="1728" y="2352"/>
            <a:chExt cx="3426" cy="1056"/>
          </a:xfrm>
        </p:grpSpPr>
        <p:sp>
          <p:nvSpPr>
            <p:cNvPr id="7294" name="AutoShape 152"/>
            <p:cNvSpPr>
              <a:spLocks noChangeAspect="1" noChangeArrowheads="1" noTextEdit="1"/>
            </p:cNvSpPr>
            <p:nvPr/>
          </p:nvSpPr>
          <p:spPr bwMode="auto">
            <a:xfrm>
              <a:off x="1728" y="2352"/>
              <a:ext cx="3426" cy="10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95" name="Line 154"/>
            <p:cNvSpPr>
              <a:spLocks noChangeShapeType="1"/>
            </p:cNvSpPr>
            <p:nvPr/>
          </p:nvSpPr>
          <p:spPr bwMode="auto">
            <a:xfrm>
              <a:off x="1744" y="2368"/>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6" name="Line 155"/>
            <p:cNvSpPr>
              <a:spLocks noChangeShapeType="1"/>
            </p:cNvSpPr>
            <p:nvPr/>
          </p:nvSpPr>
          <p:spPr bwMode="auto">
            <a:xfrm>
              <a:off x="1744" y="2399"/>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7" name="Line 156"/>
            <p:cNvSpPr>
              <a:spLocks noChangeShapeType="1"/>
            </p:cNvSpPr>
            <p:nvPr/>
          </p:nvSpPr>
          <p:spPr bwMode="auto">
            <a:xfrm flipV="1">
              <a:off x="1744"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8" name="Line 157"/>
            <p:cNvSpPr>
              <a:spLocks noChangeShapeType="1"/>
            </p:cNvSpPr>
            <p:nvPr/>
          </p:nvSpPr>
          <p:spPr bwMode="auto">
            <a:xfrm flipV="1">
              <a:off x="1775"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99" name="Rectangle 158"/>
            <p:cNvSpPr>
              <a:spLocks noChangeArrowheads="1"/>
            </p:cNvSpPr>
            <p:nvPr/>
          </p:nvSpPr>
          <p:spPr bwMode="auto">
            <a:xfrm>
              <a:off x="1855" y="2396"/>
              <a:ext cx="466"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Number</a:t>
              </a:r>
              <a:endParaRPr kumimoji="0" lang="en-US" sz="1800" b="0" i="0" u="none" strike="noStrike" cap="none" normalizeH="0" baseline="0">
                <a:ln>
                  <a:noFill/>
                </a:ln>
                <a:solidFill>
                  <a:schemeClr val="tx1"/>
                </a:solidFill>
                <a:effectLst/>
                <a:latin typeface="Arial" pitchFamily="34" charset="0"/>
              </a:endParaRPr>
            </a:p>
          </p:txBody>
        </p:sp>
        <p:sp>
          <p:nvSpPr>
            <p:cNvPr id="7300" name="Line 159"/>
            <p:cNvSpPr>
              <a:spLocks noChangeShapeType="1"/>
            </p:cNvSpPr>
            <p:nvPr/>
          </p:nvSpPr>
          <p:spPr bwMode="auto">
            <a:xfrm flipV="1">
              <a:off x="2390"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1" name="Rectangle 160"/>
            <p:cNvSpPr>
              <a:spLocks noChangeArrowheads="1"/>
            </p:cNvSpPr>
            <p:nvPr/>
          </p:nvSpPr>
          <p:spPr bwMode="auto">
            <a:xfrm>
              <a:off x="2471" y="2396"/>
              <a:ext cx="58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Expansion</a:t>
              </a:r>
              <a:endParaRPr kumimoji="0" lang="en-US" sz="1800" b="0" i="0" u="none" strike="noStrike" cap="none" normalizeH="0" baseline="0">
                <a:ln>
                  <a:noFill/>
                </a:ln>
                <a:solidFill>
                  <a:schemeClr val="tx1"/>
                </a:solidFill>
                <a:effectLst/>
                <a:latin typeface="Arial" pitchFamily="34" charset="0"/>
              </a:endParaRPr>
            </a:p>
          </p:txBody>
        </p:sp>
        <p:sp>
          <p:nvSpPr>
            <p:cNvPr id="7302" name="Line 161"/>
            <p:cNvSpPr>
              <a:spLocks noChangeShapeType="1"/>
            </p:cNvSpPr>
            <p:nvPr/>
          </p:nvSpPr>
          <p:spPr bwMode="auto">
            <a:xfrm flipV="1">
              <a:off x="3677"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3" name="Rectangle 162"/>
            <p:cNvSpPr>
              <a:spLocks noChangeArrowheads="1"/>
            </p:cNvSpPr>
            <p:nvPr/>
          </p:nvSpPr>
          <p:spPr bwMode="auto">
            <a:xfrm>
              <a:off x="3755" y="2396"/>
              <a:ext cx="114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BinaryRepresentation</a:t>
              </a:r>
              <a:endParaRPr kumimoji="0" lang="en-US" sz="1800" b="0" i="0" u="none" strike="noStrike" cap="none" normalizeH="0" baseline="0">
                <a:ln>
                  <a:noFill/>
                </a:ln>
                <a:solidFill>
                  <a:schemeClr val="tx1"/>
                </a:solidFill>
                <a:effectLst/>
                <a:latin typeface="Arial" pitchFamily="34" charset="0"/>
              </a:endParaRPr>
            </a:p>
          </p:txBody>
        </p:sp>
        <p:sp>
          <p:nvSpPr>
            <p:cNvPr id="7304" name="Line 163"/>
            <p:cNvSpPr>
              <a:spLocks noChangeShapeType="1"/>
            </p:cNvSpPr>
            <p:nvPr/>
          </p:nvSpPr>
          <p:spPr bwMode="auto">
            <a:xfrm flipV="1">
              <a:off x="5107"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5" name="Line 164"/>
            <p:cNvSpPr>
              <a:spLocks noChangeShapeType="1"/>
            </p:cNvSpPr>
            <p:nvPr/>
          </p:nvSpPr>
          <p:spPr bwMode="auto">
            <a:xfrm flipV="1">
              <a:off x="5138" y="24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6" name="Line 165"/>
            <p:cNvSpPr>
              <a:spLocks noChangeShapeType="1"/>
            </p:cNvSpPr>
            <p:nvPr/>
          </p:nvSpPr>
          <p:spPr bwMode="auto">
            <a:xfrm>
              <a:off x="1744" y="2561"/>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7" name="Line 166"/>
            <p:cNvSpPr>
              <a:spLocks noChangeShapeType="1"/>
            </p:cNvSpPr>
            <p:nvPr/>
          </p:nvSpPr>
          <p:spPr bwMode="auto">
            <a:xfrm flipV="1">
              <a:off x="1744"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8" name="Line 167"/>
            <p:cNvSpPr>
              <a:spLocks noChangeShapeType="1"/>
            </p:cNvSpPr>
            <p:nvPr/>
          </p:nvSpPr>
          <p:spPr bwMode="auto">
            <a:xfrm flipV="1">
              <a:off x="1775"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9" name="Rectangle 168"/>
            <p:cNvSpPr>
              <a:spLocks noChangeArrowheads="1"/>
            </p:cNvSpPr>
            <p:nvPr/>
          </p:nvSpPr>
          <p:spPr bwMode="auto">
            <a:xfrm>
              <a:off x="1855" y="2555"/>
              <a:ext cx="342"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0.375</a:t>
              </a:r>
              <a:endParaRPr kumimoji="0" lang="en-US" sz="1800" b="0" i="0" u="none" strike="noStrike" cap="none" normalizeH="0" baseline="0">
                <a:ln>
                  <a:noFill/>
                </a:ln>
                <a:solidFill>
                  <a:schemeClr val="tx1"/>
                </a:solidFill>
                <a:effectLst/>
                <a:latin typeface="Arial" pitchFamily="34" charset="0"/>
              </a:endParaRPr>
            </a:p>
          </p:txBody>
        </p:sp>
        <p:sp>
          <p:nvSpPr>
            <p:cNvPr id="7310" name="Line 169"/>
            <p:cNvSpPr>
              <a:spLocks noChangeShapeType="1"/>
            </p:cNvSpPr>
            <p:nvPr/>
          </p:nvSpPr>
          <p:spPr bwMode="auto">
            <a:xfrm flipV="1">
              <a:off x="2390"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1" name="Rectangle 170"/>
            <p:cNvSpPr>
              <a:spLocks noChangeArrowheads="1"/>
            </p:cNvSpPr>
            <p:nvPr/>
          </p:nvSpPr>
          <p:spPr bwMode="auto">
            <a:xfrm>
              <a:off x="2471" y="2573"/>
              <a:ext cx="331"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+ 2</a:t>
              </a:r>
              <a:endParaRPr kumimoji="0" lang="en-US" sz="1800" b="0" i="0" u="none" strike="noStrike" cap="none" normalizeH="0" baseline="0" dirty="0">
                <a:ln>
                  <a:noFill/>
                </a:ln>
                <a:solidFill>
                  <a:schemeClr val="tx1"/>
                </a:solidFill>
                <a:effectLst/>
                <a:latin typeface="Arial" pitchFamily="34" charset="0"/>
              </a:endParaRPr>
            </a:p>
          </p:txBody>
        </p:sp>
        <p:sp>
          <p:nvSpPr>
            <p:cNvPr id="7312" name="Rectangle 171"/>
            <p:cNvSpPr>
              <a:spLocks noChangeArrowheads="1"/>
            </p:cNvSpPr>
            <p:nvPr/>
          </p:nvSpPr>
          <p:spPr bwMode="auto">
            <a:xfrm>
              <a:off x="2529" y="2568"/>
              <a:ext cx="35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–2        –3</a:t>
              </a:r>
              <a:endParaRPr kumimoji="0" lang="en-US" sz="1800" b="0" i="0" u="none" strike="noStrike" cap="none" normalizeH="0" baseline="0" dirty="0">
                <a:ln>
                  <a:noFill/>
                </a:ln>
                <a:solidFill>
                  <a:schemeClr val="tx1"/>
                </a:solidFill>
                <a:effectLst/>
                <a:latin typeface="Arial" pitchFamily="34" charset="0"/>
              </a:endParaRPr>
            </a:p>
          </p:txBody>
        </p:sp>
        <p:sp>
          <p:nvSpPr>
            <p:cNvPr id="7313" name="Line 172"/>
            <p:cNvSpPr>
              <a:spLocks noChangeShapeType="1"/>
            </p:cNvSpPr>
            <p:nvPr/>
          </p:nvSpPr>
          <p:spPr bwMode="auto">
            <a:xfrm flipV="1">
              <a:off x="3677"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4" name="Rectangle 173"/>
            <p:cNvSpPr>
              <a:spLocks noChangeArrowheads="1"/>
            </p:cNvSpPr>
            <p:nvPr/>
          </p:nvSpPr>
          <p:spPr bwMode="auto">
            <a:xfrm>
              <a:off x="3755" y="2555"/>
              <a:ext cx="286"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0.011</a:t>
              </a:r>
              <a:endParaRPr kumimoji="0" lang="en-US" sz="1800" b="0" i="0" u="none" strike="noStrike" cap="none" normalizeH="0" baseline="0" dirty="0">
                <a:ln>
                  <a:noFill/>
                </a:ln>
                <a:solidFill>
                  <a:schemeClr val="tx1"/>
                </a:solidFill>
                <a:effectLst/>
                <a:latin typeface="Arial" pitchFamily="34" charset="0"/>
              </a:endParaRPr>
            </a:p>
          </p:txBody>
        </p:sp>
        <p:sp>
          <p:nvSpPr>
            <p:cNvPr id="7315" name="Line 174"/>
            <p:cNvSpPr>
              <a:spLocks noChangeShapeType="1"/>
            </p:cNvSpPr>
            <p:nvPr/>
          </p:nvSpPr>
          <p:spPr bwMode="auto">
            <a:xfrm flipV="1">
              <a:off x="5107"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6" name="Line 175"/>
            <p:cNvSpPr>
              <a:spLocks noChangeShapeType="1"/>
            </p:cNvSpPr>
            <p:nvPr/>
          </p:nvSpPr>
          <p:spPr bwMode="auto">
            <a:xfrm flipV="1">
              <a:off x="5138" y="256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7" name="Line 176"/>
            <p:cNvSpPr>
              <a:spLocks noChangeShapeType="1"/>
            </p:cNvSpPr>
            <p:nvPr/>
          </p:nvSpPr>
          <p:spPr bwMode="auto">
            <a:xfrm>
              <a:off x="1744" y="2720"/>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19" name="Line 177"/>
            <p:cNvSpPr>
              <a:spLocks noChangeShapeType="1"/>
            </p:cNvSpPr>
            <p:nvPr/>
          </p:nvSpPr>
          <p:spPr bwMode="auto">
            <a:xfrm flipV="1">
              <a:off x="1744"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0" name="Line 178"/>
            <p:cNvSpPr>
              <a:spLocks noChangeShapeType="1"/>
            </p:cNvSpPr>
            <p:nvPr/>
          </p:nvSpPr>
          <p:spPr bwMode="auto">
            <a:xfrm flipV="1">
              <a:off x="1775"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1" name="Rectangle 179"/>
            <p:cNvSpPr>
              <a:spLocks noChangeArrowheads="1"/>
            </p:cNvSpPr>
            <p:nvPr/>
          </p:nvSpPr>
          <p:spPr bwMode="auto">
            <a:xfrm>
              <a:off x="1855" y="2717"/>
              <a:ext cx="115"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322" name="Line 180"/>
            <p:cNvSpPr>
              <a:spLocks noChangeShapeType="1"/>
            </p:cNvSpPr>
            <p:nvPr/>
          </p:nvSpPr>
          <p:spPr bwMode="auto">
            <a:xfrm flipV="1">
              <a:off x="2390"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3" name="Rectangle 181"/>
            <p:cNvSpPr>
              <a:spLocks noChangeArrowheads="1"/>
            </p:cNvSpPr>
            <p:nvPr/>
          </p:nvSpPr>
          <p:spPr bwMode="auto">
            <a:xfrm>
              <a:off x="2471" y="2717"/>
              <a:ext cx="115"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7324" name="Rectangle 182"/>
            <p:cNvSpPr>
              <a:spLocks noChangeArrowheads="1"/>
            </p:cNvSpPr>
            <p:nvPr/>
          </p:nvSpPr>
          <p:spPr bwMode="auto">
            <a:xfrm>
              <a:off x="2536" y="2704"/>
              <a:ext cx="87" cy="1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000000"/>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325" name="Line 183"/>
            <p:cNvSpPr>
              <a:spLocks noChangeShapeType="1"/>
            </p:cNvSpPr>
            <p:nvPr/>
          </p:nvSpPr>
          <p:spPr bwMode="auto">
            <a:xfrm flipV="1">
              <a:off x="3677"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6" name="Rectangle 184"/>
            <p:cNvSpPr>
              <a:spLocks noChangeArrowheads="1"/>
            </p:cNvSpPr>
            <p:nvPr/>
          </p:nvSpPr>
          <p:spPr bwMode="auto">
            <a:xfrm>
              <a:off x="3755" y="2717"/>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p:txBody>
        </p:sp>
        <p:sp>
          <p:nvSpPr>
            <p:cNvPr id="7327" name="Line 185"/>
            <p:cNvSpPr>
              <a:spLocks noChangeShapeType="1"/>
            </p:cNvSpPr>
            <p:nvPr/>
          </p:nvSpPr>
          <p:spPr bwMode="auto">
            <a:xfrm flipV="1">
              <a:off x="5107"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8" name="Line 186"/>
            <p:cNvSpPr>
              <a:spLocks noChangeShapeType="1"/>
            </p:cNvSpPr>
            <p:nvPr/>
          </p:nvSpPr>
          <p:spPr bwMode="auto">
            <a:xfrm flipV="1">
              <a:off x="5138" y="2723"/>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9" name="Line 187"/>
            <p:cNvSpPr>
              <a:spLocks noChangeShapeType="1"/>
            </p:cNvSpPr>
            <p:nvPr/>
          </p:nvSpPr>
          <p:spPr bwMode="auto">
            <a:xfrm>
              <a:off x="1744" y="2878"/>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0" name="Line 188"/>
            <p:cNvSpPr>
              <a:spLocks noChangeShapeType="1"/>
            </p:cNvSpPr>
            <p:nvPr/>
          </p:nvSpPr>
          <p:spPr bwMode="auto">
            <a:xfrm flipV="1">
              <a:off x="1744"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1" name="Line 189"/>
            <p:cNvSpPr>
              <a:spLocks noChangeShapeType="1"/>
            </p:cNvSpPr>
            <p:nvPr/>
          </p:nvSpPr>
          <p:spPr bwMode="auto">
            <a:xfrm flipV="1">
              <a:off x="1775"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2" name="Rectangle 190"/>
            <p:cNvSpPr>
              <a:spLocks noChangeArrowheads="1"/>
            </p:cNvSpPr>
            <p:nvPr/>
          </p:nvSpPr>
          <p:spPr bwMode="auto">
            <a:xfrm>
              <a:off x="1855" y="2876"/>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p:txBody>
        </p:sp>
        <p:sp>
          <p:nvSpPr>
            <p:cNvPr id="7333" name="Line 191"/>
            <p:cNvSpPr>
              <a:spLocks noChangeShapeType="1"/>
            </p:cNvSpPr>
            <p:nvPr/>
          </p:nvSpPr>
          <p:spPr bwMode="auto">
            <a:xfrm flipV="1">
              <a:off x="2390"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4" name="Line 192"/>
            <p:cNvSpPr>
              <a:spLocks noChangeShapeType="1"/>
            </p:cNvSpPr>
            <p:nvPr/>
          </p:nvSpPr>
          <p:spPr bwMode="auto">
            <a:xfrm flipV="1">
              <a:off x="3677"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5" name="Rectangle 193"/>
            <p:cNvSpPr>
              <a:spLocks noChangeArrowheads="1"/>
            </p:cNvSpPr>
            <p:nvPr/>
          </p:nvSpPr>
          <p:spPr bwMode="auto">
            <a:xfrm>
              <a:off x="3755" y="2876"/>
              <a:ext cx="211"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7336" name="Line 194"/>
            <p:cNvSpPr>
              <a:spLocks noChangeShapeType="1"/>
            </p:cNvSpPr>
            <p:nvPr/>
          </p:nvSpPr>
          <p:spPr bwMode="auto">
            <a:xfrm flipV="1">
              <a:off x="5107"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7" name="Line 195"/>
            <p:cNvSpPr>
              <a:spLocks noChangeShapeType="1"/>
            </p:cNvSpPr>
            <p:nvPr/>
          </p:nvSpPr>
          <p:spPr bwMode="auto">
            <a:xfrm flipV="1">
              <a:off x="5138" y="2882"/>
              <a:ext cx="0" cy="155"/>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8" name="Line 196"/>
            <p:cNvSpPr>
              <a:spLocks noChangeShapeType="1"/>
            </p:cNvSpPr>
            <p:nvPr/>
          </p:nvSpPr>
          <p:spPr bwMode="auto">
            <a:xfrm>
              <a:off x="1744" y="3040"/>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9" name="Line 197"/>
            <p:cNvSpPr>
              <a:spLocks noChangeShapeType="1"/>
            </p:cNvSpPr>
            <p:nvPr/>
          </p:nvSpPr>
          <p:spPr bwMode="auto">
            <a:xfrm flipV="1">
              <a:off x="1744"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0" name="Line 198"/>
            <p:cNvSpPr>
              <a:spLocks noChangeShapeType="1"/>
            </p:cNvSpPr>
            <p:nvPr/>
          </p:nvSpPr>
          <p:spPr bwMode="auto">
            <a:xfrm flipV="1">
              <a:off x="1775"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1" name="Rectangle 199"/>
            <p:cNvSpPr>
              <a:spLocks noChangeArrowheads="1"/>
            </p:cNvSpPr>
            <p:nvPr/>
          </p:nvSpPr>
          <p:spPr bwMode="auto">
            <a:xfrm>
              <a:off x="1855" y="3038"/>
              <a:ext cx="27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2.75</a:t>
              </a:r>
              <a:endParaRPr kumimoji="0" lang="en-US" sz="1800" b="0" i="0" u="none" strike="noStrike" cap="none" normalizeH="0" baseline="0">
                <a:ln>
                  <a:noFill/>
                </a:ln>
                <a:solidFill>
                  <a:schemeClr val="tx1"/>
                </a:solidFill>
                <a:effectLst/>
                <a:latin typeface="Arial" pitchFamily="34" charset="0"/>
              </a:endParaRPr>
            </a:p>
          </p:txBody>
        </p:sp>
        <p:sp>
          <p:nvSpPr>
            <p:cNvPr id="7342" name="Line 200"/>
            <p:cNvSpPr>
              <a:spLocks noChangeShapeType="1"/>
            </p:cNvSpPr>
            <p:nvPr/>
          </p:nvSpPr>
          <p:spPr bwMode="auto">
            <a:xfrm flipV="1">
              <a:off x="2390"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3" name="Line 201"/>
            <p:cNvSpPr>
              <a:spLocks noChangeShapeType="1"/>
            </p:cNvSpPr>
            <p:nvPr/>
          </p:nvSpPr>
          <p:spPr bwMode="auto">
            <a:xfrm flipV="1">
              <a:off x="3677"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4" name="Rectangle 202"/>
            <p:cNvSpPr>
              <a:spLocks noChangeArrowheads="1"/>
            </p:cNvSpPr>
            <p:nvPr/>
          </p:nvSpPr>
          <p:spPr bwMode="auto">
            <a:xfrm>
              <a:off x="3755" y="3038"/>
              <a:ext cx="342"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10.11</a:t>
              </a:r>
              <a:endParaRPr kumimoji="0" lang="en-US" sz="1800" b="0" i="0" u="none" strike="noStrike" cap="none" normalizeH="0" baseline="0">
                <a:ln>
                  <a:noFill/>
                </a:ln>
                <a:solidFill>
                  <a:schemeClr val="tx1"/>
                </a:solidFill>
                <a:effectLst/>
                <a:latin typeface="Arial" pitchFamily="34" charset="0"/>
              </a:endParaRPr>
            </a:p>
          </p:txBody>
        </p:sp>
        <p:sp>
          <p:nvSpPr>
            <p:cNvPr id="7345" name="Line 203"/>
            <p:cNvSpPr>
              <a:spLocks noChangeShapeType="1"/>
            </p:cNvSpPr>
            <p:nvPr/>
          </p:nvSpPr>
          <p:spPr bwMode="auto">
            <a:xfrm flipV="1">
              <a:off x="5107"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6" name="Line 204"/>
            <p:cNvSpPr>
              <a:spLocks noChangeShapeType="1"/>
            </p:cNvSpPr>
            <p:nvPr/>
          </p:nvSpPr>
          <p:spPr bwMode="auto">
            <a:xfrm flipV="1">
              <a:off x="5138" y="3044"/>
              <a:ext cx="0" cy="152"/>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7" name="Line 205"/>
            <p:cNvSpPr>
              <a:spLocks noChangeShapeType="1"/>
            </p:cNvSpPr>
            <p:nvPr/>
          </p:nvSpPr>
          <p:spPr bwMode="auto">
            <a:xfrm>
              <a:off x="1744" y="3199"/>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8" name="Line 206"/>
            <p:cNvSpPr>
              <a:spLocks noChangeShapeType="1"/>
            </p:cNvSpPr>
            <p:nvPr/>
          </p:nvSpPr>
          <p:spPr bwMode="auto">
            <a:xfrm flipV="1">
              <a:off x="1744"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49" name="Line 207"/>
            <p:cNvSpPr>
              <a:spLocks noChangeShapeType="1"/>
            </p:cNvSpPr>
            <p:nvPr/>
          </p:nvSpPr>
          <p:spPr bwMode="auto">
            <a:xfrm flipV="1">
              <a:off x="1775"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0" name="Rectangle 208"/>
            <p:cNvSpPr>
              <a:spLocks noChangeArrowheads="1"/>
            </p:cNvSpPr>
            <p:nvPr/>
          </p:nvSpPr>
          <p:spPr bwMode="auto">
            <a:xfrm>
              <a:off x="1855" y="3196"/>
              <a:ext cx="407"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17.625</a:t>
              </a:r>
              <a:endParaRPr kumimoji="0" lang="en-US" sz="1800" b="0" i="0" u="none" strike="noStrike" cap="none" normalizeH="0" baseline="0">
                <a:ln>
                  <a:noFill/>
                </a:ln>
                <a:solidFill>
                  <a:schemeClr val="tx1"/>
                </a:solidFill>
                <a:effectLst/>
                <a:latin typeface="Arial" pitchFamily="34" charset="0"/>
              </a:endParaRPr>
            </a:p>
          </p:txBody>
        </p:sp>
        <p:sp>
          <p:nvSpPr>
            <p:cNvPr id="7351" name="Line 209"/>
            <p:cNvSpPr>
              <a:spLocks noChangeShapeType="1"/>
            </p:cNvSpPr>
            <p:nvPr/>
          </p:nvSpPr>
          <p:spPr bwMode="auto">
            <a:xfrm flipV="1">
              <a:off x="2390"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2" name="Line 210"/>
            <p:cNvSpPr>
              <a:spLocks noChangeShapeType="1"/>
            </p:cNvSpPr>
            <p:nvPr/>
          </p:nvSpPr>
          <p:spPr bwMode="auto">
            <a:xfrm flipV="1">
              <a:off x="3677"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3" name="Rectangle 211"/>
            <p:cNvSpPr>
              <a:spLocks noChangeArrowheads="1"/>
            </p:cNvSpPr>
            <p:nvPr/>
          </p:nvSpPr>
          <p:spPr bwMode="auto">
            <a:xfrm>
              <a:off x="3755" y="3196"/>
              <a:ext cx="603" cy="1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00000"/>
                  </a:solidFill>
                  <a:effectLst/>
                  <a:latin typeface="Times New Roman" pitchFamily="18" charset="0"/>
                </a:rPr>
                <a:t>10001.101</a:t>
              </a:r>
              <a:endParaRPr kumimoji="0" lang="en-US" sz="1800" b="0" i="0" u="none" strike="noStrike" cap="none" normalizeH="0" baseline="0">
                <a:ln>
                  <a:noFill/>
                </a:ln>
                <a:solidFill>
                  <a:schemeClr val="tx1"/>
                </a:solidFill>
                <a:effectLst/>
                <a:latin typeface="Arial" pitchFamily="34" charset="0"/>
              </a:endParaRPr>
            </a:p>
          </p:txBody>
        </p:sp>
        <p:sp>
          <p:nvSpPr>
            <p:cNvPr id="7354" name="Line 212"/>
            <p:cNvSpPr>
              <a:spLocks noChangeShapeType="1"/>
            </p:cNvSpPr>
            <p:nvPr/>
          </p:nvSpPr>
          <p:spPr bwMode="auto">
            <a:xfrm flipV="1">
              <a:off x="5107"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5" name="Line 213"/>
            <p:cNvSpPr>
              <a:spLocks noChangeShapeType="1"/>
            </p:cNvSpPr>
            <p:nvPr/>
          </p:nvSpPr>
          <p:spPr bwMode="auto">
            <a:xfrm flipV="1">
              <a:off x="5138" y="3202"/>
              <a:ext cx="0" cy="156"/>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6" name="Line 214"/>
            <p:cNvSpPr>
              <a:spLocks noChangeShapeType="1"/>
            </p:cNvSpPr>
            <p:nvPr/>
          </p:nvSpPr>
          <p:spPr bwMode="auto">
            <a:xfrm>
              <a:off x="1744" y="3361"/>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7" name="Line 215"/>
            <p:cNvSpPr>
              <a:spLocks noChangeShapeType="1"/>
            </p:cNvSpPr>
            <p:nvPr/>
          </p:nvSpPr>
          <p:spPr bwMode="auto">
            <a:xfrm>
              <a:off x="1744" y="3392"/>
              <a:ext cx="3394" cy="0"/>
            </a:xfrm>
            <a:prstGeom prst="line">
              <a:avLst/>
            </a:prstGeom>
            <a:noFill/>
            <a:ln w="6">
              <a:solidFill>
                <a:srgbClr val="000000"/>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8" name="Rectangle 216"/>
            <p:cNvSpPr>
              <a:spLocks noChangeArrowheads="1"/>
            </p:cNvSpPr>
            <p:nvPr/>
          </p:nvSpPr>
          <p:spPr bwMode="auto">
            <a:xfrm>
              <a:off x="2471" y="3050"/>
              <a:ext cx="26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kumimoji="0" lang="en-US" sz="1600" b="0" i="0" u="none" strike="noStrike" cap="none" normalizeH="0" baseline="0" dirty="0">
                  <a:ln>
                    <a:noFill/>
                  </a:ln>
                  <a:solidFill>
                    <a:srgbClr val="000000"/>
                  </a:solidFill>
                  <a:effectLst/>
                  <a:latin typeface="Times New Roman" pitchFamily="18" charset="0"/>
                </a:rPr>
                <a:t>2 </a:t>
              </a:r>
              <a:r>
                <a:rPr lang="en-US" sz="1600" dirty="0">
                  <a:solidFill>
                    <a:srgbClr val="000000"/>
                  </a:solidFill>
                  <a:latin typeface="Times New Roman" pitchFamily="18" charset="0"/>
                </a:rPr>
                <a:t> </a:t>
              </a:r>
              <a:r>
                <a:rPr kumimoji="0" lang="en-US" sz="16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59" name="Rectangle 217"/>
            <p:cNvSpPr>
              <a:spLocks noChangeArrowheads="1"/>
            </p:cNvSpPr>
            <p:nvPr/>
          </p:nvSpPr>
          <p:spPr bwMode="auto">
            <a:xfrm>
              <a:off x="2536" y="3044"/>
              <a:ext cx="311"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–1 </a:t>
              </a:r>
              <a:endParaRPr kumimoji="0" lang="en-US" sz="1800" b="0" i="0" u="none" strike="noStrike" cap="none" normalizeH="0" baseline="0" dirty="0">
                <a:ln>
                  <a:noFill/>
                </a:ln>
                <a:solidFill>
                  <a:schemeClr val="tx1"/>
                </a:solidFill>
                <a:effectLst/>
                <a:latin typeface="Arial" pitchFamily="34" charset="0"/>
              </a:endParaRPr>
            </a:p>
          </p:txBody>
        </p:sp>
        <p:sp>
          <p:nvSpPr>
            <p:cNvPr id="7360" name="Rectangle 218"/>
            <p:cNvSpPr>
              <a:spLocks noChangeArrowheads="1"/>
            </p:cNvSpPr>
            <p:nvPr/>
          </p:nvSpPr>
          <p:spPr bwMode="auto">
            <a:xfrm>
              <a:off x="2815" y="3050"/>
              <a:ext cx="202"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+ 2</a:t>
              </a:r>
              <a:endParaRPr kumimoji="0" lang="en-US" sz="1800" b="0" i="0" u="none" strike="noStrike" cap="none" normalizeH="0" baseline="0" dirty="0">
                <a:ln>
                  <a:noFill/>
                </a:ln>
                <a:solidFill>
                  <a:schemeClr val="tx1"/>
                </a:solidFill>
                <a:effectLst/>
                <a:latin typeface="Arial" pitchFamily="34" charset="0"/>
              </a:endParaRPr>
            </a:p>
          </p:txBody>
        </p:sp>
        <p:sp>
          <p:nvSpPr>
            <p:cNvPr id="7361" name="Rectangle 219"/>
            <p:cNvSpPr>
              <a:spLocks noChangeArrowheads="1"/>
            </p:cNvSpPr>
            <p:nvPr/>
          </p:nvSpPr>
          <p:spPr bwMode="auto">
            <a:xfrm>
              <a:off x="2983" y="3044"/>
              <a:ext cx="118"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lang="en-US" sz="1100" dirty="0">
                  <a:solidFill>
                    <a:srgbClr val="000000"/>
                  </a:solidFill>
                  <a:latin typeface="Times New Roman" pitchFamily="18" charset="0"/>
                </a:rPr>
                <a:t>  -</a:t>
              </a:r>
              <a:r>
                <a:rPr kumimoji="0" lang="en-US" sz="1100" b="0" i="0" u="none" strike="noStrike" cap="none" normalizeH="0" baseline="0" dirty="0">
                  <a:ln>
                    <a:noFill/>
                  </a:ln>
                  <a:solidFill>
                    <a:srgbClr val="000000"/>
                  </a:solidFill>
                  <a:effectLst/>
                  <a:latin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p:txBody>
        </p:sp>
        <p:sp>
          <p:nvSpPr>
            <p:cNvPr id="7362" name="Rectangle 220"/>
            <p:cNvSpPr>
              <a:spLocks noChangeArrowheads="1"/>
            </p:cNvSpPr>
            <p:nvPr/>
          </p:nvSpPr>
          <p:spPr bwMode="auto">
            <a:xfrm>
              <a:off x="2462" y="3212"/>
              <a:ext cx="267"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2  +2</a:t>
              </a:r>
              <a:endParaRPr kumimoji="0" lang="en-US" sz="1800" b="0" i="0" u="none" strike="noStrike" cap="none" normalizeH="0" baseline="0" dirty="0">
                <a:ln>
                  <a:noFill/>
                </a:ln>
                <a:solidFill>
                  <a:schemeClr val="tx1"/>
                </a:solidFill>
                <a:effectLst/>
                <a:latin typeface="Arial" pitchFamily="34" charset="0"/>
              </a:endParaRPr>
            </a:p>
          </p:txBody>
        </p:sp>
        <p:sp>
          <p:nvSpPr>
            <p:cNvPr id="7363" name="Rectangle 221"/>
            <p:cNvSpPr>
              <a:spLocks noChangeArrowheads="1"/>
            </p:cNvSpPr>
            <p:nvPr/>
          </p:nvSpPr>
          <p:spPr bwMode="auto">
            <a:xfrm>
              <a:off x="2524" y="3206"/>
              <a:ext cx="289"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4        0 </a:t>
              </a:r>
              <a:endParaRPr kumimoji="0" lang="en-US" sz="1800" b="0" i="0" u="none" strike="noStrike" cap="none" normalizeH="0" baseline="0" dirty="0">
                <a:ln>
                  <a:noFill/>
                </a:ln>
                <a:solidFill>
                  <a:schemeClr val="tx1"/>
                </a:solidFill>
                <a:effectLst/>
                <a:latin typeface="Arial" pitchFamily="34" charset="0"/>
              </a:endParaRPr>
            </a:p>
          </p:txBody>
        </p:sp>
        <p:sp>
          <p:nvSpPr>
            <p:cNvPr id="7364" name="Rectangle 222"/>
            <p:cNvSpPr>
              <a:spLocks noChangeArrowheads="1"/>
            </p:cNvSpPr>
            <p:nvPr/>
          </p:nvSpPr>
          <p:spPr bwMode="auto">
            <a:xfrm>
              <a:off x="2802" y="3212"/>
              <a:ext cx="404" cy="15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00000"/>
                  </a:solidFill>
                  <a:effectLst/>
                  <a:latin typeface="Times New Roman" pitchFamily="18" charset="0"/>
                </a:rPr>
                <a:t>+ 2   +2</a:t>
              </a:r>
              <a:endParaRPr kumimoji="0" lang="en-US" sz="1800" b="0" i="0" u="none" strike="noStrike" cap="none" normalizeH="0" baseline="0" dirty="0">
                <a:ln>
                  <a:noFill/>
                </a:ln>
                <a:solidFill>
                  <a:schemeClr val="tx1"/>
                </a:solidFill>
                <a:effectLst/>
                <a:latin typeface="Arial" pitchFamily="34" charset="0"/>
              </a:endParaRPr>
            </a:p>
          </p:txBody>
        </p:sp>
        <p:sp>
          <p:nvSpPr>
            <p:cNvPr id="7365" name="Rectangle 223"/>
            <p:cNvSpPr>
              <a:spLocks noChangeArrowheads="1"/>
            </p:cNvSpPr>
            <p:nvPr/>
          </p:nvSpPr>
          <p:spPr bwMode="auto">
            <a:xfrm>
              <a:off x="2976" y="3206"/>
              <a:ext cx="318"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000000"/>
                  </a:solidFill>
                  <a:effectLst/>
                  <a:latin typeface="Times New Roman" pitchFamily="18" charset="0"/>
                </a:rPr>
                <a:t>–1       -3</a:t>
              </a:r>
              <a:endParaRPr kumimoji="0" lang="en-US" sz="1800" b="0" i="0" u="none" strike="noStrike" cap="none" normalizeH="0" baseline="0" dirty="0">
                <a:ln>
                  <a:noFill/>
                </a:ln>
                <a:solidFill>
                  <a:schemeClr val="tx1"/>
                </a:solidFill>
                <a:effectLst/>
                <a:latin typeface="Arial" pitchFamily="34" charset="0"/>
              </a:endParaRPr>
            </a:p>
          </p:txBody>
        </p:sp>
      </p:grpSp>
      <p:sp>
        <p:nvSpPr>
          <p:cNvPr id="4" name="Rectangle 3"/>
          <p:cNvSpPr/>
          <p:nvPr/>
        </p:nvSpPr>
        <p:spPr>
          <a:xfrm>
            <a:off x="3048000" y="4648200"/>
            <a:ext cx="814647" cy="338554"/>
          </a:xfrm>
          <a:prstGeom prst="rect">
            <a:avLst/>
          </a:prstGeom>
        </p:spPr>
        <p:txBody>
          <a:bodyPr wrap="none">
            <a:spAutoFit/>
          </a:bodyPr>
          <a:lstStyle/>
          <a:p>
            <a:r>
              <a:rPr lang="en-US" sz="1600" dirty="0">
                <a:latin typeface="Times New Roman" pitchFamily="18" charset="0"/>
                <a:cs typeface="Times New Roman" pitchFamily="18" charset="0"/>
              </a:rPr>
              <a:t>2</a:t>
            </a:r>
            <a:r>
              <a:rPr lang="en-US" sz="1600" baseline="30000" dirty="0">
                <a:latin typeface="Times New Roman" pitchFamily="18" charset="0"/>
                <a:cs typeface="Times New Roman" pitchFamily="18" charset="0"/>
              </a:rPr>
              <a:t>0</a:t>
            </a:r>
            <a:r>
              <a:rPr lang="en-US" sz="1600" dirty="0">
                <a:latin typeface="Times New Roman" pitchFamily="18" charset="0"/>
                <a:cs typeface="Times New Roman" pitchFamily="18" charset="0"/>
              </a:rPr>
              <a:t> + 2</a:t>
            </a:r>
            <a:r>
              <a:rPr lang="en-US" sz="1600" baseline="30000" dirty="0">
                <a:latin typeface="Times New Roman" pitchFamily="18" charset="0"/>
                <a:cs typeface="Times New Roman" pitchFamily="18" charset="0"/>
              </a:rPr>
              <a:t>–1</a:t>
            </a:r>
          </a:p>
        </p:txBody>
      </p:sp>
      <p:sp>
        <p:nvSpPr>
          <p:cNvPr id="79"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59</a:t>
            </a:fld>
            <a:endParaRPr lang="en-US" sz="1000" dirty="0">
              <a:latin typeface="Calibri" panose="020F050202020403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XOR Operation : (A   B)</a:t>
            </a:r>
          </a:p>
        </p:txBody>
      </p:sp>
      <p:grpSp>
        <p:nvGrpSpPr>
          <p:cNvPr id="5" name="Group 4"/>
          <p:cNvGrpSpPr/>
          <p:nvPr/>
        </p:nvGrpSpPr>
        <p:grpSpPr>
          <a:xfrm>
            <a:off x="4419600" y="1802640"/>
            <a:ext cx="178560" cy="178560"/>
            <a:chOff x="5635800" y="1745999"/>
            <a:chExt cx="178560" cy="178560"/>
          </a:xfrm>
        </p:grpSpPr>
        <p:sp>
          <p:nvSpPr>
            <p:cNvPr id="6" name="Straight Connector 5"/>
            <p:cNvSpPr/>
            <p:nvPr/>
          </p:nvSpPr>
          <p:spPr>
            <a:xfrm>
              <a:off x="5635800" y="1825560"/>
              <a:ext cx="168480" cy="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7" name="Straight Connector 6"/>
            <p:cNvSpPr/>
            <p:nvPr/>
          </p:nvSpPr>
          <p:spPr>
            <a:xfrm>
              <a:off x="5715000" y="1756080"/>
              <a:ext cx="10080" cy="158760"/>
            </a:xfrm>
            <a:prstGeom prst="line">
              <a:avLst/>
            </a:prstGeom>
            <a:noFill/>
            <a:ln w="0">
              <a:solidFill>
                <a:srgbClr val="000000"/>
              </a:solidFill>
              <a:prstDash val="solid"/>
            </a:ln>
          </p:spPr>
          <p:txBody>
            <a:bodyPr vert="horz" wrap="none" lIns="90000" tIns="45000" rIns="90000" bIns="45000" anchor="ctr" anchorCtr="1"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sp>
          <p:nvSpPr>
            <p:cNvPr id="8" name="Freeform 7"/>
            <p:cNvSpPr/>
            <p:nvPr/>
          </p:nvSpPr>
          <p:spPr>
            <a:xfrm>
              <a:off x="5635800" y="1745999"/>
              <a:ext cx="178560" cy="178560"/>
            </a:xfrm>
            <a:custGeom>
              <a:avLst/>
              <a:gdLst>
                <a:gd name="f0" fmla="val 10800000"/>
                <a:gd name="f1" fmla="val 5400000"/>
                <a:gd name="f2" fmla="val 180"/>
                <a:gd name="f3" fmla="val w"/>
                <a:gd name="f4" fmla="val h"/>
                <a:gd name="f5" fmla="*/ 5419351 1 1725033"/>
                <a:gd name="f6" fmla="*/ 10800 10800 1"/>
                <a:gd name="f7" fmla="+- 0 0 0"/>
                <a:gd name="f8" fmla="+- 0 0 360"/>
                <a:gd name="f9" fmla="val 10800"/>
                <a:gd name="f10" fmla="*/ f3 1 21600"/>
                <a:gd name="f11" fmla="*/ f4 1 21600"/>
                <a:gd name="f12" fmla="*/ 0 f5 1"/>
                <a:gd name="f13" fmla="*/ f7 f0 1"/>
                <a:gd name="f14" fmla="*/ f8 f0 1"/>
                <a:gd name="f15" fmla="*/ 3163 f10 1"/>
                <a:gd name="f16" fmla="*/ 18437 f10 1"/>
                <a:gd name="f17" fmla="*/ 18437 f11 1"/>
                <a:gd name="f18" fmla="*/ 3163 f11 1"/>
                <a:gd name="f19" fmla="*/ f12 1 f2"/>
                <a:gd name="f20" fmla="*/ f13 1 f2"/>
                <a:gd name="f21" fmla="*/ f14 1 f2"/>
                <a:gd name="f22" fmla="*/ 10800 f10 1"/>
                <a:gd name="f23" fmla="*/ 0 f11 1"/>
                <a:gd name="f24" fmla="*/ 0 f10 1"/>
                <a:gd name="f25" fmla="*/ 10800 f11 1"/>
                <a:gd name="f26" fmla="*/ 21600 f11 1"/>
                <a:gd name="f27" fmla="*/ 21600 f10 1"/>
                <a:gd name="f28" fmla="+- 0 0 f19"/>
                <a:gd name="f29" fmla="+- f20 0 f1"/>
                <a:gd name="f30" fmla="+- f21 0 f1"/>
                <a:gd name="f31" fmla="*/ f28 f0 1"/>
                <a:gd name="f32" fmla="+- f30 0 f29"/>
                <a:gd name="f33" fmla="*/ f31 1 f5"/>
                <a:gd name="f34" fmla="+- f33 0 f1"/>
                <a:gd name="f35" fmla="cos 1 f34"/>
                <a:gd name="f36" fmla="sin 1 f34"/>
                <a:gd name="f37" fmla="+- 0 0 f35"/>
                <a:gd name="f38" fmla="+- 0 0 f36"/>
                <a:gd name="f39" fmla="*/ 10800 f37 1"/>
                <a:gd name="f40" fmla="*/ 10800 f38 1"/>
                <a:gd name="f41" fmla="*/ f39 f39 1"/>
                <a:gd name="f42" fmla="*/ f40 f40 1"/>
                <a:gd name="f43" fmla="+- f41 f42 0"/>
                <a:gd name="f44" fmla="sqrt f43"/>
                <a:gd name="f45" fmla="*/ f6 1 f44"/>
                <a:gd name="f46" fmla="*/ f37 f45 1"/>
                <a:gd name="f47" fmla="*/ f38 f45 1"/>
                <a:gd name="f48" fmla="+- 10800 0 f46"/>
                <a:gd name="f49" fmla="+- 10800 0 f47"/>
              </a:gdLst>
              <a:ahLst/>
              <a:cxnLst>
                <a:cxn ang="3cd4">
                  <a:pos x="hc" y="t"/>
                </a:cxn>
                <a:cxn ang="0">
                  <a:pos x="r" y="vc"/>
                </a:cxn>
                <a:cxn ang="cd4">
                  <a:pos x="hc" y="b"/>
                </a:cxn>
                <a:cxn ang="cd2">
                  <a:pos x="l" y="vc"/>
                </a:cxn>
                <a:cxn ang="f29">
                  <a:pos x="f22" y="f23"/>
                </a:cxn>
                <a:cxn ang="f29">
                  <a:pos x="f15" y="f18"/>
                </a:cxn>
                <a:cxn ang="f29">
                  <a:pos x="f24" y="f25"/>
                </a:cxn>
                <a:cxn ang="f29">
                  <a:pos x="f15" y="f17"/>
                </a:cxn>
                <a:cxn ang="f29">
                  <a:pos x="f22" y="f26"/>
                </a:cxn>
                <a:cxn ang="f29">
                  <a:pos x="f16" y="f17"/>
                </a:cxn>
                <a:cxn ang="f29">
                  <a:pos x="f27" y="f25"/>
                </a:cxn>
                <a:cxn ang="f29">
                  <a:pos x="f16" y="f18"/>
                </a:cxn>
              </a:cxnLst>
              <a:rect l="f15" t="f18" r="f16" b="f17"/>
              <a:pathLst>
                <a:path w="21600" h="21600">
                  <a:moveTo>
                    <a:pt x="f48" y="f49"/>
                  </a:moveTo>
                  <a:arcTo wR="f9" hR="f9" stAng="f29" swAng="f32"/>
                  <a:close/>
                </a:path>
              </a:pathLst>
            </a:custGeom>
            <a:noFill/>
            <a:ln w="0">
              <a:solidFill>
                <a:srgbClr val="000000"/>
              </a:solidFill>
              <a:prstDash val="solid"/>
            </a:ln>
          </p:spPr>
          <p:txBody>
            <a:bodyPr vert="horz" wrap="none" lIns="90000" tIns="45000" rIns="90000" bIns="45000" anchor="ctr" anchorCtr="0" compatLnSpc="0"/>
            <a:lstStyle/>
            <a:p>
              <a:pPr marL="0" marR="0" lvl="0" indent="0" rtl="0" hangingPunct="0">
                <a:lnSpc>
                  <a:spcPct val="100000"/>
                </a:lnSpc>
                <a:spcBef>
                  <a:spcPts val="0"/>
                </a:spcBef>
                <a:spcAft>
                  <a:spcPts val="0"/>
                </a:spcAft>
                <a:buNone/>
                <a:tabLst/>
              </a:pPr>
              <a:endParaRPr lang="en-IN" sz="1800" b="0" i="0" u="none" strike="noStrike" kern="1200">
                <a:ln>
                  <a:noFill/>
                </a:ln>
                <a:latin typeface="Arial" pitchFamily="18"/>
                <a:ea typeface="Microsoft YaHei" pitchFamily="2"/>
                <a:cs typeface="Mangal" pitchFamily="2"/>
              </a:endParaRPr>
            </a:p>
          </p:txBody>
        </p:sp>
      </p:gr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a:t>
            </a:fld>
            <a:endParaRPr lang="en-US" sz="1000" dirty="0">
              <a:latin typeface="Calibri" panose="020F0502020204030204" pitchFamily="34" charset="0"/>
            </a:endParaRPr>
          </a:p>
        </p:txBody>
      </p:sp>
      <p:graphicFrame>
        <p:nvGraphicFramePr>
          <p:cNvPr id="13" name="Table 12"/>
          <p:cNvGraphicFramePr>
            <a:graphicFrameLocks noGrp="1"/>
          </p:cNvGraphicFramePr>
          <p:nvPr>
            <p:extLst>
              <p:ext uri="{D42A27DB-BD31-4B8C-83A1-F6EECF244321}">
                <p14:modId xmlns:p14="http://schemas.microsoft.com/office/powerpoint/2010/main" val="938338320"/>
              </p:ext>
            </p:extLst>
          </p:nvPr>
        </p:nvGraphicFramePr>
        <p:xfrm>
          <a:off x="2590800" y="2438400"/>
          <a:ext cx="3886200" cy="2057400"/>
        </p:xfrm>
        <a:graphic>
          <a:graphicData uri="http://schemas.openxmlformats.org/drawingml/2006/table">
            <a:tbl>
              <a:tblPr firstRow="1" bandRow="1">
                <a:tableStyleId>{3B4B98B0-60AC-42C2-AFA5-B58CD77FA1E5}</a:tableStyleId>
              </a:tblPr>
              <a:tblGrid>
                <a:gridCol w="1295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533400">
                <a:tc>
                  <a:txBody>
                    <a:bodyPr/>
                    <a:lstStyle/>
                    <a:p>
                      <a:pPr algn="ctr"/>
                      <a:r>
                        <a:rPr lang="en-US" dirty="0"/>
                        <a:t>A</a:t>
                      </a: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tcPr>
                </a:tc>
                <a:tc>
                  <a:txBody>
                    <a:bodyPr/>
                    <a:lstStyle/>
                    <a:p>
                      <a:pPr algn="ctr"/>
                      <a:r>
                        <a:rPr lang="en-US" dirty="0"/>
                        <a:t>B</a:t>
                      </a:r>
                    </a:p>
                  </a:txBody>
                  <a:tcPr>
                    <a:lnT w="12700" cap="flat" cmpd="sng" algn="ctr">
                      <a:solidFill>
                        <a:scrgbClr r="0" g="0" b="0"/>
                      </a:solidFill>
                      <a:prstDash val="solid"/>
                      <a:round/>
                      <a:headEnd type="none" w="med" len="med"/>
                      <a:tailEnd type="none" w="med" len="med"/>
                    </a:lnT>
                  </a:tcPr>
                </a:tc>
                <a:tc>
                  <a:txBody>
                    <a:bodyPr/>
                    <a:lstStyle/>
                    <a:p>
                      <a:pPr algn="ctr"/>
                      <a:r>
                        <a:rPr lang="en-US" dirty="0"/>
                        <a:t>A XOR B</a:t>
                      </a: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tcPr>
                </a:tc>
                <a:extLst>
                  <a:ext uri="{0D108BD9-81ED-4DB2-BD59-A6C34878D82A}">
                    <a16:rowId xmlns:a16="http://schemas.microsoft.com/office/drawing/2014/main" val="10000"/>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0</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1"/>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tcPr>
                </a:tc>
                <a:tc>
                  <a:txBody>
                    <a:bodyPr/>
                    <a:lstStyle/>
                    <a:p>
                      <a:pPr algn="ctr"/>
                      <a:r>
                        <a:rPr lang="en-US" dirty="0"/>
                        <a:t>0</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2"/>
                  </a:ext>
                </a:extLst>
              </a:tr>
              <a:tr h="381000">
                <a:tc>
                  <a:txBody>
                    <a:bodyPr/>
                    <a:lstStyle/>
                    <a:p>
                      <a:pPr algn="ctr"/>
                      <a:r>
                        <a:rPr lang="en-US" dirty="0"/>
                        <a:t>0</a:t>
                      </a:r>
                    </a:p>
                  </a:txBody>
                  <a:tcPr>
                    <a:lnL w="12700" cap="flat" cmpd="sng" algn="ctr">
                      <a:solidFill>
                        <a:scrgbClr r="0" g="0" b="0"/>
                      </a:solidFill>
                      <a:prstDash val="solid"/>
                      <a:round/>
                      <a:headEnd type="none" w="med" len="med"/>
                      <a:tailEnd type="none" w="med" len="med"/>
                    </a:lnL>
                  </a:tcPr>
                </a:tc>
                <a:tc>
                  <a:txBody>
                    <a:bodyPr/>
                    <a:lstStyle/>
                    <a:p>
                      <a:pPr algn="ctr"/>
                      <a:r>
                        <a:rPr lang="en-US" dirty="0"/>
                        <a:t>1</a:t>
                      </a:r>
                    </a:p>
                  </a:txBody>
                  <a:tcPr/>
                </a:tc>
                <a:tc>
                  <a:txBody>
                    <a:bodyPr/>
                    <a:lstStyle/>
                    <a:p>
                      <a:pPr algn="ctr"/>
                      <a:r>
                        <a:rPr lang="en-US" dirty="0"/>
                        <a:t>1</a:t>
                      </a:r>
                    </a:p>
                  </a:txBody>
                  <a:tcPr>
                    <a:lnR w="12700" cap="flat" cmpd="sng" algn="ctr">
                      <a:solidFill>
                        <a:scrgbClr r="0" g="0" b="0"/>
                      </a:solidFill>
                      <a:prstDash val="solid"/>
                      <a:round/>
                      <a:headEnd type="none" w="med" len="med"/>
                      <a:tailEnd type="none" w="med" len="med"/>
                    </a:lnR>
                  </a:tcPr>
                </a:tc>
                <a:extLst>
                  <a:ext uri="{0D108BD9-81ED-4DB2-BD59-A6C34878D82A}">
                    <a16:rowId xmlns:a16="http://schemas.microsoft.com/office/drawing/2014/main" val="10003"/>
                  </a:ext>
                </a:extLst>
              </a:tr>
              <a:tr h="381000">
                <a:tc>
                  <a:txBody>
                    <a:bodyPr/>
                    <a:lstStyle/>
                    <a:p>
                      <a:pPr algn="ctr"/>
                      <a:r>
                        <a:rPr lang="en-US" dirty="0"/>
                        <a:t>1</a:t>
                      </a: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dirty="0"/>
                        <a:t>1</a:t>
                      </a:r>
                    </a:p>
                  </a:txBody>
                  <a:tcPr>
                    <a:lnB w="12700" cap="flat" cmpd="sng" algn="ctr">
                      <a:solidFill>
                        <a:scrgbClr r="0" g="0" b="0"/>
                      </a:solidFill>
                      <a:prstDash val="solid"/>
                      <a:round/>
                      <a:headEnd type="none" w="med" len="med"/>
                      <a:tailEnd type="none" w="med" len="med"/>
                    </a:lnB>
                  </a:tcPr>
                </a:tc>
                <a:tc>
                  <a:txBody>
                    <a:bodyPr/>
                    <a:lstStyle/>
                    <a:p>
                      <a:pPr algn="ctr"/>
                      <a:r>
                        <a:rPr lang="en-US" dirty="0"/>
                        <a:t>0</a:t>
                      </a: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page52">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Normalized</a:t>
            </a:r>
            <a:r>
              <a:rPr lang="fr-FR" dirty="0">
                <a:solidFill>
                  <a:schemeClr val="tx1"/>
                </a:solidFill>
              </a:rPr>
              <a:t> </a:t>
            </a:r>
            <a:r>
              <a:rPr lang="fr-FR" dirty="0" err="1">
                <a:solidFill>
                  <a:schemeClr val="tx1"/>
                </a:solidFill>
              </a:rPr>
              <a:t>Form</a:t>
            </a:r>
            <a:endParaRPr lang="fr-FR" dirty="0">
              <a:solidFill>
                <a:schemeClr val="tx1"/>
              </a:solidFill>
            </a:endParaRPr>
          </a:p>
        </p:txBody>
      </p:sp>
      <p:sp>
        <p:nvSpPr>
          <p:cNvPr id="3" name="Text Placeholder 2"/>
          <p:cNvSpPr txBox="1">
            <a:spLocks noGrp="1"/>
          </p:cNvSpPr>
          <p:nvPr>
            <p:ph type="body" idx="4294967295"/>
          </p:nvPr>
        </p:nvSpPr>
        <p:spPr>
          <a:xfrm>
            <a:off x="1277800" y="1600200"/>
            <a:ext cx="7416800" cy="403701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504825" lvl="0" indent="-504825">
              <a:buSzPct val="100000"/>
              <a:buFont typeface="Symbol" panose="05050102010706020507" pitchFamily="18" charset="2"/>
              <a:buChar char="*"/>
            </a:pPr>
            <a:r>
              <a:rPr lang="en-US" dirty="0">
                <a:latin typeface="Calibri" panose="020F0502020204030204" pitchFamily="34" charset="0"/>
              </a:rPr>
              <a:t>Let us create a standard form of all floating point numbers</a:t>
            </a: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S → sign bit, P → </a:t>
            </a:r>
            <a:r>
              <a:rPr lang="en-US" dirty="0" err="1">
                <a:latin typeface="Calibri" panose="020F0502020204030204" pitchFamily="34" charset="0"/>
              </a:rPr>
              <a:t>significand</a:t>
            </a:r>
            <a:endParaRPr lang="en-US" dirty="0">
              <a:latin typeface="Calibri" panose="020F0502020204030204" pitchFamily="34" charset="0"/>
            </a:endParaRPr>
          </a:p>
          <a:p>
            <a:pPr marL="504825" lvl="0" indent="-504825">
              <a:buSzPct val="100000"/>
              <a:buFont typeface="Symbol" panose="05050102010706020507" pitchFamily="18" charset="2"/>
              <a:buChar char="*"/>
            </a:pPr>
            <a:r>
              <a:rPr lang="en-US" dirty="0">
                <a:latin typeface="Calibri" panose="020F0502020204030204" pitchFamily="34" charset="0"/>
              </a:rPr>
              <a:t>M → mantissa, X → exponent,</a:t>
            </a:r>
            <a:r>
              <a:rPr lang="en-US" b="1" dirty="0">
                <a:latin typeface="Calibri" panose="020F0502020204030204" pitchFamily="34" charset="0"/>
              </a:rPr>
              <a:t> Z</a:t>
            </a:r>
            <a:r>
              <a:rPr lang="en-US" dirty="0">
                <a:latin typeface="Calibri" panose="020F0502020204030204" pitchFamily="34" charset="0"/>
              </a:rPr>
              <a:t> → set of integers</a:t>
            </a:r>
          </a:p>
        </p:txBody>
      </p:sp>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60</a:t>
            </a:fld>
            <a:endParaRPr lang="en-US" sz="1000" dirty="0">
              <a:latin typeface="Calibri" panose="020F0502020204030204"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2516121676"/>
              </p:ext>
            </p:extLst>
          </p:nvPr>
        </p:nvGraphicFramePr>
        <p:xfrm>
          <a:off x="990600" y="2895600"/>
          <a:ext cx="7349066" cy="609600"/>
        </p:xfrm>
        <a:graphic>
          <a:graphicData uri="http://schemas.openxmlformats.org/presentationml/2006/ole">
            <mc:AlternateContent xmlns:mc="http://schemas.openxmlformats.org/markup-compatibility/2006">
              <mc:Choice xmlns:v="urn:schemas-microsoft-com:vml" Requires="v">
                <p:oleObj name="Equation" r:id="rId3" imgW="2742840" imgH="219240" progId="Equation.3">
                  <p:embed/>
                </p:oleObj>
              </mc:Choice>
              <mc:Fallback>
                <p:oleObj name="Equation" r:id="rId3" imgW="2742840" imgH="219240" progId="Equation.3">
                  <p:embed/>
                  <p:pic>
                    <p:nvPicPr>
                      <p:cNvPr id="0" name="Picture 2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2895600"/>
                        <a:ext cx="7349066"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page5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Examples</a:t>
            </a:r>
            <a:r>
              <a:rPr lang="fr-FR" dirty="0">
                <a:solidFill>
                  <a:schemeClr val="tx1"/>
                </a:solidFill>
              </a:rPr>
              <a:t> (in </a:t>
            </a:r>
            <a:r>
              <a:rPr lang="fr-FR" dirty="0" err="1">
                <a:solidFill>
                  <a:schemeClr val="tx1"/>
                </a:solidFill>
              </a:rPr>
              <a:t>decimal</a:t>
            </a:r>
            <a:r>
              <a:rPr lang="fr-FR" dirty="0">
                <a:solidFill>
                  <a:schemeClr val="tx1"/>
                </a:solidFill>
              </a:rPr>
              <a:t>)</a:t>
            </a:r>
          </a:p>
        </p:txBody>
      </p:sp>
      <p:sp>
        <p:nvSpPr>
          <p:cNvPr id="3" name="Text Placeholder 2"/>
          <p:cNvSpPr txBox="1">
            <a:spLocks noGrp="1"/>
          </p:cNvSpPr>
          <p:nvPr>
            <p:ph type="body" idx="4294967295"/>
          </p:nvPr>
        </p:nvSpPr>
        <p:spPr>
          <a:xfrm>
            <a:off x="914400" y="1417637"/>
            <a:ext cx="7416800" cy="4525963"/>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3600" dirty="0">
                <a:latin typeface="Calibri" panose="020F0502020204030204" pitchFamily="34" charset="0"/>
              </a:rPr>
              <a:t>1.3827 * 1e-23</a:t>
            </a:r>
          </a:p>
          <a:p>
            <a:pPr lvl="1">
              <a:buSzPct val="100000"/>
              <a:buFont typeface="Symbol" panose="05050102010706020507" pitchFamily="18" charset="2"/>
              <a:buChar char="*"/>
            </a:pPr>
            <a:r>
              <a:rPr lang="en-US" sz="2800" dirty="0" err="1">
                <a:latin typeface="Calibri" panose="020F0502020204030204" pitchFamily="34" charset="0"/>
              </a:rPr>
              <a:t>Significand</a:t>
            </a:r>
            <a:r>
              <a:rPr lang="en-US" sz="2800" dirty="0">
                <a:latin typeface="Calibri" panose="020F0502020204030204" pitchFamily="34" charset="0"/>
              </a:rPr>
              <a:t> (P) = 1.3827</a:t>
            </a:r>
          </a:p>
          <a:p>
            <a:pPr lvl="1">
              <a:buSzPct val="100000"/>
              <a:buFont typeface="Symbol" panose="05050102010706020507" pitchFamily="18" charset="2"/>
              <a:buChar char="*"/>
            </a:pPr>
            <a:r>
              <a:rPr lang="en-US" sz="2800" dirty="0">
                <a:latin typeface="Calibri" panose="020F0502020204030204" pitchFamily="34" charset="0"/>
              </a:rPr>
              <a:t>Mantissa (M) = 0.3827</a:t>
            </a:r>
          </a:p>
          <a:p>
            <a:pPr lvl="1">
              <a:buSzPct val="100000"/>
              <a:buFont typeface="Symbol" panose="05050102010706020507" pitchFamily="18" charset="2"/>
              <a:buChar char="*"/>
            </a:pPr>
            <a:r>
              <a:rPr lang="en-US" sz="2800" dirty="0">
                <a:latin typeface="Calibri" panose="020F0502020204030204" pitchFamily="34" charset="0"/>
              </a:rPr>
              <a:t>Exponent (X) = -23</a:t>
            </a:r>
          </a:p>
          <a:p>
            <a:pPr lvl="1">
              <a:buSzPct val="100000"/>
              <a:buFont typeface="Symbol" panose="05050102010706020507" pitchFamily="18" charset="2"/>
              <a:buChar char="*"/>
            </a:pPr>
            <a:r>
              <a:rPr lang="en-US" sz="2800" dirty="0">
                <a:latin typeface="Calibri" panose="020F0502020204030204" pitchFamily="34" charset="0"/>
              </a:rPr>
              <a:t>Sign (S) = 0</a:t>
            </a:r>
          </a:p>
          <a:p>
            <a:pPr lvl="0">
              <a:buSzPct val="100000"/>
              <a:buFont typeface="Symbol" panose="05050102010706020507" pitchFamily="18" charset="2"/>
              <a:buChar char="*"/>
            </a:pPr>
            <a:r>
              <a:rPr lang="en-US" sz="3600" dirty="0">
                <a:latin typeface="Calibri" panose="020F0502020204030204" pitchFamily="34" charset="0"/>
              </a:rPr>
              <a:t>-1.2*1e+5</a:t>
            </a:r>
          </a:p>
          <a:p>
            <a:pPr lvl="1">
              <a:buSzPct val="100000"/>
              <a:buFont typeface="Symbol" panose="05050102010706020507" pitchFamily="18" charset="2"/>
              <a:buChar char="*"/>
            </a:pPr>
            <a:r>
              <a:rPr lang="en-US" sz="2800" dirty="0">
                <a:latin typeface="Calibri" panose="020F0502020204030204" pitchFamily="34" charset="0"/>
              </a:rPr>
              <a:t>P = 1.2 , M = 0.2</a:t>
            </a:r>
          </a:p>
          <a:p>
            <a:pPr lvl="1">
              <a:buSzPct val="100000"/>
              <a:buFont typeface="Symbol" panose="05050102010706020507" pitchFamily="18" charset="2"/>
              <a:buChar char="*"/>
            </a:pPr>
            <a:r>
              <a:rPr lang="en-US" sz="2800" dirty="0">
                <a:latin typeface="Calibri" panose="020F0502020204030204" pitchFamily="34" charset="0"/>
              </a:rPr>
              <a:t>S = 1, X = 5</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61</a:t>
            </a:fld>
            <a:endParaRPr lang="en-US" sz="1000" dirty="0">
              <a:latin typeface="Calibri" panose="020F050202020403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5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a:t>
            </a:r>
          </a:p>
        </p:txBody>
      </p:sp>
      <p:sp>
        <p:nvSpPr>
          <p:cNvPr id="3" name="Text Placeholder 2"/>
          <p:cNvSpPr txBox="1">
            <a:spLocks noGrp="1"/>
          </p:cNvSpPr>
          <p:nvPr>
            <p:ph type="body" idx="4294967295"/>
          </p:nvPr>
        </p:nvSpPr>
        <p:spPr>
          <a:xfrm>
            <a:off x="533400" y="1600200"/>
            <a:ext cx="8077200" cy="41179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1200"/>
              </a:spcBef>
              <a:spcAft>
                <a:spcPts val="1200"/>
              </a:spcAft>
              <a:buSzPct val="100000"/>
              <a:buFont typeface="Symbol" panose="05050102010706020507" pitchFamily="18" charset="2"/>
              <a:buChar char="*"/>
            </a:pPr>
            <a:r>
              <a:rPr lang="en-US" sz="3600" dirty="0">
                <a:latin typeface="Calibri" panose="020F0502020204030204" pitchFamily="34" charset="0"/>
              </a:rPr>
              <a:t>General Principles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The </a:t>
            </a:r>
            <a:r>
              <a:rPr lang="en-US" sz="2800" dirty="0" err="1">
                <a:solidFill>
                  <a:srgbClr val="0066CC"/>
                </a:solidFill>
                <a:latin typeface="Calibri" panose="020F0502020204030204" pitchFamily="34" charset="0"/>
              </a:rPr>
              <a:t>significand</a:t>
            </a:r>
            <a:r>
              <a:rPr lang="en-US" sz="2800" dirty="0">
                <a:latin typeface="Calibri" panose="020F0502020204030204" pitchFamily="34" charset="0"/>
              </a:rPr>
              <a:t> is of the form : 1.xxxxx</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No need to waste 1 bit representing (1.) in the </a:t>
            </a:r>
            <a:r>
              <a:rPr lang="en-US" sz="2800" dirty="0" err="1">
                <a:latin typeface="Calibri" panose="020F0502020204030204" pitchFamily="34" charset="0"/>
              </a:rPr>
              <a:t>significand</a:t>
            </a:r>
            <a:endParaRPr lang="en-US" sz="2800" dirty="0">
              <a:latin typeface="Calibri" panose="020F0502020204030204" pitchFamily="34" charset="0"/>
            </a:endParaRP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We can just save the </a:t>
            </a:r>
            <a:r>
              <a:rPr lang="en-US" sz="2800" dirty="0">
                <a:solidFill>
                  <a:srgbClr val="000080"/>
                </a:solidFill>
                <a:latin typeface="Calibri" panose="020F0502020204030204" pitchFamily="34" charset="0"/>
              </a:rPr>
              <a:t>mantissa</a:t>
            </a:r>
            <a:r>
              <a:rPr lang="en-US" sz="2800" dirty="0">
                <a:latin typeface="Calibri" panose="020F0502020204030204" pitchFamily="34" charset="0"/>
              </a:rPr>
              <a:t> bits</a:t>
            </a:r>
          </a:p>
          <a:p>
            <a:pPr lvl="1">
              <a:spcBef>
                <a:spcPts val="1200"/>
              </a:spcBef>
              <a:spcAft>
                <a:spcPts val="1200"/>
              </a:spcAft>
              <a:buSzPct val="100000"/>
              <a:buFont typeface="Symbol" panose="05050102010706020507" pitchFamily="18" charset="2"/>
              <a:buChar char="*"/>
            </a:pPr>
            <a:r>
              <a:rPr lang="en-US" sz="2800" dirty="0">
                <a:latin typeface="Calibri" panose="020F0502020204030204" pitchFamily="34" charset="0"/>
              </a:rPr>
              <a:t>Need to also store the sign bit (S), exponent (X)</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62</a:t>
            </a:fld>
            <a:endParaRPr lang="en-US" sz="1000" dirty="0">
              <a:latin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IEEE 754 Format - II</a:t>
            </a:r>
          </a:p>
        </p:txBody>
      </p:sp>
      <p:sp>
        <p:nvSpPr>
          <p:cNvPr id="3" name="Text Placeholder 2"/>
          <p:cNvSpPr txBox="1">
            <a:spLocks noGrp="1"/>
          </p:cNvSpPr>
          <p:nvPr>
            <p:ph type="body" idx="4294967295"/>
          </p:nvPr>
        </p:nvSpPr>
        <p:spPr>
          <a:xfrm>
            <a:off x="1219200" y="3587750"/>
            <a:ext cx="7416800" cy="23098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sign bit – 0 (+</a:t>
            </a:r>
            <a:r>
              <a:rPr lang="en-US" dirty="0" err="1">
                <a:latin typeface="Calibri" panose="020F0502020204030204" pitchFamily="34" charset="0"/>
              </a:rPr>
              <a:t>ve</a:t>
            </a:r>
            <a:r>
              <a:rPr lang="en-US" dirty="0">
                <a:latin typeface="Calibri" panose="020F0502020204030204" pitchFamily="34" charset="0"/>
              </a:rPr>
              <a:t>), 1 (-</a:t>
            </a:r>
            <a:r>
              <a:rPr lang="en-US" dirty="0" err="1">
                <a:latin typeface="Calibri" panose="020F0502020204030204" pitchFamily="34" charset="0"/>
              </a:rPr>
              <a:t>ve</a:t>
            </a:r>
            <a:r>
              <a:rPr lang="en-US" dirty="0">
                <a:latin typeface="Calibri" panose="020F0502020204030204" pitchFamily="34" charset="0"/>
              </a:rPr>
              <a:t>)</a:t>
            </a:r>
          </a:p>
          <a:p>
            <a:pPr lvl="0">
              <a:buSzPct val="100000"/>
              <a:buFont typeface="Symbol" panose="05050102010706020507" pitchFamily="18" charset="2"/>
              <a:buChar char="*"/>
            </a:pPr>
            <a:r>
              <a:rPr lang="en-US" dirty="0">
                <a:latin typeface="Calibri" panose="020F0502020204030204" pitchFamily="34" charset="0"/>
              </a:rPr>
              <a:t>exponent, 8 bits</a:t>
            </a:r>
          </a:p>
          <a:p>
            <a:pPr lvl="0">
              <a:buSzPct val="100000"/>
              <a:buFont typeface="Symbol" panose="05050102010706020507" pitchFamily="18" charset="2"/>
              <a:buChar char="*"/>
            </a:pPr>
            <a:r>
              <a:rPr lang="en-US" dirty="0">
                <a:latin typeface="Calibri" panose="020F0502020204030204" pitchFamily="34" charset="0"/>
              </a:rPr>
              <a:t>mantissa, 23 bits</a:t>
            </a:r>
          </a:p>
        </p:txBody>
      </p:sp>
      <p:grpSp>
        <p:nvGrpSpPr>
          <p:cNvPr id="8" name="Group 4"/>
          <p:cNvGrpSpPr>
            <a:grpSpLocks noChangeAspect="1"/>
          </p:cNvGrpSpPr>
          <p:nvPr/>
        </p:nvGrpSpPr>
        <p:grpSpPr bwMode="auto">
          <a:xfrm>
            <a:off x="1936750" y="1752600"/>
            <a:ext cx="5432425" cy="1060450"/>
            <a:chOff x="1540" y="1248"/>
            <a:chExt cx="3422" cy="668"/>
          </a:xfrm>
        </p:grpSpPr>
        <p:sp>
          <p:nvSpPr>
            <p:cNvPr id="9" name="AutoShape 3"/>
            <p:cNvSpPr>
              <a:spLocks noChangeAspect="1" noChangeArrowheads="1" noTextEdit="1"/>
            </p:cNvSpPr>
            <p:nvPr/>
          </p:nvSpPr>
          <p:spPr bwMode="auto">
            <a:xfrm>
              <a:off x="1540" y="1248"/>
              <a:ext cx="3422" cy="66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Rectangle 5"/>
            <p:cNvSpPr>
              <a:spLocks noChangeArrowheads="1"/>
            </p:cNvSpPr>
            <p:nvPr/>
          </p:nvSpPr>
          <p:spPr bwMode="auto">
            <a:xfrm>
              <a:off x="2250" y="-2269"/>
              <a:ext cx="821" cy="652"/>
            </a:xfrm>
            <a:prstGeom prst="rect">
              <a:avLst/>
            </a:prstGeom>
            <a:solidFill>
              <a:srgbClr val="A2D0D9"/>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6"/>
            <p:cNvSpPr>
              <a:spLocks noChangeArrowheads="1"/>
            </p:cNvSpPr>
            <p:nvPr/>
          </p:nvSpPr>
          <p:spPr bwMode="auto">
            <a:xfrm>
              <a:off x="5105" y="-2210"/>
              <a:ext cx="821" cy="652"/>
            </a:xfrm>
            <a:prstGeom prst="rect">
              <a:avLst/>
            </a:prstGeom>
            <a:solidFill>
              <a:srgbClr val="FFE6D5"/>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7"/>
            <p:cNvSpPr>
              <a:spLocks noChangeArrowheads="1"/>
            </p:cNvSpPr>
            <p:nvPr/>
          </p:nvSpPr>
          <p:spPr bwMode="auto">
            <a:xfrm>
              <a:off x="1867" y="1510"/>
              <a:ext cx="285"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8"/>
            <p:cNvSpPr>
              <a:spLocks noChangeArrowheads="1"/>
            </p:cNvSpPr>
            <p:nvPr/>
          </p:nvSpPr>
          <p:spPr bwMode="auto">
            <a:xfrm>
              <a:off x="-154" y="-1588"/>
              <a:ext cx="821" cy="652"/>
            </a:xfrm>
            <a:prstGeom prst="rect">
              <a:avLst/>
            </a:prstGeom>
            <a:solidFill>
              <a:srgbClr val="F4D7E3"/>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9"/>
            <p:cNvSpPr>
              <a:spLocks noChangeArrowheads="1"/>
            </p:cNvSpPr>
            <p:nvPr/>
          </p:nvSpPr>
          <p:spPr bwMode="auto">
            <a:xfrm>
              <a:off x="2151" y="1510"/>
              <a:ext cx="930"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3085" y="1510"/>
              <a:ext cx="1814" cy="328"/>
            </a:xfrm>
            <a:prstGeom prst="rect">
              <a:avLst/>
            </a:prstGeom>
            <a:solidFill>
              <a:srgbClr val="D5F6FF"/>
            </a:solidFill>
            <a:ln w="12"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1909" y="1568"/>
              <a:ext cx="210"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1</a:t>
              </a:r>
              <a:endParaRPr kumimoji="0" lang="en-US" sz="1800" b="0" i="0" u="none" strike="noStrike" cap="none" normalizeH="0" baseline="0">
                <a:ln>
                  <a:noFill/>
                </a:ln>
                <a:solidFill>
                  <a:schemeClr val="tx1"/>
                </a:solidFill>
                <a:effectLst/>
                <a:latin typeface="Arial" pitchFamily="34" charset="0"/>
              </a:endParaRPr>
            </a:p>
          </p:txBody>
        </p:sp>
        <p:sp>
          <p:nvSpPr>
            <p:cNvPr id="17" name="Rectangle 12"/>
            <p:cNvSpPr>
              <a:spLocks noChangeArrowheads="1"/>
            </p:cNvSpPr>
            <p:nvPr/>
          </p:nvSpPr>
          <p:spPr bwMode="auto">
            <a:xfrm>
              <a:off x="2460" y="1573"/>
              <a:ext cx="210" cy="2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600" b="0" i="0" u="none" strike="noStrike" cap="none" normalizeH="0" baseline="0">
                  <a:ln>
                    <a:noFill/>
                  </a:ln>
                  <a:solidFill>
                    <a:srgbClr val="000000"/>
                  </a:solidFill>
                  <a:effectLst/>
                  <a:latin typeface="Sans"/>
                </a:rPr>
                <a:t>8</a:t>
              </a:r>
              <a:endParaRPr kumimoji="0" lang="en-US" sz="1800" b="0" i="0" u="none" strike="noStrike" cap="none" normalizeH="0" baseline="0">
                <a:ln>
                  <a:noFill/>
                </a:ln>
                <a:solidFill>
                  <a:schemeClr val="tx1"/>
                </a:solidFill>
                <a:effectLst/>
                <a:latin typeface="Arial" pitchFamily="34" charset="0"/>
              </a:endParaRPr>
            </a:p>
          </p:txBody>
        </p:sp>
        <p:sp>
          <p:nvSpPr>
            <p:cNvPr id="18" name="Rectangle 13"/>
            <p:cNvSpPr>
              <a:spLocks noChangeArrowheads="1"/>
            </p:cNvSpPr>
            <p:nvPr/>
          </p:nvSpPr>
          <p:spPr bwMode="auto">
            <a:xfrm>
              <a:off x="1625" y="1262"/>
              <a:ext cx="618"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Sign(S)</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2254" y="1267"/>
              <a:ext cx="982"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Exponent(X)</a:t>
              </a:r>
              <a:endParaRPr kumimoji="0" lang="en-US" sz="1800" b="0" i="0" u="none" strike="noStrike" cap="none" normalizeH="0" baseline="0">
                <a:ln>
                  <a:noFill/>
                </a:ln>
                <a:solidFill>
                  <a:schemeClr val="tx1"/>
                </a:solidFill>
                <a:effectLst/>
                <a:latin typeface="Arial" pitchFamily="34" charset="0"/>
              </a:endParaRPr>
            </a:p>
          </p:txBody>
        </p:sp>
        <p:sp>
          <p:nvSpPr>
            <p:cNvPr id="20" name="Rectangle 15"/>
            <p:cNvSpPr>
              <a:spLocks noChangeArrowheads="1"/>
            </p:cNvSpPr>
            <p:nvPr/>
          </p:nvSpPr>
          <p:spPr bwMode="auto">
            <a:xfrm>
              <a:off x="3598" y="1267"/>
              <a:ext cx="972" cy="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100" b="0" i="0" u="none" strike="noStrike" cap="none" normalizeH="0" baseline="0">
                  <a:ln>
                    <a:noFill/>
                  </a:ln>
                  <a:solidFill>
                    <a:srgbClr val="000000"/>
                  </a:solidFill>
                  <a:effectLst/>
                  <a:latin typeface="Sans"/>
                </a:rPr>
                <a:t>Mantissa(M)</a:t>
              </a:r>
              <a:endParaRPr kumimoji="0" lang="en-US" sz="1800" b="0" i="0" u="none" strike="noStrike" cap="none" normalizeH="0" baseline="0">
                <a:ln>
                  <a:noFill/>
                </a:ln>
                <a:solidFill>
                  <a:schemeClr val="tx1"/>
                </a:solidFill>
                <a:effectLst/>
                <a:latin typeface="Arial" pitchFamily="34" charset="0"/>
              </a:endParaRPr>
            </a:p>
          </p:txBody>
        </p:sp>
        <p:sp>
          <p:nvSpPr>
            <p:cNvPr id="21" name="Rectangle 16"/>
            <p:cNvSpPr>
              <a:spLocks noChangeArrowheads="1"/>
            </p:cNvSpPr>
            <p:nvPr/>
          </p:nvSpPr>
          <p:spPr bwMode="auto">
            <a:xfrm>
              <a:off x="3840" y="1606"/>
              <a:ext cx="27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000000"/>
                  </a:solidFill>
                  <a:effectLst/>
                  <a:latin typeface="Sans"/>
                </a:rPr>
                <a:t>23</a:t>
              </a:r>
              <a:endParaRPr kumimoji="0" lang="en-US" sz="1800" b="0" i="0" u="none" strike="noStrike" cap="none" normalizeH="0" baseline="0">
                <a:ln>
                  <a:noFill/>
                </a:ln>
                <a:solidFill>
                  <a:schemeClr val="tx1"/>
                </a:solidFill>
                <a:effectLst/>
                <a:latin typeface="Arial" pitchFamily="34" charset="0"/>
              </a:endParaRPr>
            </a:p>
          </p:txBody>
        </p:sp>
      </p:grpSp>
      <p:sp>
        <p:nvSpPr>
          <p:cNvPr id="22"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63</a:t>
            </a:fld>
            <a:endParaRPr lang="en-US" sz="1000" dirty="0">
              <a:latin typeface="Calibri" panose="020F050202020403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5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228600"/>
            <a:ext cx="7416800" cy="936625"/>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Representation</a:t>
            </a:r>
            <a:r>
              <a:rPr lang="fr-FR" dirty="0">
                <a:solidFill>
                  <a:schemeClr val="tx1"/>
                </a:solidFill>
              </a:rPr>
              <a:t> of the </a:t>
            </a:r>
            <a:r>
              <a:rPr lang="fr-FR" dirty="0" err="1">
                <a:solidFill>
                  <a:schemeClr val="tx1"/>
                </a:solidFill>
              </a:rPr>
              <a:t>Exponent</a:t>
            </a:r>
            <a:endParaRPr lang="fr-FR" dirty="0">
              <a:solidFill>
                <a:schemeClr val="tx1"/>
              </a:solidFill>
            </a:endParaRPr>
          </a:p>
        </p:txBody>
      </p:sp>
      <p:sp>
        <p:nvSpPr>
          <p:cNvPr id="3" name="Text Placeholder 2"/>
          <p:cNvSpPr txBox="1">
            <a:spLocks noGrp="1"/>
          </p:cNvSpPr>
          <p:nvPr>
            <p:ph type="body" idx="4294967295"/>
          </p:nvPr>
        </p:nvSpPr>
        <p:spPr>
          <a:xfrm>
            <a:off x="1727200" y="1600200"/>
            <a:ext cx="7416800" cy="50641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latin typeface="Calibri" panose="020F0502020204030204" pitchFamily="34" charset="0"/>
              </a:rPr>
              <a:t>Biased representation</a:t>
            </a:r>
          </a:p>
          <a:p>
            <a:pPr lvl="1">
              <a:buSzPct val="100000"/>
              <a:buFont typeface="Symbol" panose="05050102010706020507" pitchFamily="18" charset="2"/>
              <a:buChar char="*"/>
            </a:pPr>
            <a:r>
              <a:rPr lang="en-US" sz="2200" dirty="0">
                <a:latin typeface="Calibri" panose="020F0502020204030204" pitchFamily="34" charset="0"/>
              </a:rPr>
              <a:t>bias = 127</a:t>
            </a:r>
          </a:p>
          <a:p>
            <a:pPr lvl="1">
              <a:buSzPct val="100000"/>
              <a:buFont typeface="Symbol" panose="05050102010706020507" pitchFamily="18" charset="2"/>
              <a:buChar char="*"/>
            </a:pPr>
            <a:r>
              <a:rPr lang="en-US" sz="2200" dirty="0">
                <a:latin typeface="Calibri" panose="020F0502020204030204" pitchFamily="34" charset="0"/>
              </a:rPr>
              <a:t>E = X + bias</a:t>
            </a:r>
          </a:p>
          <a:p>
            <a:pPr lvl="0">
              <a:buSzPct val="100000"/>
              <a:buFont typeface="Symbol" panose="05050102010706020507" pitchFamily="18" charset="2"/>
              <a:buChar char="*"/>
            </a:pPr>
            <a:r>
              <a:rPr lang="en-US" sz="2800" dirty="0">
                <a:latin typeface="Calibri" panose="020F0502020204030204" pitchFamily="34" charset="0"/>
              </a:rPr>
              <a:t>Range of the exponent</a:t>
            </a:r>
          </a:p>
          <a:p>
            <a:pPr lvl="1">
              <a:buSzPct val="100000"/>
              <a:buFont typeface="Symbol" panose="05050102010706020507" pitchFamily="18" charset="2"/>
              <a:buChar char="*"/>
            </a:pPr>
            <a:r>
              <a:rPr lang="en-US" sz="2200" dirty="0">
                <a:latin typeface="Calibri" panose="020F0502020204030204" pitchFamily="34" charset="0"/>
              </a:rPr>
              <a:t>0 – 255 ⟷ -127 to +128</a:t>
            </a:r>
          </a:p>
          <a:p>
            <a:pPr lvl="0">
              <a:buSzPct val="100000"/>
              <a:buFont typeface="Symbol" panose="05050102010706020507" pitchFamily="18" charset="2"/>
              <a:buChar char="*"/>
            </a:pPr>
            <a:r>
              <a:rPr lang="en-US" sz="2800" dirty="0">
                <a:latin typeface="Calibri" panose="020F0502020204030204" pitchFamily="34" charset="0"/>
              </a:rPr>
              <a:t>Examples :</a:t>
            </a:r>
          </a:p>
          <a:p>
            <a:pPr lvl="1">
              <a:buSzPct val="100000"/>
              <a:buFont typeface="Symbol" panose="05050102010706020507" pitchFamily="18" charset="2"/>
              <a:buChar char="*"/>
            </a:pPr>
            <a:r>
              <a:rPr lang="en-US" sz="2200" dirty="0">
                <a:latin typeface="Calibri" panose="020F0502020204030204" pitchFamily="34" charset="0"/>
              </a:rPr>
              <a:t>X = 0, E = 127</a:t>
            </a:r>
          </a:p>
          <a:p>
            <a:pPr lvl="1">
              <a:buSzPct val="100000"/>
              <a:buFont typeface="Symbol" panose="05050102010706020507" pitchFamily="18" charset="2"/>
              <a:buChar char="*"/>
            </a:pPr>
            <a:r>
              <a:rPr lang="en-US" sz="2200" dirty="0">
                <a:latin typeface="Calibri" panose="020F0502020204030204" pitchFamily="34" charset="0"/>
              </a:rPr>
              <a:t>X = -23, E = 104</a:t>
            </a:r>
          </a:p>
          <a:p>
            <a:pPr lvl="1">
              <a:buSzPct val="100000"/>
              <a:buFont typeface="Symbol" panose="05050102010706020507" pitchFamily="18" charset="2"/>
              <a:buChar char="*"/>
            </a:pPr>
            <a:r>
              <a:rPr lang="en-US" sz="2200" dirty="0">
                <a:latin typeface="Calibri" panose="020F0502020204030204" pitchFamily="34" charset="0"/>
              </a:rPr>
              <a:t>X = 30 , E = 157</a:t>
            </a:r>
          </a:p>
          <a:p>
            <a:pPr lvl="0">
              <a:buSzPct val="100000"/>
              <a:buFont typeface="Symbol" panose="05050102010706020507" pitchFamily="18" charset="2"/>
              <a:buChar char="*"/>
            </a:pPr>
            <a:endParaRPr lang="en-US" dirty="0">
              <a:latin typeface="Calibri" panose="020F0502020204030204" pitchFamily="34" charset="0"/>
            </a:endParaRP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64</a:t>
            </a:fld>
            <a:endParaRPr lang="en-US" sz="1000" dirty="0">
              <a:latin typeface="Calibri" panose="020F0502020204030204" pitchFamily="34"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page5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Normal FP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762000" y="1600200"/>
            <a:ext cx="7416800" cy="1927225"/>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 pitchFamily="18"/>
              </a:rPr>
              <a:t>Have an exponent between -126 and +127</a:t>
            </a:r>
          </a:p>
          <a:p>
            <a:pPr lvl="0">
              <a:buSzPct val="100000"/>
              <a:buFont typeface="Symbol" panose="05050102010706020507" pitchFamily="18" charset="2"/>
              <a:buChar char="*"/>
            </a:pPr>
            <a:r>
              <a:rPr lang="en-US" sz="2600" dirty="0">
                <a:latin typeface="" pitchFamily="18"/>
              </a:rPr>
              <a:t>Let us leave the exponents : -127, and +128 for </a:t>
            </a:r>
            <a:r>
              <a:rPr lang="en-US" sz="2600" dirty="0">
                <a:solidFill>
                  <a:srgbClr val="DC2300"/>
                </a:solidFill>
                <a:latin typeface="" pitchFamily="18"/>
              </a:rPr>
              <a:t>special purposes</a:t>
            </a:r>
            <a:r>
              <a:rPr lang="en-US" sz="2600" dirty="0">
                <a:latin typeface="" pitchFamily="18"/>
              </a:rPr>
              <a:t>.</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65</a:t>
            </a:fld>
            <a:endParaRPr lang="en-US" sz="1000" dirty="0">
              <a:latin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873214562"/>
              </p:ext>
            </p:extLst>
          </p:nvPr>
        </p:nvGraphicFramePr>
        <p:xfrm>
          <a:off x="2819400" y="3276600"/>
          <a:ext cx="3217333" cy="609600"/>
        </p:xfrm>
        <a:graphic>
          <a:graphicData uri="http://schemas.openxmlformats.org/presentationml/2006/ole">
            <mc:AlternateContent xmlns:mc="http://schemas.openxmlformats.org/markup-compatibility/2006">
              <mc:Choice xmlns:v="urn:schemas-microsoft-com:vml" Requires="v">
                <p:oleObj name="Equation" r:id="rId3" imgW="1197360" imgH="219240" progId="Equation.3">
                  <p:embed/>
                </p:oleObj>
              </mc:Choice>
              <mc:Fallback>
                <p:oleObj name="Equation" r:id="rId3" imgW="1197360" imgH="219240" progId="Equation.3">
                  <p:embed/>
                  <p:pic>
                    <p:nvPicPr>
                      <p:cNvPr id="0" name="Picture 3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9400" y="3276600"/>
                        <a:ext cx="3217333" cy="6096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440406680"/>
              </p:ext>
            </p:extLst>
          </p:nvPr>
        </p:nvGraphicFramePr>
        <p:xfrm>
          <a:off x="1981200" y="4038600"/>
          <a:ext cx="5208588" cy="431800"/>
        </p:xfrm>
        <a:graphic>
          <a:graphicData uri="http://schemas.openxmlformats.org/presentationml/2006/ole">
            <mc:AlternateContent xmlns:mc="http://schemas.openxmlformats.org/markup-compatibility/2006">
              <mc:Choice xmlns:v="urn:schemas-microsoft-com:vml" Requires="v">
                <p:oleObj name="Equation" r:id="rId5" imgW="2440800" imgH="191880" progId="Equation.3">
                  <p:embed/>
                </p:oleObj>
              </mc:Choice>
              <mc:Fallback>
                <p:oleObj name="Equation" r:id="rId5" imgW="2440800" imgH="191880" progId="Equation.3">
                  <p:embed/>
                  <p:pic>
                    <p:nvPicPr>
                      <p:cNvPr id="0" name="Picture 3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81200" y="4038600"/>
                        <a:ext cx="5208588" cy="4318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3" name="Text Placeholder 2"/>
          <p:cNvSpPr txBox="1">
            <a:spLocks noGrp="1"/>
          </p:cNvSpPr>
          <p:nvPr>
            <p:ph type="body" idx="4294967295"/>
          </p:nvPr>
        </p:nvSpPr>
        <p:spPr>
          <a:xfrm>
            <a:off x="1219200" y="4343400"/>
            <a:ext cx="7343775" cy="1655762"/>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2400"/>
              </a:spcBef>
              <a:buSzPct val="100000"/>
              <a:buFont typeface="Symbol" panose="05050102010706020507" pitchFamily="18" charset="2"/>
              <a:buChar char="*"/>
            </a:pPr>
            <a:r>
              <a:rPr lang="en-US" sz="2600" dirty="0">
                <a:latin typeface="Calibri" panose="020F0502020204030204" pitchFamily="34" charset="0"/>
              </a:rPr>
              <a:t>What is the largest +</a:t>
            </a:r>
            <a:r>
              <a:rPr lang="en-US" sz="2600" dirty="0" err="1">
                <a:latin typeface="Calibri" panose="020F0502020204030204" pitchFamily="34" charset="0"/>
              </a:rPr>
              <a:t>ve</a:t>
            </a:r>
            <a:r>
              <a:rPr lang="en-US" sz="2600" dirty="0">
                <a:latin typeface="Calibri" panose="020F0502020204030204" pitchFamily="34" charset="0"/>
              </a:rPr>
              <a:t> normal FP number ?</a:t>
            </a:r>
          </a:p>
          <a:p>
            <a:pPr lvl="0">
              <a:spcBef>
                <a:spcPts val="2400"/>
              </a:spcBef>
              <a:buSzPct val="100000"/>
              <a:buFont typeface="Symbol" panose="05050102010706020507" pitchFamily="18" charset="2"/>
              <a:buChar char="*"/>
            </a:pPr>
            <a:r>
              <a:rPr lang="en-US" sz="2600" dirty="0">
                <a:latin typeface="Calibri" panose="020F0502020204030204" pitchFamily="34" charset="0"/>
              </a:rPr>
              <a:t>What is the smallest –</a:t>
            </a:r>
            <a:r>
              <a:rPr lang="en-US" sz="2600" dirty="0" err="1">
                <a:latin typeface="Calibri" panose="020F0502020204030204" pitchFamily="34" charset="0"/>
              </a:rPr>
              <a:t>ve</a:t>
            </a:r>
            <a:r>
              <a:rPr lang="en-US" sz="2600" dirty="0">
                <a:latin typeface="Calibri" panose="020F0502020204030204" pitchFamily="34" charset="0"/>
              </a:rPr>
              <a:t> normal FP number ?</a:t>
            </a:r>
          </a:p>
        </p:txBody>
      </p:sp>
      <p:pic>
        <p:nvPicPr>
          <p:cNvPr id="4" name="Picture 3"/>
          <p:cNvPicPr>
            <a:picLocks noChangeAspect="1"/>
          </p:cNvPicPr>
          <p:nvPr/>
        </p:nvPicPr>
        <p:blipFill>
          <a:blip r:embed="rId3">
            <a:lum/>
            <a:alphaModFix/>
          </a:blip>
          <a:srcRect/>
          <a:stretch>
            <a:fillRect/>
          </a:stretch>
        </p:blipFill>
        <p:spPr>
          <a:xfrm>
            <a:off x="3048000" y="1295400"/>
            <a:ext cx="2880000" cy="252000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66</a:t>
            </a:fld>
            <a:endParaRPr lang="en-US" sz="1000" dirty="0">
              <a:latin typeface="Calibri" panose="020F050202020403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Special</a:t>
            </a:r>
            <a:r>
              <a:rPr lang="fr-FR" dirty="0">
                <a:solidFill>
                  <a:schemeClr val="tx1"/>
                </a:solidFill>
              </a:rPr>
              <a:t> </a:t>
            </a:r>
            <a:r>
              <a:rPr lang="fr-FR" dirty="0" err="1">
                <a:solidFill>
                  <a:schemeClr val="tx1"/>
                </a:solidFill>
              </a:rPr>
              <a:t>Floating</a:t>
            </a:r>
            <a:r>
              <a:rPr lang="fr-FR" dirty="0">
                <a:solidFill>
                  <a:schemeClr val="tx1"/>
                </a:solidFill>
              </a:rPr>
              <a:t> Point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4495800"/>
            <a:ext cx="7416800" cy="1511300"/>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sv-SE" sz="2600" dirty="0">
                <a:latin typeface="Calibri" panose="020F0502020204030204" pitchFamily="34" charset="0"/>
              </a:rPr>
              <a:t>NAN + x= NAN           1/0 = ∞</a:t>
            </a:r>
          </a:p>
          <a:p>
            <a:pPr lvl="0">
              <a:buSzPct val="100000"/>
              <a:buFont typeface="Symbol" panose="05050102010706020507" pitchFamily="18" charset="2"/>
              <a:buChar char="*"/>
            </a:pPr>
            <a:r>
              <a:rPr lang="sv-SE" sz="2600" dirty="0">
                <a:latin typeface="Calibri" panose="020F0502020204030204" pitchFamily="34" charset="0"/>
              </a:rPr>
              <a:t>0/0 = NAN                 -1/0 = -∞</a:t>
            </a:r>
          </a:p>
          <a:p>
            <a:pPr lvl="0">
              <a:buSzPct val="100000"/>
              <a:buFont typeface="Symbol" panose="05050102010706020507" pitchFamily="18" charset="2"/>
              <a:buChar char="*"/>
            </a:pPr>
            <a:r>
              <a:rPr lang="sv-SE" sz="2600" dirty="0">
                <a:latin typeface="Calibri" panose="020F0502020204030204" pitchFamily="34" charset="0"/>
              </a:rPr>
              <a:t>sin</a:t>
            </a:r>
            <a:r>
              <a:rPr lang="sv-SE" sz="2600" baseline="33000" dirty="0">
                <a:latin typeface="Calibri" panose="020F0502020204030204" pitchFamily="34" charset="0"/>
              </a:rPr>
              <a:t>-1</a:t>
            </a:r>
            <a:r>
              <a:rPr lang="sv-SE" sz="2600" dirty="0">
                <a:latin typeface="Calibri" panose="020F0502020204030204" pitchFamily="34" charset="0"/>
              </a:rPr>
              <a:t>(5) = NAN</a:t>
            </a:r>
          </a:p>
        </p:txBody>
      </p:sp>
      <p:grpSp>
        <p:nvGrpSpPr>
          <p:cNvPr id="9" name="Group 6"/>
          <p:cNvGrpSpPr>
            <a:grpSpLocks noChangeAspect="1"/>
          </p:cNvGrpSpPr>
          <p:nvPr/>
        </p:nvGrpSpPr>
        <p:grpSpPr bwMode="auto">
          <a:xfrm>
            <a:off x="2133600" y="1600200"/>
            <a:ext cx="4657725" cy="2286000"/>
            <a:chOff x="1728" y="1200"/>
            <a:chExt cx="2934" cy="1440"/>
          </a:xfrm>
        </p:grpSpPr>
        <p:sp>
          <p:nvSpPr>
            <p:cNvPr id="10" name="AutoShape 5"/>
            <p:cNvSpPr>
              <a:spLocks noChangeAspect="1" noChangeArrowheads="1" noTextEdit="1"/>
            </p:cNvSpPr>
            <p:nvPr/>
          </p:nvSpPr>
          <p:spPr bwMode="auto">
            <a:xfrm>
              <a:off x="1728" y="1200"/>
              <a:ext cx="2934" cy="144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Line 7"/>
            <p:cNvSpPr>
              <a:spLocks noChangeShapeType="1"/>
            </p:cNvSpPr>
            <p:nvPr/>
          </p:nvSpPr>
          <p:spPr bwMode="auto">
            <a:xfrm>
              <a:off x="1751" y="1223"/>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Line 8"/>
            <p:cNvSpPr>
              <a:spLocks noChangeShapeType="1"/>
            </p:cNvSpPr>
            <p:nvPr/>
          </p:nvSpPr>
          <p:spPr bwMode="auto">
            <a:xfrm>
              <a:off x="1751" y="1270"/>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Line 9"/>
            <p:cNvSpPr>
              <a:spLocks noChangeShapeType="1"/>
            </p:cNvSpPr>
            <p:nvPr/>
          </p:nvSpPr>
          <p:spPr bwMode="auto">
            <a:xfrm flipV="1">
              <a:off x="1751"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Line 10"/>
            <p:cNvSpPr>
              <a:spLocks noChangeShapeType="1"/>
            </p:cNvSpPr>
            <p:nvPr/>
          </p:nvSpPr>
          <p:spPr bwMode="auto">
            <a:xfrm flipV="1">
              <a:off x="1798"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Rectangle 11"/>
            <p:cNvSpPr>
              <a:spLocks noChangeArrowheads="1"/>
            </p:cNvSpPr>
            <p:nvPr/>
          </p:nvSpPr>
          <p:spPr bwMode="auto">
            <a:xfrm>
              <a:off x="1901" y="1264"/>
              <a:ext cx="175"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6" name="Line 12"/>
            <p:cNvSpPr>
              <a:spLocks noChangeShapeType="1"/>
            </p:cNvSpPr>
            <p:nvPr/>
          </p:nvSpPr>
          <p:spPr bwMode="auto">
            <a:xfrm flipV="1">
              <a:off x="2277"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Rectangle 13"/>
            <p:cNvSpPr>
              <a:spLocks noChangeArrowheads="1"/>
            </p:cNvSpPr>
            <p:nvPr/>
          </p:nvSpPr>
          <p:spPr bwMode="auto">
            <a:xfrm>
              <a:off x="2380" y="1264"/>
              <a:ext cx="222"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8" name="Line 14"/>
            <p:cNvSpPr>
              <a:spLocks noChangeShapeType="1"/>
            </p:cNvSpPr>
            <p:nvPr/>
          </p:nvSpPr>
          <p:spPr bwMode="auto">
            <a:xfrm flipV="1">
              <a:off x="2756"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Rectangle 15"/>
            <p:cNvSpPr>
              <a:spLocks noChangeArrowheads="1"/>
            </p:cNvSpPr>
            <p:nvPr/>
          </p:nvSpPr>
          <p:spPr bwMode="auto">
            <a:xfrm>
              <a:off x="2872" y="1258"/>
              <a:ext cx="490"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Value</a:t>
              </a:r>
              <a:endParaRPr kumimoji="0" lang="en-US" sz="1800" b="0" i="0" u="none" strike="noStrike" cap="none" normalizeH="0" baseline="0">
                <a:ln>
                  <a:noFill/>
                </a:ln>
                <a:solidFill>
                  <a:schemeClr val="tx1"/>
                </a:solidFill>
                <a:effectLst/>
                <a:latin typeface="Arial" pitchFamily="34" charset="0"/>
              </a:endParaRPr>
            </a:p>
          </p:txBody>
        </p:sp>
        <p:sp>
          <p:nvSpPr>
            <p:cNvPr id="20" name="Line 16"/>
            <p:cNvSpPr>
              <a:spLocks noChangeShapeType="1"/>
            </p:cNvSpPr>
            <p:nvPr/>
          </p:nvSpPr>
          <p:spPr bwMode="auto">
            <a:xfrm flipV="1">
              <a:off x="4636" y="1270"/>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Line 17"/>
            <p:cNvSpPr>
              <a:spLocks noChangeShapeType="1"/>
            </p:cNvSpPr>
            <p:nvPr/>
          </p:nvSpPr>
          <p:spPr bwMode="auto">
            <a:xfrm>
              <a:off x="1751" y="1480"/>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Line 18"/>
            <p:cNvSpPr>
              <a:spLocks noChangeShapeType="1"/>
            </p:cNvSpPr>
            <p:nvPr/>
          </p:nvSpPr>
          <p:spPr bwMode="auto">
            <a:xfrm flipV="1">
              <a:off x="1751"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Line 19"/>
            <p:cNvSpPr>
              <a:spLocks noChangeShapeType="1"/>
            </p:cNvSpPr>
            <p:nvPr/>
          </p:nvSpPr>
          <p:spPr bwMode="auto">
            <a:xfrm flipV="1">
              <a:off x="1798"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Rectangle 20"/>
            <p:cNvSpPr>
              <a:spLocks noChangeArrowheads="1"/>
            </p:cNvSpPr>
            <p:nvPr/>
          </p:nvSpPr>
          <p:spPr bwMode="auto">
            <a:xfrm>
              <a:off x="1903" y="1480"/>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25" name="Line 21"/>
            <p:cNvSpPr>
              <a:spLocks noChangeShapeType="1"/>
            </p:cNvSpPr>
            <p:nvPr/>
          </p:nvSpPr>
          <p:spPr bwMode="auto">
            <a:xfrm flipV="1">
              <a:off x="2277"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Rectangle 22"/>
            <p:cNvSpPr>
              <a:spLocks noChangeArrowheads="1"/>
            </p:cNvSpPr>
            <p:nvPr/>
          </p:nvSpPr>
          <p:spPr bwMode="auto">
            <a:xfrm>
              <a:off x="2382" y="1480"/>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27" name="Line 23"/>
            <p:cNvSpPr>
              <a:spLocks noChangeShapeType="1"/>
            </p:cNvSpPr>
            <p:nvPr/>
          </p:nvSpPr>
          <p:spPr bwMode="auto">
            <a:xfrm flipV="1">
              <a:off x="2756"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Rectangle 25"/>
            <p:cNvSpPr>
              <a:spLocks noChangeArrowheads="1"/>
            </p:cNvSpPr>
            <p:nvPr/>
          </p:nvSpPr>
          <p:spPr bwMode="auto">
            <a:xfrm>
              <a:off x="2867" y="1484"/>
              <a:ext cx="69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0</a:t>
              </a:r>
              <a:endParaRPr kumimoji="0" lang="en-US" sz="1800" b="0" i="0" u="none" strike="noStrike" cap="none" normalizeH="0" baseline="0" dirty="0">
                <a:ln>
                  <a:noFill/>
                </a:ln>
                <a:solidFill>
                  <a:schemeClr val="tx1"/>
                </a:solidFill>
                <a:effectLst/>
                <a:latin typeface="Arial" pitchFamily="34" charset="0"/>
              </a:endParaRPr>
            </a:p>
          </p:txBody>
        </p:sp>
        <p:sp>
          <p:nvSpPr>
            <p:cNvPr id="9216" name="Line 28"/>
            <p:cNvSpPr>
              <a:spLocks noChangeShapeType="1"/>
            </p:cNvSpPr>
            <p:nvPr/>
          </p:nvSpPr>
          <p:spPr bwMode="auto">
            <a:xfrm flipV="1">
              <a:off x="4636" y="1480"/>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7" name="Line 29"/>
            <p:cNvSpPr>
              <a:spLocks noChangeShapeType="1"/>
            </p:cNvSpPr>
            <p:nvPr/>
          </p:nvSpPr>
          <p:spPr bwMode="auto">
            <a:xfrm>
              <a:off x="1751" y="1702"/>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0" name="Line 30"/>
            <p:cNvSpPr>
              <a:spLocks noChangeShapeType="1"/>
            </p:cNvSpPr>
            <p:nvPr/>
          </p:nvSpPr>
          <p:spPr bwMode="auto">
            <a:xfrm flipV="1">
              <a:off x="1751"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1" name="Line 31"/>
            <p:cNvSpPr>
              <a:spLocks noChangeShapeType="1"/>
            </p:cNvSpPr>
            <p:nvPr/>
          </p:nvSpPr>
          <p:spPr bwMode="auto">
            <a:xfrm flipV="1">
              <a:off x="1798"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2" name="Rectangle 32"/>
            <p:cNvSpPr>
              <a:spLocks noChangeArrowheads="1"/>
            </p:cNvSpPr>
            <p:nvPr/>
          </p:nvSpPr>
          <p:spPr bwMode="auto">
            <a:xfrm>
              <a:off x="1903" y="1702"/>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23" name="Line 33"/>
            <p:cNvSpPr>
              <a:spLocks noChangeShapeType="1"/>
            </p:cNvSpPr>
            <p:nvPr/>
          </p:nvSpPr>
          <p:spPr bwMode="auto">
            <a:xfrm flipV="1">
              <a:off x="2277"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24" name="Rectangle 34"/>
            <p:cNvSpPr>
              <a:spLocks noChangeArrowheads="1"/>
            </p:cNvSpPr>
            <p:nvPr/>
          </p:nvSpPr>
          <p:spPr bwMode="auto">
            <a:xfrm>
              <a:off x="2382" y="1702"/>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25" name="Line 35"/>
            <p:cNvSpPr>
              <a:spLocks noChangeShapeType="1"/>
            </p:cNvSpPr>
            <p:nvPr/>
          </p:nvSpPr>
          <p:spPr bwMode="auto">
            <a:xfrm flipV="1">
              <a:off x="2756"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1" name="Line 41"/>
            <p:cNvSpPr>
              <a:spLocks noChangeShapeType="1"/>
            </p:cNvSpPr>
            <p:nvPr/>
          </p:nvSpPr>
          <p:spPr bwMode="auto">
            <a:xfrm flipV="1">
              <a:off x="4636" y="1702"/>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2" name="Line 42"/>
            <p:cNvSpPr>
              <a:spLocks noChangeShapeType="1"/>
            </p:cNvSpPr>
            <p:nvPr/>
          </p:nvSpPr>
          <p:spPr bwMode="auto">
            <a:xfrm>
              <a:off x="1751" y="1924"/>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3" name="Line 43"/>
            <p:cNvSpPr>
              <a:spLocks noChangeShapeType="1"/>
            </p:cNvSpPr>
            <p:nvPr/>
          </p:nvSpPr>
          <p:spPr bwMode="auto">
            <a:xfrm flipV="1">
              <a:off x="1751"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4" name="Line 44"/>
            <p:cNvSpPr>
              <a:spLocks noChangeShapeType="1"/>
            </p:cNvSpPr>
            <p:nvPr/>
          </p:nvSpPr>
          <p:spPr bwMode="auto">
            <a:xfrm flipV="1">
              <a:off x="1798"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5" name="Rectangle 45"/>
            <p:cNvSpPr>
              <a:spLocks noChangeArrowheads="1"/>
            </p:cNvSpPr>
            <p:nvPr/>
          </p:nvSpPr>
          <p:spPr bwMode="auto">
            <a:xfrm>
              <a:off x="1903" y="1912"/>
              <a:ext cx="339"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255</a:t>
              </a:r>
              <a:endParaRPr kumimoji="0" lang="en-US" sz="1800" b="0" i="0" u="none" strike="noStrike" cap="none" normalizeH="0" baseline="0">
                <a:ln>
                  <a:noFill/>
                </a:ln>
                <a:solidFill>
                  <a:schemeClr val="tx1"/>
                </a:solidFill>
                <a:effectLst/>
                <a:latin typeface="Arial" pitchFamily="34" charset="0"/>
              </a:endParaRPr>
            </a:p>
          </p:txBody>
        </p:sp>
        <p:sp>
          <p:nvSpPr>
            <p:cNvPr id="9236" name="Line 46"/>
            <p:cNvSpPr>
              <a:spLocks noChangeShapeType="1"/>
            </p:cNvSpPr>
            <p:nvPr/>
          </p:nvSpPr>
          <p:spPr bwMode="auto">
            <a:xfrm flipV="1">
              <a:off x="2277"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7" name="Rectangle 47"/>
            <p:cNvSpPr>
              <a:spLocks noChangeArrowheads="1"/>
            </p:cNvSpPr>
            <p:nvPr/>
          </p:nvSpPr>
          <p:spPr bwMode="auto">
            <a:xfrm>
              <a:off x="2382" y="1912"/>
              <a:ext cx="23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9238" name="Line 48"/>
            <p:cNvSpPr>
              <a:spLocks noChangeShapeType="1"/>
            </p:cNvSpPr>
            <p:nvPr/>
          </p:nvSpPr>
          <p:spPr bwMode="auto">
            <a:xfrm flipV="1">
              <a:off x="2756"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9" name="Rectangle 49"/>
            <p:cNvSpPr>
              <a:spLocks noChangeArrowheads="1"/>
            </p:cNvSpPr>
            <p:nvPr/>
          </p:nvSpPr>
          <p:spPr bwMode="auto">
            <a:xfrm>
              <a:off x="2872" y="1912"/>
              <a:ext cx="148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pitchFamily="18" charset="0"/>
                </a:rPr>
                <a:t>NAN(Not a number)</a:t>
              </a:r>
              <a:endParaRPr kumimoji="0" lang="en-US" sz="1800" b="0" i="0" u="none" strike="noStrike" cap="none" normalizeH="0" baseline="0" dirty="0">
                <a:ln>
                  <a:noFill/>
                </a:ln>
                <a:solidFill>
                  <a:schemeClr val="tx1"/>
                </a:solidFill>
                <a:effectLst/>
                <a:latin typeface="Arial" pitchFamily="34" charset="0"/>
              </a:endParaRPr>
            </a:p>
          </p:txBody>
        </p:sp>
        <p:sp>
          <p:nvSpPr>
            <p:cNvPr id="9240" name="Line 50"/>
            <p:cNvSpPr>
              <a:spLocks noChangeShapeType="1"/>
            </p:cNvSpPr>
            <p:nvPr/>
          </p:nvSpPr>
          <p:spPr bwMode="auto">
            <a:xfrm flipV="1">
              <a:off x="4636" y="1924"/>
              <a:ext cx="0" cy="211"/>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1" name="Line 51"/>
            <p:cNvSpPr>
              <a:spLocks noChangeShapeType="1"/>
            </p:cNvSpPr>
            <p:nvPr/>
          </p:nvSpPr>
          <p:spPr bwMode="auto">
            <a:xfrm>
              <a:off x="1751" y="2135"/>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2" name="Line 52"/>
            <p:cNvSpPr>
              <a:spLocks noChangeShapeType="1"/>
            </p:cNvSpPr>
            <p:nvPr/>
          </p:nvSpPr>
          <p:spPr bwMode="auto">
            <a:xfrm flipV="1">
              <a:off x="1751"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3" name="Line 53"/>
            <p:cNvSpPr>
              <a:spLocks noChangeShapeType="1"/>
            </p:cNvSpPr>
            <p:nvPr/>
          </p:nvSpPr>
          <p:spPr bwMode="auto">
            <a:xfrm flipV="1">
              <a:off x="1798"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4" name="Rectangle 54"/>
            <p:cNvSpPr>
              <a:spLocks noChangeArrowheads="1"/>
            </p:cNvSpPr>
            <p:nvPr/>
          </p:nvSpPr>
          <p:spPr bwMode="auto">
            <a:xfrm>
              <a:off x="1903"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5" name="Line 55"/>
            <p:cNvSpPr>
              <a:spLocks noChangeShapeType="1"/>
            </p:cNvSpPr>
            <p:nvPr/>
          </p:nvSpPr>
          <p:spPr bwMode="auto">
            <a:xfrm flipV="1">
              <a:off x="2277"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6" name="Rectangle 56"/>
            <p:cNvSpPr>
              <a:spLocks noChangeArrowheads="1"/>
            </p:cNvSpPr>
            <p:nvPr/>
          </p:nvSpPr>
          <p:spPr bwMode="auto">
            <a:xfrm>
              <a:off x="2382"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7" name="Line 57"/>
            <p:cNvSpPr>
              <a:spLocks noChangeShapeType="1"/>
            </p:cNvSpPr>
            <p:nvPr/>
          </p:nvSpPr>
          <p:spPr bwMode="auto">
            <a:xfrm flipV="1">
              <a:off x="2756"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8" name="Rectangle 58"/>
            <p:cNvSpPr>
              <a:spLocks noChangeArrowheads="1"/>
            </p:cNvSpPr>
            <p:nvPr/>
          </p:nvSpPr>
          <p:spPr bwMode="auto">
            <a:xfrm>
              <a:off x="2872" y="2134"/>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49" name="Line 59"/>
            <p:cNvSpPr>
              <a:spLocks noChangeShapeType="1"/>
            </p:cNvSpPr>
            <p:nvPr/>
          </p:nvSpPr>
          <p:spPr bwMode="auto">
            <a:xfrm flipV="1">
              <a:off x="4636" y="2135"/>
              <a:ext cx="0" cy="222"/>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0" name="Line 60"/>
            <p:cNvSpPr>
              <a:spLocks noChangeShapeType="1"/>
            </p:cNvSpPr>
            <p:nvPr/>
          </p:nvSpPr>
          <p:spPr bwMode="auto">
            <a:xfrm>
              <a:off x="1751" y="2357"/>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1" name="Line 61"/>
            <p:cNvSpPr>
              <a:spLocks noChangeShapeType="1"/>
            </p:cNvSpPr>
            <p:nvPr/>
          </p:nvSpPr>
          <p:spPr bwMode="auto">
            <a:xfrm flipV="1">
              <a:off x="1751"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2" name="Line 62"/>
            <p:cNvSpPr>
              <a:spLocks noChangeShapeType="1"/>
            </p:cNvSpPr>
            <p:nvPr/>
          </p:nvSpPr>
          <p:spPr bwMode="auto">
            <a:xfrm flipV="1">
              <a:off x="1798"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3" name="Rectangle 63"/>
            <p:cNvSpPr>
              <a:spLocks noChangeArrowheads="1"/>
            </p:cNvSpPr>
            <p:nvPr/>
          </p:nvSpPr>
          <p:spPr bwMode="auto">
            <a:xfrm>
              <a:off x="1903" y="2356"/>
              <a:ext cx="163" cy="2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9254" name="Line 64"/>
            <p:cNvSpPr>
              <a:spLocks noChangeShapeType="1"/>
            </p:cNvSpPr>
            <p:nvPr/>
          </p:nvSpPr>
          <p:spPr bwMode="auto">
            <a:xfrm flipV="1">
              <a:off x="2277"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5" name="Rectangle 65"/>
            <p:cNvSpPr>
              <a:spLocks noChangeArrowheads="1"/>
            </p:cNvSpPr>
            <p:nvPr/>
          </p:nvSpPr>
          <p:spPr bwMode="auto">
            <a:xfrm>
              <a:off x="2382" y="2356"/>
              <a:ext cx="0" cy="17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endParaRPr>
            </a:p>
          </p:txBody>
        </p:sp>
        <p:sp>
          <p:nvSpPr>
            <p:cNvPr id="9257" name="Line 67"/>
            <p:cNvSpPr>
              <a:spLocks noChangeShapeType="1"/>
            </p:cNvSpPr>
            <p:nvPr/>
          </p:nvSpPr>
          <p:spPr bwMode="auto">
            <a:xfrm flipV="1">
              <a:off x="2756"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58" name="Rectangle 68"/>
            <p:cNvSpPr>
              <a:spLocks noChangeArrowheads="1"/>
            </p:cNvSpPr>
            <p:nvPr/>
          </p:nvSpPr>
          <p:spPr bwMode="auto">
            <a:xfrm>
              <a:off x="2872" y="2356"/>
              <a:ext cx="1299"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err="1">
                  <a:ln>
                    <a:noFill/>
                  </a:ln>
                  <a:solidFill>
                    <a:srgbClr val="1A1B1C"/>
                  </a:solidFill>
                  <a:effectLst/>
                  <a:latin typeface="Times New Roman" pitchFamily="18" charset="0"/>
                </a:rPr>
                <a:t>Denormal</a:t>
              </a:r>
              <a:r>
                <a:rPr kumimoji="0" lang="en-US" sz="2200" b="0" i="0" u="none" strike="noStrike" cap="none" normalizeH="0" baseline="0" dirty="0">
                  <a:ln>
                    <a:noFill/>
                  </a:ln>
                  <a:solidFill>
                    <a:srgbClr val="1A1B1C"/>
                  </a:solidFill>
                  <a:effectLst/>
                  <a:latin typeface="Times New Roman" pitchFamily="18" charset="0"/>
                </a:rPr>
                <a:t> number</a:t>
              </a:r>
              <a:endParaRPr kumimoji="0" lang="en-US" sz="1800" b="0" i="0" u="none" strike="noStrike" cap="none" normalizeH="0" baseline="0" dirty="0">
                <a:ln>
                  <a:noFill/>
                </a:ln>
                <a:solidFill>
                  <a:schemeClr val="tx1"/>
                </a:solidFill>
                <a:effectLst/>
                <a:latin typeface="Arial" pitchFamily="34" charset="0"/>
              </a:endParaRPr>
            </a:p>
          </p:txBody>
        </p:sp>
        <p:sp>
          <p:nvSpPr>
            <p:cNvPr id="9259" name="Line 69"/>
            <p:cNvSpPr>
              <a:spLocks noChangeShapeType="1"/>
            </p:cNvSpPr>
            <p:nvPr/>
          </p:nvSpPr>
          <p:spPr bwMode="auto">
            <a:xfrm flipV="1">
              <a:off x="4636" y="2357"/>
              <a:ext cx="0" cy="21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0" name="Line 70"/>
            <p:cNvSpPr>
              <a:spLocks noChangeShapeType="1"/>
            </p:cNvSpPr>
            <p:nvPr/>
          </p:nvSpPr>
          <p:spPr bwMode="auto">
            <a:xfrm>
              <a:off x="1751" y="2567"/>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1" name="Line 71"/>
            <p:cNvSpPr>
              <a:spLocks noChangeShapeType="1"/>
            </p:cNvSpPr>
            <p:nvPr/>
          </p:nvSpPr>
          <p:spPr bwMode="auto">
            <a:xfrm>
              <a:off x="1751" y="2614"/>
              <a:ext cx="2885" cy="0"/>
            </a:xfrm>
            <a:prstGeom prst="line">
              <a:avLst/>
            </a:prstGeom>
            <a:noFill/>
            <a:ln w="0">
              <a:solidFill>
                <a:srgbClr val="1A1B1C"/>
              </a:solidFill>
              <a:prstDash val="solid"/>
              <a:round/>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 name="Rectangle 47"/>
            <p:cNvSpPr>
              <a:spLocks noChangeArrowheads="1"/>
            </p:cNvSpPr>
            <p:nvPr/>
          </p:nvSpPr>
          <p:spPr bwMode="auto">
            <a:xfrm>
              <a:off x="2385" y="2365"/>
              <a:ext cx="231"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rgbClr val="1A1B1C"/>
                  </a:solidFill>
                  <a:effectLst/>
                  <a:latin typeface="Times New Roman"/>
                  <a:cs typeface="Times New Roman"/>
                  <a:sym typeface="Symbol"/>
                </a:rPr>
                <a:t> </a:t>
              </a:r>
              <a:r>
                <a:rPr kumimoji="0" lang="en-US" sz="2200" b="0" i="0" u="none" strike="noStrike" cap="none" normalizeH="0" baseline="0" dirty="0">
                  <a:ln>
                    <a:noFill/>
                  </a:ln>
                  <a:solidFill>
                    <a:srgbClr val="1A1B1C"/>
                  </a:solidFill>
                  <a:effectLst/>
                  <a:latin typeface="Times New Roman" pitchFamily="18" charset="0"/>
                </a:rPr>
                <a:t>0</a:t>
              </a:r>
              <a:endParaRPr kumimoji="0" lang="en-US" sz="1800" b="0" i="0" u="none" strike="noStrike" cap="none" normalizeH="0" baseline="0" dirty="0">
                <a:ln>
                  <a:noFill/>
                </a:ln>
                <a:solidFill>
                  <a:schemeClr val="tx1"/>
                </a:solidFill>
                <a:effectLst/>
                <a:latin typeface="Arial" pitchFamily="34" charset="0"/>
              </a:endParaRPr>
            </a:p>
          </p:txBody>
        </p:sp>
        <p:sp>
          <p:nvSpPr>
            <p:cNvPr id="79" name="Rectangle 25"/>
            <p:cNvSpPr>
              <a:spLocks noChangeArrowheads="1"/>
            </p:cNvSpPr>
            <p:nvPr/>
          </p:nvSpPr>
          <p:spPr bwMode="auto">
            <a:xfrm>
              <a:off x="2867" y="1700"/>
              <a:ext cx="824" cy="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lvl="0" fontAlgn="base">
                <a:spcBef>
                  <a:spcPct val="0"/>
                </a:spcBef>
                <a:spcAft>
                  <a:spcPct val="0"/>
                </a:spcAft>
              </a:pPr>
              <a:r>
                <a:rPr lang="en-US" sz="2200" dirty="0">
                  <a:solidFill>
                    <a:srgbClr val="1A1B1C"/>
                  </a:solidFill>
                  <a:latin typeface="Times New Roman" pitchFamily="18" charset="0"/>
                  <a:sym typeface="Symbol"/>
                </a:rPr>
                <a:t>–  </a:t>
              </a:r>
              <a:r>
                <a:rPr lang="en-US" sz="2200" dirty="0">
                  <a:solidFill>
                    <a:srgbClr val="1A1B1C"/>
                  </a:solidFill>
                  <a:latin typeface="Times New Roman" pitchFamily="18" charset="0"/>
                </a:rPr>
                <a:t>if </a:t>
              </a:r>
              <a:r>
                <a:rPr lang="en-US" sz="2200" i="1" dirty="0">
                  <a:solidFill>
                    <a:srgbClr val="1A1B1C"/>
                  </a:solidFill>
                  <a:latin typeface="Times New Roman" pitchFamily="18" charset="0"/>
                </a:rPr>
                <a:t>S </a:t>
              </a:r>
              <a:r>
                <a:rPr lang="en-US" sz="2200" dirty="0">
                  <a:solidFill>
                    <a:srgbClr val="1A1B1C"/>
                  </a:solidFill>
                  <a:latin typeface="Times New Roman" pitchFamily="18" charset="0"/>
                </a:rPr>
                <a:t>= 1</a:t>
              </a:r>
              <a:endParaRPr kumimoji="0" lang="en-US" sz="1800" b="0" i="0" u="none" strike="noStrike" cap="none" normalizeH="0" baseline="0" dirty="0">
                <a:ln>
                  <a:noFill/>
                </a:ln>
                <a:solidFill>
                  <a:schemeClr val="tx1"/>
                </a:solidFill>
                <a:effectLst/>
                <a:latin typeface="Arial" pitchFamily="34" charset="0"/>
              </a:endParaRPr>
            </a:p>
          </p:txBody>
        </p:sp>
      </p:grpSp>
      <p:sp>
        <p:nvSpPr>
          <p:cNvPr id="6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67</a:t>
            </a:fld>
            <a:endParaRPr lang="en-US" sz="1000" dirty="0">
              <a:latin typeface="Calibri" panose="020F050202020403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652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Denormal Numbers</a:t>
            </a:r>
          </a:p>
        </p:txBody>
      </p:sp>
      <p:sp>
        <p:nvSpPr>
          <p:cNvPr id="3" name="Text Placeholder 2"/>
          <p:cNvSpPr txBox="1">
            <a:spLocks noGrp="1"/>
          </p:cNvSpPr>
          <p:nvPr>
            <p:ph type="body" idx="4294967295"/>
          </p:nvPr>
        </p:nvSpPr>
        <p:spPr>
          <a:xfrm>
            <a:off x="965200" y="4052887"/>
            <a:ext cx="7416800" cy="16621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Should this code print ''error'' ?</a:t>
            </a:r>
          </a:p>
          <a:p>
            <a:pPr lvl="0">
              <a:buSzPct val="100000"/>
              <a:buFont typeface="Symbol" panose="05050102010706020507" pitchFamily="18" charset="2"/>
              <a:buChar char="*"/>
            </a:pPr>
            <a:r>
              <a:rPr lang="en-US" dirty="0">
                <a:latin typeface="Calibri" panose="020F0502020204030204" pitchFamily="34" charset="0"/>
              </a:rPr>
              <a:t>How to stop this </a:t>
            </a:r>
            <a:r>
              <a:rPr lang="en-US" dirty="0" err="1">
                <a:latin typeface="Calibri" panose="020F0502020204030204" pitchFamily="34" charset="0"/>
              </a:rPr>
              <a:t>behaviour</a:t>
            </a:r>
            <a:r>
              <a:rPr lang="en-US" dirty="0">
                <a:latin typeface="Calibri" panose="020F0502020204030204" pitchFamily="34" charset="0"/>
              </a:rPr>
              <a:t> ?</a:t>
            </a:r>
          </a:p>
        </p:txBody>
      </p:sp>
      <p:sp>
        <p:nvSpPr>
          <p:cNvPr id="7" name="Rectangle 6"/>
          <p:cNvSpPr/>
          <p:nvPr/>
        </p:nvSpPr>
        <p:spPr>
          <a:xfrm>
            <a:off x="2438400" y="1752600"/>
            <a:ext cx="3962400" cy="1631216"/>
          </a:xfrm>
          <a:prstGeom prst="rect">
            <a:avLst/>
          </a:prstGeom>
        </p:spPr>
        <p:txBody>
          <a:bodyPr wrap="square">
            <a:spAutoFit/>
          </a:bodyPr>
          <a:lstStyle/>
          <a:p>
            <a:r>
              <a:rPr lang="en-US" sz="2500" dirty="0">
                <a:latin typeface="Courier New" pitchFamily="49" charset="0"/>
                <a:cs typeface="Courier New" pitchFamily="49" charset="0"/>
              </a:rPr>
              <a:t>f = 2^(-126);</a:t>
            </a:r>
          </a:p>
          <a:p>
            <a:r>
              <a:rPr lang="en-US" sz="2500" dirty="0">
                <a:latin typeface="Courier New" pitchFamily="49" charset="0"/>
                <a:cs typeface="Courier New" pitchFamily="49" charset="0"/>
              </a:rPr>
              <a:t>g = f/2;</a:t>
            </a:r>
          </a:p>
          <a:p>
            <a:r>
              <a:rPr lang="en-US" sz="2500" dirty="0">
                <a:latin typeface="Courier New" pitchFamily="49" charset="0"/>
                <a:cs typeface="Courier New" pitchFamily="49" charset="0"/>
              </a:rPr>
              <a:t>if (g == 0)</a:t>
            </a:r>
          </a:p>
          <a:p>
            <a:r>
              <a:rPr lang="en-US" sz="2500" dirty="0">
                <a:latin typeface="Courier New" pitchFamily="49" charset="0"/>
                <a:cs typeface="Courier New" pitchFamily="49" charset="0"/>
              </a:rPr>
              <a:t>  print ("error");</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68</a:t>
            </a:fld>
            <a:endParaRPr lang="en-US" sz="1000" dirty="0">
              <a:latin typeface="Calibri" panose="020F0502020204030204" pitchFamily="34"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1">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382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 II</a:t>
            </a:r>
          </a:p>
        </p:txBody>
      </p:sp>
      <p:sp>
        <p:nvSpPr>
          <p:cNvPr id="3" name="Text Placeholder 2"/>
          <p:cNvSpPr txBox="1">
            <a:spLocks noGrp="1"/>
          </p:cNvSpPr>
          <p:nvPr>
            <p:ph type="body" idx="4294967295"/>
          </p:nvPr>
        </p:nvSpPr>
        <p:spPr>
          <a:xfrm>
            <a:off x="1403350" y="3095625"/>
            <a:ext cx="7740650" cy="2811463"/>
          </a:xfrm>
        </p:spPr>
        <p:txBody>
          <a:bodyPr lIns="0" tIns="0" rIns="0" bIns="0">
            <a:normAutofit lnSpcReduction="1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200" dirty="0" err="1">
                <a:latin typeface="Calibri" panose="020F0502020204030204" pitchFamily="34" charset="0"/>
              </a:rPr>
              <a:t>Significand</a:t>
            </a:r>
            <a:r>
              <a:rPr lang="en-US" sz="2200" dirty="0">
                <a:latin typeface="Calibri" panose="020F0502020204030204" pitchFamily="34" charset="0"/>
              </a:rPr>
              <a:t> is of the form : 0.xxxx</a:t>
            </a:r>
          </a:p>
          <a:p>
            <a:pPr lvl="0">
              <a:buSzPct val="100000"/>
              <a:buFont typeface="Symbol" panose="05050102010706020507" pitchFamily="18" charset="2"/>
              <a:buChar char="*"/>
            </a:pPr>
            <a:r>
              <a:rPr lang="en-US" sz="2200" dirty="0">
                <a:latin typeface="Calibri" panose="020F0502020204030204" pitchFamily="34" charset="0"/>
              </a:rPr>
              <a:t>E = 0, X = -126 (why not -127?)</a:t>
            </a:r>
          </a:p>
          <a:p>
            <a:pPr lvl="0">
              <a:buSzPct val="100000"/>
              <a:buFont typeface="Symbol" panose="05050102010706020507" pitchFamily="18" charset="2"/>
              <a:buChar char="*"/>
            </a:pPr>
            <a:r>
              <a:rPr lang="en-US" sz="2200" dirty="0">
                <a:solidFill>
                  <a:srgbClr val="FF6633"/>
                </a:solidFill>
                <a:latin typeface="Calibri" panose="020F0502020204030204" pitchFamily="34" charset="0"/>
              </a:rPr>
              <a:t>Smallest +</a:t>
            </a:r>
            <a:r>
              <a:rPr lang="en-US" sz="2200" dirty="0" err="1">
                <a:solidFill>
                  <a:srgbClr val="FF6633"/>
                </a:solidFill>
                <a:latin typeface="Calibri" panose="020F0502020204030204" pitchFamily="34" charset="0"/>
              </a:rPr>
              <a:t>ve</a:t>
            </a:r>
            <a:r>
              <a:rPr lang="en-US" sz="2200" dirty="0">
                <a:solidFill>
                  <a:srgbClr val="FF6633"/>
                </a:solidFill>
                <a:latin typeface="Calibri" panose="020F0502020204030204" pitchFamily="34" charset="0"/>
              </a:rPr>
              <a:t> normal number</a:t>
            </a:r>
            <a:r>
              <a:rPr lang="en-US" sz="2200" dirty="0">
                <a:latin typeface="Calibri" panose="020F0502020204030204" pitchFamily="34" charset="0"/>
              </a:rPr>
              <a:t> : 2</a:t>
            </a:r>
            <a:r>
              <a:rPr lang="en-US" sz="2200" baseline="33000" dirty="0">
                <a:latin typeface="Calibri" panose="020F0502020204030204" pitchFamily="34" charset="0"/>
              </a:rPr>
              <a:t>-126</a:t>
            </a:r>
          </a:p>
          <a:p>
            <a:pPr lvl="0">
              <a:buSzPct val="100000"/>
              <a:buFont typeface="Symbol" panose="05050102010706020507" pitchFamily="18" charset="2"/>
              <a:buChar char="*"/>
            </a:pPr>
            <a:r>
              <a:rPr lang="en-US" sz="2200" dirty="0">
                <a:solidFill>
                  <a:srgbClr val="FF0000"/>
                </a:solidFill>
                <a:latin typeface="Calibri" panose="020F0502020204030204" pitchFamily="34" charset="0"/>
              </a:rPr>
              <a:t>Largest </a:t>
            </a:r>
            <a:r>
              <a:rPr lang="en-US" sz="2200" dirty="0" err="1">
                <a:solidFill>
                  <a:srgbClr val="FF0000"/>
                </a:solidFill>
                <a:latin typeface="Calibri" panose="020F0502020204030204" pitchFamily="34" charset="0"/>
              </a:rPr>
              <a:t>denormal</a:t>
            </a:r>
            <a:r>
              <a:rPr lang="en-US" sz="2200" dirty="0">
                <a:solidFill>
                  <a:srgbClr val="FF0000"/>
                </a:solidFill>
                <a:latin typeface="Calibri" panose="020F0502020204030204" pitchFamily="34" charset="0"/>
              </a:rPr>
              <a:t> number</a:t>
            </a:r>
            <a:r>
              <a:rPr lang="en-US" sz="2200" dirty="0">
                <a:latin typeface="Calibri" panose="020F0502020204030204" pitchFamily="34" charset="0"/>
              </a:rPr>
              <a:t> :</a:t>
            </a:r>
          </a:p>
          <a:p>
            <a:pPr lvl="1">
              <a:buSzPct val="100000"/>
              <a:buFont typeface="Symbol" panose="05050102010706020507" pitchFamily="18" charset="2"/>
              <a:buChar char="*"/>
            </a:pPr>
            <a:r>
              <a:rPr lang="en-US" sz="2200" dirty="0">
                <a:latin typeface="Calibri" panose="020F0502020204030204" pitchFamily="34" charset="0"/>
              </a:rPr>
              <a:t>0.11...11 * 2</a:t>
            </a:r>
            <a:r>
              <a:rPr lang="en-US" sz="2200" baseline="33000" dirty="0">
                <a:latin typeface="Calibri" panose="020F0502020204030204" pitchFamily="34" charset="0"/>
              </a:rPr>
              <a:t>-126</a:t>
            </a:r>
            <a:r>
              <a:rPr lang="en-US" sz="2200" dirty="0">
                <a:latin typeface="Calibri" panose="020F0502020204030204" pitchFamily="34" charset="0"/>
              </a:rPr>
              <a:t> = (1 – 2</a:t>
            </a:r>
            <a:r>
              <a:rPr lang="en-US" sz="2200" baseline="33000" dirty="0">
                <a:latin typeface="Calibri" panose="020F0502020204030204" pitchFamily="34" charset="0"/>
              </a:rPr>
              <a:t>-23</a:t>
            </a:r>
            <a:r>
              <a:rPr lang="en-US" sz="2200" dirty="0">
                <a:latin typeface="Calibri" panose="020F0502020204030204" pitchFamily="34" charset="0"/>
              </a:rPr>
              <a:t>)*2</a:t>
            </a:r>
            <a:r>
              <a:rPr lang="en-US" sz="2200" baseline="33000" dirty="0">
                <a:latin typeface="Calibri" panose="020F0502020204030204" pitchFamily="34" charset="0"/>
              </a:rPr>
              <a:t>-126</a:t>
            </a:r>
          </a:p>
          <a:p>
            <a:pPr lvl="7">
              <a:buSzPct val="100000"/>
              <a:buFont typeface="Symbol" panose="05050102010706020507" pitchFamily="18" charset="2"/>
              <a:buChar char="*"/>
            </a:pPr>
            <a:r>
              <a:rPr lang="en-US" sz="2200" dirty="0">
                <a:latin typeface="Calibri" panose="020F0502020204030204" pitchFamily="34" charset="0"/>
              </a:rPr>
              <a:t>=2</a:t>
            </a:r>
            <a:r>
              <a:rPr lang="en-US" sz="2200" baseline="33000" dirty="0">
                <a:latin typeface="Calibri" panose="020F0502020204030204" pitchFamily="34" charset="0"/>
              </a:rPr>
              <a:t>-126</a:t>
            </a:r>
            <a:r>
              <a:rPr lang="en-US" sz="2200" dirty="0">
                <a:latin typeface="Calibri" panose="020F0502020204030204" pitchFamily="34" charset="0"/>
              </a:rPr>
              <a:t> - 2</a:t>
            </a:r>
            <a:r>
              <a:rPr lang="en-US" sz="2200" baseline="33000" dirty="0">
                <a:latin typeface="Calibri" panose="020F0502020204030204" pitchFamily="34" charset="0"/>
              </a:rPr>
              <a:t>-149</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69</a:t>
            </a:fld>
            <a:endParaRPr lang="en-US" sz="1000" dirty="0">
              <a:latin typeface="Calibri" panose="020F0502020204030204" pitchFamily="34" charset="0"/>
            </a:endParaRPr>
          </a:p>
        </p:txBody>
      </p:sp>
      <p:graphicFrame>
        <p:nvGraphicFramePr>
          <p:cNvPr id="6" name="Object 5"/>
          <p:cNvGraphicFramePr>
            <a:graphicFrameLocks noChangeAspect="1"/>
          </p:cNvGraphicFramePr>
          <p:nvPr>
            <p:extLst>
              <p:ext uri="{D42A27DB-BD31-4B8C-83A1-F6EECF244321}">
                <p14:modId xmlns:p14="http://schemas.microsoft.com/office/powerpoint/2010/main" val="1169224533"/>
              </p:ext>
            </p:extLst>
          </p:nvPr>
        </p:nvGraphicFramePr>
        <p:xfrm>
          <a:off x="3048000" y="1418618"/>
          <a:ext cx="2667000" cy="510702"/>
        </p:xfrm>
        <a:graphic>
          <a:graphicData uri="http://schemas.openxmlformats.org/presentationml/2006/ole">
            <mc:AlternateContent xmlns:mc="http://schemas.openxmlformats.org/markup-compatibility/2006">
              <mc:Choice xmlns:v="urn:schemas-microsoft-com:vml" Requires="v">
                <p:oleObj name="Equation" r:id="rId3" imgW="1179360" imgH="219240" progId="Equation.3">
                  <p:embed/>
                </p:oleObj>
              </mc:Choice>
              <mc:Fallback>
                <p:oleObj name="Equation" r:id="rId3" imgW="1179360" imgH="219240" progId="Equation.3">
                  <p:embed/>
                  <p:pic>
                    <p:nvPicPr>
                      <p:cNvPr id="0" name="Picture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418618"/>
                        <a:ext cx="2667000" cy="51070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1082340719"/>
              </p:ext>
            </p:extLst>
          </p:nvPr>
        </p:nvGraphicFramePr>
        <p:xfrm>
          <a:off x="2895600" y="2057400"/>
          <a:ext cx="3057525" cy="457200"/>
        </p:xfrm>
        <a:graphic>
          <a:graphicData uri="http://schemas.openxmlformats.org/presentationml/2006/ole">
            <mc:AlternateContent xmlns:mc="http://schemas.openxmlformats.org/markup-compatibility/2006">
              <mc:Choice xmlns:v="urn:schemas-microsoft-com:vml" Requires="v">
                <p:oleObj name="Equation" r:id="rId5" imgW="1343880" imgH="191880" progId="Equation.3">
                  <p:embed/>
                </p:oleObj>
              </mc:Choice>
              <mc:Fallback>
                <p:oleObj name="Equation" r:id="rId5" imgW="1343880" imgH="191880" progId="Equation.3">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057400"/>
                        <a:ext cx="3057525" cy="4572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Class="entr"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Class="entr"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Class="entr"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1524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Review</a:t>
            </a:r>
            <a:r>
              <a:rPr lang="fr-FR" dirty="0">
                <a:solidFill>
                  <a:schemeClr val="tx1"/>
                </a:solidFill>
              </a:rPr>
              <a:t> of </a:t>
            </a:r>
            <a:r>
              <a:rPr lang="fr-FR" dirty="0" err="1">
                <a:solidFill>
                  <a:schemeClr val="tx1"/>
                </a:solidFill>
              </a:rPr>
              <a:t>Logical</a:t>
            </a:r>
            <a:r>
              <a:rPr lang="fr-FR" dirty="0">
                <a:solidFill>
                  <a:schemeClr val="tx1"/>
                </a:solidFill>
              </a:rPr>
              <a:t> Operations</a:t>
            </a:r>
          </a:p>
        </p:txBody>
      </p:sp>
      <p:sp>
        <p:nvSpPr>
          <p:cNvPr id="3" name="Text Placeholder 2"/>
          <p:cNvSpPr txBox="1">
            <a:spLocks noGrp="1"/>
          </p:cNvSpPr>
          <p:nvPr>
            <p:ph type="body" idx="4294967295"/>
          </p:nvPr>
        </p:nvSpPr>
        <p:spPr>
          <a:xfrm>
            <a:off x="838200" y="16002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NOT operator</a:t>
            </a:r>
          </a:p>
          <a:p>
            <a:pPr lvl="1">
              <a:buSzPct val="100000"/>
              <a:buFont typeface="Symbol" panose="05050102010706020507" pitchFamily="18" charset="2"/>
              <a:buChar char="*"/>
            </a:pPr>
            <a:r>
              <a:rPr lang="en-US" dirty="0">
                <a:latin typeface="Calibri" panose="020F0502020204030204" pitchFamily="34" charset="0"/>
              </a:rPr>
              <a:t>Definition: 0 = 1, and 1 = 0</a:t>
            </a:r>
          </a:p>
          <a:p>
            <a:pPr lvl="1">
              <a:buSzPct val="100000"/>
              <a:buFont typeface="Symbol" panose="05050102010706020507" pitchFamily="18" charset="2"/>
              <a:buChar char="*"/>
            </a:pPr>
            <a:r>
              <a:rPr lang="en-US" dirty="0">
                <a:latin typeface="Calibri" panose="020F0502020204030204" pitchFamily="34" charset="0"/>
              </a:rPr>
              <a:t>Double negation: A = A, NOT of (NOT of A) is equal to A itself </a:t>
            </a:r>
          </a:p>
          <a:p>
            <a:pPr>
              <a:buSzPct val="100000"/>
              <a:buFont typeface="Symbol" panose="05050102010706020507" pitchFamily="18" charset="2"/>
              <a:buChar char="*"/>
            </a:pPr>
            <a:r>
              <a:rPr lang="en-US" dirty="0">
                <a:latin typeface="Calibri" panose="020F0502020204030204" pitchFamily="34" charset="0"/>
              </a:rPr>
              <a:t>OR and AND operators</a:t>
            </a:r>
          </a:p>
          <a:p>
            <a:pPr lvl="1">
              <a:buSzPct val="100000"/>
              <a:buFont typeface="Symbol" panose="05050102010706020507" pitchFamily="18" charset="2"/>
              <a:buChar char="*"/>
            </a:pPr>
            <a:r>
              <a:rPr lang="en-US" dirty="0">
                <a:latin typeface="Calibri" panose="020F0502020204030204" pitchFamily="34" charset="0"/>
              </a:rPr>
              <a:t>Identity: A + 0 = A, and A.1 = A</a:t>
            </a:r>
          </a:p>
          <a:p>
            <a:pPr lvl="1">
              <a:buSzPct val="100000"/>
              <a:buFont typeface="Symbol" panose="05050102010706020507" pitchFamily="18" charset="2"/>
              <a:buChar char="*"/>
            </a:pPr>
            <a:r>
              <a:rPr lang="en-US" dirty="0">
                <a:latin typeface="Calibri" panose="020F0502020204030204" pitchFamily="34" charset="0"/>
              </a:rPr>
              <a:t>Annulment: A + 1 = 1, A.0 = 0</a:t>
            </a: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sp>
        <p:nvSpPr>
          <p:cNvPr id="11"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a:t>
            </a:fld>
            <a:endParaRPr lang="en-US" sz="1000" dirty="0">
              <a:latin typeface="Calibri" panose="020F0502020204030204" pitchFamily="34" charset="0"/>
            </a:endParaRPr>
          </a:p>
        </p:txBody>
      </p:sp>
      <p:cxnSp>
        <p:nvCxnSpPr>
          <p:cNvPr id="9" name="Straight Connector 8"/>
          <p:cNvCxnSpPr/>
          <p:nvPr/>
        </p:nvCxnSpPr>
        <p:spPr>
          <a:xfrm>
            <a:off x="29718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4267200" y="22860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28194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810000" y="2743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70615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889000" y="152400"/>
            <a:ext cx="7416800" cy="936625"/>
          </a:xfrm>
          <a:prstGeom prst="rect">
            <a:avLst/>
          </a:prstGeom>
        </p:spPr>
        <p:txBody>
          <a:bodyPr vert="horz" lIns="0" tIns="0" rIns="0" bIns="0" rtlCol="0" anchor="ctr">
            <a:normAutofit/>
          </a:bodyPr>
          <a:lstStyle>
            <a:defPPr lvl="0">
              <a:buSzPct val="45000"/>
              <a:buFont typeface="StarSymbol"/>
              <a:buNone/>
              <a:defRPr/>
            </a:defPPr>
            <a:lvl1pPr lvl="0" algn="ctr" defTabSz="914400" rtl="0" eaLnBrk="1" latinLnBrk="0" hangingPunct="1">
              <a:spcBef>
                <a:spcPct val="0"/>
              </a:spcBef>
              <a:buSzPct val="45000"/>
              <a:buFont typeface="StarSymbol"/>
              <a:buChar char="●"/>
              <a:defRPr sz="4400" kern="1200">
                <a:solidFill>
                  <a:srgbClr val="FFFFFF"/>
                </a:solidFill>
                <a:latin typeface="+mj-lt"/>
                <a:ea typeface="+mj-ea"/>
                <a:cs typeface="+mj-cs"/>
              </a:defRPr>
            </a:lvl1pPr>
            <a:lvl2pPr lvl="1" eaLnBrk="1" hangingPunct="1">
              <a:buSzPct val="45000"/>
              <a:buFont typeface="StarSymbol"/>
              <a:buChar char="●"/>
              <a:defRPr>
                <a:solidFill>
                  <a:schemeClr val="tx2"/>
                </a:solidFill>
              </a:defRPr>
            </a:lvl2pPr>
            <a:lvl3pPr lvl="2" eaLnBrk="1" hangingPunct="1">
              <a:buSzPct val="45000"/>
              <a:buFont typeface="StarSymbol"/>
              <a:buChar char="●"/>
              <a:defRPr>
                <a:solidFill>
                  <a:schemeClr val="tx2"/>
                </a:solidFill>
              </a:defRPr>
            </a:lvl3pPr>
            <a:lvl4pPr lvl="3" eaLnBrk="1" hangingPunct="1">
              <a:buSzPct val="45000"/>
              <a:buFont typeface="StarSymbol"/>
              <a:buChar char="●"/>
              <a:defRPr>
                <a:solidFill>
                  <a:schemeClr val="tx2"/>
                </a:solidFill>
              </a:defRPr>
            </a:lvl4pPr>
            <a:lvl5pPr lvl="4" eaLnBrk="1" hangingPunct="1">
              <a:buSzPct val="45000"/>
              <a:buFont typeface="StarSymbol"/>
              <a:buChar char="●"/>
              <a:defRPr>
                <a:solidFill>
                  <a:schemeClr val="tx2"/>
                </a:solidFill>
              </a:defRPr>
            </a:lvl5pPr>
            <a:lvl6pPr lvl="5" eaLnBrk="1" hangingPunct="1">
              <a:buSzPct val="45000"/>
              <a:buFont typeface="StarSymbol"/>
              <a:buChar char="●"/>
              <a:defRPr>
                <a:solidFill>
                  <a:schemeClr val="tx2"/>
                </a:solidFill>
              </a:defRPr>
            </a:lvl6pPr>
            <a:lvl7pPr lvl="6" eaLnBrk="1" hangingPunct="1">
              <a:buSzPct val="45000"/>
              <a:buFont typeface="StarSymbol"/>
              <a:buChar char="●"/>
              <a:defRPr>
                <a:solidFill>
                  <a:schemeClr val="tx2"/>
                </a:solidFill>
              </a:defRPr>
            </a:lvl7pPr>
            <a:lvl8pPr lvl="7" eaLnBrk="1" hangingPunct="1">
              <a:buSzPct val="45000"/>
              <a:buFont typeface="StarSymbol"/>
              <a:buChar char="●"/>
              <a:defRPr>
                <a:solidFill>
                  <a:schemeClr val="tx2"/>
                </a:solidFill>
              </a:defRPr>
            </a:lvl8pPr>
            <a:lvl9pPr lvl="8" eaLnBrk="1" hangingPunct="1">
              <a:buSzPct val="45000"/>
              <a:buFont typeface="StarSymbol"/>
              <a:buChar char="●"/>
              <a:defRPr>
                <a:solidFill>
                  <a:schemeClr val="tx2"/>
                </a:solidFill>
              </a:defRPr>
            </a:lvl9pPr>
          </a:lstStyle>
          <a:p>
            <a:pPr>
              <a:buFont typeface="StarSymbol"/>
              <a:buNone/>
            </a:pPr>
            <a:r>
              <a:rPr lang="fr-FR" dirty="0" err="1">
                <a:solidFill>
                  <a:schemeClr val="tx1"/>
                </a:solidFill>
              </a:rPr>
              <a:t>Example</a:t>
            </a:r>
            <a:endParaRPr lang="fr-FR" dirty="0">
              <a:solidFill>
                <a:schemeClr val="tx1"/>
              </a:solidFill>
            </a:endParaRPr>
          </a:p>
        </p:txBody>
      </p:sp>
      <p:sp>
        <p:nvSpPr>
          <p:cNvPr id="3" name="TextBox 2"/>
          <p:cNvSpPr txBox="1"/>
          <p:nvPr/>
        </p:nvSpPr>
        <p:spPr>
          <a:xfrm>
            <a:off x="1447800" y="2362200"/>
            <a:ext cx="7239000" cy="1524000"/>
          </a:xfrm>
          <a:prstGeom prst="rect">
            <a:avLst/>
          </a:prstGeom>
          <a:noFill/>
        </p:spPr>
        <p:txBody>
          <a:bodyPr wrap="square" rtlCol="0">
            <a:spAutoFit/>
          </a:bodyPr>
          <a:lstStyle/>
          <a:p>
            <a:r>
              <a:rPr lang="en-US" dirty="0"/>
              <a:t>Find the ranges of </a:t>
            </a:r>
            <a:r>
              <a:rPr lang="en-US" dirty="0" err="1"/>
              <a:t>denormal</a:t>
            </a:r>
            <a:r>
              <a:rPr lang="en-US" dirty="0"/>
              <a:t> numbers.</a:t>
            </a:r>
          </a:p>
          <a:p>
            <a:r>
              <a:rPr lang="en-US" b="1" dirty="0"/>
              <a:t>Answer</a:t>
            </a:r>
          </a:p>
          <a:p>
            <a:pPr marL="285750" indent="-285750">
              <a:buFont typeface="Arial" panose="020B0604020202020204" pitchFamily="34" charset="0"/>
              <a:buChar char="•"/>
            </a:pPr>
            <a:r>
              <a:rPr lang="en-US" dirty="0"/>
              <a:t>For positive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pPr marL="285750" indent="-285750">
              <a:buFont typeface="Arial" panose="020B0604020202020204" pitchFamily="34" charset="0"/>
              <a:buChar char="•"/>
            </a:pPr>
            <a:r>
              <a:rPr lang="en-US" dirty="0"/>
              <a:t>For negative </a:t>
            </a:r>
            <a:r>
              <a:rPr lang="en-US" dirty="0" err="1"/>
              <a:t>denormal</a:t>
            </a:r>
            <a:r>
              <a:rPr lang="en-US" dirty="0"/>
              <a:t> numbers, the range is [-2</a:t>
            </a:r>
            <a:r>
              <a:rPr lang="en-US" baseline="30000" dirty="0"/>
              <a:t>-149</a:t>
            </a:r>
            <a:r>
              <a:rPr lang="en-US" dirty="0"/>
              <a:t> , -2</a:t>
            </a:r>
            <a:r>
              <a:rPr lang="en-US" baseline="30000" dirty="0"/>
              <a:t>-126</a:t>
            </a:r>
            <a:r>
              <a:rPr lang="en-US" dirty="0"/>
              <a:t> + 2</a:t>
            </a:r>
            <a:r>
              <a:rPr lang="en-US" baseline="30000" dirty="0"/>
              <a:t>-149 </a:t>
            </a:r>
            <a:r>
              <a:rPr lang="en-US" dirty="0"/>
              <a:t>]</a:t>
            </a:r>
          </a:p>
          <a:p>
            <a:endParaRPr lang="en-US" dirty="0"/>
          </a:p>
        </p:txBody>
      </p:sp>
    </p:spTree>
    <p:extLst>
      <p:ext uri="{BB962C8B-B14F-4D97-AF65-F5344CB8AC3E}">
        <p14:creationId xmlns:p14="http://schemas.microsoft.com/office/powerpoint/2010/main" val="318753438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228600" y="76200"/>
            <a:ext cx="8839200" cy="1047750"/>
          </a:xfrm>
        </p:spPr>
        <p:txBody>
          <a:bodyPr lIns="0" tIns="0" rIns="0" bIns="0" anchor="ctr">
            <a:normAutofit fontScale="90000"/>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Denormal</a:t>
            </a:r>
            <a:r>
              <a:rPr lang="fr-FR" dirty="0">
                <a:solidFill>
                  <a:schemeClr val="tx1"/>
                </a:solidFill>
              </a:rPr>
              <a:t> </a:t>
            </a:r>
            <a:r>
              <a:rPr lang="fr-FR" dirty="0" err="1">
                <a:solidFill>
                  <a:schemeClr val="tx1"/>
                </a:solidFill>
              </a:rPr>
              <a:t>Numbers</a:t>
            </a:r>
            <a:r>
              <a:rPr lang="fr-FR" dirty="0">
                <a:solidFill>
                  <a:schemeClr val="tx1"/>
                </a:solidFill>
              </a:rPr>
              <a:t> in the </a:t>
            </a:r>
            <a:r>
              <a:rPr lang="fr-FR" dirty="0" err="1">
                <a:solidFill>
                  <a:schemeClr val="tx1"/>
                </a:solidFill>
              </a:rPr>
              <a:t>Number</a:t>
            </a:r>
            <a:r>
              <a:rPr lang="fr-FR" dirty="0">
                <a:solidFill>
                  <a:schemeClr val="tx1"/>
                </a:solidFill>
              </a:rPr>
              <a:t> Line</a:t>
            </a:r>
          </a:p>
        </p:txBody>
      </p:sp>
      <p:sp>
        <p:nvSpPr>
          <p:cNvPr id="4" name="Freeform 3"/>
          <p:cNvSpPr/>
          <p:nvPr/>
        </p:nvSpPr>
        <p:spPr>
          <a:xfrm>
            <a:off x="1754825" y="4492112"/>
            <a:ext cx="5688000" cy="6480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solidFill>
            <a:srgbClr val="99CCFF"/>
          </a:solidFill>
          <a:ln w="0">
            <a:solidFill>
              <a:srgbClr val="000000"/>
            </a:solidFill>
            <a:prstDash val="solid"/>
          </a:ln>
        </p:spPr>
        <p:txBody>
          <a:bodyPr vert="horz" wrap="none" lIns="90000" tIns="45000" rIns="90000" bIns="45000" anchor="ctr" anchorCtr="0" compatLnSpc="0"/>
          <a:lstStyle/>
          <a:p>
            <a:pPr marL="0" marR="0" lvl="0" indent="0" algn="ctr" rtl="0" hangingPunct="0">
              <a:lnSpc>
                <a:spcPct val="100000"/>
              </a:lnSpc>
              <a:spcBef>
                <a:spcPts val="0"/>
              </a:spcBef>
              <a:spcAft>
                <a:spcPts val="0"/>
              </a:spcAft>
              <a:buNone/>
              <a:tabLst/>
            </a:pPr>
            <a:r>
              <a:rPr lang="en-IN" sz="1800" b="0" i="0" u="none" strike="noStrike" kern="1200" dirty="0">
                <a:ln>
                  <a:noFill/>
                </a:ln>
                <a:latin typeface="Arial" pitchFamily="18"/>
                <a:ea typeface="Microsoft YaHei" pitchFamily="2"/>
                <a:cs typeface="Mangal" pitchFamily="2"/>
              </a:rPr>
              <a:t>Extend the range of normal floating point numbers.</a:t>
            </a:r>
          </a:p>
        </p:txBody>
      </p:sp>
      <p:grpSp>
        <p:nvGrpSpPr>
          <p:cNvPr id="8" name="Group 4"/>
          <p:cNvGrpSpPr>
            <a:grpSpLocks noChangeAspect="1"/>
          </p:cNvGrpSpPr>
          <p:nvPr/>
        </p:nvGrpSpPr>
        <p:grpSpPr bwMode="auto">
          <a:xfrm>
            <a:off x="1676400" y="2057400"/>
            <a:ext cx="5635625" cy="1906587"/>
            <a:chOff x="1291" y="1369"/>
            <a:chExt cx="3550" cy="1201"/>
          </a:xfrm>
        </p:grpSpPr>
        <p:sp>
          <p:nvSpPr>
            <p:cNvPr id="9" name="AutoShape 3"/>
            <p:cNvSpPr>
              <a:spLocks noChangeAspect="1" noChangeArrowheads="1" noTextEdit="1"/>
            </p:cNvSpPr>
            <p:nvPr/>
          </p:nvSpPr>
          <p:spPr bwMode="auto">
            <a:xfrm>
              <a:off x="1291" y="1369"/>
              <a:ext cx="3550" cy="11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Line 7"/>
            <p:cNvSpPr>
              <a:spLocks noChangeShapeType="1"/>
            </p:cNvSpPr>
            <p:nvPr/>
          </p:nvSpPr>
          <p:spPr bwMode="auto">
            <a:xfrm>
              <a:off x="1351" y="2288"/>
              <a:ext cx="3422" cy="0"/>
            </a:xfrm>
            <a:prstGeom prst="line">
              <a:avLst/>
            </a:prstGeom>
            <a:noFill/>
            <a:ln w="6"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p:cNvSpPr>
            <p:nvPr/>
          </p:nvSpPr>
          <p:spPr bwMode="auto">
            <a:xfrm>
              <a:off x="1351" y="2265"/>
              <a:ext cx="80" cy="47"/>
            </a:xfrm>
            <a:custGeom>
              <a:avLst/>
              <a:gdLst>
                <a:gd name="T0" fmla="*/ 57 w 80"/>
                <a:gd name="T1" fmla="*/ 23 h 47"/>
                <a:gd name="T2" fmla="*/ 80 w 80"/>
                <a:gd name="T3" fmla="*/ 0 h 47"/>
                <a:gd name="T4" fmla="*/ 0 w 80"/>
                <a:gd name="T5" fmla="*/ 23 h 47"/>
                <a:gd name="T6" fmla="*/ 80 w 80"/>
                <a:gd name="T7" fmla="*/ 47 h 47"/>
                <a:gd name="T8" fmla="*/ 57 w 80"/>
                <a:gd name="T9" fmla="*/ 23 h 47"/>
              </a:gdLst>
              <a:ahLst/>
              <a:cxnLst>
                <a:cxn ang="0">
                  <a:pos x="T0" y="T1"/>
                </a:cxn>
                <a:cxn ang="0">
                  <a:pos x="T2" y="T3"/>
                </a:cxn>
                <a:cxn ang="0">
                  <a:pos x="T4" y="T5"/>
                </a:cxn>
                <a:cxn ang="0">
                  <a:pos x="T6" y="T7"/>
                </a:cxn>
                <a:cxn ang="0">
                  <a:pos x="T8" y="T9"/>
                </a:cxn>
              </a:cxnLst>
              <a:rect l="0" t="0" r="r" b="b"/>
              <a:pathLst>
                <a:path w="80" h="47">
                  <a:moveTo>
                    <a:pt x="57" y="23"/>
                  </a:moveTo>
                  <a:lnTo>
                    <a:pt x="80" y="0"/>
                  </a:lnTo>
                  <a:lnTo>
                    <a:pt x="0" y="23"/>
                  </a:lnTo>
                  <a:lnTo>
                    <a:pt x="80" y="47"/>
                  </a:lnTo>
                  <a:lnTo>
                    <a:pt x="57"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p:nvSpPr>
          <p:spPr bwMode="auto">
            <a:xfrm>
              <a:off x="4693" y="2265"/>
              <a:ext cx="80" cy="47"/>
            </a:xfrm>
            <a:custGeom>
              <a:avLst/>
              <a:gdLst>
                <a:gd name="T0" fmla="*/ 23 w 80"/>
                <a:gd name="T1" fmla="*/ 23 h 47"/>
                <a:gd name="T2" fmla="*/ 0 w 80"/>
                <a:gd name="T3" fmla="*/ 47 h 47"/>
                <a:gd name="T4" fmla="*/ 80 w 80"/>
                <a:gd name="T5" fmla="*/ 23 h 47"/>
                <a:gd name="T6" fmla="*/ 0 w 80"/>
                <a:gd name="T7" fmla="*/ 0 h 47"/>
                <a:gd name="T8" fmla="*/ 23 w 80"/>
                <a:gd name="T9" fmla="*/ 23 h 47"/>
              </a:gdLst>
              <a:ahLst/>
              <a:cxnLst>
                <a:cxn ang="0">
                  <a:pos x="T0" y="T1"/>
                </a:cxn>
                <a:cxn ang="0">
                  <a:pos x="T2" y="T3"/>
                </a:cxn>
                <a:cxn ang="0">
                  <a:pos x="T4" y="T5"/>
                </a:cxn>
                <a:cxn ang="0">
                  <a:pos x="T6" y="T7"/>
                </a:cxn>
                <a:cxn ang="0">
                  <a:pos x="T8" y="T9"/>
                </a:cxn>
              </a:cxnLst>
              <a:rect l="0" t="0" r="r" b="b"/>
              <a:pathLst>
                <a:path w="80" h="47">
                  <a:moveTo>
                    <a:pt x="23" y="23"/>
                  </a:moveTo>
                  <a:lnTo>
                    <a:pt x="0" y="47"/>
                  </a:lnTo>
                  <a:lnTo>
                    <a:pt x="80" y="23"/>
                  </a:lnTo>
                  <a:lnTo>
                    <a:pt x="0" y="0"/>
                  </a:lnTo>
                  <a:lnTo>
                    <a:pt x="23" y="23"/>
                  </a:lnTo>
                  <a:close/>
                </a:path>
              </a:pathLst>
            </a:custGeom>
            <a:solidFill>
              <a:srgbClr val="000000"/>
            </a:solidFill>
            <a:ln w="6" cap="flat">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5" name="Rectangle 10"/>
            <p:cNvSpPr>
              <a:spLocks noChangeArrowheads="1"/>
            </p:cNvSpPr>
            <p:nvPr/>
          </p:nvSpPr>
          <p:spPr bwMode="auto">
            <a:xfrm>
              <a:off x="1536" y="2185"/>
              <a:ext cx="1103" cy="216"/>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Rectangle 11"/>
            <p:cNvSpPr>
              <a:spLocks noChangeArrowheads="1"/>
            </p:cNvSpPr>
            <p:nvPr/>
          </p:nvSpPr>
          <p:spPr bwMode="auto">
            <a:xfrm>
              <a:off x="2643" y="2184"/>
              <a:ext cx="321" cy="221"/>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Line 12"/>
            <p:cNvSpPr>
              <a:spLocks noChangeShapeType="1"/>
            </p:cNvSpPr>
            <p:nvPr/>
          </p:nvSpPr>
          <p:spPr bwMode="auto">
            <a:xfrm>
              <a:off x="3057" y="2201"/>
              <a:ext cx="0" cy="154"/>
            </a:xfrm>
            <a:prstGeom prst="line">
              <a:avLst/>
            </a:prstGeom>
            <a:noFill/>
            <a:ln w="14" cap="flat">
              <a:solidFill>
                <a:srgbClr val="000000"/>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Rectangle 13"/>
            <p:cNvSpPr>
              <a:spLocks noChangeArrowheads="1"/>
            </p:cNvSpPr>
            <p:nvPr/>
          </p:nvSpPr>
          <p:spPr bwMode="auto">
            <a:xfrm>
              <a:off x="3009" y="2377"/>
              <a:ext cx="143" cy="1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Sans"/>
                </a:rPr>
                <a:t>0</a:t>
              </a:r>
              <a:endParaRPr kumimoji="0" lang="en-US" sz="1800" b="0" i="0" u="none" strike="noStrike" cap="none" normalizeH="0" baseline="0">
                <a:ln>
                  <a:noFill/>
                </a:ln>
                <a:solidFill>
                  <a:schemeClr val="tx1"/>
                </a:solidFill>
                <a:effectLst/>
                <a:latin typeface="Arial" pitchFamily="34" charset="0"/>
              </a:endParaRPr>
            </a:p>
          </p:txBody>
        </p:sp>
        <p:sp>
          <p:nvSpPr>
            <p:cNvPr id="19" name="Rectangle 14"/>
            <p:cNvSpPr>
              <a:spLocks noChangeArrowheads="1"/>
            </p:cNvSpPr>
            <p:nvPr/>
          </p:nvSpPr>
          <p:spPr bwMode="auto">
            <a:xfrm>
              <a:off x="3464" y="2185"/>
              <a:ext cx="1103" cy="215"/>
            </a:xfrm>
            <a:prstGeom prst="rect">
              <a:avLst/>
            </a:prstGeom>
            <a:solidFill>
              <a:srgbClr val="FFE6D5"/>
            </a:solidFill>
            <a:ln w="8"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Rectangle 15"/>
            <p:cNvSpPr>
              <a:spLocks noChangeArrowheads="1"/>
            </p:cNvSpPr>
            <p:nvPr/>
          </p:nvSpPr>
          <p:spPr bwMode="auto">
            <a:xfrm>
              <a:off x="3139" y="2184"/>
              <a:ext cx="321"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Rectangle 16"/>
            <p:cNvSpPr>
              <a:spLocks noChangeArrowheads="1"/>
            </p:cNvSpPr>
            <p:nvPr/>
          </p:nvSpPr>
          <p:spPr bwMode="auto">
            <a:xfrm>
              <a:off x="3002" y="1437"/>
              <a:ext cx="1567" cy="666"/>
            </a:xfrm>
            <a:prstGeom prst="rect">
              <a:avLst/>
            </a:prstGeom>
            <a:noFill/>
            <a:ln w="14" cap="flat">
              <a:solidFill>
                <a:srgbClr val="000000"/>
              </a:solidFill>
              <a:prstDash val="solid"/>
              <a:miter lim="800000"/>
              <a:headEnd/>
              <a:tailEnd/>
            </a:ln>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Rectangle 17"/>
            <p:cNvSpPr>
              <a:spLocks noChangeArrowheads="1"/>
            </p:cNvSpPr>
            <p:nvPr/>
          </p:nvSpPr>
          <p:spPr bwMode="auto">
            <a:xfrm>
              <a:off x="3081" y="1506"/>
              <a:ext cx="320" cy="220"/>
            </a:xfrm>
            <a:prstGeom prst="rect">
              <a:avLst/>
            </a:prstGeom>
            <a:solidFill>
              <a:srgbClr val="D5F6FF"/>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3" name="Rectangle 18"/>
            <p:cNvSpPr>
              <a:spLocks noChangeArrowheads="1"/>
            </p:cNvSpPr>
            <p:nvPr/>
          </p:nvSpPr>
          <p:spPr bwMode="auto">
            <a:xfrm>
              <a:off x="3081" y="1829"/>
              <a:ext cx="320" cy="220"/>
            </a:xfrm>
            <a:prstGeom prst="rect">
              <a:avLst/>
            </a:prstGeom>
            <a:solidFill>
              <a:srgbClr val="FFE6D5"/>
            </a:solidFill>
            <a:ln w="5" cap="flat">
              <a:solidFill>
                <a:srgbClr val="15111D"/>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4" name="Rectangle 19"/>
            <p:cNvSpPr>
              <a:spLocks noChangeArrowheads="1"/>
            </p:cNvSpPr>
            <p:nvPr/>
          </p:nvSpPr>
          <p:spPr bwMode="auto">
            <a:xfrm>
              <a:off x="3459" y="1557"/>
              <a:ext cx="103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err="1">
                  <a:ln>
                    <a:noFill/>
                  </a:ln>
                  <a:solidFill>
                    <a:srgbClr val="000000"/>
                  </a:solidFill>
                  <a:effectLst/>
                  <a:latin typeface="Sans"/>
                </a:rPr>
                <a:t>Denormal</a:t>
              </a:r>
              <a:r>
                <a:rPr kumimoji="0" lang="en-US" sz="1500" b="0" i="0" u="none" strike="noStrike" cap="none" normalizeH="0" baseline="0" dirty="0">
                  <a:ln>
                    <a:noFill/>
                  </a:ln>
                  <a:solidFill>
                    <a:srgbClr val="000000"/>
                  </a:solidFill>
                  <a:effectLst/>
                  <a:latin typeface="Sans"/>
                </a:rPr>
                <a:t> numbers</a:t>
              </a:r>
              <a:endParaRPr kumimoji="0" lang="en-US" sz="1500" b="0" i="0" u="none" strike="noStrike" cap="none" normalizeH="0" baseline="0" dirty="0">
                <a:ln>
                  <a:noFill/>
                </a:ln>
                <a:solidFill>
                  <a:schemeClr val="tx1"/>
                </a:solidFill>
                <a:effectLst/>
                <a:latin typeface="Arial" pitchFamily="34" charset="0"/>
              </a:endParaRPr>
            </a:p>
          </p:txBody>
        </p:sp>
        <p:sp>
          <p:nvSpPr>
            <p:cNvPr id="25" name="Rectangle 20"/>
            <p:cNvSpPr>
              <a:spLocks noChangeArrowheads="1"/>
            </p:cNvSpPr>
            <p:nvPr/>
          </p:nvSpPr>
          <p:spPr bwMode="auto">
            <a:xfrm>
              <a:off x="3461" y="1869"/>
              <a:ext cx="1083" cy="14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0" i="0" u="none" strike="noStrike" cap="none" normalizeH="0" baseline="0" dirty="0">
                  <a:ln>
                    <a:noFill/>
                  </a:ln>
                  <a:solidFill>
                    <a:srgbClr val="000000"/>
                  </a:solidFill>
                  <a:effectLst/>
                  <a:latin typeface="Sans"/>
                </a:rPr>
                <a:t>Normal FP numbers</a:t>
              </a:r>
              <a:endParaRPr kumimoji="0" lang="en-US" sz="1500" b="0" i="0" u="none" strike="noStrike" cap="none" normalizeH="0" baseline="0" dirty="0">
                <a:ln>
                  <a:noFill/>
                </a:ln>
                <a:solidFill>
                  <a:schemeClr val="tx1"/>
                </a:solidFill>
                <a:effectLst/>
                <a:latin typeface="Arial" pitchFamily="34" charset="0"/>
              </a:endParaRPr>
            </a:p>
          </p:txBody>
        </p:sp>
      </p:grpSp>
      <p:sp>
        <p:nvSpPr>
          <p:cNvPr id="2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71</a:t>
            </a:fld>
            <a:endParaRPr lang="en-US" sz="1000" dirty="0">
              <a:latin typeface="Calibri" panose="020F0502020204030204" pitchFamily="34"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Double </a:t>
            </a:r>
            <a:r>
              <a:rPr lang="fr-FR" dirty="0" err="1">
                <a:solidFill>
                  <a:schemeClr val="tx1"/>
                </a:solidFill>
              </a:rPr>
              <a:t>Precision</a:t>
            </a:r>
            <a:r>
              <a:rPr lang="fr-FR" dirty="0">
                <a:solidFill>
                  <a:schemeClr val="tx1"/>
                </a:solidFill>
              </a:rPr>
              <a:t> </a:t>
            </a:r>
            <a:r>
              <a:rPr lang="fr-FR" dirty="0" err="1">
                <a:solidFill>
                  <a:schemeClr val="tx1"/>
                </a:solidFill>
              </a:rPr>
              <a:t>Numbers</a:t>
            </a:r>
            <a:endParaRPr lang="fr-FR" dirty="0">
              <a:solidFill>
                <a:schemeClr val="tx1"/>
              </a:solidFill>
            </a:endParaRPr>
          </a:p>
        </p:txBody>
      </p:sp>
      <p:sp>
        <p:nvSpPr>
          <p:cNvPr id="3" name="Text Placeholder 2"/>
          <p:cNvSpPr txBox="1">
            <a:spLocks noGrp="1"/>
          </p:cNvSpPr>
          <p:nvPr>
            <p:ph type="body" idx="4294967295"/>
          </p:nvPr>
        </p:nvSpPr>
        <p:spPr>
          <a:xfrm>
            <a:off x="914400" y="3657600"/>
            <a:ext cx="7416800" cy="209391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r>
              <a:rPr lang="en-US" dirty="0">
                <a:latin typeface="" pitchFamily="18"/>
              </a:rPr>
              <a:t>Approximate range of </a:t>
            </a:r>
            <a:r>
              <a:rPr lang="en-US" dirty="0">
                <a:solidFill>
                  <a:srgbClr val="0000FF"/>
                </a:solidFill>
                <a:latin typeface="" pitchFamily="18"/>
              </a:rPr>
              <a:t>doubles</a:t>
            </a:r>
          </a:p>
          <a:p>
            <a:pPr lvl="1"/>
            <a:r>
              <a:rPr lang="en-US" dirty="0">
                <a:latin typeface="DejaVu Sans" pitchFamily="34"/>
              </a:rPr>
              <a:t>±</a:t>
            </a:r>
            <a:r>
              <a:rPr lang="en-US" dirty="0">
                <a:latin typeface="Calibri" pitchFamily="18"/>
              </a:rPr>
              <a:t> 2</a:t>
            </a:r>
            <a:r>
              <a:rPr lang="en-US" baseline="33000" dirty="0">
                <a:latin typeface="Calibri" pitchFamily="18"/>
              </a:rPr>
              <a:t>1023</a:t>
            </a:r>
            <a:r>
              <a:rPr lang="en-US" dirty="0">
                <a:latin typeface="Calibri" pitchFamily="18"/>
              </a:rPr>
              <a:t> = </a:t>
            </a:r>
            <a:r>
              <a:rPr lang="en-US" dirty="0">
                <a:latin typeface="DejaVu Sans" pitchFamily="34"/>
              </a:rPr>
              <a:t>±</a:t>
            </a:r>
            <a:r>
              <a:rPr lang="en-US" dirty="0">
                <a:latin typeface="Calibri" pitchFamily="18"/>
              </a:rPr>
              <a:t> 10</a:t>
            </a:r>
            <a:r>
              <a:rPr lang="en-US" baseline="33000" dirty="0">
                <a:latin typeface="Calibri" pitchFamily="18"/>
              </a:rPr>
              <a:t>308</a:t>
            </a:r>
          </a:p>
          <a:p>
            <a:pPr lvl="1"/>
            <a:r>
              <a:rPr lang="en-US" dirty="0">
                <a:latin typeface="Calibri" pitchFamily="18"/>
              </a:rPr>
              <a:t>This is a lot !!!</a:t>
            </a:r>
          </a:p>
        </p:txBody>
      </p:sp>
      <p:pic>
        <p:nvPicPr>
          <p:cNvPr id="5" name="Picture 4"/>
          <p:cNvPicPr>
            <a:picLocks noChangeAspect="1"/>
          </p:cNvPicPr>
          <p:nvPr/>
        </p:nvPicPr>
        <p:blipFill>
          <a:blip r:embed="rId3">
            <a:lum/>
            <a:alphaModFix/>
          </a:blip>
          <a:srcRect/>
          <a:stretch>
            <a:fillRect/>
          </a:stretch>
        </p:blipFill>
        <p:spPr>
          <a:xfrm>
            <a:off x="4888160" y="4233350"/>
            <a:ext cx="1643039" cy="1368000"/>
          </a:xfrm>
          <a:prstGeom prst="rect">
            <a:avLst/>
          </a:prstGeom>
          <a:noFill/>
          <a:ln>
            <a:noFill/>
          </a:ln>
        </p:spPr>
      </p:pic>
      <p:grpSp>
        <p:nvGrpSpPr>
          <p:cNvPr id="12343" name="Group 12342"/>
          <p:cNvGrpSpPr/>
          <p:nvPr/>
        </p:nvGrpSpPr>
        <p:grpSpPr>
          <a:xfrm>
            <a:off x="3173412" y="1676400"/>
            <a:ext cx="2719388" cy="1604962"/>
            <a:chOff x="3621088" y="1754188"/>
            <a:chExt cx="2719388" cy="1604962"/>
          </a:xfrm>
        </p:grpSpPr>
        <p:sp>
          <p:nvSpPr>
            <p:cNvPr id="49" name="Line 44"/>
            <p:cNvSpPr>
              <a:spLocks noChangeShapeType="1"/>
            </p:cNvSpPr>
            <p:nvPr/>
          </p:nvSpPr>
          <p:spPr bwMode="auto">
            <a:xfrm>
              <a:off x="3621088" y="1754188"/>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 name="Line 45"/>
            <p:cNvSpPr>
              <a:spLocks noChangeShapeType="1"/>
            </p:cNvSpPr>
            <p:nvPr/>
          </p:nvSpPr>
          <p:spPr bwMode="auto">
            <a:xfrm>
              <a:off x="3621088" y="1831975"/>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Line 46"/>
            <p:cNvSpPr>
              <a:spLocks noChangeShapeType="1"/>
            </p:cNvSpPr>
            <p:nvPr/>
          </p:nvSpPr>
          <p:spPr bwMode="auto">
            <a:xfrm flipV="1">
              <a:off x="3621088"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 name="Line 47"/>
            <p:cNvSpPr>
              <a:spLocks noChangeShapeType="1"/>
            </p:cNvSpPr>
            <p:nvPr/>
          </p:nvSpPr>
          <p:spPr bwMode="auto">
            <a:xfrm flipV="1">
              <a:off x="3698875"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Rectangle 48"/>
            <p:cNvSpPr>
              <a:spLocks noChangeArrowheads="1"/>
            </p:cNvSpPr>
            <p:nvPr/>
          </p:nvSpPr>
          <p:spPr bwMode="auto">
            <a:xfrm>
              <a:off x="3875088" y="1812925"/>
              <a:ext cx="76358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Field</a:t>
              </a:r>
              <a:endParaRPr kumimoji="0" lang="en-US" sz="1800" b="0" i="0" u="none" strike="noStrike" cap="none" normalizeH="0" baseline="0">
                <a:ln>
                  <a:noFill/>
                </a:ln>
                <a:solidFill>
                  <a:schemeClr val="tx1"/>
                </a:solidFill>
                <a:effectLst/>
                <a:latin typeface="Arial" pitchFamily="34" charset="0"/>
              </a:endParaRPr>
            </a:p>
          </p:txBody>
        </p:sp>
        <p:sp>
          <p:nvSpPr>
            <p:cNvPr id="54" name="Line 49"/>
            <p:cNvSpPr>
              <a:spLocks noChangeShapeType="1"/>
            </p:cNvSpPr>
            <p:nvPr/>
          </p:nvSpPr>
          <p:spPr bwMode="auto">
            <a:xfrm flipV="1">
              <a:off x="4697413"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Rectangle 50"/>
            <p:cNvSpPr>
              <a:spLocks noChangeArrowheads="1"/>
            </p:cNvSpPr>
            <p:nvPr/>
          </p:nvSpPr>
          <p:spPr bwMode="auto">
            <a:xfrm>
              <a:off x="4873625" y="1812925"/>
              <a:ext cx="13112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Size(bits)</a:t>
              </a:r>
              <a:endParaRPr kumimoji="0" lang="en-US" sz="1800" b="0" i="0" u="none" strike="noStrike" cap="none" normalizeH="0" baseline="0">
                <a:ln>
                  <a:noFill/>
                </a:ln>
                <a:solidFill>
                  <a:schemeClr val="tx1"/>
                </a:solidFill>
                <a:effectLst/>
                <a:latin typeface="Arial" pitchFamily="34" charset="0"/>
              </a:endParaRPr>
            </a:p>
          </p:txBody>
        </p:sp>
        <p:sp>
          <p:nvSpPr>
            <p:cNvPr id="56" name="Line 51"/>
            <p:cNvSpPr>
              <a:spLocks noChangeShapeType="1"/>
            </p:cNvSpPr>
            <p:nvPr/>
          </p:nvSpPr>
          <p:spPr bwMode="auto">
            <a:xfrm flipV="1">
              <a:off x="6262688"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Line 52"/>
            <p:cNvSpPr>
              <a:spLocks noChangeShapeType="1"/>
            </p:cNvSpPr>
            <p:nvPr/>
          </p:nvSpPr>
          <p:spPr bwMode="auto">
            <a:xfrm flipV="1">
              <a:off x="6340475" y="18319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 name="Line 53"/>
            <p:cNvSpPr>
              <a:spLocks noChangeShapeType="1"/>
            </p:cNvSpPr>
            <p:nvPr/>
          </p:nvSpPr>
          <p:spPr bwMode="auto">
            <a:xfrm>
              <a:off x="3621088" y="218440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Line 54"/>
            <p:cNvSpPr>
              <a:spLocks noChangeShapeType="1"/>
            </p:cNvSpPr>
            <p:nvPr/>
          </p:nvSpPr>
          <p:spPr bwMode="auto">
            <a:xfrm flipV="1">
              <a:off x="3621088"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 name="Line 55"/>
            <p:cNvSpPr>
              <a:spLocks noChangeShapeType="1"/>
            </p:cNvSpPr>
            <p:nvPr/>
          </p:nvSpPr>
          <p:spPr bwMode="auto">
            <a:xfrm flipV="1">
              <a:off x="3698875"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Rectangle 56"/>
            <p:cNvSpPr>
              <a:spLocks noChangeArrowheads="1"/>
            </p:cNvSpPr>
            <p:nvPr/>
          </p:nvSpPr>
          <p:spPr bwMode="auto">
            <a:xfrm>
              <a:off x="4095750" y="2182813"/>
              <a:ext cx="274638" cy="431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2" name="Line 57"/>
            <p:cNvSpPr>
              <a:spLocks noChangeShapeType="1"/>
            </p:cNvSpPr>
            <p:nvPr/>
          </p:nvSpPr>
          <p:spPr bwMode="auto">
            <a:xfrm flipV="1">
              <a:off x="4697413"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Rectangle 58"/>
            <p:cNvSpPr>
              <a:spLocks noChangeArrowheads="1"/>
            </p:cNvSpPr>
            <p:nvPr/>
          </p:nvSpPr>
          <p:spPr bwMode="auto">
            <a:xfrm>
              <a:off x="5400675" y="2184400"/>
              <a:ext cx="27463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12320" name="Line 59"/>
            <p:cNvSpPr>
              <a:spLocks noChangeShapeType="1"/>
            </p:cNvSpPr>
            <p:nvPr/>
          </p:nvSpPr>
          <p:spPr bwMode="auto">
            <a:xfrm flipV="1">
              <a:off x="6262688"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1" name="Line 60"/>
            <p:cNvSpPr>
              <a:spLocks noChangeShapeType="1"/>
            </p:cNvSpPr>
            <p:nvPr/>
          </p:nvSpPr>
          <p:spPr bwMode="auto">
            <a:xfrm flipV="1">
              <a:off x="6340475" y="2184400"/>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2" name="Line 61"/>
            <p:cNvSpPr>
              <a:spLocks noChangeShapeType="1"/>
            </p:cNvSpPr>
            <p:nvPr/>
          </p:nvSpPr>
          <p:spPr bwMode="auto">
            <a:xfrm>
              <a:off x="3621088" y="2555875"/>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3" name="Line 62"/>
            <p:cNvSpPr>
              <a:spLocks noChangeShapeType="1"/>
            </p:cNvSpPr>
            <p:nvPr/>
          </p:nvSpPr>
          <p:spPr bwMode="auto">
            <a:xfrm flipV="1">
              <a:off x="3621088"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4" name="Line 63"/>
            <p:cNvSpPr>
              <a:spLocks noChangeShapeType="1"/>
            </p:cNvSpPr>
            <p:nvPr/>
          </p:nvSpPr>
          <p:spPr bwMode="auto">
            <a:xfrm flipV="1">
              <a:off x="3698875"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5" name="Rectangle 64"/>
            <p:cNvSpPr>
              <a:spLocks noChangeArrowheads="1"/>
            </p:cNvSpPr>
            <p:nvPr/>
          </p:nvSpPr>
          <p:spPr bwMode="auto">
            <a:xfrm>
              <a:off x="4078288" y="2549525"/>
              <a:ext cx="312738"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12326" name="Line 65"/>
            <p:cNvSpPr>
              <a:spLocks noChangeShapeType="1"/>
            </p:cNvSpPr>
            <p:nvPr/>
          </p:nvSpPr>
          <p:spPr bwMode="auto">
            <a:xfrm flipV="1">
              <a:off x="4697413"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27" name="Rectangle 66"/>
            <p:cNvSpPr>
              <a:spLocks noChangeArrowheads="1"/>
            </p:cNvSpPr>
            <p:nvPr/>
          </p:nvSpPr>
          <p:spPr bwMode="auto">
            <a:xfrm>
              <a:off x="5341938" y="2557463"/>
              <a:ext cx="4302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p:txBody>
        </p:sp>
        <p:sp>
          <p:nvSpPr>
            <p:cNvPr id="12329" name="Line 67"/>
            <p:cNvSpPr>
              <a:spLocks noChangeShapeType="1"/>
            </p:cNvSpPr>
            <p:nvPr/>
          </p:nvSpPr>
          <p:spPr bwMode="auto">
            <a:xfrm flipV="1">
              <a:off x="6262688"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0" name="Line 68"/>
            <p:cNvSpPr>
              <a:spLocks noChangeShapeType="1"/>
            </p:cNvSpPr>
            <p:nvPr/>
          </p:nvSpPr>
          <p:spPr bwMode="auto">
            <a:xfrm flipV="1">
              <a:off x="6340475" y="2555875"/>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1" name="Line 69"/>
            <p:cNvSpPr>
              <a:spLocks noChangeShapeType="1"/>
            </p:cNvSpPr>
            <p:nvPr/>
          </p:nvSpPr>
          <p:spPr bwMode="auto">
            <a:xfrm>
              <a:off x="3621088" y="290830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2" name="Line 70"/>
            <p:cNvSpPr>
              <a:spLocks noChangeShapeType="1"/>
            </p:cNvSpPr>
            <p:nvPr/>
          </p:nvSpPr>
          <p:spPr bwMode="auto">
            <a:xfrm flipV="1">
              <a:off x="3621088"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3" name="Line 71"/>
            <p:cNvSpPr>
              <a:spLocks noChangeShapeType="1"/>
            </p:cNvSpPr>
            <p:nvPr/>
          </p:nvSpPr>
          <p:spPr bwMode="auto">
            <a:xfrm flipV="1">
              <a:off x="3698875"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4" name="Rectangle 72"/>
            <p:cNvSpPr>
              <a:spLocks noChangeArrowheads="1"/>
            </p:cNvSpPr>
            <p:nvPr/>
          </p:nvSpPr>
          <p:spPr bwMode="auto">
            <a:xfrm>
              <a:off x="4037013" y="2913063"/>
              <a:ext cx="371475"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1"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12335" name="Line 73"/>
            <p:cNvSpPr>
              <a:spLocks noChangeShapeType="1"/>
            </p:cNvSpPr>
            <p:nvPr/>
          </p:nvSpPr>
          <p:spPr bwMode="auto">
            <a:xfrm flipV="1">
              <a:off x="4697413"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6" name="Rectangle 74"/>
            <p:cNvSpPr>
              <a:spLocks noChangeArrowheads="1"/>
            </p:cNvSpPr>
            <p:nvPr/>
          </p:nvSpPr>
          <p:spPr bwMode="auto">
            <a:xfrm>
              <a:off x="5341938" y="2909888"/>
              <a:ext cx="430213" cy="430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3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12337" name="Line 75"/>
            <p:cNvSpPr>
              <a:spLocks noChangeShapeType="1"/>
            </p:cNvSpPr>
            <p:nvPr/>
          </p:nvSpPr>
          <p:spPr bwMode="auto">
            <a:xfrm flipV="1">
              <a:off x="6262688"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8" name="Line 76"/>
            <p:cNvSpPr>
              <a:spLocks noChangeShapeType="1"/>
            </p:cNvSpPr>
            <p:nvPr/>
          </p:nvSpPr>
          <p:spPr bwMode="auto">
            <a:xfrm flipV="1">
              <a:off x="6340475" y="2928938"/>
              <a:ext cx="0" cy="352425"/>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39" name="Line 77"/>
            <p:cNvSpPr>
              <a:spLocks noChangeShapeType="1"/>
            </p:cNvSpPr>
            <p:nvPr/>
          </p:nvSpPr>
          <p:spPr bwMode="auto">
            <a:xfrm>
              <a:off x="3621088" y="3281363"/>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340" name="Line 78"/>
            <p:cNvSpPr>
              <a:spLocks noChangeShapeType="1"/>
            </p:cNvSpPr>
            <p:nvPr/>
          </p:nvSpPr>
          <p:spPr bwMode="auto">
            <a:xfrm>
              <a:off x="3621088" y="3359150"/>
              <a:ext cx="2719388" cy="0"/>
            </a:xfrm>
            <a:prstGeom prst="line">
              <a:avLst/>
            </a:prstGeom>
            <a:noFill/>
            <a:ln w="12"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72</a:t>
            </a:fld>
            <a:endParaRPr lang="en-US" sz="1000" dirty="0">
              <a:latin typeface="Calibri" panose="020F0502020204030204" pitchFamily="34"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228600"/>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Floating</a:t>
            </a:r>
            <a:r>
              <a:rPr lang="fr-FR" dirty="0">
                <a:solidFill>
                  <a:schemeClr val="tx1"/>
                </a:solidFill>
              </a:rPr>
              <a:t> Point </a:t>
            </a:r>
            <a:r>
              <a:rPr lang="fr-FR" dirty="0" err="1">
                <a:solidFill>
                  <a:schemeClr val="tx1"/>
                </a:solidFill>
              </a:rPr>
              <a:t>Mathematics</a:t>
            </a:r>
            <a:endParaRPr lang="fr-FR" dirty="0">
              <a:solidFill>
                <a:schemeClr val="tx1"/>
              </a:solidFill>
            </a:endParaRPr>
          </a:p>
        </p:txBody>
      </p:sp>
      <p:sp>
        <p:nvSpPr>
          <p:cNvPr id="3" name="Text Placeholder 2"/>
          <p:cNvSpPr txBox="1">
            <a:spLocks noGrp="1"/>
          </p:cNvSpPr>
          <p:nvPr>
            <p:ph type="body" idx="4294967295"/>
          </p:nvPr>
        </p:nvSpPr>
        <p:spPr>
          <a:xfrm>
            <a:off x="965200" y="3235325"/>
            <a:ext cx="7416800" cy="2632075"/>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600" dirty="0">
                <a:latin typeface="Calibri" panose="020F0502020204030204" pitchFamily="34" charset="0"/>
              </a:rPr>
              <a:t>C will be computed to be 0</a:t>
            </a:r>
          </a:p>
          <a:p>
            <a:pPr lvl="1">
              <a:buSzPct val="100000"/>
              <a:buFont typeface="Symbol" panose="05050102010706020507" pitchFamily="18" charset="2"/>
              <a:buChar char="*"/>
            </a:pPr>
            <a:r>
              <a:rPr lang="en-US" sz="2000" dirty="0">
                <a:latin typeface="Calibri" panose="020F0502020204030204" pitchFamily="34" charset="0"/>
              </a:rPr>
              <a:t>There is no way of representing A+B in the IEEE 754 format</a:t>
            </a:r>
          </a:p>
          <a:p>
            <a:pPr lvl="0">
              <a:buSzPct val="100000"/>
              <a:buFont typeface="Symbol" panose="05050102010706020507" pitchFamily="18" charset="2"/>
              <a:buChar char="*"/>
            </a:pPr>
            <a:r>
              <a:rPr lang="en-US" sz="2600" dirty="0">
                <a:latin typeface="Calibri" panose="020F0502020204030204" pitchFamily="34" charset="0"/>
              </a:rPr>
              <a:t>A </a:t>
            </a:r>
            <a:r>
              <a:rPr lang="en-US" sz="2600" dirty="0">
                <a:solidFill>
                  <a:schemeClr val="tx2">
                    <a:lumMod val="60000"/>
                    <a:lumOff val="40000"/>
                  </a:schemeClr>
                </a:solidFill>
                <a:latin typeface="Calibri" panose="020F0502020204030204" pitchFamily="34" charset="0"/>
              </a:rPr>
              <a:t>smart compiler</a:t>
            </a:r>
            <a:r>
              <a:rPr lang="en-US" sz="2600" dirty="0">
                <a:solidFill>
                  <a:schemeClr val="bg2">
                    <a:lumMod val="25000"/>
                  </a:schemeClr>
                </a:solidFill>
                <a:latin typeface="Calibri" panose="020F0502020204030204" pitchFamily="34" charset="0"/>
              </a:rPr>
              <a:t> </a:t>
            </a:r>
            <a:r>
              <a:rPr lang="en-US" sz="2600" dirty="0">
                <a:latin typeface="Calibri" panose="020F0502020204030204" pitchFamily="34" charset="0"/>
              </a:rPr>
              <a:t>can reorder the operations to increase precision</a:t>
            </a:r>
          </a:p>
          <a:p>
            <a:pPr lvl="0">
              <a:buSzPct val="100000"/>
              <a:buFont typeface="Symbol" panose="05050102010706020507" pitchFamily="18" charset="2"/>
              <a:buChar char="*"/>
            </a:pPr>
            <a:r>
              <a:rPr lang="en-US" sz="2600" dirty="0">
                <a:latin typeface="Calibri" panose="020F0502020204030204" pitchFamily="34" charset="0"/>
              </a:rPr>
              <a:t>Floating point math is </a:t>
            </a:r>
            <a:r>
              <a:rPr lang="en-US" sz="2600" dirty="0">
                <a:solidFill>
                  <a:srgbClr val="DC2300"/>
                </a:solidFill>
                <a:latin typeface="Calibri" panose="020F0502020204030204" pitchFamily="34" charset="0"/>
              </a:rPr>
              <a:t>approximate</a:t>
            </a:r>
          </a:p>
        </p:txBody>
      </p:sp>
      <p:sp>
        <p:nvSpPr>
          <p:cNvPr id="7" name="Rectangle 6"/>
          <p:cNvSpPr/>
          <p:nvPr/>
        </p:nvSpPr>
        <p:spPr>
          <a:xfrm>
            <a:off x="2895600" y="1828800"/>
            <a:ext cx="3048000" cy="923330"/>
          </a:xfrm>
          <a:prstGeom prst="rect">
            <a:avLst/>
          </a:prstGeom>
        </p:spPr>
        <p:txBody>
          <a:bodyPr wrap="square">
            <a:spAutoFit/>
          </a:bodyPr>
          <a:lstStyle/>
          <a:p>
            <a:r>
              <a:rPr lang="en-US" dirty="0">
                <a:latin typeface="Courier New" pitchFamily="49" charset="0"/>
                <a:cs typeface="Courier New" pitchFamily="49" charset="0"/>
              </a:rPr>
              <a:t>A = 2^(50);</a:t>
            </a:r>
          </a:p>
          <a:p>
            <a:r>
              <a:rPr lang="en-US" dirty="0">
                <a:latin typeface="Courier New" pitchFamily="49" charset="0"/>
                <a:cs typeface="Courier New" pitchFamily="49" charset="0"/>
              </a:rPr>
              <a:t>B = 2^(10);</a:t>
            </a:r>
          </a:p>
          <a:p>
            <a:r>
              <a:rPr lang="en-US" dirty="0">
                <a:latin typeface="Courier New" pitchFamily="49" charset="0"/>
                <a:cs typeface="Courier New" pitchFamily="49" charset="0"/>
              </a:rPr>
              <a:t>C = (B+A)- A;</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73</a:t>
            </a:fld>
            <a:endParaRPr lang="en-US" sz="1000" dirty="0">
              <a:latin typeface="Calibri" panose="020F0502020204030204" pitchFamily="34"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3583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err="1">
                <a:solidFill>
                  <a:schemeClr val="tx1"/>
                </a:solidFill>
              </a:rPr>
              <a:t>Outline</a:t>
            </a:r>
            <a:endParaRPr lang="fr-FR" dirty="0">
              <a:solidFill>
                <a:schemeClr val="tx1"/>
              </a:solidFill>
            </a:endParaRPr>
          </a:p>
        </p:txBody>
      </p:sp>
      <p:sp>
        <p:nvSpPr>
          <p:cNvPr id="3" name="Text Placeholder 2"/>
          <p:cNvSpPr txBox="1">
            <a:spLocks noGrp="1"/>
          </p:cNvSpPr>
          <p:nvPr>
            <p:ph type="body" idx="4294967295"/>
          </p:nvPr>
        </p:nvSpPr>
        <p:spPr>
          <a:xfrm>
            <a:off x="1600200" y="1711325"/>
            <a:ext cx="5857875" cy="40036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marL="681038" lvl="0" indent="-631825">
              <a:buSzPct val="100000"/>
              <a:buFont typeface="Symbol" panose="05050102010706020507" pitchFamily="18" charset="2"/>
              <a:buChar char="*"/>
            </a:pPr>
            <a:r>
              <a:rPr lang="en-US" sz="3600" dirty="0">
                <a:latin typeface="" pitchFamily="18"/>
              </a:rPr>
              <a:t>Boolean Algebra</a:t>
            </a:r>
          </a:p>
          <a:p>
            <a:pPr marL="681038" lvl="0" indent="-631825">
              <a:buSzPct val="100000"/>
              <a:buFont typeface="Symbol" panose="05050102010706020507" pitchFamily="18" charset="2"/>
              <a:buChar char="*"/>
            </a:pPr>
            <a:r>
              <a:rPr lang="en-US" sz="3600" dirty="0">
                <a:latin typeface="" pitchFamily="18"/>
              </a:rPr>
              <a:t>Positive Integers</a:t>
            </a:r>
          </a:p>
          <a:p>
            <a:pPr marL="681038" lvl="0" indent="-631825">
              <a:buSzPct val="100000"/>
              <a:buFont typeface="Symbol" panose="05050102010706020507" pitchFamily="18" charset="2"/>
              <a:buChar char="*"/>
            </a:pPr>
            <a:r>
              <a:rPr lang="en-US" sz="3600" dirty="0">
                <a:latin typeface="" pitchFamily="18"/>
              </a:rPr>
              <a:t>Negative Integers</a:t>
            </a:r>
          </a:p>
          <a:p>
            <a:pPr marL="681038" lvl="0" indent="-631825">
              <a:buSzPct val="100000"/>
              <a:buFont typeface="Symbol" panose="05050102010706020507" pitchFamily="18" charset="2"/>
              <a:buChar char="*"/>
            </a:pPr>
            <a:r>
              <a:rPr lang="en-US" sz="3600" dirty="0">
                <a:latin typeface="" pitchFamily="18"/>
              </a:rPr>
              <a:t>Floating Point Numbers</a:t>
            </a:r>
          </a:p>
          <a:p>
            <a:pPr marL="681038" lvl="0" indent="-631825">
              <a:buSzPct val="100000"/>
              <a:buFont typeface="Symbol" panose="05050102010706020507" pitchFamily="18" charset="2"/>
              <a:buChar char="*"/>
            </a:pPr>
            <a:r>
              <a:rPr lang="en-US" sz="3600" dirty="0">
                <a:latin typeface="" pitchFamily="18"/>
              </a:rPr>
              <a:t>Strings</a:t>
            </a:r>
          </a:p>
        </p:txBody>
      </p:sp>
      <p:pic>
        <p:nvPicPr>
          <p:cNvPr id="4" name="Picture 3"/>
          <p:cNvPicPr>
            <a:picLocks noChangeAspect="1"/>
          </p:cNvPicPr>
          <p:nvPr/>
        </p:nvPicPr>
        <p:blipFill>
          <a:blip r:embed="rId3">
            <a:lum/>
            <a:alphaModFix/>
          </a:blip>
          <a:srcRect/>
          <a:stretch>
            <a:fillRect/>
          </a:stretch>
        </p:blipFill>
        <p:spPr>
          <a:xfrm rot="10800000">
            <a:off x="7162800" y="4419600"/>
            <a:ext cx="1397160" cy="981360"/>
          </a:xfrm>
          <a:prstGeom prst="rect">
            <a:avLst/>
          </a:prstGeom>
          <a:noFill/>
          <a:ln>
            <a:noFill/>
          </a:ln>
        </p:spPr>
      </p:pic>
      <p:sp>
        <p:nvSpPr>
          <p:cNvPr id="7"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74</a:t>
            </a:fld>
            <a:endParaRPr lang="en-US" sz="1000" dirty="0">
              <a:latin typeface="Calibri" panose="020F0502020204030204" pitchFamily="34"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914400" y="304800"/>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sp>
        <p:nvSpPr>
          <p:cNvPr id="3" name="Text Placeholder 2"/>
          <p:cNvSpPr txBox="1">
            <a:spLocks noGrp="1"/>
          </p:cNvSpPr>
          <p:nvPr>
            <p:ph type="body" idx="4294967295"/>
          </p:nvPr>
        </p:nvSpPr>
        <p:spPr>
          <a:xfrm>
            <a:off x="838200" y="1600200"/>
            <a:ext cx="7416800" cy="4191000"/>
          </a:xfrm>
        </p:spPr>
        <p:txBody>
          <a:bodyPr lIns="0" tIns="0" rIns="0" bIns="0">
            <a:norm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sz="2800" dirty="0">
                <a:solidFill>
                  <a:srgbClr val="DC2300"/>
                </a:solidFill>
                <a:latin typeface="Calibri" panose="020F0502020204030204" pitchFamily="34" charset="0"/>
              </a:rPr>
              <a:t>ASCII</a:t>
            </a:r>
            <a:r>
              <a:rPr lang="en-US" sz="2800" dirty="0">
                <a:latin typeface="Calibri" panose="020F0502020204030204" pitchFamily="34" charset="0"/>
              </a:rPr>
              <a:t> – </a:t>
            </a:r>
            <a:r>
              <a:rPr lang="en-US" sz="2800" dirty="0">
                <a:solidFill>
                  <a:srgbClr val="DC2300"/>
                </a:solidFill>
                <a:latin typeface="Calibri" panose="020F0502020204030204" pitchFamily="34" charset="0"/>
              </a:rPr>
              <a:t>A</a:t>
            </a:r>
            <a:r>
              <a:rPr lang="en-US" sz="2800" dirty="0">
                <a:latin typeface="Calibri" panose="020F0502020204030204" pitchFamily="34" charset="0"/>
              </a:rPr>
              <a:t>merican </a:t>
            </a:r>
            <a:r>
              <a:rPr lang="en-US" sz="2800" dirty="0">
                <a:solidFill>
                  <a:srgbClr val="DC2300"/>
                </a:solidFill>
                <a:latin typeface="Calibri" panose="020F0502020204030204" pitchFamily="34" charset="0"/>
              </a:rPr>
              <a:t>S</a:t>
            </a:r>
            <a:r>
              <a:rPr lang="en-US" sz="2800" dirty="0">
                <a:latin typeface="Calibri" panose="020F0502020204030204" pitchFamily="34" charset="0"/>
              </a:rPr>
              <a:t>tandard </a:t>
            </a:r>
            <a:r>
              <a:rPr lang="en-US" sz="2800" dirty="0">
                <a:solidFill>
                  <a:srgbClr val="DC2300"/>
                </a:solidFill>
                <a:latin typeface="Calibri" panose="020F0502020204030204" pitchFamily="34" charset="0"/>
              </a:rPr>
              <a:t>C</a:t>
            </a:r>
            <a:r>
              <a:rPr lang="en-US" sz="2800" dirty="0">
                <a:latin typeface="Calibri" panose="020F0502020204030204" pitchFamily="34" charset="0"/>
              </a:rPr>
              <a:t>ode for </a:t>
            </a:r>
            <a:r>
              <a:rPr lang="en-US" sz="2800" dirty="0">
                <a:solidFill>
                  <a:srgbClr val="DC2300"/>
                </a:solidFill>
                <a:latin typeface="Calibri" panose="020F0502020204030204" pitchFamily="34" charset="0"/>
              </a:rPr>
              <a:t>Information</a:t>
            </a:r>
            <a:r>
              <a:rPr lang="en-US" sz="2800" dirty="0">
                <a:latin typeface="Calibri" panose="020F0502020204030204" pitchFamily="34" charset="0"/>
              </a:rPr>
              <a:t> </a:t>
            </a:r>
            <a:r>
              <a:rPr lang="en-US" sz="2800" dirty="0">
                <a:solidFill>
                  <a:srgbClr val="DC2300"/>
                </a:solidFill>
                <a:latin typeface="Calibri" panose="020F0502020204030204" pitchFamily="34" charset="0"/>
              </a:rPr>
              <a:t>I</a:t>
            </a:r>
            <a:r>
              <a:rPr lang="en-US" sz="2800" dirty="0">
                <a:latin typeface="Calibri" panose="020F0502020204030204" pitchFamily="34" charset="0"/>
              </a:rPr>
              <a:t>nterchange</a:t>
            </a:r>
          </a:p>
          <a:p>
            <a:pPr lvl="0">
              <a:buSzPct val="100000"/>
              <a:buFont typeface="Symbol" panose="05050102010706020507" pitchFamily="18" charset="2"/>
              <a:buChar char="*"/>
            </a:pPr>
            <a:r>
              <a:rPr lang="en-US" sz="2800" dirty="0">
                <a:latin typeface="Calibri" panose="020F0502020204030204" pitchFamily="34" charset="0"/>
              </a:rPr>
              <a:t>It has 128 characters</a:t>
            </a:r>
          </a:p>
          <a:p>
            <a:pPr lvl="0">
              <a:buSzPct val="100000"/>
              <a:buFont typeface="Symbol" panose="05050102010706020507" pitchFamily="18" charset="2"/>
              <a:buChar char="*"/>
            </a:pPr>
            <a:r>
              <a:rPr lang="en-US" sz="2800" dirty="0">
                <a:latin typeface="Calibri" panose="020F0502020204030204" pitchFamily="34" charset="0"/>
              </a:rPr>
              <a:t>First 32 characters (control operations)</a:t>
            </a:r>
          </a:p>
          <a:p>
            <a:pPr lvl="1">
              <a:buSzPct val="100000"/>
              <a:buFont typeface="Symbol" panose="05050102010706020507" pitchFamily="18" charset="2"/>
              <a:buChar char="*"/>
            </a:pPr>
            <a:r>
              <a:rPr lang="en-US" dirty="0">
                <a:latin typeface="Calibri" panose="020F0502020204030204" pitchFamily="34" charset="0"/>
              </a:rPr>
              <a:t>backspace (8)</a:t>
            </a:r>
          </a:p>
          <a:p>
            <a:pPr lvl="1">
              <a:buSzPct val="100000"/>
              <a:buFont typeface="Symbol" panose="05050102010706020507" pitchFamily="18" charset="2"/>
              <a:buChar char="*"/>
            </a:pPr>
            <a:r>
              <a:rPr lang="en-US" dirty="0">
                <a:latin typeface="Calibri" panose="020F0502020204030204" pitchFamily="34" charset="0"/>
              </a:rPr>
              <a:t>line feed (10)</a:t>
            </a:r>
          </a:p>
          <a:p>
            <a:pPr lvl="1">
              <a:buSzPct val="100000"/>
              <a:buFont typeface="Symbol" panose="05050102010706020507" pitchFamily="18" charset="2"/>
              <a:buChar char="*"/>
            </a:pPr>
            <a:r>
              <a:rPr lang="en-US" dirty="0">
                <a:latin typeface="Calibri" panose="020F0502020204030204" pitchFamily="34" charset="0"/>
              </a:rPr>
              <a:t>escape (27)</a:t>
            </a:r>
          </a:p>
          <a:p>
            <a:pPr lvl="0">
              <a:buSzPct val="100000"/>
              <a:buFont typeface="Symbol" panose="05050102010706020507" pitchFamily="18" charset="2"/>
              <a:buChar char="*"/>
            </a:pPr>
            <a:r>
              <a:rPr lang="en-US" sz="2800" dirty="0">
                <a:latin typeface="Calibri" panose="020F0502020204030204" pitchFamily="34" charset="0"/>
              </a:rPr>
              <a:t>Each character is encoded using 7 bits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75</a:t>
            </a:fld>
            <a:endParaRPr lang="en-US" sz="1000" dirty="0">
              <a:latin typeface="Calibri" panose="020F050202020403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ASCII </a:t>
            </a:r>
            <a:r>
              <a:rPr lang="fr-FR" dirty="0" err="1">
                <a:solidFill>
                  <a:schemeClr val="tx1"/>
                </a:solidFill>
              </a:rPr>
              <a:t>Character</a:t>
            </a:r>
            <a:r>
              <a:rPr lang="fr-FR" dirty="0">
                <a:solidFill>
                  <a:schemeClr val="tx1"/>
                </a:solidFill>
              </a:rPr>
              <a:t> Set</a:t>
            </a:r>
          </a:p>
        </p:txBody>
      </p:sp>
      <p:grpSp>
        <p:nvGrpSpPr>
          <p:cNvPr id="476" name="Group 473"/>
          <p:cNvGrpSpPr>
            <a:grpSpLocks noChangeAspect="1"/>
          </p:cNvGrpSpPr>
          <p:nvPr/>
        </p:nvGrpSpPr>
        <p:grpSpPr bwMode="auto">
          <a:xfrm>
            <a:off x="3044825" y="1447800"/>
            <a:ext cx="4100513" cy="4800600"/>
            <a:chOff x="1968" y="960"/>
            <a:chExt cx="2583" cy="3024"/>
          </a:xfrm>
        </p:grpSpPr>
        <p:sp>
          <p:nvSpPr>
            <p:cNvPr id="477" name="AutoShape 472"/>
            <p:cNvSpPr>
              <a:spLocks noChangeAspect="1" noChangeArrowheads="1" noTextEdit="1"/>
            </p:cNvSpPr>
            <p:nvPr/>
          </p:nvSpPr>
          <p:spPr bwMode="auto">
            <a:xfrm>
              <a:off x="1968" y="960"/>
              <a:ext cx="2583" cy="30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478" name="Group 674"/>
            <p:cNvGrpSpPr>
              <a:grpSpLocks/>
            </p:cNvGrpSpPr>
            <p:nvPr/>
          </p:nvGrpSpPr>
          <p:grpSpPr bwMode="auto">
            <a:xfrm>
              <a:off x="1968" y="962"/>
              <a:ext cx="2631" cy="1384"/>
              <a:chOff x="1968" y="962"/>
              <a:chExt cx="2631" cy="1384"/>
            </a:xfrm>
          </p:grpSpPr>
          <p:sp>
            <p:nvSpPr>
              <p:cNvPr id="744" name="Line 474"/>
              <p:cNvSpPr>
                <a:spLocks noChangeShapeType="1"/>
              </p:cNvSpPr>
              <p:nvPr/>
            </p:nvSpPr>
            <p:spPr bwMode="auto">
              <a:xfrm>
                <a:off x="1968" y="962"/>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5" name="Line 475"/>
              <p:cNvSpPr>
                <a:spLocks noChangeShapeType="1"/>
              </p:cNvSpPr>
              <p:nvPr/>
            </p:nvSpPr>
            <p:spPr bwMode="auto">
              <a:xfrm>
                <a:off x="1968" y="984"/>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6" name="Line 476"/>
              <p:cNvSpPr>
                <a:spLocks noChangeShapeType="1"/>
              </p:cNvSpPr>
              <p:nvPr/>
            </p:nvSpPr>
            <p:spPr bwMode="auto">
              <a:xfrm flipV="1">
                <a:off x="1970"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7" name="Line 477"/>
              <p:cNvSpPr>
                <a:spLocks noChangeShapeType="1"/>
              </p:cNvSpPr>
              <p:nvPr/>
            </p:nvSpPr>
            <p:spPr bwMode="auto">
              <a:xfrm flipV="1">
                <a:off x="1992"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8" name="Rectangle 478"/>
              <p:cNvSpPr>
                <a:spLocks noChangeArrowheads="1"/>
              </p:cNvSpPr>
              <p:nvPr/>
            </p:nvSpPr>
            <p:spPr bwMode="auto">
              <a:xfrm>
                <a:off x="2047"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49" name="Line 479"/>
              <p:cNvSpPr>
                <a:spLocks noChangeShapeType="1"/>
              </p:cNvSpPr>
              <p:nvPr/>
            </p:nvSpPr>
            <p:spPr bwMode="auto">
              <a:xfrm flipV="1">
                <a:off x="2513"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0" name="Rectangle 480"/>
              <p:cNvSpPr>
                <a:spLocks noChangeArrowheads="1"/>
              </p:cNvSpPr>
              <p:nvPr/>
            </p:nvSpPr>
            <p:spPr bwMode="auto">
              <a:xfrm>
                <a:off x="2572"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1" name="Line 481"/>
              <p:cNvSpPr>
                <a:spLocks noChangeShapeType="1"/>
              </p:cNvSpPr>
              <p:nvPr/>
            </p:nvSpPr>
            <p:spPr bwMode="auto">
              <a:xfrm flipV="1">
                <a:off x="2838"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2" name="Line 482"/>
              <p:cNvSpPr>
                <a:spLocks noChangeShapeType="1"/>
              </p:cNvSpPr>
              <p:nvPr/>
            </p:nvSpPr>
            <p:spPr bwMode="auto">
              <a:xfrm flipV="1">
                <a:off x="2861"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3" name="Rectangle 483"/>
              <p:cNvSpPr>
                <a:spLocks noChangeArrowheads="1"/>
              </p:cNvSpPr>
              <p:nvPr/>
            </p:nvSpPr>
            <p:spPr bwMode="auto">
              <a:xfrm>
                <a:off x="2920"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4" name="Line 484"/>
              <p:cNvSpPr>
                <a:spLocks noChangeShapeType="1"/>
              </p:cNvSpPr>
              <p:nvPr/>
            </p:nvSpPr>
            <p:spPr bwMode="auto">
              <a:xfrm flipV="1">
                <a:off x="3381"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5" name="Rectangle 485"/>
              <p:cNvSpPr>
                <a:spLocks noChangeArrowheads="1"/>
              </p:cNvSpPr>
              <p:nvPr/>
            </p:nvSpPr>
            <p:spPr bwMode="auto">
              <a:xfrm>
                <a:off x="3439"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56" name="Line 486"/>
              <p:cNvSpPr>
                <a:spLocks noChangeShapeType="1"/>
              </p:cNvSpPr>
              <p:nvPr/>
            </p:nvSpPr>
            <p:spPr bwMode="auto">
              <a:xfrm flipV="1">
                <a:off x="3706"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7" name="Line 487"/>
              <p:cNvSpPr>
                <a:spLocks noChangeShapeType="1"/>
              </p:cNvSpPr>
              <p:nvPr/>
            </p:nvSpPr>
            <p:spPr bwMode="auto">
              <a:xfrm flipV="1">
                <a:off x="3729"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58" name="Rectangle 488"/>
              <p:cNvSpPr>
                <a:spLocks noChangeArrowheads="1"/>
              </p:cNvSpPr>
              <p:nvPr/>
            </p:nvSpPr>
            <p:spPr bwMode="auto">
              <a:xfrm>
                <a:off x="3787" y="984"/>
                <a:ext cx="41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Character</a:t>
                </a:r>
                <a:endParaRPr kumimoji="0" lang="en-US" sz="1800" b="0" i="0" u="none" strike="noStrike" cap="none" normalizeH="0" baseline="0">
                  <a:ln>
                    <a:noFill/>
                  </a:ln>
                  <a:solidFill>
                    <a:schemeClr val="tx1"/>
                  </a:solidFill>
                  <a:effectLst/>
                  <a:latin typeface="Arial" pitchFamily="34" charset="0"/>
                </a:endParaRPr>
              </a:p>
            </p:txBody>
          </p:sp>
          <p:sp>
            <p:nvSpPr>
              <p:cNvPr id="759" name="Line 489"/>
              <p:cNvSpPr>
                <a:spLocks noChangeShapeType="1"/>
              </p:cNvSpPr>
              <p:nvPr/>
            </p:nvSpPr>
            <p:spPr bwMode="auto">
              <a:xfrm flipV="1">
                <a:off x="4249"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0" name="Rectangle 490"/>
              <p:cNvSpPr>
                <a:spLocks noChangeArrowheads="1"/>
              </p:cNvSpPr>
              <p:nvPr/>
            </p:nvSpPr>
            <p:spPr bwMode="auto">
              <a:xfrm>
                <a:off x="4306" y="984"/>
                <a:ext cx="24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Code</a:t>
                </a:r>
                <a:endParaRPr kumimoji="0" lang="en-US" sz="1800" b="0" i="0" u="none" strike="noStrike" cap="none" normalizeH="0" baseline="0">
                  <a:ln>
                    <a:noFill/>
                  </a:ln>
                  <a:solidFill>
                    <a:schemeClr val="tx1"/>
                  </a:solidFill>
                  <a:effectLst/>
                  <a:latin typeface="Arial" pitchFamily="34" charset="0"/>
                </a:endParaRPr>
              </a:p>
            </p:txBody>
          </p:sp>
          <p:sp>
            <p:nvSpPr>
              <p:cNvPr id="761" name="Line 491"/>
              <p:cNvSpPr>
                <a:spLocks noChangeShapeType="1"/>
              </p:cNvSpPr>
              <p:nvPr/>
            </p:nvSpPr>
            <p:spPr bwMode="auto">
              <a:xfrm flipV="1">
                <a:off x="4575"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2" name="Line 492"/>
              <p:cNvSpPr>
                <a:spLocks noChangeShapeType="1"/>
              </p:cNvSpPr>
              <p:nvPr/>
            </p:nvSpPr>
            <p:spPr bwMode="auto">
              <a:xfrm flipV="1">
                <a:off x="4597" y="98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3" name="Line 493"/>
              <p:cNvSpPr>
                <a:spLocks noChangeShapeType="1"/>
              </p:cNvSpPr>
              <p:nvPr/>
            </p:nvSpPr>
            <p:spPr bwMode="auto">
              <a:xfrm>
                <a:off x="1968" y="1099"/>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4" name="Line 494"/>
              <p:cNvSpPr>
                <a:spLocks noChangeShapeType="1"/>
              </p:cNvSpPr>
              <p:nvPr/>
            </p:nvSpPr>
            <p:spPr bwMode="auto">
              <a:xfrm flipV="1">
                <a:off x="1970"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5" name="Line 495"/>
              <p:cNvSpPr>
                <a:spLocks noChangeShapeType="1"/>
              </p:cNvSpPr>
              <p:nvPr/>
            </p:nvSpPr>
            <p:spPr bwMode="auto">
              <a:xfrm flipV="1">
                <a:off x="1992"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6" name="Rectangle 496"/>
              <p:cNvSpPr>
                <a:spLocks noChangeArrowheads="1"/>
              </p:cNvSpPr>
              <p:nvPr/>
            </p:nvSpPr>
            <p:spPr bwMode="auto">
              <a:xfrm>
                <a:off x="2230" y="1100"/>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67" name="Line 497"/>
              <p:cNvSpPr>
                <a:spLocks noChangeShapeType="1"/>
              </p:cNvSpPr>
              <p:nvPr/>
            </p:nvSpPr>
            <p:spPr bwMode="auto">
              <a:xfrm flipV="1">
                <a:off x="2513"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68" name="Rectangle 498"/>
              <p:cNvSpPr>
                <a:spLocks noChangeArrowheads="1"/>
              </p:cNvSpPr>
              <p:nvPr/>
            </p:nvSpPr>
            <p:spPr bwMode="auto">
              <a:xfrm>
                <a:off x="2627"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97</a:t>
                </a:r>
                <a:endParaRPr kumimoji="0" lang="en-US" sz="1800" b="0" i="0" u="none" strike="noStrike" cap="none" normalizeH="0" baseline="0">
                  <a:ln>
                    <a:noFill/>
                  </a:ln>
                  <a:solidFill>
                    <a:schemeClr val="tx1"/>
                  </a:solidFill>
                  <a:effectLst/>
                  <a:latin typeface="Arial" pitchFamily="34" charset="0"/>
                </a:endParaRPr>
              </a:p>
            </p:txBody>
          </p:sp>
          <p:sp>
            <p:nvSpPr>
              <p:cNvPr id="769" name="Line 499"/>
              <p:cNvSpPr>
                <a:spLocks noChangeShapeType="1"/>
              </p:cNvSpPr>
              <p:nvPr/>
            </p:nvSpPr>
            <p:spPr bwMode="auto">
              <a:xfrm flipV="1">
                <a:off x="2838"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0" name="Line 500"/>
              <p:cNvSpPr>
                <a:spLocks noChangeShapeType="1"/>
              </p:cNvSpPr>
              <p:nvPr/>
            </p:nvSpPr>
            <p:spPr bwMode="auto">
              <a:xfrm flipV="1">
                <a:off x="2861"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1" name="Rectangle 501"/>
              <p:cNvSpPr>
                <a:spLocks noChangeArrowheads="1"/>
              </p:cNvSpPr>
              <p:nvPr/>
            </p:nvSpPr>
            <p:spPr bwMode="auto">
              <a:xfrm>
                <a:off x="3085" y="110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p:txBody>
          </p:sp>
          <p:sp>
            <p:nvSpPr>
              <p:cNvPr id="772" name="Line 502"/>
              <p:cNvSpPr>
                <a:spLocks noChangeShapeType="1"/>
              </p:cNvSpPr>
              <p:nvPr/>
            </p:nvSpPr>
            <p:spPr bwMode="auto">
              <a:xfrm flipV="1">
                <a:off x="3381"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3" name="Rectangle 503"/>
              <p:cNvSpPr>
                <a:spLocks noChangeArrowheads="1"/>
              </p:cNvSpPr>
              <p:nvPr/>
            </p:nvSpPr>
            <p:spPr bwMode="auto">
              <a:xfrm>
                <a:off x="3494"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65</a:t>
                </a:r>
                <a:endParaRPr kumimoji="0" lang="en-US" sz="1800" b="0" i="0" u="none" strike="noStrike" cap="none" normalizeH="0" baseline="0">
                  <a:ln>
                    <a:noFill/>
                  </a:ln>
                  <a:solidFill>
                    <a:schemeClr val="tx1"/>
                  </a:solidFill>
                  <a:effectLst/>
                  <a:latin typeface="Arial" pitchFamily="34" charset="0"/>
                </a:endParaRPr>
              </a:p>
            </p:txBody>
          </p:sp>
          <p:sp>
            <p:nvSpPr>
              <p:cNvPr id="774" name="Line 504"/>
              <p:cNvSpPr>
                <a:spLocks noChangeShapeType="1"/>
              </p:cNvSpPr>
              <p:nvPr/>
            </p:nvSpPr>
            <p:spPr bwMode="auto">
              <a:xfrm flipV="1">
                <a:off x="3706"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5" name="Line 505"/>
              <p:cNvSpPr>
                <a:spLocks noChangeShapeType="1"/>
              </p:cNvSpPr>
              <p:nvPr/>
            </p:nvSpPr>
            <p:spPr bwMode="auto">
              <a:xfrm flipV="1">
                <a:off x="3729"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6" name="Rectangle 506"/>
              <p:cNvSpPr>
                <a:spLocks noChangeArrowheads="1"/>
              </p:cNvSpPr>
              <p:nvPr/>
            </p:nvSpPr>
            <p:spPr bwMode="auto">
              <a:xfrm>
                <a:off x="3964" y="110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p:txBody>
          </p:sp>
          <p:sp>
            <p:nvSpPr>
              <p:cNvPr id="777" name="Line 507"/>
              <p:cNvSpPr>
                <a:spLocks noChangeShapeType="1"/>
              </p:cNvSpPr>
              <p:nvPr/>
            </p:nvSpPr>
            <p:spPr bwMode="auto">
              <a:xfrm flipV="1">
                <a:off x="4249"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78" name="Rectangle 508"/>
              <p:cNvSpPr>
                <a:spLocks noChangeArrowheads="1"/>
              </p:cNvSpPr>
              <p:nvPr/>
            </p:nvSpPr>
            <p:spPr bwMode="auto">
              <a:xfrm>
                <a:off x="4367" y="110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48</a:t>
                </a:r>
                <a:endParaRPr kumimoji="0" lang="en-US" sz="1800" b="0" i="0" u="none" strike="noStrike" cap="none" normalizeH="0" baseline="0">
                  <a:ln>
                    <a:noFill/>
                  </a:ln>
                  <a:solidFill>
                    <a:schemeClr val="tx1"/>
                  </a:solidFill>
                  <a:effectLst/>
                  <a:latin typeface="Arial" pitchFamily="34" charset="0"/>
                </a:endParaRPr>
              </a:p>
            </p:txBody>
          </p:sp>
          <p:sp>
            <p:nvSpPr>
              <p:cNvPr id="779" name="Line 509"/>
              <p:cNvSpPr>
                <a:spLocks noChangeShapeType="1"/>
              </p:cNvSpPr>
              <p:nvPr/>
            </p:nvSpPr>
            <p:spPr bwMode="auto">
              <a:xfrm flipV="1">
                <a:off x="4575"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0" name="Line 510"/>
              <p:cNvSpPr>
                <a:spLocks noChangeShapeType="1"/>
              </p:cNvSpPr>
              <p:nvPr/>
            </p:nvSpPr>
            <p:spPr bwMode="auto">
              <a:xfrm flipV="1">
                <a:off x="4597" y="110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1" name="Line 511"/>
              <p:cNvSpPr>
                <a:spLocks noChangeShapeType="1"/>
              </p:cNvSpPr>
              <p:nvPr/>
            </p:nvSpPr>
            <p:spPr bwMode="auto">
              <a:xfrm flipV="1">
                <a:off x="1970"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2" name="Line 512"/>
              <p:cNvSpPr>
                <a:spLocks noChangeShapeType="1"/>
              </p:cNvSpPr>
              <p:nvPr/>
            </p:nvSpPr>
            <p:spPr bwMode="auto">
              <a:xfrm flipV="1">
                <a:off x="1992"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3" name="Rectangle 513"/>
              <p:cNvSpPr>
                <a:spLocks noChangeArrowheads="1"/>
              </p:cNvSpPr>
              <p:nvPr/>
            </p:nvSpPr>
            <p:spPr bwMode="auto">
              <a:xfrm>
                <a:off x="2224" y="120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4" name="Line 514"/>
              <p:cNvSpPr>
                <a:spLocks noChangeShapeType="1"/>
              </p:cNvSpPr>
              <p:nvPr/>
            </p:nvSpPr>
            <p:spPr bwMode="auto">
              <a:xfrm flipV="1">
                <a:off x="2513"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5" name="Rectangle 515"/>
              <p:cNvSpPr>
                <a:spLocks noChangeArrowheads="1"/>
              </p:cNvSpPr>
              <p:nvPr/>
            </p:nvSpPr>
            <p:spPr bwMode="auto">
              <a:xfrm>
                <a:off x="2627"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98</a:t>
                </a:r>
                <a:endParaRPr kumimoji="0" lang="en-US" sz="1800" b="0" i="0" u="none" strike="noStrike" cap="none" normalizeH="0" baseline="0">
                  <a:ln>
                    <a:noFill/>
                  </a:ln>
                  <a:solidFill>
                    <a:schemeClr val="tx1"/>
                  </a:solidFill>
                  <a:effectLst/>
                  <a:latin typeface="Arial" pitchFamily="34" charset="0"/>
                </a:endParaRPr>
              </a:p>
            </p:txBody>
          </p:sp>
          <p:sp>
            <p:nvSpPr>
              <p:cNvPr id="786" name="Line 516"/>
              <p:cNvSpPr>
                <a:spLocks noChangeShapeType="1"/>
              </p:cNvSpPr>
              <p:nvPr/>
            </p:nvSpPr>
            <p:spPr bwMode="auto">
              <a:xfrm flipV="1">
                <a:off x="2838"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7" name="Line 517"/>
              <p:cNvSpPr>
                <a:spLocks noChangeShapeType="1"/>
              </p:cNvSpPr>
              <p:nvPr/>
            </p:nvSpPr>
            <p:spPr bwMode="auto">
              <a:xfrm flipV="1">
                <a:off x="2861"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88" name="Rectangle 518"/>
              <p:cNvSpPr>
                <a:spLocks noChangeArrowheads="1"/>
              </p:cNvSpPr>
              <p:nvPr/>
            </p:nvSpPr>
            <p:spPr bwMode="auto">
              <a:xfrm>
                <a:off x="3085" y="120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p:txBody>
          </p:sp>
          <p:sp>
            <p:nvSpPr>
              <p:cNvPr id="789" name="Line 519"/>
              <p:cNvSpPr>
                <a:spLocks noChangeShapeType="1"/>
              </p:cNvSpPr>
              <p:nvPr/>
            </p:nvSpPr>
            <p:spPr bwMode="auto">
              <a:xfrm flipV="1">
                <a:off x="3381"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0" name="Rectangle 520"/>
              <p:cNvSpPr>
                <a:spLocks noChangeArrowheads="1"/>
              </p:cNvSpPr>
              <p:nvPr/>
            </p:nvSpPr>
            <p:spPr bwMode="auto">
              <a:xfrm>
                <a:off x="3494"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66</a:t>
                </a:r>
                <a:endParaRPr kumimoji="0" lang="en-US" sz="1800" b="0" i="0" u="none" strike="noStrike" cap="none" normalizeH="0" baseline="0">
                  <a:ln>
                    <a:noFill/>
                  </a:ln>
                  <a:solidFill>
                    <a:schemeClr val="tx1"/>
                  </a:solidFill>
                  <a:effectLst/>
                  <a:latin typeface="Arial" pitchFamily="34" charset="0"/>
                </a:endParaRPr>
              </a:p>
            </p:txBody>
          </p:sp>
          <p:sp>
            <p:nvSpPr>
              <p:cNvPr id="791" name="Line 521"/>
              <p:cNvSpPr>
                <a:spLocks noChangeShapeType="1"/>
              </p:cNvSpPr>
              <p:nvPr/>
            </p:nvSpPr>
            <p:spPr bwMode="auto">
              <a:xfrm flipV="1">
                <a:off x="3706"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2" name="Line 522"/>
              <p:cNvSpPr>
                <a:spLocks noChangeShapeType="1"/>
              </p:cNvSpPr>
              <p:nvPr/>
            </p:nvSpPr>
            <p:spPr bwMode="auto">
              <a:xfrm flipV="1">
                <a:off x="3729"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3" name="Rectangle 523"/>
              <p:cNvSpPr>
                <a:spLocks noChangeArrowheads="1"/>
              </p:cNvSpPr>
              <p:nvPr/>
            </p:nvSpPr>
            <p:spPr bwMode="auto">
              <a:xfrm>
                <a:off x="3964" y="120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p:txBody>
          </p:sp>
          <p:sp>
            <p:nvSpPr>
              <p:cNvPr id="794" name="Line 524"/>
              <p:cNvSpPr>
                <a:spLocks noChangeShapeType="1"/>
              </p:cNvSpPr>
              <p:nvPr/>
            </p:nvSpPr>
            <p:spPr bwMode="auto">
              <a:xfrm flipV="1">
                <a:off x="4249"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5" name="Rectangle 525"/>
              <p:cNvSpPr>
                <a:spLocks noChangeArrowheads="1"/>
              </p:cNvSpPr>
              <p:nvPr/>
            </p:nvSpPr>
            <p:spPr bwMode="auto">
              <a:xfrm>
                <a:off x="4367" y="120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49</a:t>
                </a:r>
                <a:endParaRPr kumimoji="0" lang="en-US" sz="1800" b="0" i="0" u="none" strike="noStrike" cap="none" normalizeH="0" baseline="0">
                  <a:ln>
                    <a:noFill/>
                  </a:ln>
                  <a:solidFill>
                    <a:schemeClr val="tx1"/>
                  </a:solidFill>
                  <a:effectLst/>
                  <a:latin typeface="Arial" pitchFamily="34" charset="0"/>
                </a:endParaRPr>
              </a:p>
            </p:txBody>
          </p:sp>
          <p:sp>
            <p:nvSpPr>
              <p:cNvPr id="796" name="Line 526"/>
              <p:cNvSpPr>
                <a:spLocks noChangeShapeType="1"/>
              </p:cNvSpPr>
              <p:nvPr/>
            </p:nvSpPr>
            <p:spPr bwMode="auto">
              <a:xfrm flipV="1">
                <a:off x="4575"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7" name="Line 527"/>
              <p:cNvSpPr>
                <a:spLocks noChangeShapeType="1"/>
              </p:cNvSpPr>
              <p:nvPr/>
            </p:nvSpPr>
            <p:spPr bwMode="auto">
              <a:xfrm flipV="1">
                <a:off x="4597" y="121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8" name="Line 528"/>
              <p:cNvSpPr>
                <a:spLocks noChangeShapeType="1"/>
              </p:cNvSpPr>
              <p:nvPr/>
            </p:nvSpPr>
            <p:spPr bwMode="auto">
              <a:xfrm flipV="1">
                <a:off x="1970"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99" name="Line 529"/>
              <p:cNvSpPr>
                <a:spLocks noChangeShapeType="1"/>
              </p:cNvSpPr>
              <p:nvPr/>
            </p:nvSpPr>
            <p:spPr bwMode="auto">
              <a:xfrm flipV="1">
                <a:off x="1992"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0" name="Rectangle 530"/>
              <p:cNvSpPr>
                <a:spLocks noChangeArrowheads="1"/>
              </p:cNvSpPr>
              <p:nvPr/>
            </p:nvSpPr>
            <p:spPr bwMode="auto">
              <a:xfrm>
                <a:off x="2230" y="1325"/>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1" name="Line 531"/>
              <p:cNvSpPr>
                <a:spLocks noChangeShapeType="1"/>
              </p:cNvSpPr>
              <p:nvPr/>
            </p:nvSpPr>
            <p:spPr bwMode="auto">
              <a:xfrm flipV="1">
                <a:off x="2513"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2" name="Rectangle 532"/>
              <p:cNvSpPr>
                <a:spLocks noChangeArrowheads="1"/>
              </p:cNvSpPr>
              <p:nvPr/>
            </p:nvSpPr>
            <p:spPr bwMode="auto">
              <a:xfrm>
                <a:off x="2627"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99</a:t>
                </a:r>
                <a:endParaRPr kumimoji="0" lang="en-US" sz="1800" b="0" i="0" u="none" strike="noStrike" cap="none" normalizeH="0" baseline="0">
                  <a:ln>
                    <a:noFill/>
                  </a:ln>
                  <a:solidFill>
                    <a:schemeClr val="tx1"/>
                  </a:solidFill>
                  <a:effectLst/>
                  <a:latin typeface="Arial" pitchFamily="34" charset="0"/>
                </a:endParaRPr>
              </a:p>
            </p:txBody>
          </p:sp>
          <p:sp>
            <p:nvSpPr>
              <p:cNvPr id="803" name="Line 533"/>
              <p:cNvSpPr>
                <a:spLocks noChangeShapeType="1"/>
              </p:cNvSpPr>
              <p:nvPr/>
            </p:nvSpPr>
            <p:spPr bwMode="auto">
              <a:xfrm flipV="1">
                <a:off x="2838"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4" name="Line 534"/>
              <p:cNvSpPr>
                <a:spLocks noChangeShapeType="1"/>
              </p:cNvSpPr>
              <p:nvPr/>
            </p:nvSpPr>
            <p:spPr bwMode="auto">
              <a:xfrm flipV="1">
                <a:off x="2861"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5" name="Rectangle 535"/>
              <p:cNvSpPr>
                <a:spLocks noChangeArrowheads="1"/>
              </p:cNvSpPr>
              <p:nvPr/>
            </p:nvSpPr>
            <p:spPr bwMode="auto">
              <a:xfrm>
                <a:off x="3085" y="1325"/>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C</a:t>
                </a:r>
                <a:endParaRPr kumimoji="0" lang="en-US" sz="1800" b="0" i="0" u="none" strike="noStrike" cap="none" normalizeH="0" baseline="0">
                  <a:ln>
                    <a:noFill/>
                  </a:ln>
                  <a:solidFill>
                    <a:schemeClr val="tx1"/>
                  </a:solidFill>
                  <a:effectLst/>
                  <a:latin typeface="Arial" pitchFamily="34" charset="0"/>
                </a:endParaRPr>
              </a:p>
            </p:txBody>
          </p:sp>
          <p:sp>
            <p:nvSpPr>
              <p:cNvPr id="806" name="Line 536"/>
              <p:cNvSpPr>
                <a:spLocks noChangeShapeType="1"/>
              </p:cNvSpPr>
              <p:nvPr/>
            </p:nvSpPr>
            <p:spPr bwMode="auto">
              <a:xfrm flipV="1">
                <a:off x="3381"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7" name="Rectangle 537"/>
              <p:cNvSpPr>
                <a:spLocks noChangeArrowheads="1"/>
              </p:cNvSpPr>
              <p:nvPr/>
            </p:nvSpPr>
            <p:spPr bwMode="auto">
              <a:xfrm>
                <a:off x="3494"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67</a:t>
                </a:r>
                <a:endParaRPr kumimoji="0" lang="en-US" sz="1800" b="0" i="0" u="none" strike="noStrike" cap="none" normalizeH="0" baseline="0">
                  <a:ln>
                    <a:noFill/>
                  </a:ln>
                  <a:solidFill>
                    <a:schemeClr val="tx1"/>
                  </a:solidFill>
                  <a:effectLst/>
                  <a:latin typeface="Arial" pitchFamily="34" charset="0"/>
                </a:endParaRPr>
              </a:p>
            </p:txBody>
          </p:sp>
          <p:sp>
            <p:nvSpPr>
              <p:cNvPr id="808" name="Line 538"/>
              <p:cNvSpPr>
                <a:spLocks noChangeShapeType="1"/>
              </p:cNvSpPr>
              <p:nvPr/>
            </p:nvSpPr>
            <p:spPr bwMode="auto">
              <a:xfrm flipV="1">
                <a:off x="3706"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09" name="Line 539"/>
              <p:cNvSpPr>
                <a:spLocks noChangeShapeType="1"/>
              </p:cNvSpPr>
              <p:nvPr/>
            </p:nvSpPr>
            <p:spPr bwMode="auto">
              <a:xfrm flipV="1">
                <a:off x="3729"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0" name="Rectangle 540"/>
              <p:cNvSpPr>
                <a:spLocks noChangeArrowheads="1"/>
              </p:cNvSpPr>
              <p:nvPr/>
            </p:nvSpPr>
            <p:spPr bwMode="auto">
              <a:xfrm>
                <a:off x="3964" y="1325"/>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p:txBody>
          </p:sp>
          <p:sp>
            <p:nvSpPr>
              <p:cNvPr id="811" name="Line 541"/>
              <p:cNvSpPr>
                <a:spLocks noChangeShapeType="1"/>
              </p:cNvSpPr>
              <p:nvPr/>
            </p:nvSpPr>
            <p:spPr bwMode="auto">
              <a:xfrm flipV="1">
                <a:off x="4249"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2" name="Rectangle 542"/>
              <p:cNvSpPr>
                <a:spLocks noChangeArrowheads="1"/>
              </p:cNvSpPr>
              <p:nvPr/>
            </p:nvSpPr>
            <p:spPr bwMode="auto">
              <a:xfrm>
                <a:off x="4367" y="132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50</a:t>
                </a:r>
                <a:endParaRPr kumimoji="0" lang="en-US" sz="1800" b="0" i="0" u="none" strike="noStrike" cap="none" normalizeH="0" baseline="0">
                  <a:ln>
                    <a:noFill/>
                  </a:ln>
                  <a:solidFill>
                    <a:schemeClr val="tx1"/>
                  </a:solidFill>
                  <a:effectLst/>
                  <a:latin typeface="Arial" pitchFamily="34" charset="0"/>
                </a:endParaRPr>
              </a:p>
            </p:txBody>
          </p:sp>
          <p:sp>
            <p:nvSpPr>
              <p:cNvPr id="813" name="Line 543"/>
              <p:cNvSpPr>
                <a:spLocks noChangeShapeType="1"/>
              </p:cNvSpPr>
              <p:nvPr/>
            </p:nvSpPr>
            <p:spPr bwMode="auto">
              <a:xfrm flipV="1">
                <a:off x="4575"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4" name="Line 544"/>
              <p:cNvSpPr>
                <a:spLocks noChangeShapeType="1"/>
              </p:cNvSpPr>
              <p:nvPr/>
            </p:nvSpPr>
            <p:spPr bwMode="auto">
              <a:xfrm flipV="1">
                <a:off x="4597" y="1324"/>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5" name="Line 545"/>
              <p:cNvSpPr>
                <a:spLocks noChangeShapeType="1"/>
              </p:cNvSpPr>
              <p:nvPr/>
            </p:nvSpPr>
            <p:spPr bwMode="auto">
              <a:xfrm flipV="1">
                <a:off x="1970"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6" name="Line 546"/>
              <p:cNvSpPr>
                <a:spLocks noChangeShapeType="1"/>
              </p:cNvSpPr>
              <p:nvPr/>
            </p:nvSpPr>
            <p:spPr bwMode="auto">
              <a:xfrm flipV="1">
                <a:off x="1992"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7" name="Rectangle 547"/>
              <p:cNvSpPr>
                <a:spLocks noChangeArrowheads="1"/>
              </p:cNvSpPr>
              <p:nvPr/>
            </p:nvSpPr>
            <p:spPr bwMode="auto">
              <a:xfrm>
                <a:off x="2224" y="143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18" name="Line 548"/>
              <p:cNvSpPr>
                <a:spLocks noChangeShapeType="1"/>
              </p:cNvSpPr>
              <p:nvPr/>
            </p:nvSpPr>
            <p:spPr bwMode="auto">
              <a:xfrm flipV="1">
                <a:off x="2513"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19" name="Rectangle 549"/>
              <p:cNvSpPr>
                <a:spLocks noChangeArrowheads="1"/>
              </p:cNvSpPr>
              <p:nvPr/>
            </p:nvSpPr>
            <p:spPr bwMode="auto">
              <a:xfrm>
                <a:off x="2603" y="143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100</a:t>
                </a:r>
                <a:endParaRPr kumimoji="0" lang="en-US" sz="1800" b="0" i="0" u="none" strike="noStrike" cap="none" normalizeH="0" baseline="0">
                  <a:ln>
                    <a:noFill/>
                  </a:ln>
                  <a:solidFill>
                    <a:schemeClr val="tx1"/>
                  </a:solidFill>
                  <a:effectLst/>
                  <a:latin typeface="Arial" pitchFamily="34" charset="0"/>
                </a:endParaRPr>
              </a:p>
            </p:txBody>
          </p:sp>
          <p:sp>
            <p:nvSpPr>
              <p:cNvPr id="820" name="Line 550"/>
              <p:cNvSpPr>
                <a:spLocks noChangeShapeType="1"/>
              </p:cNvSpPr>
              <p:nvPr/>
            </p:nvSpPr>
            <p:spPr bwMode="auto">
              <a:xfrm flipV="1">
                <a:off x="2838"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1" name="Line 551"/>
              <p:cNvSpPr>
                <a:spLocks noChangeShapeType="1"/>
              </p:cNvSpPr>
              <p:nvPr/>
            </p:nvSpPr>
            <p:spPr bwMode="auto">
              <a:xfrm flipV="1">
                <a:off x="2861"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2" name="Rectangle 552"/>
              <p:cNvSpPr>
                <a:spLocks noChangeArrowheads="1"/>
              </p:cNvSpPr>
              <p:nvPr/>
            </p:nvSpPr>
            <p:spPr bwMode="auto">
              <a:xfrm>
                <a:off x="3085" y="143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p:txBody>
          </p:sp>
          <p:sp>
            <p:nvSpPr>
              <p:cNvPr id="823" name="Line 553"/>
              <p:cNvSpPr>
                <a:spLocks noChangeShapeType="1"/>
              </p:cNvSpPr>
              <p:nvPr/>
            </p:nvSpPr>
            <p:spPr bwMode="auto">
              <a:xfrm flipV="1">
                <a:off x="3381"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4" name="Rectangle 554"/>
              <p:cNvSpPr>
                <a:spLocks noChangeArrowheads="1"/>
              </p:cNvSpPr>
              <p:nvPr/>
            </p:nvSpPr>
            <p:spPr bwMode="auto">
              <a:xfrm>
                <a:off x="3494" y="143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68</a:t>
                </a:r>
                <a:endParaRPr kumimoji="0" lang="en-US" sz="1800" b="0" i="0" u="none" strike="noStrike" cap="none" normalizeH="0" baseline="0">
                  <a:ln>
                    <a:noFill/>
                  </a:ln>
                  <a:solidFill>
                    <a:schemeClr val="tx1"/>
                  </a:solidFill>
                  <a:effectLst/>
                  <a:latin typeface="Arial" pitchFamily="34" charset="0"/>
                </a:endParaRPr>
              </a:p>
            </p:txBody>
          </p:sp>
          <p:sp>
            <p:nvSpPr>
              <p:cNvPr id="825" name="Line 555"/>
              <p:cNvSpPr>
                <a:spLocks noChangeShapeType="1"/>
              </p:cNvSpPr>
              <p:nvPr/>
            </p:nvSpPr>
            <p:spPr bwMode="auto">
              <a:xfrm flipV="1">
                <a:off x="3706"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6" name="Line 556"/>
              <p:cNvSpPr>
                <a:spLocks noChangeShapeType="1"/>
              </p:cNvSpPr>
              <p:nvPr/>
            </p:nvSpPr>
            <p:spPr bwMode="auto">
              <a:xfrm flipV="1">
                <a:off x="3729"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7" name="Rectangle 557"/>
              <p:cNvSpPr>
                <a:spLocks noChangeArrowheads="1"/>
              </p:cNvSpPr>
              <p:nvPr/>
            </p:nvSpPr>
            <p:spPr bwMode="auto">
              <a:xfrm>
                <a:off x="3964" y="143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p:txBody>
          </p:sp>
          <p:sp>
            <p:nvSpPr>
              <p:cNvPr id="828" name="Line 558"/>
              <p:cNvSpPr>
                <a:spLocks noChangeShapeType="1"/>
              </p:cNvSpPr>
              <p:nvPr/>
            </p:nvSpPr>
            <p:spPr bwMode="auto">
              <a:xfrm flipV="1">
                <a:off x="4249"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29" name="Rectangle 559"/>
              <p:cNvSpPr>
                <a:spLocks noChangeArrowheads="1"/>
              </p:cNvSpPr>
              <p:nvPr/>
            </p:nvSpPr>
            <p:spPr bwMode="auto">
              <a:xfrm>
                <a:off x="4367" y="143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51</a:t>
                </a:r>
                <a:endParaRPr kumimoji="0" lang="en-US" sz="1800" b="0" i="0" u="none" strike="noStrike" cap="none" normalizeH="0" baseline="0">
                  <a:ln>
                    <a:noFill/>
                  </a:ln>
                  <a:solidFill>
                    <a:schemeClr val="tx1"/>
                  </a:solidFill>
                  <a:effectLst/>
                  <a:latin typeface="Arial" pitchFamily="34" charset="0"/>
                </a:endParaRPr>
              </a:p>
            </p:txBody>
          </p:sp>
          <p:sp>
            <p:nvSpPr>
              <p:cNvPr id="830" name="Line 560"/>
              <p:cNvSpPr>
                <a:spLocks noChangeShapeType="1"/>
              </p:cNvSpPr>
              <p:nvPr/>
            </p:nvSpPr>
            <p:spPr bwMode="auto">
              <a:xfrm flipV="1">
                <a:off x="4575"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1" name="Line 561"/>
              <p:cNvSpPr>
                <a:spLocks noChangeShapeType="1"/>
              </p:cNvSpPr>
              <p:nvPr/>
            </p:nvSpPr>
            <p:spPr bwMode="auto">
              <a:xfrm flipV="1">
                <a:off x="4597" y="1435"/>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2" name="Line 562"/>
              <p:cNvSpPr>
                <a:spLocks noChangeShapeType="1"/>
              </p:cNvSpPr>
              <p:nvPr/>
            </p:nvSpPr>
            <p:spPr bwMode="auto">
              <a:xfrm flipV="1">
                <a:off x="1970"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3" name="Line 563"/>
              <p:cNvSpPr>
                <a:spLocks noChangeShapeType="1"/>
              </p:cNvSpPr>
              <p:nvPr/>
            </p:nvSpPr>
            <p:spPr bwMode="auto">
              <a:xfrm flipV="1">
                <a:off x="1992"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4" name="Rectangle 564"/>
              <p:cNvSpPr>
                <a:spLocks noChangeArrowheads="1"/>
              </p:cNvSpPr>
              <p:nvPr/>
            </p:nvSpPr>
            <p:spPr bwMode="auto">
              <a:xfrm>
                <a:off x="2230" y="1543"/>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35" name="Line 565"/>
              <p:cNvSpPr>
                <a:spLocks noChangeShapeType="1"/>
              </p:cNvSpPr>
              <p:nvPr/>
            </p:nvSpPr>
            <p:spPr bwMode="auto">
              <a:xfrm flipV="1">
                <a:off x="2513"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6" name="Rectangle 566"/>
              <p:cNvSpPr>
                <a:spLocks noChangeArrowheads="1"/>
              </p:cNvSpPr>
              <p:nvPr/>
            </p:nvSpPr>
            <p:spPr bwMode="auto">
              <a:xfrm>
                <a:off x="2603" y="154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101</a:t>
                </a:r>
                <a:endParaRPr kumimoji="0" lang="en-US" sz="1800" b="0" i="0" u="none" strike="noStrike" cap="none" normalizeH="0" baseline="0">
                  <a:ln>
                    <a:noFill/>
                  </a:ln>
                  <a:solidFill>
                    <a:schemeClr val="tx1"/>
                  </a:solidFill>
                  <a:effectLst/>
                  <a:latin typeface="Arial" pitchFamily="34" charset="0"/>
                </a:endParaRPr>
              </a:p>
            </p:txBody>
          </p:sp>
          <p:sp>
            <p:nvSpPr>
              <p:cNvPr id="837" name="Line 567"/>
              <p:cNvSpPr>
                <a:spLocks noChangeShapeType="1"/>
              </p:cNvSpPr>
              <p:nvPr/>
            </p:nvSpPr>
            <p:spPr bwMode="auto">
              <a:xfrm flipV="1">
                <a:off x="2838"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8" name="Line 568"/>
              <p:cNvSpPr>
                <a:spLocks noChangeShapeType="1"/>
              </p:cNvSpPr>
              <p:nvPr/>
            </p:nvSpPr>
            <p:spPr bwMode="auto">
              <a:xfrm flipV="1">
                <a:off x="2861"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39" name="Rectangle 569"/>
              <p:cNvSpPr>
                <a:spLocks noChangeArrowheads="1"/>
              </p:cNvSpPr>
              <p:nvPr/>
            </p:nvSpPr>
            <p:spPr bwMode="auto">
              <a:xfrm>
                <a:off x="3091" y="1543"/>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E</a:t>
                </a:r>
                <a:endParaRPr kumimoji="0" lang="en-US" sz="1800" b="0" i="0" u="none" strike="noStrike" cap="none" normalizeH="0" baseline="0">
                  <a:ln>
                    <a:noFill/>
                  </a:ln>
                  <a:solidFill>
                    <a:schemeClr val="tx1"/>
                  </a:solidFill>
                  <a:effectLst/>
                  <a:latin typeface="Arial" pitchFamily="34" charset="0"/>
                </a:endParaRPr>
              </a:p>
            </p:txBody>
          </p:sp>
          <p:sp>
            <p:nvSpPr>
              <p:cNvPr id="840" name="Line 570"/>
              <p:cNvSpPr>
                <a:spLocks noChangeShapeType="1"/>
              </p:cNvSpPr>
              <p:nvPr/>
            </p:nvSpPr>
            <p:spPr bwMode="auto">
              <a:xfrm flipV="1">
                <a:off x="3381"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1" name="Rectangle 571"/>
              <p:cNvSpPr>
                <a:spLocks noChangeArrowheads="1"/>
              </p:cNvSpPr>
              <p:nvPr/>
            </p:nvSpPr>
            <p:spPr bwMode="auto">
              <a:xfrm>
                <a:off x="3494" y="154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69</a:t>
                </a:r>
                <a:endParaRPr kumimoji="0" lang="en-US" sz="1800" b="0" i="0" u="none" strike="noStrike" cap="none" normalizeH="0" baseline="0">
                  <a:ln>
                    <a:noFill/>
                  </a:ln>
                  <a:solidFill>
                    <a:schemeClr val="tx1"/>
                  </a:solidFill>
                  <a:effectLst/>
                  <a:latin typeface="Arial" pitchFamily="34" charset="0"/>
                </a:endParaRPr>
              </a:p>
            </p:txBody>
          </p:sp>
          <p:sp>
            <p:nvSpPr>
              <p:cNvPr id="842" name="Line 572"/>
              <p:cNvSpPr>
                <a:spLocks noChangeShapeType="1"/>
              </p:cNvSpPr>
              <p:nvPr/>
            </p:nvSpPr>
            <p:spPr bwMode="auto">
              <a:xfrm flipV="1">
                <a:off x="3706"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3" name="Line 573"/>
              <p:cNvSpPr>
                <a:spLocks noChangeShapeType="1"/>
              </p:cNvSpPr>
              <p:nvPr/>
            </p:nvSpPr>
            <p:spPr bwMode="auto">
              <a:xfrm flipV="1">
                <a:off x="3729"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4" name="Rectangle 574"/>
              <p:cNvSpPr>
                <a:spLocks noChangeArrowheads="1"/>
              </p:cNvSpPr>
              <p:nvPr/>
            </p:nvSpPr>
            <p:spPr bwMode="auto">
              <a:xfrm>
                <a:off x="3964" y="1543"/>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p:txBody>
          </p:sp>
          <p:sp>
            <p:nvSpPr>
              <p:cNvPr id="845" name="Line 575"/>
              <p:cNvSpPr>
                <a:spLocks noChangeShapeType="1"/>
              </p:cNvSpPr>
              <p:nvPr/>
            </p:nvSpPr>
            <p:spPr bwMode="auto">
              <a:xfrm flipV="1">
                <a:off x="4249"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6" name="Rectangle 576"/>
              <p:cNvSpPr>
                <a:spLocks noChangeArrowheads="1"/>
              </p:cNvSpPr>
              <p:nvPr/>
            </p:nvSpPr>
            <p:spPr bwMode="auto">
              <a:xfrm>
                <a:off x="4367" y="154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52</a:t>
                </a:r>
                <a:endParaRPr kumimoji="0" lang="en-US" sz="1800" b="0" i="0" u="none" strike="noStrike" cap="none" normalizeH="0" baseline="0">
                  <a:ln>
                    <a:noFill/>
                  </a:ln>
                  <a:solidFill>
                    <a:schemeClr val="tx1"/>
                  </a:solidFill>
                  <a:effectLst/>
                  <a:latin typeface="Arial" pitchFamily="34" charset="0"/>
                </a:endParaRPr>
              </a:p>
            </p:txBody>
          </p:sp>
          <p:sp>
            <p:nvSpPr>
              <p:cNvPr id="847" name="Line 577"/>
              <p:cNvSpPr>
                <a:spLocks noChangeShapeType="1"/>
              </p:cNvSpPr>
              <p:nvPr/>
            </p:nvSpPr>
            <p:spPr bwMode="auto">
              <a:xfrm flipV="1">
                <a:off x="4575"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8" name="Line 578"/>
              <p:cNvSpPr>
                <a:spLocks noChangeShapeType="1"/>
              </p:cNvSpPr>
              <p:nvPr/>
            </p:nvSpPr>
            <p:spPr bwMode="auto">
              <a:xfrm flipV="1">
                <a:off x="4597" y="154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49" name="Line 579"/>
              <p:cNvSpPr>
                <a:spLocks noChangeShapeType="1"/>
              </p:cNvSpPr>
              <p:nvPr/>
            </p:nvSpPr>
            <p:spPr bwMode="auto">
              <a:xfrm flipV="1">
                <a:off x="1970"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0" name="Line 580"/>
              <p:cNvSpPr>
                <a:spLocks noChangeShapeType="1"/>
              </p:cNvSpPr>
              <p:nvPr/>
            </p:nvSpPr>
            <p:spPr bwMode="auto">
              <a:xfrm flipV="1">
                <a:off x="1992"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1" name="Rectangle 581"/>
              <p:cNvSpPr>
                <a:spLocks noChangeArrowheads="1"/>
              </p:cNvSpPr>
              <p:nvPr/>
            </p:nvSpPr>
            <p:spPr bwMode="auto">
              <a:xfrm>
                <a:off x="2237" y="1659"/>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2" name="Line 582"/>
              <p:cNvSpPr>
                <a:spLocks noChangeShapeType="1"/>
              </p:cNvSpPr>
              <p:nvPr/>
            </p:nvSpPr>
            <p:spPr bwMode="auto">
              <a:xfrm flipV="1">
                <a:off x="2513"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3" name="Rectangle 583"/>
              <p:cNvSpPr>
                <a:spLocks noChangeArrowheads="1"/>
              </p:cNvSpPr>
              <p:nvPr/>
            </p:nvSpPr>
            <p:spPr bwMode="auto">
              <a:xfrm>
                <a:off x="2603" y="165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102</a:t>
                </a:r>
                <a:endParaRPr kumimoji="0" lang="en-US" sz="1800" b="0" i="0" u="none" strike="noStrike" cap="none" normalizeH="0" baseline="0">
                  <a:ln>
                    <a:noFill/>
                  </a:ln>
                  <a:solidFill>
                    <a:schemeClr val="tx1"/>
                  </a:solidFill>
                  <a:effectLst/>
                  <a:latin typeface="Arial" pitchFamily="34" charset="0"/>
                </a:endParaRPr>
              </a:p>
            </p:txBody>
          </p:sp>
          <p:sp>
            <p:nvSpPr>
              <p:cNvPr id="854" name="Line 584"/>
              <p:cNvSpPr>
                <a:spLocks noChangeShapeType="1"/>
              </p:cNvSpPr>
              <p:nvPr/>
            </p:nvSpPr>
            <p:spPr bwMode="auto">
              <a:xfrm flipV="1">
                <a:off x="2838"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5" name="Line 585"/>
              <p:cNvSpPr>
                <a:spLocks noChangeShapeType="1"/>
              </p:cNvSpPr>
              <p:nvPr/>
            </p:nvSpPr>
            <p:spPr bwMode="auto">
              <a:xfrm flipV="1">
                <a:off x="2861"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6" name="Rectangle 586"/>
              <p:cNvSpPr>
                <a:spLocks noChangeArrowheads="1"/>
              </p:cNvSpPr>
              <p:nvPr/>
            </p:nvSpPr>
            <p:spPr bwMode="auto">
              <a:xfrm>
                <a:off x="3091" y="1659"/>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F</a:t>
                </a:r>
                <a:endParaRPr kumimoji="0" lang="en-US" sz="1800" b="0" i="0" u="none" strike="noStrike" cap="none" normalizeH="0" baseline="0">
                  <a:ln>
                    <a:noFill/>
                  </a:ln>
                  <a:solidFill>
                    <a:schemeClr val="tx1"/>
                  </a:solidFill>
                  <a:effectLst/>
                  <a:latin typeface="Arial" pitchFamily="34" charset="0"/>
                </a:endParaRPr>
              </a:p>
            </p:txBody>
          </p:sp>
          <p:sp>
            <p:nvSpPr>
              <p:cNvPr id="857" name="Line 587"/>
              <p:cNvSpPr>
                <a:spLocks noChangeShapeType="1"/>
              </p:cNvSpPr>
              <p:nvPr/>
            </p:nvSpPr>
            <p:spPr bwMode="auto">
              <a:xfrm flipV="1">
                <a:off x="3381"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58" name="Rectangle 588"/>
              <p:cNvSpPr>
                <a:spLocks noChangeArrowheads="1"/>
              </p:cNvSpPr>
              <p:nvPr/>
            </p:nvSpPr>
            <p:spPr bwMode="auto">
              <a:xfrm>
                <a:off x="3494" y="165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70</a:t>
                </a:r>
                <a:endParaRPr kumimoji="0" lang="en-US" sz="1800" b="0" i="0" u="none" strike="noStrike" cap="none" normalizeH="0" baseline="0">
                  <a:ln>
                    <a:noFill/>
                  </a:ln>
                  <a:solidFill>
                    <a:schemeClr val="tx1"/>
                  </a:solidFill>
                  <a:effectLst/>
                  <a:latin typeface="Arial" pitchFamily="34" charset="0"/>
                </a:endParaRPr>
              </a:p>
            </p:txBody>
          </p:sp>
          <p:sp>
            <p:nvSpPr>
              <p:cNvPr id="859" name="Line 589"/>
              <p:cNvSpPr>
                <a:spLocks noChangeShapeType="1"/>
              </p:cNvSpPr>
              <p:nvPr/>
            </p:nvSpPr>
            <p:spPr bwMode="auto">
              <a:xfrm flipV="1">
                <a:off x="3706"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0" name="Line 590"/>
              <p:cNvSpPr>
                <a:spLocks noChangeShapeType="1"/>
              </p:cNvSpPr>
              <p:nvPr/>
            </p:nvSpPr>
            <p:spPr bwMode="auto">
              <a:xfrm flipV="1">
                <a:off x="3729"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1" name="Rectangle 591"/>
              <p:cNvSpPr>
                <a:spLocks noChangeArrowheads="1"/>
              </p:cNvSpPr>
              <p:nvPr/>
            </p:nvSpPr>
            <p:spPr bwMode="auto">
              <a:xfrm>
                <a:off x="3964" y="165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p:txBody>
          </p:sp>
          <p:sp>
            <p:nvSpPr>
              <p:cNvPr id="862" name="Line 592"/>
              <p:cNvSpPr>
                <a:spLocks noChangeShapeType="1"/>
              </p:cNvSpPr>
              <p:nvPr/>
            </p:nvSpPr>
            <p:spPr bwMode="auto">
              <a:xfrm flipV="1">
                <a:off x="4249"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3" name="Rectangle 593"/>
              <p:cNvSpPr>
                <a:spLocks noChangeArrowheads="1"/>
              </p:cNvSpPr>
              <p:nvPr/>
            </p:nvSpPr>
            <p:spPr bwMode="auto">
              <a:xfrm>
                <a:off x="4367" y="165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53</a:t>
                </a:r>
                <a:endParaRPr kumimoji="0" lang="en-US" sz="1800" b="0" i="0" u="none" strike="noStrike" cap="none" normalizeH="0" baseline="0">
                  <a:ln>
                    <a:noFill/>
                  </a:ln>
                  <a:solidFill>
                    <a:schemeClr val="tx1"/>
                  </a:solidFill>
                  <a:effectLst/>
                  <a:latin typeface="Arial" pitchFamily="34" charset="0"/>
                </a:endParaRPr>
              </a:p>
            </p:txBody>
          </p:sp>
          <p:sp>
            <p:nvSpPr>
              <p:cNvPr id="864" name="Line 594"/>
              <p:cNvSpPr>
                <a:spLocks noChangeShapeType="1"/>
              </p:cNvSpPr>
              <p:nvPr/>
            </p:nvSpPr>
            <p:spPr bwMode="auto">
              <a:xfrm flipV="1">
                <a:off x="4575"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5" name="Line 595"/>
              <p:cNvSpPr>
                <a:spLocks noChangeShapeType="1"/>
              </p:cNvSpPr>
              <p:nvPr/>
            </p:nvSpPr>
            <p:spPr bwMode="auto">
              <a:xfrm flipV="1">
                <a:off x="4597" y="165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6" name="Line 596"/>
              <p:cNvSpPr>
                <a:spLocks noChangeShapeType="1"/>
              </p:cNvSpPr>
              <p:nvPr/>
            </p:nvSpPr>
            <p:spPr bwMode="auto">
              <a:xfrm flipV="1">
                <a:off x="1970"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7" name="Line 597"/>
              <p:cNvSpPr>
                <a:spLocks noChangeShapeType="1"/>
              </p:cNvSpPr>
              <p:nvPr/>
            </p:nvSpPr>
            <p:spPr bwMode="auto">
              <a:xfrm flipV="1">
                <a:off x="1992"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68" name="Rectangle 598"/>
              <p:cNvSpPr>
                <a:spLocks noChangeArrowheads="1"/>
              </p:cNvSpPr>
              <p:nvPr/>
            </p:nvSpPr>
            <p:spPr bwMode="auto">
              <a:xfrm>
                <a:off x="2230" y="176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69" name="Line 599"/>
              <p:cNvSpPr>
                <a:spLocks noChangeShapeType="1"/>
              </p:cNvSpPr>
              <p:nvPr/>
            </p:nvSpPr>
            <p:spPr bwMode="auto">
              <a:xfrm flipV="1">
                <a:off x="2513"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0" name="Rectangle 600"/>
              <p:cNvSpPr>
                <a:spLocks noChangeArrowheads="1"/>
              </p:cNvSpPr>
              <p:nvPr/>
            </p:nvSpPr>
            <p:spPr bwMode="auto">
              <a:xfrm>
                <a:off x="2603" y="1768"/>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103</a:t>
                </a:r>
                <a:endParaRPr kumimoji="0" lang="en-US" sz="1800" b="0" i="0" u="none" strike="noStrike" cap="none" normalizeH="0" baseline="0">
                  <a:ln>
                    <a:noFill/>
                  </a:ln>
                  <a:solidFill>
                    <a:schemeClr val="tx1"/>
                  </a:solidFill>
                  <a:effectLst/>
                  <a:latin typeface="Arial" pitchFamily="34" charset="0"/>
                </a:endParaRPr>
              </a:p>
            </p:txBody>
          </p:sp>
          <p:sp>
            <p:nvSpPr>
              <p:cNvPr id="871" name="Line 601"/>
              <p:cNvSpPr>
                <a:spLocks noChangeShapeType="1"/>
              </p:cNvSpPr>
              <p:nvPr/>
            </p:nvSpPr>
            <p:spPr bwMode="auto">
              <a:xfrm flipV="1">
                <a:off x="2838"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2" name="Line 602"/>
              <p:cNvSpPr>
                <a:spLocks noChangeShapeType="1"/>
              </p:cNvSpPr>
              <p:nvPr/>
            </p:nvSpPr>
            <p:spPr bwMode="auto">
              <a:xfrm flipV="1">
                <a:off x="2861"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3" name="Rectangle 603"/>
              <p:cNvSpPr>
                <a:spLocks noChangeArrowheads="1"/>
              </p:cNvSpPr>
              <p:nvPr/>
            </p:nvSpPr>
            <p:spPr bwMode="auto">
              <a:xfrm>
                <a:off x="3085" y="1768"/>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G</a:t>
                </a:r>
                <a:endParaRPr kumimoji="0" lang="en-US" sz="1800" b="0" i="0" u="none" strike="noStrike" cap="none" normalizeH="0" baseline="0">
                  <a:ln>
                    <a:noFill/>
                  </a:ln>
                  <a:solidFill>
                    <a:schemeClr val="tx1"/>
                  </a:solidFill>
                  <a:effectLst/>
                  <a:latin typeface="Arial" pitchFamily="34" charset="0"/>
                </a:endParaRPr>
              </a:p>
            </p:txBody>
          </p:sp>
          <p:sp>
            <p:nvSpPr>
              <p:cNvPr id="874" name="Line 604"/>
              <p:cNvSpPr>
                <a:spLocks noChangeShapeType="1"/>
              </p:cNvSpPr>
              <p:nvPr/>
            </p:nvSpPr>
            <p:spPr bwMode="auto">
              <a:xfrm flipV="1">
                <a:off x="3381"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5" name="Rectangle 605"/>
              <p:cNvSpPr>
                <a:spLocks noChangeArrowheads="1"/>
              </p:cNvSpPr>
              <p:nvPr/>
            </p:nvSpPr>
            <p:spPr bwMode="auto">
              <a:xfrm>
                <a:off x="3494" y="176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71</a:t>
                </a:r>
                <a:endParaRPr kumimoji="0" lang="en-US" sz="1800" b="0" i="0" u="none" strike="noStrike" cap="none" normalizeH="0" baseline="0">
                  <a:ln>
                    <a:noFill/>
                  </a:ln>
                  <a:solidFill>
                    <a:schemeClr val="tx1"/>
                  </a:solidFill>
                  <a:effectLst/>
                  <a:latin typeface="Arial" pitchFamily="34" charset="0"/>
                </a:endParaRPr>
              </a:p>
            </p:txBody>
          </p:sp>
          <p:sp>
            <p:nvSpPr>
              <p:cNvPr id="876" name="Line 606"/>
              <p:cNvSpPr>
                <a:spLocks noChangeShapeType="1"/>
              </p:cNvSpPr>
              <p:nvPr/>
            </p:nvSpPr>
            <p:spPr bwMode="auto">
              <a:xfrm flipV="1">
                <a:off x="3706"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7" name="Line 607"/>
              <p:cNvSpPr>
                <a:spLocks noChangeShapeType="1"/>
              </p:cNvSpPr>
              <p:nvPr/>
            </p:nvSpPr>
            <p:spPr bwMode="auto">
              <a:xfrm flipV="1">
                <a:off x="3729"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78" name="Rectangle 608"/>
              <p:cNvSpPr>
                <a:spLocks noChangeArrowheads="1"/>
              </p:cNvSpPr>
              <p:nvPr/>
            </p:nvSpPr>
            <p:spPr bwMode="auto">
              <a:xfrm>
                <a:off x="3964" y="176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p:txBody>
          </p:sp>
          <p:sp>
            <p:nvSpPr>
              <p:cNvPr id="879" name="Line 609"/>
              <p:cNvSpPr>
                <a:spLocks noChangeShapeType="1"/>
              </p:cNvSpPr>
              <p:nvPr/>
            </p:nvSpPr>
            <p:spPr bwMode="auto">
              <a:xfrm flipV="1">
                <a:off x="4249"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0" name="Rectangle 610"/>
              <p:cNvSpPr>
                <a:spLocks noChangeArrowheads="1"/>
              </p:cNvSpPr>
              <p:nvPr/>
            </p:nvSpPr>
            <p:spPr bwMode="auto">
              <a:xfrm>
                <a:off x="4367" y="176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54</a:t>
                </a:r>
                <a:endParaRPr kumimoji="0" lang="en-US" sz="1800" b="0" i="0" u="none" strike="noStrike" cap="none" normalizeH="0" baseline="0">
                  <a:ln>
                    <a:noFill/>
                  </a:ln>
                  <a:solidFill>
                    <a:schemeClr val="tx1"/>
                  </a:solidFill>
                  <a:effectLst/>
                  <a:latin typeface="Arial" pitchFamily="34" charset="0"/>
                </a:endParaRPr>
              </a:p>
            </p:txBody>
          </p:sp>
          <p:sp>
            <p:nvSpPr>
              <p:cNvPr id="881" name="Line 611"/>
              <p:cNvSpPr>
                <a:spLocks noChangeShapeType="1"/>
              </p:cNvSpPr>
              <p:nvPr/>
            </p:nvSpPr>
            <p:spPr bwMode="auto">
              <a:xfrm flipV="1">
                <a:off x="4575"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2" name="Line 612"/>
              <p:cNvSpPr>
                <a:spLocks noChangeShapeType="1"/>
              </p:cNvSpPr>
              <p:nvPr/>
            </p:nvSpPr>
            <p:spPr bwMode="auto">
              <a:xfrm flipV="1">
                <a:off x="4597" y="177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3" name="Line 613"/>
              <p:cNvSpPr>
                <a:spLocks noChangeShapeType="1"/>
              </p:cNvSpPr>
              <p:nvPr/>
            </p:nvSpPr>
            <p:spPr bwMode="auto">
              <a:xfrm flipV="1">
                <a:off x="1970"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4" name="Line 614"/>
              <p:cNvSpPr>
                <a:spLocks noChangeShapeType="1"/>
              </p:cNvSpPr>
              <p:nvPr/>
            </p:nvSpPr>
            <p:spPr bwMode="auto">
              <a:xfrm flipV="1">
                <a:off x="1992"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5" name="Rectangle 615"/>
              <p:cNvSpPr>
                <a:spLocks noChangeArrowheads="1"/>
              </p:cNvSpPr>
              <p:nvPr/>
            </p:nvSpPr>
            <p:spPr bwMode="auto">
              <a:xfrm>
                <a:off x="2224" y="187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86" name="Line 616"/>
              <p:cNvSpPr>
                <a:spLocks noChangeShapeType="1"/>
              </p:cNvSpPr>
              <p:nvPr/>
            </p:nvSpPr>
            <p:spPr bwMode="auto">
              <a:xfrm flipV="1">
                <a:off x="2513"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7" name="Rectangle 617"/>
              <p:cNvSpPr>
                <a:spLocks noChangeArrowheads="1"/>
              </p:cNvSpPr>
              <p:nvPr/>
            </p:nvSpPr>
            <p:spPr bwMode="auto">
              <a:xfrm>
                <a:off x="2603" y="1878"/>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104</a:t>
                </a:r>
                <a:endParaRPr kumimoji="0" lang="en-US" sz="1800" b="0" i="0" u="none" strike="noStrike" cap="none" normalizeH="0" baseline="0">
                  <a:ln>
                    <a:noFill/>
                  </a:ln>
                  <a:solidFill>
                    <a:schemeClr val="tx1"/>
                  </a:solidFill>
                  <a:effectLst/>
                  <a:latin typeface="Arial" pitchFamily="34" charset="0"/>
                </a:endParaRPr>
              </a:p>
            </p:txBody>
          </p:sp>
          <p:sp>
            <p:nvSpPr>
              <p:cNvPr id="888" name="Line 618"/>
              <p:cNvSpPr>
                <a:spLocks noChangeShapeType="1"/>
              </p:cNvSpPr>
              <p:nvPr/>
            </p:nvSpPr>
            <p:spPr bwMode="auto">
              <a:xfrm flipV="1">
                <a:off x="2838"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89" name="Line 619"/>
              <p:cNvSpPr>
                <a:spLocks noChangeShapeType="1"/>
              </p:cNvSpPr>
              <p:nvPr/>
            </p:nvSpPr>
            <p:spPr bwMode="auto">
              <a:xfrm flipV="1">
                <a:off x="2861"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0" name="Rectangle 620"/>
              <p:cNvSpPr>
                <a:spLocks noChangeArrowheads="1"/>
              </p:cNvSpPr>
              <p:nvPr/>
            </p:nvSpPr>
            <p:spPr bwMode="auto">
              <a:xfrm>
                <a:off x="3085" y="1878"/>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H</a:t>
                </a:r>
                <a:endParaRPr kumimoji="0" lang="en-US" sz="1800" b="0" i="0" u="none" strike="noStrike" cap="none" normalizeH="0" baseline="0">
                  <a:ln>
                    <a:noFill/>
                  </a:ln>
                  <a:solidFill>
                    <a:schemeClr val="tx1"/>
                  </a:solidFill>
                  <a:effectLst/>
                  <a:latin typeface="Arial" pitchFamily="34" charset="0"/>
                </a:endParaRPr>
              </a:p>
            </p:txBody>
          </p:sp>
          <p:sp>
            <p:nvSpPr>
              <p:cNvPr id="891" name="Line 621"/>
              <p:cNvSpPr>
                <a:spLocks noChangeShapeType="1"/>
              </p:cNvSpPr>
              <p:nvPr/>
            </p:nvSpPr>
            <p:spPr bwMode="auto">
              <a:xfrm flipV="1">
                <a:off x="3381"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2" name="Rectangle 622"/>
              <p:cNvSpPr>
                <a:spLocks noChangeArrowheads="1"/>
              </p:cNvSpPr>
              <p:nvPr/>
            </p:nvSpPr>
            <p:spPr bwMode="auto">
              <a:xfrm>
                <a:off x="3494" y="187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72</a:t>
                </a:r>
                <a:endParaRPr kumimoji="0" lang="en-US" sz="1800" b="0" i="0" u="none" strike="noStrike" cap="none" normalizeH="0" baseline="0">
                  <a:ln>
                    <a:noFill/>
                  </a:ln>
                  <a:solidFill>
                    <a:schemeClr val="tx1"/>
                  </a:solidFill>
                  <a:effectLst/>
                  <a:latin typeface="Arial" pitchFamily="34" charset="0"/>
                </a:endParaRPr>
              </a:p>
            </p:txBody>
          </p:sp>
          <p:sp>
            <p:nvSpPr>
              <p:cNvPr id="893" name="Line 623"/>
              <p:cNvSpPr>
                <a:spLocks noChangeShapeType="1"/>
              </p:cNvSpPr>
              <p:nvPr/>
            </p:nvSpPr>
            <p:spPr bwMode="auto">
              <a:xfrm flipV="1">
                <a:off x="3706"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4" name="Line 624"/>
              <p:cNvSpPr>
                <a:spLocks noChangeShapeType="1"/>
              </p:cNvSpPr>
              <p:nvPr/>
            </p:nvSpPr>
            <p:spPr bwMode="auto">
              <a:xfrm flipV="1">
                <a:off x="3729"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5" name="Rectangle 625"/>
              <p:cNvSpPr>
                <a:spLocks noChangeArrowheads="1"/>
              </p:cNvSpPr>
              <p:nvPr/>
            </p:nvSpPr>
            <p:spPr bwMode="auto">
              <a:xfrm>
                <a:off x="3964" y="1878"/>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a:t>
                </a:r>
                <a:endParaRPr kumimoji="0" lang="en-US" sz="1800" b="0" i="0" u="none" strike="noStrike" cap="none" normalizeH="0" baseline="0">
                  <a:ln>
                    <a:noFill/>
                  </a:ln>
                  <a:solidFill>
                    <a:schemeClr val="tx1"/>
                  </a:solidFill>
                  <a:effectLst/>
                  <a:latin typeface="Arial" pitchFamily="34" charset="0"/>
                </a:endParaRPr>
              </a:p>
            </p:txBody>
          </p:sp>
          <p:sp>
            <p:nvSpPr>
              <p:cNvPr id="896" name="Line 626"/>
              <p:cNvSpPr>
                <a:spLocks noChangeShapeType="1"/>
              </p:cNvSpPr>
              <p:nvPr/>
            </p:nvSpPr>
            <p:spPr bwMode="auto">
              <a:xfrm flipV="1">
                <a:off x="4249"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7" name="Rectangle 627"/>
              <p:cNvSpPr>
                <a:spLocks noChangeArrowheads="1"/>
              </p:cNvSpPr>
              <p:nvPr/>
            </p:nvSpPr>
            <p:spPr bwMode="auto">
              <a:xfrm>
                <a:off x="4367" y="1878"/>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55</a:t>
                </a:r>
                <a:endParaRPr kumimoji="0" lang="en-US" sz="1800" b="0" i="0" u="none" strike="noStrike" cap="none" normalizeH="0" baseline="0">
                  <a:ln>
                    <a:noFill/>
                  </a:ln>
                  <a:solidFill>
                    <a:schemeClr val="tx1"/>
                  </a:solidFill>
                  <a:effectLst/>
                  <a:latin typeface="Arial" pitchFamily="34" charset="0"/>
                </a:endParaRPr>
              </a:p>
            </p:txBody>
          </p:sp>
          <p:sp>
            <p:nvSpPr>
              <p:cNvPr id="898" name="Line 628"/>
              <p:cNvSpPr>
                <a:spLocks noChangeShapeType="1"/>
              </p:cNvSpPr>
              <p:nvPr/>
            </p:nvSpPr>
            <p:spPr bwMode="auto">
              <a:xfrm flipV="1">
                <a:off x="4575"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99" name="Line 629"/>
              <p:cNvSpPr>
                <a:spLocks noChangeShapeType="1"/>
              </p:cNvSpPr>
              <p:nvPr/>
            </p:nvSpPr>
            <p:spPr bwMode="auto">
              <a:xfrm flipV="1">
                <a:off x="4597" y="188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0" name="Line 630"/>
              <p:cNvSpPr>
                <a:spLocks noChangeShapeType="1"/>
              </p:cNvSpPr>
              <p:nvPr/>
            </p:nvSpPr>
            <p:spPr bwMode="auto">
              <a:xfrm flipV="1">
                <a:off x="1970"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1" name="Line 631"/>
              <p:cNvSpPr>
                <a:spLocks noChangeShapeType="1"/>
              </p:cNvSpPr>
              <p:nvPr/>
            </p:nvSpPr>
            <p:spPr bwMode="auto">
              <a:xfrm flipV="1">
                <a:off x="1992"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2" name="Rectangle 632"/>
              <p:cNvSpPr>
                <a:spLocks noChangeArrowheads="1"/>
              </p:cNvSpPr>
              <p:nvPr/>
            </p:nvSpPr>
            <p:spPr bwMode="auto">
              <a:xfrm>
                <a:off x="2237" y="1993"/>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3" name="Line 633"/>
              <p:cNvSpPr>
                <a:spLocks noChangeShapeType="1"/>
              </p:cNvSpPr>
              <p:nvPr/>
            </p:nvSpPr>
            <p:spPr bwMode="auto">
              <a:xfrm flipV="1">
                <a:off x="2513"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4" name="Rectangle 634"/>
              <p:cNvSpPr>
                <a:spLocks noChangeArrowheads="1"/>
              </p:cNvSpPr>
              <p:nvPr/>
            </p:nvSpPr>
            <p:spPr bwMode="auto">
              <a:xfrm>
                <a:off x="2603" y="199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105</a:t>
                </a:r>
                <a:endParaRPr kumimoji="0" lang="en-US" sz="1800" b="0" i="0" u="none" strike="noStrike" cap="none" normalizeH="0" baseline="0">
                  <a:ln>
                    <a:noFill/>
                  </a:ln>
                  <a:solidFill>
                    <a:schemeClr val="tx1"/>
                  </a:solidFill>
                  <a:effectLst/>
                  <a:latin typeface="Arial" pitchFamily="34" charset="0"/>
                </a:endParaRPr>
              </a:p>
            </p:txBody>
          </p:sp>
          <p:sp>
            <p:nvSpPr>
              <p:cNvPr id="905" name="Line 635"/>
              <p:cNvSpPr>
                <a:spLocks noChangeShapeType="1"/>
              </p:cNvSpPr>
              <p:nvPr/>
            </p:nvSpPr>
            <p:spPr bwMode="auto">
              <a:xfrm flipV="1">
                <a:off x="2838"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6" name="Line 636"/>
              <p:cNvSpPr>
                <a:spLocks noChangeShapeType="1"/>
              </p:cNvSpPr>
              <p:nvPr/>
            </p:nvSpPr>
            <p:spPr bwMode="auto">
              <a:xfrm flipV="1">
                <a:off x="2861"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7" name="Rectangle 637"/>
              <p:cNvSpPr>
                <a:spLocks noChangeArrowheads="1"/>
              </p:cNvSpPr>
              <p:nvPr/>
            </p:nvSpPr>
            <p:spPr bwMode="auto">
              <a:xfrm>
                <a:off x="3103" y="1993"/>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I</a:t>
                </a:r>
                <a:endParaRPr kumimoji="0" lang="en-US" sz="1800" b="0" i="0" u="none" strike="noStrike" cap="none" normalizeH="0" baseline="0">
                  <a:ln>
                    <a:noFill/>
                  </a:ln>
                  <a:solidFill>
                    <a:schemeClr val="tx1"/>
                  </a:solidFill>
                  <a:effectLst/>
                  <a:latin typeface="Arial" pitchFamily="34" charset="0"/>
                </a:endParaRPr>
              </a:p>
            </p:txBody>
          </p:sp>
          <p:sp>
            <p:nvSpPr>
              <p:cNvPr id="908" name="Line 638"/>
              <p:cNvSpPr>
                <a:spLocks noChangeShapeType="1"/>
              </p:cNvSpPr>
              <p:nvPr/>
            </p:nvSpPr>
            <p:spPr bwMode="auto">
              <a:xfrm flipV="1">
                <a:off x="3381"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09" name="Rectangle 639"/>
              <p:cNvSpPr>
                <a:spLocks noChangeArrowheads="1"/>
              </p:cNvSpPr>
              <p:nvPr/>
            </p:nvSpPr>
            <p:spPr bwMode="auto">
              <a:xfrm>
                <a:off x="3494" y="199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73</a:t>
                </a:r>
                <a:endParaRPr kumimoji="0" lang="en-US" sz="1800" b="0" i="0" u="none" strike="noStrike" cap="none" normalizeH="0" baseline="0">
                  <a:ln>
                    <a:noFill/>
                  </a:ln>
                  <a:solidFill>
                    <a:schemeClr val="tx1"/>
                  </a:solidFill>
                  <a:effectLst/>
                  <a:latin typeface="Arial" pitchFamily="34" charset="0"/>
                </a:endParaRPr>
              </a:p>
            </p:txBody>
          </p:sp>
          <p:sp>
            <p:nvSpPr>
              <p:cNvPr id="910" name="Line 640"/>
              <p:cNvSpPr>
                <a:spLocks noChangeShapeType="1"/>
              </p:cNvSpPr>
              <p:nvPr/>
            </p:nvSpPr>
            <p:spPr bwMode="auto">
              <a:xfrm flipV="1">
                <a:off x="3706"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1" name="Line 641"/>
              <p:cNvSpPr>
                <a:spLocks noChangeShapeType="1"/>
              </p:cNvSpPr>
              <p:nvPr/>
            </p:nvSpPr>
            <p:spPr bwMode="auto">
              <a:xfrm flipV="1">
                <a:off x="3729"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2" name="Rectangle 642"/>
              <p:cNvSpPr>
                <a:spLocks noChangeArrowheads="1"/>
              </p:cNvSpPr>
              <p:nvPr/>
            </p:nvSpPr>
            <p:spPr bwMode="auto">
              <a:xfrm>
                <a:off x="3964" y="1993"/>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a:t>
                </a:r>
                <a:endParaRPr kumimoji="0" lang="en-US" sz="1800" b="0" i="0" u="none" strike="noStrike" cap="none" normalizeH="0" baseline="0">
                  <a:ln>
                    <a:noFill/>
                  </a:ln>
                  <a:solidFill>
                    <a:schemeClr val="tx1"/>
                  </a:solidFill>
                  <a:effectLst/>
                  <a:latin typeface="Arial" pitchFamily="34" charset="0"/>
                </a:endParaRPr>
              </a:p>
            </p:txBody>
          </p:sp>
          <p:sp>
            <p:nvSpPr>
              <p:cNvPr id="913" name="Line 643"/>
              <p:cNvSpPr>
                <a:spLocks noChangeShapeType="1"/>
              </p:cNvSpPr>
              <p:nvPr/>
            </p:nvSpPr>
            <p:spPr bwMode="auto">
              <a:xfrm flipV="1">
                <a:off x="4249"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4" name="Rectangle 644"/>
              <p:cNvSpPr>
                <a:spLocks noChangeArrowheads="1"/>
              </p:cNvSpPr>
              <p:nvPr/>
            </p:nvSpPr>
            <p:spPr bwMode="auto">
              <a:xfrm>
                <a:off x="4367" y="199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56</a:t>
                </a:r>
                <a:endParaRPr kumimoji="0" lang="en-US" sz="1800" b="0" i="0" u="none" strike="noStrike" cap="none" normalizeH="0" baseline="0">
                  <a:ln>
                    <a:noFill/>
                  </a:ln>
                  <a:solidFill>
                    <a:schemeClr val="tx1"/>
                  </a:solidFill>
                  <a:effectLst/>
                  <a:latin typeface="Arial" pitchFamily="34" charset="0"/>
                </a:endParaRPr>
              </a:p>
            </p:txBody>
          </p:sp>
          <p:sp>
            <p:nvSpPr>
              <p:cNvPr id="915" name="Line 645"/>
              <p:cNvSpPr>
                <a:spLocks noChangeShapeType="1"/>
              </p:cNvSpPr>
              <p:nvPr/>
            </p:nvSpPr>
            <p:spPr bwMode="auto">
              <a:xfrm flipV="1">
                <a:off x="4575"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6" name="Line 646"/>
              <p:cNvSpPr>
                <a:spLocks noChangeShapeType="1"/>
              </p:cNvSpPr>
              <p:nvPr/>
            </p:nvSpPr>
            <p:spPr bwMode="auto">
              <a:xfrm flipV="1">
                <a:off x="4597" y="199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7" name="Line 647"/>
              <p:cNvSpPr>
                <a:spLocks noChangeShapeType="1"/>
              </p:cNvSpPr>
              <p:nvPr/>
            </p:nvSpPr>
            <p:spPr bwMode="auto">
              <a:xfrm flipV="1">
                <a:off x="1970"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8" name="Line 648"/>
              <p:cNvSpPr>
                <a:spLocks noChangeShapeType="1"/>
              </p:cNvSpPr>
              <p:nvPr/>
            </p:nvSpPr>
            <p:spPr bwMode="auto">
              <a:xfrm flipV="1">
                <a:off x="1992"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19" name="Rectangle 649"/>
              <p:cNvSpPr>
                <a:spLocks noChangeArrowheads="1"/>
              </p:cNvSpPr>
              <p:nvPr/>
            </p:nvSpPr>
            <p:spPr bwMode="auto">
              <a:xfrm>
                <a:off x="2237" y="2102"/>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0" name="Line 650"/>
              <p:cNvSpPr>
                <a:spLocks noChangeShapeType="1"/>
              </p:cNvSpPr>
              <p:nvPr/>
            </p:nvSpPr>
            <p:spPr bwMode="auto">
              <a:xfrm flipV="1">
                <a:off x="2513"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1" name="Rectangle 651"/>
              <p:cNvSpPr>
                <a:spLocks noChangeArrowheads="1"/>
              </p:cNvSpPr>
              <p:nvPr/>
            </p:nvSpPr>
            <p:spPr bwMode="auto">
              <a:xfrm>
                <a:off x="2603" y="210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106</a:t>
                </a:r>
                <a:endParaRPr kumimoji="0" lang="en-US" sz="1800" b="0" i="0" u="none" strike="noStrike" cap="none" normalizeH="0" baseline="0">
                  <a:ln>
                    <a:noFill/>
                  </a:ln>
                  <a:solidFill>
                    <a:schemeClr val="tx1"/>
                  </a:solidFill>
                  <a:effectLst/>
                  <a:latin typeface="Arial" pitchFamily="34" charset="0"/>
                </a:endParaRPr>
              </a:p>
            </p:txBody>
          </p:sp>
          <p:sp>
            <p:nvSpPr>
              <p:cNvPr id="922" name="Line 652"/>
              <p:cNvSpPr>
                <a:spLocks noChangeShapeType="1"/>
              </p:cNvSpPr>
              <p:nvPr/>
            </p:nvSpPr>
            <p:spPr bwMode="auto">
              <a:xfrm flipV="1">
                <a:off x="2838"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3" name="Line 653"/>
              <p:cNvSpPr>
                <a:spLocks noChangeShapeType="1"/>
              </p:cNvSpPr>
              <p:nvPr/>
            </p:nvSpPr>
            <p:spPr bwMode="auto">
              <a:xfrm flipV="1">
                <a:off x="2861"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4" name="Rectangle 654"/>
              <p:cNvSpPr>
                <a:spLocks noChangeArrowheads="1"/>
              </p:cNvSpPr>
              <p:nvPr/>
            </p:nvSpPr>
            <p:spPr bwMode="auto">
              <a:xfrm>
                <a:off x="3097" y="2102"/>
                <a:ext cx="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J</a:t>
                </a:r>
                <a:endParaRPr kumimoji="0" lang="en-US" sz="1800" b="0" i="0" u="none" strike="noStrike" cap="none" normalizeH="0" baseline="0">
                  <a:ln>
                    <a:noFill/>
                  </a:ln>
                  <a:solidFill>
                    <a:schemeClr val="tx1"/>
                  </a:solidFill>
                  <a:effectLst/>
                  <a:latin typeface="Arial" pitchFamily="34" charset="0"/>
                </a:endParaRPr>
              </a:p>
            </p:txBody>
          </p:sp>
          <p:sp>
            <p:nvSpPr>
              <p:cNvPr id="925" name="Line 655"/>
              <p:cNvSpPr>
                <a:spLocks noChangeShapeType="1"/>
              </p:cNvSpPr>
              <p:nvPr/>
            </p:nvSpPr>
            <p:spPr bwMode="auto">
              <a:xfrm flipV="1">
                <a:off x="3381"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6" name="Rectangle 656"/>
              <p:cNvSpPr>
                <a:spLocks noChangeArrowheads="1"/>
              </p:cNvSpPr>
              <p:nvPr/>
            </p:nvSpPr>
            <p:spPr bwMode="auto">
              <a:xfrm>
                <a:off x="3494" y="210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74</a:t>
                </a:r>
                <a:endParaRPr kumimoji="0" lang="en-US" sz="1800" b="0" i="0" u="none" strike="noStrike" cap="none" normalizeH="0" baseline="0">
                  <a:ln>
                    <a:noFill/>
                  </a:ln>
                  <a:solidFill>
                    <a:schemeClr val="tx1"/>
                  </a:solidFill>
                  <a:effectLst/>
                  <a:latin typeface="Arial" pitchFamily="34" charset="0"/>
                </a:endParaRPr>
              </a:p>
            </p:txBody>
          </p:sp>
          <p:sp>
            <p:nvSpPr>
              <p:cNvPr id="927" name="Line 657"/>
              <p:cNvSpPr>
                <a:spLocks noChangeShapeType="1"/>
              </p:cNvSpPr>
              <p:nvPr/>
            </p:nvSpPr>
            <p:spPr bwMode="auto">
              <a:xfrm flipV="1">
                <a:off x="3706"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8" name="Line 658"/>
              <p:cNvSpPr>
                <a:spLocks noChangeShapeType="1"/>
              </p:cNvSpPr>
              <p:nvPr/>
            </p:nvSpPr>
            <p:spPr bwMode="auto">
              <a:xfrm flipV="1">
                <a:off x="3729"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29" name="Rectangle 659"/>
              <p:cNvSpPr>
                <a:spLocks noChangeArrowheads="1"/>
              </p:cNvSpPr>
              <p:nvPr/>
            </p:nvSpPr>
            <p:spPr bwMode="auto">
              <a:xfrm>
                <a:off x="3964" y="210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a:t>
                </a:r>
                <a:endParaRPr kumimoji="0" lang="en-US" sz="1800" b="0" i="0" u="none" strike="noStrike" cap="none" normalizeH="0" baseline="0">
                  <a:ln>
                    <a:noFill/>
                  </a:ln>
                  <a:solidFill>
                    <a:schemeClr val="tx1"/>
                  </a:solidFill>
                  <a:effectLst/>
                  <a:latin typeface="Arial" pitchFamily="34" charset="0"/>
                </a:endParaRPr>
              </a:p>
            </p:txBody>
          </p:sp>
          <p:sp>
            <p:nvSpPr>
              <p:cNvPr id="930" name="Line 660"/>
              <p:cNvSpPr>
                <a:spLocks noChangeShapeType="1"/>
              </p:cNvSpPr>
              <p:nvPr/>
            </p:nvSpPr>
            <p:spPr bwMode="auto">
              <a:xfrm flipV="1">
                <a:off x="4249"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1" name="Rectangle 661"/>
              <p:cNvSpPr>
                <a:spLocks noChangeArrowheads="1"/>
              </p:cNvSpPr>
              <p:nvPr/>
            </p:nvSpPr>
            <p:spPr bwMode="auto">
              <a:xfrm>
                <a:off x="4367" y="210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57</a:t>
                </a:r>
                <a:endParaRPr kumimoji="0" lang="en-US" sz="1800" b="0" i="0" u="none" strike="noStrike" cap="none" normalizeH="0" baseline="0">
                  <a:ln>
                    <a:noFill/>
                  </a:ln>
                  <a:solidFill>
                    <a:schemeClr val="tx1"/>
                  </a:solidFill>
                  <a:effectLst/>
                  <a:latin typeface="Arial" pitchFamily="34" charset="0"/>
                </a:endParaRPr>
              </a:p>
            </p:txBody>
          </p:sp>
          <p:sp>
            <p:nvSpPr>
              <p:cNvPr id="932" name="Line 662"/>
              <p:cNvSpPr>
                <a:spLocks noChangeShapeType="1"/>
              </p:cNvSpPr>
              <p:nvPr/>
            </p:nvSpPr>
            <p:spPr bwMode="auto">
              <a:xfrm flipV="1">
                <a:off x="4575"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3" name="Line 663"/>
              <p:cNvSpPr>
                <a:spLocks noChangeShapeType="1"/>
              </p:cNvSpPr>
              <p:nvPr/>
            </p:nvSpPr>
            <p:spPr bwMode="auto">
              <a:xfrm flipV="1">
                <a:off x="4597" y="210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4" name="Line 664"/>
              <p:cNvSpPr>
                <a:spLocks noChangeShapeType="1"/>
              </p:cNvSpPr>
              <p:nvPr/>
            </p:nvSpPr>
            <p:spPr bwMode="auto">
              <a:xfrm flipV="1">
                <a:off x="1970"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5" name="Line 665"/>
              <p:cNvSpPr>
                <a:spLocks noChangeShapeType="1"/>
              </p:cNvSpPr>
              <p:nvPr/>
            </p:nvSpPr>
            <p:spPr bwMode="auto">
              <a:xfrm flipV="1">
                <a:off x="1992"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6" name="Rectangle 666"/>
              <p:cNvSpPr>
                <a:spLocks noChangeArrowheads="1"/>
              </p:cNvSpPr>
              <p:nvPr/>
            </p:nvSpPr>
            <p:spPr bwMode="auto">
              <a:xfrm>
                <a:off x="2230" y="221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37" name="Line 667"/>
              <p:cNvSpPr>
                <a:spLocks noChangeShapeType="1"/>
              </p:cNvSpPr>
              <p:nvPr/>
            </p:nvSpPr>
            <p:spPr bwMode="auto">
              <a:xfrm flipV="1">
                <a:off x="2513"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38" name="Rectangle 668"/>
              <p:cNvSpPr>
                <a:spLocks noChangeArrowheads="1"/>
              </p:cNvSpPr>
              <p:nvPr/>
            </p:nvSpPr>
            <p:spPr bwMode="auto">
              <a:xfrm>
                <a:off x="2603" y="221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107</a:t>
                </a:r>
                <a:endParaRPr kumimoji="0" lang="en-US" sz="1800" b="0" i="0" u="none" strike="noStrike" cap="none" normalizeH="0" baseline="0">
                  <a:ln>
                    <a:noFill/>
                  </a:ln>
                  <a:solidFill>
                    <a:schemeClr val="tx1"/>
                  </a:solidFill>
                  <a:effectLst/>
                  <a:latin typeface="Arial" pitchFamily="34" charset="0"/>
                </a:endParaRPr>
              </a:p>
            </p:txBody>
          </p:sp>
          <p:sp>
            <p:nvSpPr>
              <p:cNvPr id="939" name="Line 669"/>
              <p:cNvSpPr>
                <a:spLocks noChangeShapeType="1"/>
              </p:cNvSpPr>
              <p:nvPr/>
            </p:nvSpPr>
            <p:spPr bwMode="auto">
              <a:xfrm flipV="1">
                <a:off x="2838"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0" name="Line 670"/>
              <p:cNvSpPr>
                <a:spLocks noChangeShapeType="1"/>
              </p:cNvSpPr>
              <p:nvPr/>
            </p:nvSpPr>
            <p:spPr bwMode="auto">
              <a:xfrm flipV="1">
                <a:off x="2861"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1" name="Rectangle 671"/>
              <p:cNvSpPr>
                <a:spLocks noChangeArrowheads="1"/>
              </p:cNvSpPr>
              <p:nvPr/>
            </p:nvSpPr>
            <p:spPr bwMode="auto">
              <a:xfrm>
                <a:off x="3085" y="2212"/>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K</a:t>
                </a:r>
                <a:endParaRPr kumimoji="0" lang="en-US" sz="1800" b="0" i="0" u="none" strike="noStrike" cap="none" normalizeH="0" baseline="0">
                  <a:ln>
                    <a:noFill/>
                  </a:ln>
                  <a:solidFill>
                    <a:schemeClr val="tx1"/>
                  </a:solidFill>
                  <a:effectLst/>
                  <a:latin typeface="Arial" pitchFamily="34" charset="0"/>
                </a:endParaRPr>
              </a:p>
            </p:txBody>
          </p:sp>
          <p:sp>
            <p:nvSpPr>
              <p:cNvPr id="942" name="Line 672"/>
              <p:cNvSpPr>
                <a:spLocks noChangeShapeType="1"/>
              </p:cNvSpPr>
              <p:nvPr/>
            </p:nvSpPr>
            <p:spPr bwMode="auto">
              <a:xfrm flipV="1">
                <a:off x="3381"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43" name="Rectangle 673"/>
              <p:cNvSpPr>
                <a:spLocks noChangeArrowheads="1"/>
              </p:cNvSpPr>
              <p:nvPr/>
            </p:nvSpPr>
            <p:spPr bwMode="auto">
              <a:xfrm>
                <a:off x="3494" y="221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75</a:t>
                </a:r>
                <a:endParaRPr kumimoji="0" lang="en-US" sz="1800" b="0" i="0" u="none" strike="noStrike" cap="none" normalizeH="0" baseline="0">
                  <a:ln>
                    <a:noFill/>
                  </a:ln>
                  <a:solidFill>
                    <a:schemeClr val="tx1"/>
                  </a:solidFill>
                  <a:effectLst/>
                  <a:latin typeface="Arial" pitchFamily="34" charset="0"/>
                </a:endParaRPr>
              </a:p>
            </p:txBody>
          </p:sp>
        </p:grpSp>
        <p:grpSp>
          <p:nvGrpSpPr>
            <p:cNvPr id="479" name="Group 875"/>
            <p:cNvGrpSpPr>
              <a:grpSpLocks/>
            </p:cNvGrpSpPr>
            <p:nvPr/>
          </p:nvGrpSpPr>
          <p:grpSpPr bwMode="auto">
            <a:xfrm>
              <a:off x="1970" y="2212"/>
              <a:ext cx="2627" cy="1471"/>
              <a:chOff x="1970" y="2212"/>
              <a:chExt cx="2627" cy="1471"/>
            </a:xfrm>
          </p:grpSpPr>
          <p:sp>
            <p:nvSpPr>
              <p:cNvPr id="544" name="Line 675"/>
              <p:cNvSpPr>
                <a:spLocks noChangeShapeType="1"/>
              </p:cNvSpPr>
              <p:nvPr/>
            </p:nvSpPr>
            <p:spPr bwMode="auto">
              <a:xfrm flipV="1">
                <a:off x="3706"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5" name="Line 676"/>
              <p:cNvSpPr>
                <a:spLocks noChangeShapeType="1"/>
              </p:cNvSpPr>
              <p:nvPr/>
            </p:nvSpPr>
            <p:spPr bwMode="auto">
              <a:xfrm flipV="1">
                <a:off x="3729"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6" name="Rectangle 677"/>
              <p:cNvSpPr>
                <a:spLocks noChangeArrowheads="1"/>
              </p:cNvSpPr>
              <p:nvPr/>
            </p:nvSpPr>
            <p:spPr bwMode="auto">
              <a:xfrm>
                <a:off x="3976" y="2212"/>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47" name="Line 678"/>
              <p:cNvSpPr>
                <a:spLocks noChangeShapeType="1"/>
              </p:cNvSpPr>
              <p:nvPr/>
            </p:nvSpPr>
            <p:spPr bwMode="auto">
              <a:xfrm flipV="1">
                <a:off x="4249"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8" name="Rectangle 679"/>
              <p:cNvSpPr>
                <a:spLocks noChangeArrowheads="1"/>
              </p:cNvSpPr>
              <p:nvPr/>
            </p:nvSpPr>
            <p:spPr bwMode="auto">
              <a:xfrm>
                <a:off x="4367" y="221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33</a:t>
                </a:r>
                <a:endParaRPr kumimoji="0" lang="en-US" sz="1800" b="0" i="0" u="none" strike="noStrike" cap="none" normalizeH="0" baseline="0">
                  <a:ln>
                    <a:noFill/>
                  </a:ln>
                  <a:solidFill>
                    <a:schemeClr val="tx1"/>
                  </a:solidFill>
                  <a:effectLst/>
                  <a:latin typeface="Arial" pitchFamily="34" charset="0"/>
                </a:endParaRPr>
              </a:p>
            </p:txBody>
          </p:sp>
          <p:sp>
            <p:nvSpPr>
              <p:cNvPr id="549" name="Line 680"/>
              <p:cNvSpPr>
                <a:spLocks noChangeShapeType="1"/>
              </p:cNvSpPr>
              <p:nvPr/>
            </p:nvSpPr>
            <p:spPr bwMode="auto">
              <a:xfrm flipV="1">
                <a:off x="4575"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0" name="Line 681"/>
              <p:cNvSpPr>
                <a:spLocks noChangeShapeType="1"/>
              </p:cNvSpPr>
              <p:nvPr/>
            </p:nvSpPr>
            <p:spPr bwMode="auto">
              <a:xfrm flipV="1">
                <a:off x="4597" y="221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1" name="Line 682"/>
              <p:cNvSpPr>
                <a:spLocks noChangeShapeType="1"/>
              </p:cNvSpPr>
              <p:nvPr/>
            </p:nvSpPr>
            <p:spPr bwMode="auto">
              <a:xfrm flipV="1">
                <a:off x="1970"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2" name="Line 683"/>
              <p:cNvSpPr>
                <a:spLocks noChangeShapeType="1"/>
              </p:cNvSpPr>
              <p:nvPr/>
            </p:nvSpPr>
            <p:spPr bwMode="auto">
              <a:xfrm flipV="1">
                <a:off x="1992"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3" name="Rectangle 684"/>
              <p:cNvSpPr>
                <a:spLocks noChangeArrowheads="1"/>
              </p:cNvSpPr>
              <p:nvPr/>
            </p:nvSpPr>
            <p:spPr bwMode="auto">
              <a:xfrm>
                <a:off x="2237" y="2327"/>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4" name="Line 685"/>
              <p:cNvSpPr>
                <a:spLocks noChangeShapeType="1"/>
              </p:cNvSpPr>
              <p:nvPr/>
            </p:nvSpPr>
            <p:spPr bwMode="auto">
              <a:xfrm flipV="1">
                <a:off x="2513"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5" name="Rectangle 686"/>
              <p:cNvSpPr>
                <a:spLocks noChangeArrowheads="1"/>
              </p:cNvSpPr>
              <p:nvPr/>
            </p:nvSpPr>
            <p:spPr bwMode="auto">
              <a:xfrm>
                <a:off x="2603" y="2327"/>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108</a:t>
                </a:r>
                <a:endParaRPr kumimoji="0" lang="en-US" sz="1800" b="0" i="0" u="none" strike="noStrike" cap="none" normalizeH="0" baseline="0">
                  <a:ln>
                    <a:noFill/>
                  </a:ln>
                  <a:solidFill>
                    <a:schemeClr val="tx1"/>
                  </a:solidFill>
                  <a:effectLst/>
                  <a:latin typeface="Arial" pitchFamily="34" charset="0"/>
                </a:endParaRPr>
              </a:p>
            </p:txBody>
          </p:sp>
          <p:sp>
            <p:nvSpPr>
              <p:cNvPr id="556" name="Line 687"/>
              <p:cNvSpPr>
                <a:spLocks noChangeShapeType="1"/>
              </p:cNvSpPr>
              <p:nvPr/>
            </p:nvSpPr>
            <p:spPr bwMode="auto">
              <a:xfrm flipV="1">
                <a:off x="2838"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7" name="Line 688"/>
              <p:cNvSpPr>
                <a:spLocks noChangeShapeType="1"/>
              </p:cNvSpPr>
              <p:nvPr/>
            </p:nvSpPr>
            <p:spPr bwMode="auto">
              <a:xfrm flipV="1">
                <a:off x="2861"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8" name="Rectangle 689"/>
              <p:cNvSpPr>
                <a:spLocks noChangeArrowheads="1"/>
              </p:cNvSpPr>
              <p:nvPr/>
            </p:nvSpPr>
            <p:spPr bwMode="auto">
              <a:xfrm>
                <a:off x="3091" y="2327"/>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L</a:t>
                </a:r>
                <a:endParaRPr kumimoji="0" lang="en-US" sz="1800" b="0" i="0" u="none" strike="noStrike" cap="none" normalizeH="0" baseline="0">
                  <a:ln>
                    <a:noFill/>
                  </a:ln>
                  <a:solidFill>
                    <a:schemeClr val="tx1"/>
                  </a:solidFill>
                  <a:effectLst/>
                  <a:latin typeface="Arial" pitchFamily="34" charset="0"/>
                </a:endParaRPr>
              </a:p>
            </p:txBody>
          </p:sp>
          <p:sp>
            <p:nvSpPr>
              <p:cNvPr id="559" name="Line 690"/>
              <p:cNvSpPr>
                <a:spLocks noChangeShapeType="1"/>
              </p:cNvSpPr>
              <p:nvPr/>
            </p:nvSpPr>
            <p:spPr bwMode="auto">
              <a:xfrm flipV="1">
                <a:off x="3381"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0" name="Rectangle 691"/>
              <p:cNvSpPr>
                <a:spLocks noChangeArrowheads="1"/>
              </p:cNvSpPr>
              <p:nvPr/>
            </p:nvSpPr>
            <p:spPr bwMode="auto">
              <a:xfrm>
                <a:off x="3494" y="232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76</a:t>
                </a:r>
                <a:endParaRPr kumimoji="0" lang="en-US" sz="1800" b="0" i="0" u="none" strike="noStrike" cap="none" normalizeH="0" baseline="0">
                  <a:ln>
                    <a:noFill/>
                  </a:ln>
                  <a:solidFill>
                    <a:schemeClr val="tx1"/>
                  </a:solidFill>
                  <a:effectLst/>
                  <a:latin typeface="Arial" pitchFamily="34" charset="0"/>
                </a:endParaRPr>
              </a:p>
            </p:txBody>
          </p:sp>
          <p:sp>
            <p:nvSpPr>
              <p:cNvPr id="561" name="Line 692"/>
              <p:cNvSpPr>
                <a:spLocks noChangeShapeType="1"/>
              </p:cNvSpPr>
              <p:nvPr/>
            </p:nvSpPr>
            <p:spPr bwMode="auto">
              <a:xfrm flipV="1">
                <a:off x="3706"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2" name="Line 693"/>
              <p:cNvSpPr>
                <a:spLocks noChangeShapeType="1"/>
              </p:cNvSpPr>
              <p:nvPr/>
            </p:nvSpPr>
            <p:spPr bwMode="auto">
              <a:xfrm flipV="1">
                <a:off x="3729"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3" name="Rectangle 694"/>
              <p:cNvSpPr>
                <a:spLocks noChangeArrowheads="1"/>
              </p:cNvSpPr>
              <p:nvPr/>
            </p:nvSpPr>
            <p:spPr bwMode="auto">
              <a:xfrm>
                <a:off x="3952" y="2327"/>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64" name="Line 695"/>
              <p:cNvSpPr>
                <a:spLocks noChangeShapeType="1"/>
              </p:cNvSpPr>
              <p:nvPr/>
            </p:nvSpPr>
            <p:spPr bwMode="auto">
              <a:xfrm flipV="1">
                <a:off x="4249"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5" name="Rectangle 696"/>
              <p:cNvSpPr>
                <a:spLocks noChangeArrowheads="1"/>
              </p:cNvSpPr>
              <p:nvPr/>
            </p:nvSpPr>
            <p:spPr bwMode="auto">
              <a:xfrm>
                <a:off x="4367" y="232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35</a:t>
                </a:r>
                <a:endParaRPr kumimoji="0" lang="en-US" sz="1800" b="0" i="0" u="none" strike="noStrike" cap="none" normalizeH="0" baseline="0">
                  <a:ln>
                    <a:noFill/>
                  </a:ln>
                  <a:solidFill>
                    <a:schemeClr val="tx1"/>
                  </a:solidFill>
                  <a:effectLst/>
                  <a:latin typeface="Arial" pitchFamily="34" charset="0"/>
                </a:endParaRPr>
              </a:p>
            </p:txBody>
          </p:sp>
          <p:sp>
            <p:nvSpPr>
              <p:cNvPr id="566" name="Line 697"/>
              <p:cNvSpPr>
                <a:spLocks noChangeShapeType="1"/>
              </p:cNvSpPr>
              <p:nvPr/>
            </p:nvSpPr>
            <p:spPr bwMode="auto">
              <a:xfrm flipV="1">
                <a:off x="4575"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7" name="Line 698"/>
              <p:cNvSpPr>
                <a:spLocks noChangeShapeType="1"/>
              </p:cNvSpPr>
              <p:nvPr/>
            </p:nvSpPr>
            <p:spPr bwMode="auto">
              <a:xfrm flipV="1">
                <a:off x="4597" y="2327"/>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8" name="Line 699"/>
              <p:cNvSpPr>
                <a:spLocks noChangeShapeType="1"/>
              </p:cNvSpPr>
              <p:nvPr/>
            </p:nvSpPr>
            <p:spPr bwMode="auto">
              <a:xfrm flipV="1">
                <a:off x="1970"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69" name="Line 700"/>
              <p:cNvSpPr>
                <a:spLocks noChangeShapeType="1"/>
              </p:cNvSpPr>
              <p:nvPr/>
            </p:nvSpPr>
            <p:spPr bwMode="auto">
              <a:xfrm flipV="1">
                <a:off x="1992"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0" name="Rectangle 701"/>
              <p:cNvSpPr>
                <a:spLocks noChangeArrowheads="1"/>
              </p:cNvSpPr>
              <p:nvPr/>
            </p:nvSpPr>
            <p:spPr bwMode="auto">
              <a:xfrm>
                <a:off x="2212" y="2437"/>
                <a:ext cx="11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1" name="Line 702"/>
              <p:cNvSpPr>
                <a:spLocks noChangeShapeType="1"/>
              </p:cNvSpPr>
              <p:nvPr/>
            </p:nvSpPr>
            <p:spPr bwMode="auto">
              <a:xfrm flipV="1">
                <a:off x="2513"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2" name="Rectangle 703"/>
              <p:cNvSpPr>
                <a:spLocks noChangeArrowheads="1"/>
              </p:cNvSpPr>
              <p:nvPr/>
            </p:nvSpPr>
            <p:spPr bwMode="auto">
              <a:xfrm>
                <a:off x="2603" y="2437"/>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109</a:t>
                </a:r>
                <a:endParaRPr kumimoji="0" lang="en-US" sz="1800" b="0" i="0" u="none" strike="noStrike" cap="none" normalizeH="0" baseline="0">
                  <a:ln>
                    <a:noFill/>
                  </a:ln>
                  <a:solidFill>
                    <a:schemeClr val="tx1"/>
                  </a:solidFill>
                  <a:effectLst/>
                  <a:latin typeface="Arial" pitchFamily="34" charset="0"/>
                </a:endParaRPr>
              </a:p>
            </p:txBody>
          </p:sp>
          <p:sp>
            <p:nvSpPr>
              <p:cNvPr id="573" name="Line 704"/>
              <p:cNvSpPr>
                <a:spLocks noChangeShapeType="1"/>
              </p:cNvSpPr>
              <p:nvPr/>
            </p:nvSpPr>
            <p:spPr bwMode="auto">
              <a:xfrm flipV="1">
                <a:off x="2838"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4" name="Line 705"/>
              <p:cNvSpPr>
                <a:spLocks noChangeShapeType="1"/>
              </p:cNvSpPr>
              <p:nvPr/>
            </p:nvSpPr>
            <p:spPr bwMode="auto">
              <a:xfrm flipV="1">
                <a:off x="2861"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5" name="Rectangle 706"/>
              <p:cNvSpPr>
                <a:spLocks noChangeArrowheads="1"/>
              </p:cNvSpPr>
              <p:nvPr/>
            </p:nvSpPr>
            <p:spPr bwMode="auto">
              <a:xfrm>
                <a:off x="3079" y="2437"/>
                <a:ext cx="12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M</a:t>
                </a:r>
                <a:endParaRPr kumimoji="0" lang="en-US" sz="1800" b="0" i="0" u="none" strike="noStrike" cap="none" normalizeH="0" baseline="0">
                  <a:ln>
                    <a:noFill/>
                  </a:ln>
                  <a:solidFill>
                    <a:schemeClr val="tx1"/>
                  </a:solidFill>
                  <a:effectLst/>
                  <a:latin typeface="Arial" pitchFamily="34" charset="0"/>
                </a:endParaRPr>
              </a:p>
            </p:txBody>
          </p:sp>
          <p:sp>
            <p:nvSpPr>
              <p:cNvPr id="576" name="Line 707"/>
              <p:cNvSpPr>
                <a:spLocks noChangeShapeType="1"/>
              </p:cNvSpPr>
              <p:nvPr/>
            </p:nvSpPr>
            <p:spPr bwMode="auto">
              <a:xfrm flipV="1">
                <a:off x="3381"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7" name="Rectangle 708"/>
              <p:cNvSpPr>
                <a:spLocks noChangeArrowheads="1"/>
              </p:cNvSpPr>
              <p:nvPr/>
            </p:nvSpPr>
            <p:spPr bwMode="auto">
              <a:xfrm>
                <a:off x="3494" y="243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dirty="0">
                    <a:ln>
                      <a:noFill/>
                    </a:ln>
                    <a:solidFill>
                      <a:srgbClr val="1A1B1C"/>
                    </a:solidFill>
                    <a:effectLst/>
                    <a:latin typeface="Times New Roman" pitchFamily="18" charset="0"/>
                  </a:rPr>
                  <a:t>77</a:t>
                </a:r>
                <a:endParaRPr kumimoji="0" lang="en-US" sz="1800" b="0" i="0" u="none" strike="noStrike" cap="none" normalizeH="0" baseline="0" dirty="0">
                  <a:ln>
                    <a:noFill/>
                  </a:ln>
                  <a:solidFill>
                    <a:schemeClr val="tx1"/>
                  </a:solidFill>
                  <a:effectLst/>
                  <a:latin typeface="Arial" pitchFamily="34" charset="0"/>
                </a:endParaRPr>
              </a:p>
            </p:txBody>
          </p:sp>
          <p:sp>
            <p:nvSpPr>
              <p:cNvPr id="578" name="Line 709"/>
              <p:cNvSpPr>
                <a:spLocks noChangeShapeType="1"/>
              </p:cNvSpPr>
              <p:nvPr/>
            </p:nvSpPr>
            <p:spPr bwMode="auto">
              <a:xfrm flipV="1">
                <a:off x="3706"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9" name="Line 710"/>
              <p:cNvSpPr>
                <a:spLocks noChangeShapeType="1"/>
              </p:cNvSpPr>
              <p:nvPr/>
            </p:nvSpPr>
            <p:spPr bwMode="auto">
              <a:xfrm flipV="1">
                <a:off x="3729"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0" name="Rectangle 711"/>
              <p:cNvSpPr>
                <a:spLocks noChangeArrowheads="1"/>
              </p:cNvSpPr>
              <p:nvPr/>
            </p:nvSpPr>
            <p:spPr bwMode="auto">
              <a:xfrm>
                <a:off x="3964" y="2437"/>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81" name="Line 712"/>
              <p:cNvSpPr>
                <a:spLocks noChangeShapeType="1"/>
              </p:cNvSpPr>
              <p:nvPr/>
            </p:nvSpPr>
            <p:spPr bwMode="auto">
              <a:xfrm flipV="1">
                <a:off x="4249"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2" name="Rectangle 713"/>
              <p:cNvSpPr>
                <a:spLocks noChangeArrowheads="1"/>
              </p:cNvSpPr>
              <p:nvPr/>
            </p:nvSpPr>
            <p:spPr bwMode="auto">
              <a:xfrm>
                <a:off x="4367" y="2437"/>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36</a:t>
                </a:r>
                <a:endParaRPr kumimoji="0" lang="en-US" sz="1800" b="0" i="0" u="none" strike="noStrike" cap="none" normalizeH="0" baseline="0">
                  <a:ln>
                    <a:noFill/>
                  </a:ln>
                  <a:solidFill>
                    <a:schemeClr val="tx1"/>
                  </a:solidFill>
                  <a:effectLst/>
                  <a:latin typeface="Arial" pitchFamily="34" charset="0"/>
                </a:endParaRPr>
              </a:p>
            </p:txBody>
          </p:sp>
          <p:sp>
            <p:nvSpPr>
              <p:cNvPr id="583" name="Line 714"/>
              <p:cNvSpPr>
                <a:spLocks noChangeShapeType="1"/>
              </p:cNvSpPr>
              <p:nvPr/>
            </p:nvSpPr>
            <p:spPr bwMode="auto">
              <a:xfrm flipV="1">
                <a:off x="4575"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4" name="Line 715"/>
              <p:cNvSpPr>
                <a:spLocks noChangeShapeType="1"/>
              </p:cNvSpPr>
              <p:nvPr/>
            </p:nvSpPr>
            <p:spPr bwMode="auto">
              <a:xfrm flipV="1">
                <a:off x="4597" y="243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5" name="Line 716"/>
              <p:cNvSpPr>
                <a:spLocks noChangeShapeType="1"/>
              </p:cNvSpPr>
              <p:nvPr/>
            </p:nvSpPr>
            <p:spPr bwMode="auto">
              <a:xfrm flipV="1">
                <a:off x="1970"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6" name="Line 717"/>
              <p:cNvSpPr>
                <a:spLocks noChangeShapeType="1"/>
              </p:cNvSpPr>
              <p:nvPr/>
            </p:nvSpPr>
            <p:spPr bwMode="auto">
              <a:xfrm flipV="1">
                <a:off x="1992"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7" name="Rectangle 718"/>
              <p:cNvSpPr>
                <a:spLocks noChangeArrowheads="1"/>
              </p:cNvSpPr>
              <p:nvPr/>
            </p:nvSpPr>
            <p:spPr bwMode="auto">
              <a:xfrm>
                <a:off x="2224" y="2546"/>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88" name="Line 719"/>
              <p:cNvSpPr>
                <a:spLocks noChangeShapeType="1"/>
              </p:cNvSpPr>
              <p:nvPr/>
            </p:nvSpPr>
            <p:spPr bwMode="auto">
              <a:xfrm flipV="1">
                <a:off x="2513"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89" name="Rectangle 720"/>
              <p:cNvSpPr>
                <a:spLocks noChangeArrowheads="1"/>
              </p:cNvSpPr>
              <p:nvPr/>
            </p:nvSpPr>
            <p:spPr bwMode="auto">
              <a:xfrm>
                <a:off x="2603" y="2546"/>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110</a:t>
                </a:r>
                <a:endParaRPr kumimoji="0" lang="en-US" sz="1800" b="0" i="0" u="none" strike="noStrike" cap="none" normalizeH="0" baseline="0">
                  <a:ln>
                    <a:noFill/>
                  </a:ln>
                  <a:solidFill>
                    <a:schemeClr val="tx1"/>
                  </a:solidFill>
                  <a:effectLst/>
                  <a:latin typeface="Arial" pitchFamily="34" charset="0"/>
                </a:endParaRPr>
              </a:p>
            </p:txBody>
          </p:sp>
          <p:sp>
            <p:nvSpPr>
              <p:cNvPr id="590" name="Line 721"/>
              <p:cNvSpPr>
                <a:spLocks noChangeShapeType="1"/>
              </p:cNvSpPr>
              <p:nvPr/>
            </p:nvSpPr>
            <p:spPr bwMode="auto">
              <a:xfrm flipV="1">
                <a:off x="2838"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1" name="Line 722"/>
              <p:cNvSpPr>
                <a:spLocks noChangeShapeType="1"/>
              </p:cNvSpPr>
              <p:nvPr/>
            </p:nvSpPr>
            <p:spPr bwMode="auto">
              <a:xfrm flipV="1">
                <a:off x="2861"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2" name="Rectangle 723"/>
              <p:cNvSpPr>
                <a:spLocks noChangeArrowheads="1"/>
              </p:cNvSpPr>
              <p:nvPr/>
            </p:nvSpPr>
            <p:spPr bwMode="auto">
              <a:xfrm>
                <a:off x="3085" y="2546"/>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N</a:t>
                </a:r>
                <a:endParaRPr kumimoji="0" lang="en-US" sz="1800" b="0" i="0" u="none" strike="noStrike" cap="none" normalizeH="0" baseline="0">
                  <a:ln>
                    <a:noFill/>
                  </a:ln>
                  <a:solidFill>
                    <a:schemeClr val="tx1"/>
                  </a:solidFill>
                  <a:effectLst/>
                  <a:latin typeface="Arial" pitchFamily="34" charset="0"/>
                </a:endParaRPr>
              </a:p>
            </p:txBody>
          </p:sp>
          <p:sp>
            <p:nvSpPr>
              <p:cNvPr id="593" name="Line 724"/>
              <p:cNvSpPr>
                <a:spLocks noChangeShapeType="1"/>
              </p:cNvSpPr>
              <p:nvPr/>
            </p:nvSpPr>
            <p:spPr bwMode="auto">
              <a:xfrm flipV="1">
                <a:off x="3381"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4" name="Rectangle 725"/>
              <p:cNvSpPr>
                <a:spLocks noChangeArrowheads="1"/>
              </p:cNvSpPr>
              <p:nvPr/>
            </p:nvSpPr>
            <p:spPr bwMode="auto">
              <a:xfrm>
                <a:off x="3494" y="254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78</a:t>
                </a:r>
                <a:endParaRPr kumimoji="0" lang="en-US" sz="1800" b="0" i="0" u="none" strike="noStrike" cap="none" normalizeH="0" baseline="0">
                  <a:ln>
                    <a:noFill/>
                  </a:ln>
                  <a:solidFill>
                    <a:schemeClr val="tx1"/>
                  </a:solidFill>
                  <a:effectLst/>
                  <a:latin typeface="Arial" pitchFamily="34" charset="0"/>
                </a:endParaRPr>
              </a:p>
            </p:txBody>
          </p:sp>
          <p:sp>
            <p:nvSpPr>
              <p:cNvPr id="595" name="Line 726"/>
              <p:cNvSpPr>
                <a:spLocks noChangeShapeType="1"/>
              </p:cNvSpPr>
              <p:nvPr/>
            </p:nvSpPr>
            <p:spPr bwMode="auto">
              <a:xfrm flipV="1">
                <a:off x="3706"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6" name="Line 727"/>
              <p:cNvSpPr>
                <a:spLocks noChangeShapeType="1"/>
              </p:cNvSpPr>
              <p:nvPr/>
            </p:nvSpPr>
            <p:spPr bwMode="auto">
              <a:xfrm flipV="1">
                <a:off x="3729"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7" name="Rectangle 728"/>
              <p:cNvSpPr>
                <a:spLocks noChangeArrowheads="1"/>
              </p:cNvSpPr>
              <p:nvPr/>
            </p:nvSpPr>
            <p:spPr bwMode="auto">
              <a:xfrm>
                <a:off x="3952" y="2546"/>
                <a:ext cx="116"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98" name="Line 729"/>
              <p:cNvSpPr>
                <a:spLocks noChangeShapeType="1"/>
              </p:cNvSpPr>
              <p:nvPr/>
            </p:nvSpPr>
            <p:spPr bwMode="auto">
              <a:xfrm flipV="1">
                <a:off x="4249"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9" name="Rectangle 730"/>
              <p:cNvSpPr>
                <a:spLocks noChangeArrowheads="1"/>
              </p:cNvSpPr>
              <p:nvPr/>
            </p:nvSpPr>
            <p:spPr bwMode="auto">
              <a:xfrm>
                <a:off x="4367" y="254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37</a:t>
                </a:r>
                <a:endParaRPr kumimoji="0" lang="en-US" sz="1800" b="0" i="0" u="none" strike="noStrike" cap="none" normalizeH="0" baseline="0">
                  <a:ln>
                    <a:noFill/>
                  </a:ln>
                  <a:solidFill>
                    <a:schemeClr val="tx1"/>
                  </a:solidFill>
                  <a:effectLst/>
                  <a:latin typeface="Arial" pitchFamily="34" charset="0"/>
                </a:endParaRPr>
              </a:p>
            </p:txBody>
          </p:sp>
          <p:sp>
            <p:nvSpPr>
              <p:cNvPr id="600" name="Line 731"/>
              <p:cNvSpPr>
                <a:spLocks noChangeShapeType="1"/>
              </p:cNvSpPr>
              <p:nvPr/>
            </p:nvSpPr>
            <p:spPr bwMode="auto">
              <a:xfrm flipV="1">
                <a:off x="4575"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1" name="Line 732"/>
              <p:cNvSpPr>
                <a:spLocks noChangeShapeType="1"/>
              </p:cNvSpPr>
              <p:nvPr/>
            </p:nvSpPr>
            <p:spPr bwMode="auto">
              <a:xfrm flipV="1">
                <a:off x="4597" y="255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2" name="Line 733"/>
              <p:cNvSpPr>
                <a:spLocks noChangeShapeType="1"/>
              </p:cNvSpPr>
              <p:nvPr/>
            </p:nvSpPr>
            <p:spPr bwMode="auto">
              <a:xfrm flipV="1">
                <a:off x="1970"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3" name="Line 734"/>
              <p:cNvSpPr>
                <a:spLocks noChangeShapeType="1"/>
              </p:cNvSpPr>
              <p:nvPr/>
            </p:nvSpPr>
            <p:spPr bwMode="auto">
              <a:xfrm flipV="1">
                <a:off x="1992"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4" name="Rectangle 735"/>
              <p:cNvSpPr>
                <a:spLocks noChangeArrowheads="1"/>
              </p:cNvSpPr>
              <p:nvPr/>
            </p:nvSpPr>
            <p:spPr bwMode="auto">
              <a:xfrm>
                <a:off x="2230" y="2662"/>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05" name="Line 736"/>
              <p:cNvSpPr>
                <a:spLocks noChangeShapeType="1"/>
              </p:cNvSpPr>
              <p:nvPr/>
            </p:nvSpPr>
            <p:spPr bwMode="auto">
              <a:xfrm flipV="1">
                <a:off x="2513"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6" name="Rectangle 737"/>
              <p:cNvSpPr>
                <a:spLocks noChangeArrowheads="1"/>
              </p:cNvSpPr>
              <p:nvPr/>
            </p:nvSpPr>
            <p:spPr bwMode="auto">
              <a:xfrm>
                <a:off x="2603" y="2662"/>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111</a:t>
                </a:r>
                <a:endParaRPr kumimoji="0" lang="en-US" sz="1800" b="0" i="0" u="none" strike="noStrike" cap="none" normalizeH="0" baseline="0">
                  <a:ln>
                    <a:noFill/>
                  </a:ln>
                  <a:solidFill>
                    <a:schemeClr val="tx1"/>
                  </a:solidFill>
                  <a:effectLst/>
                  <a:latin typeface="Arial" pitchFamily="34" charset="0"/>
                </a:endParaRPr>
              </a:p>
            </p:txBody>
          </p:sp>
          <p:sp>
            <p:nvSpPr>
              <p:cNvPr id="607" name="Line 738"/>
              <p:cNvSpPr>
                <a:spLocks noChangeShapeType="1"/>
              </p:cNvSpPr>
              <p:nvPr/>
            </p:nvSpPr>
            <p:spPr bwMode="auto">
              <a:xfrm flipV="1">
                <a:off x="2838"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8" name="Line 739"/>
              <p:cNvSpPr>
                <a:spLocks noChangeShapeType="1"/>
              </p:cNvSpPr>
              <p:nvPr/>
            </p:nvSpPr>
            <p:spPr bwMode="auto">
              <a:xfrm flipV="1">
                <a:off x="2861"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09" name="Rectangle 740"/>
              <p:cNvSpPr>
                <a:spLocks noChangeArrowheads="1"/>
              </p:cNvSpPr>
              <p:nvPr/>
            </p:nvSpPr>
            <p:spPr bwMode="auto">
              <a:xfrm>
                <a:off x="3085" y="2662"/>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O</a:t>
                </a:r>
                <a:endParaRPr kumimoji="0" lang="en-US" sz="1800" b="0" i="0" u="none" strike="noStrike" cap="none" normalizeH="0" baseline="0">
                  <a:ln>
                    <a:noFill/>
                  </a:ln>
                  <a:solidFill>
                    <a:schemeClr val="tx1"/>
                  </a:solidFill>
                  <a:effectLst/>
                  <a:latin typeface="Arial" pitchFamily="34" charset="0"/>
                </a:endParaRPr>
              </a:p>
            </p:txBody>
          </p:sp>
          <p:sp>
            <p:nvSpPr>
              <p:cNvPr id="610" name="Line 741"/>
              <p:cNvSpPr>
                <a:spLocks noChangeShapeType="1"/>
              </p:cNvSpPr>
              <p:nvPr/>
            </p:nvSpPr>
            <p:spPr bwMode="auto">
              <a:xfrm flipV="1">
                <a:off x="3381"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1" name="Rectangle 742"/>
              <p:cNvSpPr>
                <a:spLocks noChangeArrowheads="1"/>
              </p:cNvSpPr>
              <p:nvPr/>
            </p:nvSpPr>
            <p:spPr bwMode="auto">
              <a:xfrm>
                <a:off x="3494" y="266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79</a:t>
                </a:r>
                <a:endParaRPr kumimoji="0" lang="en-US" sz="1800" b="0" i="0" u="none" strike="noStrike" cap="none" normalizeH="0" baseline="0">
                  <a:ln>
                    <a:noFill/>
                  </a:ln>
                  <a:solidFill>
                    <a:schemeClr val="tx1"/>
                  </a:solidFill>
                  <a:effectLst/>
                  <a:latin typeface="Arial" pitchFamily="34" charset="0"/>
                </a:endParaRPr>
              </a:p>
            </p:txBody>
          </p:sp>
          <p:sp>
            <p:nvSpPr>
              <p:cNvPr id="612" name="Line 743"/>
              <p:cNvSpPr>
                <a:spLocks noChangeShapeType="1"/>
              </p:cNvSpPr>
              <p:nvPr/>
            </p:nvSpPr>
            <p:spPr bwMode="auto">
              <a:xfrm flipV="1">
                <a:off x="3706"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3" name="Line 744"/>
              <p:cNvSpPr>
                <a:spLocks noChangeShapeType="1"/>
              </p:cNvSpPr>
              <p:nvPr/>
            </p:nvSpPr>
            <p:spPr bwMode="auto">
              <a:xfrm flipV="1">
                <a:off x="3729"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4" name="Rectangle 745"/>
              <p:cNvSpPr>
                <a:spLocks noChangeArrowheads="1"/>
              </p:cNvSpPr>
              <p:nvPr/>
            </p:nvSpPr>
            <p:spPr bwMode="auto">
              <a:xfrm>
                <a:off x="3952" y="2662"/>
                <a:ext cx="110"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&amp;</a:t>
                </a:r>
                <a:endParaRPr kumimoji="0" lang="en-US" sz="1800" b="0" i="0" u="none" strike="noStrike" cap="none" normalizeH="0" baseline="0">
                  <a:ln>
                    <a:noFill/>
                  </a:ln>
                  <a:solidFill>
                    <a:schemeClr val="tx1"/>
                  </a:solidFill>
                  <a:effectLst/>
                  <a:latin typeface="Arial" pitchFamily="34" charset="0"/>
                </a:endParaRPr>
              </a:p>
            </p:txBody>
          </p:sp>
          <p:sp>
            <p:nvSpPr>
              <p:cNvPr id="615" name="Line 746"/>
              <p:cNvSpPr>
                <a:spLocks noChangeShapeType="1"/>
              </p:cNvSpPr>
              <p:nvPr/>
            </p:nvSpPr>
            <p:spPr bwMode="auto">
              <a:xfrm flipV="1">
                <a:off x="4249"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6" name="Rectangle 747"/>
              <p:cNvSpPr>
                <a:spLocks noChangeArrowheads="1"/>
              </p:cNvSpPr>
              <p:nvPr/>
            </p:nvSpPr>
            <p:spPr bwMode="auto">
              <a:xfrm>
                <a:off x="4367" y="2662"/>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38</a:t>
                </a:r>
                <a:endParaRPr kumimoji="0" lang="en-US" sz="1800" b="0" i="0" u="none" strike="noStrike" cap="none" normalizeH="0" baseline="0">
                  <a:ln>
                    <a:noFill/>
                  </a:ln>
                  <a:solidFill>
                    <a:schemeClr val="tx1"/>
                  </a:solidFill>
                  <a:effectLst/>
                  <a:latin typeface="Arial" pitchFamily="34" charset="0"/>
                </a:endParaRPr>
              </a:p>
            </p:txBody>
          </p:sp>
          <p:sp>
            <p:nvSpPr>
              <p:cNvPr id="617" name="Line 748"/>
              <p:cNvSpPr>
                <a:spLocks noChangeShapeType="1"/>
              </p:cNvSpPr>
              <p:nvPr/>
            </p:nvSpPr>
            <p:spPr bwMode="auto">
              <a:xfrm flipV="1">
                <a:off x="4575"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8" name="Line 749"/>
              <p:cNvSpPr>
                <a:spLocks noChangeShapeType="1"/>
              </p:cNvSpPr>
              <p:nvPr/>
            </p:nvSpPr>
            <p:spPr bwMode="auto">
              <a:xfrm flipV="1">
                <a:off x="4597" y="266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9" name="Line 750"/>
              <p:cNvSpPr>
                <a:spLocks noChangeShapeType="1"/>
              </p:cNvSpPr>
              <p:nvPr/>
            </p:nvSpPr>
            <p:spPr bwMode="auto">
              <a:xfrm flipV="1">
                <a:off x="1970"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0" name="Line 751"/>
              <p:cNvSpPr>
                <a:spLocks noChangeShapeType="1"/>
              </p:cNvSpPr>
              <p:nvPr/>
            </p:nvSpPr>
            <p:spPr bwMode="auto">
              <a:xfrm flipV="1">
                <a:off x="1992"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1" name="Rectangle 752"/>
              <p:cNvSpPr>
                <a:spLocks noChangeArrowheads="1"/>
              </p:cNvSpPr>
              <p:nvPr/>
            </p:nvSpPr>
            <p:spPr bwMode="auto">
              <a:xfrm>
                <a:off x="2224" y="2771"/>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2" name="Line 753"/>
              <p:cNvSpPr>
                <a:spLocks noChangeShapeType="1"/>
              </p:cNvSpPr>
              <p:nvPr/>
            </p:nvSpPr>
            <p:spPr bwMode="auto">
              <a:xfrm flipV="1">
                <a:off x="2513"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3" name="Rectangle 754"/>
              <p:cNvSpPr>
                <a:spLocks noChangeArrowheads="1"/>
              </p:cNvSpPr>
              <p:nvPr/>
            </p:nvSpPr>
            <p:spPr bwMode="auto">
              <a:xfrm>
                <a:off x="2603" y="2771"/>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112</a:t>
                </a:r>
                <a:endParaRPr kumimoji="0" lang="en-US" sz="1800" b="0" i="0" u="none" strike="noStrike" cap="none" normalizeH="0" baseline="0">
                  <a:ln>
                    <a:noFill/>
                  </a:ln>
                  <a:solidFill>
                    <a:schemeClr val="tx1"/>
                  </a:solidFill>
                  <a:effectLst/>
                  <a:latin typeface="Arial" pitchFamily="34" charset="0"/>
                </a:endParaRPr>
              </a:p>
            </p:txBody>
          </p:sp>
          <p:sp>
            <p:nvSpPr>
              <p:cNvPr id="624" name="Line 755"/>
              <p:cNvSpPr>
                <a:spLocks noChangeShapeType="1"/>
              </p:cNvSpPr>
              <p:nvPr/>
            </p:nvSpPr>
            <p:spPr bwMode="auto">
              <a:xfrm flipV="1">
                <a:off x="2838"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5" name="Line 756"/>
              <p:cNvSpPr>
                <a:spLocks noChangeShapeType="1"/>
              </p:cNvSpPr>
              <p:nvPr/>
            </p:nvSpPr>
            <p:spPr bwMode="auto">
              <a:xfrm flipV="1">
                <a:off x="2861"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6" name="Rectangle 757"/>
              <p:cNvSpPr>
                <a:spLocks noChangeArrowheads="1"/>
              </p:cNvSpPr>
              <p:nvPr/>
            </p:nvSpPr>
            <p:spPr bwMode="auto">
              <a:xfrm>
                <a:off x="3091" y="2771"/>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P</a:t>
                </a:r>
                <a:endParaRPr kumimoji="0" lang="en-US" sz="1800" b="0" i="0" u="none" strike="noStrike" cap="none" normalizeH="0" baseline="0">
                  <a:ln>
                    <a:noFill/>
                  </a:ln>
                  <a:solidFill>
                    <a:schemeClr val="tx1"/>
                  </a:solidFill>
                  <a:effectLst/>
                  <a:latin typeface="Arial" pitchFamily="34" charset="0"/>
                </a:endParaRPr>
              </a:p>
            </p:txBody>
          </p:sp>
          <p:sp>
            <p:nvSpPr>
              <p:cNvPr id="627" name="Line 758"/>
              <p:cNvSpPr>
                <a:spLocks noChangeShapeType="1"/>
              </p:cNvSpPr>
              <p:nvPr/>
            </p:nvSpPr>
            <p:spPr bwMode="auto">
              <a:xfrm flipV="1">
                <a:off x="3381"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28" name="Rectangle 759"/>
              <p:cNvSpPr>
                <a:spLocks noChangeArrowheads="1"/>
              </p:cNvSpPr>
              <p:nvPr/>
            </p:nvSpPr>
            <p:spPr bwMode="auto">
              <a:xfrm>
                <a:off x="3494" y="2771"/>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80</a:t>
                </a:r>
                <a:endParaRPr kumimoji="0" lang="en-US" sz="1800" b="0" i="0" u="none" strike="noStrike" cap="none" normalizeH="0" baseline="0">
                  <a:ln>
                    <a:noFill/>
                  </a:ln>
                  <a:solidFill>
                    <a:schemeClr val="tx1"/>
                  </a:solidFill>
                  <a:effectLst/>
                  <a:latin typeface="Arial" pitchFamily="34" charset="0"/>
                </a:endParaRPr>
              </a:p>
            </p:txBody>
          </p:sp>
          <p:sp>
            <p:nvSpPr>
              <p:cNvPr id="629" name="Line 760"/>
              <p:cNvSpPr>
                <a:spLocks noChangeShapeType="1"/>
              </p:cNvSpPr>
              <p:nvPr/>
            </p:nvSpPr>
            <p:spPr bwMode="auto">
              <a:xfrm flipV="1">
                <a:off x="3706"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0" name="Line 761"/>
              <p:cNvSpPr>
                <a:spLocks noChangeShapeType="1"/>
              </p:cNvSpPr>
              <p:nvPr/>
            </p:nvSpPr>
            <p:spPr bwMode="auto">
              <a:xfrm flipV="1">
                <a:off x="3729"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1" name="Rectangle 762"/>
              <p:cNvSpPr>
                <a:spLocks noChangeArrowheads="1"/>
              </p:cNvSpPr>
              <p:nvPr/>
            </p:nvSpPr>
            <p:spPr bwMode="auto">
              <a:xfrm>
                <a:off x="3970" y="2771"/>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32" name="Line 763"/>
              <p:cNvSpPr>
                <a:spLocks noChangeShapeType="1"/>
              </p:cNvSpPr>
              <p:nvPr/>
            </p:nvSpPr>
            <p:spPr bwMode="auto">
              <a:xfrm flipV="1">
                <a:off x="4249"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3" name="Rectangle 764"/>
              <p:cNvSpPr>
                <a:spLocks noChangeArrowheads="1"/>
              </p:cNvSpPr>
              <p:nvPr/>
            </p:nvSpPr>
            <p:spPr bwMode="auto">
              <a:xfrm>
                <a:off x="4367" y="2771"/>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40</a:t>
                </a:r>
                <a:endParaRPr kumimoji="0" lang="en-US" sz="1800" b="0" i="0" u="none" strike="noStrike" cap="none" normalizeH="0" baseline="0">
                  <a:ln>
                    <a:noFill/>
                  </a:ln>
                  <a:solidFill>
                    <a:schemeClr val="tx1"/>
                  </a:solidFill>
                  <a:effectLst/>
                  <a:latin typeface="Arial" pitchFamily="34" charset="0"/>
                </a:endParaRPr>
              </a:p>
            </p:txBody>
          </p:sp>
          <p:sp>
            <p:nvSpPr>
              <p:cNvPr id="634" name="Line 765"/>
              <p:cNvSpPr>
                <a:spLocks noChangeShapeType="1"/>
              </p:cNvSpPr>
              <p:nvPr/>
            </p:nvSpPr>
            <p:spPr bwMode="auto">
              <a:xfrm flipV="1">
                <a:off x="4575"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5" name="Line 766"/>
              <p:cNvSpPr>
                <a:spLocks noChangeShapeType="1"/>
              </p:cNvSpPr>
              <p:nvPr/>
            </p:nvSpPr>
            <p:spPr bwMode="auto">
              <a:xfrm flipV="1">
                <a:off x="4597" y="277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6" name="Line 767"/>
              <p:cNvSpPr>
                <a:spLocks noChangeShapeType="1"/>
              </p:cNvSpPr>
              <p:nvPr/>
            </p:nvSpPr>
            <p:spPr bwMode="auto">
              <a:xfrm flipV="1">
                <a:off x="1970"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7" name="Line 768"/>
              <p:cNvSpPr>
                <a:spLocks noChangeShapeType="1"/>
              </p:cNvSpPr>
              <p:nvPr/>
            </p:nvSpPr>
            <p:spPr bwMode="auto">
              <a:xfrm flipV="1">
                <a:off x="1992"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8" name="Rectangle 769"/>
              <p:cNvSpPr>
                <a:spLocks noChangeArrowheads="1"/>
              </p:cNvSpPr>
              <p:nvPr/>
            </p:nvSpPr>
            <p:spPr bwMode="auto">
              <a:xfrm>
                <a:off x="2230" y="288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39" name="Line 770"/>
              <p:cNvSpPr>
                <a:spLocks noChangeShapeType="1"/>
              </p:cNvSpPr>
              <p:nvPr/>
            </p:nvSpPr>
            <p:spPr bwMode="auto">
              <a:xfrm flipV="1">
                <a:off x="2513"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0" name="Rectangle 771"/>
              <p:cNvSpPr>
                <a:spLocks noChangeArrowheads="1"/>
              </p:cNvSpPr>
              <p:nvPr/>
            </p:nvSpPr>
            <p:spPr bwMode="auto">
              <a:xfrm>
                <a:off x="2603" y="2880"/>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113</a:t>
                </a:r>
                <a:endParaRPr kumimoji="0" lang="en-US" sz="1800" b="0" i="0" u="none" strike="noStrike" cap="none" normalizeH="0" baseline="0">
                  <a:ln>
                    <a:noFill/>
                  </a:ln>
                  <a:solidFill>
                    <a:schemeClr val="tx1"/>
                  </a:solidFill>
                  <a:effectLst/>
                  <a:latin typeface="Arial" pitchFamily="34" charset="0"/>
                </a:endParaRPr>
              </a:p>
            </p:txBody>
          </p:sp>
          <p:sp>
            <p:nvSpPr>
              <p:cNvPr id="641" name="Line 772"/>
              <p:cNvSpPr>
                <a:spLocks noChangeShapeType="1"/>
              </p:cNvSpPr>
              <p:nvPr/>
            </p:nvSpPr>
            <p:spPr bwMode="auto">
              <a:xfrm flipV="1">
                <a:off x="2838"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2" name="Line 773"/>
              <p:cNvSpPr>
                <a:spLocks noChangeShapeType="1"/>
              </p:cNvSpPr>
              <p:nvPr/>
            </p:nvSpPr>
            <p:spPr bwMode="auto">
              <a:xfrm flipV="1">
                <a:off x="2861"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3" name="Rectangle 774"/>
              <p:cNvSpPr>
                <a:spLocks noChangeArrowheads="1"/>
              </p:cNvSpPr>
              <p:nvPr/>
            </p:nvSpPr>
            <p:spPr bwMode="auto">
              <a:xfrm>
                <a:off x="3085" y="288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Q</a:t>
                </a:r>
                <a:endParaRPr kumimoji="0" lang="en-US" sz="1800" b="0" i="0" u="none" strike="noStrike" cap="none" normalizeH="0" baseline="0">
                  <a:ln>
                    <a:noFill/>
                  </a:ln>
                  <a:solidFill>
                    <a:schemeClr val="tx1"/>
                  </a:solidFill>
                  <a:effectLst/>
                  <a:latin typeface="Arial" pitchFamily="34" charset="0"/>
                </a:endParaRPr>
              </a:p>
            </p:txBody>
          </p:sp>
          <p:sp>
            <p:nvSpPr>
              <p:cNvPr id="644" name="Line 775"/>
              <p:cNvSpPr>
                <a:spLocks noChangeShapeType="1"/>
              </p:cNvSpPr>
              <p:nvPr/>
            </p:nvSpPr>
            <p:spPr bwMode="auto">
              <a:xfrm flipV="1">
                <a:off x="3381"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5" name="Rectangle 776"/>
              <p:cNvSpPr>
                <a:spLocks noChangeArrowheads="1"/>
              </p:cNvSpPr>
              <p:nvPr/>
            </p:nvSpPr>
            <p:spPr bwMode="auto">
              <a:xfrm>
                <a:off x="3494" y="288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81</a:t>
                </a:r>
                <a:endParaRPr kumimoji="0" lang="en-US" sz="1800" b="0" i="0" u="none" strike="noStrike" cap="none" normalizeH="0" baseline="0">
                  <a:ln>
                    <a:noFill/>
                  </a:ln>
                  <a:solidFill>
                    <a:schemeClr val="tx1"/>
                  </a:solidFill>
                  <a:effectLst/>
                  <a:latin typeface="Arial" pitchFamily="34" charset="0"/>
                </a:endParaRPr>
              </a:p>
            </p:txBody>
          </p:sp>
          <p:sp>
            <p:nvSpPr>
              <p:cNvPr id="646" name="Line 777"/>
              <p:cNvSpPr>
                <a:spLocks noChangeShapeType="1"/>
              </p:cNvSpPr>
              <p:nvPr/>
            </p:nvSpPr>
            <p:spPr bwMode="auto">
              <a:xfrm flipV="1">
                <a:off x="3706"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7" name="Line 778"/>
              <p:cNvSpPr>
                <a:spLocks noChangeShapeType="1"/>
              </p:cNvSpPr>
              <p:nvPr/>
            </p:nvSpPr>
            <p:spPr bwMode="auto">
              <a:xfrm flipV="1">
                <a:off x="3729"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48" name="Rectangle 779"/>
              <p:cNvSpPr>
                <a:spLocks noChangeArrowheads="1"/>
              </p:cNvSpPr>
              <p:nvPr/>
            </p:nvSpPr>
            <p:spPr bwMode="auto">
              <a:xfrm>
                <a:off x="3970" y="2880"/>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49" name="Line 780"/>
              <p:cNvSpPr>
                <a:spLocks noChangeShapeType="1"/>
              </p:cNvSpPr>
              <p:nvPr/>
            </p:nvSpPr>
            <p:spPr bwMode="auto">
              <a:xfrm flipV="1">
                <a:off x="4249"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0" name="Rectangle 781"/>
              <p:cNvSpPr>
                <a:spLocks noChangeArrowheads="1"/>
              </p:cNvSpPr>
              <p:nvPr/>
            </p:nvSpPr>
            <p:spPr bwMode="auto">
              <a:xfrm>
                <a:off x="4367" y="288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41</a:t>
                </a:r>
                <a:endParaRPr kumimoji="0" lang="en-US" sz="1800" b="0" i="0" u="none" strike="noStrike" cap="none" normalizeH="0" baseline="0">
                  <a:ln>
                    <a:noFill/>
                  </a:ln>
                  <a:solidFill>
                    <a:schemeClr val="tx1"/>
                  </a:solidFill>
                  <a:effectLst/>
                  <a:latin typeface="Arial" pitchFamily="34" charset="0"/>
                </a:endParaRPr>
              </a:p>
            </p:txBody>
          </p:sp>
          <p:sp>
            <p:nvSpPr>
              <p:cNvPr id="651" name="Line 782"/>
              <p:cNvSpPr>
                <a:spLocks noChangeShapeType="1"/>
              </p:cNvSpPr>
              <p:nvPr/>
            </p:nvSpPr>
            <p:spPr bwMode="auto">
              <a:xfrm flipV="1">
                <a:off x="4575"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2" name="Line 783"/>
              <p:cNvSpPr>
                <a:spLocks noChangeShapeType="1"/>
              </p:cNvSpPr>
              <p:nvPr/>
            </p:nvSpPr>
            <p:spPr bwMode="auto">
              <a:xfrm flipV="1">
                <a:off x="4597" y="288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3" name="Line 784"/>
              <p:cNvSpPr>
                <a:spLocks noChangeShapeType="1"/>
              </p:cNvSpPr>
              <p:nvPr/>
            </p:nvSpPr>
            <p:spPr bwMode="auto">
              <a:xfrm flipV="1">
                <a:off x="1970"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4" name="Line 785"/>
              <p:cNvSpPr>
                <a:spLocks noChangeShapeType="1"/>
              </p:cNvSpPr>
              <p:nvPr/>
            </p:nvSpPr>
            <p:spPr bwMode="auto">
              <a:xfrm flipV="1">
                <a:off x="1992"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5" name="Rectangle 786"/>
              <p:cNvSpPr>
                <a:spLocks noChangeArrowheads="1"/>
              </p:cNvSpPr>
              <p:nvPr/>
            </p:nvSpPr>
            <p:spPr bwMode="auto">
              <a:xfrm>
                <a:off x="2237" y="2996"/>
                <a:ext cx="67"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56" name="Line 787"/>
              <p:cNvSpPr>
                <a:spLocks noChangeShapeType="1"/>
              </p:cNvSpPr>
              <p:nvPr/>
            </p:nvSpPr>
            <p:spPr bwMode="auto">
              <a:xfrm flipV="1">
                <a:off x="2513"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7" name="Rectangle 788"/>
              <p:cNvSpPr>
                <a:spLocks noChangeArrowheads="1"/>
              </p:cNvSpPr>
              <p:nvPr/>
            </p:nvSpPr>
            <p:spPr bwMode="auto">
              <a:xfrm>
                <a:off x="2603" y="2996"/>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114</a:t>
                </a:r>
                <a:endParaRPr kumimoji="0" lang="en-US" sz="1800" b="0" i="0" u="none" strike="noStrike" cap="none" normalizeH="0" baseline="0">
                  <a:ln>
                    <a:noFill/>
                  </a:ln>
                  <a:solidFill>
                    <a:schemeClr val="tx1"/>
                  </a:solidFill>
                  <a:effectLst/>
                  <a:latin typeface="Arial" pitchFamily="34" charset="0"/>
                </a:endParaRPr>
              </a:p>
            </p:txBody>
          </p:sp>
          <p:sp>
            <p:nvSpPr>
              <p:cNvPr id="658" name="Line 789"/>
              <p:cNvSpPr>
                <a:spLocks noChangeShapeType="1"/>
              </p:cNvSpPr>
              <p:nvPr/>
            </p:nvSpPr>
            <p:spPr bwMode="auto">
              <a:xfrm flipV="1">
                <a:off x="2838"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9" name="Line 790"/>
              <p:cNvSpPr>
                <a:spLocks noChangeShapeType="1"/>
              </p:cNvSpPr>
              <p:nvPr/>
            </p:nvSpPr>
            <p:spPr bwMode="auto">
              <a:xfrm flipV="1">
                <a:off x="2861"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0" name="Rectangle 791"/>
              <p:cNvSpPr>
                <a:spLocks noChangeArrowheads="1"/>
              </p:cNvSpPr>
              <p:nvPr/>
            </p:nvSpPr>
            <p:spPr bwMode="auto">
              <a:xfrm>
                <a:off x="3085" y="2996"/>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R</a:t>
                </a:r>
                <a:endParaRPr kumimoji="0" lang="en-US" sz="1800" b="0" i="0" u="none" strike="noStrike" cap="none" normalizeH="0" baseline="0">
                  <a:ln>
                    <a:noFill/>
                  </a:ln>
                  <a:solidFill>
                    <a:schemeClr val="tx1"/>
                  </a:solidFill>
                  <a:effectLst/>
                  <a:latin typeface="Arial" pitchFamily="34" charset="0"/>
                </a:endParaRPr>
              </a:p>
            </p:txBody>
          </p:sp>
          <p:sp>
            <p:nvSpPr>
              <p:cNvPr id="661" name="Line 792"/>
              <p:cNvSpPr>
                <a:spLocks noChangeShapeType="1"/>
              </p:cNvSpPr>
              <p:nvPr/>
            </p:nvSpPr>
            <p:spPr bwMode="auto">
              <a:xfrm flipV="1">
                <a:off x="3381"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2" name="Rectangle 793"/>
              <p:cNvSpPr>
                <a:spLocks noChangeArrowheads="1"/>
              </p:cNvSpPr>
              <p:nvPr/>
            </p:nvSpPr>
            <p:spPr bwMode="auto">
              <a:xfrm>
                <a:off x="3494" y="299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82</a:t>
                </a:r>
                <a:endParaRPr kumimoji="0" lang="en-US" sz="1800" b="0" i="0" u="none" strike="noStrike" cap="none" normalizeH="0" baseline="0">
                  <a:ln>
                    <a:noFill/>
                  </a:ln>
                  <a:solidFill>
                    <a:schemeClr val="tx1"/>
                  </a:solidFill>
                  <a:effectLst/>
                  <a:latin typeface="Arial" pitchFamily="34" charset="0"/>
                </a:endParaRPr>
              </a:p>
            </p:txBody>
          </p:sp>
          <p:sp>
            <p:nvSpPr>
              <p:cNvPr id="663" name="Line 794"/>
              <p:cNvSpPr>
                <a:spLocks noChangeShapeType="1"/>
              </p:cNvSpPr>
              <p:nvPr/>
            </p:nvSpPr>
            <p:spPr bwMode="auto">
              <a:xfrm flipV="1">
                <a:off x="3706"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4" name="Line 795"/>
              <p:cNvSpPr>
                <a:spLocks noChangeShapeType="1"/>
              </p:cNvSpPr>
              <p:nvPr/>
            </p:nvSpPr>
            <p:spPr bwMode="auto">
              <a:xfrm flipV="1">
                <a:off x="3729"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5" name="Rectangle 796"/>
              <p:cNvSpPr>
                <a:spLocks noChangeArrowheads="1"/>
              </p:cNvSpPr>
              <p:nvPr/>
            </p:nvSpPr>
            <p:spPr bwMode="auto">
              <a:xfrm>
                <a:off x="3964" y="2996"/>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66" name="Line 797"/>
              <p:cNvSpPr>
                <a:spLocks noChangeShapeType="1"/>
              </p:cNvSpPr>
              <p:nvPr/>
            </p:nvSpPr>
            <p:spPr bwMode="auto">
              <a:xfrm flipV="1">
                <a:off x="4249"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7" name="Rectangle 798"/>
              <p:cNvSpPr>
                <a:spLocks noChangeArrowheads="1"/>
              </p:cNvSpPr>
              <p:nvPr/>
            </p:nvSpPr>
            <p:spPr bwMode="auto">
              <a:xfrm>
                <a:off x="4367" y="2996"/>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42</a:t>
                </a:r>
                <a:endParaRPr kumimoji="0" lang="en-US" sz="1800" b="0" i="0" u="none" strike="noStrike" cap="none" normalizeH="0" baseline="0">
                  <a:ln>
                    <a:noFill/>
                  </a:ln>
                  <a:solidFill>
                    <a:schemeClr val="tx1"/>
                  </a:solidFill>
                  <a:effectLst/>
                  <a:latin typeface="Arial" pitchFamily="34" charset="0"/>
                </a:endParaRPr>
              </a:p>
            </p:txBody>
          </p:sp>
          <p:sp>
            <p:nvSpPr>
              <p:cNvPr id="668" name="Line 799"/>
              <p:cNvSpPr>
                <a:spLocks noChangeShapeType="1"/>
              </p:cNvSpPr>
              <p:nvPr/>
            </p:nvSpPr>
            <p:spPr bwMode="auto">
              <a:xfrm flipV="1">
                <a:off x="4575"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69" name="Line 800"/>
              <p:cNvSpPr>
                <a:spLocks noChangeShapeType="1"/>
              </p:cNvSpPr>
              <p:nvPr/>
            </p:nvSpPr>
            <p:spPr bwMode="auto">
              <a:xfrm flipV="1">
                <a:off x="4597" y="299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0" name="Line 801"/>
              <p:cNvSpPr>
                <a:spLocks noChangeShapeType="1"/>
              </p:cNvSpPr>
              <p:nvPr/>
            </p:nvSpPr>
            <p:spPr bwMode="auto">
              <a:xfrm flipV="1">
                <a:off x="1970"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1" name="Line 802"/>
              <p:cNvSpPr>
                <a:spLocks noChangeShapeType="1"/>
              </p:cNvSpPr>
              <p:nvPr/>
            </p:nvSpPr>
            <p:spPr bwMode="auto">
              <a:xfrm flipV="1">
                <a:off x="1992"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2" name="Rectangle 803"/>
              <p:cNvSpPr>
                <a:spLocks noChangeArrowheads="1"/>
              </p:cNvSpPr>
              <p:nvPr/>
            </p:nvSpPr>
            <p:spPr bwMode="auto">
              <a:xfrm>
                <a:off x="2237" y="3105"/>
                <a:ext cx="7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3" name="Line 804"/>
              <p:cNvSpPr>
                <a:spLocks noChangeShapeType="1"/>
              </p:cNvSpPr>
              <p:nvPr/>
            </p:nvSpPr>
            <p:spPr bwMode="auto">
              <a:xfrm flipV="1">
                <a:off x="2513"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4" name="Rectangle 805"/>
              <p:cNvSpPr>
                <a:spLocks noChangeArrowheads="1"/>
              </p:cNvSpPr>
              <p:nvPr/>
            </p:nvSpPr>
            <p:spPr bwMode="auto">
              <a:xfrm>
                <a:off x="2603" y="3105"/>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115</a:t>
                </a:r>
                <a:endParaRPr kumimoji="0" lang="en-US" sz="1800" b="0" i="0" u="none" strike="noStrike" cap="none" normalizeH="0" baseline="0">
                  <a:ln>
                    <a:noFill/>
                  </a:ln>
                  <a:solidFill>
                    <a:schemeClr val="tx1"/>
                  </a:solidFill>
                  <a:effectLst/>
                  <a:latin typeface="Arial" pitchFamily="34" charset="0"/>
                </a:endParaRPr>
              </a:p>
            </p:txBody>
          </p:sp>
          <p:sp>
            <p:nvSpPr>
              <p:cNvPr id="675" name="Line 806"/>
              <p:cNvSpPr>
                <a:spLocks noChangeShapeType="1"/>
              </p:cNvSpPr>
              <p:nvPr/>
            </p:nvSpPr>
            <p:spPr bwMode="auto">
              <a:xfrm flipV="1">
                <a:off x="2838"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6" name="Line 807"/>
              <p:cNvSpPr>
                <a:spLocks noChangeShapeType="1"/>
              </p:cNvSpPr>
              <p:nvPr/>
            </p:nvSpPr>
            <p:spPr bwMode="auto">
              <a:xfrm flipV="1">
                <a:off x="2861"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7" name="Rectangle 808"/>
              <p:cNvSpPr>
                <a:spLocks noChangeArrowheads="1"/>
              </p:cNvSpPr>
              <p:nvPr/>
            </p:nvSpPr>
            <p:spPr bwMode="auto">
              <a:xfrm>
                <a:off x="3091" y="3105"/>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S</a:t>
                </a:r>
                <a:endParaRPr kumimoji="0" lang="en-US" sz="1800" b="0" i="0" u="none" strike="noStrike" cap="none" normalizeH="0" baseline="0">
                  <a:ln>
                    <a:noFill/>
                  </a:ln>
                  <a:solidFill>
                    <a:schemeClr val="tx1"/>
                  </a:solidFill>
                  <a:effectLst/>
                  <a:latin typeface="Arial" pitchFamily="34" charset="0"/>
                </a:endParaRPr>
              </a:p>
            </p:txBody>
          </p:sp>
          <p:sp>
            <p:nvSpPr>
              <p:cNvPr id="678" name="Line 809"/>
              <p:cNvSpPr>
                <a:spLocks noChangeShapeType="1"/>
              </p:cNvSpPr>
              <p:nvPr/>
            </p:nvSpPr>
            <p:spPr bwMode="auto">
              <a:xfrm flipV="1">
                <a:off x="3381"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79" name="Rectangle 810"/>
              <p:cNvSpPr>
                <a:spLocks noChangeArrowheads="1"/>
              </p:cNvSpPr>
              <p:nvPr/>
            </p:nvSpPr>
            <p:spPr bwMode="auto">
              <a:xfrm>
                <a:off x="3494" y="310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83</a:t>
                </a:r>
                <a:endParaRPr kumimoji="0" lang="en-US" sz="1800" b="0" i="0" u="none" strike="noStrike" cap="none" normalizeH="0" baseline="0">
                  <a:ln>
                    <a:noFill/>
                  </a:ln>
                  <a:solidFill>
                    <a:schemeClr val="tx1"/>
                  </a:solidFill>
                  <a:effectLst/>
                  <a:latin typeface="Arial" pitchFamily="34" charset="0"/>
                </a:endParaRPr>
              </a:p>
            </p:txBody>
          </p:sp>
          <p:sp>
            <p:nvSpPr>
              <p:cNvPr id="680" name="Line 811"/>
              <p:cNvSpPr>
                <a:spLocks noChangeShapeType="1"/>
              </p:cNvSpPr>
              <p:nvPr/>
            </p:nvSpPr>
            <p:spPr bwMode="auto">
              <a:xfrm flipV="1">
                <a:off x="3706"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1" name="Line 812"/>
              <p:cNvSpPr>
                <a:spLocks noChangeShapeType="1"/>
              </p:cNvSpPr>
              <p:nvPr/>
            </p:nvSpPr>
            <p:spPr bwMode="auto">
              <a:xfrm flipV="1">
                <a:off x="3729"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2" name="Rectangle 813"/>
              <p:cNvSpPr>
                <a:spLocks noChangeArrowheads="1"/>
              </p:cNvSpPr>
              <p:nvPr/>
            </p:nvSpPr>
            <p:spPr bwMode="auto">
              <a:xfrm>
                <a:off x="3952" y="3105"/>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683" name="Line 814"/>
              <p:cNvSpPr>
                <a:spLocks noChangeShapeType="1"/>
              </p:cNvSpPr>
              <p:nvPr/>
            </p:nvSpPr>
            <p:spPr bwMode="auto">
              <a:xfrm flipV="1">
                <a:off x="4249"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4" name="Rectangle 815"/>
              <p:cNvSpPr>
                <a:spLocks noChangeArrowheads="1"/>
              </p:cNvSpPr>
              <p:nvPr/>
            </p:nvSpPr>
            <p:spPr bwMode="auto">
              <a:xfrm>
                <a:off x="4367" y="310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43</a:t>
                </a:r>
                <a:endParaRPr kumimoji="0" lang="en-US" sz="1800" b="0" i="0" u="none" strike="noStrike" cap="none" normalizeH="0" baseline="0">
                  <a:ln>
                    <a:noFill/>
                  </a:ln>
                  <a:solidFill>
                    <a:schemeClr val="tx1"/>
                  </a:solidFill>
                  <a:effectLst/>
                  <a:latin typeface="Arial" pitchFamily="34" charset="0"/>
                </a:endParaRPr>
              </a:p>
            </p:txBody>
          </p:sp>
          <p:sp>
            <p:nvSpPr>
              <p:cNvPr id="685" name="Line 816"/>
              <p:cNvSpPr>
                <a:spLocks noChangeShapeType="1"/>
              </p:cNvSpPr>
              <p:nvPr/>
            </p:nvSpPr>
            <p:spPr bwMode="auto">
              <a:xfrm flipV="1">
                <a:off x="4575"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6" name="Line 817"/>
              <p:cNvSpPr>
                <a:spLocks noChangeShapeType="1"/>
              </p:cNvSpPr>
              <p:nvPr/>
            </p:nvSpPr>
            <p:spPr bwMode="auto">
              <a:xfrm flipV="1">
                <a:off x="4597" y="310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7" name="Line 818"/>
              <p:cNvSpPr>
                <a:spLocks noChangeShapeType="1"/>
              </p:cNvSpPr>
              <p:nvPr/>
            </p:nvSpPr>
            <p:spPr bwMode="auto">
              <a:xfrm flipV="1">
                <a:off x="1970" y="3219"/>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8" name="Line 819"/>
              <p:cNvSpPr>
                <a:spLocks noChangeShapeType="1"/>
              </p:cNvSpPr>
              <p:nvPr/>
            </p:nvSpPr>
            <p:spPr bwMode="auto">
              <a:xfrm flipV="1">
                <a:off x="1992" y="3219"/>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89" name="Rectangle 820"/>
              <p:cNvSpPr>
                <a:spLocks noChangeArrowheads="1"/>
              </p:cNvSpPr>
              <p:nvPr/>
            </p:nvSpPr>
            <p:spPr bwMode="auto">
              <a:xfrm>
                <a:off x="2237" y="3215"/>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0" name="Line 821"/>
              <p:cNvSpPr>
                <a:spLocks noChangeShapeType="1"/>
              </p:cNvSpPr>
              <p:nvPr/>
            </p:nvSpPr>
            <p:spPr bwMode="auto">
              <a:xfrm flipV="1">
                <a:off x="2513"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1" name="Rectangle 822"/>
              <p:cNvSpPr>
                <a:spLocks noChangeArrowheads="1"/>
              </p:cNvSpPr>
              <p:nvPr/>
            </p:nvSpPr>
            <p:spPr bwMode="auto">
              <a:xfrm>
                <a:off x="2603" y="3215"/>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116</a:t>
                </a:r>
                <a:endParaRPr kumimoji="0" lang="en-US" sz="1800" b="0" i="0" u="none" strike="noStrike" cap="none" normalizeH="0" baseline="0">
                  <a:ln>
                    <a:noFill/>
                  </a:ln>
                  <a:solidFill>
                    <a:schemeClr val="tx1"/>
                  </a:solidFill>
                  <a:effectLst/>
                  <a:latin typeface="Arial" pitchFamily="34" charset="0"/>
                </a:endParaRPr>
              </a:p>
            </p:txBody>
          </p:sp>
          <p:sp>
            <p:nvSpPr>
              <p:cNvPr id="692" name="Line 823"/>
              <p:cNvSpPr>
                <a:spLocks noChangeShapeType="1"/>
              </p:cNvSpPr>
              <p:nvPr/>
            </p:nvSpPr>
            <p:spPr bwMode="auto">
              <a:xfrm flipV="1">
                <a:off x="2838"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3" name="Line 824"/>
              <p:cNvSpPr>
                <a:spLocks noChangeShapeType="1"/>
              </p:cNvSpPr>
              <p:nvPr/>
            </p:nvSpPr>
            <p:spPr bwMode="auto">
              <a:xfrm flipV="1">
                <a:off x="2861"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4" name="Rectangle 825"/>
              <p:cNvSpPr>
                <a:spLocks noChangeArrowheads="1"/>
              </p:cNvSpPr>
              <p:nvPr/>
            </p:nvSpPr>
            <p:spPr bwMode="auto">
              <a:xfrm>
                <a:off x="3085" y="3215"/>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T</a:t>
                </a:r>
                <a:endParaRPr kumimoji="0" lang="en-US" sz="1800" b="0" i="0" u="none" strike="noStrike" cap="none" normalizeH="0" baseline="0">
                  <a:ln>
                    <a:noFill/>
                  </a:ln>
                  <a:solidFill>
                    <a:schemeClr val="tx1"/>
                  </a:solidFill>
                  <a:effectLst/>
                  <a:latin typeface="Arial" pitchFamily="34" charset="0"/>
                </a:endParaRPr>
              </a:p>
            </p:txBody>
          </p:sp>
          <p:sp>
            <p:nvSpPr>
              <p:cNvPr id="695" name="Line 826"/>
              <p:cNvSpPr>
                <a:spLocks noChangeShapeType="1"/>
              </p:cNvSpPr>
              <p:nvPr/>
            </p:nvSpPr>
            <p:spPr bwMode="auto">
              <a:xfrm flipV="1">
                <a:off x="3381"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6" name="Rectangle 827"/>
              <p:cNvSpPr>
                <a:spLocks noChangeArrowheads="1"/>
              </p:cNvSpPr>
              <p:nvPr/>
            </p:nvSpPr>
            <p:spPr bwMode="auto">
              <a:xfrm>
                <a:off x="3494" y="321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84</a:t>
                </a:r>
                <a:endParaRPr kumimoji="0" lang="en-US" sz="1800" b="0" i="0" u="none" strike="noStrike" cap="none" normalizeH="0" baseline="0">
                  <a:ln>
                    <a:noFill/>
                  </a:ln>
                  <a:solidFill>
                    <a:schemeClr val="tx1"/>
                  </a:solidFill>
                  <a:effectLst/>
                  <a:latin typeface="Arial" pitchFamily="34" charset="0"/>
                </a:endParaRPr>
              </a:p>
            </p:txBody>
          </p:sp>
          <p:sp>
            <p:nvSpPr>
              <p:cNvPr id="697" name="Line 828"/>
              <p:cNvSpPr>
                <a:spLocks noChangeShapeType="1"/>
              </p:cNvSpPr>
              <p:nvPr/>
            </p:nvSpPr>
            <p:spPr bwMode="auto">
              <a:xfrm flipV="1">
                <a:off x="3706"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8" name="Line 829"/>
              <p:cNvSpPr>
                <a:spLocks noChangeShapeType="1"/>
              </p:cNvSpPr>
              <p:nvPr/>
            </p:nvSpPr>
            <p:spPr bwMode="auto">
              <a:xfrm flipV="1">
                <a:off x="3729"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99" name="Rectangle 830"/>
              <p:cNvSpPr>
                <a:spLocks noChangeArrowheads="1"/>
              </p:cNvSpPr>
              <p:nvPr/>
            </p:nvSpPr>
            <p:spPr bwMode="auto">
              <a:xfrm>
                <a:off x="3976" y="3215"/>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00" name="Line 831"/>
              <p:cNvSpPr>
                <a:spLocks noChangeShapeType="1"/>
              </p:cNvSpPr>
              <p:nvPr/>
            </p:nvSpPr>
            <p:spPr bwMode="auto">
              <a:xfrm flipV="1">
                <a:off x="4249"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1" name="Rectangle 832"/>
              <p:cNvSpPr>
                <a:spLocks noChangeArrowheads="1"/>
              </p:cNvSpPr>
              <p:nvPr/>
            </p:nvSpPr>
            <p:spPr bwMode="auto">
              <a:xfrm>
                <a:off x="4367" y="3215"/>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44</a:t>
                </a:r>
                <a:endParaRPr kumimoji="0" lang="en-US" sz="1800" b="0" i="0" u="none" strike="noStrike" cap="none" normalizeH="0" baseline="0">
                  <a:ln>
                    <a:noFill/>
                  </a:ln>
                  <a:solidFill>
                    <a:schemeClr val="tx1"/>
                  </a:solidFill>
                  <a:effectLst/>
                  <a:latin typeface="Arial" pitchFamily="34" charset="0"/>
                </a:endParaRPr>
              </a:p>
            </p:txBody>
          </p:sp>
          <p:sp>
            <p:nvSpPr>
              <p:cNvPr id="702" name="Line 833"/>
              <p:cNvSpPr>
                <a:spLocks noChangeShapeType="1"/>
              </p:cNvSpPr>
              <p:nvPr/>
            </p:nvSpPr>
            <p:spPr bwMode="auto">
              <a:xfrm flipV="1">
                <a:off x="4575"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3" name="Line 834"/>
              <p:cNvSpPr>
                <a:spLocks noChangeShapeType="1"/>
              </p:cNvSpPr>
              <p:nvPr/>
            </p:nvSpPr>
            <p:spPr bwMode="auto">
              <a:xfrm flipV="1">
                <a:off x="4597" y="3218"/>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4" name="Line 835"/>
              <p:cNvSpPr>
                <a:spLocks noChangeShapeType="1"/>
              </p:cNvSpPr>
              <p:nvPr/>
            </p:nvSpPr>
            <p:spPr bwMode="auto">
              <a:xfrm flipV="1">
                <a:off x="1970"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5" name="Line 836"/>
              <p:cNvSpPr>
                <a:spLocks noChangeShapeType="1"/>
              </p:cNvSpPr>
              <p:nvPr/>
            </p:nvSpPr>
            <p:spPr bwMode="auto">
              <a:xfrm flipV="1">
                <a:off x="1992"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6" name="Rectangle 837"/>
              <p:cNvSpPr>
                <a:spLocks noChangeArrowheads="1"/>
              </p:cNvSpPr>
              <p:nvPr/>
            </p:nvSpPr>
            <p:spPr bwMode="auto">
              <a:xfrm>
                <a:off x="2224" y="3330"/>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07" name="Line 838"/>
              <p:cNvSpPr>
                <a:spLocks noChangeShapeType="1"/>
              </p:cNvSpPr>
              <p:nvPr/>
            </p:nvSpPr>
            <p:spPr bwMode="auto">
              <a:xfrm flipV="1">
                <a:off x="2513"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08" name="Rectangle 839"/>
              <p:cNvSpPr>
                <a:spLocks noChangeArrowheads="1"/>
              </p:cNvSpPr>
              <p:nvPr/>
            </p:nvSpPr>
            <p:spPr bwMode="auto">
              <a:xfrm>
                <a:off x="2603" y="3330"/>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117</a:t>
                </a:r>
                <a:endParaRPr kumimoji="0" lang="en-US" sz="1800" b="0" i="0" u="none" strike="noStrike" cap="none" normalizeH="0" baseline="0">
                  <a:ln>
                    <a:noFill/>
                  </a:ln>
                  <a:solidFill>
                    <a:schemeClr val="tx1"/>
                  </a:solidFill>
                  <a:effectLst/>
                  <a:latin typeface="Arial" pitchFamily="34" charset="0"/>
                </a:endParaRPr>
              </a:p>
            </p:txBody>
          </p:sp>
          <p:sp>
            <p:nvSpPr>
              <p:cNvPr id="709" name="Line 840"/>
              <p:cNvSpPr>
                <a:spLocks noChangeShapeType="1"/>
              </p:cNvSpPr>
              <p:nvPr/>
            </p:nvSpPr>
            <p:spPr bwMode="auto">
              <a:xfrm flipV="1">
                <a:off x="2838"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0" name="Line 841"/>
              <p:cNvSpPr>
                <a:spLocks noChangeShapeType="1"/>
              </p:cNvSpPr>
              <p:nvPr/>
            </p:nvSpPr>
            <p:spPr bwMode="auto">
              <a:xfrm flipV="1">
                <a:off x="2861"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1" name="Rectangle 842"/>
              <p:cNvSpPr>
                <a:spLocks noChangeArrowheads="1"/>
              </p:cNvSpPr>
              <p:nvPr/>
            </p:nvSpPr>
            <p:spPr bwMode="auto">
              <a:xfrm>
                <a:off x="3085" y="3330"/>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U</a:t>
                </a:r>
                <a:endParaRPr kumimoji="0" lang="en-US" sz="1800" b="0" i="0" u="none" strike="noStrike" cap="none" normalizeH="0" baseline="0">
                  <a:ln>
                    <a:noFill/>
                  </a:ln>
                  <a:solidFill>
                    <a:schemeClr val="tx1"/>
                  </a:solidFill>
                  <a:effectLst/>
                  <a:latin typeface="Arial" pitchFamily="34" charset="0"/>
                </a:endParaRPr>
              </a:p>
            </p:txBody>
          </p:sp>
          <p:sp>
            <p:nvSpPr>
              <p:cNvPr id="712" name="Line 843"/>
              <p:cNvSpPr>
                <a:spLocks noChangeShapeType="1"/>
              </p:cNvSpPr>
              <p:nvPr/>
            </p:nvSpPr>
            <p:spPr bwMode="auto">
              <a:xfrm flipV="1">
                <a:off x="3381"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3" name="Rectangle 844"/>
              <p:cNvSpPr>
                <a:spLocks noChangeArrowheads="1"/>
              </p:cNvSpPr>
              <p:nvPr/>
            </p:nvSpPr>
            <p:spPr bwMode="auto">
              <a:xfrm>
                <a:off x="3494" y="333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85</a:t>
                </a:r>
                <a:endParaRPr kumimoji="0" lang="en-US" sz="1800" b="0" i="0" u="none" strike="noStrike" cap="none" normalizeH="0" baseline="0">
                  <a:ln>
                    <a:noFill/>
                  </a:ln>
                  <a:solidFill>
                    <a:schemeClr val="tx1"/>
                  </a:solidFill>
                  <a:effectLst/>
                  <a:latin typeface="Arial" pitchFamily="34" charset="0"/>
                </a:endParaRPr>
              </a:p>
            </p:txBody>
          </p:sp>
          <p:sp>
            <p:nvSpPr>
              <p:cNvPr id="714" name="Line 845"/>
              <p:cNvSpPr>
                <a:spLocks noChangeShapeType="1"/>
              </p:cNvSpPr>
              <p:nvPr/>
            </p:nvSpPr>
            <p:spPr bwMode="auto">
              <a:xfrm flipV="1">
                <a:off x="3706"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5" name="Line 846"/>
              <p:cNvSpPr>
                <a:spLocks noChangeShapeType="1"/>
              </p:cNvSpPr>
              <p:nvPr/>
            </p:nvSpPr>
            <p:spPr bwMode="auto">
              <a:xfrm flipV="1">
                <a:off x="3729"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6" name="Rectangle 847"/>
              <p:cNvSpPr>
                <a:spLocks noChangeArrowheads="1"/>
              </p:cNvSpPr>
              <p:nvPr/>
            </p:nvSpPr>
            <p:spPr bwMode="auto">
              <a:xfrm>
                <a:off x="3976" y="3330"/>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17" name="Line 848"/>
              <p:cNvSpPr>
                <a:spLocks noChangeShapeType="1"/>
              </p:cNvSpPr>
              <p:nvPr/>
            </p:nvSpPr>
            <p:spPr bwMode="auto">
              <a:xfrm flipV="1">
                <a:off x="4249"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18" name="Rectangle 849"/>
              <p:cNvSpPr>
                <a:spLocks noChangeArrowheads="1"/>
              </p:cNvSpPr>
              <p:nvPr/>
            </p:nvSpPr>
            <p:spPr bwMode="auto">
              <a:xfrm>
                <a:off x="4367" y="3330"/>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46</a:t>
                </a:r>
                <a:endParaRPr kumimoji="0" lang="en-US" sz="1800" b="0" i="0" u="none" strike="noStrike" cap="none" normalizeH="0" baseline="0">
                  <a:ln>
                    <a:noFill/>
                  </a:ln>
                  <a:solidFill>
                    <a:schemeClr val="tx1"/>
                  </a:solidFill>
                  <a:effectLst/>
                  <a:latin typeface="Arial" pitchFamily="34" charset="0"/>
                </a:endParaRPr>
              </a:p>
            </p:txBody>
          </p:sp>
          <p:sp>
            <p:nvSpPr>
              <p:cNvPr id="719" name="Line 850"/>
              <p:cNvSpPr>
                <a:spLocks noChangeShapeType="1"/>
              </p:cNvSpPr>
              <p:nvPr/>
            </p:nvSpPr>
            <p:spPr bwMode="auto">
              <a:xfrm flipV="1">
                <a:off x="4575"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0" name="Line 851"/>
              <p:cNvSpPr>
                <a:spLocks noChangeShapeType="1"/>
              </p:cNvSpPr>
              <p:nvPr/>
            </p:nvSpPr>
            <p:spPr bwMode="auto">
              <a:xfrm flipV="1">
                <a:off x="4597" y="3330"/>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1" name="Line 852"/>
              <p:cNvSpPr>
                <a:spLocks noChangeShapeType="1"/>
              </p:cNvSpPr>
              <p:nvPr/>
            </p:nvSpPr>
            <p:spPr bwMode="auto">
              <a:xfrm flipV="1">
                <a:off x="1970"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2" name="Line 853"/>
              <p:cNvSpPr>
                <a:spLocks noChangeShapeType="1"/>
              </p:cNvSpPr>
              <p:nvPr/>
            </p:nvSpPr>
            <p:spPr bwMode="auto">
              <a:xfrm flipV="1">
                <a:off x="1992"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3" name="Rectangle 854"/>
              <p:cNvSpPr>
                <a:spLocks noChangeArrowheads="1"/>
              </p:cNvSpPr>
              <p:nvPr/>
            </p:nvSpPr>
            <p:spPr bwMode="auto">
              <a:xfrm>
                <a:off x="2230" y="3439"/>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4" name="Line 855"/>
              <p:cNvSpPr>
                <a:spLocks noChangeShapeType="1"/>
              </p:cNvSpPr>
              <p:nvPr/>
            </p:nvSpPr>
            <p:spPr bwMode="auto">
              <a:xfrm flipV="1">
                <a:off x="2513"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5" name="Rectangle 856"/>
              <p:cNvSpPr>
                <a:spLocks noChangeArrowheads="1"/>
              </p:cNvSpPr>
              <p:nvPr/>
            </p:nvSpPr>
            <p:spPr bwMode="auto">
              <a:xfrm>
                <a:off x="2603" y="343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118</a:t>
                </a:r>
                <a:endParaRPr kumimoji="0" lang="en-US" sz="1800" b="0" i="0" u="none" strike="noStrike" cap="none" normalizeH="0" baseline="0">
                  <a:ln>
                    <a:noFill/>
                  </a:ln>
                  <a:solidFill>
                    <a:schemeClr val="tx1"/>
                  </a:solidFill>
                  <a:effectLst/>
                  <a:latin typeface="Arial" pitchFamily="34" charset="0"/>
                </a:endParaRPr>
              </a:p>
            </p:txBody>
          </p:sp>
          <p:sp>
            <p:nvSpPr>
              <p:cNvPr id="726" name="Line 857"/>
              <p:cNvSpPr>
                <a:spLocks noChangeShapeType="1"/>
              </p:cNvSpPr>
              <p:nvPr/>
            </p:nvSpPr>
            <p:spPr bwMode="auto">
              <a:xfrm flipV="1">
                <a:off x="2838"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7" name="Line 858"/>
              <p:cNvSpPr>
                <a:spLocks noChangeShapeType="1"/>
              </p:cNvSpPr>
              <p:nvPr/>
            </p:nvSpPr>
            <p:spPr bwMode="auto">
              <a:xfrm flipV="1">
                <a:off x="2861"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28" name="Rectangle 859"/>
              <p:cNvSpPr>
                <a:spLocks noChangeArrowheads="1"/>
              </p:cNvSpPr>
              <p:nvPr/>
            </p:nvSpPr>
            <p:spPr bwMode="auto">
              <a:xfrm>
                <a:off x="3085" y="343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V</a:t>
                </a:r>
                <a:endParaRPr kumimoji="0" lang="en-US" sz="1800" b="0" i="0" u="none" strike="noStrike" cap="none" normalizeH="0" baseline="0">
                  <a:ln>
                    <a:noFill/>
                  </a:ln>
                  <a:solidFill>
                    <a:schemeClr val="tx1"/>
                  </a:solidFill>
                  <a:effectLst/>
                  <a:latin typeface="Arial" pitchFamily="34" charset="0"/>
                </a:endParaRPr>
              </a:p>
            </p:txBody>
          </p:sp>
          <p:sp>
            <p:nvSpPr>
              <p:cNvPr id="729" name="Line 860"/>
              <p:cNvSpPr>
                <a:spLocks noChangeShapeType="1"/>
              </p:cNvSpPr>
              <p:nvPr/>
            </p:nvSpPr>
            <p:spPr bwMode="auto">
              <a:xfrm flipV="1">
                <a:off x="3381"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0" name="Rectangle 861"/>
              <p:cNvSpPr>
                <a:spLocks noChangeArrowheads="1"/>
              </p:cNvSpPr>
              <p:nvPr/>
            </p:nvSpPr>
            <p:spPr bwMode="auto">
              <a:xfrm>
                <a:off x="3494" y="343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86</a:t>
                </a:r>
                <a:endParaRPr kumimoji="0" lang="en-US" sz="1800" b="0" i="0" u="none" strike="noStrike" cap="none" normalizeH="0" baseline="0">
                  <a:ln>
                    <a:noFill/>
                  </a:ln>
                  <a:solidFill>
                    <a:schemeClr val="tx1"/>
                  </a:solidFill>
                  <a:effectLst/>
                  <a:latin typeface="Arial" pitchFamily="34" charset="0"/>
                </a:endParaRPr>
              </a:p>
            </p:txBody>
          </p:sp>
          <p:sp>
            <p:nvSpPr>
              <p:cNvPr id="731" name="Line 862"/>
              <p:cNvSpPr>
                <a:spLocks noChangeShapeType="1"/>
              </p:cNvSpPr>
              <p:nvPr/>
            </p:nvSpPr>
            <p:spPr bwMode="auto">
              <a:xfrm flipV="1">
                <a:off x="3706"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2" name="Line 863"/>
              <p:cNvSpPr>
                <a:spLocks noChangeShapeType="1"/>
              </p:cNvSpPr>
              <p:nvPr/>
            </p:nvSpPr>
            <p:spPr bwMode="auto">
              <a:xfrm flipV="1">
                <a:off x="3729"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3" name="Rectangle 864"/>
              <p:cNvSpPr>
                <a:spLocks noChangeArrowheads="1"/>
              </p:cNvSpPr>
              <p:nvPr/>
            </p:nvSpPr>
            <p:spPr bwMode="auto">
              <a:xfrm>
                <a:off x="3976" y="3439"/>
                <a:ext cx="61"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734" name="Line 865"/>
              <p:cNvSpPr>
                <a:spLocks noChangeShapeType="1"/>
              </p:cNvSpPr>
              <p:nvPr/>
            </p:nvSpPr>
            <p:spPr bwMode="auto">
              <a:xfrm flipV="1">
                <a:off x="4249"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5" name="Rectangle 866"/>
              <p:cNvSpPr>
                <a:spLocks noChangeArrowheads="1"/>
              </p:cNvSpPr>
              <p:nvPr/>
            </p:nvSpPr>
            <p:spPr bwMode="auto">
              <a:xfrm>
                <a:off x="4367" y="343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59</a:t>
                </a:r>
                <a:endParaRPr kumimoji="0" lang="en-US" sz="1800" b="0" i="0" u="none" strike="noStrike" cap="none" normalizeH="0" baseline="0">
                  <a:ln>
                    <a:noFill/>
                  </a:ln>
                  <a:solidFill>
                    <a:schemeClr val="tx1"/>
                  </a:solidFill>
                  <a:effectLst/>
                  <a:latin typeface="Arial" pitchFamily="34" charset="0"/>
                </a:endParaRPr>
              </a:p>
            </p:txBody>
          </p:sp>
          <p:sp>
            <p:nvSpPr>
              <p:cNvPr id="736" name="Line 867"/>
              <p:cNvSpPr>
                <a:spLocks noChangeShapeType="1"/>
              </p:cNvSpPr>
              <p:nvPr/>
            </p:nvSpPr>
            <p:spPr bwMode="auto">
              <a:xfrm flipV="1">
                <a:off x="4575"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7" name="Line 868"/>
              <p:cNvSpPr>
                <a:spLocks noChangeShapeType="1"/>
              </p:cNvSpPr>
              <p:nvPr/>
            </p:nvSpPr>
            <p:spPr bwMode="auto">
              <a:xfrm flipV="1">
                <a:off x="4597" y="3441"/>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8" name="Line 869"/>
              <p:cNvSpPr>
                <a:spLocks noChangeShapeType="1"/>
              </p:cNvSpPr>
              <p:nvPr/>
            </p:nvSpPr>
            <p:spPr bwMode="auto">
              <a:xfrm flipV="1">
                <a:off x="1970"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39" name="Line 870"/>
              <p:cNvSpPr>
                <a:spLocks noChangeShapeType="1"/>
              </p:cNvSpPr>
              <p:nvPr/>
            </p:nvSpPr>
            <p:spPr bwMode="auto">
              <a:xfrm flipV="1">
                <a:off x="1992"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0" name="Rectangle 871"/>
              <p:cNvSpPr>
                <a:spLocks noChangeArrowheads="1"/>
              </p:cNvSpPr>
              <p:nvPr/>
            </p:nvSpPr>
            <p:spPr bwMode="auto">
              <a:xfrm>
                <a:off x="2218" y="3549"/>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741" name="Line 872"/>
              <p:cNvSpPr>
                <a:spLocks noChangeShapeType="1"/>
              </p:cNvSpPr>
              <p:nvPr/>
            </p:nvSpPr>
            <p:spPr bwMode="auto">
              <a:xfrm flipV="1">
                <a:off x="2513"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42" name="Rectangle 873"/>
              <p:cNvSpPr>
                <a:spLocks noChangeArrowheads="1"/>
              </p:cNvSpPr>
              <p:nvPr/>
            </p:nvSpPr>
            <p:spPr bwMode="auto">
              <a:xfrm>
                <a:off x="2603" y="3549"/>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119</a:t>
                </a:r>
                <a:endParaRPr kumimoji="0" lang="en-US" sz="1800" b="0" i="0" u="none" strike="noStrike" cap="none" normalizeH="0" baseline="0">
                  <a:ln>
                    <a:noFill/>
                  </a:ln>
                  <a:solidFill>
                    <a:schemeClr val="tx1"/>
                  </a:solidFill>
                  <a:effectLst/>
                  <a:latin typeface="Arial" pitchFamily="34" charset="0"/>
                </a:endParaRPr>
              </a:p>
            </p:txBody>
          </p:sp>
          <p:sp>
            <p:nvSpPr>
              <p:cNvPr id="743" name="Line 874"/>
              <p:cNvSpPr>
                <a:spLocks noChangeShapeType="1"/>
              </p:cNvSpPr>
              <p:nvPr/>
            </p:nvSpPr>
            <p:spPr bwMode="auto">
              <a:xfrm flipV="1">
                <a:off x="2838"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80" name="Line 876"/>
            <p:cNvSpPr>
              <a:spLocks noChangeShapeType="1"/>
            </p:cNvSpPr>
            <p:nvPr/>
          </p:nvSpPr>
          <p:spPr bwMode="auto">
            <a:xfrm flipV="1">
              <a:off x="2861"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1" name="Rectangle 877"/>
            <p:cNvSpPr>
              <a:spLocks noChangeArrowheads="1"/>
            </p:cNvSpPr>
            <p:nvPr/>
          </p:nvSpPr>
          <p:spPr bwMode="auto">
            <a:xfrm>
              <a:off x="3073" y="3549"/>
              <a:ext cx="1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W</a:t>
              </a:r>
              <a:endParaRPr kumimoji="0" lang="en-US" sz="1800" b="0" i="0" u="none" strike="noStrike" cap="none" normalizeH="0" baseline="0">
                <a:ln>
                  <a:noFill/>
                </a:ln>
                <a:solidFill>
                  <a:schemeClr val="tx1"/>
                </a:solidFill>
                <a:effectLst/>
                <a:latin typeface="Arial" pitchFamily="34" charset="0"/>
              </a:endParaRPr>
            </a:p>
          </p:txBody>
        </p:sp>
        <p:sp>
          <p:nvSpPr>
            <p:cNvPr id="482" name="Line 878"/>
            <p:cNvSpPr>
              <a:spLocks noChangeShapeType="1"/>
            </p:cNvSpPr>
            <p:nvPr/>
          </p:nvSpPr>
          <p:spPr bwMode="auto">
            <a:xfrm flipV="1">
              <a:off x="3381"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3" name="Rectangle 879"/>
            <p:cNvSpPr>
              <a:spLocks noChangeArrowheads="1"/>
            </p:cNvSpPr>
            <p:nvPr/>
          </p:nvSpPr>
          <p:spPr bwMode="auto">
            <a:xfrm>
              <a:off x="3494" y="354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87</a:t>
              </a:r>
              <a:endParaRPr kumimoji="0" lang="en-US" sz="1800" b="0" i="0" u="none" strike="noStrike" cap="none" normalizeH="0" baseline="0">
                <a:ln>
                  <a:noFill/>
                </a:ln>
                <a:solidFill>
                  <a:schemeClr val="tx1"/>
                </a:solidFill>
                <a:effectLst/>
                <a:latin typeface="Arial" pitchFamily="34" charset="0"/>
              </a:endParaRPr>
            </a:p>
          </p:txBody>
        </p:sp>
        <p:sp>
          <p:nvSpPr>
            <p:cNvPr id="484" name="Line 880"/>
            <p:cNvSpPr>
              <a:spLocks noChangeShapeType="1"/>
            </p:cNvSpPr>
            <p:nvPr/>
          </p:nvSpPr>
          <p:spPr bwMode="auto">
            <a:xfrm flipV="1">
              <a:off x="3706"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5" name="Line 881"/>
            <p:cNvSpPr>
              <a:spLocks noChangeShapeType="1"/>
            </p:cNvSpPr>
            <p:nvPr/>
          </p:nvSpPr>
          <p:spPr bwMode="auto">
            <a:xfrm flipV="1">
              <a:off x="3729"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6" name="Rectangle 882"/>
            <p:cNvSpPr>
              <a:spLocks noChangeArrowheads="1"/>
            </p:cNvSpPr>
            <p:nvPr/>
          </p:nvSpPr>
          <p:spPr bwMode="auto">
            <a:xfrm>
              <a:off x="3952" y="3549"/>
              <a:ext cx="92"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487" name="Line 883"/>
            <p:cNvSpPr>
              <a:spLocks noChangeShapeType="1"/>
            </p:cNvSpPr>
            <p:nvPr/>
          </p:nvSpPr>
          <p:spPr bwMode="auto">
            <a:xfrm flipV="1">
              <a:off x="4249"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88" name="Rectangle 884"/>
            <p:cNvSpPr>
              <a:spLocks noChangeArrowheads="1"/>
            </p:cNvSpPr>
            <p:nvPr/>
          </p:nvSpPr>
          <p:spPr bwMode="auto">
            <a:xfrm>
              <a:off x="4367" y="3549"/>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61</a:t>
              </a:r>
              <a:endParaRPr kumimoji="0" lang="en-US" sz="1800" b="0" i="0" u="none" strike="noStrike" cap="none" normalizeH="0" baseline="0">
                <a:ln>
                  <a:noFill/>
                </a:ln>
                <a:solidFill>
                  <a:schemeClr val="tx1"/>
                </a:solidFill>
                <a:effectLst/>
                <a:latin typeface="Arial" pitchFamily="34" charset="0"/>
              </a:endParaRPr>
            </a:p>
          </p:txBody>
        </p:sp>
        <p:sp>
          <p:nvSpPr>
            <p:cNvPr id="489" name="Line 885"/>
            <p:cNvSpPr>
              <a:spLocks noChangeShapeType="1"/>
            </p:cNvSpPr>
            <p:nvPr/>
          </p:nvSpPr>
          <p:spPr bwMode="auto">
            <a:xfrm flipV="1">
              <a:off x="4575"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0" name="Line 886"/>
            <p:cNvSpPr>
              <a:spLocks noChangeShapeType="1"/>
            </p:cNvSpPr>
            <p:nvPr/>
          </p:nvSpPr>
          <p:spPr bwMode="auto">
            <a:xfrm flipV="1">
              <a:off x="4597" y="3553"/>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1" name="Line 887"/>
            <p:cNvSpPr>
              <a:spLocks noChangeShapeType="1"/>
            </p:cNvSpPr>
            <p:nvPr/>
          </p:nvSpPr>
          <p:spPr bwMode="auto">
            <a:xfrm flipV="1">
              <a:off x="1970"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2" name="Line 888"/>
            <p:cNvSpPr>
              <a:spLocks noChangeShapeType="1"/>
            </p:cNvSpPr>
            <p:nvPr/>
          </p:nvSpPr>
          <p:spPr bwMode="auto">
            <a:xfrm flipV="1">
              <a:off x="1992"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3" name="Rectangle 889"/>
            <p:cNvSpPr>
              <a:spLocks noChangeArrowheads="1"/>
            </p:cNvSpPr>
            <p:nvPr/>
          </p:nvSpPr>
          <p:spPr bwMode="auto">
            <a:xfrm>
              <a:off x="2230" y="366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4" name="Line 890"/>
            <p:cNvSpPr>
              <a:spLocks noChangeShapeType="1"/>
            </p:cNvSpPr>
            <p:nvPr/>
          </p:nvSpPr>
          <p:spPr bwMode="auto">
            <a:xfrm flipV="1">
              <a:off x="2513"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5" name="Rectangle 891"/>
            <p:cNvSpPr>
              <a:spLocks noChangeArrowheads="1"/>
            </p:cNvSpPr>
            <p:nvPr/>
          </p:nvSpPr>
          <p:spPr bwMode="auto">
            <a:xfrm>
              <a:off x="2603" y="366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120</a:t>
              </a:r>
              <a:endParaRPr kumimoji="0" lang="en-US" sz="1800" b="0" i="0" u="none" strike="noStrike" cap="none" normalizeH="0" baseline="0">
                <a:ln>
                  <a:noFill/>
                </a:ln>
                <a:solidFill>
                  <a:schemeClr val="tx1"/>
                </a:solidFill>
                <a:effectLst/>
                <a:latin typeface="Arial" pitchFamily="34" charset="0"/>
              </a:endParaRPr>
            </a:p>
          </p:txBody>
        </p:sp>
        <p:sp>
          <p:nvSpPr>
            <p:cNvPr id="496" name="Line 892"/>
            <p:cNvSpPr>
              <a:spLocks noChangeShapeType="1"/>
            </p:cNvSpPr>
            <p:nvPr/>
          </p:nvSpPr>
          <p:spPr bwMode="auto">
            <a:xfrm flipV="1">
              <a:off x="2838"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7" name="Line 893"/>
            <p:cNvSpPr>
              <a:spLocks noChangeShapeType="1"/>
            </p:cNvSpPr>
            <p:nvPr/>
          </p:nvSpPr>
          <p:spPr bwMode="auto">
            <a:xfrm flipV="1">
              <a:off x="2861"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8" name="Rectangle 894"/>
            <p:cNvSpPr>
              <a:spLocks noChangeArrowheads="1"/>
            </p:cNvSpPr>
            <p:nvPr/>
          </p:nvSpPr>
          <p:spPr bwMode="auto">
            <a:xfrm>
              <a:off x="3085" y="366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X</a:t>
              </a:r>
              <a:endParaRPr kumimoji="0" lang="en-US" sz="1800" b="0" i="0" u="none" strike="noStrike" cap="none" normalizeH="0" baseline="0">
                <a:ln>
                  <a:noFill/>
                </a:ln>
                <a:solidFill>
                  <a:schemeClr val="tx1"/>
                </a:solidFill>
                <a:effectLst/>
                <a:latin typeface="Arial" pitchFamily="34" charset="0"/>
              </a:endParaRPr>
            </a:p>
          </p:txBody>
        </p:sp>
        <p:sp>
          <p:nvSpPr>
            <p:cNvPr id="499" name="Line 895"/>
            <p:cNvSpPr>
              <a:spLocks noChangeShapeType="1"/>
            </p:cNvSpPr>
            <p:nvPr/>
          </p:nvSpPr>
          <p:spPr bwMode="auto">
            <a:xfrm flipV="1">
              <a:off x="3381"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0" name="Rectangle 896"/>
            <p:cNvSpPr>
              <a:spLocks noChangeArrowheads="1"/>
            </p:cNvSpPr>
            <p:nvPr/>
          </p:nvSpPr>
          <p:spPr bwMode="auto">
            <a:xfrm>
              <a:off x="3494" y="366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88</a:t>
              </a:r>
              <a:endParaRPr kumimoji="0" lang="en-US" sz="1800" b="0" i="0" u="none" strike="noStrike" cap="none" normalizeH="0" baseline="0">
                <a:ln>
                  <a:noFill/>
                </a:ln>
                <a:solidFill>
                  <a:schemeClr val="tx1"/>
                </a:solidFill>
                <a:effectLst/>
                <a:latin typeface="Arial" pitchFamily="34" charset="0"/>
              </a:endParaRPr>
            </a:p>
          </p:txBody>
        </p:sp>
        <p:sp>
          <p:nvSpPr>
            <p:cNvPr id="501" name="Line 897"/>
            <p:cNvSpPr>
              <a:spLocks noChangeShapeType="1"/>
            </p:cNvSpPr>
            <p:nvPr/>
          </p:nvSpPr>
          <p:spPr bwMode="auto">
            <a:xfrm flipV="1">
              <a:off x="3706"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2" name="Line 898"/>
            <p:cNvSpPr>
              <a:spLocks noChangeShapeType="1"/>
            </p:cNvSpPr>
            <p:nvPr/>
          </p:nvSpPr>
          <p:spPr bwMode="auto">
            <a:xfrm flipV="1">
              <a:off x="3729"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3" name="Rectangle 899"/>
            <p:cNvSpPr>
              <a:spLocks noChangeArrowheads="1"/>
            </p:cNvSpPr>
            <p:nvPr/>
          </p:nvSpPr>
          <p:spPr bwMode="auto">
            <a:xfrm>
              <a:off x="3964" y="3664"/>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04" name="Line 900"/>
            <p:cNvSpPr>
              <a:spLocks noChangeShapeType="1"/>
            </p:cNvSpPr>
            <p:nvPr/>
          </p:nvSpPr>
          <p:spPr bwMode="auto">
            <a:xfrm flipV="1">
              <a:off x="4249"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5" name="Rectangle 901"/>
            <p:cNvSpPr>
              <a:spLocks noChangeArrowheads="1"/>
            </p:cNvSpPr>
            <p:nvPr/>
          </p:nvSpPr>
          <p:spPr bwMode="auto">
            <a:xfrm>
              <a:off x="4367" y="366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63</a:t>
              </a:r>
              <a:endParaRPr kumimoji="0" lang="en-US" sz="1800" b="0" i="0" u="none" strike="noStrike" cap="none" normalizeH="0" baseline="0">
                <a:ln>
                  <a:noFill/>
                </a:ln>
                <a:solidFill>
                  <a:schemeClr val="tx1"/>
                </a:solidFill>
                <a:effectLst/>
                <a:latin typeface="Arial" pitchFamily="34" charset="0"/>
              </a:endParaRPr>
            </a:p>
          </p:txBody>
        </p:sp>
        <p:sp>
          <p:nvSpPr>
            <p:cNvPr id="506" name="Line 902"/>
            <p:cNvSpPr>
              <a:spLocks noChangeShapeType="1"/>
            </p:cNvSpPr>
            <p:nvPr/>
          </p:nvSpPr>
          <p:spPr bwMode="auto">
            <a:xfrm flipV="1">
              <a:off x="4575"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7" name="Line 903"/>
            <p:cNvSpPr>
              <a:spLocks noChangeShapeType="1"/>
            </p:cNvSpPr>
            <p:nvPr/>
          </p:nvSpPr>
          <p:spPr bwMode="auto">
            <a:xfrm flipV="1">
              <a:off x="4597" y="3664"/>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8" name="Line 904"/>
            <p:cNvSpPr>
              <a:spLocks noChangeShapeType="1"/>
            </p:cNvSpPr>
            <p:nvPr/>
          </p:nvSpPr>
          <p:spPr bwMode="auto">
            <a:xfrm flipV="1">
              <a:off x="1970"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09" name="Line 905"/>
            <p:cNvSpPr>
              <a:spLocks noChangeShapeType="1"/>
            </p:cNvSpPr>
            <p:nvPr/>
          </p:nvSpPr>
          <p:spPr bwMode="auto">
            <a:xfrm flipV="1">
              <a:off x="1992"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0" name="Rectangle 906"/>
            <p:cNvSpPr>
              <a:spLocks noChangeArrowheads="1"/>
            </p:cNvSpPr>
            <p:nvPr/>
          </p:nvSpPr>
          <p:spPr bwMode="auto">
            <a:xfrm>
              <a:off x="2230" y="3774"/>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1" name="Line 907"/>
            <p:cNvSpPr>
              <a:spLocks noChangeShapeType="1"/>
            </p:cNvSpPr>
            <p:nvPr/>
          </p:nvSpPr>
          <p:spPr bwMode="auto">
            <a:xfrm flipV="1">
              <a:off x="2513"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2" name="Rectangle 908"/>
            <p:cNvSpPr>
              <a:spLocks noChangeArrowheads="1"/>
            </p:cNvSpPr>
            <p:nvPr/>
          </p:nvSpPr>
          <p:spPr bwMode="auto">
            <a:xfrm>
              <a:off x="2603" y="3774"/>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121</a:t>
              </a:r>
              <a:endParaRPr kumimoji="0" lang="en-US" sz="1800" b="0" i="0" u="none" strike="noStrike" cap="none" normalizeH="0" baseline="0">
                <a:ln>
                  <a:noFill/>
                </a:ln>
                <a:solidFill>
                  <a:schemeClr val="tx1"/>
                </a:solidFill>
                <a:effectLst/>
                <a:latin typeface="Arial" pitchFamily="34" charset="0"/>
              </a:endParaRPr>
            </a:p>
          </p:txBody>
        </p:sp>
        <p:sp>
          <p:nvSpPr>
            <p:cNvPr id="513" name="Line 909"/>
            <p:cNvSpPr>
              <a:spLocks noChangeShapeType="1"/>
            </p:cNvSpPr>
            <p:nvPr/>
          </p:nvSpPr>
          <p:spPr bwMode="auto">
            <a:xfrm flipV="1">
              <a:off x="2838"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4" name="Line 910"/>
            <p:cNvSpPr>
              <a:spLocks noChangeShapeType="1"/>
            </p:cNvSpPr>
            <p:nvPr/>
          </p:nvSpPr>
          <p:spPr bwMode="auto">
            <a:xfrm flipV="1">
              <a:off x="2861"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5" name="Rectangle 911"/>
            <p:cNvSpPr>
              <a:spLocks noChangeArrowheads="1"/>
            </p:cNvSpPr>
            <p:nvPr/>
          </p:nvSpPr>
          <p:spPr bwMode="auto">
            <a:xfrm>
              <a:off x="3085" y="3774"/>
              <a:ext cx="10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Y</a:t>
              </a:r>
              <a:endParaRPr kumimoji="0" lang="en-US" sz="1800" b="0" i="0" u="none" strike="noStrike" cap="none" normalizeH="0" baseline="0">
                <a:ln>
                  <a:noFill/>
                </a:ln>
                <a:solidFill>
                  <a:schemeClr val="tx1"/>
                </a:solidFill>
                <a:effectLst/>
                <a:latin typeface="Arial" pitchFamily="34" charset="0"/>
              </a:endParaRPr>
            </a:p>
          </p:txBody>
        </p:sp>
        <p:sp>
          <p:nvSpPr>
            <p:cNvPr id="516" name="Line 912"/>
            <p:cNvSpPr>
              <a:spLocks noChangeShapeType="1"/>
            </p:cNvSpPr>
            <p:nvPr/>
          </p:nvSpPr>
          <p:spPr bwMode="auto">
            <a:xfrm flipV="1">
              <a:off x="3381"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7" name="Rectangle 913"/>
            <p:cNvSpPr>
              <a:spLocks noChangeArrowheads="1"/>
            </p:cNvSpPr>
            <p:nvPr/>
          </p:nvSpPr>
          <p:spPr bwMode="auto">
            <a:xfrm>
              <a:off x="3494" y="377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89</a:t>
              </a:r>
              <a:endParaRPr kumimoji="0" lang="en-US" sz="1800" b="0" i="0" u="none" strike="noStrike" cap="none" normalizeH="0" baseline="0">
                <a:ln>
                  <a:noFill/>
                </a:ln>
                <a:solidFill>
                  <a:schemeClr val="tx1"/>
                </a:solidFill>
                <a:effectLst/>
                <a:latin typeface="Arial" pitchFamily="34" charset="0"/>
              </a:endParaRPr>
            </a:p>
          </p:txBody>
        </p:sp>
        <p:sp>
          <p:nvSpPr>
            <p:cNvPr id="518" name="Line 914"/>
            <p:cNvSpPr>
              <a:spLocks noChangeShapeType="1"/>
            </p:cNvSpPr>
            <p:nvPr/>
          </p:nvSpPr>
          <p:spPr bwMode="auto">
            <a:xfrm flipV="1">
              <a:off x="3706"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9" name="Line 915"/>
            <p:cNvSpPr>
              <a:spLocks noChangeShapeType="1"/>
            </p:cNvSpPr>
            <p:nvPr/>
          </p:nvSpPr>
          <p:spPr bwMode="auto">
            <a:xfrm flipV="1">
              <a:off x="3729"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0" name="Rectangle 916"/>
            <p:cNvSpPr>
              <a:spLocks noChangeArrowheads="1"/>
            </p:cNvSpPr>
            <p:nvPr/>
          </p:nvSpPr>
          <p:spPr bwMode="auto">
            <a:xfrm>
              <a:off x="3952" y="3774"/>
              <a:ext cx="12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21" name="Line 917"/>
            <p:cNvSpPr>
              <a:spLocks noChangeShapeType="1"/>
            </p:cNvSpPr>
            <p:nvPr/>
          </p:nvSpPr>
          <p:spPr bwMode="auto">
            <a:xfrm flipV="1">
              <a:off x="4249"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2" name="Rectangle 918"/>
            <p:cNvSpPr>
              <a:spLocks noChangeArrowheads="1"/>
            </p:cNvSpPr>
            <p:nvPr/>
          </p:nvSpPr>
          <p:spPr bwMode="auto">
            <a:xfrm>
              <a:off x="4367" y="3774"/>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64</a:t>
              </a:r>
              <a:endParaRPr kumimoji="0" lang="en-US" sz="1800" b="0" i="0" u="none" strike="noStrike" cap="none" normalizeH="0" baseline="0">
                <a:ln>
                  <a:noFill/>
                </a:ln>
                <a:solidFill>
                  <a:schemeClr val="tx1"/>
                </a:solidFill>
                <a:effectLst/>
                <a:latin typeface="Arial" pitchFamily="34" charset="0"/>
              </a:endParaRPr>
            </a:p>
          </p:txBody>
        </p:sp>
        <p:sp>
          <p:nvSpPr>
            <p:cNvPr id="523" name="Line 919"/>
            <p:cNvSpPr>
              <a:spLocks noChangeShapeType="1"/>
            </p:cNvSpPr>
            <p:nvPr/>
          </p:nvSpPr>
          <p:spPr bwMode="auto">
            <a:xfrm flipV="1">
              <a:off x="4575"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4" name="Line 920"/>
            <p:cNvSpPr>
              <a:spLocks noChangeShapeType="1"/>
            </p:cNvSpPr>
            <p:nvPr/>
          </p:nvSpPr>
          <p:spPr bwMode="auto">
            <a:xfrm flipV="1">
              <a:off x="4597" y="3776"/>
              <a:ext cx="0" cy="111"/>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5" name="Line 921"/>
            <p:cNvSpPr>
              <a:spLocks noChangeShapeType="1"/>
            </p:cNvSpPr>
            <p:nvPr/>
          </p:nvSpPr>
          <p:spPr bwMode="auto">
            <a:xfrm flipV="1">
              <a:off x="1970"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6" name="Line 922"/>
            <p:cNvSpPr>
              <a:spLocks noChangeShapeType="1"/>
            </p:cNvSpPr>
            <p:nvPr/>
          </p:nvSpPr>
          <p:spPr bwMode="auto">
            <a:xfrm flipV="1">
              <a:off x="1992"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7" name="Rectangle 923"/>
            <p:cNvSpPr>
              <a:spLocks noChangeArrowheads="1"/>
            </p:cNvSpPr>
            <p:nvPr/>
          </p:nvSpPr>
          <p:spPr bwMode="auto">
            <a:xfrm>
              <a:off x="2230" y="3883"/>
              <a:ext cx="79"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28" name="Line 924"/>
            <p:cNvSpPr>
              <a:spLocks noChangeShapeType="1"/>
            </p:cNvSpPr>
            <p:nvPr/>
          </p:nvSpPr>
          <p:spPr bwMode="auto">
            <a:xfrm flipV="1">
              <a:off x="2513"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29" name="Rectangle 925"/>
            <p:cNvSpPr>
              <a:spLocks noChangeArrowheads="1"/>
            </p:cNvSpPr>
            <p:nvPr/>
          </p:nvSpPr>
          <p:spPr bwMode="auto">
            <a:xfrm>
              <a:off x="2603" y="3883"/>
              <a:ext cx="183"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122</a:t>
              </a:r>
              <a:endParaRPr kumimoji="0" lang="en-US" sz="1800" b="0" i="0" u="none" strike="noStrike" cap="none" normalizeH="0" baseline="0">
                <a:ln>
                  <a:noFill/>
                </a:ln>
                <a:solidFill>
                  <a:schemeClr val="tx1"/>
                </a:solidFill>
                <a:effectLst/>
                <a:latin typeface="Arial" pitchFamily="34" charset="0"/>
              </a:endParaRPr>
            </a:p>
          </p:txBody>
        </p:sp>
        <p:sp>
          <p:nvSpPr>
            <p:cNvPr id="530" name="Line 926"/>
            <p:cNvSpPr>
              <a:spLocks noChangeShapeType="1"/>
            </p:cNvSpPr>
            <p:nvPr/>
          </p:nvSpPr>
          <p:spPr bwMode="auto">
            <a:xfrm flipV="1">
              <a:off x="2838"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1" name="Line 927"/>
            <p:cNvSpPr>
              <a:spLocks noChangeShapeType="1"/>
            </p:cNvSpPr>
            <p:nvPr/>
          </p:nvSpPr>
          <p:spPr bwMode="auto">
            <a:xfrm flipV="1">
              <a:off x="2861"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2" name="Rectangle 928"/>
            <p:cNvSpPr>
              <a:spLocks noChangeArrowheads="1"/>
            </p:cNvSpPr>
            <p:nvPr/>
          </p:nvSpPr>
          <p:spPr bwMode="auto">
            <a:xfrm>
              <a:off x="3091" y="3883"/>
              <a:ext cx="98"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Z</a:t>
              </a:r>
              <a:endParaRPr kumimoji="0" lang="en-US" sz="1800" b="0" i="0" u="none" strike="noStrike" cap="none" normalizeH="0" baseline="0">
                <a:ln>
                  <a:noFill/>
                </a:ln>
                <a:solidFill>
                  <a:schemeClr val="tx1"/>
                </a:solidFill>
                <a:effectLst/>
                <a:latin typeface="Arial" pitchFamily="34" charset="0"/>
              </a:endParaRPr>
            </a:p>
          </p:txBody>
        </p:sp>
        <p:sp>
          <p:nvSpPr>
            <p:cNvPr id="533" name="Line 929"/>
            <p:cNvSpPr>
              <a:spLocks noChangeShapeType="1"/>
            </p:cNvSpPr>
            <p:nvPr/>
          </p:nvSpPr>
          <p:spPr bwMode="auto">
            <a:xfrm flipV="1">
              <a:off x="3381"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4" name="Rectangle 930"/>
            <p:cNvSpPr>
              <a:spLocks noChangeArrowheads="1"/>
            </p:cNvSpPr>
            <p:nvPr/>
          </p:nvSpPr>
          <p:spPr bwMode="auto">
            <a:xfrm>
              <a:off x="3494" y="388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90</a:t>
              </a:r>
              <a:endParaRPr kumimoji="0" lang="en-US" sz="1800" b="0" i="0" u="none" strike="noStrike" cap="none" normalizeH="0" baseline="0">
                <a:ln>
                  <a:noFill/>
                </a:ln>
                <a:solidFill>
                  <a:schemeClr val="tx1"/>
                </a:solidFill>
                <a:effectLst/>
                <a:latin typeface="Arial" pitchFamily="34" charset="0"/>
              </a:endParaRPr>
            </a:p>
          </p:txBody>
        </p:sp>
        <p:sp>
          <p:nvSpPr>
            <p:cNvPr id="535" name="Line 931"/>
            <p:cNvSpPr>
              <a:spLocks noChangeShapeType="1"/>
            </p:cNvSpPr>
            <p:nvPr/>
          </p:nvSpPr>
          <p:spPr bwMode="auto">
            <a:xfrm flipV="1">
              <a:off x="3706"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6" name="Line 932"/>
            <p:cNvSpPr>
              <a:spLocks noChangeShapeType="1"/>
            </p:cNvSpPr>
            <p:nvPr/>
          </p:nvSpPr>
          <p:spPr bwMode="auto">
            <a:xfrm flipV="1">
              <a:off x="3729"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7" name="Rectangle 933"/>
            <p:cNvSpPr>
              <a:spLocks noChangeArrowheads="1"/>
            </p:cNvSpPr>
            <p:nvPr/>
          </p:nvSpPr>
          <p:spPr bwMode="auto">
            <a:xfrm>
              <a:off x="3964" y="3895"/>
              <a:ext cx="85"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a:t>
              </a:r>
              <a:endParaRPr kumimoji="0" lang="en-US" sz="1800" b="0" i="0" u="none" strike="noStrike" cap="none" normalizeH="0" baseline="0">
                <a:ln>
                  <a:noFill/>
                </a:ln>
                <a:solidFill>
                  <a:schemeClr val="tx1"/>
                </a:solidFill>
                <a:effectLst/>
                <a:latin typeface="Arial" pitchFamily="34" charset="0"/>
              </a:endParaRPr>
            </a:p>
          </p:txBody>
        </p:sp>
        <p:sp>
          <p:nvSpPr>
            <p:cNvPr id="538" name="Line 934"/>
            <p:cNvSpPr>
              <a:spLocks noChangeShapeType="1"/>
            </p:cNvSpPr>
            <p:nvPr/>
          </p:nvSpPr>
          <p:spPr bwMode="auto">
            <a:xfrm flipV="1">
              <a:off x="4249"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9" name="Rectangle 935"/>
            <p:cNvSpPr>
              <a:spLocks noChangeArrowheads="1"/>
            </p:cNvSpPr>
            <p:nvPr/>
          </p:nvSpPr>
          <p:spPr bwMode="auto">
            <a:xfrm>
              <a:off x="4367" y="3883"/>
              <a:ext cx="134" cy="13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100" b="0" i="0" u="none" strike="noStrike" cap="none" normalizeH="0" baseline="0">
                  <a:ln>
                    <a:noFill/>
                  </a:ln>
                  <a:solidFill>
                    <a:srgbClr val="1A1B1C"/>
                  </a:solidFill>
                  <a:effectLst/>
                  <a:latin typeface="Times New Roman" pitchFamily="18" charset="0"/>
                </a:rPr>
                <a:t>94</a:t>
              </a:r>
              <a:endParaRPr kumimoji="0" lang="en-US" sz="1800" b="0" i="0" u="none" strike="noStrike" cap="none" normalizeH="0" baseline="0">
                <a:ln>
                  <a:noFill/>
                </a:ln>
                <a:solidFill>
                  <a:schemeClr val="tx1"/>
                </a:solidFill>
                <a:effectLst/>
                <a:latin typeface="Arial" pitchFamily="34" charset="0"/>
              </a:endParaRPr>
            </a:p>
          </p:txBody>
        </p:sp>
        <p:sp>
          <p:nvSpPr>
            <p:cNvPr id="540" name="Line 936"/>
            <p:cNvSpPr>
              <a:spLocks noChangeShapeType="1"/>
            </p:cNvSpPr>
            <p:nvPr/>
          </p:nvSpPr>
          <p:spPr bwMode="auto">
            <a:xfrm flipV="1">
              <a:off x="4575"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1" name="Line 937"/>
            <p:cNvSpPr>
              <a:spLocks noChangeShapeType="1"/>
            </p:cNvSpPr>
            <p:nvPr/>
          </p:nvSpPr>
          <p:spPr bwMode="auto">
            <a:xfrm flipV="1">
              <a:off x="4597" y="3887"/>
              <a:ext cx="0" cy="112"/>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2" name="Line 938"/>
            <p:cNvSpPr>
              <a:spLocks noChangeShapeType="1"/>
            </p:cNvSpPr>
            <p:nvPr/>
          </p:nvSpPr>
          <p:spPr bwMode="auto">
            <a:xfrm>
              <a:off x="1968" y="4000"/>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43" name="Line 939"/>
            <p:cNvSpPr>
              <a:spLocks noChangeShapeType="1"/>
            </p:cNvSpPr>
            <p:nvPr/>
          </p:nvSpPr>
          <p:spPr bwMode="auto">
            <a:xfrm>
              <a:off x="1968" y="4023"/>
              <a:ext cx="2631" cy="0"/>
            </a:xfrm>
            <a:prstGeom prst="line">
              <a:avLst/>
            </a:prstGeom>
            <a:noFill/>
            <a:ln w="4" cap="flat">
              <a:solidFill>
                <a:srgbClr val="1A1B1C"/>
              </a:solidFill>
              <a:prstDash val="solid"/>
              <a:miter lim="800000"/>
              <a:headEnd/>
              <a:tailEnd/>
            </a:ln>
            <a:extLst>
              <a:ext uri="{909E8E84-426E-40dd-AFC4-6F175D3DCCD1}">
                <a14:hiddenFill xmlns:a14="http://schemas.microsoft.com/office/drawing/2010/main" xmlns="">
                  <a:no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473"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76</a:t>
            </a:fld>
            <a:endParaRPr lang="en-US" sz="1000" dirty="0">
              <a:latin typeface="Calibri" panose="020F0502020204030204" pitchFamily="34"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89000" y="282158"/>
            <a:ext cx="7416800" cy="677108"/>
          </a:xfrm>
        </p:spPr>
        <p:txBody>
          <a:bodyPr lIns="0" tIns="0" rIns="0" bIns="0" anchor="ctr">
            <a:spAutoFit/>
          </a:bodyP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Unicode Format</a:t>
            </a:r>
          </a:p>
        </p:txBody>
      </p:sp>
      <p:sp>
        <p:nvSpPr>
          <p:cNvPr id="3" name="Text Placeholder 2"/>
          <p:cNvSpPr txBox="1">
            <a:spLocks noGrp="1"/>
          </p:cNvSpPr>
          <p:nvPr>
            <p:ph type="body" idx="4294967295"/>
          </p:nvPr>
        </p:nvSpPr>
        <p:spPr>
          <a:xfrm>
            <a:off x="609600" y="1371600"/>
            <a:ext cx="7920037" cy="5108574"/>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UTF-8 (</a:t>
            </a:r>
            <a:r>
              <a:rPr lang="en-US" sz="2400" dirty="0">
                <a:latin typeface="Calibri" panose="020F0502020204030204" pitchFamily="34" charset="0"/>
              </a:rPr>
              <a:t>Universal character set Transformation Format)</a:t>
            </a:r>
          </a:p>
          <a:p>
            <a:pPr lvl="1">
              <a:buSzPct val="100000"/>
              <a:buFont typeface="Symbol" panose="05050102010706020507" pitchFamily="18" charset="2"/>
              <a:buChar char="*"/>
            </a:pPr>
            <a:r>
              <a:rPr lang="en-US" dirty="0">
                <a:solidFill>
                  <a:srgbClr val="0084D1"/>
                </a:solidFill>
                <a:latin typeface="Calibri" panose="020F0502020204030204" pitchFamily="34" charset="0"/>
              </a:rPr>
              <a:t>UTF-8 encodes 1,112,064 characters</a:t>
            </a:r>
            <a:r>
              <a:rPr lang="en-US" dirty="0">
                <a:latin typeface="Calibri" panose="020F0502020204030204" pitchFamily="34" charset="0"/>
              </a:rPr>
              <a:t> defined in the Unicode character set. It uses 1-6 bytes for this purpose. E.g.</a:t>
            </a:r>
            <a:r>
              <a:rPr lang="x-none" dirty="0">
                <a:latin typeface="Calibri" panose="020F0502020204030204" pitchFamily="34" charset="0"/>
              </a:rPr>
              <a:t>अ आ क ख, </a:t>
            </a:r>
            <a:r>
              <a:rPr lang="ta-IN" dirty="0">
                <a:latin typeface="Calibri" panose="020F0502020204030204" pitchFamily="34" charset="0"/>
              </a:rPr>
              <a:t>௹</a:t>
            </a:r>
            <a:r>
              <a:rPr lang="en-US" altLang="ko-KR" dirty="0" err="1">
                <a:latin typeface="Calibri" panose="020F0502020204030204" pitchFamily="34" charset="0"/>
              </a:rPr>
              <a:t>ᇜ</a:t>
            </a:r>
            <a:r>
              <a:rPr lang="kn-IN" dirty="0">
                <a:latin typeface="Calibri" panose="020F0502020204030204" pitchFamily="34" charset="0"/>
              </a:rPr>
              <a:t>ಞ</a:t>
            </a:r>
            <a:r>
              <a:rPr lang="ta-IN" dirty="0">
                <a:latin typeface="Calibri" panose="020F0502020204030204" pitchFamily="34" charset="0"/>
              </a:rPr>
              <a:t>ஸ</a:t>
            </a:r>
          </a:p>
          <a:p>
            <a:pPr lvl="1">
              <a:buSzPct val="100000"/>
              <a:buFont typeface="Symbol" panose="05050102010706020507" pitchFamily="18" charset="2"/>
              <a:buChar char="*"/>
            </a:pPr>
            <a:r>
              <a:rPr lang="en-US" dirty="0">
                <a:latin typeface="Calibri" panose="020F0502020204030204" pitchFamily="34" charset="0"/>
              </a:rPr>
              <a:t>UTF-8 is </a:t>
            </a:r>
            <a:r>
              <a:rPr lang="en-US" dirty="0">
                <a:solidFill>
                  <a:srgbClr val="EB613D"/>
                </a:solidFill>
                <a:latin typeface="Calibri" panose="020F0502020204030204" pitchFamily="34" charset="0"/>
              </a:rPr>
              <a:t>compatible</a:t>
            </a:r>
            <a:r>
              <a:rPr lang="en-US" dirty="0">
                <a:latin typeface="Calibri" panose="020F0502020204030204" pitchFamily="34" charset="0"/>
              </a:rPr>
              <a:t> with ASCII. The first 128 characters in UTF-8 correspond to the ASCII characters. When using ASCII characters, UTF-8 requires just one byte. It has a leading 0.</a:t>
            </a:r>
          </a:p>
          <a:p>
            <a:pPr lvl="1">
              <a:buSzPct val="100000"/>
              <a:buFont typeface="Symbol" panose="05050102010706020507" pitchFamily="18" charset="2"/>
              <a:buChar char="*"/>
            </a:pPr>
            <a:r>
              <a:rPr lang="en-US" dirty="0">
                <a:latin typeface="Calibri" panose="020F0502020204030204" pitchFamily="34" charset="0"/>
              </a:rPr>
              <a:t>Most of the languages that use variants of the Roman script such as French, German, and Spanish require 2 bytes in UTF-8. Greek, Russian (Cyrillic), Hebrew, and Arabic, also require 2 bytes.</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77</a:t>
            </a:fld>
            <a:endParaRPr lang="en-US" sz="1000" dirty="0">
              <a:latin typeface="Calibri" panose="020F0502020204030204" pitchFamily="34" charset="0"/>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2063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a:solidFill>
                  <a:schemeClr val="tx1"/>
                </a:solidFill>
              </a:rPr>
              <a:t>UTF-16 and 32</a:t>
            </a:r>
          </a:p>
        </p:txBody>
      </p:sp>
      <p:sp>
        <p:nvSpPr>
          <p:cNvPr id="3" name="Text Placeholder 2"/>
          <p:cNvSpPr txBox="1">
            <a:spLocks noGrp="1"/>
          </p:cNvSpPr>
          <p:nvPr>
            <p:ph type="body" idx="4294967295"/>
          </p:nvPr>
        </p:nvSpPr>
        <p:spPr>
          <a:xfrm>
            <a:off x="762000" y="1676399"/>
            <a:ext cx="7848600" cy="4194175"/>
          </a:xfrm>
        </p:spPr>
        <p:txBody>
          <a:bodyPr lIns="0" tIns="0" rIns="0" bIns="0">
            <a:noAutofit/>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spcBef>
                <a:spcPts val="3000"/>
              </a:spcBef>
              <a:buSzPct val="100000"/>
              <a:buFont typeface="Symbol" panose="05050102010706020507" pitchFamily="18" charset="2"/>
              <a:buChar char="*"/>
            </a:pPr>
            <a:r>
              <a:rPr lang="en-US" sz="2400" dirty="0">
                <a:solidFill>
                  <a:srgbClr val="B80047"/>
                </a:solidFill>
                <a:latin typeface="" pitchFamily="18"/>
              </a:rPr>
              <a:t>Unicode</a:t>
            </a:r>
            <a:r>
              <a:rPr lang="en-US" sz="2400" dirty="0">
                <a:latin typeface="" pitchFamily="18"/>
              </a:rPr>
              <a:t> is a standard across all browsers and operating systems</a:t>
            </a:r>
          </a:p>
          <a:p>
            <a:pPr lvl="0">
              <a:spcBef>
                <a:spcPts val="3000"/>
              </a:spcBef>
              <a:buSzPct val="100000"/>
              <a:buFont typeface="Symbol" panose="05050102010706020507" pitchFamily="18" charset="2"/>
              <a:buChar char="*"/>
            </a:pPr>
            <a:r>
              <a:rPr lang="en-US" sz="2400" dirty="0">
                <a:solidFill>
                  <a:srgbClr val="B80047"/>
                </a:solidFill>
                <a:latin typeface="" pitchFamily="18"/>
              </a:rPr>
              <a:t>UTF-8</a:t>
            </a:r>
            <a:r>
              <a:rPr lang="en-US" sz="2400" dirty="0">
                <a:latin typeface="" pitchFamily="18"/>
              </a:rPr>
              <a:t> has been superseded by UTF-16, and UTF-32</a:t>
            </a:r>
          </a:p>
          <a:p>
            <a:pPr lvl="0">
              <a:spcBef>
                <a:spcPts val="3000"/>
              </a:spcBef>
              <a:buSzPct val="100000"/>
              <a:buFont typeface="Symbol" panose="05050102010706020507" pitchFamily="18" charset="2"/>
              <a:buChar char="*"/>
            </a:pPr>
            <a:r>
              <a:rPr lang="en-US" sz="2400" dirty="0">
                <a:solidFill>
                  <a:srgbClr val="00AE00"/>
                </a:solidFill>
                <a:latin typeface="" pitchFamily="18"/>
              </a:rPr>
              <a:t>UTF-16</a:t>
            </a:r>
            <a:r>
              <a:rPr lang="en-US" sz="2400" dirty="0">
                <a:latin typeface="" pitchFamily="18"/>
              </a:rPr>
              <a:t> uses 2 byte or 4 byte encodings (Java and Windows)</a:t>
            </a:r>
          </a:p>
          <a:p>
            <a:pPr lvl="0">
              <a:spcBef>
                <a:spcPts val="3000"/>
              </a:spcBef>
              <a:buSzPct val="100000"/>
              <a:buFont typeface="Symbol" panose="05050102010706020507" pitchFamily="18" charset="2"/>
              <a:buChar char="*"/>
            </a:pPr>
            <a:r>
              <a:rPr lang="en-US" sz="2400" dirty="0">
                <a:solidFill>
                  <a:srgbClr val="2323DC"/>
                </a:solidFill>
                <a:latin typeface="" pitchFamily="18"/>
              </a:rPr>
              <a:t>UTF-32</a:t>
            </a:r>
            <a:r>
              <a:rPr lang="en-US" sz="2400" dirty="0">
                <a:latin typeface="" pitchFamily="18"/>
              </a:rPr>
              <a:t> uses 4 bytes for every character (rarely used)</a:t>
            </a:r>
          </a:p>
        </p:txBody>
      </p:sp>
      <p:sp>
        <p:nvSpPr>
          <p:cNvPr id="6"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78</a:t>
            </a:fld>
            <a:endParaRPr lang="en-US" sz="1000" dirty="0">
              <a:latin typeface="Calibri" panose="020F0502020204030204" pitchFamily="34"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5"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79</a:t>
            </a:fld>
            <a:endParaRPr lang="en-US" sz="1000" dirty="0">
              <a:latin typeface="Calibri" panose="020F0502020204030204" pitchFamily="34" charset="0"/>
            </a:endParaRPr>
          </a:p>
        </p:txBody>
      </p:sp>
      <p:sp>
        <p:nvSpPr>
          <p:cNvPr id="7" name="Subtitle 1"/>
          <p:cNvSpPr txBox="1">
            <a:spLocks/>
          </p:cNvSpPr>
          <p:nvPr/>
        </p:nvSpPr>
        <p:spPr bwMode="auto">
          <a:xfrm>
            <a:off x="1828800" y="1752600"/>
            <a:ext cx="6096000" cy="3535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ctr" anchorCtr="0" compatLnSpc="1">
            <a:prstTxWarp prst="textNoShape">
              <a:avLst/>
            </a:prstTxWarp>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ctr" rtl="0"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1pPr>
            <a:lvl2pPr marL="864000" marR="0" lvl="1" indent="-324000" algn="ctr" rtl="0" hangingPunct="1">
              <a:spcBef>
                <a:spcPts val="0"/>
              </a:spcBef>
              <a:spcAft>
                <a:spcPts val="1134"/>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2pPr>
            <a:lvl3pPr marL="1295999" marR="0" lvl="2" indent="-288000" algn="ctr" rtl="0" hangingPunct="1">
              <a:spcBef>
                <a:spcPts val="0"/>
              </a:spcBef>
              <a:spcAft>
                <a:spcPts val="85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3pPr>
            <a:lvl4pPr marL="1728000" marR="0" lvl="3" indent="-216000" algn="ctr" rtl="0" hangingPunct="1">
              <a:spcBef>
                <a:spcPts val="0"/>
              </a:spcBef>
              <a:spcAft>
                <a:spcPts val="567"/>
              </a:spcAft>
              <a:buSzPct val="4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4pPr>
            <a:lvl5pPr marL="2160000" marR="0" lvl="4" indent="-216000" algn="ctr" rtl="0" hangingPunct="1">
              <a:spcBef>
                <a:spcPts val="0"/>
              </a:spcBef>
              <a:spcAft>
                <a:spcPts val="283"/>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5pPr>
            <a:lvl6pPr marL="2514600" marR="0" lvl="5"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6pPr>
            <a:lvl7pPr marL="2971800" marR="0" lvl="6"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7pPr>
            <a:lvl8pPr marL="3429000" marR="0" lvl="7"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8pPr>
            <a:lvl9pPr marL="3886200" marR="0" lvl="8" indent="-228600" algn="ctr" rtl="0" eaLnBrk="0" fontAlgn="base" hangingPunct="0">
              <a:spcBef>
                <a:spcPct val="20000"/>
              </a:spcBef>
              <a:spcAft>
                <a:spcPct val="0"/>
              </a:spcAft>
              <a:buSzPct val="75000"/>
              <a:buFont typeface="StarSymbol"/>
              <a:buChar char="●"/>
              <a:tabLst/>
              <a:defRPr lang="fr-FR" sz="3200" b="0" i="0" u="none" strike="noStrike" kern="1200" spc="0">
                <a:ln>
                  <a:noFill/>
                </a:ln>
                <a:solidFill>
                  <a:srgbClr val="000000"/>
                </a:solidFill>
                <a:latin typeface="Calibri" pitchFamily="34" charset="0"/>
                <a:ea typeface="Microsoft YaHei" pitchFamily="2"/>
                <a:cs typeface="Mangal" pitchFamily="2"/>
              </a:defRPr>
            </a:lvl9pPr>
          </a:lstStyle>
          <a:p>
            <a:pPr marL="0" indent="0" hangingPunct="0">
              <a:spcBef>
                <a:spcPct val="0"/>
              </a:spcBef>
              <a:spcAft>
                <a:spcPts val="1413"/>
              </a:spcAft>
              <a:buFont typeface="StarSymbol"/>
              <a:buNone/>
            </a:pPr>
            <a:r>
              <a:rPr lang="en-IN" sz="9600" dirty="0">
                <a:latin typeface="Times New Roman" panose="02020603050405020304" pitchFamily="18" charset="0"/>
                <a:ea typeface="Microsoft YaHei"/>
                <a:cs typeface="Times New Roman" panose="02020603050405020304" pitchFamily="18" charset="0"/>
              </a:rPr>
              <a:t>THE END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838200" y="1600200"/>
            <a:ext cx="7416800" cy="4525963"/>
          </a:xfrm>
          <a:prstGeom prst="rect">
            <a:avLst/>
          </a:prstGeom>
        </p:spPr>
        <p:txBody>
          <a:bodyPr vert="horz" lIns="0" tIns="0" rIns="0" bIns="0" rtlCol="0">
            <a:normAutofit fontScale="85000" lnSpcReduction="20000"/>
          </a:bodyPr>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defTabSz="914400" rtl="0" eaLnBrk="1" latinLnBrk="0" hangingPunct="1">
              <a:spcBef>
                <a:spcPts val="0"/>
              </a:spcBef>
              <a:spcAft>
                <a:spcPts val="1414"/>
              </a:spcAft>
              <a:buClr>
                <a:schemeClr val="accent1"/>
              </a:buClr>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defTabSz="914400" rtl="0" eaLnBrk="1" latinLnBrk="0" hangingPunct="1">
              <a:spcBef>
                <a:spcPts val="0"/>
              </a:spcBef>
              <a:spcAft>
                <a:spcPts val="1134"/>
              </a:spcAft>
              <a:buClr>
                <a:schemeClr val="accent1"/>
              </a:buClr>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defTabSz="914400" rtl="0" eaLnBrk="1" latinLnBrk="0" hangingPunct="1">
              <a:spcBef>
                <a:spcPts val="0"/>
              </a:spcBef>
              <a:spcAft>
                <a:spcPts val="850"/>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defTabSz="914400" rtl="0" eaLnBrk="1" latinLnBrk="0" hangingPunct="1">
              <a:spcBef>
                <a:spcPts val="0"/>
              </a:spcBef>
              <a:spcAft>
                <a:spcPts val="567"/>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defTabSz="914400" rtl="0" eaLnBrk="1" latinLnBrk="0" hangingPunct="1">
              <a:spcBef>
                <a:spcPts val="0"/>
              </a:spcBef>
              <a:spcAft>
                <a:spcPts val="283"/>
              </a:spcAft>
              <a:buClr>
                <a:schemeClr val="accent1"/>
              </a:buClr>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defTabSz="914400" rtl="0" eaLnBrk="1" latinLnBrk="0" hangingPunct="1">
              <a:spcBef>
                <a:spcPts val="0"/>
              </a:spcBef>
              <a:spcAft>
                <a:spcPts val="283"/>
              </a:spcAft>
              <a:buClr>
                <a:schemeClr val="accent1"/>
              </a:buClr>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a:buSzPct val="100000"/>
              <a:buFont typeface="Symbol" panose="05050102010706020507" pitchFamily="18" charset="2"/>
              <a:buChar char="*"/>
            </a:pPr>
            <a:r>
              <a:rPr lang="en-US" dirty="0" err="1">
                <a:solidFill>
                  <a:schemeClr val="accent3">
                    <a:lumMod val="75000"/>
                  </a:schemeClr>
                </a:solidFill>
                <a:latin typeface="Calibri" panose="020F0502020204030204" pitchFamily="34" charset="0"/>
              </a:rPr>
              <a:t>Idempotence</a:t>
            </a:r>
            <a:r>
              <a:rPr lang="en-US" dirty="0">
                <a:latin typeface="Calibri" panose="020F0502020204030204" pitchFamily="34" charset="0"/>
              </a:rPr>
              <a:t>: A + A = A, A.A = A, The result of computing the OR and AND of A with itself is A.</a:t>
            </a:r>
          </a:p>
          <a:p>
            <a:pPr>
              <a:buSzPct val="100000"/>
              <a:buFont typeface="Symbol" panose="05050102010706020507" pitchFamily="18" charset="2"/>
              <a:buChar char="*"/>
            </a:pPr>
            <a:r>
              <a:rPr lang="en-US" dirty="0">
                <a:solidFill>
                  <a:srgbClr val="FF6600"/>
                </a:solidFill>
                <a:latin typeface="Calibri" panose="020F0502020204030204" pitchFamily="34" charset="0"/>
              </a:rPr>
              <a:t>Complementarity</a:t>
            </a:r>
            <a:r>
              <a:rPr lang="en-US" dirty="0">
                <a:latin typeface="Calibri" panose="020F0502020204030204" pitchFamily="34" charset="0"/>
              </a:rPr>
              <a:t>: A + A = 1, A.A = 0</a:t>
            </a:r>
          </a:p>
          <a:p>
            <a:pPr>
              <a:buSzPct val="100000"/>
              <a:buFont typeface="Symbol" panose="05050102010706020507" pitchFamily="18" charset="2"/>
              <a:buChar char="*"/>
            </a:pPr>
            <a:r>
              <a:rPr lang="en-US" dirty="0" err="1">
                <a:solidFill>
                  <a:srgbClr val="3366FF"/>
                </a:solidFill>
                <a:latin typeface="Calibri" panose="020F0502020204030204" pitchFamily="34" charset="0"/>
              </a:rPr>
              <a:t>Commutativity</a:t>
            </a:r>
            <a:r>
              <a:rPr lang="en-US" dirty="0">
                <a:latin typeface="Calibri" panose="020F0502020204030204" pitchFamily="34" charset="0"/>
              </a:rPr>
              <a:t>: A + B = B + A, A.B = B.A, the order of Boolean variables does not matter</a:t>
            </a:r>
          </a:p>
          <a:p>
            <a:pPr>
              <a:buSzPct val="100000"/>
              <a:buFont typeface="Symbol" panose="05050102010706020507" pitchFamily="18" charset="2"/>
              <a:buChar char="*"/>
            </a:pPr>
            <a:r>
              <a:rPr lang="en-US" dirty="0">
                <a:solidFill>
                  <a:schemeClr val="accent3">
                    <a:lumMod val="75000"/>
                  </a:schemeClr>
                </a:solidFill>
                <a:latin typeface="Calibri" panose="020F0502020204030204" pitchFamily="34" charset="0"/>
              </a:rPr>
              <a:t>Associativity</a:t>
            </a:r>
            <a:r>
              <a:rPr lang="en-US" dirty="0">
                <a:latin typeface="Calibri" panose="020F0502020204030204" pitchFamily="34" charset="0"/>
              </a:rPr>
              <a:t>: A+(B+C) = (A+B)+C, A.(B.C) = (A.B).C, similar to addition and multiplication.</a:t>
            </a:r>
          </a:p>
          <a:p>
            <a:pPr>
              <a:buSzPct val="100000"/>
              <a:buFont typeface="Symbol" panose="05050102010706020507" pitchFamily="18" charset="2"/>
              <a:buChar char="*"/>
            </a:pPr>
            <a:r>
              <a:rPr lang="en-US" dirty="0" err="1">
                <a:solidFill>
                  <a:schemeClr val="accent5">
                    <a:lumMod val="50000"/>
                  </a:schemeClr>
                </a:solidFill>
                <a:latin typeface="Calibri" panose="020F0502020204030204" pitchFamily="34" charset="0"/>
              </a:rPr>
              <a:t>Distributivity</a:t>
            </a:r>
            <a:r>
              <a:rPr lang="en-US" dirty="0">
                <a:latin typeface="Calibri" panose="020F0502020204030204" pitchFamily="34" charset="0"/>
              </a:rPr>
              <a:t>: A.(B + C) = A.B + A.C, A+ (B.C) = (A+B). (A+C) </a:t>
            </a:r>
            <a:r>
              <a:rPr lang="en-US" dirty="0">
                <a:latin typeface="Calibri" panose="020F0502020204030204" pitchFamily="34" charset="0"/>
                <a:sym typeface="Wingdings"/>
              </a:rPr>
              <a:t> Use this law to open up </a:t>
            </a:r>
            <a:r>
              <a:rPr lang="en-US" dirty="0" err="1">
                <a:latin typeface="Calibri" panose="020F0502020204030204" pitchFamily="34" charset="0"/>
                <a:sym typeface="Wingdings"/>
              </a:rPr>
              <a:t>parantheses</a:t>
            </a:r>
            <a:r>
              <a:rPr lang="en-US" dirty="0">
                <a:latin typeface="Calibri" panose="020F0502020204030204" pitchFamily="34" charset="0"/>
                <a:sym typeface="Wingdings"/>
              </a:rPr>
              <a:t> and simplify expressions</a:t>
            </a: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1">
              <a:buSzPct val="100000"/>
              <a:buFont typeface="Symbol" panose="05050102010706020507" pitchFamily="18" charset="2"/>
              <a:buChar char="*"/>
            </a:pPr>
            <a:endParaRPr lang="en-US" dirty="0">
              <a:latin typeface="Calibri" panose="020F0502020204030204" pitchFamily="34" charset="0"/>
            </a:endParaRPr>
          </a:p>
          <a:p>
            <a:pPr lvl="2">
              <a:buSzPct val="100000"/>
              <a:buFont typeface="Symbol" panose="05050102010706020507" pitchFamily="18" charset="2"/>
              <a:buChar char="*"/>
            </a:pPr>
            <a:endParaRPr lang="en-US" dirty="0">
              <a:latin typeface="Calibri" panose="020F0502020204030204" pitchFamily="34" charset="0"/>
            </a:endParaRPr>
          </a:p>
        </p:txBody>
      </p:sp>
      <p:cxnSp>
        <p:nvCxnSpPr>
          <p:cNvPr id="4" name="Straight Connector 3"/>
          <p:cNvCxnSpPr/>
          <p:nvPr/>
        </p:nvCxnSpPr>
        <p:spPr>
          <a:xfrm>
            <a:off x="4343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5486400" y="2438400"/>
            <a:ext cx="228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7029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812800" y="130175"/>
            <a:ext cx="7416800" cy="936625"/>
          </a:xfrm>
        </p:spPr>
        <p:txBody>
          <a:bodyPr lIns="0" tIns="0" rIns="0" bIns="0" anchor="ctr"/>
          <a:lstStyle>
            <a:defPPr lvl="0">
              <a:buSzPct val="45000"/>
              <a:buFont typeface="StarSymbol"/>
              <a:buNone/>
            </a:defPPr>
            <a:lvl1pPr lvl="0">
              <a:buSzPct val="45000"/>
              <a:buFont typeface="StarSymbol"/>
              <a:buChar char="●"/>
            </a:lvl1pPr>
            <a:lvl2pPr lvl="1">
              <a:buSzPct val="45000"/>
              <a:buFont typeface="StarSymbol"/>
              <a:buChar char="●"/>
            </a:lvl2pPr>
            <a:lvl3pPr lvl="2">
              <a:buSzPct val="45000"/>
              <a:buFont typeface="StarSymbol"/>
              <a:buChar char="●"/>
            </a:lvl3pPr>
            <a:lvl4pPr lvl="3">
              <a:buSzPct val="45000"/>
              <a:buFont typeface="StarSymbol"/>
              <a:buChar char="●"/>
            </a:lvl4pPr>
            <a:lvl5pPr lvl="4">
              <a:buSzPct val="45000"/>
              <a:buFont typeface="StarSymbol"/>
              <a:buChar char="●"/>
            </a:lvl5pPr>
            <a:lvl6pPr lvl="5">
              <a:buSzPct val="45000"/>
              <a:buFont typeface="StarSymbol"/>
              <a:buChar char="●"/>
            </a:lvl6pPr>
            <a:lvl7pPr lvl="6">
              <a:buSzPct val="45000"/>
              <a:buFont typeface="StarSymbol"/>
              <a:buChar char="●"/>
            </a:lvl7pPr>
            <a:lvl8pPr lvl="7">
              <a:buSzPct val="45000"/>
              <a:buFont typeface="StarSymbol"/>
              <a:buChar char="●"/>
            </a:lvl8pPr>
            <a:lvl9pPr lvl="8">
              <a:buSzPct val="45000"/>
              <a:buFont typeface="StarSymbol"/>
              <a:buChar char="●"/>
            </a:lvl9pPr>
          </a:lstStyle>
          <a:p>
            <a:pPr lvl="0">
              <a:buNone/>
            </a:pPr>
            <a:r>
              <a:rPr lang="fr-FR" dirty="0">
                <a:solidFill>
                  <a:schemeClr val="tx1"/>
                </a:solidFill>
              </a:rPr>
              <a:t>De </a:t>
            </a:r>
            <a:r>
              <a:rPr lang="fr-FR" dirty="0" err="1">
                <a:solidFill>
                  <a:schemeClr val="tx1"/>
                </a:solidFill>
              </a:rPr>
              <a:t>Morgan's</a:t>
            </a:r>
            <a:r>
              <a:rPr lang="fr-FR" dirty="0">
                <a:solidFill>
                  <a:schemeClr val="tx1"/>
                </a:solidFill>
              </a:rPr>
              <a:t> </a:t>
            </a:r>
            <a:r>
              <a:rPr lang="fr-FR" dirty="0" err="1">
                <a:solidFill>
                  <a:schemeClr val="tx1"/>
                </a:solidFill>
              </a:rPr>
              <a:t>Laws</a:t>
            </a:r>
            <a:endParaRPr lang="fr-FR" dirty="0">
              <a:solidFill>
                <a:schemeClr val="tx1"/>
              </a:solidFill>
            </a:endParaRPr>
          </a:p>
        </p:txBody>
      </p:sp>
      <p:sp>
        <p:nvSpPr>
          <p:cNvPr id="3" name="Text Placeholder 2"/>
          <p:cNvSpPr txBox="1">
            <a:spLocks noGrp="1"/>
          </p:cNvSpPr>
          <p:nvPr>
            <p:ph type="body" idx="4294967295"/>
          </p:nvPr>
        </p:nvSpPr>
        <p:spPr>
          <a:xfrm>
            <a:off x="838200" y="1524000"/>
            <a:ext cx="7416800" cy="4525963"/>
          </a:xfrm>
        </p:spPr>
        <p:txBody>
          <a:bodyPr lIns="0" tIns="0" rIns="0" bIns="0"/>
          <a:lstStyle>
            <a:defPPr marL="432000" marR="0" lvl="0" indent="-324000" algn="l" hangingPunct="1">
              <a:spcBef>
                <a:spcPts val="0"/>
              </a:spcBef>
              <a:spcAft>
                <a:spcPts val="1414"/>
              </a:spcAft>
              <a:buSzPct val="45000"/>
              <a:buFont typeface="StarSymbol"/>
              <a:buNone/>
              <a:tabLst/>
              <a:defRPr lang="fr-FR" sz="3200" b="0" i="0" u="none" strike="noStrike" kern="1200" spc="0">
                <a:ln>
                  <a:noFill/>
                </a:ln>
                <a:solidFill>
                  <a:srgbClr val="000000"/>
                </a:solidFill>
                <a:latin typeface="Calibri"/>
                <a:ea typeface="Microsoft YaHei" pitchFamily="2"/>
                <a:cs typeface="Mangal" pitchFamily="2"/>
              </a:defRPr>
            </a:defPPr>
            <a:lvl1pPr marL="432000" marR="0" lvl="0" indent="-324000" algn="l" hangingPunct="1">
              <a:spcBef>
                <a:spcPts val="0"/>
              </a:spcBef>
              <a:spcAft>
                <a:spcPts val="1414"/>
              </a:spcAft>
              <a:buSzPct val="45000"/>
              <a:buFont typeface="StarSymbol"/>
              <a:buChar char="●"/>
              <a:tabLst/>
              <a:defRPr lang="fr-FR" sz="3200" b="0" i="0" u="none" strike="noStrike" kern="1200" spc="0">
                <a:ln>
                  <a:noFill/>
                </a:ln>
                <a:solidFill>
                  <a:srgbClr val="000000"/>
                </a:solidFill>
                <a:latin typeface="Calibri"/>
                <a:ea typeface="Microsoft YaHei" pitchFamily="2"/>
                <a:cs typeface="Mangal" pitchFamily="2"/>
              </a:defRPr>
            </a:lvl1pPr>
            <a:lvl2pPr marL="864000" marR="0" lvl="1" indent="-324000" algn="l" hangingPunct="1">
              <a:spcBef>
                <a:spcPts val="0"/>
              </a:spcBef>
              <a:spcAft>
                <a:spcPts val="1134"/>
              </a:spcAft>
              <a:buSzPct val="45000"/>
              <a:buFont typeface="StarSymbol"/>
              <a:buChar char="●"/>
              <a:tabLst/>
              <a:defRPr lang="fr-FR" sz="2400" b="0" i="0" u="none" strike="noStrike" kern="1200" spc="0">
                <a:ln>
                  <a:noFill/>
                </a:ln>
                <a:solidFill>
                  <a:srgbClr val="000000"/>
                </a:solidFill>
                <a:latin typeface="Calibri"/>
                <a:ea typeface="Microsoft YaHei" pitchFamily="2"/>
                <a:cs typeface="Mangal" pitchFamily="2"/>
              </a:defRPr>
            </a:lvl2pPr>
            <a:lvl3pPr marL="1295999" marR="0" lvl="2" indent="-288000" algn="l" hangingPunct="1">
              <a:spcBef>
                <a:spcPts val="0"/>
              </a:spcBef>
              <a:spcAft>
                <a:spcPts val="850"/>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3pPr>
            <a:lvl4pPr marL="1728000" marR="0" lvl="3" indent="-216000" algn="l" hangingPunct="1">
              <a:spcBef>
                <a:spcPts val="0"/>
              </a:spcBef>
              <a:spcAft>
                <a:spcPts val="567"/>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4pPr>
            <a:lvl5pPr marL="2160000" marR="0" lvl="4" indent="-216000" algn="l" hangingPunct="1">
              <a:spcBef>
                <a:spcPts val="0"/>
              </a:spcBef>
              <a:spcAft>
                <a:spcPts val="283"/>
              </a:spcAft>
              <a:buSzPct val="7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5pPr>
            <a:lvl6pPr marL="2592000" marR="0" lvl="5"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6pPr>
            <a:lvl7pPr marL="3024000" marR="0" lvl="6"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7pPr>
            <a:lvl8pPr marL="3456000" marR="0" lvl="7"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8pPr>
            <a:lvl9pPr marL="3887999" marR="0" lvl="8" indent="-216000" algn="l" hangingPunct="1">
              <a:spcBef>
                <a:spcPts val="0"/>
              </a:spcBef>
              <a:spcAft>
                <a:spcPts val="283"/>
              </a:spcAft>
              <a:buSzPct val="45000"/>
              <a:buFont typeface="StarSymbol"/>
              <a:buChar char="●"/>
              <a:tabLst/>
              <a:defRPr lang="fr-FR" sz="2000" b="0" i="0" u="none" strike="noStrike" kern="1200" spc="0">
                <a:ln>
                  <a:noFill/>
                </a:ln>
                <a:solidFill>
                  <a:srgbClr val="000000"/>
                </a:solidFill>
                <a:latin typeface="Calibri"/>
                <a:ea typeface="Microsoft YaHei" pitchFamily="2"/>
                <a:cs typeface="Mangal" pitchFamily="2"/>
              </a:defRPr>
            </a:lvl9pPr>
          </a:lstStyle>
          <a:p>
            <a:pPr lvl="0">
              <a:buSzPct val="100000"/>
              <a:buFont typeface="Symbol" panose="05050102010706020507" pitchFamily="18" charset="2"/>
              <a:buChar char="*"/>
            </a:pPr>
            <a:r>
              <a:rPr lang="en-US" dirty="0">
                <a:latin typeface="Calibri" panose="020F0502020204030204" pitchFamily="34" charset="0"/>
              </a:rPr>
              <a:t>Two very useful rules</a:t>
            </a:r>
          </a:p>
        </p:txBody>
      </p:sp>
      <p:sp>
        <p:nvSpPr>
          <p:cNvPr id="8" name="Slide Number Placeholder 1"/>
          <p:cNvSpPr txBox="1">
            <a:spLocks/>
          </p:cNvSpPr>
          <p:nvPr/>
        </p:nvSpPr>
        <p:spPr>
          <a:xfrm>
            <a:off x="8810625" y="6629400"/>
            <a:ext cx="561975"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C7ECFE0B-7F5F-4898-975F-840EFF1947DD}" type="slidenum">
              <a:rPr lang="en-US" sz="1000" smtClean="0">
                <a:latin typeface="Calibri" panose="020F0502020204030204" pitchFamily="34" charset="0"/>
              </a:rPr>
              <a:pPr>
                <a:defRPr/>
              </a:pPr>
              <a:t>9</a:t>
            </a:fld>
            <a:endParaRPr lang="en-US" sz="1000" dirty="0">
              <a:latin typeface="Calibri" panose="020F0502020204030204" pitchFamily="34" charset="0"/>
            </a:endParaRPr>
          </a:p>
        </p:txBody>
      </p:sp>
      <p:sp>
        <p:nvSpPr>
          <p:cNvPr id="6" name="TextBox 5"/>
          <p:cNvSpPr txBox="1"/>
          <p:nvPr/>
        </p:nvSpPr>
        <p:spPr>
          <a:xfrm>
            <a:off x="3352800" y="3048000"/>
            <a:ext cx="2133600" cy="584776"/>
          </a:xfrm>
          <a:prstGeom prst="rect">
            <a:avLst/>
          </a:prstGeom>
          <a:noFill/>
        </p:spPr>
        <p:txBody>
          <a:bodyPr wrap="square" rtlCol="0">
            <a:spAutoFit/>
          </a:bodyPr>
          <a:lstStyle/>
          <a:p>
            <a:r>
              <a:rPr lang="en-US" sz="3200" dirty="0"/>
              <a:t>A + B = A.B</a:t>
            </a:r>
          </a:p>
        </p:txBody>
      </p:sp>
      <p:cxnSp>
        <p:nvCxnSpPr>
          <p:cNvPr id="10" name="Straight Connector 9"/>
          <p:cNvCxnSpPr/>
          <p:nvPr/>
        </p:nvCxnSpPr>
        <p:spPr>
          <a:xfrm>
            <a:off x="3505200" y="3124200"/>
            <a:ext cx="8382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4648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029200" y="31242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505200" y="3962400"/>
            <a:ext cx="2133600" cy="584776"/>
          </a:xfrm>
          <a:prstGeom prst="rect">
            <a:avLst/>
          </a:prstGeom>
          <a:noFill/>
        </p:spPr>
        <p:txBody>
          <a:bodyPr wrap="square" rtlCol="0">
            <a:spAutoFit/>
          </a:bodyPr>
          <a:lstStyle/>
          <a:p>
            <a:r>
              <a:rPr lang="en-US" sz="3200" dirty="0"/>
              <a:t>A.B = A + B</a:t>
            </a:r>
          </a:p>
        </p:txBody>
      </p:sp>
      <p:cxnSp>
        <p:nvCxnSpPr>
          <p:cNvPr id="16" name="Straight Connector 15"/>
          <p:cNvCxnSpPr/>
          <p:nvPr/>
        </p:nvCxnSpPr>
        <p:spPr>
          <a:xfrm>
            <a:off x="3581400" y="4038600"/>
            <a:ext cx="6096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44958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5181600" y="4038600"/>
            <a:ext cx="30480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lnDef>
      <a:spPr>
        <a:ln>
          <a:solidFill>
            <a:schemeClr val="tx1"/>
          </a:solidFill>
        </a:ln>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4516</TotalTime>
  <Words>4067</Words>
  <Application>Microsoft Macintosh PowerPoint</Application>
  <PresentationFormat>On-screen Show (4:3)</PresentationFormat>
  <Paragraphs>954</Paragraphs>
  <Slides>79</Slides>
  <Notes>71</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79</vt:i4>
      </vt:variant>
    </vt:vector>
  </HeadingPairs>
  <TitlesOfParts>
    <vt:vector size="97" baseType="lpstr">
      <vt:lpstr>ＭＳ ゴシック</vt:lpstr>
      <vt:lpstr>Arial</vt:lpstr>
      <vt:lpstr>Bitstream Vera Sans</vt:lpstr>
      <vt:lpstr>Calibri</vt:lpstr>
      <vt:lpstr>Cambria Math</vt:lpstr>
      <vt:lpstr>Candara</vt:lpstr>
      <vt:lpstr>Courier New</vt:lpstr>
      <vt:lpstr>DejaVu Sans</vt:lpstr>
      <vt:lpstr>Helvetica</vt:lpstr>
      <vt:lpstr>Poppins</vt:lpstr>
      <vt:lpstr>Sans</vt:lpstr>
      <vt:lpstr>StarSymbol</vt:lpstr>
      <vt:lpstr>Symbol</vt:lpstr>
      <vt:lpstr>Times New Roman</vt:lpstr>
      <vt:lpstr>TimesNewRoman</vt:lpstr>
      <vt:lpstr>TimesNewRoman,Bold</vt:lpstr>
      <vt:lpstr>Waveform</vt:lpstr>
      <vt:lpstr>Equation</vt:lpstr>
      <vt:lpstr>The Language of Bits</vt:lpstr>
      <vt:lpstr>Outline</vt:lpstr>
      <vt:lpstr>What does a Computer Understand ?</vt:lpstr>
      <vt:lpstr>Review of Logical Operations</vt:lpstr>
      <vt:lpstr>Review of Logical Operations - II</vt:lpstr>
      <vt:lpstr>Review of Logical Operations</vt:lpstr>
      <vt:lpstr>Review of Logical Operations</vt:lpstr>
      <vt:lpstr>PowerPoint Presentation</vt:lpstr>
      <vt:lpstr>De Morgan's Laws</vt:lpstr>
      <vt:lpstr>Consensus Theorem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Outline</vt:lpstr>
      <vt:lpstr>Representing Positive Integers</vt:lpstr>
      <vt:lpstr>Indian System</vt:lpstr>
      <vt:lpstr>Number Systems in Other Bases</vt:lpstr>
      <vt:lpstr>What if we had a world in which ...</vt:lpstr>
      <vt:lpstr>Binary Number System</vt:lpstr>
      <vt:lpstr>MSB and LSB</vt:lpstr>
      <vt:lpstr>Hexadecimal and Octal Numbers</vt:lpstr>
      <vt:lpstr>PowerPoint Presentation</vt:lpstr>
      <vt:lpstr>Outline</vt:lpstr>
      <vt:lpstr>Representing Negative Integers</vt:lpstr>
      <vt:lpstr>PowerPoint Presentation</vt:lpstr>
      <vt:lpstr>Properties of the Mapping Function</vt:lpstr>
      <vt:lpstr>Sign-Magnitude Base Representation</vt:lpstr>
      <vt:lpstr>Problems</vt:lpstr>
      <vt:lpstr>1's Complement Representation</vt:lpstr>
      <vt:lpstr>Problems</vt:lpstr>
      <vt:lpstr>Bias Based Approach</vt:lpstr>
      <vt:lpstr>The Number Circle</vt:lpstr>
      <vt:lpstr>Number Circle with Negative Numbers</vt:lpstr>
      <vt:lpstr>Using the Number Circle</vt:lpstr>
      <vt:lpstr>2's Complement Notation</vt:lpstr>
      <vt:lpstr>Properties of the 2's Complement Notation</vt:lpstr>
      <vt:lpstr>Properties - II</vt:lpstr>
      <vt:lpstr>Prove : F(u+v) ≡ F(u) + F(v)</vt:lpstr>
      <vt:lpstr>Prove : F(u+v) ≡ F(u) + F(v)</vt:lpstr>
      <vt:lpstr>Subtraction</vt:lpstr>
      <vt:lpstr>Prove  that :</vt:lpstr>
      <vt:lpstr>Computing the 2's Complement</vt:lpstr>
      <vt:lpstr>Sign Extension</vt:lpstr>
      <vt:lpstr>Sign Extension - II</vt:lpstr>
      <vt:lpstr>Sign Extension - III</vt:lpstr>
      <vt:lpstr>The Overflow Theorem</vt:lpstr>
      <vt:lpstr>Number Circle: uv &lt; 0</vt:lpstr>
      <vt:lpstr>Number Circle: uv &gt; 0</vt:lpstr>
      <vt:lpstr>Conditions for an Overflow</vt:lpstr>
      <vt:lpstr>Outline</vt:lpstr>
      <vt:lpstr>Floating-Point Numbers</vt:lpstr>
      <vt:lpstr>Generic Form for Positive Numbers</vt:lpstr>
      <vt:lpstr>Generic Form in Base 2</vt:lpstr>
      <vt:lpstr>Binary Representation</vt:lpstr>
      <vt:lpstr>Normalized Form</vt:lpstr>
      <vt:lpstr>Examples (in decimal)</vt:lpstr>
      <vt:lpstr>IEEE 754 Format</vt:lpstr>
      <vt:lpstr>IEEE 754 Format - II</vt:lpstr>
      <vt:lpstr>Representation of the Exponent</vt:lpstr>
      <vt:lpstr>Normal FP Numbers</vt:lpstr>
      <vt:lpstr>PowerPoint Presentation</vt:lpstr>
      <vt:lpstr>Special Floating Point Numbers</vt:lpstr>
      <vt:lpstr>Denormal Numbers</vt:lpstr>
      <vt:lpstr>Denormal Numbers - II</vt:lpstr>
      <vt:lpstr>PowerPoint Presentation</vt:lpstr>
      <vt:lpstr>Denormal Numbers in the Number Line</vt:lpstr>
      <vt:lpstr>Double Precision Numbers</vt:lpstr>
      <vt:lpstr>Floating Point Mathematics</vt:lpstr>
      <vt:lpstr>Outline</vt:lpstr>
      <vt:lpstr>ASCII Character Set</vt:lpstr>
      <vt:lpstr>ASCII Character Set</vt:lpstr>
      <vt:lpstr>Unicode Format</vt:lpstr>
      <vt:lpstr>UTF-16 and 32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Simple Banner</dc:title>
  <dc:creator>Raj, Baldev</dc:creator>
  <cp:keywords>Template,Presentation,Presentation background,Banner,Clean,Design,Showeet.com,Impress,simple</cp:keywords>
  <dc:description>"Simple Banner" is a clean &lt;a href="http://www.showeet.com/category/templates/"&gt;template&lt;/a&gt;. Is perfect for personal or business and corporate use. &lt;a href="http://www.showeet.com/27/12/2011/templates/simple-banner-free-template-powerpoint-impress/"&gt;More about "Simple Banner"&lt;/a&gt;</dc:description>
  <cp:lastModifiedBy>Tapan Kumar Gandhi</cp:lastModifiedBy>
  <cp:revision>177</cp:revision>
  <dcterms:created xsi:type="dcterms:W3CDTF">2013-07-05T14:39:01Z</dcterms:created>
  <dcterms:modified xsi:type="dcterms:W3CDTF">2024-07-31T09:54:08Z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
    <vt:lpwstr>&lt;a href="http://templates.services.openoffice.org/bsd-license"&gt;BSD&lt;/a&gt;</vt:lpwstr>
  </property>
</Properties>
</file>