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 id="2147483708" r:id="rId2"/>
  </p:sldMasterIdLst>
  <p:notesMasterIdLst>
    <p:notesMasterId r:id="rId54"/>
  </p:notesMasterIdLst>
  <p:handoutMasterIdLst>
    <p:handoutMasterId r:id="rId55"/>
  </p:handoutMasterIdLst>
  <p:sldIdLst>
    <p:sldId id="306" r:id="rId3"/>
    <p:sldId id="309"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307"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4790" autoAdjust="0"/>
  </p:normalViewPr>
  <p:slideViewPr>
    <p:cSldViewPr>
      <p:cViewPr varScale="1">
        <p:scale>
          <a:sx n="63" d="100"/>
          <a:sy n="63" d="100"/>
        </p:scale>
        <p:origin x="1380" y="56"/>
      </p:cViewPr>
      <p:guideLst>
        <p:guide orient="horz" pos="2160"/>
        <p:guide pos="2880"/>
      </p:guideLst>
    </p:cSldViewPr>
  </p:slideViewPr>
  <p:notesTextViewPr>
    <p:cViewPr>
      <p:scale>
        <a:sx n="1" d="1"/>
        <a:sy n="1" d="1"/>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6173" cy="456900"/>
          </a:xfrm>
          <a:prstGeom prst="rect">
            <a:avLst/>
          </a:prstGeom>
          <a:noFill/>
          <a:ln>
            <a:noFill/>
          </a:ln>
        </p:spPr>
        <p:txBody>
          <a:bodyPr vert="horz" wrap="none" lIns="78903" tIns="39452" rIns="78903" bIns="39452" compatLnSpc="0"/>
          <a:lstStyle/>
          <a:p>
            <a:pPr hangingPunct="0">
              <a:defRPr sz="1400"/>
            </a:pPr>
            <a:endParaRPr lang="en-IN" sz="1200">
              <a:latin typeface="Arial" pitchFamily="18"/>
              <a:ea typeface="Microsoft YaHei" pitchFamily="2"/>
              <a:cs typeface="Mangal" pitchFamily="2"/>
            </a:endParaRPr>
          </a:p>
        </p:txBody>
      </p:sp>
      <p:sp>
        <p:nvSpPr>
          <p:cNvPr id="3" name="Date Placeholder 2"/>
          <p:cNvSpPr txBox="1">
            <a:spLocks noGrp="1"/>
          </p:cNvSpPr>
          <p:nvPr>
            <p:ph type="dt" sz="quarter" idx="1"/>
          </p:nvPr>
        </p:nvSpPr>
        <p:spPr>
          <a:xfrm>
            <a:off x="3881795" y="0"/>
            <a:ext cx="2976173" cy="456900"/>
          </a:xfrm>
          <a:prstGeom prst="rect">
            <a:avLst/>
          </a:prstGeom>
          <a:noFill/>
          <a:ln>
            <a:noFill/>
          </a:ln>
        </p:spPr>
        <p:txBody>
          <a:bodyPr vert="horz" wrap="none" lIns="78903" tIns="39452" rIns="78903" bIns="39452" compatLnSpc="0"/>
          <a:lstStyle/>
          <a:p>
            <a:pPr algn="r" hangingPunct="0">
              <a:defRPr sz="1400"/>
            </a:pPr>
            <a:endParaRPr lang="en-IN" sz="1200">
              <a:latin typeface="Arial" pitchFamily="18"/>
              <a:ea typeface="Microsoft YaHei" pitchFamily="2"/>
              <a:cs typeface="Mangal" pitchFamily="2"/>
            </a:endParaRPr>
          </a:p>
        </p:txBody>
      </p:sp>
      <p:sp>
        <p:nvSpPr>
          <p:cNvPr id="4" name="Footer Placeholder 3"/>
          <p:cNvSpPr txBox="1">
            <a:spLocks noGrp="1"/>
          </p:cNvSpPr>
          <p:nvPr>
            <p:ph type="ftr" sz="quarter" idx="2"/>
          </p:nvPr>
        </p:nvSpPr>
        <p:spPr>
          <a:xfrm>
            <a:off x="0" y="8686952"/>
            <a:ext cx="2976173" cy="456900"/>
          </a:xfrm>
          <a:prstGeom prst="rect">
            <a:avLst/>
          </a:prstGeom>
          <a:noFill/>
          <a:ln>
            <a:noFill/>
          </a:ln>
        </p:spPr>
        <p:txBody>
          <a:bodyPr vert="horz" wrap="none" lIns="78903" tIns="39452" rIns="78903" bIns="39452" anchor="b" compatLnSpc="0"/>
          <a:lstStyle/>
          <a:p>
            <a:pPr hangingPunct="0">
              <a:defRPr sz="1400"/>
            </a:pPr>
            <a:endParaRPr lang="en-IN" sz="1200">
              <a:latin typeface="Arial" pitchFamily="18"/>
              <a:ea typeface="Microsoft YaHei" pitchFamily="2"/>
              <a:cs typeface="Mangal" pitchFamily="2"/>
            </a:endParaRPr>
          </a:p>
        </p:txBody>
      </p:sp>
      <p:sp>
        <p:nvSpPr>
          <p:cNvPr id="5" name="Slide Number Placeholder 4"/>
          <p:cNvSpPr txBox="1">
            <a:spLocks noGrp="1"/>
          </p:cNvSpPr>
          <p:nvPr>
            <p:ph type="sldNum" sz="quarter" idx="3"/>
          </p:nvPr>
        </p:nvSpPr>
        <p:spPr>
          <a:xfrm>
            <a:off x="3881795" y="8686952"/>
            <a:ext cx="2976173" cy="456900"/>
          </a:xfrm>
          <a:prstGeom prst="rect">
            <a:avLst/>
          </a:prstGeom>
          <a:noFill/>
          <a:ln>
            <a:noFill/>
          </a:ln>
        </p:spPr>
        <p:txBody>
          <a:bodyPr vert="horz" wrap="none" lIns="78903" tIns="39452" rIns="78903" bIns="39452" anchor="b" compatLnSpc="0"/>
          <a:lstStyle/>
          <a:p>
            <a:pPr algn="r" hangingPunct="0">
              <a:defRPr sz="1400"/>
            </a:pPr>
            <a:fld id="{2966F440-9665-4D95-8208-908173546226}" type="slidenum">
              <a:rPr/>
              <a:pPr algn="r" hangingPunct="0">
                <a:defRPr sz="1400"/>
              </a:pPr>
              <a:t>‹#›</a:t>
            </a:fld>
            <a:endParaRPr lang="en-IN" sz="1200">
              <a:latin typeface="Arial" pitchFamily="18"/>
              <a:ea typeface="Microsoft YaHei" pitchFamily="2"/>
              <a:cs typeface="Mangal" pitchFamily="2"/>
            </a:endParaRPr>
          </a:p>
        </p:txBody>
      </p:sp>
    </p:spTree>
    <p:extLst>
      <p:ext uri="{BB962C8B-B14F-4D97-AF65-F5344CB8AC3E}">
        <p14:creationId xmlns:p14="http://schemas.microsoft.com/office/powerpoint/2010/main" val="34608635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IN"/>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lstStyle>
            <a:lvl1pPr lvl="0"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lstStyle>
            <a:lvl1pPr lvl="0" algn="r"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lstStyle>
            <a:lvl1pPr lvl="0"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lstStyle>
            <a:lvl1pPr lvl="0" algn="r" rtl="0" hangingPunct="0">
              <a:buNone/>
              <a:tabLst/>
              <a:defRPr lang="en-IN" sz="1400" kern="1200">
                <a:latin typeface="Times New Roman" pitchFamily="18"/>
                <a:ea typeface="Arial Unicode MS" pitchFamily="2"/>
                <a:cs typeface="Tahoma" pitchFamily="2"/>
              </a:defRPr>
            </a:lvl1pPr>
          </a:lstStyle>
          <a:p>
            <a:pPr lvl="0"/>
            <a:fld id="{B86E4135-4AB6-4926-A53C-8FAC039E8D33}" type="slidenum">
              <a:rPr/>
              <a:pPr lvl="0"/>
              <a:t>‹#›</a:t>
            </a:fld>
            <a:endParaRPr lang="en-IN"/>
          </a:p>
        </p:txBody>
      </p:sp>
    </p:spTree>
    <p:extLst>
      <p:ext uri="{BB962C8B-B14F-4D97-AF65-F5344CB8AC3E}">
        <p14:creationId xmlns:p14="http://schemas.microsoft.com/office/powerpoint/2010/main" val="1663731640"/>
      </p:ext>
    </p:extLst>
  </p:cSld>
  <p:clrMap bg1="lt1" tx1="dk1" bg2="lt2" tx2="dk2" accent1="accent1" accent2="accent2" accent3="accent3" accent4="accent4" accent5="accent5" accent6="accent6" hlink="hlink" folHlink="folHlink"/>
  <p:notesStyle>
    <a:lvl1pPr marL="216000" marR="0" indent="-216000" rtl="0" hangingPunct="0">
      <a:tabLst/>
      <a:defRPr lang="en-IN" sz="2000" b="0" i="0" u="none" strike="noStrike" kern="1200">
        <a:ln>
          <a:noFill/>
        </a:ln>
        <a:latin typeface="Arial" pitchFamily="18"/>
        <a:ea typeface="Microsoft YaHei"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2118705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238809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829303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355217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7061710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173369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629933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2979266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311626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998350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736182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24602466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8625755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3282241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101622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5534524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6794824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9329192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7737769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9239471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9505712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949458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7170378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4029054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1465944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2900896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5799112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24924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0317799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9523463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086370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3121781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445175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0238034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349647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4800385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3308026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720552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1915783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265749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065759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7761748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6119007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872039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476959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779697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44903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796550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959858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7" name="Slide Number Placeholder 1"/>
          <p:cNvSpPr>
            <a:spLocks noGrp="1"/>
          </p:cNvSpPr>
          <p:nvPr>
            <p:ph type="sldNum" sz="quarter" idx="4"/>
          </p:nvPr>
        </p:nvSpPr>
        <p:spPr>
          <a:xfrm>
            <a:off x="8543278" y="6356350"/>
            <a:ext cx="561975" cy="365125"/>
          </a:xfrm>
          <a:prstGeom prst="rect">
            <a:avLst/>
          </a:prstGeom>
        </p:spPr>
        <p:txBody>
          <a:bodyPr/>
          <a:lstStyle/>
          <a:p>
            <a:pPr>
              <a:defRPr/>
            </a:pPr>
            <a:fld id="{785D012C-F169-4BA0-BBD5-380899CF574A}" type="slidenum">
              <a:rPr/>
              <a:pPr>
                <a:defRPr/>
              </a:pPr>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atin typeface="Calibri" panose="020F0502020204030204" pitchFamily="34" charset="0"/>
              </a:defRPr>
            </a:lvl1pPr>
            <a:lvl2pPr algn="l">
              <a:defRPr>
                <a:latin typeface="Calibri" panose="020F0502020204030204" pitchFamily="34" charset="0"/>
              </a:defRPr>
            </a:lvl2pPr>
            <a:lvl3pPr algn="l">
              <a:defRPr>
                <a:latin typeface="Calibri" panose="020F0502020204030204" pitchFamily="34" charset="0"/>
              </a:defRPr>
            </a:lvl3pPr>
            <a:lvl4pPr algn="l">
              <a:defRPr>
                <a:latin typeface="Calibri" panose="020F0502020204030204" pitchFamily="34" charset="0"/>
              </a:defRPr>
            </a:lvl4pPr>
            <a:lvl5pPr algn="l">
              <a:defRPr>
                <a:latin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endParaRPr>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endParaRPr>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endParaRPr>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endParaRPr>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endParaRPr>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latin typeface="Calibri" panose="020F0502020204030204" pitchFamily="34" charset="0"/>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atin typeface="Calibri" panose="020F0502020204030204" pitchFamily="34" charset="0"/>
              </a:defRPr>
            </a:lvl1pPr>
            <a:lvl2pPr>
              <a:buClr>
                <a:schemeClr val="accent1"/>
              </a:buClr>
              <a:defRPr>
                <a:latin typeface="Calibri" panose="020F0502020204030204" pitchFamily="34" charset="0"/>
              </a:defRPr>
            </a:lvl2pPr>
            <a:lvl3pPr>
              <a:buClr>
                <a:schemeClr val="accent1"/>
              </a:buClr>
              <a:defRPr>
                <a:latin typeface="Calibri" panose="020F0502020204030204" pitchFamily="34" charset="0"/>
              </a:defRPr>
            </a:lvl3pPr>
            <a:lvl4pPr>
              <a:buClr>
                <a:schemeClr val="accent1"/>
              </a:buClr>
              <a:defRPr>
                <a:latin typeface="Calibri" panose="020F0502020204030204" pitchFamily="34" charset="0"/>
              </a:defRPr>
            </a:lvl4pPr>
            <a:lvl5pPr>
              <a:buClr>
                <a:schemeClr val="accent1"/>
              </a:buClr>
              <a:defRPr>
                <a:latin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DF2AE-F85D-781E-1C8C-EAAC0EDE0E12}"/>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07146F9D-307C-A5AA-9B49-C7E599B39C7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3F9C6B53-4A64-AFEC-A976-7F3FA4AD5201}"/>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5" name="Footer Placeholder 4">
            <a:extLst>
              <a:ext uri="{FF2B5EF4-FFF2-40B4-BE49-F238E27FC236}">
                <a16:creationId xmlns:a16="http://schemas.microsoft.com/office/drawing/2014/main" id="{F3FC3EC5-EE9F-98B9-128F-A84A5DB02D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03CC43-5DCB-AA93-716F-A313AB97723E}"/>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606821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F4976-47A6-9250-16C9-3635EC226E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7143AC-D37C-6683-CF8A-828E2B5EC1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B7514E-E1B2-154F-EEB8-2C9BFE737C13}"/>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5" name="Footer Placeholder 4">
            <a:extLst>
              <a:ext uri="{FF2B5EF4-FFF2-40B4-BE49-F238E27FC236}">
                <a16:creationId xmlns:a16="http://schemas.microsoft.com/office/drawing/2014/main" id="{A5DE6579-FCC2-A12D-957F-5480EBDF00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F85CF6-7667-66B8-92EB-6FF59F6FF140}"/>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2824988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AF22F-BCBF-9D97-015E-DDAE69707A0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B37940B-4F98-9C15-53AA-CF38FEED37D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E65D4F-4755-7FB6-095B-DE30E4FAC131}"/>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5" name="Footer Placeholder 4">
            <a:extLst>
              <a:ext uri="{FF2B5EF4-FFF2-40B4-BE49-F238E27FC236}">
                <a16:creationId xmlns:a16="http://schemas.microsoft.com/office/drawing/2014/main" id="{AA6E9330-1D2A-2999-8F61-2A9D035B2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E0F7F8-FA92-E387-5E37-2D451060E6E4}"/>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31263335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B094-F919-5AD0-F694-91A26F0FF0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566796-38DB-5A8E-9D55-DB797FD52EBD}"/>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F70513-5D53-9240-10C3-B4AA5A224262}"/>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0BA9DC-9FC5-9FA2-1ED1-A99E4C71D129}"/>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6" name="Footer Placeholder 5">
            <a:extLst>
              <a:ext uri="{FF2B5EF4-FFF2-40B4-BE49-F238E27FC236}">
                <a16:creationId xmlns:a16="http://schemas.microsoft.com/office/drawing/2014/main" id="{82890DAB-B5C2-959B-7FDC-7A3491D0E7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A0143A-5F8D-7188-FB76-A75CB002D4DC}"/>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13368937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B578-2FC6-116F-77A2-B8024520D305}"/>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06EF89-BE93-3FA8-7C83-7A41F9393A2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5FEFE62-0A31-A0C0-EB66-120144FE2085}"/>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9FDADC-17BC-32A6-2A55-3B72D2C22DD6}"/>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DF8AEAB-2C7A-6AA9-5792-BD34AAAB79D8}"/>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50E304-2EA7-F6CC-A400-4F783389A0D6}"/>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8" name="Footer Placeholder 7">
            <a:extLst>
              <a:ext uri="{FF2B5EF4-FFF2-40B4-BE49-F238E27FC236}">
                <a16:creationId xmlns:a16="http://schemas.microsoft.com/office/drawing/2014/main" id="{7C73A819-9E34-B398-2B07-FDD6BCA717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233C3D-ABB1-5CC9-81E4-1858ACF3C1B3}"/>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3790975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05ECA-522E-3CE2-E8AB-A1FC5F6949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4AA669-2564-B2EE-EA60-5CCB13A84781}"/>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4" name="Footer Placeholder 3">
            <a:extLst>
              <a:ext uri="{FF2B5EF4-FFF2-40B4-BE49-F238E27FC236}">
                <a16:creationId xmlns:a16="http://schemas.microsoft.com/office/drawing/2014/main" id="{048DF072-467F-480C-5697-6F5A55EC6B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90FEE1-2D3A-D922-4767-7DC32FB183F8}"/>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29782021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F30F0-AEB1-9D20-006A-05495F51FED8}"/>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3" name="Footer Placeholder 2">
            <a:extLst>
              <a:ext uri="{FF2B5EF4-FFF2-40B4-BE49-F238E27FC236}">
                <a16:creationId xmlns:a16="http://schemas.microsoft.com/office/drawing/2014/main" id="{9E6EE93B-FD82-0DCC-1E31-B82D743785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389994-6DAB-8058-CB91-1A9F98C82B3F}"/>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12488109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C7125-5B21-8402-9F48-4D4F4543108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9EC09E42-9029-5ADF-A9B9-4A8385442528}"/>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F1C3B3-BD45-7730-4FD9-D1DC03BA030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3461EC3-9247-E741-216D-3D51FEE0CC80}"/>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6" name="Footer Placeholder 5">
            <a:extLst>
              <a:ext uri="{FF2B5EF4-FFF2-40B4-BE49-F238E27FC236}">
                <a16:creationId xmlns:a16="http://schemas.microsoft.com/office/drawing/2014/main" id="{BD73DFF4-2E8F-A86C-772F-4F390364BA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80A910-5F18-95C9-A87F-596CBECCF1BE}"/>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1599445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a:lstStyle/>
          <a:p>
            <a:r>
              <a:rPr lang="en-US"/>
              <a:t>Click to edit Master title style</a:t>
            </a:r>
          </a:p>
        </p:txBody>
      </p:sp>
      <p:sp>
        <p:nvSpPr>
          <p:cNvPr id="8" name="Slide Number Placeholder 1"/>
          <p:cNvSpPr>
            <a:spLocks noGrp="1"/>
          </p:cNvSpPr>
          <p:nvPr>
            <p:ph type="sldNum" sz="quarter" idx="4"/>
          </p:nvPr>
        </p:nvSpPr>
        <p:spPr>
          <a:xfrm>
            <a:off x="8543278" y="6356350"/>
            <a:ext cx="561975" cy="365125"/>
          </a:xfrm>
          <a:prstGeom prst="rect">
            <a:avLst/>
          </a:prstGeom>
        </p:spPr>
        <p:txBody>
          <a:bodyPr/>
          <a:lstStyle/>
          <a:p>
            <a:pPr>
              <a:defRPr/>
            </a:pPr>
            <a:fld id="{785D012C-F169-4BA0-BBD5-380899CF574A}" type="slidenum">
              <a:rPr/>
              <a:pPr>
                <a:defRPr/>
              </a:pPr>
              <a:t>‹#›</a:t>
            </a:fld>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569E-75E6-0997-2160-B95A5FCE535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17160919-0EB4-0F72-AF2B-467B22E52EE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59ED4817-58B2-D729-0B71-19F6B1D7F98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73D90A1-5F75-69CA-62B6-6C90DB508C22}"/>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6" name="Footer Placeholder 5">
            <a:extLst>
              <a:ext uri="{FF2B5EF4-FFF2-40B4-BE49-F238E27FC236}">
                <a16:creationId xmlns:a16="http://schemas.microsoft.com/office/drawing/2014/main" id="{47CD7157-48B0-0737-6C5B-ACA18C3CB8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48A1C-3D88-6955-BBFB-34C61BED992D}"/>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26348315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F9391-520E-8D84-FC1F-7669533222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8952CA-7FB0-BB7A-9047-345997BE79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323885-4C43-42B1-185F-BBB88D2F9484}"/>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5" name="Footer Placeholder 4">
            <a:extLst>
              <a:ext uri="{FF2B5EF4-FFF2-40B4-BE49-F238E27FC236}">
                <a16:creationId xmlns:a16="http://schemas.microsoft.com/office/drawing/2014/main" id="{5B4A67D3-9979-CB0A-F933-BE4CC29BEA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C93C5A-52E9-D048-62D7-74465072EE5B}"/>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29818218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F279B8-9EC5-18D5-3CC1-F3C341894DA7}"/>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8580D7-1BF3-DCAC-F040-8A3C53CE9D66}"/>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1CA5FD-8183-1F8F-82FE-8C842DFEA221}"/>
              </a:ext>
            </a:extLst>
          </p:cNvPr>
          <p:cNvSpPr>
            <a:spLocks noGrp="1"/>
          </p:cNvSpPr>
          <p:nvPr>
            <p:ph type="dt" sz="half" idx="10"/>
          </p:nvPr>
        </p:nvSpPr>
        <p:spPr/>
        <p:txBody>
          <a:bodyPr/>
          <a:lstStyle/>
          <a:p>
            <a:fld id="{8A8FC25D-E115-4E72-9DF1-C91070505D11}" type="datetimeFigureOut">
              <a:rPr lang="en-US" smtClean="0"/>
              <a:t>8/19/2022</a:t>
            </a:fld>
            <a:endParaRPr lang="en-US"/>
          </a:p>
        </p:txBody>
      </p:sp>
      <p:sp>
        <p:nvSpPr>
          <p:cNvPr id="5" name="Footer Placeholder 4">
            <a:extLst>
              <a:ext uri="{FF2B5EF4-FFF2-40B4-BE49-F238E27FC236}">
                <a16:creationId xmlns:a16="http://schemas.microsoft.com/office/drawing/2014/main" id="{3E7791ED-2D0C-55B3-C5EA-0FC5B08165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6AE347-5B3D-71FE-D66B-1E417F2A2044}"/>
              </a:ext>
            </a:extLst>
          </p:cNvPr>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2946466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latin typeface="Calibri" panose="020F0502020204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latin typeface="Calibri" panose="020F050202020403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latin typeface="Calibri" panose="020F0502020204030204" pitchFamily="34" charset="0"/>
              </a:defRPr>
            </a:lvl1pPr>
            <a:lvl2pPr>
              <a:buClr>
                <a:schemeClr val="bg1"/>
              </a:buClr>
              <a:defRPr sz="2000">
                <a:solidFill>
                  <a:schemeClr val="tx2"/>
                </a:solidFill>
                <a:latin typeface="Calibri" panose="020F0502020204030204" pitchFamily="34" charset="0"/>
              </a:defRPr>
            </a:lvl2pPr>
            <a:lvl3pPr>
              <a:buClr>
                <a:schemeClr val="bg1"/>
              </a:buClr>
              <a:defRPr sz="1800">
                <a:solidFill>
                  <a:schemeClr val="tx2"/>
                </a:solidFill>
                <a:latin typeface="Calibri" panose="020F0502020204030204" pitchFamily="34" charset="0"/>
              </a:defRPr>
            </a:lvl3pPr>
            <a:lvl4pPr>
              <a:buClr>
                <a:schemeClr val="bg1"/>
              </a:buClr>
              <a:defRPr sz="1600">
                <a:solidFill>
                  <a:schemeClr val="tx2"/>
                </a:solidFill>
                <a:latin typeface="Calibri" panose="020F0502020204030204" pitchFamily="34" charset="0"/>
              </a:defRPr>
            </a:lvl4pPr>
            <a:lvl5pPr>
              <a:buClr>
                <a:schemeClr val="bg1"/>
              </a:buClr>
              <a:defRPr sz="1600">
                <a:solidFill>
                  <a:schemeClr val="tx2"/>
                </a:solidFill>
                <a:latin typeface="Calibri" panose="020F0502020204030204"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endParaRPr>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endParaRPr>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endParaRPr>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endParaRPr>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latin typeface="Calibri" panose="020F0502020204030204" pitchFamily="34" charset="0"/>
              </a:endParaRPr>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latin typeface="Calibri" panose="020F0502020204030204" pitchFamily="34" charset="0"/>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latin typeface="Calibri" panose="020F0502020204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latin typeface="Calibri" panose="020F05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985ECA-32DD-85F7-88E6-B989116C720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CEC5D3-74E1-B67A-8BD6-65511942EBB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8B9B1-49E1-D56A-3069-6265813EB90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A8FC25D-E115-4E72-9DF1-C91070505D11}" type="datetimeFigureOut">
              <a:rPr lang="en-US" smtClean="0"/>
              <a:t>8/19/2022</a:t>
            </a:fld>
            <a:endParaRPr lang="en-US"/>
          </a:p>
        </p:txBody>
      </p:sp>
      <p:sp>
        <p:nvSpPr>
          <p:cNvPr id="5" name="Footer Placeholder 4">
            <a:extLst>
              <a:ext uri="{FF2B5EF4-FFF2-40B4-BE49-F238E27FC236}">
                <a16:creationId xmlns:a16="http://schemas.microsoft.com/office/drawing/2014/main" id="{B1442BC0-7207-4841-D0F5-49AD183CDD9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6AA9FF-9740-1DAF-D7F8-B342D6108C4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CA2DFC1-4E1E-4329-BF59-BF5CA936B010}" type="slidenum">
              <a:rPr lang="en-US" smtClean="0"/>
              <a:t>‹#›</a:t>
            </a:fld>
            <a:endParaRPr lang="en-US"/>
          </a:p>
        </p:txBody>
      </p:sp>
    </p:spTree>
    <p:extLst>
      <p:ext uri="{BB962C8B-B14F-4D97-AF65-F5344CB8AC3E}">
        <p14:creationId xmlns:p14="http://schemas.microsoft.com/office/powerpoint/2010/main" val="12054156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s://www.pngall.com/free-png" TargetMode="External"/><Relationship Id="rId3" Type="http://schemas.openxmlformats.org/officeDocument/2006/relationships/image" Target="../media/image4.jpe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hyperlink" Target="https://cs.wikipedia.org/wiki/Sumatra_PDF" TargetMode="External"/><Relationship Id="rId5" Type="http://schemas.openxmlformats.org/officeDocument/2006/relationships/image" Target="../media/image5.png"/><Relationship Id="rId4" Type="http://schemas.openxmlformats.org/officeDocument/2006/relationships/hyperlink" Target="https://www.htnovo.net/2018/08/in-arrivo-swipe-laterali-su-youtube.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slide" Target="slide35.xml"/><Relationship Id="rId4"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6.xml"/><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19.png"/></Relationships>
</file>

<file path=ppt/slides/_rels/slide4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304800" y="4061936"/>
            <a:ext cx="8686800" cy="984885"/>
          </a:xfrm>
          <a:prstGeom prst="rect">
            <a:avLst/>
          </a:prstGeom>
          <a:noFill/>
          <a:ln>
            <a:noFill/>
          </a:ln>
        </p:spPr>
        <p:txBody>
          <a:bodyPr wrap="square" lIns="0" tIns="0" rIns="0" bIns="0" anchor="ctr">
            <a:spAutoFit/>
          </a:bodyPr>
          <a:lstStyle>
            <a:defPPr lvl="0">
              <a:buSzPct val="45000"/>
              <a:buFont typeface="StarSymbol"/>
              <a:buNone/>
              <a:defRPr/>
            </a:defPPr>
            <a:lvl1pPr lvl="0" algn="ctr" rtl="0" hangingPunct="1">
              <a:spcBef>
                <a:spcPts val="0"/>
              </a:spcBef>
              <a:spcAft>
                <a:spcPts val="0"/>
              </a:spcAft>
              <a:buSzPct val="45000"/>
              <a:buFont typeface="StarSymbol"/>
              <a:buChar char="●"/>
              <a:tabLst/>
              <a:defRPr lang="en-US" sz="3200" b="1" i="0" u="none" strike="noStrike" kern="1200" spc="0">
                <a:ln>
                  <a:noFill/>
                </a:ln>
                <a:solidFill>
                  <a:srgbClr val="FFFFFF"/>
                </a:solidFill>
                <a:effectLst>
                  <a:outerShdw dist="17961" dir="2700000">
                    <a:scrgbClr r="0" g="0" b="0"/>
                  </a:outerShdw>
                </a:effectLst>
                <a:latin typeface="Helvetica" pitchFamily="34"/>
                <a:ea typeface="Helvetica" pitchFamily="2"/>
                <a:cs typeface="Helvetica" pitchFamily="2"/>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buNone/>
            </a:pPr>
            <a:r>
              <a:rPr lang="en-US" dirty="0">
                <a:solidFill>
                  <a:schemeClr val="tx1"/>
                </a:solidFill>
                <a:effectLst/>
                <a:latin typeface="Arial" panose="020B0604020202020204" pitchFamily="34" charset="0"/>
                <a:cs typeface="Arial" panose="020B0604020202020204" pitchFamily="34" charset="0"/>
              </a:rPr>
              <a:t>Chapter 1  Introduction to Computer</a:t>
            </a:r>
          </a:p>
          <a:p>
            <a:pPr>
              <a:buNone/>
            </a:pPr>
            <a:r>
              <a:rPr lang="en-US" dirty="0">
                <a:solidFill>
                  <a:schemeClr val="tx1"/>
                </a:solidFill>
                <a:effectLst/>
                <a:latin typeface="Arial" panose="020B0604020202020204" pitchFamily="34" charset="0"/>
                <a:cs typeface="Arial" panose="020B0604020202020204" pitchFamily="34" charset="0"/>
              </a:rPr>
              <a:t>Architecture</a:t>
            </a:r>
          </a:p>
        </p:txBody>
      </p:sp>
      <p:sp>
        <p:nvSpPr>
          <p:cNvPr id="13" name="Text Box 2"/>
          <p:cNvSpPr txBox="1">
            <a:spLocks noChangeArrowheads="1"/>
          </p:cNvSpPr>
          <p:nvPr/>
        </p:nvSpPr>
        <p:spPr bwMode="auto">
          <a:xfrm>
            <a:off x="0" y="6096000"/>
            <a:ext cx="9144000" cy="703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r>
              <a:rPr lang="en-US" altLang="en-US" sz="800" b="1" dirty="0">
                <a:latin typeface="TimesNewRoman,Bold" charset="0"/>
              </a:rPr>
              <a:t>PROPRIETARY MATERIAL</a:t>
            </a:r>
            <a:r>
              <a:rPr lang="en-US" altLang="en-US" sz="800" dirty="0">
                <a:latin typeface="TimesNewRoman" charset="0"/>
              </a:rPr>
              <a:t>. ©  2014 The McGraw-Hill Companies, Inc. All rights reserved. No part of this PowerPoint slide  may be displayed, reproduced or distributed in any form or by any means, without the prior written permission of the publisher, or used beyond the limited distribution to teachers and educators permitted by McGraw-Hill for their individual course preparation. PowerPoint Slides are being provided only to authorized professors and instructors for use in preparing for classes using the affiliated textbook. No other use or distribution of   this PowerPoint slide  is permitted.  The PowerPoint slide may not be sold and may not be distributed or be  used by any student or   any other third party. No part of the slide may be reproduced, displayed or distributed in any form or by any means, electronic or otherwise, without the prior written permission of  McGraw Hill Education (India) Private Limited.     </a:t>
            </a:r>
          </a:p>
        </p:txBody>
      </p:sp>
      <p:sp>
        <p:nvSpPr>
          <p:cNvPr id="15" name="TextBox 1"/>
          <p:cNvSpPr txBox="1">
            <a:spLocks noChangeArrowheads="1"/>
          </p:cNvSpPr>
          <p:nvPr/>
        </p:nvSpPr>
        <p:spPr bwMode="auto">
          <a:xfrm>
            <a:off x="2667000" y="2967335"/>
            <a:ext cx="3886200"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tabLst>
                <a:tab pos="1085850" algn="l"/>
              </a:tabLst>
              <a:defRPr>
                <a:solidFill>
                  <a:schemeClr val="tx1"/>
                </a:solidFill>
                <a:latin typeface="Arial" pitchFamily="34" charset="0"/>
              </a:defRPr>
            </a:lvl1pPr>
            <a:lvl2pPr marL="742950" indent="-285750" eaLnBrk="0" hangingPunct="0">
              <a:tabLst>
                <a:tab pos="1085850" algn="l"/>
              </a:tabLst>
              <a:defRPr>
                <a:solidFill>
                  <a:schemeClr val="tx1"/>
                </a:solidFill>
                <a:latin typeface="Arial" pitchFamily="34" charset="0"/>
              </a:defRPr>
            </a:lvl2pPr>
            <a:lvl3pPr marL="1143000" indent="-228600" eaLnBrk="0" hangingPunct="0">
              <a:tabLst>
                <a:tab pos="1085850" algn="l"/>
              </a:tabLst>
              <a:defRPr>
                <a:solidFill>
                  <a:schemeClr val="tx1"/>
                </a:solidFill>
                <a:latin typeface="Arial" pitchFamily="34" charset="0"/>
              </a:defRPr>
            </a:lvl3pPr>
            <a:lvl4pPr marL="1600200" indent="-228600" eaLnBrk="0" hangingPunct="0">
              <a:tabLst>
                <a:tab pos="1085850" algn="l"/>
              </a:tabLst>
              <a:defRPr>
                <a:solidFill>
                  <a:schemeClr val="tx1"/>
                </a:solidFill>
                <a:latin typeface="Arial" pitchFamily="34" charset="0"/>
              </a:defRPr>
            </a:lvl4pPr>
            <a:lvl5pPr marL="2057400" indent="-228600" eaLnBrk="0" hangingPunct="0">
              <a:tabLst>
                <a:tab pos="1085850" algn="l"/>
              </a:tabLst>
              <a:defRPr>
                <a:solidFill>
                  <a:schemeClr val="tx1"/>
                </a:solidFill>
                <a:latin typeface="Arial" pitchFamily="34" charset="0"/>
              </a:defRPr>
            </a:lvl5pPr>
            <a:lvl6pPr marL="2514600" indent="-228600" eaLnBrk="0" fontAlgn="base" hangingPunct="0">
              <a:spcBef>
                <a:spcPct val="0"/>
              </a:spcBef>
              <a:spcAft>
                <a:spcPct val="0"/>
              </a:spcAft>
              <a:tabLst>
                <a:tab pos="1085850" algn="l"/>
              </a:tabLst>
              <a:defRPr>
                <a:solidFill>
                  <a:schemeClr val="tx1"/>
                </a:solidFill>
                <a:latin typeface="Arial" pitchFamily="34" charset="0"/>
              </a:defRPr>
            </a:lvl6pPr>
            <a:lvl7pPr marL="2971800" indent="-228600" eaLnBrk="0" fontAlgn="base" hangingPunct="0">
              <a:spcBef>
                <a:spcPct val="0"/>
              </a:spcBef>
              <a:spcAft>
                <a:spcPct val="0"/>
              </a:spcAft>
              <a:tabLst>
                <a:tab pos="1085850" algn="l"/>
              </a:tabLst>
              <a:defRPr>
                <a:solidFill>
                  <a:schemeClr val="tx1"/>
                </a:solidFill>
                <a:latin typeface="Arial" pitchFamily="34" charset="0"/>
              </a:defRPr>
            </a:lvl7pPr>
            <a:lvl8pPr marL="3429000" indent="-228600" eaLnBrk="0" fontAlgn="base" hangingPunct="0">
              <a:spcBef>
                <a:spcPct val="0"/>
              </a:spcBef>
              <a:spcAft>
                <a:spcPct val="0"/>
              </a:spcAft>
              <a:tabLst>
                <a:tab pos="1085850" algn="l"/>
              </a:tabLst>
              <a:defRPr>
                <a:solidFill>
                  <a:schemeClr val="tx1"/>
                </a:solidFill>
                <a:latin typeface="Arial" pitchFamily="34" charset="0"/>
              </a:defRPr>
            </a:lvl8pPr>
            <a:lvl9pPr marL="3886200" indent="-228600" eaLnBrk="0" fontAlgn="base" hangingPunct="0">
              <a:spcBef>
                <a:spcPct val="0"/>
              </a:spcBef>
              <a:spcAft>
                <a:spcPct val="0"/>
              </a:spcAft>
              <a:tabLst>
                <a:tab pos="1085850" algn="l"/>
              </a:tabLst>
              <a:defRPr>
                <a:solidFill>
                  <a:schemeClr val="tx1"/>
                </a:solidFill>
                <a:latin typeface="Arial" pitchFamily="34" charset="0"/>
              </a:defRPr>
            </a:lvl9pPr>
          </a:lstStyle>
          <a:p>
            <a:pPr algn="ctr" eaLnBrk="1" hangingPunct="1"/>
            <a:r>
              <a:rPr lang="fi-FI" sz="2400" b="1" dirty="0">
                <a:cs typeface="Arial" panose="020B0604020202020204" pitchFamily="34" charset="0"/>
              </a:rPr>
              <a:t>Smruti </a:t>
            </a:r>
            <a:r>
              <a:rPr lang="fi-FI" sz="2400" b="1">
                <a:cs typeface="Arial" panose="020B0604020202020204" pitchFamily="34" charset="0"/>
              </a:rPr>
              <a:t>Ranjan Sarangi, IIT Delhi</a:t>
            </a:r>
            <a:endParaRPr lang="fi-FI" sz="2400" b="1" dirty="0">
              <a:cs typeface="Arial" panose="020B0604020202020204" pitchFamily="34" charset="0"/>
            </a:endParaRPr>
          </a:p>
        </p:txBody>
      </p:sp>
      <p:sp>
        <p:nvSpPr>
          <p:cNvPr id="16" name="Rectangle 15"/>
          <p:cNvSpPr/>
          <p:nvPr/>
        </p:nvSpPr>
        <p:spPr>
          <a:xfrm>
            <a:off x="103909" y="2325469"/>
            <a:ext cx="9118715" cy="646331"/>
          </a:xfrm>
          <a:prstGeom prst="rect">
            <a:avLst/>
          </a:prstGeom>
        </p:spPr>
        <p:txBody>
          <a:bodyPr wrap="none">
            <a:spAutoFit/>
          </a:bodyPr>
          <a:lstStyle/>
          <a:p>
            <a:r>
              <a:rPr lang="en-US" sz="3600" b="1" dirty="0">
                <a:latin typeface="Arial" panose="020B0604020202020204" pitchFamily="34" charset="0"/>
                <a:cs typeface="Arial" panose="020B0604020202020204" pitchFamily="34" charset="0"/>
              </a:rPr>
              <a:t>Computer Organisation and Architecture</a:t>
            </a:r>
            <a:endParaRPr lang="en-US" sz="3600" dirty="0">
              <a:latin typeface="Arial" panose="020B0604020202020204" pitchFamily="34" charset="0"/>
              <a:cs typeface="Arial" panose="020B0604020202020204" pitchFamily="34" charset="0"/>
            </a:endParaRPr>
          </a:p>
        </p:txBody>
      </p:sp>
      <p:sp>
        <p:nvSpPr>
          <p:cNvPr id="17" name="Text Box 4"/>
          <p:cNvSpPr txBox="1">
            <a:spLocks noChangeArrowheads="1"/>
          </p:cNvSpPr>
          <p:nvPr/>
        </p:nvSpPr>
        <p:spPr bwMode="auto">
          <a:xfrm>
            <a:off x="6438900" y="514290"/>
            <a:ext cx="2400300" cy="40011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altLang="en-US" sz="2000" b="1" dirty="0">
                <a:cs typeface="Arial" panose="020B0604020202020204" pitchFamily="34" charset="0"/>
              </a:rPr>
              <a:t>PowerPoint Slides</a:t>
            </a:r>
          </a:p>
        </p:txBody>
      </p:sp>
      <p:pic>
        <p:nvPicPr>
          <p:cNvPr id="18"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889379"/>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3279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Answer</a:t>
            </a:r>
            <a:r>
              <a:rPr lang="fr-FR" dirty="0">
                <a:solidFill>
                  <a:schemeClr val="tx1"/>
                </a:solidFill>
              </a:rPr>
              <a:t> ...</a:t>
            </a:r>
          </a:p>
        </p:txBody>
      </p:sp>
      <p:sp>
        <p:nvSpPr>
          <p:cNvPr id="3" name="Text Placeholder 2"/>
          <p:cNvSpPr txBox="1">
            <a:spLocks noGrp="1"/>
          </p:cNvSpPr>
          <p:nvPr>
            <p:ph type="body" idx="4294967295"/>
          </p:nvPr>
        </p:nvSpPr>
        <p:spPr>
          <a:xfrm>
            <a:off x="1117600" y="5368925"/>
            <a:ext cx="7416800" cy="65087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Our brilliant brains</a:t>
            </a:r>
          </a:p>
        </p:txBody>
      </p:sp>
      <p:pic>
        <p:nvPicPr>
          <p:cNvPr id="4" name="Picture 3"/>
          <p:cNvPicPr>
            <a:picLocks noChangeAspect="1"/>
          </p:cNvPicPr>
          <p:nvPr/>
        </p:nvPicPr>
        <p:blipFill>
          <a:blip r:embed="rId3">
            <a:lum/>
            <a:alphaModFix/>
          </a:blip>
          <a:srcRect/>
          <a:stretch>
            <a:fillRect/>
          </a:stretch>
        </p:blipFill>
        <p:spPr>
          <a:xfrm>
            <a:off x="2667000" y="1676400"/>
            <a:ext cx="3853800" cy="3269160"/>
          </a:xfrm>
          <a:prstGeom prst="rect">
            <a:avLst/>
          </a:prstGeom>
          <a:noFill/>
          <a:ln>
            <a:noFill/>
          </a:ln>
        </p:spPr>
      </p:pic>
      <p:pic>
        <p:nvPicPr>
          <p:cNvPr id="7"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10</a:t>
            </a:fld>
            <a:endParaRPr lang="en-US" sz="1000" dirty="0">
              <a:latin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301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041400" y="1371600"/>
            <a:ext cx="7797800" cy="4983163"/>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400" dirty="0">
                <a:solidFill>
                  <a:schemeClr val="tx1"/>
                </a:solidFill>
                <a:latin typeface="Calibri" panose="020F0502020204030204" pitchFamily="34" charset="0"/>
              </a:rPr>
              <a:t>Language of Instructions</a:t>
            </a:r>
          </a:p>
          <a:p>
            <a:pPr lvl="1">
              <a:buSzPct val="100000"/>
              <a:buFont typeface="Symbol" panose="05050102010706020507" pitchFamily="18" charset="2"/>
              <a:buChar char=""/>
            </a:pPr>
            <a:r>
              <a:rPr lang="en-US" sz="1800" dirty="0">
                <a:solidFill>
                  <a:schemeClr val="tx1"/>
                </a:solidFill>
                <a:latin typeface="Calibri" panose="020F0502020204030204" pitchFamily="34" charset="0"/>
              </a:rPr>
              <a:t>Instruction Set Architecture</a:t>
            </a:r>
          </a:p>
          <a:p>
            <a:pPr lvl="1">
              <a:buSzPct val="100000"/>
              <a:buFont typeface="Symbol" panose="05050102010706020507" pitchFamily="18" charset="2"/>
              <a:buChar char=""/>
            </a:pPr>
            <a:r>
              <a:rPr lang="en-US" sz="1800" dirty="0">
                <a:solidFill>
                  <a:schemeClr val="tx1"/>
                </a:solidFill>
                <a:latin typeface="Calibri" panose="020F0502020204030204" pitchFamily="34" charset="0"/>
              </a:rPr>
              <a:t>Features of an ISA – Complete, Concise, Generic, Simple</a:t>
            </a:r>
          </a:p>
          <a:p>
            <a:pPr lvl="0">
              <a:buSzPct val="100000"/>
              <a:buFont typeface="Symbol" panose="05050102010706020507" pitchFamily="18" charset="2"/>
              <a:buChar char=""/>
            </a:pPr>
            <a:r>
              <a:rPr lang="en-US" sz="2400" dirty="0">
                <a:solidFill>
                  <a:schemeClr val="bg1">
                    <a:lumMod val="65000"/>
                  </a:schemeClr>
                </a:solidFill>
                <a:latin typeface="Calibri" panose="020F0502020204030204" pitchFamily="34" charset="0"/>
              </a:rPr>
              <a:t>Completeness of an ISA</a:t>
            </a:r>
          </a:p>
          <a:p>
            <a:pPr lvl="1">
              <a:buSzPct val="100000"/>
              <a:buFont typeface="Symbol" panose="05050102010706020507" pitchFamily="18" charset="2"/>
              <a:buChar char=""/>
            </a:pPr>
            <a:r>
              <a:rPr lang="en-US" sz="1800" dirty="0">
                <a:solidFill>
                  <a:schemeClr val="bg1">
                    <a:lumMod val="65000"/>
                  </a:schemeClr>
                </a:solidFill>
                <a:latin typeface="Calibri" panose="020F0502020204030204" pitchFamily="34" charset="0"/>
              </a:rPr>
              <a:t>Turing Machines</a:t>
            </a:r>
          </a:p>
          <a:p>
            <a:pPr lvl="1">
              <a:buSzPct val="100000"/>
              <a:buFont typeface="Symbol" panose="05050102010706020507" pitchFamily="18" charset="2"/>
              <a:buChar char=""/>
            </a:pPr>
            <a:r>
              <a:rPr lang="en-US" sz="1800" dirty="0">
                <a:solidFill>
                  <a:schemeClr val="bg1">
                    <a:lumMod val="65000"/>
                  </a:schemeClr>
                </a:solidFill>
                <a:latin typeface="Calibri" panose="020F0502020204030204" pitchFamily="34" charset="0"/>
              </a:rPr>
              <a:t>Universal Machines</a:t>
            </a:r>
          </a:p>
          <a:p>
            <a:pPr lvl="1">
              <a:buSzPct val="100000"/>
              <a:buFont typeface="Symbol" panose="05050102010706020507" pitchFamily="18" charset="2"/>
              <a:buChar char=""/>
            </a:pPr>
            <a:r>
              <a:rPr lang="en-US" sz="1800" dirty="0">
                <a:solidFill>
                  <a:schemeClr val="bg1">
                    <a:lumMod val="65000"/>
                  </a:schemeClr>
                </a:solidFill>
                <a:latin typeface="Calibri" panose="020F0502020204030204" pitchFamily="34" charset="0"/>
              </a:rPr>
              <a:t>Single Instruction/Multi-Instruction ISA	</a:t>
            </a:r>
          </a:p>
          <a:p>
            <a:pPr lvl="0">
              <a:buSzPct val="100000"/>
              <a:buFont typeface="Symbol" panose="05050102010706020507" pitchFamily="18" charset="2"/>
              <a:buChar char=""/>
            </a:pPr>
            <a:r>
              <a:rPr lang="en-US" sz="2400" dirty="0">
                <a:solidFill>
                  <a:schemeClr val="bg1">
                    <a:lumMod val="65000"/>
                  </a:schemeClr>
                </a:solidFill>
                <a:latin typeface="Calibri" panose="020F0502020204030204" pitchFamily="34" charset="0"/>
              </a:rPr>
              <a:t>Design of Practical Machines</a:t>
            </a:r>
          </a:p>
          <a:p>
            <a:pPr lvl="1">
              <a:buSzPct val="100000"/>
              <a:buFont typeface="Symbol" panose="05050102010706020507" pitchFamily="18" charset="2"/>
              <a:buChar char=""/>
            </a:pPr>
            <a:r>
              <a:rPr lang="en-US" sz="1800" dirty="0">
                <a:solidFill>
                  <a:schemeClr val="bg1">
                    <a:lumMod val="65000"/>
                  </a:schemeClr>
                </a:solidFill>
                <a:latin typeface="Calibri" panose="020F0502020204030204" pitchFamily="34" charset="0"/>
              </a:rPr>
              <a:t>Harvard/ Von Neumann Machines</a:t>
            </a:r>
          </a:p>
          <a:p>
            <a:pPr lvl="1">
              <a:buSzPct val="100000"/>
              <a:buFont typeface="Symbol" panose="05050102010706020507" pitchFamily="18" charset="2"/>
              <a:buChar char=""/>
            </a:pPr>
            <a:r>
              <a:rPr lang="en-US" sz="1800" dirty="0">
                <a:solidFill>
                  <a:schemeClr val="bg1">
                    <a:lumMod val="65000"/>
                  </a:schemeClr>
                </a:solidFill>
                <a:latin typeface="Calibri" panose="020F0502020204030204" pitchFamily="34" charset="0"/>
              </a:rPr>
              <a:t>Registers</a:t>
            </a:r>
          </a:p>
          <a:p>
            <a:pPr lvl="0">
              <a:buSzPct val="100000"/>
              <a:buFont typeface="Symbol" panose="05050102010706020507" pitchFamily="18" charset="2"/>
              <a:buChar char=""/>
            </a:pPr>
            <a:r>
              <a:rPr lang="en-US" sz="2400" dirty="0">
                <a:solidFill>
                  <a:schemeClr val="bg1">
                    <a:lumMod val="65000"/>
                  </a:schemeClr>
                </a:solidFill>
                <a:latin typeface="Calibri" panose="020F0502020204030204" pitchFamily="34" charset="0"/>
              </a:rPr>
              <a:t>Road Ahead</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11</a:t>
            </a:fld>
            <a:endParaRPr lang="en-US" sz="1000" dirty="0">
              <a:latin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28600" y="304800"/>
            <a:ext cx="8686800" cy="1047750"/>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How </a:t>
            </a:r>
            <a:r>
              <a:rPr lang="fr-FR" dirty="0" err="1">
                <a:solidFill>
                  <a:schemeClr val="tx1"/>
                </a:solidFill>
              </a:rPr>
              <a:t>does</a:t>
            </a:r>
            <a:r>
              <a:rPr lang="fr-FR" dirty="0">
                <a:solidFill>
                  <a:schemeClr val="tx1"/>
                </a:solidFill>
              </a:rPr>
              <a:t> an </a:t>
            </a:r>
            <a:r>
              <a:rPr lang="fr-FR" dirty="0" err="1">
                <a:solidFill>
                  <a:schemeClr val="tx1"/>
                </a:solidFill>
              </a:rPr>
              <a:t>Electronic</a:t>
            </a:r>
            <a:r>
              <a:rPr lang="fr-FR" dirty="0">
                <a:solidFill>
                  <a:schemeClr val="tx1"/>
                </a:solidFill>
              </a:rPr>
              <a:t> Computer</a:t>
            </a:r>
            <a:br>
              <a:rPr lang="fr-FR" dirty="0">
                <a:solidFill>
                  <a:schemeClr val="tx1"/>
                </a:solidFill>
              </a:rPr>
            </a:br>
            <a:r>
              <a:rPr lang="fr-FR" dirty="0" err="1">
                <a:solidFill>
                  <a:schemeClr val="tx1"/>
                </a:solidFill>
              </a:rPr>
              <a:t>Differ</a:t>
            </a:r>
            <a:r>
              <a:rPr lang="fr-FR" dirty="0">
                <a:solidFill>
                  <a:schemeClr val="tx1"/>
                </a:solidFill>
              </a:rPr>
              <a:t> </a:t>
            </a:r>
            <a:r>
              <a:rPr lang="fr-FR" dirty="0" err="1">
                <a:solidFill>
                  <a:schemeClr val="tx1"/>
                </a:solidFill>
              </a:rPr>
              <a:t>from</a:t>
            </a:r>
            <a:r>
              <a:rPr lang="fr-FR" dirty="0">
                <a:solidFill>
                  <a:schemeClr val="tx1"/>
                </a:solidFill>
              </a:rPr>
              <a:t> </a:t>
            </a:r>
            <a:r>
              <a:rPr lang="fr-FR" dirty="0" err="1">
                <a:solidFill>
                  <a:schemeClr val="tx1"/>
                </a:solidFill>
              </a:rPr>
              <a:t>our</a:t>
            </a:r>
            <a:r>
              <a:rPr lang="fr-FR" dirty="0">
                <a:solidFill>
                  <a:schemeClr val="tx1"/>
                </a:solidFill>
              </a:rPr>
              <a:t> </a:t>
            </a:r>
            <a:r>
              <a:rPr lang="fr-FR" dirty="0" err="1">
                <a:solidFill>
                  <a:schemeClr val="tx1"/>
                </a:solidFill>
              </a:rPr>
              <a:t>Brain</a:t>
            </a:r>
            <a:r>
              <a:rPr lang="fr-FR" dirty="0">
                <a:solidFill>
                  <a:schemeClr val="tx1"/>
                </a:solidFill>
              </a:rPr>
              <a:t> ?</a:t>
            </a:r>
          </a:p>
        </p:txBody>
      </p:sp>
      <p:sp>
        <p:nvSpPr>
          <p:cNvPr id="3" name="Text Placeholder 2"/>
          <p:cNvSpPr txBox="1">
            <a:spLocks noGrp="1"/>
          </p:cNvSpPr>
          <p:nvPr>
            <p:ph type="body" idx="4294967295"/>
          </p:nvPr>
        </p:nvSpPr>
        <p:spPr>
          <a:xfrm>
            <a:off x="717550" y="4495800"/>
            <a:ext cx="7740650" cy="8064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Computers are ultra-fast and ultra-dumb</a:t>
            </a:r>
          </a:p>
        </p:txBody>
      </p:sp>
      <p:grpSp>
        <p:nvGrpSpPr>
          <p:cNvPr id="8" name="Group 4"/>
          <p:cNvGrpSpPr>
            <a:grpSpLocks noChangeAspect="1"/>
          </p:cNvGrpSpPr>
          <p:nvPr/>
        </p:nvGrpSpPr>
        <p:grpSpPr bwMode="auto">
          <a:xfrm>
            <a:off x="762000" y="2124075"/>
            <a:ext cx="7451725" cy="1736725"/>
            <a:chOff x="1002" y="1338"/>
            <a:chExt cx="4694" cy="1094"/>
          </a:xfrm>
        </p:grpSpPr>
        <p:sp>
          <p:nvSpPr>
            <p:cNvPr id="9" name="AutoShape 3"/>
            <p:cNvSpPr>
              <a:spLocks noChangeAspect="1" noChangeArrowheads="1" noTextEdit="1"/>
            </p:cNvSpPr>
            <p:nvPr/>
          </p:nvSpPr>
          <p:spPr bwMode="auto">
            <a:xfrm>
              <a:off x="1002" y="1338"/>
              <a:ext cx="4608" cy="10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Line 5"/>
            <p:cNvSpPr>
              <a:spLocks noChangeShapeType="1"/>
            </p:cNvSpPr>
            <p:nvPr/>
          </p:nvSpPr>
          <p:spPr bwMode="auto">
            <a:xfrm>
              <a:off x="1002" y="1341"/>
              <a:ext cx="4694" cy="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6"/>
            <p:cNvSpPr>
              <a:spLocks noChangeShapeType="1"/>
            </p:cNvSpPr>
            <p:nvPr/>
          </p:nvSpPr>
          <p:spPr bwMode="auto">
            <a:xfrm>
              <a:off x="1002" y="1380"/>
              <a:ext cx="4694" cy="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7"/>
            <p:cNvSpPr>
              <a:spLocks noChangeShapeType="1"/>
            </p:cNvSpPr>
            <p:nvPr/>
          </p:nvSpPr>
          <p:spPr bwMode="auto">
            <a:xfrm flipV="1">
              <a:off x="1005" y="1384"/>
              <a:ext cx="0" cy="195"/>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8"/>
            <p:cNvSpPr>
              <a:spLocks noChangeShapeType="1"/>
            </p:cNvSpPr>
            <p:nvPr/>
          </p:nvSpPr>
          <p:spPr bwMode="auto">
            <a:xfrm flipV="1">
              <a:off x="1044" y="1384"/>
              <a:ext cx="0" cy="195"/>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1141" y="1381"/>
              <a:ext cx="545" cy="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1A1B1C"/>
                  </a:solidFill>
                  <a:effectLst/>
                  <a:latin typeface="Times New Roman" pitchFamily="18" charset="0"/>
                </a:rPr>
                <a:t>Feature</a:t>
              </a:r>
              <a:endParaRPr kumimoji="0" lang="en-US" sz="1800" b="0" i="0" u="none" strike="noStrike" cap="none" normalizeH="0" baseline="0">
                <a:ln>
                  <a:noFill/>
                </a:ln>
                <a:solidFill>
                  <a:schemeClr val="tx1"/>
                </a:solidFill>
                <a:effectLst/>
                <a:latin typeface="Arial" pitchFamily="34" charset="0"/>
              </a:endParaRPr>
            </a:p>
          </p:txBody>
        </p:sp>
        <p:sp>
          <p:nvSpPr>
            <p:cNvPr id="15" name="Line 10"/>
            <p:cNvSpPr>
              <a:spLocks noChangeShapeType="1"/>
            </p:cNvSpPr>
            <p:nvPr/>
          </p:nvSpPr>
          <p:spPr bwMode="auto">
            <a:xfrm flipV="1">
              <a:off x="3152" y="1384"/>
              <a:ext cx="0" cy="195"/>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3255" y="1381"/>
              <a:ext cx="705" cy="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1A1B1C"/>
                  </a:solidFill>
                  <a:effectLst/>
                  <a:latin typeface="Times New Roman" pitchFamily="18" charset="0"/>
                </a:rPr>
                <a:t>Computer</a:t>
              </a:r>
              <a:endParaRPr kumimoji="0" lang="en-US" sz="1800" b="0" i="0" u="none" strike="noStrike" cap="none" normalizeH="0" baseline="0">
                <a:ln>
                  <a:noFill/>
                </a:ln>
                <a:solidFill>
                  <a:schemeClr val="tx1"/>
                </a:solidFill>
                <a:effectLst/>
                <a:latin typeface="Arial" pitchFamily="34" charset="0"/>
              </a:endParaRPr>
            </a:p>
          </p:txBody>
        </p:sp>
        <p:sp>
          <p:nvSpPr>
            <p:cNvPr id="17" name="Line 12"/>
            <p:cNvSpPr>
              <a:spLocks noChangeShapeType="1"/>
            </p:cNvSpPr>
            <p:nvPr/>
          </p:nvSpPr>
          <p:spPr bwMode="auto">
            <a:xfrm flipV="1">
              <a:off x="4072" y="1384"/>
              <a:ext cx="0" cy="195"/>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3"/>
            <p:cNvSpPr>
              <a:spLocks noChangeArrowheads="1"/>
            </p:cNvSpPr>
            <p:nvPr/>
          </p:nvSpPr>
          <p:spPr bwMode="auto">
            <a:xfrm>
              <a:off x="4174" y="1381"/>
              <a:ext cx="1227"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1A1B1C"/>
                  </a:solidFill>
                  <a:effectLst/>
                  <a:latin typeface="Times New Roman" pitchFamily="18" charset="0"/>
                </a:rPr>
                <a:t>Our Brilliant Brain</a:t>
              </a:r>
              <a:endParaRPr kumimoji="0" lang="en-US" sz="1800" b="0" i="0" u="none" strike="noStrike" cap="none" normalizeH="0" baseline="0" dirty="0">
                <a:ln>
                  <a:noFill/>
                </a:ln>
                <a:solidFill>
                  <a:schemeClr val="tx1"/>
                </a:solidFill>
                <a:effectLst/>
                <a:latin typeface="Arial" pitchFamily="34" charset="0"/>
              </a:endParaRPr>
            </a:p>
          </p:txBody>
        </p:sp>
        <p:sp>
          <p:nvSpPr>
            <p:cNvPr id="19" name="Line 14"/>
            <p:cNvSpPr>
              <a:spLocks noChangeShapeType="1"/>
            </p:cNvSpPr>
            <p:nvPr/>
          </p:nvSpPr>
          <p:spPr bwMode="auto">
            <a:xfrm flipV="1">
              <a:off x="5653" y="1384"/>
              <a:ext cx="0" cy="195"/>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5"/>
            <p:cNvSpPr>
              <a:spLocks noChangeShapeType="1"/>
            </p:cNvSpPr>
            <p:nvPr/>
          </p:nvSpPr>
          <p:spPr bwMode="auto">
            <a:xfrm flipV="1">
              <a:off x="5693" y="1384"/>
              <a:ext cx="0" cy="195"/>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6"/>
            <p:cNvSpPr>
              <a:spLocks noChangeShapeType="1"/>
            </p:cNvSpPr>
            <p:nvPr/>
          </p:nvSpPr>
          <p:spPr bwMode="auto">
            <a:xfrm>
              <a:off x="1002" y="1583"/>
              <a:ext cx="4694" cy="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7"/>
            <p:cNvSpPr>
              <a:spLocks noChangeShapeType="1"/>
            </p:cNvSpPr>
            <p:nvPr/>
          </p:nvSpPr>
          <p:spPr bwMode="auto">
            <a:xfrm flipV="1">
              <a:off x="1005" y="1586"/>
              <a:ext cx="0" cy="196"/>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8"/>
            <p:cNvSpPr>
              <a:spLocks noChangeShapeType="1"/>
            </p:cNvSpPr>
            <p:nvPr/>
          </p:nvSpPr>
          <p:spPr bwMode="auto">
            <a:xfrm flipV="1">
              <a:off x="1044" y="1586"/>
              <a:ext cx="0" cy="196"/>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19"/>
            <p:cNvSpPr>
              <a:spLocks noChangeArrowheads="1"/>
            </p:cNvSpPr>
            <p:nvPr/>
          </p:nvSpPr>
          <p:spPr bwMode="auto">
            <a:xfrm>
              <a:off x="1141" y="1584"/>
              <a:ext cx="822" cy="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1A1B1C"/>
                  </a:solidFill>
                  <a:effectLst/>
                  <a:latin typeface="Times New Roman" pitchFamily="18" charset="0"/>
                </a:rPr>
                <a:t>Intelligence</a:t>
              </a:r>
              <a:endParaRPr kumimoji="0" lang="en-US" sz="1800" b="0" i="0" u="none" strike="noStrike" cap="none" normalizeH="0" baseline="0">
                <a:ln>
                  <a:noFill/>
                </a:ln>
                <a:solidFill>
                  <a:schemeClr val="tx1"/>
                </a:solidFill>
                <a:effectLst/>
                <a:latin typeface="Arial" pitchFamily="34" charset="0"/>
              </a:endParaRPr>
            </a:p>
          </p:txBody>
        </p:sp>
        <p:sp>
          <p:nvSpPr>
            <p:cNvPr id="25" name="Line 20"/>
            <p:cNvSpPr>
              <a:spLocks noChangeShapeType="1"/>
            </p:cNvSpPr>
            <p:nvPr/>
          </p:nvSpPr>
          <p:spPr bwMode="auto">
            <a:xfrm flipV="1">
              <a:off x="3152" y="1586"/>
              <a:ext cx="0" cy="196"/>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21"/>
            <p:cNvSpPr>
              <a:spLocks noChangeArrowheads="1"/>
            </p:cNvSpPr>
            <p:nvPr/>
          </p:nvSpPr>
          <p:spPr bwMode="auto">
            <a:xfrm>
              <a:off x="3255" y="1584"/>
              <a:ext cx="459" cy="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1A1B1C"/>
                  </a:solidFill>
                  <a:effectLst/>
                  <a:latin typeface="Times New Roman" pitchFamily="18" charset="0"/>
                </a:rPr>
                <a:t>Dumb</a:t>
              </a:r>
              <a:endParaRPr kumimoji="0" lang="en-US" sz="1800" b="0" i="0" u="none" strike="noStrike" cap="none" normalizeH="0" baseline="0">
                <a:ln>
                  <a:noFill/>
                </a:ln>
                <a:solidFill>
                  <a:schemeClr val="tx1"/>
                </a:solidFill>
                <a:effectLst/>
                <a:latin typeface="Arial" pitchFamily="34" charset="0"/>
              </a:endParaRPr>
            </a:p>
          </p:txBody>
        </p:sp>
        <p:sp>
          <p:nvSpPr>
            <p:cNvPr id="27" name="Line 22"/>
            <p:cNvSpPr>
              <a:spLocks noChangeShapeType="1"/>
            </p:cNvSpPr>
            <p:nvPr/>
          </p:nvSpPr>
          <p:spPr bwMode="auto">
            <a:xfrm flipV="1">
              <a:off x="4072" y="1586"/>
              <a:ext cx="0" cy="196"/>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Rectangle 23"/>
            <p:cNvSpPr>
              <a:spLocks noChangeArrowheads="1"/>
            </p:cNvSpPr>
            <p:nvPr/>
          </p:nvSpPr>
          <p:spPr bwMode="auto">
            <a:xfrm>
              <a:off x="4174" y="1584"/>
              <a:ext cx="716" cy="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1A1B1C"/>
                  </a:solidFill>
                  <a:effectLst/>
                  <a:latin typeface="Times New Roman" pitchFamily="18" charset="0"/>
                </a:rPr>
                <a:t>Intelligent</a:t>
              </a:r>
              <a:endParaRPr kumimoji="0" lang="en-US" sz="1800" b="0" i="0" u="none" strike="noStrike" cap="none" normalizeH="0" baseline="0">
                <a:ln>
                  <a:noFill/>
                </a:ln>
                <a:solidFill>
                  <a:schemeClr val="tx1"/>
                </a:solidFill>
                <a:effectLst/>
                <a:latin typeface="Arial" pitchFamily="34" charset="0"/>
              </a:endParaRPr>
            </a:p>
          </p:txBody>
        </p:sp>
        <p:sp>
          <p:nvSpPr>
            <p:cNvPr id="29" name="Line 24"/>
            <p:cNvSpPr>
              <a:spLocks noChangeShapeType="1"/>
            </p:cNvSpPr>
            <p:nvPr/>
          </p:nvSpPr>
          <p:spPr bwMode="auto">
            <a:xfrm flipV="1">
              <a:off x="5653" y="1586"/>
              <a:ext cx="0" cy="196"/>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5"/>
            <p:cNvSpPr>
              <a:spLocks noChangeShapeType="1"/>
            </p:cNvSpPr>
            <p:nvPr/>
          </p:nvSpPr>
          <p:spPr bwMode="auto">
            <a:xfrm flipV="1">
              <a:off x="5693" y="1586"/>
              <a:ext cx="0" cy="196"/>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6"/>
            <p:cNvSpPr>
              <a:spLocks noChangeShapeType="1"/>
            </p:cNvSpPr>
            <p:nvPr/>
          </p:nvSpPr>
          <p:spPr bwMode="auto">
            <a:xfrm>
              <a:off x="1002" y="1785"/>
              <a:ext cx="4694" cy="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27"/>
            <p:cNvSpPr>
              <a:spLocks noChangeShapeType="1"/>
            </p:cNvSpPr>
            <p:nvPr/>
          </p:nvSpPr>
          <p:spPr bwMode="auto">
            <a:xfrm flipV="1">
              <a:off x="1005" y="1788"/>
              <a:ext cx="0" cy="196"/>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28"/>
            <p:cNvSpPr>
              <a:spLocks noChangeShapeType="1"/>
            </p:cNvSpPr>
            <p:nvPr/>
          </p:nvSpPr>
          <p:spPr bwMode="auto">
            <a:xfrm flipV="1">
              <a:off x="1044" y="1788"/>
              <a:ext cx="0" cy="196"/>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Rectangle 29"/>
            <p:cNvSpPr>
              <a:spLocks noChangeArrowheads="1"/>
            </p:cNvSpPr>
            <p:nvPr/>
          </p:nvSpPr>
          <p:spPr bwMode="auto">
            <a:xfrm>
              <a:off x="1141" y="1786"/>
              <a:ext cx="1751"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1A1B1C"/>
                  </a:solidFill>
                  <a:effectLst/>
                  <a:latin typeface="Times New Roman" pitchFamily="18" charset="0"/>
                </a:rPr>
                <a:t>Speed of basic calculations</a:t>
              </a:r>
              <a:endParaRPr kumimoji="0" lang="en-US" sz="1800" b="0" i="0" u="none" strike="noStrike" cap="none" normalizeH="0" baseline="0" dirty="0">
                <a:ln>
                  <a:noFill/>
                </a:ln>
                <a:solidFill>
                  <a:schemeClr val="tx1"/>
                </a:solidFill>
                <a:effectLst/>
                <a:latin typeface="Arial" pitchFamily="34" charset="0"/>
              </a:endParaRPr>
            </a:p>
          </p:txBody>
        </p:sp>
        <p:sp>
          <p:nvSpPr>
            <p:cNvPr id="35" name="Line 30"/>
            <p:cNvSpPr>
              <a:spLocks noChangeShapeType="1"/>
            </p:cNvSpPr>
            <p:nvPr/>
          </p:nvSpPr>
          <p:spPr bwMode="auto">
            <a:xfrm flipV="1">
              <a:off x="3152" y="1788"/>
              <a:ext cx="0" cy="196"/>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Rectangle 31"/>
            <p:cNvSpPr>
              <a:spLocks noChangeArrowheads="1"/>
            </p:cNvSpPr>
            <p:nvPr/>
          </p:nvSpPr>
          <p:spPr bwMode="auto">
            <a:xfrm>
              <a:off x="3255" y="1786"/>
              <a:ext cx="673" cy="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1A1B1C"/>
                  </a:solidFill>
                  <a:effectLst/>
                  <a:latin typeface="Times New Roman" pitchFamily="18" charset="0"/>
                </a:rPr>
                <a:t>Ultra-fast</a:t>
              </a:r>
              <a:endParaRPr kumimoji="0" lang="en-US" sz="1800" b="0" i="0" u="none" strike="noStrike" cap="none" normalizeH="0" baseline="0">
                <a:ln>
                  <a:noFill/>
                </a:ln>
                <a:solidFill>
                  <a:schemeClr val="tx1"/>
                </a:solidFill>
                <a:effectLst/>
                <a:latin typeface="Arial" pitchFamily="34" charset="0"/>
              </a:endParaRPr>
            </a:p>
          </p:txBody>
        </p:sp>
        <p:sp>
          <p:nvSpPr>
            <p:cNvPr id="37" name="Line 32"/>
            <p:cNvSpPr>
              <a:spLocks noChangeShapeType="1"/>
            </p:cNvSpPr>
            <p:nvPr/>
          </p:nvSpPr>
          <p:spPr bwMode="auto">
            <a:xfrm flipV="1">
              <a:off x="4072" y="1788"/>
              <a:ext cx="0" cy="196"/>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33"/>
            <p:cNvSpPr>
              <a:spLocks noChangeArrowheads="1"/>
            </p:cNvSpPr>
            <p:nvPr/>
          </p:nvSpPr>
          <p:spPr bwMode="auto">
            <a:xfrm>
              <a:off x="4174" y="1786"/>
              <a:ext cx="395" cy="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1A1B1C"/>
                  </a:solidFill>
                  <a:effectLst/>
                  <a:latin typeface="Times New Roman" pitchFamily="18" charset="0"/>
                </a:rPr>
                <a:t>Slow</a:t>
              </a:r>
              <a:endParaRPr kumimoji="0" lang="en-US" sz="1800" b="0" i="0" u="none" strike="noStrike" cap="none" normalizeH="0" baseline="0">
                <a:ln>
                  <a:noFill/>
                </a:ln>
                <a:solidFill>
                  <a:schemeClr val="tx1"/>
                </a:solidFill>
                <a:effectLst/>
                <a:latin typeface="Arial" pitchFamily="34" charset="0"/>
              </a:endParaRPr>
            </a:p>
          </p:txBody>
        </p:sp>
        <p:sp>
          <p:nvSpPr>
            <p:cNvPr id="39" name="Line 34"/>
            <p:cNvSpPr>
              <a:spLocks noChangeShapeType="1"/>
            </p:cNvSpPr>
            <p:nvPr/>
          </p:nvSpPr>
          <p:spPr bwMode="auto">
            <a:xfrm flipV="1">
              <a:off x="5653" y="1788"/>
              <a:ext cx="0" cy="196"/>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35"/>
            <p:cNvSpPr>
              <a:spLocks noChangeShapeType="1"/>
            </p:cNvSpPr>
            <p:nvPr/>
          </p:nvSpPr>
          <p:spPr bwMode="auto">
            <a:xfrm flipV="1">
              <a:off x="5693" y="1788"/>
              <a:ext cx="0" cy="196"/>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36"/>
            <p:cNvSpPr>
              <a:spLocks noChangeShapeType="1"/>
            </p:cNvSpPr>
            <p:nvPr/>
          </p:nvSpPr>
          <p:spPr bwMode="auto">
            <a:xfrm>
              <a:off x="1002" y="1988"/>
              <a:ext cx="4694" cy="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Line 37"/>
            <p:cNvSpPr>
              <a:spLocks noChangeShapeType="1"/>
            </p:cNvSpPr>
            <p:nvPr/>
          </p:nvSpPr>
          <p:spPr bwMode="auto">
            <a:xfrm flipV="1">
              <a:off x="1005" y="1991"/>
              <a:ext cx="0" cy="196"/>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Line 38"/>
            <p:cNvSpPr>
              <a:spLocks noChangeShapeType="1"/>
            </p:cNvSpPr>
            <p:nvPr/>
          </p:nvSpPr>
          <p:spPr bwMode="auto">
            <a:xfrm flipV="1">
              <a:off x="1044" y="1991"/>
              <a:ext cx="0" cy="196"/>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Rectangle 39"/>
            <p:cNvSpPr>
              <a:spLocks noChangeArrowheads="1"/>
            </p:cNvSpPr>
            <p:nvPr/>
          </p:nvSpPr>
          <p:spPr bwMode="auto">
            <a:xfrm>
              <a:off x="1141" y="1989"/>
              <a:ext cx="833"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1A1B1C"/>
                  </a:solidFill>
                  <a:effectLst/>
                  <a:latin typeface="Times New Roman" pitchFamily="18" charset="0"/>
                </a:rPr>
                <a:t>Can get tired</a:t>
              </a:r>
              <a:endParaRPr kumimoji="0" lang="en-US" sz="1800" b="0" i="0" u="none" strike="noStrike" cap="none" normalizeH="0" baseline="0" dirty="0">
                <a:ln>
                  <a:noFill/>
                </a:ln>
                <a:solidFill>
                  <a:schemeClr val="tx1"/>
                </a:solidFill>
                <a:effectLst/>
                <a:latin typeface="Arial" pitchFamily="34" charset="0"/>
              </a:endParaRPr>
            </a:p>
          </p:txBody>
        </p:sp>
        <p:sp>
          <p:nvSpPr>
            <p:cNvPr id="45" name="Line 40"/>
            <p:cNvSpPr>
              <a:spLocks noChangeShapeType="1"/>
            </p:cNvSpPr>
            <p:nvPr/>
          </p:nvSpPr>
          <p:spPr bwMode="auto">
            <a:xfrm flipV="1">
              <a:off x="3152" y="1991"/>
              <a:ext cx="0" cy="196"/>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Rectangle 41"/>
            <p:cNvSpPr>
              <a:spLocks noChangeArrowheads="1"/>
            </p:cNvSpPr>
            <p:nvPr/>
          </p:nvSpPr>
          <p:spPr bwMode="auto">
            <a:xfrm>
              <a:off x="3255" y="1989"/>
              <a:ext cx="459" cy="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1A1B1C"/>
                  </a:solidFill>
                  <a:effectLst/>
                  <a:latin typeface="Times New Roman" pitchFamily="18" charset="0"/>
                </a:rPr>
                <a:t>Never</a:t>
              </a:r>
              <a:endParaRPr kumimoji="0" lang="en-US" sz="1800" b="0" i="0" u="none" strike="noStrike" cap="none" normalizeH="0" baseline="0">
                <a:ln>
                  <a:noFill/>
                </a:ln>
                <a:solidFill>
                  <a:schemeClr val="tx1"/>
                </a:solidFill>
                <a:effectLst/>
                <a:latin typeface="Arial" pitchFamily="34" charset="0"/>
              </a:endParaRPr>
            </a:p>
          </p:txBody>
        </p:sp>
        <p:sp>
          <p:nvSpPr>
            <p:cNvPr id="47" name="Line 42"/>
            <p:cNvSpPr>
              <a:spLocks noChangeShapeType="1"/>
            </p:cNvSpPr>
            <p:nvPr/>
          </p:nvSpPr>
          <p:spPr bwMode="auto">
            <a:xfrm flipV="1">
              <a:off x="4072" y="1991"/>
              <a:ext cx="0" cy="196"/>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Rectangle 43"/>
            <p:cNvSpPr>
              <a:spLocks noChangeArrowheads="1"/>
            </p:cNvSpPr>
            <p:nvPr/>
          </p:nvSpPr>
          <p:spPr bwMode="auto">
            <a:xfrm>
              <a:off x="4174" y="1989"/>
              <a:ext cx="1007"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1A1B1C"/>
                  </a:solidFill>
                  <a:effectLst/>
                  <a:latin typeface="Times New Roman" pitchFamily="18" charset="0"/>
                </a:rPr>
                <a:t>After sometime</a:t>
              </a:r>
              <a:endParaRPr kumimoji="0" lang="en-US" sz="1800" b="0" i="0" u="none" strike="noStrike" cap="none" normalizeH="0" baseline="0" dirty="0">
                <a:ln>
                  <a:noFill/>
                </a:ln>
                <a:solidFill>
                  <a:schemeClr val="tx1"/>
                </a:solidFill>
                <a:effectLst/>
                <a:latin typeface="Arial" pitchFamily="34" charset="0"/>
              </a:endParaRPr>
            </a:p>
          </p:txBody>
        </p:sp>
        <p:sp>
          <p:nvSpPr>
            <p:cNvPr id="49" name="Line 44"/>
            <p:cNvSpPr>
              <a:spLocks noChangeShapeType="1"/>
            </p:cNvSpPr>
            <p:nvPr/>
          </p:nvSpPr>
          <p:spPr bwMode="auto">
            <a:xfrm flipV="1">
              <a:off x="5653" y="1991"/>
              <a:ext cx="0" cy="196"/>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45"/>
            <p:cNvSpPr>
              <a:spLocks noChangeShapeType="1"/>
            </p:cNvSpPr>
            <p:nvPr/>
          </p:nvSpPr>
          <p:spPr bwMode="auto">
            <a:xfrm flipV="1">
              <a:off x="5693" y="1991"/>
              <a:ext cx="0" cy="196"/>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46"/>
            <p:cNvSpPr>
              <a:spLocks noChangeShapeType="1"/>
            </p:cNvSpPr>
            <p:nvPr/>
          </p:nvSpPr>
          <p:spPr bwMode="auto">
            <a:xfrm>
              <a:off x="1002" y="2190"/>
              <a:ext cx="4694" cy="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47"/>
            <p:cNvSpPr>
              <a:spLocks noChangeShapeType="1"/>
            </p:cNvSpPr>
            <p:nvPr/>
          </p:nvSpPr>
          <p:spPr bwMode="auto">
            <a:xfrm flipV="1">
              <a:off x="1005" y="2193"/>
              <a:ext cx="0" cy="196"/>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48"/>
            <p:cNvSpPr>
              <a:spLocks noChangeShapeType="1"/>
            </p:cNvSpPr>
            <p:nvPr/>
          </p:nvSpPr>
          <p:spPr bwMode="auto">
            <a:xfrm flipV="1">
              <a:off x="1044" y="2193"/>
              <a:ext cx="0" cy="196"/>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Rectangle 49"/>
            <p:cNvSpPr>
              <a:spLocks noChangeArrowheads="1"/>
            </p:cNvSpPr>
            <p:nvPr/>
          </p:nvSpPr>
          <p:spPr bwMode="auto">
            <a:xfrm>
              <a:off x="1141" y="2192"/>
              <a:ext cx="906"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1A1B1C"/>
                  </a:solidFill>
                  <a:effectLst/>
                  <a:latin typeface="Times New Roman" pitchFamily="18" charset="0"/>
                </a:rPr>
                <a:t>Can get bored</a:t>
              </a:r>
              <a:endParaRPr kumimoji="0" lang="en-US" sz="1800" b="0" i="0" u="none" strike="noStrike" cap="none" normalizeH="0" baseline="0" dirty="0">
                <a:ln>
                  <a:noFill/>
                </a:ln>
                <a:solidFill>
                  <a:schemeClr val="tx1"/>
                </a:solidFill>
                <a:effectLst/>
                <a:latin typeface="Arial" pitchFamily="34" charset="0"/>
              </a:endParaRPr>
            </a:p>
          </p:txBody>
        </p:sp>
        <p:sp>
          <p:nvSpPr>
            <p:cNvPr id="55" name="Line 50"/>
            <p:cNvSpPr>
              <a:spLocks noChangeShapeType="1"/>
            </p:cNvSpPr>
            <p:nvPr/>
          </p:nvSpPr>
          <p:spPr bwMode="auto">
            <a:xfrm flipV="1">
              <a:off x="3152" y="2193"/>
              <a:ext cx="0" cy="196"/>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Rectangle 51"/>
            <p:cNvSpPr>
              <a:spLocks noChangeArrowheads="1"/>
            </p:cNvSpPr>
            <p:nvPr/>
          </p:nvSpPr>
          <p:spPr bwMode="auto">
            <a:xfrm>
              <a:off x="3255" y="2192"/>
              <a:ext cx="459" cy="2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1A1B1C"/>
                  </a:solidFill>
                  <a:effectLst/>
                  <a:latin typeface="Times New Roman" pitchFamily="18" charset="0"/>
                </a:rPr>
                <a:t>Never</a:t>
              </a:r>
              <a:endParaRPr kumimoji="0" lang="en-US" sz="1800" b="0" i="0" u="none" strike="noStrike" cap="none" normalizeH="0" baseline="0">
                <a:ln>
                  <a:noFill/>
                </a:ln>
                <a:solidFill>
                  <a:schemeClr val="tx1"/>
                </a:solidFill>
                <a:effectLst/>
                <a:latin typeface="Arial" pitchFamily="34" charset="0"/>
              </a:endParaRPr>
            </a:p>
          </p:txBody>
        </p:sp>
        <p:sp>
          <p:nvSpPr>
            <p:cNvPr id="57" name="Line 52"/>
            <p:cNvSpPr>
              <a:spLocks noChangeShapeType="1"/>
            </p:cNvSpPr>
            <p:nvPr/>
          </p:nvSpPr>
          <p:spPr bwMode="auto">
            <a:xfrm flipV="1">
              <a:off x="4072" y="2193"/>
              <a:ext cx="0" cy="196"/>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Rectangle 53"/>
            <p:cNvSpPr>
              <a:spLocks noChangeArrowheads="1"/>
            </p:cNvSpPr>
            <p:nvPr/>
          </p:nvSpPr>
          <p:spPr bwMode="auto">
            <a:xfrm>
              <a:off x="4174" y="2192"/>
              <a:ext cx="963"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1A1B1C"/>
                  </a:solidFill>
                  <a:effectLst/>
                  <a:latin typeface="Times New Roman" pitchFamily="18" charset="0"/>
                </a:rPr>
                <a:t>Almost always</a:t>
              </a:r>
              <a:endParaRPr kumimoji="0" lang="en-US" sz="1800" b="0" i="0" u="none" strike="noStrike" cap="none" normalizeH="0" baseline="0" dirty="0">
                <a:ln>
                  <a:noFill/>
                </a:ln>
                <a:solidFill>
                  <a:schemeClr val="tx1"/>
                </a:solidFill>
                <a:effectLst/>
                <a:latin typeface="Arial" pitchFamily="34" charset="0"/>
              </a:endParaRPr>
            </a:p>
          </p:txBody>
        </p:sp>
        <p:sp>
          <p:nvSpPr>
            <p:cNvPr id="59" name="Line 54"/>
            <p:cNvSpPr>
              <a:spLocks noChangeShapeType="1"/>
            </p:cNvSpPr>
            <p:nvPr/>
          </p:nvSpPr>
          <p:spPr bwMode="auto">
            <a:xfrm flipV="1">
              <a:off x="5653" y="2193"/>
              <a:ext cx="0" cy="196"/>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55"/>
            <p:cNvSpPr>
              <a:spLocks noChangeShapeType="1"/>
            </p:cNvSpPr>
            <p:nvPr/>
          </p:nvSpPr>
          <p:spPr bwMode="auto">
            <a:xfrm flipV="1">
              <a:off x="5693" y="2193"/>
              <a:ext cx="0" cy="196"/>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56"/>
            <p:cNvSpPr>
              <a:spLocks noChangeShapeType="1"/>
            </p:cNvSpPr>
            <p:nvPr/>
          </p:nvSpPr>
          <p:spPr bwMode="auto">
            <a:xfrm>
              <a:off x="1002" y="2392"/>
              <a:ext cx="4694" cy="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57"/>
            <p:cNvSpPr>
              <a:spLocks noChangeShapeType="1"/>
            </p:cNvSpPr>
            <p:nvPr/>
          </p:nvSpPr>
          <p:spPr bwMode="auto">
            <a:xfrm>
              <a:off x="1002" y="2432"/>
              <a:ext cx="4694" cy="0"/>
            </a:xfrm>
            <a:prstGeom prst="line">
              <a:avLst/>
            </a:prstGeom>
            <a:noFill/>
            <a:ln w="7" cap="flat">
              <a:solidFill>
                <a:srgbClr val="1A1B1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pic>
        <p:nvPicPr>
          <p:cNvPr id="63"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4"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12</a:t>
            </a:fld>
            <a:endParaRPr lang="en-US" sz="1000" dirty="0">
              <a:latin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How to Instruct a Computer ?</a:t>
            </a:r>
          </a:p>
        </p:txBody>
      </p:sp>
      <p:sp>
        <p:nvSpPr>
          <p:cNvPr id="3" name="Text Placeholder 2"/>
          <p:cNvSpPr txBox="1">
            <a:spLocks noGrp="1"/>
          </p:cNvSpPr>
          <p:nvPr>
            <p:ph type="body" idx="4294967295"/>
          </p:nvPr>
        </p:nvSpPr>
        <p:spPr>
          <a:xfrm>
            <a:off x="895865" y="3359150"/>
            <a:ext cx="8019535" cy="2730500"/>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Write a program in a high level language – C, C++, Java</a:t>
            </a:r>
          </a:p>
          <a:p>
            <a:pPr lvl="0">
              <a:buSzPct val="100000"/>
              <a:buFont typeface="Symbol" panose="05050102010706020507" pitchFamily="18" charset="2"/>
              <a:buChar char=""/>
            </a:pPr>
            <a:r>
              <a:rPr lang="en-US" b="1" dirty="0">
                <a:latin typeface="Calibri" panose="020F0502020204030204" pitchFamily="34" charset="0"/>
              </a:rPr>
              <a:t>Compile </a:t>
            </a:r>
            <a:r>
              <a:rPr lang="en-US" dirty="0">
                <a:latin typeface="Calibri" panose="020F0502020204030204" pitchFamily="34" charset="0"/>
              </a:rPr>
              <a:t>it into a format that the computer understands</a:t>
            </a:r>
          </a:p>
          <a:p>
            <a:pPr lvl="0">
              <a:buSzPct val="100000"/>
              <a:buFont typeface="Symbol" panose="05050102010706020507" pitchFamily="18" charset="2"/>
              <a:buChar char=""/>
            </a:pPr>
            <a:r>
              <a:rPr lang="en-US" dirty="0">
                <a:latin typeface="Calibri" panose="020F0502020204030204" pitchFamily="34" charset="0"/>
              </a:rPr>
              <a:t>Execute the program</a:t>
            </a:r>
          </a:p>
        </p:txBody>
      </p:sp>
      <p:grpSp>
        <p:nvGrpSpPr>
          <p:cNvPr id="8" name="Group 4"/>
          <p:cNvGrpSpPr>
            <a:grpSpLocks noChangeAspect="1"/>
          </p:cNvGrpSpPr>
          <p:nvPr/>
        </p:nvGrpSpPr>
        <p:grpSpPr bwMode="auto">
          <a:xfrm>
            <a:off x="685800" y="1828800"/>
            <a:ext cx="7772400" cy="936859"/>
            <a:chOff x="816" y="1296"/>
            <a:chExt cx="5069" cy="611"/>
          </a:xfrm>
        </p:grpSpPr>
        <p:sp>
          <p:nvSpPr>
            <p:cNvPr id="9" name="AutoShape 3"/>
            <p:cNvSpPr>
              <a:spLocks noChangeAspect="1" noChangeArrowheads="1" noTextEdit="1"/>
            </p:cNvSpPr>
            <p:nvPr/>
          </p:nvSpPr>
          <p:spPr bwMode="auto">
            <a:xfrm>
              <a:off x="816" y="1296"/>
              <a:ext cx="5069" cy="6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4910" y="1399"/>
              <a:ext cx="933" cy="411"/>
            </a:xfrm>
            <a:prstGeom prst="rect">
              <a:avLst/>
            </a:prstGeom>
            <a:solidFill>
              <a:srgbClr val="FFE6D5"/>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869" y="1392"/>
              <a:ext cx="1066" cy="455"/>
            </a:xfrm>
            <a:prstGeom prst="rect">
              <a:avLst/>
            </a:prstGeom>
            <a:solidFill>
              <a:srgbClr val="D5F6FF"/>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2765" y="1399"/>
              <a:ext cx="1251" cy="434"/>
            </a:xfrm>
            <a:prstGeom prst="rect">
              <a:avLst/>
            </a:prstGeom>
            <a:solidFill>
              <a:srgbClr val="F4D7E3"/>
            </a:solidFill>
            <a:ln w="1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8"/>
            <p:cNvSpPr>
              <a:spLocks noChangeArrowheads="1"/>
            </p:cNvSpPr>
            <p:nvPr/>
          </p:nvSpPr>
          <p:spPr bwMode="auto">
            <a:xfrm>
              <a:off x="953" y="1447"/>
              <a:ext cx="986" cy="3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000000"/>
                  </a:solidFill>
                  <a:effectLst/>
                  <a:latin typeface="Sans"/>
                </a:rPr>
                <a:t>Program</a:t>
              </a:r>
              <a:endParaRPr kumimoji="0" lang="en-US" sz="1800" b="0" i="0" u="none" strike="noStrike" cap="none" normalizeH="0" baseline="0" dirty="0">
                <a:ln>
                  <a:noFill/>
                </a:ln>
                <a:solidFill>
                  <a:schemeClr val="tx1"/>
                </a:solidFill>
                <a:effectLst/>
                <a:latin typeface="Arial" pitchFamily="34" charset="0"/>
              </a:endParaRPr>
            </a:p>
          </p:txBody>
        </p:sp>
        <p:sp>
          <p:nvSpPr>
            <p:cNvPr id="14" name="Rectangle 9"/>
            <p:cNvSpPr>
              <a:spLocks noChangeArrowheads="1"/>
            </p:cNvSpPr>
            <p:nvPr/>
          </p:nvSpPr>
          <p:spPr bwMode="auto">
            <a:xfrm>
              <a:off x="2826" y="1445"/>
              <a:ext cx="1241" cy="3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000000"/>
                  </a:solidFill>
                  <a:effectLst/>
                  <a:latin typeface="Sans"/>
                </a:rPr>
                <a:t>Executable</a:t>
              </a:r>
              <a:endParaRPr kumimoji="0" lang="en-US" sz="1800" b="0" i="0" u="none" strike="noStrike" cap="none" normalizeH="0" baseline="0" dirty="0">
                <a:ln>
                  <a:noFill/>
                </a:ln>
                <a:solidFill>
                  <a:schemeClr val="tx1"/>
                </a:solidFill>
                <a:effectLst/>
                <a:latin typeface="Arial" pitchFamily="34" charset="0"/>
              </a:endParaRPr>
            </a:p>
          </p:txBody>
        </p:sp>
        <p:sp>
          <p:nvSpPr>
            <p:cNvPr id="15" name="Rectangle 10"/>
            <p:cNvSpPr>
              <a:spLocks noChangeArrowheads="1"/>
            </p:cNvSpPr>
            <p:nvPr/>
          </p:nvSpPr>
          <p:spPr bwMode="auto">
            <a:xfrm>
              <a:off x="4996" y="1448"/>
              <a:ext cx="793" cy="3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000000"/>
                  </a:solidFill>
                  <a:effectLst/>
                  <a:latin typeface="Sans"/>
                </a:rPr>
                <a:t>Output</a:t>
              </a:r>
              <a:endParaRPr kumimoji="0" lang="en-US" sz="1800" b="0" i="0" u="none" strike="noStrike" cap="none" normalizeH="0" baseline="0" dirty="0">
                <a:ln>
                  <a:noFill/>
                </a:ln>
                <a:solidFill>
                  <a:schemeClr val="tx1"/>
                </a:solidFill>
                <a:effectLst/>
                <a:latin typeface="Arial" pitchFamily="34" charset="0"/>
              </a:endParaRPr>
            </a:p>
          </p:txBody>
        </p:sp>
        <p:sp>
          <p:nvSpPr>
            <p:cNvPr id="16" name="Line 11"/>
            <p:cNvSpPr>
              <a:spLocks noChangeShapeType="1"/>
            </p:cNvSpPr>
            <p:nvPr/>
          </p:nvSpPr>
          <p:spPr bwMode="auto">
            <a:xfrm>
              <a:off x="1939" y="1601"/>
              <a:ext cx="809" cy="0"/>
            </a:xfrm>
            <a:prstGeom prst="line">
              <a:avLst/>
            </a:prstGeom>
            <a:noFill/>
            <a:ln w="10"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p:cNvSpPr>
            <p:nvPr/>
          </p:nvSpPr>
          <p:spPr bwMode="auto">
            <a:xfrm>
              <a:off x="2606" y="1560"/>
              <a:ext cx="142" cy="82"/>
            </a:xfrm>
            <a:custGeom>
              <a:avLst/>
              <a:gdLst>
                <a:gd name="T0" fmla="*/ 41 w 142"/>
                <a:gd name="T1" fmla="*/ 41 h 82"/>
                <a:gd name="T2" fmla="*/ 0 w 142"/>
                <a:gd name="T3" fmla="*/ 82 h 82"/>
                <a:gd name="T4" fmla="*/ 142 w 142"/>
                <a:gd name="T5" fmla="*/ 41 h 82"/>
                <a:gd name="T6" fmla="*/ 0 w 142"/>
                <a:gd name="T7" fmla="*/ 0 h 82"/>
                <a:gd name="T8" fmla="*/ 41 w 142"/>
                <a:gd name="T9" fmla="*/ 41 h 82"/>
              </a:gdLst>
              <a:ahLst/>
              <a:cxnLst>
                <a:cxn ang="0">
                  <a:pos x="T0" y="T1"/>
                </a:cxn>
                <a:cxn ang="0">
                  <a:pos x="T2" y="T3"/>
                </a:cxn>
                <a:cxn ang="0">
                  <a:pos x="T4" y="T5"/>
                </a:cxn>
                <a:cxn ang="0">
                  <a:pos x="T6" y="T7"/>
                </a:cxn>
                <a:cxn ang="0">
                  <a:pos x="T8" y="T9"/>
                </a:cxn>
              </a:cxnLst>
              <a:rect l="0" t="0" r="r" b="b"/>
              <a:pathLst>
                <a:path w="142" h="82">
                  <a:moveTo>
                    <a:pt x="41" y="41"/>
                  </a:moveTo>
                  <a:lnTo>
                    <a:pt x="0" y="82"/>
                  </a:lnTo>
                  <a:lnTo>
                    <a:pt x="142" y="41"/>
                  </a:lnTo>
                  <a:lnTo>
                    <a:pt x="0" y="0"/>
                  </a:lnTo>
                  <a:lnTo>
                    <a:pt x="41" y="41"/>
                  </a:lnTo>
                  <a:close/>
                </a:path>
              </a:pathLst>
            </a:custGeom>
            <a:solidFill>
              <a:srgbClr val="000000"/>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Line 13"/>
            <p:cNvSpPr>
              <a:spLocks noChangeShapeType="1"/>
            </p:cNvSpPr>
            <p:nvPr/>
          </p:nvSpPr>
          <p:spPr bwMode="auto">
            <a:xfrm>
              <a:off x="4016" y="1595"/>
              <a:ext cx="888" cy="0"/>
            </a:xfrm>
            <a:prstGeom prst="line">
              <a:avLst/>
            </a:prstGeom>
            <a:noFill/>
            <a:ln w="10"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4"/>
            <p:cNvSpPr>
              <a:spLocks/>
            </p:cNvSpPr>
            <p:nvPr/>
          </p:nvSpPr>
          <p:spPr bwMode="auto">
            <a:xfrm>
              <a:off x="4762" y="1554"/>
              <a:ext cx="142" cy="82"/>
            </a:xfrm>
            <a:custGeom>
              <a:avLst/>
              <a:gdLst>
                <a:gd name="T0" fmla="*/ 40 w 142"/>
                <a:gd name="T1" fmla="*/ 41 h 82"/>
                <a:gd name="T2" fmla="*/ 0 w 142"/>
                <a:gd name="T3" fmla="*/ 82 h 82"/>
                <a:gd name="T4" fmla="*/ 142 w 142"/>
                <a:gd name="T5" fmla="*/ 41 h 82"/>
                <a:gd name="T6" fmla="*/ 0 w 142"/>
                <a:gd name="T7" fmla="*/ 0 h 82"/>
                <a:gd name="T8" fmla="*/ 40 w 142"/>
                <a:gd name="T9" fmla="*/ 41 h 82"/>
              </a:gdLst>
              <a:ahLst/>
              <a:cxnLst>
                <a:cxn ang="0">
                  <a:pos x="T0" y="T1"/>
                </a:cxn>
                <a:cxn ang="0">
                  <a:pos x="T2" y="T3"/>
                </a:cxn>
                <a:cxn ang="0">
                  <a:pos x="T4" y="T5"/>
                </a:cxn>
                <a:cxn ang="0">
                  <a:pos x="T6" y="T7"/>
                </a:cxn>
                <a:cxn ang="0">
                  <a:pos x="T8" y="T9"/>
                </a:cxn>
              </a:cxnLst>
              <a:rect l="0" t="0" r="r" b="b"/>
              <a:pathLst>
                <a:path w="142" h="82">
                  <a:moveTo>
                    <a:pt x="40" y="41"/>
                  </a:moveTo>
                  <a:lnTo>
                    <a:pt x="0" y="82"/>
                  </a:lnTo>
                  <a:lnTo>
                    <a:pt x="142" y="41"/>
                  </a:lnTo>
                  <a:lnTo>
                    <a:pt x="0" y="0"/>
                  </a:lnTo>
                  <a:lnTo>
                    <a:pt x="40" y="41"/>
                  </a:lnTo>
                  <a:close/>
                </a:path>
              </a:pathLst>
            </a:custGeom>
            <a:solidFill>
              <a:srgbClr val="000000"/>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5"/>
            <p:cNvSpPr>
              <a:spLocks noChangeArrowheads="1"/>
            </p:cNvSpPr>
            <p:nvPr/>
          </p:nvSpPr>
          <p:spPr bwMode="auto">
            <a:xfrm>
              <a:off x="1985" y="1339"/>
              <a:ext cx="740" cy="2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Sans"/>
                </a:rPr>
                <a:t>compile</a:t>
              </a:r>
              <a:endParaRPr kumimoji="0" lang="en-US" sz="1800" b="0" i="0" u="none" strike="noStrike" cap="none" normalizeH="0" baseline="0">
                <a:ln>
                  <a:noFill/>
                </a:ln>
                <a:solidFill>
                  <a:schemeClr val="tx1"/>
                </a:solidFill>
                <a:effectLst/>
                <a:latin typeface="Arial" pitchFamily="34" charset="0"/>
              </a:endParaRPr>
            </a:p>
          </p:txBody>
        </p:sp>
        <p:sp>
          <p:nvSpPr>
            <p:cNvPr id="21" name="Rectangle 16"/>
            <p:cNvSpPr>
              <a:spLocks noChangeArrowheads="1"/>
            </p:cNvSpPr>
            <p:nvPr/>
          </p:nvSpPr>
          <p:spPr bwMode="auto">
            <a:xfrm>
              <a:off x="4108" y="1321"/>
              <a:ext cx="752" cy="2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Sans"/>
                </a:rPr>
                <a:t>execute</a:t>
              </a:r>
              <a:endParaRPr kumimoji="0" lang="en-US" sz="1800" b="0" i="0" u="none" strike="noStrike" cap="none" normalizeH="0" baseline="0">
                <a:ln>
                  <a:noFill/>
                </a:ln>
                <a:solidFill>
                  <a:schemeClr val="tx1"/>
                </a:solidFill>
                <a:effectLst/>
                <a:latin typeface="Arial" pitchFamily="34" charset="0"/>
              </a:endParaRPr>
            </a:p>
          </p:txBody>
        </p:sp>
      </p:grpSp>
      <p:pic>
        <p:nvPicPr>
          <p:cNvPr id="2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3"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13</a:t>
            </a:fld>
            <a:endParaRPr lang="en-US" sz="1000" dirty="0">
              <a:latin typeface="Calibri" panose="020F05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28600" y="130175"/>
            <a:ext cx="8839200" cy="936625"/>
          </a:xfrm>
        </p:spPr>
        <p:txBody>
          <a:bodyPr lIns="0" tIns="0" rIns="0" bIns="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What</a:t>
            </a:r>
            <a:r>
              <a:rPr lang="fr-FR" dirty="0">
                <a:solidFill>
                  <a:schemeClr val="tx1"/>
                </a:solidFill>
              </a:rPr>
              <a:t> Can a Computer </a:t>
            </a:r>
            <a:r>
              <a:rPr lang="fr-FR" dirty="0" err="1">
                <a:solidFill>
                  <a:schemeClr val="tx1"/>
                </a:solidFill>
              </a:rPr>
              <a:t>Understand</a:t>
            </a:r>
            <a:r>
              <a:rPr lang="fr-FR" dirty="0">
                <a:solidFill>
                  <a:schemeClr val="tx1"/>
                </a:solidFill>
              </a:rPr>
              <a:t> ?</a:t>
            </a:r>
          </a:p>
        </p:txBody>
      </p:sp>
      <p:sp>
        <p:nvSpPr>
          <p:cNvPr id="3" name="Text Placeholder 2"/>
          <p:cNvSpPr txBox="1">
            <a:spLocks noGrp="1"/>
          </p:cNvSpPr>
          <p:nvPr>
            <p:ph type="body" idx="4294967295"/>
          </p:nvPr>
        </p:nvSpPr>
        <p:spPr>
          <a:xfrm>
            <a:off x="762000" y="1600200"/>
            <a:ext cx="7696200" cy="449897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Computer can clearly </a:t>
            </a:r>
            <a:r>
              <a:rPr lang="en-US" dirty="0">
                <a:solidFill>
                  <a:srgbClr val="FF3333"/>
                </a:solidFill>
                <a:effectLst>
                  <a:outerShdw dist="17961" dir="2700000">
                    <a:scrgbClr r="0" g="0" b="0"/>
                  </a:outerShdw>
                </a:effectLst>
                <a:latin typeface="Calibri" panose="020F0502020204030204" pitchFamily="34" charset="0"/>
              </a:rPr>
              <a:t>NOT</a:t>
            </a:r>
            <a:r>
              <a:rPr lang="en-US" dirty="0">
                <a:latin typeface="Calibri" panose="020F0502020204030204" pitchFamily="34" charset="0"/>
              </a:rPr>
              <a:t> understand instructions of the form</a:t>
            </a:r>
          </a:p>
          <a:p>
            <a:pPr lvl="1">
              <a:buSzPct val="100000"/>
              <a:buFont typeface="Symbol" panose="05050102010706020507" pitchFamily="18" charset="2"/>
              <a:buChar char=""/>
            </a:pPr>
            <a:r>
              <a:rPr lang="en-US" dirty="0">
                <a:latin typeface="Calibri" panose="020F0502020204030204" pitchFamily="34" charset="0"/>
              </a:rPr>
              <a:t>Multiply two matrices</a:t>
            </a:r>
          </a:p>
          <a:p>
            <a:pPr lvl="1">
              <a:buSzPct val="100000"/>
              <a:buFont typeface="Symbol" panose="05050102010706020507" pitchFamily="18" charset="2"/>
              <a:buChar char=""/>
            </a:pPr>
            <a:r>
              <a:rPr lang="en-US" dirty="0">
                <a:latin typeface="Calibri" panose="020F0502020204030204" pitchFamily="34" charset="0"/>
              </a:rPr>
              <a:t>Compute the determinant of a matrix</a:t>
            </a:r>
          </a:p>
          <a:p>
            <a:pPr lvl="1">
              <a:buSzPct val="100000"/>
              <a:buFont typeface="Symbol" panose="05050102010706020507" pitchFamily="18" charset="2"/>
              <a:buChar char=""/>
            </a:pPr>
            <a:r>
              <a:rPr lang="en-US" dirty="0">
                <a:latin typeface="Calibri" panose="020F0502020204030204" pitchFamily="34" charset="0"/>
              </a:rPr>
              <a:t>Find the shortest path between Mumbai and Delhi</a:t>
            </a:r>
          </a:p>
          <a:p>
            <a:pPr lvl="0">
              <a:buSzPct val="100000"/>
              <a:buFont typeface="Symbol" panose="05050102010706020507" pitchFamily="18" charset="2"/>
              <a:buChar char=""/>
            </a:pPr>
            <a:r>
              <a:rPr lang="en-US" dirty="0">
                <a:latin typeface="Calibri" panose="020F0502020204030204" pitchFamily="34" charset="0"/>
              </a:rPr>
              <a:t>They understand :</a:t>
            </a:r>
          </a:p>
          <a:p>
            <a:pPr lvl="1">
              <a:buSzPct val="100000"/>
              <a:buFont typeface="Symbol" panose="05050102010706020507" pitchFamily="18" charset="2"/>
              <a:buChar char=""/>
            </a:pPr>
            <a:r>
              <a:rPr lang="en-US" dirty="0">
                <a:latin typeface="Calibri" panose="020F0502020204030204" pitchFamily="34" charset="0"/>
              </a:rPr>
              <a:t>Add </a:t>
            </a:r>
            <a:r>
              <a:rPr lang="en-US" i="1" dirty="0">
                <a:latin typeface="Calibri" panose="020F0502020204030204" pitchFamily="34" charset="0"/>
              </a:rPr>
              <a:t>a + b</a:t>
            </a:r>
            <a:r>
              <a:rPr lang="en-US" dirty="0">
                <a:latin typeface="Calibri" panose="020F0502020204030204" pitchFamily="34" charset="0"/>
              </a:rPr>
              <a:t> to get</a:t>
            </a:r>
            <a:r>
              <a:rPr lang="en-US" i="1" dirty="0">
                <a:latin typeface="Calibri" panose="020F0502020204030204" pitchFamily="34" charset="0"/>
              </a:rPr>
              <a:t> c</a:t>
            </a:r>
          </a:p>
          <a:p>
            <a:pPr lvl="1">
              <a:buSzPct val="100000"/>
              <a:buFont typeface="Symbol" panose="05050102010706020507" pitchFamily="18" charset="2"/>
              <a:buChar char=""/>
            </a:pPr>
            <a:r>
              <a:rPr lang="en-US" dirty="0">
                <a:latin typeface="Calibri" panose="020F0502020204030204" pitchFamily="34" charset="0"/>
              </a:rPr>
              <a:t>Multiply </a:t>
            </a:r>
            <a:r>
              <a:rPr lang="en-US" i="1">
                <a:latin typeface="Calibri" panose="020F0502020204030204" pitchFamily="34" charset="0"/>
              </a:rPr>
              <a:t>a * </a:t>
            </a:r>
            <a:r>
              <a:rPr lang="en-US" i="1" dirty="0">
                <a:latin typeface="Calibri" panose="020F0502020204030204" pitchFamily="34" charset="0"/>
              </a:rPr>
              <a:t>b</a:t>
            </a:r>
            <a:r>
              <a:rPr lang="en-US" dirty="0">
                <a:latin typeface="Calibri" panose="020F0502020204030204" pitchFamily="34" charset="0"/>
              </a:rPr>
              <a:t> to get</a:t>
            </a:r>
            <a:r>
              <a:rPr lang="en-US" i="1" dirty="0">
                <a:latin typeface="Calibri" panose="020F0502020204030204" pitchFamily="34" charset="0"/>
              </a:rPr>
              <a:t> c</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14</a:t>
            </a:fld>
            <a:endParaRPr lang="en-US" sz="1000" dirty="0">
              <a:latin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The </a:t>
            </a:r>
            <a:r>
              <a:rPr lang="fr-FR" dirty="0" err="1">
                <a:solidFill>
                  <a:schemeClr val="tx1"/>
                </a:solidFill>
              </a:rPr>
              <a:t>Language</a:t>
            </a:r>
            <a:r>
              <a:rPr lang="fr-FR" dirty="0">
                <a:solidFill>
                  <a:schemeClr val="tx1"/>
                </a:solidFill>
              </a:rPr>
              <a:t> of Instructions</a:t>
            </a:r>
          </a:p>
        </p:txBody>
      </p:sp>
      <p:sp>
        <p:nvSpPr>
          <p:cNvPr id="3" name="Text Placeholder 2"/>
          <p:cNvSpPr txBox="1">
            <a:spLocks noGrp="1"/>
          </p:cNvSpPr>
          <p:nvPr>
            <p:ph type="body" idx="4294967295"/>
          </p:nvPr>
        </p:nvSpPr>
        <p:spPr>
          <a:xfrm>
            <a:off x="889000" y="1447801"/>
            <a:ext cx="7416800" cy="26670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Humans can understand</a:t>
            </a:r>
          </a:p>
          <a:p>
            <a:pPr lvl="1">
              <a:buFont typeface="Symbol" panose="05050102010706020507" pitchFamily="18" charset="2"/>
              <a:buChar char=""/>
            </a:pPr>
            <a:r>
              <a:rPr lang="en-US" dirty="0">
                <a:latin typeface="Calibri" panose="020F0502020204030204" pitchFamily="34" charset="0"/>
              </a:rPr>
              <a:t>Complicated sentences</a:t>
            </a:r>
          </a:p>
          <a:p>
            <a:pPr lvl="2">
              <a:buFont typeface="Symbol" panose="05050102010706020507" pitchFamily="18" charset="2"/>
              <a:buChar char=""/>
            </a:pPr>
            <a:r>
              <a:rPr lang="en-US" dirty="0">
                <a:latin typeface="Calibri" panose="020F0502020204030204" pitchFamily="34" charset="0"/>
              </a:rPr>
              <a:t>English, French, Spanish</a:t>
            </a:r>
          </a:p>
          <a:p>
            <a:pPr lvl="0">
              <a:buSzPct val="100000"/>
              <a:buFont typeface="Symbol" panose="05050102010706020507" pitchFamily="18" charset="2"/>
              <a:buChar char=""/>
            </a:pPr>
            <a:r>
              <a:rPr lang="en-US" dirty="0">
                <a:latin typeface="Calibri" panose="020F0502020204030204" pitchFamily="34" charset="0"/>
              </a:rPr>
              <a:t>Computers can understand</a:t>
            </a:r>
          </a:p>
          <a:p>
            <a:pPr lvl="1">
              <a:buFont typeface="Symbol" panose="05050102010706020507" pitchFamily="18" charset="2"/>
              <a:buChar char=""/>
            </a:pPr>
            <a:r>
              <a:rPr lang="en-US" dirty="0">
                <a:latin typeface="Calibri" panose="020F0502020204030204" pitchFamily="34" charset="0"/>
              </a:rPr>
              <a:t>Very simple instructions</a:t>
            </a:r>
          </a:p>
        </p:txBody>
      </p:sp>
      <p:sp>
        <p:nvSpPr>
          <p:cNvPr id="4" name="Freeform 3"/>
          <p:cNvSpPr/>
          <p:nvPr/>
        </p:nvSpPr>
        <p:spPr>
          <a:xfrm>
            <a:off x="1143000" y="4500000"/>
            <a:ext cx="7772400" cy="159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ln/>
        </p:spPr>
        <p:style>
          <a:lnRef idx="1">
            <a:schemeClr val="accent5"/>
          </a:lnRef>
          <a:fillRef idx="2">
            <a:schemeClr val="accent5"/>
          </a:fillRef>
          <a:effectRef idx="1">
            <a:schemeClr val="accent5"/>
          </a:effectRef>
          <a:fontRef idx="minor">
            <a:schemeClr val="dk1"/>
          </a:fontRef>
        </p:style>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Calibri" panose="020F0502020204030204" pitchFamily="34" charset="0"/>
              <a:ea typeface="Microsoft YaHei" pitchFamily="2"/>
              <a:cs typeface="Mangal" pitchFamily="2"/>
            </a:endParaRPr>
          </a:p>
        </p:txBody>
      </p:sp>
      <p:sp>
        <p:nvSpPr>
          <p:cNvPr id="5" name="TextBox 4"/>
          <p:cNvSpPr txBox="1"/>
          <p:nvPr/>
        </p:nvSpPr>
        <p:spPr>
          <a:xfrm>
            <a:off x="1371600" y="4648200"/>
            <a:ext cx="7391400" cy="1114559"/>
          </a:xfrm>
          <a:prstGeom prst="rect">
            <a:avLst/>
          </a:prstGeom>
          <a:noFill/>
          <a:ln>
            <a:noFill/>
          </a:ln>
        </p:spPr>
        <p:txBody>
          <a:bodyPr vert="horz" wrap="none" lIns="90000" tIns="45000" rIns="90000" bIns="45000" compatLnSpc="0"/>
          <a:lstStyle/>
          <a:p>
            <a:pPr marL="0" marR="0" lvl="0" indent="0" rtl="0" hangingPunct="0">
              <a:lnSpc>
                <a:spcPct val="100000"/>
              </a:lnSpc>
              <a:spcBef>
                <a:spcPts val="0"/>
              </a:spcBef>
              <a:spcAft>
                <a:spcPts val="0"/>
              </a:spcAft>
              <a:buNone/>
              <a:tabLst/>
            </a:pPr>
            <a:r>
              <a:rPr lang="en-IN" sz="2000" b="0" i="0" u="none" strike="noStrike" kern="1200" dirty="0">
                <a:ln>
                  <a:noFill/>
                </a:ln>
                <a:latin typeface="Calibri" panose="020F0502020204030204" pitchFamily="34" charset="0"/>
                <a:ea typeface="Microsoft YaHei" pitchFamily="2"/>
                <a:cs typeface="Mangal" pitchFamily="2"/>
              </a:rPr>
              <a:t>The semantics of all the instructions supported by a processor is known</a:t>
            </a:r>
          </a:p>
          <a:p>
            <a:pPr marL="0" marR="0" lvl="0" indent="0" rtl="0" hangingPunct="0">
              <a:lnSpc>
                <a:spcPct val="100000"/>
              </a:lnSpc>
              <a:spcBef>
                <a:spcPts val="0"/>
              </a:spcBef>
              <a:spcAft>
                <a:spcPts val="0"/>
              </a:spcAft>
              <a:buNone/>
              <a:tabLst/>
            </a:pPr>
            <a:r>
              <a:rPr lang="en-IN" sz="2000" dirty="0">
                <a:latin typeface="Calibri" panose="020F0502020204030204" pitchFamily="34" charset="0"/>
                <a:ea typeface="Microsoft YaHei" pitchFamily="2"/>
                <a:cs typeface="Mangal" pitchFamily="2"/>
              </a:rPr>
              <a:t>a</a:t>
            </a:r>
            <a:r>
              <a:rPr lang="en-IN" sz="2000" b="0" i="0" u="none" strike="noStrike" kern="1200" dirty="0">
                <a:ln>
                  <a:noFill/>
                </a:ln>
                <a:latin typeface="Calibri" panose="020F0502020204030204" pitchFamily="34" charset="0"/>
                <a:ea typeface="Microsoft YaHei" pitchFamily="2"/>
                <a:cs typeface="Mangal" pitchFamily="2"/>
              </a:rPr>
              <a:t>s </a:t>
            </a:r>
            <a:r>
              <a:rPr lang="en-IN" sz="2000" dirty="0">
                <a:latin typeface="Calibri" panose="020F0502020204030204" pitchFamily="34" charset="0"/>
                <a:ea typeface="Microsoft YaHei" pitchFamily="2"/>
                <a:cs typeface="Mangal" pitchFamily="2"/>
              </a:rPr>
              <a:t>its</a:t>
            </a:r>
            <a:r>
              <a:rPr lang="en-IN" sz="2000" b="0" i="0" u="none" strike="noStrike" kern="1200" dirty="0">
                <a:ln>
                  <a:noFill/>
                </a:ln>
                <a:latin typeface="Calibri" panose="020F0502020204030204" pitchFamily="34" charset="0"/>
                <a:ea typeface="Microsoft YaHei" pitchFamily="2"/>
                <a:cs typeface="Mangal" pitchFamily="2"/>
              </a:rPr>
              <a:t> instruction set architecture (ISA). This includes the semantics of</a:t>
            </a:r>
          </a:p>
          <a:p>
            <a:pPr marL="0" marR="0" lvl="0" indent="0" rtl="0" hangingPunct="0">
              <a:lnSpc>
                <a:spcPct val="100000"/>
              </a:lnSpc>
              <a:spcBef>
                <a:spcPts val="0"/>
              </a:spcBef>
              <a:spcAft>
                <a:spcPts val="0"/>
              </a:spcAft>
              <a:buNone/>
              <a:tabLst/>
            </a:pPr>
            <a:r>
              <a:rPr lang="en-IN" sz="2000" b="0" i="0" u="none" strike="noStrike" kern="1200" dirty="0">
                <a:ln>
                  <a:noFill/>
                </a:ln>
                <a:latin typeface="Calibri" panose="020F0502020204030204" pitchFamily="34" charset="0"/>
                <a:ea typeface="Microsoft YaHei" pitchFamily="2"/>
                <a:cs typeface="Mangal" pitchFamily="2"/>
              </a:rPr>
              <a:t>the instructions themselves, along with their operands, and interfaces </a:t>
            </a:r>
          </a:p>
          <a:p>
            <a:pPr marL="0" marR="0" lvl="0" indent="0" rtl="0" hangingPunct="0">
              <a:lnSpc>
                <a:spcPct val="100000"/>
              </a:lnSpc>
              <a:spcBef>
                <a:spcPts val="0"/>
              </a:spcBef>
              <a:spcAft>
                <a:spcPts val="0"/>
              </a:spcAft>
              <a:buNone/>
              <a:tabLst/>
            </a:pPr>
            <a:r>
              <a:rPr lang="en-IN" sz="2000" b="0" i="0" u="none" strike="noStrike" kern="1200" dirty="0">
                <a:ln>
                  <a:noFill/>
                </a:ln>
                <a:latin typeface="Calibri" panose="020F0502020204030204" pitchFamily="34" charset="0"/>
                <a:ea typeface="Microsoft YaHei" pitchFamily="2"/>
                <a:cs typeface="Mangal" pitchFamily="2"/>
              </a:rPr>
              <a:t>with peripheral devices.</a:t>
            </a:r>
          </a:p>
        </p:txBody>
      </p:sp>
      <p:pic>
        <p:nvPicPr>
          <p:cNvPr id="8"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15</a:t>
            </a:fld>
            <a:endParaRPr lang="en-US" sz="1000" dirty="0">
              <a:latin typeface="Calibri" panose="020F050202020403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59933"/>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Features</a:t>
            </a:r>
            <a:r>
              <a:rPr lang="fr-FR" dirty="0">
                <a:solidFill>
                  <a:schemeClr val="tx1"/>
                </a:solidFill>
              </a:rPr>
              <a:t> of an ISA	</a:t>
            </a:r>
          </a:p>
        </p:txBody>
      </p:sp>
      <p:sp>
        <p:nvSpPr>
          <p:cNvPr id="3" name="Text Placeholder 2"/>
          <p:cNvSpPr txBox="1">
            <a:spLocks noGrp="1"/>
          </p:cNvSpPr>
          <p:nvPr>
            <p:ph type="body" idx="4294967295"/>
          </p:nvPr>
        </p:nvSpPr>
        <p:spPr>
          <a:xfrm>
            <a:off x="762000" y="1524000"/>
            <a:ext cx="7416800" cy="2062103"/>
          </a:xfrm>
        </p:spPr>
        <p:txBody>
          <a:bodyPr lIns="0" tIns="0" rIns="0" bIns="0">
            <a:sp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 pitchFamily="18"/>
              </a:rPr>
              <a:t>Example of instructions in an ISA</a:t>
            </a:r>
          </a:p>
          <a:p>
            <a:pPr lvl="1">
              <a:buSzPct val="100000"/>
              <a:buFont typeface="Symbol" panose="05050102010706020507" pitchFamily="18" charset="2"/>
              <a:buChar char=""/>
            </a:pPr>
            <a:r>
              <a:rPr lang="en-US" dirty="0">
                <a:latin typeface="" pitchFamily="18"/>
              </a:rPr>
              <a:t>Arithmetic instructions : add, sub, </a:t>
            </a:r>
            <a:r>
              <a:rPr lang="en-US" dirty="0" err="1">
                <a:latin typeface="" pitchFamily="18"/>
              </a:rPr>
              <a:t>mul</a:t>
            </a:r>
            <a:r>
              <a:rPr lang="en-US" dirty="0">
                <a:latin typeface="" pitchFamily="18"/>
              </a:rPr>
              <a:t>, div</a:t>
            </a:r>
          </a:p>
          <a:p>
            <a:pPr lvl="1">
              <a:buSzPct val="100000"/>
              <a:buFont typeface="Symbol" panose="05050102010706020507" pitchFamily="18" charset="2"/>
              <a:buChar char=""/>
            </a:pPr>
            <a:r>
              <a:rPr lang="en-US" dirty="0">
                <a:latin typeface="" pitchFamily="18"/>
              </a:rPr>
              <a:t>Logical instructions : and, or, not</a:t>
            </a:r>
          </a:p>
          <a:p>
            <a:pPr lvl="1">
              <a:buSzPct val="100000"/>
              <a:buFont typeface="Symbol" panose="05050102010706020507" pitchFamily="18" charset="2"/>
              <a:buChar char=""/>
            </a:pPr>
            <a:r>
              <a:rPr lang="en-US" dirty="0">
                <a:latin typeface="" pitchFamily="18"/>
              </a:rPr>
              <a:t>Data transfer/movement instructions</a:t>
            </a:r>
          </a:p>
        </p:txBody>
      </p:sp>
      <p:sp>
        <p:nvSpPr>
          <p:cNvPr id="4" name="Text Placeholder 3"/>
          <p:cNvSpPr txBox="1">
            <a:spLocks noGrp="1"/>
          </p:cNvSpPr>
          <p:nvPr>
            <p:ph type="body" idx="4294967295"/>
          </p:nvPr>
        </p:nvSpPr>
        <p:spPr>
          <a:xfrm>
            <a:off x="762000" y="3887788"/>
            <a:ext cx="7416800" cy="2157412"/>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solidFill>
                  <a:srgbClr val="00AE00"/>
                </a:solidFill>
                <a:latin typeface="" pitchFamily="18"/>
              </a:rPr>
              <a:t>Complete</a:t>
            </a:r>
          </a:p>
          <a:p>
            <a:pPr lvl="1">
              <a:buSzPct val="100000"/>
              <a:buFont typeface="Symbol" panose="05050102010706020507" pitchFamily="18" charset="2"/>
              <a:buChar char=""/>
            </a:pPr>
            <a:r>
              <a:rPr lang="en-US" dirty="0">
                <a:latin typeface="" pitchFamily="18"/>
              </a:rPr>
              <a:t>It should be able to implement all the programs that users may write.</a:t>
            </a:r>
          </a:p>
        </p:txBody>
      </p:sp>
      <p:pic>
        <p:nvPicPr>
          <p:cNvPr id="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16</a:t>
            </a:fld>
            <a:endParaRPr lang="en-US" sz="1000" dirty="0">
              <a:latin typeface="Calibri" panose="020F05020202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Features</a:t>
            </a:r>
            <a:r>
              <a:rPr lang="fr-FR" dirty="0">
                <a:solidFill>
                  <a:schemeClr val="tx1"/>
                </a:solidFill>
              </a:rPr>
              <a:t> of an ISA – II</a:t>
            </a:r>
          </a:p>
        </p:txBody>
      </p:sp>
      <p:sp>
        <p:nvSpPr>
          <p:cNvPr id="3" name="Text Placeholder 2"/>
          <p:cNvSpPr txBox="1">
            <a:spLocks noGrp="1"/>
          </p:cNvSpPr>
          <p:nvPr>
            <p:ph type="body" idx="4294967295"/>
          </p:nvPr>
        </p:nvSpPr>
        <p:spPr>
          <a:xfrm>
            <a:off x="685800" y="1524000"/>
            <a:ext cx="7772400" cy="4528163"/>
          </a:xfrm>
        </p:spPr>
        <p:txBody>
          <a:bodyPr wrap="square" lIns="0" tIns="0" rIns="0" bIns="0">
            <a:sp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solidFill>
                  <a:srgbClr val="2300DC"/>
                </a:solidFill>
                <a:latin typeface="" pitchFamily="18"/>
              </a:rPr>
              <a:t>Concise</a:t>
            </a:r>
          </a:p>
          <a:p>
            <a:pPr lvl="1">
              <a:buSzPct val="100000"/>
              <a:buFont typeface="Symbol" panose="05050102010706020507" pitchFamily="18" charset="2"/>
              <a:buChar char=""/>
            </a:pPr>
            <a:r>
              <a:rPr lang="en-US" dirty="0">
                <a:latin typeface="" pitchFamily="18"/>
              </a:rPr>
              <a:t>The instruction set should have a limited size. Typically an ISA contains 32-1000 instructions.</a:t>
            </a:r>
          </a:p>
          <a:p>
            <a:pPr lvl="0">
              <a:buSzPct val="100000"/>
              <a:buFont typeface="Symbol" panose="05050102010706020507" pitchFamily="18" charset="2"/>
              <a:buChar char=""/>
            </a:pPr>
            <a:r>
              <a:rPr lang="en-US" dirty="0">
                <a:solidFill>
                  <a:srgbClr val="FF3333"/>
                </a:solidFill>
                <a:latin typeface="" pitchFamily="18"/>
              </a:rPr>
              <a:t>Generic</a:t>
            </a:r>
          </a:p>
          <a:p>
            <a:pPr lvl="1">
              <a:buSzPct val="100000"/>
              <a:buFont typeface="Symbol" panose="05050102010706020507" pitchFamily="18" charset="2"/>
              <a:buChar char=""/>
            </a:pPr>
            <a:r>
              <a:rPr lang="en-US" dirty="0">
                <a:latin typeface="" pitchFamily="18"/>
              </a:rPr>
              <a:t>Instructions should not be too specialized, e.g. add14 (adds a number with 14) instruction is too specialized</a:t>
            </a:r>
          </a:p>
          <a:p>
            <a:pPr lvl="0">
              <a:buSzPct val="100000"/>
              <a:buFont typeface="Symbol" panose="05050102010706020507" pitchFamily="18" charset="2"/>
              <a:buChar char=""/>
            </a:pPr>
            <a:r>
              <a:rPr lang="en-US" dirty="0">
                <a:solidFill>
                  <a:srgbClr val="33CC66"/>
                </a:solidFill>
                <a:latin typeface="" pitchFamily="18"/>
              </a:rPr>
              <a:t>Simple</a:t>
            </a:r>
          </a:p>
          <a:p>
            <a:pPr lvl="1">
              <a:buSzPct val="100000"/>
              <a:buFont typeface="Symbol" panose="05050102010706020507" pitchFamily="18" charset="2"/>
              <a:buChar char=""/>
            </a:pPr>
            <a:r>
              <a:rPr lang="en-US" dirty="0">
                <a:latin typeface="" pitchFamily="18"/>
              </a:rPr>
              <a:t>Should not be very complicated.</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17</a:t>
            </a:fld>
            <a:endParaRPr lang="en-US" sz="1000" dirty="0">
              <a:latin typeface="Calibri" panose="020F050202020403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301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Designing</a:t>
            </a:r>
            <a:r>
              <a:rPr lang="fr-FR" dirty="0">
                <a:solidFill>
                  <a:schemeClr val="tx1"/>
                </a:solidFill>
              </a:rPr>
              <a:t> an ISA</a:t>
            </a:r>
          </a:p>
        </p:txBody>
      </p:sp>
      <p:sp>
        <p:nvSpPr>
          <p:cNvPr id="3" name="Text Placeholder 2"/>
          <p:cNvSpPr txBox="1">
            <a:spLocks noGrp="1"/>
          </p:cNvSpPr>
          <p:nvPr>
            <p:ph type="body" idx="4294967295"/>
          </p:nvPr>
        </p:nvSpPr>
        <p:spPr>
          <a:xfrm>
            <a:off x="685800" y="1447800"/>
            <a:ext cx="7237412" cy="235902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Calibri" panose="020F0502020204030204" pitchFamily="34" charset="0"/>
              </a:rPr>
              <a:t>Important questions that need to be answered :</a:t>
            </a:r>
          </a:p>
          <a:p>
            <a:pPr lvl="1">
              <a:buSzPct val="100000"/>
              <a:buFont typeface="Symbol" panose="05050102010706020507" pitchFamily="18" charset="2"/>
              <a:buChar char=""/>
            </a:pPr>
            <a:r>
              <a:rPr lang="en-US" dirty="0">
                <a:latin typeface="Calibri" panose="020F0502020204030204" pitchFamily="34" charset="0"/>
              </a:rPr>
              <a:t>How many instructions should we have ?</a:t>
            </a:r>
          </a:p>
          <a:p>
            <a:pPr lvl="1">
              <a:buSzPct val="100000"/>
              <a:buFont typeface="Symbol" panose="05050102010706020507" pitchFamily="18" charset="2"/>
              <a:buChar char=""/>
            </a:pPr>
            <a:r>
              <a:rPr lang="en-US" dirty="0">
                <a:latin typeface="Calibri" panose="020F0502020204030204" pitchFamily="34" charset="0"/>
              </a:rPr>
              <a:t>What should they do ?</a:t>
            </a:r>
          </a:p>
          <a:p>
            <a:pPr lvl="1">
              <a:buSzPct val="100000"/>
              <a:buFont typeface="Symbol" panose="05050102010706020507" pitchFamily="18" charset="2"/>
              <a:buChar char=""/>
            </a:pPr>
            <a:r>
              <a:rPr lang="en-US" dirty="0">
                <a:latin typeface="Calibri" panose="020F0502020204030204" pitchFamily="34" charset="0"/>
              </a:rPr>
              <a:t>How complicated should they be ?</a:t>
            </a:r>
          </a:p>
        </p:txBody>
      </p:sp>
      <p:sp>
        <p:nvSpPr>
          <p:cNvPr id="4" name="Freeform 3"/>
          <p:cNvSpPr/>
          <p:nvPr/>
        </p:nvSpPr>
        <p:spPr>
          <a:xfrm>
            <a:off x="2116200" y="4268400"/>
            <a:ext cx="4860000" cy="36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Calibri" panose="020F0502020204030204" pitchFamily="34" charset="0"/>
                <a:ea typeface="Microsoft YaHei" pitchFamily="2"/>
                <a:cs typeface="Mangal" pitchFamily="2"/>
              </a:rPr>
              <a:t>Two different paradigms : RISC and CISC</a:t>
            </a:r>
          </a:p>
        </p:txBody>
      </p:sp>
      <p:sp>
        <p:nvSpPr>
          <p:cNvPr id="5" name="Freeform 4"/>
          <p:cNvSpPr/>
          <p:nvPr/>
        </p:nvSpPr>
        <p:spPr>
          <a:xfrm>
            <a:off x="1216200" y="4808400"/>
            <a:ext cx="2880000" cy="144000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8080"/>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RISC</a:t>
            </a:r>
          </a:p>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(Reduced Instruction Set</a:t>
            </a:r>
          </a:p>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Computer)</a:t>
            </a:r>
          </a:p>
        </p:txBody>
      </p:sp>
      <p:sp>
        <p:nvSpPr>
          <p:cNvPr id="6" name="Freeform 5"/>
          <p:cNvSpPr/>
          <p:nvPr/>
        </p:nvSpPr>
        <p:spPr>
          <a:xfrm>
            <a:off x="4816200" y="4808400"/>
            <a:ext cx="2880000" cy="144000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8080"/>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CISC</a:t>
            </a:r>
          </a:p>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(Complex Instruction</a:t>
            </a:r>
          </a:p>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Set Computer)</a:t>
            </a:r>
          </a:p>
        </p:txBody>
      </p:sp>
      <p:pic>
        <p:nvPicPr>
          <p:cNvPr id="9"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18</a:t>
            </a:fld>
            <a:endParaRPr lang="en-US" sz="1000" dirty="0">
              <a:latin typeface="Calibri" panose="020F0502020204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301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RISC vs CISC</a:t>
            </a:r>
          </a:p>
        </p:txBody>
      </p:sp>
      <p:sp>
        <p:nvSpPr>
          <p:cNvPr id="5" name="TextBox 4"/>
          <p:cNvSpPr txBox="1"/>
          <p:nvPr/>
        </p:nvSpPr>
        <p:spPr>
          <a:xfrm>
            <a:off x="914400" y="1600200"/>
            <a:ext cx="7626960" cy="1981200"/>
          </a:xfrm>
          <a:prstGeom prst="rect">
            <a:avLst/>
          </a:prstGeom>
          <a:ln/>
        </p:spPr>
        <p:style>
          <a:lnRef idx="1">
            <a:schemeClr val="accent2"/>
          </a:lnRef>
          <a:fillRef idx="2">
            <a:schemeClr val="accent2"/>
          </a:fillRef>
          <a:effectRef idx="1">
            <a:schemeClr val="accent2"/>
          </a:effectRef>
          <a:fontRef idx="minor">
            <a:schemeClr val="dk1"/>
          </a:fontRef>
        </p:style>
        <p:txBody>
          <a:bodyPr vert="horz" wrap="none" lIns="90000" tIns="45000" rIns="90000" bIns="45000" compatLnSpc="0"/>
          <a:lstStyle/>
          <a:p>
            <a:pPr marL="0" marR="0" lvl="0" indent="0" rtl="0" hangingPunct="0">
              <a:lnSpc>
                <a:spcPct val="100000"/>
              </a:lnSpc>
              <a:spcBef>
                <a:spcPts val="0"/>
              </a:spcBef>
              <a:spcAft>
                <a:spcPts val="0"/>
              </a:spcAft>
              <a:buNone/>
              <a:tabLst/>
            </a:pPr>
            <a:r>
              <a:rPr lang="en-IN" sz="2400" b="0" i="0" u="none" strike="noStrike" kern="1200" dirty="0">
                <a:ln>
                  <a:noFill/>
                </a:ln>
                <a:latin typeface="Arial" pitchFamily="18"/>
                <a:ea typeface="Microsoft YaHei" pitchFamily="2"/>
                <a:cs typeface="Mangal" pitchFamily="2"/>
              </a:rPr>
              <a:t>A reduced instruction set computer (</a:t>
            </a:r>
            <a:r>
              <a:rPr lang="en-IN" sz="2400" b="0" i="0" u="none" strike="noStrike" kern="1200" dirty="0">
                <a:ln>
                  <a:noFill/>
                </a:ln>
                <a:solidFill>
                  <a:srgbClr val="DC2300"/>
                </a:solidFill>
                <a:latin typeface="Arial" pitchFamily="18"/>
                <a:ea typeface="Microsoft YaHei" pitchFamily="2"/>
                <a:cs typeface="Mangal" pitchFamily="2"/>
              </a:rPr>
              <a:t>RISC</a:t>
            </a:r>
            <a:r>
              <a:rPr lang="en-IN" sz="2400" b="0" i="0" u="none" strike="noStrike" kern="1200" dirty="0">
                <a:ln>
                  <a:noFill/>
                </a:ln>
                <a:latin typeface="Arial" pitchFamily="18"/>
                <a:ea typeface="Microsoft YaHei" pitchFamily="2"/>
                <a:cs typeface="Mangal" pitchFamily="2"/>
              </a:rPr>
              <a:t>) implements</a:t>
            </a:r>
          </a:p>
          <a:p>
            <a:pPr marL="0" marR="0" lvl="0" indent="0" rtl="0" hangingPunct="0">
              <a:lnSpc>
                <a:spcPct val="100000"/>
              </a:lnSpc>
              <a:spcBef>
                <a:spcPts val="0"/>
              </a:spcBef>
              <a:spcAft>
                <a:spcPts val="0"/>
              </a:spcAft>
              <a:buNone/>
              <a:tabLst/>
            </a:pPr>
            <a:r>
              <a:rPr lang="en-IN" sz="2400" b="0" i="0" u="none" strike="noStrike" kern="1200" dirty="0">
                <a:ln>
                  <a:noFill/>
                </a:ln>
                <a:latin typeface="Arial" pitchFamily="18"/>
                <a:ea typeface="Microsoft YaHei" pitchFamily="2"/>
                <a:cs typeface="Mangal" pitchFamily="2"/>
              </a:rPr>
              <a:t>simple instructions</a:t>
            </a:r>
            <a:r>
              <a:rPr lang="en-IN" sz="2400" dirty="0">
                <a:latin typeface="Arial" pitchFamily="18"/>
                <a:ea typeface="Microsoft YaHei" pitchFamily="2"/>
                <a:cs typeface="Mangal" pitchFamily="2"/>
              </a:rPr>
              <a:t> </a:t>
            </a:r>
            <a:r>
              <a:rPr lang="en-IN" sz="2400" b="0" i="0" u="none" strike="noStrike" kern="1200" dirty="0">
                <a:ln>
                  <a:noFill/>
                </a:ln>
                <a:latin typeface="Arial" pitchFamily="18"/>
                <a:ea typeface="Microsoft YaHei" pitchFamily="2"/>
                <a:cs typeface="Mangal" pitchFamily="2"/>
              </a:rPr>
              <a:t>that have a simple and regular </a:t>
            </a:r>
          </a:p>
          <a:p>
            <a:pPr marL="0" marR="0" lvl="0" indent="0" rtl="0" hangingPunct="0">
              <a:lnSpc>
                <a:spcPct val="100000"/>
              </a:lnSpc>
              <a:spcBef>
                <a:spcPts val="0"/>
              </a:spcBef>
              <a:spcAft>
                <a:spcPts val="0"/>
              </a:spcAft>
              <a:buNone/>
              <a:tabLst/>
            </a:pPr>
            <a:r>
              <a:rPr lang="en-IN" sz="2400" b="0" i="0" u="none" strike="noStrike" kern="1200" dirty="0">
                <a:ln>
                  <a:noFill/>
                </a:ln>
                <a:latin typeface="Arial" pitchFamily="18"/>
                <a:ea typeface="Microsoft YaHei" pitchFamily="2"/>
                <a:cs typeface="Mangal" pitchFamily="2"/>
              </a:rPr>
              <a:t>structure. The number of instructions is typically a small</a:t>
            </a:r>
          </a:p>
          <a:p>
            <a:pPr marL="0" marR="0" lvl="0" indent="0" rtl="0" hangingPunct="0">
              <a:lnSpc>
                <a:spcPct val="100000"/>
              </a:lnSpc>
              <a:spcBef>
                <a:spcPts val="0"/>
              </a:spcBef>
              <a:spcAft>
                <a:spcPts val="0"/>
              </a:spcAft>
              <a:buNone/>
              <a:tabLst/>
            </a:pPr>
            <a:r>
              <a:rPr lang="en-IN" sz="2400" b="0" i="0" u="none" strike="noStrike" kern="1200" dirty="0">
                <a:ln>
                  <a:noFill/>
                </a:ln>
                <a:latin typeface="Arial" pitchFamily="18"/>
                <a:ea typeface="Microsoft YaHei" pitchFamily="2"/>
                <a:cs typeface="Mangal" pitchFamily="2"/>
              </a:rPr>
              <a:t>number (64 to 128). Examples: ARM, IBM PowerPC,</a:t>
            </a:r>
          </a:p>
          <a:p>
            <a:pPr marL="0" marR="0" lvl="0" indent="0" rtl="0" hangingPunct="0">
              <a:lnSpc>
                <a:spcPct val="100000"/>
              </a:lnSpc>
              <a:spcBef>
                <a:spcPts val="0"/>
              </a:spcBef>
              <a:spcAft>
                <a:spcPts val="0"/>
              </a:spcAft>
              <a:buNone/>
              <a:tabLst/>
            </a:pPr>
            <a:r>
              <a:rPr lang="en-IN" sz="2400" b="0" i="0" u="none" strike="noStrike" kern="1200" dirty="0">
                <a:ln>
                  <a:noFill/>
                </a:ln>
                <a:latin typeface="Arial" pitchFamily="18"/>
                <a:ea typeface="Microsoft YaHei" pitchFamily="2"/>
                <a:cs typeface="Mangal" pitchFamily="2"/>
              </a:rPr>
              <a:t>HP PA-RISC</a:t>
            </a:r>
          </a:p>
        </p:txBody>
      </p:sp>
      <p:sp>
        <p:nvSpPr>
          <p:cNvPr id="6" name="TextBox 5"/>
          <p:cNvSpPr txBox="1"/>
          <p:nvPr/>
        </p:nvSpPr>
        <p:spPr>
          <a:xfrm>
            <a:off x="838200" y="3733800"/>
            <a:ext cx="8077200" cy="1981200"/>
          </a:xfrm>
          <a:prstGeom prst="rect">
            <a:avLst/>
          </a:prstGeom>
          <a:ln/>
        </p:spPr>
        <p:style>
          <a:lnRef idx="1">
            <a:schemeClr val="accent2"/>
          </a:lnRef>
          <a:fillRef idx="2">
            <a:schemeClr val="accent2"/>
          </a:fillRef>
          <a:effectRef idx="1">
            <a:schemeClr val="accent2"/>
          </a:effectRef>
          <a:fontRef idx="minor">
            <a:schemeClr val="dk1"/>
          </a:fontRef>
        </p:style>
        <p:txBody>
          <a:bodyPr vert="horz" wrap="square" lIns="90000" tIns="45000" rIns="90000" bIns="45000" compatLnSpc="0"/>
          <a:lstStyle/>
          <a:p>
            <a:pPr marL="0" marR="0" lvl="0" indent="0" rtl="0" hangingPunct="0">
              <a:lnSpc>
                <a:spcPct val="100000"/>
              </a:lnSpc>
              <a:spcBef>
                <a:spcPts val="0"/>
              </a:spcBef>
              <a:spcAft>
                <a:spcPts val="0"/>
              </a:spcAft>
              <a:buNone/>
              <a:tabLst/>
            </a:pPr>
            <a:r>
              <a:rPr lang="en-IN" sz="2400" b="0" i="0" u="none" strike="noStrike" kern="1200" dirty="0">
                <a:ln>
                  <a:noFill/>
                </a:ln>
                <a:latin typeface="Arial" pitchFamily="18"/>
                <a:ea typeface="Microsoft YaHei" pitchFamily="2"/>
                <a:cs typeface="Mangal" pitchFamily="2"/>
              </a:rPr>
              <a:t>A complex instruction set computer (</a:t>
            </a:r>
            <a:r>
              <a:rPr lang="en-IN" sz="2400" b="0" i="0" u="none" strike="noStrike" kern="1200" dirty="0">
                <a:ln>
                  <a:noFill/>
                </a:ln>
                <a:solidFill>
                  <a:srgbClr val="FF0000"/>
                </a:solidFill>
                <a:latin typeface="Arial" pitchFamily="18"/>
                <a:ea typeface="Microsoft YaHei" pitchFamily="2"/>
                <a:cs typeface="Mangal" pitchFamily="2"/>
              </a:rPr>
              <a:t>CISC</a:t>
            </a:r>
            <a:r>
              <a:rPr lang="en-IN" sz="2400" b="0" i="0" u="none" strike="noStrike" kern="1200" dirty="0">
                <a:ln>
                  <a:noFill/>
                </a:ln>
                <a:latin typeface="Arial" pitchFamily="18"/>
                <a:ea typeface="Microsoft YaHei" pitchFamily="2"/>
                <a:cs typeface="Mangal" pitchFamily="2"/>
              </a:rPr>
              <a:t>) implements complex instructions that are highly irregular, take multiple operands, and implement complex functionalities. Secondly, the number of instructions is large (typically</a:t>
            </a:r>
          </a:p>
          <a:p>
            <a:pPr marL="0" marR="0" lvl="0" indent="0" rtl="0" hangingPunct="0">
              <a:lnSpc>
                <a:spcPct val="100000"/>
              </a:lnSpc>
              <a:spcBef>
                <a:spcPts val="0"/>
              </a:spcBef>
              <a:spcAft>
                <a:spcPts val="0"/>
              </a:spcAft>
              <a:buNone/>
              <a:tabLst/>
            </a:pPr>
            <a:r>
              <a:rPr lang="en-IN" sz="2400" b="0" i="0" u="none" strike="noStrike" kern="1200" dirty="0">
                <a:ln>
                  <a:noFill/>
                </a:ln>
                <a:latin typeface="Arial" pitchFamily="18"/>
                <a:ea typeface="Microsoft YaHei" pitchFamily="2"/>
                <a:cs typeface="Mangal" pitchFamily="2"/>
              </a:rPr>
              <a:t>500+). Examples: Intel x86, VAX</a:t>
            </a:r>
          </a:p>
        </p:txBody>
      </p:sp>
      <p:pic>
        <p:nvPicPr>
          <p:cNvPr id="9"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19</a:t>
            </a:fld>
            <a:endParaRPr lang="en-US" sz="1000" dirty="0">
              <a:latin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E62931-8EB4-42BB-BAAB-D8757BE66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85725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pic>
        <p:nvPicPr>
          <p:cNvPr id="5" name="Picture 4" descr="A picture containing diagram&#10;&#10;Description automatically generated">
            <a:extLst>
              <a:ext uri="{FF2B5EF4-FFF2-40B4-BE49-F238E27FC236}">
                <a16:creationId xmlns:a16="http://schemas.microsoft.com/office/drawing/2014/main" id="{D3D80D30-FE51-CD9D-5CC3-1E6451E2A318}"/>
              </a:ext>
            </a:extLst>
          </p:cNvPr>
          <p:cNvPicPr>
            <a:picLocks noChangeAspect="1"/>
          </p:cNvPicPr>
          <p:nvPr/>
        </p:nvPicPr>
        <p:blipFill rotWithShape="1">
          <a:blip r:embed="rId2">
            <a:extLst>
              <a:ext uri="{28A0092B-C50C-407E-A947-70E740481C1C}">
                <a14:useLocalDpi xmlns:a14="http://schemas.microsoft.com/office/drawing/2010/main" val="0"/>
              </a:ext>
            </a:extLst>
          </a:blip>
          <a:srcRect t="4362" r="1" b="1"/>
          <a:stretch/>
        </p:blipFill>
        <p:spPr>
          <a:xfrm>
            <a:off x="5383095" y="498929"/>
            <a:ext cx="3622400" cy="3768005"/>
          </a:xfrm>
          <a:prstGeom prst="rect">
            <a:avLst/>
          </a:prstGeom>
        </p:spPr>
      </p:pic>
      <p:pic>
        <p:nvPicPr>
          <p:cNvPr id="7" name="Picture 6" descr="Logo, company name&#10;&#10;Description automatically generated">
            <a:extLst>
              <a:ext uri="{FF2B5EF4-FFF2-40B4-BE49-F238E27FC236}">
                <a16:creationId xmlns:a16="http://schemas.microsoft.com/office/drawing/2014/main" id="{A7652BF1-810B-0F49-5E7D-8DF8BD966998}"/>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95910" y="2739012"/>
            <a:ext cx="1637340" cy="818670"/>
          </a:xfrm>
          <a:prstGeom prst="rect">
            <a:avLst/>
          </a:prstGeom>
        </p:spPr>
      </p:pic>
      <p:sp>
        <p:nvSpPr>
          <p:cNvPr id="9" name="TextBox 8">
            <a:extLst>
              <a:ext uri="{FF2B5EF4-FFF2-40B4-BE49-F238E27FC236}">
                <a16:creationId xmlns:a16="http://schemas.microsoft.com/office/drawing/2014/main" id="{0487C0B8-FD78-D965-9CAE-3E77ECCDE920}"/>
              </a:ext>
            </a:extLst>
          </p:cNvPr>
          <p:cNvSpPr txBox="1"/>
          <p:nvPr/>
        </p:nvSpPr>
        <p:spPr>
          <a:xfrm>
            <a:off x="771020" y="2215144"/>
            <a:ext cx="3471400" cy="415498"/>
          </a:xfrm>
          <a:prstGeom prst="rect">
            <a:avLst/>
          </a:prstGeom>
          <a:noFill/>
        </p:spPr>
        <p:txBody>
          <a:bodyPr wrap="none" rtlCol="0">
            <a:spAutoFit/>
          </a:bodyPr>
          <a:lstStyle/>
          <a:p>
            <a:pPr defTabSz="685800"/>
            <a:r>
              <a:rPr lang="en-US" sz="2100" dirty="0">
                <a:solidFill>
                  <a:srgbClr val="0070C0"/>
                </a:solidFill>
                <a:latin typeface="Calibri" panose="020F0502020204030204"/>
              </a:rPr>
              <a:t>Download</a:t>
            </a:r>
            <a:r>
              <a:rPr lang="en-US" sz="2100" dirty="0">
                <a:solidFill>
                  <a:prstClr val="black"/>
                </a:solidFill>
                <a:latin typeface="Calibri" panose="020F0502020204030204"/>
              </a:rPr>
              <a:t> the pdf of the book</a:t>
            </a:r>
          </a:p>
        </p:txBody>
      </p:sp>
      <p:sp>
        <p:nvSpPr>
          <p:cNvPr id="11" name="Rectangle: Rounded Corners 10">
            <a:extLst>
              <a:ext uri="{FF2B5EF4-FFF2-40B4-BE49-F238E27FC236}">
                <a16:creationId xmlns:a16="http://schemas.microsoft.com/office/drawing/2014/main" id="{5B78C334-AE33-9514-448B-30A8A4380861}"/>
              </a:ext>
            </a:extLst>
          </p:cNvPr>
          <p:cNvSpPr/>
          <p:nvPr/>
        </p:nvSpPr>
        <p:spPr>
          <a:xfrm>
            <a:off x="204055" y="1446229"/>
            <a:ext cx="4594860" cy="57746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685800"/>
            <a:r>
              <a:rPr lang="en-US" sz="3000" dirty="0">
                <a:solidFill>
                  <a:srgbClr val="4472C4">
                    <a:lumMod val="75000"/>
                  </a:srgbClr>
                </a:solidFill>
                <a:latin typeface="Calibri" panose="020F0502020204030204"/>
              </a:rPr>
              <a:t>www.basiccomparch.com</a:t>
            </a:r>
          </a:p>
        </p:txBody>
      </p:sp>
      <p:sp>
        <p:nvSpPr>
          <p:cNvPr id="12" name="TextBox 11">
            <a:extLst>
              <a:ext uri="{FF2B5EF4-FFF2-40B4-BE49-F238E27FC236}">
                <a16:creationId xmlns:a16="http://schemas.microsoft.com/office/drawing/2014/main" id="{BC9EB651-07D4-8AE2-89BB-936AAFD257E5}"/>
              </a:ext>
            </a:extLst>
          </p:cNvPr>
          <p:cNvSpPr txBox="1"/>
          <p:nvPr/>
        </p:nvSpPr>
        <p:spPr>
          <a:xfrm>
            <a:off x="1983549" y="2952139"/>
            <a:ext cx="893193" cy="415498"/>
          </a:xfrm>
          <a:prstGeom prst="rect">
            <a:avLst/>
          </a:prstGeom>
          <a:noFill/>
        </p:spPr>
        <p:txBody>
          <a:bodyPr wrap="none" rtlCol="0">
            <a:spAutoFit/>
          </a:bodyPr>
          <a:lstStyle/>
          <a:p>
            <a:pPr defTabSz="685800"/>
            <a:r>
              <a:rPr lang="en-US" sz="2100" dirty="0">
                <a:solidFill>
                  <a:prstClr val="black"/>
                </a:solidFill>
                <a:latin typeface="Calibri" panose="020F0502020204030204"/>
              </a:rPr>
              <a:t>videos</a:t>
            </a:r>
          </a:p>
        </p:txBody>
      </p:sp>
      <p:sp>
        <p:nvSpPr>
          <p:cNvPr id="13" name="TextBox 12">
            <a:extLst>
              <a:ext uri="{FF2B5EF4-FFF2-40B4-BE49-F238E27FC236}">
                <a16:creationId xmlns:a16="http://schemas.microsoft.com/office/drawing/2014/main" id="{23EB5B37-F1CA-D7C6-E537-4D9E12A3CF35}"/>
              </a:ext>
            </a:extLst>
          </p:cNvPr>
          <p:cNvSpPr txBox="1"/>
          <p:nvPr/>
        </p:nvSpPr>
        <p:spPr>
          <a:xfrm>
            <a:off x="781074" y="3594402"/>
            <a:ext cx="3799310" cy="415498"/>
          </a:xfrm>
          <a:prstGeom prst="rect">
            <a:avLst/>
          </a:prstGeom>
          <a:noFill/>
        </p:spPr>
        <p:txBody>
          <a:bodyPr wrap="none" rtlCol="0">
            <a:spAutoFit/>
          </a:bodyPr>
          <a:lstStyle/>
          <a:p>
            <a:pPr defTabSz="685800"/>
            <a:r>
              <a:rPr lang="en-US" sz="2100" dirty="0">
                <a:solidFill>
                  <a:prstClr val="black"/>
                </a:solidFill>
                <a:latin typeface="Calibri" panose="020F0502020204030204"/>
              </a:rPr>
              <a:t>Slides, software, solution manual</a:t>
            </a:r>
          </a:p>
        </p:txBody>
      </p:sp>
      <p:sp>
        <p:nvSpPr>
          <p:cNvPr id="14" name="TextBox 13">
            <a:extLst>
              <a:ext uri="{FF2B5EF4-FFF2-40B4-BE49-F238E27FC236}">
                <a16:creationId xmlns:a16="http://schemas.microsoft.com/office/drawing/2014/main" id="{1AC6EE2A-0F5B-DB3C-D4B1-01393362F879}"/>
              </a:ext>
            </a:extLst>
          </p:cNvPr>
          <p:cNvSpPr txBox="1"/>
          <p:nvPr/>
        </p:nvSpPr>
        <p:spPr>
          <a:xfrm>
            <a:off x="5250321" y="4386019"/>
            <a:ext cx="4054571" cy="1200329"/>
          </a:xfrm>
          <a:prstGeom prst="rect">
            <a:avLst/>
          </a:prstGeom>
          <a:noFill/>
        </p:spPr>
        <p:txBody>
          <a:bodyPr wrap="none" rtlCol="0">
            <a:spAutoFit/>
          </a:bodyPr>
          <a:lstStyle/>
          <a:p>
            <a:pPr defTabSz="685800"/>
            <a:r>
              <a:rPr lang="en-US" sz="2400" dirty="0">
                <a:solidFill>
                  <a:srgbClr val="0070C0"/>
                </a:solidFill>
                <a:latin typeface="Calibri" panose="020F0502020204030204"/>
              </a:rPr>
              <a:t>Print version </a:t>
            </a:r>
          </a:p>
          <a:p>
            <a:pPr defTabSz="685800"/>
            <a:r>
              <a:rPr lang="en-US" sz="2400" dirty="0">
                <a:solidFill>
                  <a:prstClr val="black"/>
                </a:solidFill>
                <a:latin typeface="Calibri" panose="020F0502020204030204"/>
              </a:rPr>
              <a:t>(Publisher: </a:t>
            </a:r>
            <a:r>
              <a:rPr lang="en-US" sz="2400" dirty="0" err="1">
                <a:solidFill>
                  <a:prstClr val="black"/>
                </a:solidFill>
                <a:latin typeface="Calibri" panose="020F0502020204030204"/>
              </a:rPr>
              <a:t>WhiteFalcon</a:t>
            </a:r>
            <a:r>
              <a:rPr lang="en-US" sz="2400" dirty="0">
                <a:solidFill>
                  <a:prstClr val="black"/>
                </a:solidFill>
                <a:latin typeface="Calibri" panose="020F0502020204030204"/>
              </a:rPr>
              <a:t>, 2021)</a:t>
            </a:r>
          </a:p>
          <a:p>
            <a:pPr defTabSz="685800"/>
            <a:r>
              <a:rPr lang="en-US" sz="2400" dirty="0">
                <a:solidFill>
                  <a:prstClr val="black"/>
                </a:solidFill>
                <a:latin typeface="Calibri" panose="020F0502020204030204"/>
              </a:rPr>
              <a:t>Available on e-commerce sites.</a:t>
            </a:r>
          </a:p>
        </p:txBody>
      </p:sp>
      <p:cxnSp>
        <p:nvCxnSpPr>
          <p:cNvPr id="16" name="Straight Connector 15">
            <a:extLst>
              <a:ext uri="{FF2B5EF4-FFF2-40B4-BE49-F238E27FC236}">
                <a16:creationId xmlns:a16="http://schemas.microsoft.com/office/drawing/2014/main" id="{66ABBD54-7F85-9C2B-385C-5768D374462E}"/>
              </a:ext>
            </a:extLst>
          </p:cNvPr>
          <p:cNvCxnSpPr/>
          <p:nvPr/>
        </p:nvCxnSpPr>
        <p:spPr>
          <a:xfrm>
            <a:off x="496850" y="2023692"/>
            <a:ext cx="0" cy="181426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9230681-F47C-F5C4-0813-C21451E430E6}"/>
              </a:ext>
            </a:extLst>
          </p:cNvPr>
          <p:cNvCxnSpPr>
            <a:cxnSpLocks/>
          </p:cNvCxnSpPr>
          <p:nvPr/>
        </p:nvCxnSpPr>
        <p:spPr>
          <a:xfrm>
            <a:off x="496850" y="3837957"/>
            <a:ext cx="26534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49609A5-9DF2-9D3F-F66B-FA3EF8152271}"/>
              </a:ext>
            </a:extLst>
          </p:cNvPr>
          <p:cNvCxnSpPr>
            <a:cxnSpLocks/>
          </p:cNvCxnSpPr>
          <p:nvPr/>
        </p:nvCxnSpPr>
        <p:spPr>
          <a:xfrm>
            <a:off x="496850" y="3182637"/>
            <a:ext cx="26534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856D426-8775-4EFE-C20F-5152967572B9}"/>
              </a:ext>
            </a:extLst>
          </p:cNvPr>
          <p:cNvCxnSpPr>
            <a:cxnSpLocks/>
          </p:cNvCxnSpPr>
          <p:nvPr/>
        </p:nvCxnSpPr>
        <p:spPr>
          <a:xfrm>
            <a:off x="496850" y="2435877"/>
            <a:ext cx="265341"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7" name="Picture 26" descr="Logo&#10;&#10;Description automatically generated">
            <a:extLst>
              <a:ext uri="{FF2B5EF4-FFF2-40B4-BE49-F238E27FC236}">
                <a16:creationId xmlns:a16="http://schemas.microsoft.com/office/drawing/2014/main" id="{34857DA3-B110-A850-C1C1-D25D975197B4}"/>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4217304" y="2149115"/>
            <a:ext cx="718457" cy="524474"/>
          </a:xfrm>
          <a:prstGeom prst="rect">
            <a:avLst/>
          </a:prstGeom>
        </p:spPr>
      </p:pic>
      <p:pic>
        <p:nvPicPr>
          <p:cNvPr id="30" name="Picture 29" descr="Icon&#10;&#10;Description automatically generated">
            <a:extLst>
              <a:ext uri="{FF2B5EF4-FFF2-40B4-BE49-F238E27FC236}">
                <a16:creationId xmlns:a16="http://schemas.microsoft.com/office/drawing/2014/main" id="{B26CF05F-AADE-4F4C-0236-232B4EA6AD25}"/>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1652598" y="556878"/>
            <a:ext cx="2108309" cy="985571"/>
          </a:xfrm>
          <a:prstGeom prst="rect">
            <a:avLst/>
          </a:prstGeom>
        </p:spPr>
      </p:pic>
      <p:sp>
        <p:nvSpPr>
          <p:cNvPr id="32" name="Rectangle: Rounded Corners 31">
            <a:extLst>
              <a:ext uri="{FF2B5EF4-FFF2-40B4-BE49-F238E27FC236}">
                <a16:creationId xmlns:a16="http://schemas.microsoft.com/office/drawing/2014/main" id="{52731E0F-3139-A4AA-EC70-3A5651C80459}"/>
              </a:ext>
            </a:extLst>
          </p:cNvPr>
          <p:cNvSpPr/>
          <p:nvPr/>
        </p:nvSpPr>
        <p:spPr>
          <a:xfrm>
            <a:off x="-1" y="4386019"/>
            <a:ext cx="5250322" cy="191510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defTabSz="685800"/>
            <a:r>
              <a:rPr lang="en-US" sz="2400" dirty="0">
                <a:solidFill>
                  <a:srgbClr val="00B050"/>
                </a:solidFill>
                <a:latin typeface="Comic Sans MS" panose="030F0702030302020204" pitchFamily="66" charset="0"/>
              </a:rPr>
              <a:t>The pdf version of the book and all the learning resources can be freely downloaded from the website: www.basiccomparch.com</a:t>
            </a:r>
          </a:p>
        </p:txBody>
      </p:sp>
      <p:sp>
        <p:nvSpPr>
          <p:cNvPr id="33" name="Rectangle: Rounded Corners 32">
            <a:extLst>
              <a:ext uri="{FF2B5EF4-FFF2-40B4-BE49-F238E27FC236}">
                <a16:creationId xmlns:a16="http://schemas.microsoft.com/office/drawing/2014/main" id="{A4F48367-88AB-7E64-C122-FDE9AADCA5EA}"/>
              </a:ext>
            </a:extLst>
          </p:cNvPr>
          <p:cNvSpPr/>
          <p:nvPr/>
        </p:nvSpPr>
        <p:spPr>
          <a:xfrm>
            <a:off x="10160" y="74828"/>
            <a:ext cx="1805486" cy="44903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685800"/>
            <a:r>
              <a:rPr lang="en-US" sz="2400" dirty="0">
                <a:solidFill>
                  <a:prstClr val="black"/>
                </a:solidFill>
                <a:latin typeface="Calibri" panose="020F0502020204030204"/>
              </a:rPr>
              <a:t>2</a:t>
            </a:r>
            <a:r>
              <a:rPr lang="en-US" sz="2400" baseline="30000" dirty="0">
                <a:solidFill>
                  <a:prstClr val="black"/>
                </a:solidFill>
                <a:latin typeface="Calibri" panose="020F0502020204030204"/>
              </a:rPr>
              <a:t>nd</a:t>
            </a:r>
            <a:r>
              <a:rPr lang="en-US" sz="2400" dirty="0">
                <a:solidFill>
                  <a:prstClr val="black"/>
                </a:solidFill>
                <a:latin typeface="Calibri" panose="020F0502020204030204"/>
              </a:rPr>
              <a:t> version</a:t>
            </a:r>
          </a:p>
        </p:txBody>
      </p:sp>
    </p:spTree>
    <p:extLst>
      <p:ext uri="{BB962C8B-B14F-4D97-AF65-F5344CB8AC3E}">
        <p14:creationId xmlns:p14="http://schemas.microsoft.com/office/powerpoint/2010/main" val="1463979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Summary</a:t>
            </a:r>
            <a:r>
              <a:rPr lang="fr-FR" dirty="0">
                <a:solidFill>
                  <a:schemeClr val="tx1"/>
                </a:solidFill>
              </a:rPr>
              <a:t> </a:t>
            </a:r>
            <a:r>
              <a:rPr lang="fr-FR" dirty="0" err="1">
                <a:solidFill>
                  <a:schemeClr val="tx1"/>
                </a:solidFill>
              </a:rPr>
              <a:t>Uptil</a:t>
            </a:r>
            <a:r>
              <a:rPr lang="fr-FR" dirty="0">
                <a:solidFill>
                  <a:schemeClr val="tx1"/>
                </a:solidFill>
              </a:rPr>
              <a:t> </a:t>
            </a:r>
            <a:r>
              <a:rPr lang="fr-FR" dirty="0" err="1">
                <a:solidFill>
                  <a:schemeClr val="tx1"/>
                </a:solidFill>
              </a:rPr>
              <a:t>Now</a:t>
            </a:r>
            <a:r>
              <a:rPr lang="fr-FR" dirty="0">
                <a:solidFill>
                  <a:schemeClr val="tx1"/>
                </a:solidFill>
              </a:rPr>
              <a:t> ...</a:t>
            </a:r>
          </a:p>
        </p:txBody>
      </p:sp>
      <p:sp>
        <p:nvSpPr>
          <p:cNvPr id="3" name="Text Placeholder 2"/>
          <p:cNvSpPr txBox="1">
            <a:spLocks noGrp="1"/>
          </p:cNvSpPr>
          <p:nvPr>
            <p:ph type="body" idx="4294967295"/>
          </p:nvPr>
        </p:nvSpPr>
        <p:spPr>
          <a:xfrm>
            <a:off x="838200" y="1371600"/>
            <a:ext cx="7512050" cy="4808537"/>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lgn="just">
              <a:buSzPct val="100000"/>
              <a:buFont typeface="Symbol" panose="05050102010706020507" pitchFamily="18" charset="2"/>
              <a:buChar char=""/>
            </a:pPr>
            <a:r>
              <a:rPr lang="en-US" sz="2200" dirty="0">
                <a:solidFill>
                  <a:srgbClr val="00CCCC"/>
                </a:solidFill>
                <a:latin typeface="Calibri" panose="020F0502020204030204" pitchFamily="34" charset="0"/>
              </a:rPr>
              <a:t>Computers</a:t>
            </a:r>
            <a:r>
              <a:rPr lang="en-US" sz="2200" dirty="0">
                <a:latin typeface="Calibri" panose="020F0502020204030204" pitchFamily="34" charset="0"/>
              </a:rPr>
              <a:t> are dumb yet ultra-fast machines.</a:t>
            </a:r>
          </a:p>
          <a:p>
            <a:pPr lvl="0" algn="just">
              <a:buSzPct val="100000"/>
              <a:buFont typeface="Symbol" panose="05050102010706020507" pitchFamily="18" charset="2"/>
              <a:buChar char=""/>
            </a:pPr>
            <a:r>
              <a:rPr lang="en-US" sz="2200" dirty="0">
                <a:solidFill>
                  <a:srgbClr val="DC2300"/>
                </a:solidFill>
                <a:latin typeface="Calibri" panose="020F0502020204030204" pitchFamily="34" charset="0"/>
              </a:rPr>
              <a:t>Instructions</a:t>
            </a:r>
            <a:r>
              <a:rPr lang="en-US" sz="2200" dirty="0">
                <a:latin typeface="Calibri" panose="020F0502020204030204" pitchFamily="34" charset="0"/>
              </a:rPr>
              <a:t> are basic rudimentary commands used to communicate with the processor. A computer can execute billions of instructions per second.</a:t>
            </a:r>
          </a:p>
          <a:p>
            <a:pPr lvl="0" algn="just">
              <a:buSzPct val="100000"/>
              <a:buFont typeface="Symbol" panose="05050102010706020507" pitchFamily="18" charset="2"/>
              <a:buChar char=""/>
            </a:pPr>
            <a:r>
              <a:rPr lang="en-US" sz="2200" dirty="0">
                <a:latin typeface="Calibri" panose="020F0502020204030204" pitchFamily="34" charset="0"/>
              </a:rPr>
              <a:t>The </a:t>
            </a:r>
            <a:r>
              <a:rPr lang="en-US" sz="2200" dirty="0">
                <a:solidFill>
                  <a:srgbClr val="993366"/>
                </a:solidFill>
                <a:latin typeface="Calibri" panose="020F0502020204030204" pitchFamily="34" charset="0"/>
              </a:rPr>
              <a:t>compiler</a:t>
            </a:r>
            <a:r>
              <a:rPr lang="en-US" sz="2200" dirty="0">
                <a:latin typeface="Calibri" panose="020F0502020204030204" pitchFamily="34" charset="0"/>
              </a:rPr>
              <a:t> transforms a user program written in a high level language such as C to a program consisting of basic machine instructions.</a:t>
            </a:r>
          </a:p>
          <a:p>
            <a:pPr lvl="0" algn="just">
              <a:buSzPct val="100000"/>
              <a:buFont typeface="Symbol" panose="05050102010706020507" pitchFamily="18" charset="2"/>
              <a:buChar char=""/>
            </a:pPr>
            <a:r>
              <a:rPr lang="en-US" sz="2200" dirty="0">
                <a:latin typeface="Calibri" panose="020F0502020204030204" pitchFamily="34" charset="0"/>
              </a:rPr>
              <a:t>The </a:t>
            </a:r>
            <a:r>
              <a:rPr lang="en-US" sz="2200" dirty="0">
                <a:solidFill>
                  <a:srgbClr val="2323DC"/>
                </a:solidFill>
                <a:latin typeface="Calibri" panose="020F0502020204030204" pitchFamily="34" charset="0"/>
              </a:rPr>
              <a:t>instruction set architecture(ISA)</a:t>
            </a:r>
            <a:r>
              <a:rPr lang="en-US" sz="2200" dirty="0">
                <a:solidFill>
                  <a:srgbClr val="993366"/>
                </a:solidFill>
                <a:latin typeface="Calibri" panose="020F0502020204030204" pitchFamily="34" charset="0"/>
              </a:rPr>
              <a:t> </a:t>
            </a:r>
            <a:r>
              <a:rPr lang="en-US" sz="2200" dirty="0">
                <a:latin typeface="Calibri" panose="020F0502020204030204" pitchFamily="34" charset="0"/>
              </a:rPr>
              <a:t>refers to the semantics of all the instructions supported by a processor.</a:t>
            </a:r>
          </a:p>
          <a:p>
            <a:pPr lvl="0" algn="just">
              <a:buSzPct val="100000"/>
              <a:buFont typeface="Symbol" panose="05050102010706020507" pitchFamily="18" charset="2"/>
              <a:buChar char=""/>
            </a:pPr>
            <a:r>
              <a:rPr lang="en-US" sz="2200" dirty="0">
                <a:latin typeface="Calibri" panose="020F0502020204030204" pitchFamily="34" charset="0"/>
              </a:rPr>
              <a:t>The instruction set needs to be </a:t>
            </a:r>
            <a:r>
              <a:rPr lang="en-US" sz="2200" dirty="0">
                <a:solidFill>
                  <a:srgbClr val="00AE00"/>
                </a:solidFill>
                <a:latin typeface="Calibri" panose="020F0502020204030204" pitchFamily="34" charset="0"/>
              </a:rPr>
              <a:t>complete</a:t>
            </a:r>
            <a:r>
              <a:rPr lang="en-US" sz="2200" dirty="0">
                <a:latin typeface="Calibri" panose="020F0502020204030204" pitchFamily="34" charset="0"/>
              </a:rPr>
              <a:t>. It is desirable if it is also </a:t>
            </a:r>
            <a:r>
              <a:rPr lang="en-US" sz="2200" dirty="0">
                <a:solidFill>
                  <a:srgbClr val="00AE00"/>
                </a:solidFill>
                <a:latin typeface="Calibri" panose="020F0502020204030204" pitchFamily="34" charset="0"/>
              </a:rPr>
              <a:t>concise</a:t>
            </a:r>
            <a:r>
              <a:rPr lang="en-US" sz="2200" dirty="0">
                <a:latin typeface="Calibri" panose="020F0502020204030204" pitchFamily="34" charset="0"/>
              </a:rPr>
              <a:t>, </a:t>
            </a:r>
            <a:r>
              <a:rPr lang="en-US" sz="2200" dirty="0">
                <a:solidFill>
                  <a:srgbClr val="00AE00"/>
                </a:solidFill>
                <a:latin typeface="Calibri" panose="020F0502020204030204" pitchFamily="34" charset="0"/>
              </a:rPr>
              <a:t>generic</a:t>
            </a:r>
            <a:r>
              <a:rPr lang="en-US" sz="2200" dirty="0">
                <a:latin typeface="Calibri" panose="020F0502020204030204" pitchFamily="34" charset="0"/>
              </a:rPr>
              <a:t>, and </a:t>
            </a:r>
            <a:r>
              <a:rPr lang="en-US" sz="2200" dirty="0">
                <a:solidFill>
                  <a:srgbClr val="00AE00"/>
                </a:solidFill>
                <a:latin typeface="Calibri" panose="020F0502020204030204" pitchFamily="34" charset="0"/>
              </a:rPr>
              <a:t>simple</a:t>
            </a:r>
            <a:r>
              <a:rPr lang="en-US" sz="2200" dirty="0">
                <a:latin typeface="Calibri" panose="020F0502020204030204" pitchFamily="34" charset="0"/>
              </a:rPr>
              <a:t>.</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20</a:t>
            </a:fld>
            <a:endParaRPr lang="en-US" sz="1000" dirty="0">
              <a:latin typeface="Calibri" panose="020F050202020403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041400" y="1341438"/>
            <a:ext cx="7874000" cy="4983162"/>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400" dirty="0">
                <a:solidFill>
                  <a:srgbClr val="A6A6A6"/>
                </a:solidFill>
                <a:latin typeface="Calibri" panose="020F0502020204030204" pitchFamily="34" charset="0"/>
              </a:rPr>
              <a:t>Language of Instructions</a:t>
            </a:r>
          </a:p>
          <a:p>
            <a:pPr lvl="1">
              <a:buSzPct val="100000"/>
              <a:buFont typeface="Symbol" panose="05050102010706020507" pitchFamily="18" charset="2"/>
              <a:buChar char=""/>
            </a:pPr>
            <a:r>
              <a:rPr lang="en-US" sz="1800" dirty="0">
                <a:solidFill>
                  <a:srgbClr val="A6A6A6"/>
                </a:solidFill>
                <a:latin typeface="Calibri" panose="020F0502020204030204" pitchFamily="34" charset="0"/>
              </a:rPr>
              <a:t>Instruction Set Architecture</a:t>
            </a:r>
          </a:p>
          <a:p>
            <a:pPr lvl="1">
              <a:buSzPct val="100000"/>
              <a:buFont typeface="Symbol" panose="05050102010706020507" pitchFamily="18" charset="2"/>
              <a:buChar char=""/>
            </a:pPr>
            <a:r>
              <a:rPr lang="en-US" sz="1800" dirty="0">
                <a:solidFill>
                  <a:srgbClr val="A6A6A6"/>
                </a:solidFill>
                <a:latin typeface="Calibri" panose="020F0502020204030204" pitchFamily="34" charset="0"/>
              </a:rPr>
              <a:t>Features of an ISA – Complete, Concise, Generic, Simple</a:t>
            </a:r>
          </a:p>
          <a:p>
            <a:pPr lvl="0">
              <a:buSzPct val="100000"/>
              <a:buFont typeface="Symbol" panose="05050102010706020507" pitchFamily="18" charset="2"/>
              <a:buChar char=""/>
            </a:pPr>
            <a:r>
              <a:rPr lang="en-US" sz="2400" dirty="0">
                <a:solidFill>
                  <a:schemeClr val="tx1"/>
                </a:solidFill>
                <a:latin typeface="Calibri" panose="020F0502020204030204" pitchFamily="34" charset="0"/>
              </a:rPr>
              <a:t>Completeness of an ISA</a:t>
            </a:r>
          </a:p>
          <a:p>
            <a:pPr lvl="1">
              <a:buSzPct val="100000"/>
              <a:buFont typeface="Symbol" panose="05050102010706020507" pitchFamily="18" charset="2"/>
              <a:buChar char=""/>
            </a:pPr>
            <a:r>
              <a:rPr lang="en-US" sz="1800" dirty="0">
                <a:solidFill>
                  <a:schemeClr val="tx1"/>
                </a:solidFill>
                <a:latin typeface="Calibri" panose="020F0502020204030204" pitchFamily="34" charset="0"/>
              </a:rPr>
              <a:t>Turing Machines</a:t>
            </a:r>
          </a:p>
          <a:p>
            <a:pPr lvl="1">
              <a:buSzPct val="100000"/>
              <a:buFont typeface="Symbol" panose="05050102010706020507" pitchFamily="18" charset="2"/>
              <a:buChar char=""/>
            </a:pPr>
            <a:r>
              <a:rPr lang="en-US" sz="1800" dirty="0">
                <a:solidFill>
                  <a:schemeClr val="tx1"/>
                </a:solidFill>
                <a:latin typeface="Calibri" panose="020F0502020204030204" pitchFamily="34" charset="0"/>
              </a:rPr>
              <a:t>Universal Machines</a:t>
            </a:r>
          </a:p>
          <a:p>
            <a:pPr lvl="1">
              <a:buSzPct val="100000"/>
              <a:buFont typeface="Symbol" panose="05050102010706020507" pitchFamily="18" charset="2"/>
              <a:buChar char=""/>
            </a:pPr>
            <a:r>
              <a:rPr lang="en-US" sz="1800" dirty="0">
                <a:solidFill>
                  <a:schemeClr val="tx1"/>
                </a:solidFill>
                <a:latin typeface="Calibri" panose="020F0502020204030204" pitchFamily="34" charset="0"/>
              </a:rPr>
              <a:t>Single Instruction/Multi-Instruction ISA	</a:t>
            </a:r>
          </a:p>
          <a:p>
            <a:pPr lvl="0">
              <a:buSzPct val="100000"/>
              <a:buFont typeface="Symbol" panose="05050102010706020507" pitchFamily="18" charset="2"/>
              <a:buChar char=""/>
            </a:pPr>
            <a:r>
              <a:rPr lang="en-US" sz="2400" dirty="0">
                <a:solidFill>
                  <a:srgbClr val="A6A6A6"/>
                </a:solidFill>
                <a:latin typeface="Calibri" panose="020F0502020204030204" pitchFamily="34" charset="0"/>
              </a:rPr>
              <a:t>Design of Practical Machines</a:t>
            </a:r>
          </a:p>
          <a:p>
            <a:pPr lvl="1">
              <a:buSzPct val="100000"/>
              <a:buFont typeface="Symbol" panose="05050102010706020507" pitchFamily="18" charset="2"/>
              <a:buChar char=""/>
            </a:pPr>
            <a:r>
              <a:rPr lang="en-US" sz="1800" dirty="0">
                <a:solidFill>
                  <a:srgbClr val="A6A6A6"/>
                </a:solidFill>
                <a:latin typeface="Calibri" panose="020F0502020204030204" pitchFamily="34" charset="0"/>
              </a:rPr>
              <a:t>Harvard/ Von Neumann Machines</a:t>
            </a:r>
          </a:p>
          <a:p>
            <a:pPr lvl="1">
              <a:buSzPct val="100000"/>
              <a:buFont typeface="Symbol" panose="05050102010706020507" pitchFamily="18" charset="2"/>
              <a:buChar char=""/>
            </a:pPr>
            <a:r>
              <a:rPr lang="en-US" sz="1800" dirty="0">
                <a:solidFill>
                  <a:srgbClr val="A6A6A6"/>
                </a:solidFill>
                <a:latin typeface="Calibri" panose="020F0502020204030204" pitchFamily="34" charset="0"/>
              </a:rPr>
              <a:t>Registers</a:t>
            </a:r>
          </a:p>
          <a:p>
            <a:pPr lvl="0">
              <a:buSzPct val="100000"/>
              <a:buFont typeface="Symbol" panose="05050102010706020507" pitchFamily="18" charset="2"/>
              <a:buChar char=""/>
            </a:pPr>
            <a:r>
              <a:rPr lang="en-US" sz="2400" dirty="0">
                <a:solidFill>
                  <a:srgbClr val="A6A6A6"/>
                </a:solidFill>
                <a:latin typeface="Calibri" panose="020F0502020204030204" pitchFamily="34" charset="0"/>
              </a:rPr>
              <a:t>Road Ahead</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21</a:t>
            </a:fld>
            <a:endParaRPr lang="en-US" sz="1000" dirty="0">
              <a:latin typeface="Calibri" panose="020F050202020403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pic>
        <p:nvPicPr>
          <p:cNvPr id="2" name="Picture 1"/>
          <p:cNvPicPr>
            <a:picLocks noChangeAspect="1"/>
          </p:cNvPicPr>
          <p:nvPr/>
        </p:nvPicPr>
        <p:blipFill>
          <a:blip r:embed="rId3">
            <a:lum/>
            <a:alphaModFix/>
          </a:blip>
          <a:srcRect/>
          <a:stretch>
            <a:fillRect/>
          </a:stretch>
        </p:blipFill>
        <p:spPr>
          <a:xfrm>
            <a:off x="7162800" y="3657600"/>
            <a:ext cx="1951920" cy="2475720"/>
          </a:xfrm>
          <a:prstGeom prst="rect">
            <a:avLst/>
          </a:prstGeom>
          <a:noFill/>
          <a:ln>
            <a:noFill/>
          </a:ln>
        </p:spPr>
      </p:pic>
      <p:sp>
        <p:nvSpPr>
          <p:cNvPr id="3" name="Title 2"/>
          <p:cNvSpPr txBox="1">
            <a:spLocks noGrp="1"/>
          </p:cNvSpPr>
          <p:nvPr>
            <p:ph type="title" idx="4294967295"/>
          </p:nvPr>
        </p:nvSpPr>
        <p:spPr>
          <a:xfrm>
            <a:off x="889000" y="539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Completeness</a:t>
            </a:r>
            <a:r>
              <a:rPr lang="fr-FR" dirty="0">
                <a:solidFill>
                  <a:schemeClr val="tx1"/>
                </a:solidFill>
              </a:rPr>
              <a:t> of an ISA</a:t>
            </a:r>
          </a:p>
        </p:txBody>
      </p:sp>
      <p:sp>
        <p:nvSpPr>
          <p:cNvPr id="4" name="Text Placeholder 3"/>
          <p:cNvSpPr txBox="1">
            <a:spLocks noGrp="1"/>
          </p:cNvSpPr>
          <p:nvPr>
            <p:ph type="body" idx="4294967295"/>
          </p:nvPr>
        </p:nvSpPr>
        <p:spPr>
          <a:xfrm>
            <a:off x="381000" y="3810000"/>
            <a:ext cx="7416800" cy="1985962"/>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Complete means :</a:t>
            </a:r>
          </a:p>
          <a:p>
            <a:pPr lvl="1">
              <a:buSzPct val="100000"/>
              <a:buFont typeface="Symbol" panose="05050102010706020507" pitchFamily="18" charset="2"/>
              <a:buChar char=""/>
            </a:pPr>
            <a:r>
              <a:rPr lang="en-US" dirty="0">
                <a:latin typeface="Calibri" panose="020F0502020204030204" pitchFamily="34" charset="0"/>
              </a:rPr>
              <a:t>Can implement all types of programs</a:t>
            </a:r>
          </a:p>
          <a:p>
            <a:pPr lvl="1">
              <a:buSzPct val="100000"/>
              <a:buFont typeface="Symbol" panose="05050102010706020507" pitchFamily="18" charset="2"/>
              <a:buChar char=""/>
            </a:pPr>
            <a:r>
              <a:rPr lang="en-US" dirty="0">
                <a:latin typeface="Calibri" panose="020F0502020204030204" pitchFamily="34" charset="0"/>
              </a:rPr>
              <a:t>For example, if we just have </a:t>
            </a:r>
            <a:r>
              <a:rPr lang="en-US" dirty="0">
                <a:solidFill>
                  <a:srgbClr val="DC2300"/>
                </a:solidFill>
                <a:latin typeface="Calibri" panose="020F0502020204030204" pitchFamily="34" charset="0"/>
              </a:rPr>
              <a:t>add</a:t>
            </a:r>
            <a:r>
              <a:rPr lang="en-US" dirty="0">
                <a:latin typeface="Calibri" panose="020F0502020204030204" pitchFamily="34" charset="0"/>
              </a:rPr>
              <a:t> instructions, we cannot </a:t>
            </a:r>
            <a:r>
              <a:rPr lang="en-US" dirty="0">
                <a:solidFill>
                  <a:srgbClr val="579D1C"/>
                </a:solidFill>
                <a:latin typeface="Calibri" panose="020F0502020204030204" pitchFamily="34" charset="0"/>
              </a:rPr>
              <a:t>subtract (</a:t>
            </a:r>
            <a:r>
              <a:rPr lang="en-US" dirty="0">
                <a:solidFill>
                  <a:srgbClr val="FF0000"/>
                </a:solidFill>
                <a:latin typeface="Calibri" panose="020F0502020204030204" pitchFamily="34" charset="0"/>
              </a:rPr>
              <a:t>NOT</a:t>
            </a:r>
            <a:r>
              <a:rPr lang="en-US" dirty="0">
                <a:solidFill>
                  <a:srgbClr val="579D1C"/>
                </a:solidFill>
                <a:latin typeface="Calibri" panose="020F0502020204030204" pitchFamily="34" charset="0"/>
              </a:rPr>
              <a:t> </a:t>
            </a:r>
            <a:r>
              <a:rPr lang="en-US" dirty="0">
                <a:solidFill>
                  <a:srgbClr val="FF0000"/>
                </a:solidFill>
                <a:latin typeface="Calibri" panose="020F0502020204030204" pitchFamily="34" charset="0"/>
              </a:rPr>
              <a:t>Complete</a:t>
            </a:r>
            <a:r>
              <a:rPr lang="en-US" dirty="0">
                <a:solidFill>
                  <a:srgbClr val="579D1C"/>
                </a:solidFill>
                <a:latin typeface="Calibri" panose="020F0502020204030204" pitchFamily="34" charset="0"/>
              </a:rPr>
              <a:t>)</a:t>
            </a:r>
          </a:p>
        </p:txBody>
      </p:sp>
      <p:pic>
        <p:nvPicPr>
          <p:cNvPr id="5" name="Picture 4"/>
          <p:cNvPicPr>
            <a:picLocks noChangeAspect="1"/>
          </p:cNvPicPr>
          <p:nvPr/>
        </p:nvPicPr>
        <p:blipFill>
          <a:blip r:embed="rId4" cstate="print">
            <a:lum/>
            <a:alphaModFix/>
          </a:blip>
          <a:srcRect/>
          <a:stretch>
            <a:fillRect/>
          </a:stretch>
        </p:blipFill>
        <p:spPr>
          <a:xfrm>
            <a:off x="985200" y="1600200"/>
            <a:ext cx="1857599" cy="1620000"/>
          </a:xfrm>
          <a:prstGeom prst="rect">
            <a:avLst/>
          </a:prstGeom>
          <a:noFill/>
          <a:ln>
            <a:noFill/>
          </a:ln>
        </p:spPr>
      </p:pic>
      <p:sp>
        <p:nvSpPr>
          <p:cNvPr id="6" name="Freeform 5"/>
          <p:cNvSpPr/>
          <p:nvPr/>
        </p:nvSpPr>
        <p:spPr>
          <a:xfrm>
            <a:off x="3382800" y="1600200"/>
            <a:ext cx="3780000" cy="1620000"/>
          </a:xfrm>
          <a:custGeom>
            <a:avLst>
              <a:gd name="f0" fmla="val 4517"/>
              <a:gd name="f1" fmla="val 26293"/>
            </a:avLst>
            <a:gdLst>
              <a:gd name="f2" fmla="val 21600000"/>
              <a:gd name="f3" fmla="val 10800000"/>
              <a:gd name="f4" fmla="val 5400000"/>
              <a:gd name="f5" fmla="val 180"/>
              <a:gd name="f6" fmla="val w"/>
              <a:gd name="f7" fmla="val h"/>
              <a:gd name="f8" fmla="*/ 5419351 1 1725033"/>
              <a:gd name="f9" fmla="val -2147483647"/>
              <a:gd name="f10" fmla="val 2147483647"/>
              <a:gd name="f11" fmla="min 0 21600"/>
              <a:gd name="f12" fmla="max 0 21600"/>
              <a:gd name="f13" fmla="+- 0 0 0"/>
              <a:gd name="f14" fmla="*/ f6 1 21600"/>
              <a:gd name="f15" fmla="*/ f7 1 21600"/>
              <a:gd name="f16" fmla="*/ f8 1 180"/>
              <a:gd name="f17" fmla="pin -2147483647 f0 2147483647"/>
              <a:gd name="f18" fmla="pin -2147483647 f1 2147483647"/>
              <a:gd name="f19" fmla="+- f12 0 f11"/>
              <a:gd name="f20" fmla="*/ f13 f3 1"/>
              <a:gd name="f21" fmla="+- f17 0 10800"/>
              <a:gd name="f22" fmla="+- f18 0 10800"/>
              <a:gd name="f23" fmla="*/ f17 f14 1"/>
              <a:gd name="f24" fmla="*/ f18 f15 1"/>
              <a:gd name="f25" fmla="*/ 3200 f14 1"/>
              <a:gd name="f26" fmla="*/ 18400 f14 1"/>
              <a:gd name="f27" fmla="*/ 18400 f15 1"/>
              <a:gd name="f28" fmla="*/ 3200 f15 1"/>
              <a:gd name="f29" fmla="*/ f19 1 2"/>
              <a:gd name="f30" fmla="*/ 10800 f14 1"/>
              <a:gd name="f31" fmla="*/ 0 f15 1"/>
              <a:gd name="f32" fmla="*/ f20 1 f5"/>
              <a:gd name="f33" fmla="*/ 3160 f14 1"/>
              <a:gd name="f34" fmla="*/ 3160 f15 1"/>
              <a:gd name="f35" fmla="*/ 0 f14 1"/>
              <a:gd name="f36" fmla="*/ 10800 f15 1"/>
              <a:gd name="f37" fmla="*/ 18440 f15 1"/>
              <a:gd name="f38" fmla="*/ 21600 f15 1"/>
              <a:gd name="f39" fmla="*/ 18440 f14 1"/>
              <a:gd name="f40" fmla="*/ 21600 f14 1"/>
              <a:gd name="f41" fmla="*/ f21 f21 1"/>
              <a:gd name="f42" fmla="*/ f22 f22 1"/>
              <a:gd name="f43" fmla="+- 0 0 f22"/>
              <a:gd name="f44" fmla="+- 0 0 f21"/>
              <a:gd name="f45" fmla="+- f11 f29 0"/>
              <a:gd name="f46" fmla="*/ f29 f29 1"/>
              <a:gd name="f47" fmla="+- f32 0 f4"/>
              <a:gd name="f48" fmla="+- f41 f42 0"/>
              <a:gd name="f49" fmla="at2 f43 f44"/>
              <a:gd name="f50" fmla="sqrt f48"/>
              <a:gd name="f51" fmla="+- f49 f4 0"/>
              <a:gd name="f52" fmla="+- f50 0 10800"/>
              <a:gd name="f53" fmla="*/ f51 f8 1"/>
              <a:gd name="f54" fmla="*/ f53 1 f3"/>
              <a:gd name="f55" fmla="+- 0 0 f54"/>
              <a:gd name="f56" fmla="val f55"/>
              <a:gd name="f57" fmla="*/ f56 1 f16"/>
              <a:gd name="f58" fmla="+- f57 0 10"/>
              <a:gd name="f59" fmla="+- f57 10 0"/>
              <a:gd name="f60" fmla="*/ f57 f16 1"/>
              <a:gd name="f61" fmla="+- 0 0 f60"/>
              <a:gd name="f62" fmla="*/ f58 f16 1"/>
              <a:gd name="f63" fmla="*/ f59 f16 1"/>
              <a:gd name="f64" fmla="*/ f61 f3 1"/>
              <a:gd name="f65" fmla="+- 0 0 f62"/>
              <a:gd name="f66" fmla="+- 0 0 f63"/>
              <a:gd name="f67" fmla="*/ f64 1 f8"/>
              <a:gd name="f68" fmla="*/ f65 f3 1"/>
              <a:gd name="f69" fmla="*/ f66 f3 1"/>
              <a:gd name="f70" fmla="+- f67 0 f4"/>
              <a:gd name="f71" fmla="*/ f68 1 f8"/>
              <a:gd name="f72" fmla="*/ f69 1 f8"/>
              <a:gd name="f73" fmla="sin 1 f70"/>
              <a:gd name="f74" fmla="cos 1 f70"/>
              <a:gd name="f75" fmla="+- f71 0 f4"/>
              <a:gd name="f76" fmla="+- f72 0 f4"/>
              <a:gd name="f77" fmla="+- 0 0 f73"/>
              <a:gd name="f78" fmla="+- 0 0 f74"/>
              <a:gd name="f79" fmla="sin 1 f75"/>
              <a:gd name="f80" fmla="cos 1 f75"/>
              <a:gd name="f81" fmla="sin 1 f76"/>
              <a:gd name="f82" fmla="cos 1 f76"/>
              <a:gd name="f83" fmla="*/ 10800 f77 1"/>
              <a:gd name="f84" fmla="*/ 10800 f78 1"/>
              <a:gd name="f85" fmla="+- 0 0 f79"/>
              <a:gd name="f86" fmla="+- 0 0 f80"/>
              <a:gd name="f87" fmla="+- 0 0 f81"/>
              <a:gd name="f88" fmla="+- 0 0 f82"/>
              <a:gd name="f89" fmla="+- f83 10800 0"/>
              <a:gd name="f90" fmla="+- f84 10800 0"/>
              <a:gd name="f91" fmla="*/ 10800 f85 1"/>
              <a:gd name="f92" fmla="*/ 10800 f86 1"/>
              <a:gd name="f93" fmla="*/ 10800 f87 1"/>
              <a:gd name="f94" fmla="*/ 10800 f88 1"/>
              <a:gd name="f95" fmla="?: f52 f17 f89"/>
              <a:gd name="f96" fmla="?: f52 f18 f90"/>
              <a:gd name="f97" fmla="+- f91 10800 0"/>
              <a:gd name="f98" fmla="+- f92 10800 0"/>
              <a:gd name="f99" fmla="+- f93 10800 0"/>
              <a:gd name="f100" fmla="+- f94 10800 0"/>
              <a:gd name="f101" fmla="+- f99 0 f45"/>
              <a:gd name="f102" fmla="+- f100 0 f45"/>
              <a:gd name="f103" fmla="+- f97 0 f45"/>
              <a:gd name="f104" fmla="+- f98 0 f45"/>
              <a:gd name="f105" fmla="*/ f95 f14 1"/>
              <a:gd name="f106" fmla="*/ f96 f15 1"/>
              <a:gd name="f107" fmla="at2 f101 f102"/>
              <a:gd name="f108" fmla="at2 f103 f104"/>
              <a:gd name="f109" fmla="+- f107 f4 0"/>
              <a:gd name="f110" fmla="+- f108 f4 0"/>
              <a:gd name="f111" fmla="*/ f109 f8 1"/>
              <a:gd name="f112" fmla="*/ f110 f8 1"/>
              <a:gd name="f113" fmla="*/ f111 1 f3"/>
              <a:gd name="f114" fmla="*/ f112 1 f3"/>
              <a:gd name="f115" fmla="+- 0 0 f113"/>
              <a:gd name="f116" fmla="+- 0 0 f114"/>
              <a:gd name="f117" fmla="+- 0 0 f115"/>
              <a:gd name="f118" fmla="+- 0 0 f116"/>
              <a:gd name="f119" fmla="*/ f117 f3 1"/>
              <a:gd name="f120" fmla="*/ f118 f3 1"/>
              <a:gd name="f121" fmla="*/ f119 1 f8"/>
              <a:gd name="f122" fmla="*/ f120 1 f8"/>
              <a:gd name="f123" fmla="+- f121 0 f4"/>
              <a:gd name="f124" fmla="+- f122 0 f4"/>
              <a:gd name="f125" fmla="cos 1 f123"/>
              <a:gd name="f126" fmla="sin 1 f123"/>
              <a:gd name="f127" fmla="+- f124 0 f123"/>
              <a:gd name="f128" fmla="+- 0 0 f125"/>
              <a:gd name="f129" fmla="+- 0 0 f126"/>
              <a:gd name="f130" fmla="+- f127 f2 0"/>
              <a:gd name="f131" fmla="*/ f29 f128 1"/>
              <a:gd name="f132" fmla="*/ f29 f129 1"/>
              <a:gd name="f133" fmla="?: f127 f127 f130"/>
              <a:gd name="f134" fmla="*/ f131 f131 1"/>
              <a:gd name="f135" fmla="*/ f132 f132 1"/>
              <a:gd name="f136" fmla="+- f134 f135 0"/>
              <a:gd name="f137" fmla="sqrt f136"/>
              <a:gd name="f138" fmla="*/ f46 1 f137"/>
              <a:gd name="f139" fmla="*/ f128 f138 1"/>
              <a:gd name="f140" fmla="*/ f129 f138 1"/>
              <a:gd name="f141" fmla="+- f45 0 f139"/>
              <a:gd name="f142" fmla="+- f45 0 f140"/>
            </a:gdLst>
            <a:ahLst>
              <a:ahXY gdRefX="f0" minX="f9" maxX="f10" gdRefY="f1" minY="f9" maxY="f10">
                <a:pos x="f23" y="f24"/>
              </a:ahXY>
            </a:ahLst>
            <a:cxnLst>
              <a:cxn ang="3cd4">
                <a:pos x="hc" y="t"/>
              </a:cxn>
              <a:cxn ang="0">
                <a:pos x="r" y="vc"/>
              </a:cxn>
              <a:cxn ang="cd4">
                <a:pos x="hc" y="b"/>
              </a:cxn>
              <a:cxn ang="cd2">
                <a:pos x="l" y="vc"/>
              </a:cxn>
              <a:cxn ang="f47">
                <a:pos x="f30" y="f31"/>
              </a:cxn>
              <a:cxn ang="f47">
                <a:pos x="f33" y="f34"/>
              </a:cxn>
              <a:cxn ang="f47">
                <a:pos x="f35" y="f36"/>
              </a:cxn>
              <a:cxn ang="f47">
                <a:pos x="f33" y="f37"/>
              </a:cxn>
              <a:cxn ang="f47">
                <a:pos x="f30" y="f38"/>
              </a:cxn>
              <a:cxn ang="f47">
                <a:pos x="f39" y="f37"/>
              </a:cxn>
              <a:cxn ang="f47">
                <a:pos x="f40" y="f36"/>
              </a:cxn>
              <a:cxn ang="f47">
                <a:pos x="f39" y="f34"/>
              </a:cxn>
              <a:cxn ang="f47">
                <a:pos x="f105" y="f106"/>
              </a:cxn>
            </a:cxnLst>
            <a:rect l="f25" t="f28" r="f26" b="f27"/>
            <a:pathLst>
              <a:path w="21600" h="21600">
                <a:moveTo>
                  <a:pt x="f141" y="f142"/>
                </a:moveTo>
                <a:arcTo wR="f29" hR="f29" stAng="f123" swAng="f133"/>
                <a:lnTo>
                  <a:pt x="f95" y="f96"/>
                </a:lnTo>
                <a:close/>
              </a:path>
            </a:pathLst>
          </a:custGeom>
          <a:solidFill>
            <a:srgbClr val="CFE7F5"/>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How can we ensure that an</a:t>
            </a:r>
          </a:p>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ISA is complete ?</a:t>
            </a:r>
          </a:p>
        </p:txBody>
      </p:sp>
      <p:pic>
        <p:nvPicPr>
          <p:cNvPr id="9" name="Picture 9" descr="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22</a:t>
            </a:fld>
            <a:endParaRPr lang="en-US" sz="1000" dirty="0">
              <a:latin typeface="Calibri" panose="020F050202020403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762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Completeness</a:t>
            </a:r>
            <a:r>
              <a:rPr lang="fr-FR" dirty="0">
                <a:solidFill>
                  <a:schemeClr val="tx1"/>
                </a:solidFill>
              </a:rPr>
              <a:t> of an ISA – II</a:t>
            </a:r>
          </a:p>
        </p:txBody>
      </p:sp>
      <p:sp>
        <p:nvSpPr>
          <p:cNvPr id="3" name="Text Placeholder 2"/>
          <p:cNvSpPr txBox="1">
            <a:spLocks noGrp="1"/>
          </p:cNvSpPr>
          <p:nvPr>
            <p:ph type="body" idx="4294967295"/>
          </p:nvPr>
        </p:nvSpPr>
        <p:spPr>
          <a:xfrm>
            <a:off x="419100" y="3538538"/>
            <a:ext cx="8343900" cy="2176462"/>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431800" lvl="0" indent="-36513" algn="just">
              <a:buNone/>
            </a:pPr>
            <a:r>
              <a:rPr lang="en-US" dirty="0">
                <a:latin typeface="Calibri" panose="020F0502020204030204" pitchFamily="34" charset="0"/>
              </a:rPr>
              <a:t>How to ensure that we have just enough instructions such that we can implement every possible program that we might want to write ?</a:t>
            </a:r>
          </a:p>
        </p:txBody>
      </p:sp>
      <p:pic>
        <p:nvPicPr>
          <p:cNvPr id="4" name="Picture 3"/>
          <p:cNvPicPr>
            <a:picLocks noChangeAspect="1"/>
          </p:cNvPicPr>
          <p:nvPr/>
        </p:nvPicPr>
        <p:blipFill>
          <a:blip r:embed="rId3" cstate="print">
            <a:lum/>
            <a:alphaModFix/>
          </a:blip>
          <a:srcRect/>
          <a:stretch>
            <a:fillRect/>
          </a:stretch>
        </p:blipFill>
        <p:spPr>
          <a:xfrm>
            <a:off x="3581400" y="1447800"/>
            <a:ext cx="1857599" cy="1620000"/>
          </a:xfrm>
          <a:prstGeom prst="rect">
            <a:avLst/>
          </a:prstGeom>
          <a:noFill/>
          <a:ln>
            <a:noFill/>
          </a:ln>
        </p:spPr>
      </p:pic>
      <p:pic>
        <p:nvPicPr>
          <p:cNvPr id="7"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23</a:t>
            </a:fld>
            <a:endParaRPr lang="en-US" sz="1000" dirty="0">
              <a:latin typeface="Calibri" panose="020F0502020204030204" pitchFamily="34" charset="0"/>
            </a:endParaRPr>
          </a:p>
        </p:txBody>
      </p:sp>
      <p:sp>
        <p:nvSpPr>
          <p:cNvPr id="5" name="Right Arrow 4">
            <a:hlinkClick r:id="rId5" action="ppaction://hlinksldjump"/>
          </p:cNvPr>
          <p:cNvSpPr/>
          <p:nvPr/>
        </p:nvSpPr>
        <p:spPr>
          <a:xfrm>
            <a:off x="4191000" y="5334000"/>
            <a:ext cx="4352278"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Skip this part</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Answer</a:t>
            </a:r>
            <a:endParaRPr lang="fr-FR" dirty="0">
              <a:solidFill>
                <a:schemeClr val="tx1"/>
              </a:solidFill>
            </a:endParaRPr>
          </a:p>
        </p:txBody>
      </p:sp>
      <p:sp>
        <p:nvSpPr>
          <p:cNvPr id="3" name="Text Placeholder 2"/>
          <p:cNvSpPr txBox="1">
            <a:spLocks noGrp="1"/>
          </p:cNvSpPr>
          <p:nvPr>
            <p:ph type="body" idx="4294967295"/>
          </p:nvPr>
        </p:nvSpPr>
        <p:spPr>
          <a:xfrm>
            <a:off x="457200" y="1600200"/>
            <a:ext cx="8382000" cy="14605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Let us look at results in theoretical computer science</a:t>
            </a:r>
          </a:p>
          <a:p>
            <a:pPr lvl="0">
              <a:buSzPct val="100000"/>
              <a:buFont typeface="Symbol" panose="05050102010706020507" pitchFamily="18" charset="2"/>
              <a:buChar char=""/>
            </a:pPr>
            <a:r>
              <a:rPr lang="en-US" sz="2800" dirty="0">
                <a:latin typeface="Calibri" panose="020F0502020204030204" pitchFamily="34" charset="0"/>
              </a:rPr>
              <a:t>Is there an universal ISA ?</a:t>
            </a:r>
          </a:p>
        </p:txBody>
      </p:sp>
      <p:sp>
        <p:nvSpPr>
          <p:cNvPr id="4" name="Freeform 3"/>
          <p:cNvSpPr/>
          <p:nvPr/>
        </p:nvSpPr>
        <p:spPr>
          <a:xfrm>
            <a:off x="1346760" y="3352800"/>
            <a:ext cx="2160000" cy="108000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Universal ISA</a:t>
            </a:r>
          </a:p>
        </p:txBody>
      </p:sp>
      <p:sp>
        <p:nvSpPr>
          <p:cNvPr id="5" name="Freeform 4"/>
          <p:cNvSpPr/>
          <p:nvPr/>
        </p:nvSpPr>
        <p:spPr>
          <a:xfrm>
            <a:off x="5666760" y="3352800"/>
            <a:ext cx="2160000" cy="108000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Universal Machine</a:t>
            </a:r>
          </a:p>
        </p:txBody>
      </p:sp>
      <p:sp>
        <p:nvSpPr>
          <p:cNvPr id="6" name="Freeform 5"/>
          <p:cNvSpPr/>
          <p:nvPr/>
        </p:nvSpPr>
        <p:spPr>
          <a:xfrm>
            <a:off x="3686760" y="3532800"/>
            <a:ext cx="1800000" cy="540000"/>
          </a:xfrm>
          <a:custGeom>
            <a:avLst>
              <a:gd name="f0" fmla="val 4300"/>
              <a:gd name="f1" fmla="val 5400"/>
            </a:avLst>
            <a:gdLst>
              <a:gd name="f2" fmla="val w"/>
              <a:gd name="f3" fmla="val h"/>
              <a:gd name="f4" fmla="val 0"/>
              <a:gd name="f5" fmla="val 21600"/>
              <a:gd name="f6" fmla="val 10800"/>
              <a:gd name="f7" fmla="*/ f2 1 21600"/>
              <a:gd name="f8" fmla="*/ f3 1 21600"/>
              <a:gd name="f9" fmla="pin 0 f0 10800"/>
              <a:gd name="f10" fmla="pin 0 f1 10800"/>
              <a:gd name="f11" fmla="val f9"/>
              <a:gd name="f12" fmla="val f10"/>
              <a:gd name="f13" fmla="+- 21600 0 f9"/>
              <a:gd name="f14" fmla="+- 21600 0 f10"/>
              <a:gd name="f15" fmla="+- 10800 0 f10"/>
              <a:gd name="f16" fmla="*/ f9 f7 1"/>
              <a:gd name="f17" fmla="*/ f10 f8 1"/>
              <a:gd name="f18" fmla="*/ f9 f15 1"/>
              <a:gd name="f19" fmla="*/ f14 f8 1"/>
              <a:gd name="f20" fmla="*/ f12 f8 1"/>
              <a:gd name="f21" fmla="*/ f18 1 10800"/>
              <a:gd name="f22" fmla="+- 21600 0 f21"/>
              <a:gd name="f23" fmla="*/ f21 f7 1"/>
              <a:gd name="f24" fmla="*/ f22 f7 1"/>
            </a:gdLst>
            <a:ahLst>
              <a:ahXY gdRefX="f0" minX="f4" maxX="f6" gdRefY="f1" minY="f4" maxY="f6">
                <a:pos x="f16" y="f17"/>
              </a:ahXY>
            </a:ahLst>
            <a:cxnLst>
              <a:cxn ang="3cd4">
                <a:pos x="hc" y="t"/>
              </a:cxn>
              <a:cxn ang="0">
                <a:pos x="r" y="vc"/>
              </a:cxn>
              <a:cxn ang="cd4">
                <a:pos x="hc" y="b"/>
              </a:cxn>
              <a:cxn ang="cd2">
                <a:pos x="l" y="vc"/>
              </a:cxn>
            </a:cxnLst>
            <a:rect l="f23" t="f20" r="f24" b="f19"/>
            <a:pathLst>
              <a:path w="21600" h="21600">
                <a:moveTo>
                  <a:pt x="f4" y="f6"/>
                </a:moveTo>
                <a:lnTo>
                  <a:pt x="f11" y="f4"/>
                </a:lnTo>
                <a:lnTo>
                  <a:pt x="f11" y="f12"/>
                </a:lnTo>
                <a:lnTo>
                  <a:pt x="f13" y="f12"/>
                </a:lnTo>
                <a:lnTo>
                  <a:pt x="f13" y="f4"/>
                </a:lnTo>
                <a:lnTo>
                  <a:pt x="f5" y="f6"/>
                </a:lnTo>
                <a:lnTo>
                  <a:pt x="f13" y="f5"/>
                </a:lnTo>
                <a:lnTo>
                  <a:pt x="f13" y="f14"/>
                </a:lnTo>
                <a:lnTo>
                  <a:pt x="f11" y="f14"/>
                </a:lnTo>
                <a:lnTo>
                  <a:pt x="f11" y="f5"/>
                </a:lnTo>
                <a:close/>
              </a:path>
            </a:pathLst>
          </a:custGeom>
          <a:solidFill>
            <a:srgbClr val="0047FF"/>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7" name="TextBox 6"/>
          <p:cNvSpPr txBox="1"/>
          <p:nvPr/>
        </p:nvSpPr>
        <p:spPr>
          <a:xfrm>
            <a:off x="685800" y="4872762"/>
            <a:ext cx="8054106" cy="842238"/>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2400" b="0" i="0" u="none" strike="noStrike" kern="1200" dirty="0">
                <a:ln>
                  <a:noFill/>
                </a:ln>
                <a:latin typeface="Calibri" panose="020F0502020204030204" pitchFamily="34" charset="0"/>
                <a:ea typeface="Microsoft YaHei" pitchFamily="2"/>
                <a:cs typeface="Mangal" pitchFamily="2"/>
              </a:rPr>
              <a:t>The universal machine has a set of basic actions, and each such</a:t>
            </a:r>
          </a:p>
          <a:p>
            <a:pPr marL="0" marR="0" lvl="0" indent="0" rtl="0" hangingPunct="0">
              <a:lnSpc>
                <a:spcPct val="100000"/>
              </a:lnSpc>
              <a:spcBef>
                <a:spcPts val="0"/>
              </a:spcBef>
              <a:spcAft>
                <a:spcPts val="0"/>
              </a:spcAft>
              <a:buNone/>
              <a:tabLst/>
            </a:pPr>
            <a:r>
              <a:rPr lang="en-IN" sz="2400" b="1" i="0" u="none" strike="noStrike" kern="1200" dirty="0">
                <a:ln>
                  <a:noFill/>
                </a:ln>
                <a:solidFill>
                  <a:srgbClr val="FF3333"/>
                </a:solidFill>
                <a:latin typeface="Calibri" panose="020F0502020204030204" pitchFamily="34" charset="0"/>
                <a:ea typeface="Microsoft YaHei" pitchFamily="2"/>
                <a:cs typeface="Mangal" pitchFamily="2"/>
              </a:rPr>
              <a:t>action</a:t>
            </a:r>
            <a:r>
              <a:rPr lang="en-IN" sz="2400" b="0" i="0" u="none" strike="noStrike" kern="1200" dirty="0">
                <a:ln>
                  <a:noFill/>
                </a:ln>
                <a:latin typeface="Calibri" panose="020F0502020204030204" pitchFamily="34" charset="0"/>
                <a:ea typeface="Microsoft YaHei" pitchFamily="2"/>
                <a:cs typeface="Mangal" pitchFamily="2"/>
              </a:rPr>
              <a:t> can be interpreted as an instruction.</a:t>
            </a:r>
          </a:p>
        </p:txBody>
      </p:sp>
      <p:pic>
        <p:nvPicPr>
          <p:cNvPr id="10"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24</a:t>
            </a:fld>
            <a:endParaRPr lang="en-US" sz="1000" dirty="0">
              <a:latin typeface="Calibri" panose="020F050202020403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8000" y="206375"/>
            <a:ext cx="8026400" cy="936625"/>
          </a:xfrm>
        </p:spPr>
        <p:txBody>
          <a:bodyPr lIns="0" tIns="0" rIns="0" bIns="0" anchor="ctr">
            <a:no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The Turing Machine – Alan Turing</a:t>
            </a:r>
          </a:p>
        </p:txBody>
      </p:sp>
      <p:sp>
        <p:nvSpPr>
          <p:cNvPr id="3" name="Text Placeholder 2"/>
          <p:cNvSpPr txBox="1">
            <a:spLocks noGrp="1"/>
          </p:cNvSpPr>
          <p:nvPr>
            <p:ph type="body" idx="4294967295"/>
          </p:nvPr>
        </p:nvSpPr>
        <p:spPr>
          <a:xfrm>
            <a:off x="304800" y="1752600"/>
            <a:ext cx="8610600" cy="4419600"/>
          </a:xfrm>
        </p:spPr>
        <p:txBody>
          <a:bodyPr lIns="0" tIns="0" rIns="0" bIns="0">
            <a:normAutofit fontScale="77500" lnSpcReduction="2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Facts about Alan Turing</a:t>
            </a:r>
          </a:p>
          <a:p>
            <a:pPr lvl="0">
              <a:buSzPct val="100000"/>
              <a:buFont typeface="Symbol" panose="05050102010706020507" pitchFamily="18" charset="2"/>
              <a:buChar char=""/>
            </a:pPr>
            <a:endParaRPr lang="en-US" sz="3300" dirty="0">
              <a:latin typeface="Calibri" panose="020F0502020204030204" pitchFamily="34" charset="0"/>
            </a:endParaRPr>
          </a:p>
          <a:p>
            <a:pPr lvl="1">
              <a:buSzPct val="100000"/>
              <a:buFont typeface="Symbol" panose="05050102010706020507" pitchFamily="18" charset="2"/>
              <a:buChar char=""/>
            </a:pPr>
            <a:r>
              <a:rPr lang="en-US" sz="3400" dirty="0">
                <a:latin typeface="Calibri" panose="020F0502020204030204" pitchFamily="34" charset="0"/>
              </a:rPr>
              <a:t>Known as the father of computer science</a:t>
            </a:r>
          </a:p>
          <a:p>
            <a:pPr lvl="1">
              <a:buSzPct val="100000"/>
              <a:buFont typeface="Symbol" panose="05050102010706020507" pitchFamily="18" charset="2"/>
              <a:buChar char=""/>
            </a:pPr>
            <a:endParaRPr lang="en-US" sz="3400" dirty="0">
              <a:latin typeface="Calibri" panose="020F0502020204030204" pitchFamily="34" charset="0"/>
            </a:endParaRPr>
          </a:p>
          <a:p>
            <a:pPr lvl="1">
              <a:buSzPct val="100000"/>
              <a:buFont typeface="Symbol" panose="05050102010706020507" pitchFamily="18" charset="2"/>
              <a:buChar char=""/>
            </a:pPr>
            <a:r>
              <a:rPr lang="en-US" sz="3400" dirty="0">
                <a:latin typeface="Calibri" panose="020F0502020204030204" pitchFamily="34" charset="0"/>
              </a:rPr>
              <a:t>Discovered the Turing machine that is the most powerful computing device known to man</a:t>
            </a:r>
          </a:p>
          <a:p>
            <a:pPr lvl="1">
              <a:buSzPct val="100000"/>
              <a:buFont typeface="Symbol" panose="05050102010706020507" pitchFamily="18" charset="2"/>
              <a:buChar char=""/>
            </a:pPr>
            <a:endParaRPr lang="en-US" sz="3400" dirty="0">
              <a:latin typeface="Calibri" panose="020F0502020204030204" pitchFamily="34" charset="0"/>
            </a:endParaRPr>
          </a:p>
          <a:p>
            <a:pPr lvl="1">
              <a:buSzPct val="100000"/>
              <a:buFont typeface="Symbol" panose="05050102010706020507" pitchFamily="18" charset="2"/>
              <a:buChar char=""/>
            </a:pPr>
            <a:r>
              <a:rPr lang="en-US" sz="3400" dirty="0">
                <a:latin typeface="Calibri" panose="020F0502020204030204" pitchFamily="34" charset="0"/>
              </a:rPr>
              <a:t>Indian connection : His father worked with the Indian Civil Service at the time he was born. He was posted in </a:t>
            </a:r>
            <a:r>
              <a:rPr lang="en-US" sz="3400" dirty="0" err="1">
                <a:latin typeface="Calibri" panose="020F0502020204030204" pitchFamily="34" charset="0"/>
              </a:rPr>
              <a:t>Chhatrapur</a:t>
            </a:r>
            <a:r>
              <a:rPr lang="en-US" sz="3400" dirty="0">
                <a:latin typeface="Calibri" panose="020F0502020204030204" pitchFamily="34" charset="0"/>
              </a:rPr>
              <a:t>, Odisha.</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25</a:t>
            </a:fld>
            <a:endParaRPr lang="en-US" sz="1000" dirty="0">
              <a:latin typeface="Calibri" panose="020F050202020403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059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Turing Machine</a:t>
            </a:r>
          </a:p>
        </p:txBody>
      </p:sp>
      <p:grpSp>
        <p:nvGrpSpPr>
          <p:cNvPr id="9" name="Group 4"/>
          <p:cNvGrpSpPr>
            <a:grpSpLocks noChangeAspect="1"/>
          </p:cNvGrpSpPr>
          <p:nvPr/>
        </p:nvGrpSpPr>
        <p:grpSpPr bwMode="auto">
          <a:xfrm>
            <a:off x="1277156" y="1700212"/>
            <a:ext cx="6613525" cy="4624388"/>
            <a:chOff x="1082" y="1007"/>
            <a:chExt cx="4166" cy="2913"/>
          </a:xfrm>
        </p:grpSpPr>
        <p:sp>
          <p:nvSpPr>
            <p:cNvPr id="11" name="Rectangle 5"/>
            <p:cNvSpPr>
              <a:spLocks noChangeArrowheads="1"/>
            </p:cNvSpPr>
            <p:nvPr/>
          </p:nvSpPr>
          <p:spPr bwMode="auto">
            <a:xfrm>
              <a:off x="3378" y="1727"/>
              <a:ext cx="543" cy="299"/>
            </a:xfrm>
            <a:prstGeom prst="rect">
              <a:avLst/>
            </a:prstGeom>
            <a:solidFill>
              <a:srgbClr val="A2D0D9"/>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6"/>
            <p:cNvSpPr>
              <a:spLocks noChangeArrowheads="1"/>
            </p:cNvSpPr>
            <p:nvPr/>
          </p:nvSpPr>
          <p:spPr bwMode="auto">
            <a:xfrm>
              <a:off x="1466" y="1252"/>
              <a:ext cx="339" cy="241"/>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7"/>
            <p:cNvSpPr>
              <a:spLocks noChangeArrowheads="1"/>
            </p:cNvSpPr>
            <p:nvPr/>
          </p:nvSpPr>
          <p:spPr bwMode="auto">
            <a:xfrm>
              <a:off x="1215" y="2004"/>
              <a:ext cx="1477" cy="276"/>
            </a:xfrm>
            <a:prstGeom prst="rect">
              <a:avLst/>
            </a:prstGeom>
            <a:solidFill>
              <a:srgbClr val="D5F6FF"/>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8"/>
            <p:cNvSpPr>
              <a:spLocks noChangeArrowheads="1"/>
            </p:cNvSpPr>
            <p:nvPr/>
          </p:nvSpPr>
          <p:spPr bwMode="auto">
            <a:xfrm>
              <a:off x="1245" y="2621"/>
              <a:ext cx="3921" cy="1299"/>
            </a:xfrm>
            <a:prstGeom prst="rect">
              <a:avLst/>
            </a:prstGeom>
            <a:solidFill>
              <a:srgbClr val="D5F6FF"/>
            </a:solidFill>
            <a:ln w="1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9"/>
            <p:cNvSpPr>
              <a:spLocks noChangeArrowheads="1"/>
            </p:cNvSpPr>
            <p:nvPr/>
          </p:nvSpPr>
          <p:spPr bwMode="auto">
            <a:xfrm>
              <a:off x="1806" y="1252"/>
              <a:ext cx="338" cy="241"/>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0"/>
            <p:cNvSpPr>
              <a:spLocks noChangeArrowheads="1"/>
            </p:cNvSpPr>
            <p:nvPr/>
          </p:nvSpPr>
          <p:spPr bwMode="auto">
            <a:xfrm>
              <a:off x="2145" y="1252"/>
              <a:ext cx="339" cy="241"/>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1"/>
            <p:cNvSpPr>
              <a:spLocks noChangeArrowheads="1"/>
            </p:cNvSpPr>
            <p:nvPr/>
          </p:nvSpPr>
          <p:spPr bwMode="auto">
            <a:xfrm>
              <a:off x="2485" y="1252"/>
              <a:ext cx="338" cy="241"/>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2"/>
            <p:cNvSpPr>
              <a:spLocks noChangeArrowheads="1"/>
            </p:cNvSpPr>
            <p:nvPr/>
          </p:nvSpPr>
          <p:spPr bwMode="auto">
            <a:xfrm>
              <a:off x="2824" y="1252"/>
              <a:ext cx="339" cy="241"/>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3"/>
            <p:cNvSpPr>
              <a:spLocks noChangeArrowheads="1"/>
            </p:cNvSpPr>
            <p:nvPr/>
          </p:nvSpPr>
          <p:spPr bwMode="auto">
            <a:xfrm>
              <a:off x="3164" y="1252"/>
              <a:ext cx="338" cy="241"/>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4"/>
            <p:cNvSpPr>
              <a:spLocks noChangeArrowheads="1"/>
            </p:cNvSpPr>
            <p:nvPr/>
          </p:nvSpPr>
          <p:spPr bwMode="auto">
            <a:xfrm>
              <a:off x="3503" y="1252"/>
              <a:ext cx="339" cy="241"/>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5"/>
            <p:cNvSpPr>
              <a:spLocks noChangeArrowheads="1"/>
            </p:cNvSpPr>
            <p:nvPr/>
          </p:nvSpPr>
          <p:spPr bwMode="auto">
            <a:xfrm>
              <a:off x="3843" y="1252"/>
              <a:ext cx="338" cy="241"/>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16"/>
            <p:cNvSpPr>
              <a:spLocks noChangeArrowheads="1"/>
            </p:cNvSpPr>
            <p:nvPr/>
          </p:nvSpPr>
          <p:spPr bwMode="auto">
            <a:xfrm>
              <a:off x="4182" y="1252"/>
              <a:ext cx="338" cy="241"/>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17"/>
            <p:cNvSpPr>
              <a:spLocks noChangeArrowheads="1"/>
            </p:cNvSpPr>
            <p:nvPr/>
          </p:nvSpPr>
          <p:spPr bwMode="auto">
            <a:xfrm>
              <a:off x="4522" y="1252"/>
              <a:ext cx="338" cy="241"/>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Line 18"/>
            <p:cNvSpPr>
              <a:spLocks noChangeShapeType="1"/>
            </p:cNvSpPr>
            <p:nvPr/>
          </p:nvSpPr>
          <p:spPr bwMode="auto">
            <a:xfrm>
              <a:off x="4867" y="1355"/>
              <a:ext cx="381" cy="0"/>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9"/>
            <p:cNvSpPr>
              <a:spLocks/>
            </p:cNvSpPr>
            <p:nvPr/>
          </p:nvSpPr>
          <p:spPr bwMode="auto">
            <a:xfrm>
              <a:off x="5085" y="1308"/>
              <a:ext cx="163" cy="93"/>
            </a:xfrm>
            <a:custGeom>
              <a:avLst/>
              <a:gdLst>
                <a:gd name="T0" fmla="*/ 47 w 163"/>
                <a:gd name="T1" fmla="*/ 47 h 93"/>
                <a:gd name="T2" fmla="*/ 0 w 163"/>
                <a:gd name="T3" fmla="*/ 93 h 93"/>
                <a:gd name="T4" fmla="*/ 163 w 163"/>
                <a:gd name="T5" fmla="*/ 47 h 93"/>
                <a:gd name="T6" fmla="*/ 0 w 163"/>
                <a:gd name="T7" fmla="*/ 0 h 93"/>
                <a:gd name="T8" fmla="*/ 47 w 163"/>
                <a:gd name="T9" fmla="*/ 47 h 93"/>
              </a:gdLst>
              <a:ahLst/>
              <a:cxnLst>
                <a:cxn ang="0">
                  <a:pos x="T0" y="T1"/>
                </a:cxn>
                <a:cxn ang="0">
                  <a:pos x="T2" y="T3"/>
                </a:cxn>
                <a:cxn ang="0">
                  <a:pos x="T4" y="T5"/>
                </a:cxn>
                <a:cxn ang="0">
                  <a:pos x="T6" y="T7"/>
                </a:cxn>
                <a:cxn ang="0">
                  <a:pos x="T8" y="T9"/>
                </a:cxn>
              </a:cxnLst>
              <a:rect l="0" t="0" r="r" b="b"/>
              <a:pathLst>
                <a:path w="163" h="93">
                  <a:moveTo>
                    <a:pt x="47" y="47"/>
                  </a:moveTo>
                  <a:lnTo>
                    <a:pt x="0" y="93"/>
                  </a:lnTo>
                  <a:lnTo>
                    <a:pt x="163" y="47"/>
                  </a:lnTo>
                  <a:lnTo>
                    <a:pt x="0" y="0"/>
                  </a:lnTo>
                  <a:lnTo>
                    <a:pt x="47" y="47"/>
                  </a:lnTo>
                  <a:close/>
                </a:path>
              </a:pathLst>
            </a:custGeom>
            <a:solidFill>
              <a:srgbClr val="00000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Line 20"/>
            <p:cNvSpPr>
              <a:spLocks noChangeShapeType="1"/>
            </p:cNvSpPr>
            <p:nvPr/>
          </p:nvSpPr>
          <p:spPr bwMode="auto">
            <a:xfrm flipH="1">
              <a:off x="1082" y="1367"/>
              <a:ext cx="380" cy="0"/>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1"/>
            <p:cNvSpPr>
              <a:spLocks/>
            </p:cNvSpPr>
            <p:nvPr/>
          </p:nvSpPr>
          <p:spPr bwMode="auto">
            <a:xfrm>
              <a:off x="1082" y="1320"/>
              <a:ext cx="163" cy="93"/>
            </a:xfrm>
            <a:custGeom>
              <a:avLst/>
              <a:gdLst>
                <a:gd name="T0" fmla="*/ 116 w 163"/>
                <a:gd name="T1" fmla="*/ 47 h 93"/>
                <a:gd name="T2" fmla="*/ 163 w 163"/>
                <a:gd name="T3" fmla="*/ 0 h 93"/>
                <a:gd name="T4" fmla="*/ 0 w 163"/>
                <a:gd name="T5" fmla="*/ 47 h 93"/>
                <a:gd name="T6" fmla="*/ 163 w 163"/>
                <a:gd name="T7" fmla="*/ 93 h 93"/>
                <a:gd name="T8" fmla="*/ 116 w 163"/>
                <a:gd name="T9" fmla="*/ 47 h 93"/>
              </a:gdLst>
              <a:ahLst/>
              <a:cxnLst>
                <a:cxn ang="0">
                  <a:pos x="T0" y="T1"/>
                </a:cxn>
                <a:cxn ang="0">
                  <a:pos x="T2" y="T3"/>
                </a:cxn>
                <a:cxn ang="0">
                  <a:pos x="T4" y="T5"/>
                </a:cxn>
                <a:cxn ang="0">
                  <a:pos x="T6" y="T7"/>
                </a:cxn>
                <a:cxn ang="0">
                  <a:pos x="T8" y="T9"/>
                </a:cxn>
              </a:cxnLst>
              <a:rect l="0" t="0" r="r" b="b"/>
              <a:pathLst>
                <a:path w="163" h="93">
                  <a:moveTo>
                    <a:pt x="116" y="47"/>
                  </a:moveTo>
                  <a:lnTo>
                    <a:pt x="163" y="0"/>
                  </a:lnTo>
                  <a:lnTo>
                    <a:pt x="0" y="47"/>
                  </a:lnTo>
                  <a:lnTo>
                    <a:pt x="163" y="93"/>
                  </a:lnTo>
                  <a:lnTo>
                    <a:pt x="116" y="47"/>
                  </a:lnTo>
                  <a:close/>
                </a:path>
              </a:pathLst>
            </a:custGeom>
            <a:solidFill>
              <a:srgbClr val="00000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2"/>
            <p:cNvSpPr>
              <a:spLocks noChangeArrowheads="1"/>
            </p:cNvSpPr>
            <p:nvPr/>
          </p:nvSpPr>
          <p:spPr bwMode="auto">
            <a:xfrm>
              <a:off x="2518" y="1007"/>
              <a:ext cx="1085" cy="2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a:ln>
                    <a:noFill/>
                  </a:ln>
                  <a:solidFill>
                    <a:srgbClr val="000000"/>
                  </a:solidFill>
                  <a:effectLst/>
                  <a:latin typeface="Bitstream Vera Sans"/>
                </a:rPr>
                <a:t>Infinite Tape</a:t>
              </a:r>
              <a:endParaRPr kumimoji="0" lang="en-US" sz="1800" b="0" i="0" u="none" strike="noStrike" cap="none" normalizeH="0" baseline="0" dirty="0">
                <a:ln>
                  <a:noFill/>
                </a:ln>
                <a:solidFill>
                  <a:schemeClr val="tx1"/>
                </a:solidFill>
                <a:effectLst/>
                <a:latin typeface="Arial" pitchFamily="34" charset="0"/>
              </a:endParaRPr>
            </a:p>
          </p:txBody>
        </p:sp>
        <p:sp>
          <p:nvSpPr>
            <p:cNvPr id="29" name="Rectangle 23"/>
            <p:cNvSpPr>
              <a:spLocks noChangeArrowheads="1"/>
            </p:cNvSpPr>
            <p:nvPr/>
          </p:nvSpPr>
          <p:spPr bwMode="auto">
            <a:xfrm>
              <a:off x="1357" y="2016"/>
              <a:ext cx="1279" cy="2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a:ln>
                    <a:noFill/>
                  </a:ln>
                  <a:solidFill>
                    <a:srgbClr val="000000"/>
                  </a:solidFill>
                  <a:effectLst/>
                  <a:latin typeface="Bitstream Vera Sans"/>
                </a:rPr>
                <a:t>State Register</a:t>
              </a:r>
              <a:endParaRPr kumimoji="0" lang="en-US" sz="1800" b="0" i="0" u="none" strike="noStrike" cap="none" normalizeH="0" baseline="0" dirty="0">
                <a:ln>
                  <a:noFill/>
                </a:ln>
                <a:solidFill>
                  <a:schemeClr val="tx1"/>
                </a:solidFill>
                <a:effectLst/>
                <a:latin typeface="Arial" pitchFamily="34" charset="0"/>
              </a:endParaRPr>
            </a:p>
          </p:txBody>
        </p:sp>
        <p:sp>
          <p:nvSpPr>
            <p:cNvPr id="30" name="Freeform 24"/>
            <p:cNvSpPr>
              <a:spLocks/>
            </p:cNvSpPr>
            <p:nvPr/>
          </p:nvSpPr>
          <p:spPr bwMode="auto">
            <a:xfrm>
              <a:off x="3474" y="1429"/>
              <a:ext cx="185" cy="300"/>
            </a:xfrm>
            <a:custGeom>
              <a:avLst/>
              <a:gdLst>
                <a:gd name="T0" fmla="*/ 201 w 307"/>
                <a:gd name="T1" fmla="*/ 502 h 502"/>
                <a:gd name="T2" fmla="*/ 201 w 307"/>
                <a:gd name="T3" fmla="*/ 303 h 502"/>
                <a:gd name="T4" fmla="*/ 0 w 307"/>
                <a:gd name="T5" fmla="*/ 303 h 502"/>
                <a:gd name="T6" fmla="*/ 307 w 307"/>
                <a:gd name="T7" fmla="*/ 0 h 502"/>
              </a:gdLst>
              <a:ahLst/>
              <a:cxnLst>
                <a:cxn ang="0">
                  <a:pos x="T0" y="T1"/>
                </a:cxn>
                <a:cxn ang="0">
                  <a:pos x="T2" y="T3"/>
                </a:cxn>
                <a:cxn ang="0">
                  <a:pos x="T4" y="T5"/>
                </a:cxn>
                <a:cxn ang="0">
                  <a:pos x="T6" y="T7"/>
                </a:cxn>
              </a:cxnLst>
              <a:rect l="0" t="0" r="r" b="b"/>
              <a:pathLst>
                <a:path w="307" h="502">
                  <a:moveTo>
                    <a:pt x="201" y="502"/>
                  </a:moveTo>
                  <a:lnTo>
                    <a:pt x="201" y="303"/>
                  </a:lnTo>
                  <a:lnTo>
                    <a:pt x="0" y="303"/>
                  </a:lnTo>
                  <a:lnTo>
                    <a:pt x="307" y="0"/>
                  </a:lnTo>
                </a:path>
              </a:pathLst>
            </a:custGeom>
            <a:solidFill>
              <a:srgbClr val="A2D0D9"/>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5"/>
            <p:cNvSpPr>
              <a:spLocks/>
            </p:cNvSpPr>
            <p:nvPr/>
          </p:nvSpPr>
          <p:spPr bwMode="auto">
            <a:xfrm>
              <a:off x="3655" y="1432"/>
              <a:ext cx="185" cy="300"/>
            </a:xfrm>
            <a:custGeom>
              <a:avLst/>
              <a:gdLst>
                <a:gd name="T0" fmla="*/ 106 w 307"/>
                <a:gd name="T1" fmla="*/ 502 h 502"/>
                <a:gd name="T2" fmla="*/ 106 w 307"/>
                <a:gd name="T3" fmla="*/ 303 h 502"/>
                <a:gd name="T4" fmla="*/ 307 w 307"/>
                <a:gd name="T5" fmla="*/ 303 h 502"/>
                <a:gd name="T6" fmla="*/ 0 w 307"/>
                <a:gd name="T7" fmla="*/ 0 h 502"/>
              </a:gdLst>
              <a:ahLst/>
              <a:cxnLst>
                <a:cxn ang="0">
                  <a:pos x="T0" y="T1"/>
                </a:cxn>
                <a:cxn ang="0">
                  <a:pos x="T2" y="T3"/>
                </a:cxn>
                <a:cxn ang="0">
                  <a:pos x="T4" y="T5"/>
                </a:cxn>
                <a:cxn ang="0">
                  <a:pos x="T6" y="T7"/>
                </a:cxn>
              </a:cxnLst>
              <a:rect l="0" t="0" r="r" b="b"/>
              <a:pathLst>
                <a:path w="307" h="502">
                  <a:moveTo>
                    <a:pt x="106" y="502"/>
                  </a:moveTo>
                  <a:lnTo>
                    <a:pt x="106" y="303"/>
                  </a:lnTo>
                  <a:lnTo>
                    <a:pt x="307" y="303"/>
                  </a:lnTo>
                  <a:lnTo>
                    <a:pt x="0" y="0"/>
                  </a:lnTo>
                </a:path>
              </a:pathLst>
            </a:custGeom>
            <a:solidFill>
              <a:srgbClr val="A2D0D9"/>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2" name="Line 26"/>
            <p:cNvSpPr>
              <a:spLocks noChangeShapeType="1"/>
            </p:cNvSpPr>
            <p:nvPr/>
          </p:nvSpPr>
          <p:spPr bwMode="auto">
            <a:xfrm>
              <a:off x="3598" y="1726"/>
              <a:ext cx="125" cy="0"/>
            </a:xfrm>
            <a:prstGeom prst="line">
              <a:avLst/>
            </a:prstGeom>
            <a:noFill/>
            <a:ln w="8"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7"/>
            <p:cNvSpPr>
              <a:spLocks/>
            </p:cNvSpPr>
            <p:nvPr/>
          </p:nvSpPr>
          <p:spPr bwMode="auto">
            <a:xfrm>
              <a:off x="3489" y="1440"/>
              <a:ext cx="337" cy="280"/>
            </a:xfrm>
            <a:custGeom>
              <a:avLst/>
              <a:gdLst>
                <a:gd name="T0" fmla="*/ 113 w 337"/>
                <a:gd name="T1" fmla="*/ 222 h 280"/>
                <a:gd name="T2" fmla="*/ 113 w 337"/>
                <a:gd name="T3" fmla="*/ 164 h 280"/>
                <a:gd name="T4" fmla="*/ 56 w 337"/>
                <a:gd name="T5" fmla="*/ 164 h 280"/>
                <a:gd name="T6" fmla="*/ 0 w 337"/>
                <a:gd name="T7" fmla="*/ 164 h 280"/>
                <a:gd name="T8" fmla="*/ 83 w 337"/>
                <a:gd name="T9" fmla="*/ 82 h 280"/>
                <a:gd name="T10" fmla="*/ 167 w 337"/>
                <a:gd name="T11" fmla="*/ 0 h 280"/>
                <a:gd name="T12" fmla="*/ 252 w 337"/>
                <a:gd name="T13" fmla="*/ 83 h 280"/>
                <a:gd name="T14" fmla="*/ 337 w 337"/>
                <a:gd name="T15" fmla="*/ 167 h 280"/>
                <a:gd name="T16" fmla="*/ 281 w 337"/>
                <a:gd name="T17" fmla="*/ 167 h 280"/>
                <a:gd name="T18" fmla="*/ 224 w 337"/>
                <a:gd name="T19" fmla="*/ 167 h 280"/>
                <a:gd name="T20" fmla="*/ 224 w 337"/>
                <a:gd name="T21" fmla="*/ 224 h 280"/>
                <a:gd name="T22" fmla="*/ 224 w 337"/>
                <a:gd name="T23" fmla="*/ 280 h 280"/>
                <a:gd name="T24" fmla="*/ 169 w 337"/>
                <a:gd name="T25" fmla="*/ 280 h 280"/>
                <a:gd name="T26" fmla="*/ 113 w 337"/>
                <a:gd name="T27" fmla="*/ 280 h 280"/>
                <a:gd name="T28" fmla="*/ 113 w 337"/>
                <a:gd name="T29" fmla="*/ 222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7" h="280">
                  <a:moveTo>
                    <a:pt x="113" y="222"/>
                  </a:moveTo>
                  <a:lnTo>
                    <a:pt x="113" y="164"/>
                  </a:lnTo>
                  <a:lnTo>
                    <a:pt x="56" y="164"/>
                  </a:lnTo>
                  <a:lnTo>
                    <a:pt x="0" y="164"/>
                  </a:lnTo>
                  <a:lnTo>
                    <a:pt x="83" y="82"/>
                  </a:lnTo>
                  <a:lnTo>
                    <a:pt x="167" y="0"/>
                  </a:lnTo>
                  <a:lnTo>
                    <a:pt x="252" y="83"/>
                  </a:lnTo>
                  <a:lnTo>
                    <a:pt x="337" y="167"/>
                  </a:lnTo>
                  <a:lnTo>
                    <a:pt x="281" y="167"/>
                  </a:lnTo>
                  <a:lnTo>
                    <a:pt x="224" y="167"/>
                  </a:lnTo>
                  <a:lnTo>
                    <a:pt x="224" y="224"/>
                  </a:lnTo>
                  <a:lnTo>
                    <a:pt x="224" y="280"/>
                  </a:lnTo>
                  <a:lnTo>
                    <a:pt x="169" y="280"/>
                  </a:lnTo>
                  <a:lnTo>
                    <a:pt x="113" y="280"/>
                  </a:lnTo>
                  <a:lnTo>
                    <a:pt x="113" y="222"/>
                  </a:lnTo>
                  <a:close/>
                </a:path>
              </a:pathLst>
            </a:custGeom>
            <a:solidFill>
              <a:srgbClr val="A2D0D9"/>
            </a:solidFill>
            <a:ln w="2"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Rectangle 28"/>
            <p:cNvSpPr>
              <a:spLocks noChangeArrowheads="1"/>
            </p:cNvSpPr>
            <p:nvPr/>
          </p:nvSpPr>
          <p:spPr bwMode="auto">
            <a:xfrm>
              <a:off x="3218" y="2037"/>
              <a:ext cx="896" cy="2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dirty="0">
                  <a:ln>
                    <a:noFill/>
                  </a:ln>
                  <a:solidFill>
                    <a:srgbClr val="000000"/>
                  </a:solidFill>
                  <a:effectLst/>
                  <a:latin typeface="Bitstream Vera Sans"/>
                </a:rPr>
                <a:t>Tape Head</a:t>
              </a:r>
              <a:endParaRPr kumimoji="0" lang="en-US" sz="1800" b="0" i="0" u="none" strike="noStrike" cap="none" normalizeH="0" baseline="0" dirty="0">
                <a:ln>
                  <a:noFill/>
                </a:ln>
                <a:solidFill>
                  <a:schemeClr val="tx1"/>
                </a:solidFill>
                <a:effectLst/>
                <a:latin typeface="Arial" pitchFamily="34" charset="0"/>
              </a:endParaRPr>
            </a:p>
          </p:txBody>
        </p:sp>
        <p:sp>
          <p:nvSpPr>
            <p:cNvPr id="35" name="Line 29"/>
            <p:cNvSpPr>
              <a:spLocks noChangeShapeType="1"/>
            </p:cNvSpPr>
            <p:nvPr/>
          </p:nvSpPr>
          <p:spPr bwMode="auto">
            <a:xfrm flipH="1">
              <a:off x="2991" y="1861"/>
              <a:ext cx="381" cy="0"/>
            </a:xfrm>
            <a:prstGeom prst="line">
              <a:avLst/>
            </a:prstGeom>
            <a:noFill/>
            <a:ln w="18" cap="flat">
              <a:solidFill>
                <a:srgbClr val="1723D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30"/>
            <p:cNvSpPr>
              <a:spLocks/>
            </p:cNvSpPr>
            <p:nvPr/>
          </p:nvSpPr>
          <p:spPr bwMode="auto">
            <a:xfrm>
              <a:off x="2967" y="1817"/>
              <a:ext cx="121" cy="88"/>
            </a:xfrm>
            <a:custGeom>
              <a:avLst/>
              <a:gdLst>
                <a:gd name="T0" fmla="*/ 201 w 201"/>
                <a:gd name="T1" fmla="*/ 147 h 147"/>
                <a:gd name="T2" fmla="*/ 0 w 201"/>
                <a:gd name="T3" fmla="*/ 74 h 147"/>
                <a:gd name="T4" fmla="*/ 201 w 201"/>
                <a:gd name="T5" fmla="*/ 0 h 147"/>
                <a:gd name="T6" fmla="*/ 201 w 201"/>
                <a:gd name="T7" fmla="*/ 147 h 147"/>
              </a:gdLst>
              <a:ahLst/>
              <a:cxnLst>
                <a:cxn ang="0">
                  <a:pos x="T0" y="T1"/>
                </a:cxn>
                <a:cxn ang="0">
                  <a:pos x="T2" y="T3"/>
                </a:cxn>
                <a:cxn ang="0">
                  <a:pos x="T4" y="T5"/>
                </a:cxn>
                <a:cxn ang="0">
                  <a:pos x="T6" y="T7"/>
                </a:cxn>
              </a:cxnLst>
              <a:rect l="0" t="0" r="r" b="b"/>
              <a:pathLst>
                <a:path w="201" h="147">
                  <a:moveTo>
                    <a:pt x="201" y="147"/>
                  </a:moveTo>
                  <a:lnTo>
                    <a:pt x="0" y="74"/>
                  </a:lnTo>
                  <a:lnTo>
                    <a:pt x="201" y="0"/>
                  </a:lnTo>
                  <a:cubicBezTo>
                    <a:pt x="169" y="43"/>
                    <a:pt x="169" y="103"/>
                    <a:pt x="201" y="147"/>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Line 31"/>
            <p:cNvSpPr>
              <a:spLocks noChangeShapeType="1"/>
            </p:cNvSpPr>
            <p:nvPr/>
          </p:nvSpPr>
          <p:spPr bwMode="auto">
            <a:xfrm>
              <a:off x="3917" y="1861"/>
              <a:ext cx="381" cy="0"/>
            </a:xfrm>
            <a:prstGeom prst="line">
              <a:avLst/>
            </a:prstGeom>
            <a:noFill/>
            <a:ln w="18" cap="flat">
              <a:solidFill>
                <a:srgbClr val="1723D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32"/>
            <p:cNvSpPr>
              <a:spLocks noChangeArrowheads="1"/>
            </p:cNvSpPr>
            <p:nvPr/>
          </p:nvSpPr>
          <p:spPr bwMode="auto">
            <a:xfrm>
              <a:off x="3165" y="1666"/>
              <a:ext cx="192" cy="2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dirty="0">
                  <a:ln>
                    <a:noFill/>
                  </a:ln>
                  <a:solidFill>
                    <a:srgbClr val="000000"/>
                  </a:solidFill>
                  <a:effectLst/>
                  <a:latin typeface="Bitstream Vera Sans"/>
                </a:rPr>
                <a:t>L</a:t>
              </a:r>
              <a:endParaRPr kumimoji="0" lang="en-US" sz="1800" b="0" i="0" u="none" strike="noStrike" cap="none" normalizeH="0" baseline="0" dirty="0">
                <a:ln>
                  <a:noFill/>
                </a:ln>
                <a:solidFill>
                  <a:schemeClr val="tx1"/>
                </a:solidFill>
                <a:effectLst/>
                <a:latin typeface="Arial" pitchFamily="34" charset="0"/>
              </a:endParaRPr>
            </a:p>
          </p:txBody>
        </p:sp>
        <p:sp>
          <p:nvSpPr>
            <p:cNvPr id="39" name="Rectangle 33"/>
            <p:cNvSpPr>
              <a:spLocks noChangeArrowheads="1"/>
            </p:cNvSpPr>
            <p:nvPr/>
          </p:nvSpPr>
          <p:spPr bwMode="auto">
            <a:xfrm>
              <a:off x="4003" y="1651"/>
              <a:ext cx="224" cy="2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dirty="0">
                  <a:ln>
                    <a:noFill/>
                  </a:ln>
                  <a:solidFill>
                    <a:srgbClr val="000000"/>
                  </a:solidFill>
                  <a:effectLst/>
                  <a:latin typeface="Bitstream Vera Sans"/>
                </a:rPr>
                <a:t>R</a:t>
              </a:r>
              <a:endParaRPr kumimoji="0" lang="en-US" sz="1800" b="0" i="0" u="none" strike="noStrike" cap="none" normalizeH="0" baseline="0" dirty="0">
                <a:ln>
                  <a:noFill/>
                </a:ln>
                <a:solidFill>
                  <a:schemeClr val="tx1"/>
                </a:solidFill>
                <a:effectLst/>
                <a:latin typeface="Arial" pitchFamily="34" charset="0"/>
              </a:endParaRPr>
            </a:p>
          </p:txBody>
        </p:sp>
        <p:sp>
          <p:nvSpPr>
            <p:cNvPr id="40" name="Rectangle 34"/>
            <p:cNvSpPr>
              <a:spLocks noChangeArrowheads="1"/>
            </p:cNvSpPr>
            <p:nvPr/>
          </p:nvSpPr>
          <p:spPr bwMode="auto">
            <a:xfrm>
              <a:off x="2526" y="2631"/>
              <a:ext cx="1142"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a:ln>
                    <a:noFill/>
                  </a:ln>
                  <a:solidFill>
                    <a:srgbClr val="000000"/>
                  </a:solidFill>
                  <a:effectLst/>
                  <a:latin typeface="Bitstream Vera Sans"/>
                </a:rPr>
                <a:t>Action Table</a:t>
              </a:r>
              <a:endParaRPr kumimoji="0" lang="en-US" sz="1800" b="0" i="0" u="none" strike="noStrike" cap="none" normalizeH="0" baseline="0" dirty="0">
                <a:ln>
                  <a:noFill/>
                </a:ln>
                <a:solidFill>
                  <a:schemeClr val="tx1"/>
                </a:solidFill>
                <a:effectLst/>
                <a:latin typeface="Arial" pitchFamily="34" charset="0"/>
              </a:endParaRPr>
            </a:p>
          </p:txBody>
        </p:sp>
        <p:sp>
          <p:nvSpPr>
            <p:cNvPr id="41" name="Freeform 35"/>
            <p:cNvSpPr>
              <a:spLocks/>
            </p:cNvSpPr>
            <p:nvPr/>
          </p:nvSpPr>
          <p:spPr bwMode="auto">
            <a:xfrm>
              <a:off x="4201" y="1817"/>
              <a:ext cx="121" cy="88"/>
            </a:xfrm>
            <a:custGeom>
              <a:avLst/>
              <a:gdLst>
                <a:gd name="T0" fmla="*/ 0 w 201"/>
                <a:gd name="T1" fmla="*/ 0 h 148"/>
                <a:gd name="T2" fmla="*/ 201 w 201"/>
                <a:gd name="T3" fmla="*/ 74 h 148"/>
                <a:gd name="T4" fmla="*/ 0 w 201"/>
                <a:gd name="T5" fmla="*/ 148 h 148"/>
                <a:gd name="T6" fmla="*/ 0 w 201"/>
                <a:gd name="T7" fmla="*/ 0 h 148"/>
              </a:gdLst>
              <a:ahLst/>
              <a:cxnLst>
                <a:cxn ang="0">
                  <a:pos x="T0" y="T1"/>
                </a:cxn>
                <a:cxn ang="0">
                  <a:pos x="T2" y="T3"/>
                </a:cxn>
                <a:cxn ang="0">
                  <a:pos x="T4" y="T5"/>
                </a:cxn>
                <a:cxn ang="0">
                  <a:pos x="T6" y="T7"/>
                </a:cxn>
              </a:cxnLst>
              <a:rect l="0" t="0" r="r" b="b"/>
              <a:pathLst>
                <a:path w="201" h="148">
                  <a:moveTo>
                    <a:pt x="0" y="0"/>
                  </a:moveTo>
                  <a:lnTo>
                    <a:pt x="201" y="74"/>
                  </a:lnTo>
                  <a:lnTo>
                    <a:pt x="0" y="148"/>
                  </a:lnTo>
                  <a:cubicBezTo>
                    <a:pt x="32" y="104"/>
                    <a:pt x="32" y="44"/>
                    <a:pt x="0"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Line 36"/>
            <p:cNvSpPr>
              <a:spLocks noChangeShapeType="1"/>
            </p:cNvSpPr>
            <p:nvPr/>
          </p:nvSpPr>
          <p:spPr bwMode="auto">
            <a:xfrm>
              <a:off x="2315" y="2857"/>
              <a:ext cx="1812" cy="0"/>
            </a:xfrm>
            <a:prstGeom prst="line">
              <a:avLst/>
            </a:prstGeom>
            <a:noFill/>
            <a:ln w="17"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 name="TextBox 3"/>
          <p:cNvSpPr txBox="1"/>
          <p:nvPr/>
        </p:nvSpPr>
        <p:spPr>
          <a:xfrm>
            <a:off x="1388280" y="4765759"/>
            <a:ext cx="6536520" cy="346680"/>
          </a:xfrm>
          <a:prstGeom prst="rect">
            <a:avLst/>
          </a:prstGeom>
          <a:noFill/>
          <a:ln>
            <a:noFill/>
          </a:ln>
        </p:spPr>
        <p:txBody>
          <a:bodyPr vert="horz" wrap="none" lIns="90000" tIns="45000" rIns="90000" bIns="4500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(old state, old symbol) -&gt; (new state, new symbol, left/right)</a:t>
            </a:r>
          </a:p>
        </p:txBody>
      </p:sp>
      <p:pic>
        <p:nvPicPr>
          <p:cNvPr id="43"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4"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26</a:t>
            </a:fld>
            <a:endParaRPr lang="en-US" sz="1000" dirty="0">
              <a:latin typeface="Calibri" panose="020F0502020204030204" pitchFamily="34" charset="0"/>
            </a:endParaRPr>
          </a:p>
        </p:txBody>
      </p:sp>
      <p:sp>
        <p:nvSpPr>
          <p:cNvPr id="3" name="Oval Callout 2"/>
          <p:cNvSpPr/>
          <p:nvPr/>
        </p:nvSpPr>
        <p:spPr>
          <a:xfrm>
            <a:off x="0" y="3886200"/>
            <a:ext cx="2438400" cy="990600"/>
          </a:xfrm>
          <a:prstGeom prst="wedgeEllipseCallout">
            <a:avLst>
              <a:gd name="adj1" fmla="val 176644"/>
              <a:gd name="adj2" fmla="val -14083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The tape head can  only move left or right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Operation</a:t>
            </a:r>
            <a:r>
              <a:rPr lang="fr-FR" dirty="0">
                <a:solidFill>
                  <a:schemeClr val="tx1"/>
                </a:solidFill>
              </a:rPr>
              <a:t> of a Turing Machine</a:t>
            </a:r>
          </a:p>
        </p:txBody>
      </p:sp>
      <p:sp>
        <p:nvSpPr>
          <p:cNvPr id="3" name="Text Placeholder 2"/>
          <p:cNvSpPr txBox="1">
            <a:spLocks noGrp="1"/>
          </p:cNvSpPr>
          <p:nvPr>
            <p:ph type="body" idx="4294967295"/>
          </p:nvPr>
        </p:nvSpPr>
        <p:spPr>
          <a:xfrm>
            <a:off x="838200" y="1447800"/>
            <a:ext cx="8153400" cy="46482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200" dirty="0">
                <a:latin typeface="Calibri" panose="020F0502020204030204" pitchFamily="34" charset="0"/>
              </a:rPr>
              <a:t>There is an </a:t>
            </a:r>
            <a:r>
              <a:rPr lang="en-US" sz="2200" dirty="0" err="1">
                <a:solidFill>
                  <a:srgbClr val="FF3366"/>
                </a:solidFill>
                <a:latin typeface="Calibri" panose="020F0502020204030204" pitchFamily="34" charset="0"/>
              </a:rPr>
              <a:t>inifinite</a:t>
            </a:r>
            <a:r>
              <a:rPr lang="en-US" sz="2200" dirty="0">
                <a:solidFill>
                  <a:srgbClr val="FF3366"/>
                </a:solidFill>
                <a:latin typeface="Calibri" panose="020F0502020204030204" pitchFamily="34" charset="0"/>
              </a:rPr>
              <a:t> tape</a:t>
            </a:r>
            <a:r>
              <a:rPr lang="en-US" sz="2200" dirty="0">
                <a:latin typeface="Calibri" panose="020F0502020204030204" pitchFamily="34" charset="0"/>
              </a:rPr>
              <a:t> that extends to the left and right. It consists of an infinite number of cells.</a:t>
            </a:r>
          </a:p>
          <a:p>
            <a:pPr lvl="0">
              <a:buSzPct val="100000"/>
              <a:buFont typeface="Symbol" panose="05050102010706020507" pitchFamily="18" charset="2"/>
              <a:buChar char=""/>
            </a:pPr>
            <a:r>
              <a:rPr lang="en-US" sz="2200" dirty="0">
                <a:latin typeface="Calibri" panose="020F0502020204030204" pitchFamily="34" charset="0"/>
              </a:rPr>
              <a:t>The tape head points to a </a:t>
            </a:r>
            <a:r>
              <a:rPr lang="en-US" sz="2200" dirty="0">
                <a:solidFill>
                  <a:srgbClr val="00AE00"/>
                </a:solidFill>
                <a:latin typeface="Calibri" panose="020F0502020204030204" pitchFamily="34" charset="0"/>
              </a:rPr>
              <a:t>cell</a:t>
            </a:r>
            <a:r>
              <a:rPr lang="en-US" sz="2200" dirty="0">
                <a:latin typeface="Calibri" panose="020F0502020204030204" pitchFamily="34" charset="0"/>
              </a:rPr>
              <a:t>, and can either move 1 cell to the left or right</a:t>
            </a:r>
          </a:p>
          <a:p>
            <a:pPr lvl="0">
              <a:buSzPct val="100000"/>
              <a:buFont typeface="Symbol" panose="05050102010706020507" pitchFamily="18" charset="2"/>
              <a:buChar char=""/>
            </a:pPr>
            <a:r>
              <a:rPr lang="en-US" sz="2200" dirty="0">
                <a:latin typeface="Calibri" panose="020F0502020204030204" pitchFamily="34" charset="0"/>
              </a:rPr>
              <a:t>Based on the symbol in the </a:t>
            </a:r>
            <a:r>
              <a:rPr lang="en-US" sz="2200" dirty="0">
                <a:solidFill>
                  <a:srgbClr val="00AE00"/>
                </a:solidFill>
                <a:latin typeface="Calibri" panose="020F0502020204030204" pitchFamily="34" charset="0"/>
              </a:rPr>
              <a:t>cell</a:t>
            </a:r>
            <a:r>
              <a:rPr lang="en-US" sz="2200" dirty="0">
                <a:latin typeface="Calibri" panose="020F0502020204030204" pitchFamily="34" charset="0"/>
              </a:rPr>
              <a:t>, and its </a:t>
            </a:r>
            <a:r>
              <a:rPr lang="en-US" sz="2200" dirty="0">
                <a:solidFill>
                  <a:srgbClr val="FF3333"/>
                </a:solidFill>
                <a:latin typeface="Calibri" panose="020F0502020204030204" pitchFamily="34" charset="0"/>
              </a:rPr>
              <a:t>current state</a:t>
            </a:r>
            <a:r>
              <a:rPr lang="en-US" sz="2200" dirty="0">
                <a:latin typeface="Calibri" panose="020F0502020204030204" pitchFamily="34" charset="0"/>
              </a:rPr>
              <a:t>, the Turing machine computes the transition :</a:t>
            </a:r>
          </a:p>
          <a:p>
            <a:pPr lvl="1">
              <a:buSzPct val="100000"/>
              <a:buFont typeface="Symbol" panose="05050102010706020507" pitchFamily="18" charset="2"/>
              <a:buChar char=""/>
            </a:pPr>
            <a:r>
              <a:rPr lang="en-US" sz="2200" dirty="0">
                <a:latin typeface="Calibri" panose="020F0502020204030204" pitchFamily="34" charset="0"/>
              </a:rPr>
              <a:t>Computes the </a:t>
            </a:r>
            <a:r>
              <a:rPr lang="en-US" sz="2200" dirty="0">
                <a:solidFill>
                  <a:srgbClr val="FF3333"/>
                </a:solidFill>
                <a:latin typeface="Calibri" panose="020F0502020204030204" pitchFamily="34" charset="0"/>
              </a:rPr>
              <a:t>next state</a:t>
            </a:r>
          </a:p>
          <a:p>
            <a:pPr lvl="1">
              <a:buSzPct val="100000"/>
              <a:buFont typeface="Symbol" panose="05050102010706020507" pitchFamily="18" charset="2"/>
              <a:buChar char=""/>
            </a:pPr>
            <a:r>
              <a:rPr lang="en-US" sz="2200" dirty="0">
                <a:latin typeface="Calibri" panose="020F0502020204030204" pitchFamily="34" charset="0"/>
              </a:rPr>
              <a:t>Overwrites the symbol in the </a:t>
            </a:r>
            <a:r>
              <a:rPr lang="en-US" sz="2200" dirty="0">
                <a:solidFill>
                  <a:srgbClr val="00AE00"/>
                </a:solidFill>
                <a:latin typeface="Calibri" panose="020F0502020204030204" pitchFamily="34" charset="0"/>
              </a:rPr>
              <a:t>cell</a:t>
            </a:r>
            <a:r>
              <a:rPr lang="en-US" sz="2200" dirty="0">
                <a:latin typeface="Calibri" panose="020F0502020204030204" pitchFamily="34" charset="0"/>
              </a:rPr>
              <a:t> (or keeps it the same)</a:t>
            </a:r>
          </a:p>
          <a:p>
            <a:pPr lvl="1">
              <a:buSzPct val="100000"/>
              <a:buFont typeface="Symbol" panose="05050102010706020507" pitchFamily="18" charset="2"/>
              <a:buChar char=""/>
            </a:pPr>
            <a:r>
              <a:rPr lang="en-US" sz="2200" dirty="0">
                <a:latin typeface="Calibri" panose="020F0502020204030204" pitchFamily="34" charset="0"/>
              </a:rPr>
              <a:t>Moves to the left or right by 1</a:t>
            </a:r>
            <a:r>
              <a:rPr lang="en-US" sz="2200" dirty="0">
                <a:solidFill>
                  <a:srgbClr val="00AE00"/>
                </a:solidFill>
                <a:latin typeface="Calibri" panose="020F0502020204030204" pitchFamily="34" charset="0"/>
              </a:rPr>
              <a:t> cell</a:t>
            </a:r>
          </a:p>
          <a:p>
            <a:pPr lvl="0">
              <a:buSzPct val="100000"/>
              <a:buFont typeface="Symbol" panose="05050102010706020507" pitchFamily="18" charset="2"/>
              <a:buChar char=""/>
            </a:pPr>
            <a:r>
              <a:rPr lang="en-US" sz="2200" dirty="0">
                <a:latin typeface="Calibri" panose="020F0502020204030204" pitchFamily="34" charset="0"/>
              </a:rPr>
              <a:t>The</a:t>
            </a:r>
            <a:r>
              <a:rPr lang="en-US" sz="2200" dirty="0">
                <a:solidFill>
                  <a:srgbClr val="DD4814"/>
                </a:solidFill>
                <a:latin typeface="Calibri" panose="020F0502020204030204" pitchFamily="34" charset="0"/>
              </a:rPr>
              <a:t> action table</a:t>
            </a:r>
            <a:r>
              <a:rPr lang="en-US" sz="2200" dirty="0">
                <a:latin typeface="Calibri" panose="020F0502020204030204" pitchFamily="34" charset="0"/>
              </a:rPr>
              <a:t> records the rules for the transitions.</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27</a:t>
            </a:fld>
            <a:endParaRPr lang="en-US" sz="1000" dirty="0">
              <a:latin typeface="Calibri" panose="020F050202020403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301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r>
              <a:rPr lang="fr-FR" dirty="0">
                <a:solidFill>
                  <a:schemeClr val="tx1"/>
                </a:solidFill>
              </a:rPr>
              <a:t> of a Turing Machine</a:t>
            </a:r>
          </a:p>
        </p:txBody>
      </p:sp>
      <p:sp>
        <p:nvSpPr>
          <p:cNvPr id="3" name="Text Placeholder 2"/>
          <p:cNvSpPr txBox="1">
            <a:spLocks noGrp="1"/>
          </p:cNvSpPr>
          <p:nvPr>
            <p:ph type="body" idx="4294967295"/>
          </p:nvPr>
        </p:nvSpPr>
        <p:spPr>
          <a:xfrm>
            <a:off x="1193800" y="4140200"/>
            <a:ext cx="7416800" cy="198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000" dirty="0">
                <a:latin typeface="Calibri" panose="020F0502020204030204" pitchFamily="34" charset="0"/>
              </a:rPr>
              <a:t>Start from the rightmost position. (state = 1)</a:t>
            </a:r>
          </a:p>
          <a:p>
            <a:pPr lvl="0">
              <a:buSzPct val="100000"/>
              <a:buFont typeface="Symbol" panose="05050102010706020507" pitchFamily="18" charset="2"/>
              <a:buChar char=""/>
            </a:pPr>
            <a:r>
              <a:rPr lang="en-US" sz="2000" dirty="0">
                <a:latin typeface="Calibri" panose="020F0502020204030204" pitchFamily="34" charset="0"/>
              </a:rPr>
              <a:t>If (state = 1), replace a number x, by x+1 mod 10</a:t>
            </a:r>
          </a:p>
          <a:p>
            <a:pPr lvl="0">
              <a:buSzPct val="100000"/>
              <a:buFont typeface="Symbol" panose="05050102010706020507" pitchFamily="18" charset="2"/>
              <a:buChar char=""/>
            </a:pPr>
            <a:r>
              <a:rPr lang="en-US" sz="2000" dirty="0">
                <a:latin typeface="Calibri" panose="020F0502020204030204" pitchFamily="34" charset="0"/>
              </a:rPr>
              <a:t>The new state is equal to the value of the carry</a:t>
            </a:r>
          </a:p>
          <a:p>
            <a:pPr lvl="0">
              <a:buSzPct val="100000"/>
              <a:buFont typeface="Symbol" panose="05050102010706020507" pitchFamily="18" charset="2"/>
              <a:buChar char=""/>
            </a:pPr>
            <a:r>
              <a:rPr lang="en-US" sz="2000" dirty="0">
                <a:latin typeface="Calibri" panose="020F0502020204030204" pitchFamily="34" charset="0"/>
              </a:rPr>
              <a:t>Keep going left till the '$' sign</a:t>
            </a:r>
          </a:p>
        </p:txBody>
      </p:sp>
      <p:sp>
        <p:nvSpPr>
          <p:cNvPr id="8" name="TextBox 7"/>
          <p:cNvSpPr txBox="1"/>
          <p:nvPr/>
        </p:nvSpPr>
        <p:spPr>
          <a:xfrm>
            <a:off x="1260000" y="1529139"/>
            <a:ext cx="6831938" cy="384721"/>
          </a:xfrm>
          <a:prstGeom prst="rect">
            <a:avLst/>
          </a:prstGeom>
          <a:noFill/>
        </p:spPr>
        <p:txBody>
          <a:bodyPr wrap="square" rtlCol="0">
            <a:spAutoFit/>
          </a:bodyPr>
          <a:lstStyle/>
          <a:p>
            <a:r>
              <a:rPr lang="en-US" sz="1900" i="1" dirty="0">
                <a:latin typeface="Calibri" panose="020F0502020204030204" pitchFamily="34" charset="0"/>
              </a:rPr>
              <a:t>Design a Turing machine to increment a number by 1.</a:t>
            </a:r>
          </a:p>
        </p:txBody>
      </p:sp>
      <p:grpSp>
        <p:nvGrpSpPr>
          <p:cNvPr id="9" name="Group 4"/>
          <p:cNvGrpSpPr>
            <a:grpSpLocks noChangeAspect="1"/>
          </p:cNvGrpSpPr>
          <p:nvPr/>
        </p:nvGrpSpPr>
        <p:grpSpPr bwMode="auto">
          <a:xfrm>
            <a:off x="2625725" y="2209800"/>
            <a:ext cx="5465763" cy="1698625"/>
            <a:chOff x="1654" y="1392"/>
            <a:chExt cx="3443" cy="1070"/>
          </a:xfrm>
        </p:grpSpPr>
        <p:sp>
          <p:nvSpPr>
            <p:cNvPr id="10" name="AutoShape 3"/>
            <p:cNvSpPr>
              <a:spLocks noChangeAspect="1" noChangeArrowheads="1" noTextEdit="1"/>
            </p:cNvSpPr>
            <p:nvPr/>
          </p:nvSpPr>
          <p:spPr bwMode="auto">
            <a:xfrm>
              <a:off x="1654" y="1392"/>
              <a:ext cx="3443" cy="10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5"/>
            <p:cNvSpPr>
              <a:spLocks noChangeArrowheads="1"/>
            </p:cNvSpPr>
            <p:nvPr/>
          </p:nvSpPr>
          <p:spPr bwMode="auto">
            <a:xfrm>
              <a:off x="3601" y="1929"/>
              <a:ext cx="541" cy="300"/>
            </a:xfrm>
            <a:prstGeom prst="rect">
              <a:avLst/>
            </a:prstGeom>
            <a:solidFill>
              <a:srgbClr val="A2D0D9"/>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6"/>
            <p:cNvSpPr>
              <a:spLocks noChangeArrowheads="1"/>
            </p:cNvSpPr>
            <p:nvPr/>
          </p:nvSpPr>
          <p:spPr bwMode="auto">
            <a:xfrm>
              <a:off x="1693" y="1410"/>
              <a:ext cx="338" cy="242"/>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7"/>
            <p:cNvSpPr>
              <a:spLocks noChangeArrowheads="1"/>
            </p:cNvSpPr>
            <p:nvPr/>
          </p:nvSpPr>
          <p:spPr bwMode="auto">
            <a:xfrm>
              <a:off x="2032" y="1410"/>
              <a:ext cx="337" cy="242"/>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8"/>
            <p:cNvSpPr>
              <a:spLocks noChangeArrowheads="1"/>
            </p:cNvSpPr>
            <p:nvPr/>
          </p:nvSpPr>
          <p:spPr bwMode="auto">
            <a:xfrm>
              <a:off x="2371" y="1410"/>
              <a:ext cx="337" cy="242"/>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9"/>
            <p:cNvSpPr>
              <a:spLocks noChangeArrowheads="1"/>
            </p:cNvSpPr>
            <p:nvPr/>
          </p:nvSpPr>
          <p:spPr bwMode="auto">
            <a:xfrm>
              <a:off x="2710" y="1410"/>
              <a:ext cx="337" cy="242"/>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0"/>
            <p:cNvSpPr>
              <a:spLocks noChangeArrowheads="1"/>
            </p:cNvSpPr>
            <p:nvPr/>
          </p:nvSpPr>
          <p:spPr bwMode="auto">
            <a:xfrm>
              <a:off x="3048" y="1410"/>
              <a:ext cx="338" cy="242"/>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1"/>
            <p:cNvSpPr>
              <a:spLocks noChangeArrowheads="1"/>
            </p:cNvSpPr>
            <p:nvPr/>
          </p:nvSpPr>
          <p:spPr bwMode="auto">
            <a:xfrm>
              <a:off x="3387" y="1410"/>
              <a:ext cx="337" cy="242"/>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2"/>
            <p:cNvSpPr>
              <a:spLocks noChangeArrowheads="1"/>
            </p:cNvSpPr>
            <p:nvPr/>
          </p:nvSpPr>
          <p:spPr bwMode="auto">
            <a:xfrm>
              <a:off x="3726" y="1410"/>
              <a:ext cx="337" cy="242"/>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3"/>
            <p:cNvSpPr>
              <a:spLocks noChangeArrowheads="1"/>
            </p:cNvSpPr>
            <p:nvPr/>
          </p:nvSpPr>
          <p:spPr bwMode="auto">
            <a:xfrm>
              <a:off x="4065" y="1410"/>
              <a:ext cx="337" cy="242"/>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4"/>
            <p:cNvSpPr>
              <a:spLocks noChangeArrowheads="1"/>
            </p:cNvSpPr>
            <p:nvPr/>
          </p:nvSpPr>
          <p:spPr bwMode="auto">
            <a:xfrm>
              <a:off x="4403" y="1410"/>
              <a:ext cx="338" cy="242"/>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5"/>
            <p:cNvSpPr>
              <a:spLocks noChangeArrowheads="1"/>
            </p:cNvSpPr>
            <p:nvPr/>
          </p:nvSpPr>
          <p:spPr bwMode="auto">
            <a:xfrm>
              <a:off x="4742" y="1410"/>
              <a:ext cx="337" cy="242"/>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6"/>
            <p:cNvSpPr>
              <a:spLocks/>
            </p:cNvSpPr>
            <p:nvPr/>
          </p:nvSpPr>
          <p:spPr bwMode="auto">
            <a:xfrm>
              <a:off x="3697" y="1630"/>
              <a:ext cx="184" cy="301"/>
            </a:xfrm>
            <a:custGeom>
              <a:avLst/>
              <a:gdLst>
                <a:gd name="T0" fmla="*/ 201 w 307"/>
                <a:gd name="T1" fmla="*/ 502 h 502"/>
                <a:gd name="T2" fmla="*/ 201 w 307"/>
                <a:gd name="T3" fmla="*/ 303 h 502"/>
                <a:gd name="T4" fmla="*/ 0 w 307"/>
                <a:gd name="T5" fmla="*/ 303 h 502"/>
                <a:gd name="T6" fmla="*/ 307 w 307"/>
                <a:gd name="T7" fmla="*/ 0 h 502"/>
              </a:gdLst>
              <a:ahLst/>
              <a:cxnLst>
                <a:cxn ang="0">
                  <a:pos x="T0" y="T1"/>
                </a:cxn>
                <a:cxn ang="0">
                  <a:pos x="T2" y="T3"/>
                </a:cxn>
                <a:cxn ang="0">
                  <a:pos x="T4" y="T5"/>
                </a:cxn>
                <a:cxn ang="0">
                  <a:pos x="T6" y="T7"/>
                </a:cxn>
              </a:cxnLst>
              <a:rect l="0" t="0" r="r" b="b"/>
              <a:pathLst>
                <a:path w="307" h="502">
                  <a:moveTo>
                    <a:pt x="201" y="502"/>
                  </a:moveTo>
                  <a:lnTo>
                    <a:pt x="201" y="303"/>
                  </a:lnTo>
                  <a:lnTo>
                    <a:pt x="0" y="303"/>
                  </a:lnTo>
                  <a:lnTo>
                    <a:pt x="307" y="0"/>
                  </a:lnTo>
                </a:path>
              </a:pathLst>
            </a:custGeom>
            <a:solidFill>
              <a:srgbClr val="A2D0D9"/>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7"/>
            <p:cNvSpPr>
              <a:spLocks/>
            </p:cNvSpPr>
            <p:nvPr/>
          </p:nvSpPr>
          <p:spPr bwMode="auto">
            <a:xfrm>
              <a:off x="3878" y="1633"/>
              <a:ext cx="184" cy="301"/>
            </a:xfrm>
            <a:custGeom>
              <a:avLst/>
              <a:gdLst>
                <a:gd name="T0" fmla="*/ 105 w 306"/>
                <a:gd name="T1" fmla="*/ 502 h 502"/>
                <a:gd name="T2" fmla="*/ 105 w 306"/>
                <a:gd name="T3" fmla="*/ 303 h 502"/>
                <a:gd name="T4" fmla="*/ 306 w 306"/>
                <a:gd name="T5" fmla="*/ 303 h 502"/>
                <a:gd name="T6" fmla="*/ 0 w 306"/>
                <a:gd name="T7" fmla="*/ 0 h 502"/>
              </a:gdLst>
              <a:ahLst/>
              <a:cxnLst>
                <a:cxn ang="0">
                  <a:pos x="T0" y="T1"/>
                </a:cxn>
                <a:cxn ang="0">
                  <a:pos x="T2" y="T3"/>
                </a:cxn>
                <a:cxn ang="0">
                  <a:pos x="T4" y="T5"/>
                </a:cxn>
                <a:cxn ang="0">
                  <a:pos x="T6" y="T7"/>
                </a:cxn>
              </a:cxnLst>
              <a:rect l="0" t="0" r="r" b="b"/>
              <a:pathLst>
                <a:path w="306" h="502">
                  <a:moveTo>
                    <a:pt x="105" y="502"/>
                  </a:moveTo>
                  <a:lnTo>
                    <a:pt x="105" y="303"/>
                  </a:lnTo>
                  <a:lnTo>
                    <a:pt x="306" y="303"/>
                  </a:lnTo>
                  <a:lnTo>
                    <a:pt x="0" y="0"/>
                  </a:lnTo>
                </a:path>
              </a:pathLst>
            </a:custGeom>
            <a:solidFill>
              <a:srgbClr val="A2D0D9"/>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Line 18"/>
            <p:cNvSpPr>
              <a:spLocks noChangeShapeType="1"/>
            </p:cNvSpPr>
            <p:nvPr/>
          </p:nvSpPr>
          <p:spPr bwMode="auto">
            <a:xfrm>
              <a:off x="3820" y="1928"/>
              <a:ext cx="125" cy="0"/>
            </a:xfrm>
            <a:prstGeom prst="line">
              <a:avLst/>
            </a:prstGeom>
            <a:noFill/>
            <a:ln w="8"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9"/>
            <p:cNvSpPr>
              <a:spLocks/>
            </p:cNvSpPr>
            <p:nvPr/>
          </p:nvSpPr>
          <p:spPr bwMode="auto">
            <a:xfrm>
              <a:off x="3712" y="1641"/>
              <a:ext cx="336" cy="281"/>
            </a:xfrm>
            <a:custGeom>
              <a:avLst/>
              <a:gdLst>
                <a:gd name="T0" fmla="*/ 112 w 336"/>
                <a:gd name="T1" fmla="*/ 223 h 281"/>
                <a:gd name="T2" fmla="*/ 112 w 336"/>
                <a:gd name="T3" fmla="*/ 165 h 281"/>
                <a:gd name="T4" fmla="*/ 56 w 336"/>
                <a:gd name="T5" fmla="*/ 165 h 281"/>
                <a:gd name="T6" fmla="*/ 0 w 336"/>
                <a:gd name="T7" fmla="*/ 165 h 281"/>
                <a:gd name="T8" fmla="*/ 83 w 336"/>
                <a:gd name="T9" fmla="*/ 83 h 281"/>
                <a:gd name="T10" fmla="*/ 166 w 336"/>
                <a:gd name="T11" fmla="*/ 0 h 281"/>
                <a:gd name="T12" fmla="*/ 251 w 336"/>
                <a:gd name="T13" fmla="*/ 84 h 281"/>
                <a:gd name="T14" fmla="*/ 336 w 336"/>
                <a:gd name="T15" fmla="*/ 168 h 281"/>
                <a:gd name="T16" fmla="*/ 279 w 336"/>
                <a:gd name="T17" fmla="*/ 168 h 281"/>
                <a:gd name="T18" fmla="*/ 223 w 336"/>
                <a:gd name="T19" fmla="*/ 168 h 281"/>
                <a:gd name="T20" fmla="*/ 223 w 336"/>
                <a:gd name="T21" fmla="*/ 224 h 281"/>
                <a:gd name="T22" fmla="*/ 223 w 336"/>
                <a:gd name="T23" fmla="*/ 281 h 281"/>
                <a:gd name="T24" fmla="*/ 168 w 336"/>
                <a:gd name="T25" fmla="*/ 281 h 281"/>
                <a:gd name="T26" fmla="*/ 112 w 336"/>
                <a:gd name="T27" fmla="*/ 281 h 281"/>
                <a:gd name="T28" fmla="*/ 112 w 336"/>
                <a:gd name="T29" fmla="*/ 223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6" h="281">
                  <a:moveTo>
                    <a:pt x="112" y="223"/>
                  </a:moveTo>
                  <a:lnTo>
                    <a:pt x="112" y="165"/>
                  </a:lnTo>
                  <a:lnTo>
                    <a:pt x="56" y="165"/>
                  </a:lnTo>
                  <a:lnTo>
                    <a:pt x="0" y="165"/>
                  </a:lnTo>
                  <a:lnTo>
                    <a:pt x="83" y="83"/>
                  </a:lnTo>
                  <a:lnTo>
                    <a:pt x="166" y="0"/>
                  </a:lnTo>
                  <a:lnTo>
                    <a:pt x="251" y="84"/>
                  </a:lnTo>
                  <a:lnTo>
                    <a:pt x="336" y="168"/>
                  </a:lnTo>
                  <a:lnTo>
                    <a:pt x="279" y="168"/>
                  </a:lnTo>
                  <a:lnTo>
                    <a:pt x="223" y="168"/>
                  </a:lnTo>
                  <a:lnTo>
                    <a:pt x="223" y="224"/>
                  </a:lnTo>
                  <a:lnTo>
                    <a:pt x="223" y="281"/>
                  </a:lnTo>
                  <a:lnTo>
                    <a:pt x="168" y="281"/>
                  </a:lnTo>
                  <a:lnTo>
                    <a:pt x="112" y="281"/>
                  </a:lnTo>
                  <a:lnTo>
                    <a:pt x="112" y="223"/>
                  </a:lnTo>
                  <a:close/>
                </a:path>
              </a:pathLst>
            </a:custGeom>
            <a:solidFill>
              <a:srgbClr val="A2D0D9"/>
            </a:solidFill>
            <a:ln w="2"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0"/>
            <p:cNvSpPr>
              <a:spLocks noChangeArrowheads="1"/>
            </p:cNvSpPr>
            <p:nvPr/>
          </p:nvSpPr>
          <p:spPr bwMode="auto">
            <a:xfrm>
              <a:off x="3379" y="2239"/>
              <a:ext cx="896" cy="2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dirty="0">
                  <a:ln>
                    <a:noFill/>
                  </a:ln>
                  <a:solidFill>
                    <a:srgbClr val="000000"/>
                  </a:solidFill>
                  <a:effectLst/>
                  <a:latin typeface="Bitstream Vera Sans"/>
                </a:rPr>
                <a:t>Tape Head</a:t>
              </a:r>
              <a:endParaRPr kumimoji="0" lang="en-US" sz="1800" b="0" i="0" u="none" strike="noStrike" cap="none" normalizeH="0" baseline="0" dirty="0">
                <a:ln>
                  <a:noFill/>
                </a:ln>
                <a:solidFill>
                  <a:schemeClr val="tx1"/>
                </a:solidFill>
                <a:effectLst/>
                <a:latin typeface="Arial" pitchFamily="34" charset="0"/>
              </a:endParaRPr>
            </a:p>
          </p:txBody>
        </p:sp>
        <p:sp>
          <p:nvSpPr>
            <p:cNvPr id="27" name="Rectangle 21"/>
            <p:cNvSpPr>
              <a:spLocks noChangeArrowheads="1"/>
            </p:cNvSpPr>
            <p:nvPr/>
          </p:nvSpPr>
          <p:spPr bwMode="auto">
            <a:xfrm>
              <a:off x="4160" y="1392"/>
              <a:ext cx="112" cy="2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a:ln>
                    <a:noFill/>
                  </a:ln>
                  <a:solidFill>
                    <a:srgbClr val="000000"/>
                  </a:solidFill>
                  <a:effectLst/>
                  <a:latin typeface="Bitstream Vera Sans"/>
                </a:rPr>
                <a:t>$</a:t>
              </a:r>
              <a:endParaRPr kumimoji="0" lang="en-US" sz="2500" b="0" i="0" u="none" strike="noStrike" cap="none" normalizeH="0" baseline="0" dirty="0">
                <a:ln>
                  <a:noFill/>
                </a:ln>
                <a:solidFill>
                  <a:schemeClr val="tx1"/>
                </a:solidFill>
                <a:effectLst/>
                <a:latin typeface="Arial" pitchFamily="34" charset="0"/>
              </a:endParaRPr>
            </a:p>
          </p:txBody>
        </p:sp>
        <p:sp>
          <p:nvSpPr>
            <p:cNvPr id="28" name="Rectangle 22"/>
            <p:cNvSpPr>
              <a:spLocks noChangeArrowheads="1"/>
            </p:cNvSpPr>
            <p:nvPr/>
          </p:nvSpPr>
          <p:spPr bwMode="auto">
            <a:xfrm>
              <a:off x="2860" y="1405"/>
              <a:ext cx="1070" cy="2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a:ln>
                    <a:noFill/>
                  </a:ln>
                  <a:solidFill>
                    <a:srgbClr val="000000"/>
                  </a:solidFill>
                  <a:effectLst/>
                  <a:latin typeface="Bitstream Vera Sans"/>
                </a:rPr>
                <a:t>3    4    6   9</a:t>
              </a:r>
              <a:endParaRPr kumimoji="0" lang="en-US" sz="2500" b="0" i="0" u="none" strike="noStrike" cap="none" normalizeH="0" baseline="0" dirty="0">
                <a:ln>
                  <a:noFill/>
                </a:ln>
                <a:solidFill>
                  <a:schemeClr val="tx1"/>
                </a:solidFill>
                <a:effectLst/>
                <a:latin typeface="Arial" pitchFamily="34" charset="0"/>
              </a:endParaRPr>
            </a:p>
          </p:txBody>
        </p:sp>
        <p:sp>
          <p:nvSpPr>
            <p:cNvPr id="29" name="Rectangle 23"/>
            <p:cNvSpPr>
              <a:spLocks noChangeArrowheads="1"/>
            </p:cNvSpPr>
            <p:nvPr/>
          </p:nvSpPr>
          <p:spPr bwMode="auto">
            <a:xfrm>
              <a:off x="2144" y="1392"/>
              <a:ext cx="112" cy="2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a:ln>
                    <a:noFill/>
                  </a:ln>
                  <a:solidFill>
                    <a:srgbClr val="000000"/>
                  </a:solidFill>
                  <a:effectLst/>
                  <a:latin typeface="Bitstream Vera Sans"/>
                </a:rPr>
                <a:t>$</a:t>
              </a:r>
              <a:endParaRPr kumimoji="0" lang="en-US" sz="2500" b="0" i="0" u="none" strike="noStrike" cap="none" normalizeH="0" baseline="0" dirty="0">
                <a:ln>
                  <a:noFill/>
                </a:ln>
                <a:solidFill>
                  <a:schemeClr val="tx1"/>
                </a:solidFill>
                <a:effectLst/>
                <a:latin typeface="Arial" pitchFamily="34" charset="0"/>
              </a:endParaRPr>
            </a:p>
          </p:txBody>
        </p:sp>
        <p:sp>
          <p:nvSpPr>
            <p:cNvPr id="30" name="Rectangle 24"/>
            <p:cNvSpPr>
              <a:spLocks noChangeArrowheads="1"/>
            </p:cNvSpPr>
            <p:nvPr/>
          </p:nvSpPr>
          <p:spPr bwMode="auto">
            <a:xfrm>
              <a:off x="2480" y="1403"/>
              <a:ext cx="112" cy="2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a:ln>
                    <a:noFill/>
                  </a:ln>
                  <a:solidFill>
                    <a:srgbClr val="000000"/>
                  </a:solidFill>
                  <a:effectLst/>
                  <a:latin typeface="Bitstream Vera Sans"/>
                </a:rPr>
                <a:t>7</a:t>
              </a:r>
              <a:endParaRPr kumimoji="0" lang="en-US" sz="2500" b="0" i="0" u="none" strike="noStrike" cap="none" normalizeH="0" baseline="0" dirty="0">
                <a:ln>
                  <a:noFill/>
                </a:ln>
                <a:solidFill>
                  <a:schemeClr val="tx1"/>
                </a:solidFill>
                <a:effectLst/>
                <a:latin typeface="Arial" pitchFamily="34" charset="0"/>
              </a:endParaRPr>
            </a:p>
          </p:txBody>
        </p:sp>
      </p:grpSp>
      <p:pic>
        <p:nvPicPr>
          <p:cNvPr id="31"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2"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28</a:t>
            </a:fld>
            <a:endParaRPr lang="en-US" sz="1000" dirty="0">
              <a:latin typeface="Calibri" panose="020F050202020403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52400" y="152400"/>
            <a:ext cx="8763000" cy="936625"/>
          </a:xfrm>
        </p:spPr>
        <p:txBody>
          <a:bodyPr lIns="0" tIns="0" rIns="0" bIns="0" anchor="ctr">
            <a:no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More about the Turing Machine</a:t>
            </a:r>
          </a:p>
        </p:txBody>
      </p:sp>
      <p:sp>
        <p:nvSpPr>
          <p:cNvPr id="3" name="Text Placeholder 2"/>
          <p:cNvSpPr txBox="1">
            <a:spLocks noGrp="1"/>
          </p:cNvSpPr>
          <p:nvPr>
            <p:ph type="body" idx="4294967295"/>
          </p:nvPr>
        </p:nvSpPr>
        <p:spPr>
          <a:xfrm>
            <a:off x="533400" y="1905000"/>
            <a:ext cx="8001000" cy="3429000"/>
          </a:xfrm>
        </p:spPr>
        <p:txBody>
          <a:bodyPr lIns="0" tIns="0" rIns="0" bIns="0">
            <a:normAutofit fontScale="92500" lnSpcReduction="2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This machine is extremely simple, and extremely powerful</a:t>
            </a:r>
          </a:p>
          <a:p>
            <a:pPr lvl="0">
              <a:buSzPct val="100000"/>
              <a:buFont typeface="Symbol" panose="05050102010706020507" pitchFamily="18" charset="2"/>
              <a:buChar char=""/>
            </a:pPr>
            <a:endParaRPr lang="en-US" dirty="0">
              <a:latin typeface="Calibri" panose="020F0502020204030204" pitchFamily="34" charset="0"/>
            </a:endParaRPr>
          </a:p>
          <a:p>
            <a:pPr lvl="1">
              <a:buSzPct val="100000"/>
              <a:buFont typeface="Symbol" panose="05050102010706020507" pitchFamily="18" charset="2"/>
              <a:buChar char=""/>
            </a:pPr>
            <a:r>
              <a:rPr lang="en-US" dirty="0">
                <a:latin typeface="Calibri" panose="020F0502020204030204" pitchFamily="34" charset="0"/>
              </a:rPr>
              <a:t>We can solve all kinds of problems – mathematical problems, engineering analyses, protein folding, computer games, …</a:t>
            </a:r>
          </a:p>
          <a:p>
            <a:pPr lvl="1">
              <a:buSzPct val="100000"/>
              <a:buFont typeface="Symbol" panose="05050102010706020507" pitchFamily="18" charset="2"/>
              <a:buChar char=""/>
            </a:pPr>
            <a:endParaRPr lang="en-US" dirty="0">
              <a:latin typeface="Calibri" panose="020F0502020204030204" pitchFamily="34" charset="0"/>
            </a:endParaRPr>
          </a:p>
          <a:p>
            <a:pPr lvl="1">
              <a:buSzPct val="100000"/>
              <a:buFont typeface="Symbol" panose="05050102010706020507" pitchFamily="18" charset="2"/>
              <a:buChar char=""/>
            </a:pPr>
            <a:r>
              <a:rPr lang="en-US" dirty="0">
                <a:latin typeface="Calibri" panose="020F0502020204030204" pitchFamily="34" charset="0"/>
              </a:rPr>
              <a:t>Try to use the Turing machine to solve many more types of problems (</a:t>
            </a:r>
            <a:r>
              <a:rPr lang="en-US" dirty="0">
                <a:solidFill>
                  <a:srgbClr val="FF0000"/>
                </a:solidFill>
                <a:latin typeface="Calibri" panose="020F0502020204030204" pitchFamily="34" charset="0"/>
              </a:rPr>
              <a:t>TODO</a:t>
            </a:r>
            <a:r>
              <a:rPr lang="en-US" dirty="0">
                <a:latin typeface="Calibri" panose="020F0502020204030204" pitchFamily="34" charset="0"/>
              </a:rPr>
              <a:t>)</a:t>
            </a:r>
          </a:p>
          <a:p>
            <a:pPr lvl="1">
              <a:buSzPct val="100000"/>
              <a:buFont typeface="Symbol" panose="05050102010706020507" pitchFamily="18" charset="2"/>
              <a:buChar char=""/>
            </a:pPr>
            <a:endParaRPr lang="en-US" dirty="0">
              <a:latin typeface="Calibri" panose="020F0502020204030204" pitchFamily="34" charset="0"/>
            </a:endParaRP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29</a:t>
            </a:fld>
            <a:endParaRPr lang="en-US" sz="1000" dirty="0">
              <a:latin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52400" y="228600"/>
            <a:ext cx="8839200" cy="677108"/>
          </a:xfrm>
        </p:spPr>
        <p:txBody>
          <a:bodyPr wrap="square"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dirty="0">
                <a:solidFill>
                  <a:schemeClr val="tx1"/>
                </a:solidFill>
              </a:rPr>
              <a:t>What </a:t>
            </a:r>
            <a:r>
              <a:rPr lang="fr-FR" dirty="0" err="1">
                <a:solidFill>
                  <a:schemeClr val="tx1"/>
                </a:solidFill>
              </a:rPr>
              <a:t>is</a:t>
            </a:r>
            <a:r>
              <a:rPr lang="fr-FR" dirty="0">
                <a:solidFill>
                  <a:schemeClr val="tx1"/>
                </a:solidFill>
              </a:rPr>
              <a:t> Computer Architecture ?</a:t>
            </a:r>
          </a:p>
        </p:txBody>
      </p:sp>
      <p:sp>
        <p:nvSpPr>
          <p:cNvPr id="4" name="Text Placeholder 3"/>
          <p:cNvSpPr txBox="1">
            <a:spLocks noGrp="1"/>
          </p:cNvSpPr>
          <p:nvPr>
            <p:ph type="body" idx="4294967295"/>
          </p:nvPr>
        </p:nvSpPr>
        <p:spPr>
          <a:xfrm>
            <a:off x="533400" y="2819400"/>
            <a:ext cx="8153400" cy="2501899"/>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400" dirty="0">
                <a:latin typeface="" pitchFamily="18"/>
              </a:rPr>
              <a:t>Computer Architecture</a:t>
            </a:r>
          </a:p>
          <a:p>
            <a:pPr lvl="1">
              <a:buSzPct val="100000"/>
              <a:buFont typeface="Symbol" panose="05050102010706020507" pitchFamily="18" charset="2"/>
              <a:buChar char=""/>
            </a:pPr>
            <a:r>
              <a:rPr lang="en-US" dirty="0">
                <a:latin typeface="" pitchFamily="18"/>
              </a:rPr>
              <a:t>The view of a computer as presented to software designers</a:t>
            </a:r>
          </a:p>
          <a:p>
            <a:pPr lvl="0">
              <a:buSzPct val="100000"/>
              <a:buFont typeface="Symbol" panose="05050102010706020507" pitchFamily="18" charset="2"/>
              <a:buChar char=""/>
            </a:pPr>
            <a:r>
              <a:rPr lang="en-US" sz="2400" dirty="0">
                <a:latin typeface="" pitchFamily="18"/>
              </a:rPr>
              <a:t>Computer Organization</a:t>
            </a:r>
          </a:p>
          <a:p>
            <a:pPr lvl="1">
              <a:buSzPct val="100000"/>
              <a:buFont typeface="Symbol" panose="05050102010706020507" pitchFamily="18" charset="2"/>
              <a:buChar char=""/>
            </a:pPr>
            <a:r>
              <a:rPr lang="en-US" dirty="0">
                <a:latin typeface="" pitchFamily="18"/>
              </a:rPr>
              <a:t>The actual implementation of a computer in hardware.</a:t>
            </a:r>
          </a:p>
        </p:txBody>
      </p:sp>
      <p:sp>
        <p:nvSpPr>
          <p:cNvPr id="3" name="Freeform 2"/>
          <p:cNvSpPr/>
          <p:nvPr/>
        </p:nvSpPr>
        <p:spPr>
          <a:xfrm>
            <a:off x="1242000" y="1711075"/>
            <a:ext cx="6660000" cy="54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CC99"/>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2600" b="0" i="0" u="none" strike="noStrike" kern="1200">
                <a:ln>
                  <a:noFill/>
                </a:ln>
                <a:latin typeface="Arial" pitchFamily="18"/>
                <a:ea typeface="Microsoft YaHei" pitchFamily="2"/>
                <a:cs typeface="Mangal" pitchFamily="2"/>
              </a:rPr>
              <a:t>Answer : It is the study of computers ?</a:t>
            </a:r>
          </a:p>
        </p:txBody>
      </p:sp>
      <p:pic>
        <p:nvPicPr>
          <p:cNvPr id="8"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a:t>
            </a:fld>
            <a:endParaRPr lang="en-US" sz="1000" dirty="0">
              <a:latin typeface="Calibri" panose="020F050202020403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Freeform 1"/>
          <p:cNvSpPr/>
          <p:nvPr/>
        </p:nvSpPr>
        <p:spPr>
          <a:xfrm>
            <a:off x="718441" y="4738800"/>
            <a:ext cx="7788240" cy="1045799"/>
          </a:xfrm>
          <a:custGeom>
            <a:avLst>
              <a:gd name="f0" fmla="val 2700"/>
            </a:avLst>
            <a:gdLst>
              <a:gd name="f1" fmla="val 10800000"/>
              <a:gd name="f2" fmla="val 5400000"/>
              <a:gd name="f3" fmla="val 16200000"/>
              <a:gd name="f4" fmla="val w"/>
              <a:gd name="f5" fmla="val h"/>
              <a:gd name="f6" fmla="val ss"/>
              <a:gd name="f7" fmla="val 0"/>
              <a:gd name="f8" fmla="val 5400"/>
              <a:gd name="f9" fmla="val -2147483647"/>
              <a:gd name="f10" fmla="val 2147483647"/>
              <a:gd name="f11" fmla="abs f4"/>
              <a:gd name="f12" fmla="abs f5"/>
              <a:gd name="f13" fmla="abs f6"/>
              <a:gd name="f14" fmla="pin 0 f0 5400"/>
              <a:gd name="f15" fmla="+- 0 0 f2"/>
              <a:gd name="f16" fmla="?: f11 f4 1"/>
              <a:gd name="f17" fmla="?: f12 f5 1"/>
              <a:gd name="f18" fmla="?: f13 f6 1"/>
              <a:gd name="f19" fmla="val f14"/>
              <a:gd name="f20" fmla="*/ f16 1 21600"/>
              <a:gd name="f21" fmla="*/ f17 1 21600"/>
              <a:gd name="f22" fmla="*/ 21600 f16 1"/>
              <a:gd name="f23" fmla="*/ 21600 f17 1"/>
              <a:gd name="f24" fmla="*/ f19 1 2"/>
              <a:gd name="f25" fmla="*/ f19 2 1"/>
              <a:gd name="f26" fmla="min f21 f20"/>
              <a:gd name="f27" fmla="*/ f22 1 f18"/>
              <a:gd name="f28" fmla="*/ f23 1 f18"/>
              <a:gd name="f29" fmla="+- f19 f24 0"/>
              <a:gd name="f30" fmla="*/ f24 1 2"/>
              <a:gd name="f31" fmla="+- f27 0 f24"/>
              <a:gd name="f32" fmla="+- f27 0 f19"/>
              <a:gd name="f33" fmla="+- f19 f30 0"/>
              <a:gd name="f34" fmla="+- f24 f30 0"/>
              <a:gd name="f35" fmla="+- f28 0 f24"/>
              <a:gd name="f36" fmla="+- f28 0 f19"/>
              <a:gd name="f37" fmla="+- f28 0 f29"/>
              <a:gd name="f38" fmla="*/ f14 f26 1"/>
              <a:gd name="f39" fmla="*/ f7 f26 1"/>
              <a:gd name="f40" fmla="*/ f19 f26 1"/>
              <a:gd name="f41" fmla="*/ f29 f26 1"/>
              <a:gd name="f42" fmla="*/ f24 f26 1"/>
              <a:gd name="f43" fmla="*/ f27 f26 1"/>
              <a:gd name="f44" fmla="*/ f28 f26 1"/>
              <a:gd name="f45" fmla="*/ f25 f26 1"/>
              <a:gd name="f46" fmla="*/ f32 f26 1"/>
              <a:gd name="f47" fmla="*/ f36 f26 1"/>
              <a:gd name="f48" fmla="+- f42 0 f39"/>
              <a:gd name="f49" fmla="+- f40 0 f41"/>
              <a:gd name="f50" fmla="*/ f31 f26 1"/>
              <a:gd name="f51" fmla="+- f39 0 f42"/>
              <a:gd name="f52" fmla="*/ f37 f26 1"/>
              <a:gd name="f53" fmla="*/ f35 f26 1"/>
              <a:gd name="f54" fmla="+- f42 0 f40"/>
              <a:gd name="f55" fmla="*/ f34 f26 1"/>
              <a:gd name="f56" fmla="*/ f33 f26 1"/>
              <a:gd name="f57" fmla="+- f45 0 f41"/>
              <a:gd name="f58" fmla="+- f40 0 f42"/>
              <a:gd name="f59" fmla="+- f41 0 f45"/>
              <a:gd name="f60" fmla="abs f48"/>
              <a:gd name="f61" fmla="abs f49"/>
              <a:gd name="f62" fmla="?: f48 f15 f2"/>
              <a:gd name="f63" fmla="?: f48 f2 f15"/>
              <a:gd name="f64" fmla="?: f49 0 f1"/>
              <a:gd name="f65" fmla="?: f49 f1 0"/>
              <a:gd name="f66" fmla="+- f50 0 f46"/>
              <a:gd name="f67" fmla="abs f51"/>
              <a:gd name="f68" fmla="?: f51 0 f1"/>
              <a:gd name="f69" fmla="?: f51 f1 0"/>
              <a:gd name="f70" fmla="+- f43 0 f50"/>
              <a:gd name="f71" fmla="+- f50 0 f43"/>
              <a:gd name="f72" fmla="+- f47 0 f52"/>
              <a:gd name="f73" fmla="+- f44 0 f53"/>
              <a:gd name="f74" fmla="abs f54"/>
              <a:gd name="f75" fmla="?: f54 f15 f2"/>
              <a:gd name="f76" fmla="?: f54 f2 f15"/>
              <a:gd name="f77" fmla="+- f53 0 f44"/>
              <a:gd name="f78" fmla="?: f51 f15 f2"/>
              <a:gd name="f79" fmla="?: f51 f2 f15"/>
              <a:gd name="f80" fmla="?: f51 f3 f2"/>
              <a:gd name="f81" fmla="?: f51 f2 f3"/>
              <a:gd name="f82" fmla="+- f55 0 f42"/>
              <a:gd name="f83" fmla="+- f56 0 f41"/>
              <a:gd name="f84" fmla="+- f40 0 f55"/>
              <a:gd name="f85" fmla="+- f41 0 f56"/>
              <a:gd name="f86" fmla="abs f57"/>
              <a:gd name="f87" fmla="?: f57 0 f1"/>
              <a:gd name="f88" fmla="?: f57 f1 0"/>
              <a:gd name="f89" fmla="+- f46 0 f50"/>
              <a:gd name="f90" fmla="+- f46 0 f46"/>
              <a:gd name="f91" fmla="+- f42 0 f55"/>
              <a:gd name="f92" fmla="abs f58"/>
              <a:gd name="f93" fmla="?: f58 0 f1"/>
              <a:gd name="f94" fmla="?: f58 f1 0"/>
              <a:gd name="f95" fmla="abs f59"/>
              <a:gd name="f96" fmla="?: f48 f65 f64"/>
              <a:gd name="f97" fmla="?: f48 f64 f65"/>
              <a:gd name="f98" fmla="?: f49 f62 f63"/>
              <a:gd name="f99" fmla="abs f66"/>
              <a:gd name="f100" fmla="?: f66 f15 f2"/>
              <a:gd name="f101" fmla="?: f66 f2 f15"/>
              <a:gd name="f102" fmla="?: f66 f69 f68"/>
              <a:gd name="f103" fmla="?: f66 f68 f69"/>
              <a:gd name="f104" fmla="abs f70"/>
              <a:gd name="f105" fmla="?: f70 f15 f2"/>
              <a:gd name="f106" fmla="?: f70 f2 f15"/>
              <a:gd name="f107" fmla="?: f70 f3 f2"/>
              <a:gd name="f108" fmla="?: f70 f2 f3"/>
              <a:gd name="f109" fmla="abs f71"/>
              <a:gd name="f110" fmla="abs f72"/>
              <a:gd name="f111" fmla="?: f71 f15 f2"/>
              <a:gd name="f112" fmla="?: f71 f2 f15"/>
              <a:gd name="f113" fmla="?: f72 0 f1"/>
              <a:gd name="f114" fmla="?: f72 f1 0"/>
              <a:gd name="f115" fmla="abs f73"/>
              <a:gd name="f116" fmla="?: f73 0 f1"/>
              <a:gd name="f117" fmla="?: f73 f1 0"/>
              <a:gd name="f118" fmla="?: f73 f75 f76"/>
              <a:gd name="f119" fmla="abs f77"/>
              <a:gd name="f120" fmla="?: f51 f81 f80"/>
              <a:gd name="f121" fmla="?: f51 f80 f81"/>
              <a:gd name="f122" fmla="?: f77 f79 f78"/>
              <a:gd name="f123" fmla="abs f82"/>
              <a:gd name="f124" fmla="abs f83"/>
              <a:gd name="f125" fmla="?: f82 f15 f2"/>
              <a:gd name="f126" fmla="?: f82 f2 f15"/>
              <a:gd name="f127" fmla="?: f83 0 f1"/>
              <a:gd name="f128" fmla="?: f83 f1 0"/>
              <a:gd name="f129" fmla="abs f84"/>
              <a:gd name="f130" fmla="abs f85"/>
              <a:gd name="f131" fmla="?: f84 f15 f2"/>
              <a:gd name="f132" fmla="?: f84 f2 f15"/>
              <a:gd name="f133" fmla="?: f84 f3 f2"/>
              <a:gd name="f134" fmla="?: f84 f2 f3"/>
              <a:gd name="f135" fmla="?: f54 f88 f87"/>
              <a:gd name="f136" fmla="?: f54 f87 f88"/>
              <a:gd name="f137" fmla="?: f57 f75 f76"/>
              <a:gd name="f138" fmla="abs f89"/>
              <a:gd name="f139" fmla="?: f89 f15 f2"/>
              <a:gd name="f140" fmla="?: f89 f2 f15"/>
              <a:gd name="f141" fmla="?: f82 0 f1"/>
              <a:gd name="f142" fmla="?: f82 f1 0"/>
              <a:gd name="f143" fmla="abs f90"/>
              <a:gd name="f144" fmla="abs f91"/>
              <a:gd name="f145" fmla="?: f90 f15 f2"/>
              <a:gd name="f146" fmla="?: f90 f2 f15"/>
              <a:gd name="f147" fmla="?: f90 f3 f2"/>
              <a:gd name="f148" fmla="?: f90 f2 f3"/>
              <a:gd name="f149" fmla="?: f71 f94 f93"/>
              <a:gd name="f150" fmla="?: f71 f93 f94"/>
              <a:gd name="f151" fmla="?: f59 f79 f78"/>
              <a:gd name="f152" fmla="?: f49 f96 f97"/>
              <a:gd name="f153" fmla="?: f51 f102 f103"/>
              <a:gd name="f154" fmla="?: f51 f100 f101"/>
              <a:gd name="f155" fmla="?: f70 f108 f107"/>
              <a:gd name="f156" fmla="?: f70 f107 f108"/>
              <a:gd name="f157" fmla="?: f48 f106 f105"/>
              <a:gd name="f158" fmla="?: f71 f114 f113"/>
              <a:gd name="f159" fmla="?: f71 f113 f114"/>
              <a:gd name="f160" fmla="?: f72 f111 f112"/>
              <a:gd name="f161" fmla="?: f54 f117 f116"/>
              <a:gd name="f162" fmla="?: f54 f116 f117"/>
              <a:gd name="f163" fmla="?: f77 f121 f120"/>
              <a:gd name="f164" fmla="?: f82 f128 f127"/>
              <a:gd name="f165" fmla="?: f82 f127 f128"/>
              <a:gd name="f166" fmla="?: f83 f125 f126"/>
              <a:gd name="f167" fmla="?: f84 f134 f133"/>
              <a:gd name="f168" fmla="?: f84 f133 f134"/>
              <a:gd name="f169" fmla="?: f85 f132 f131"/>
              <a:gd name="f170" fmla="?: f57 f135 f136"/>
              <a:gd name="f171" fmla="?: f89 f142 f141"/>
              <a:gd name="f172" fmla="?: f89 f141 f142"/>
              <a:gd name="f173" fmla="?: f82 f139 f140"/>
              <a:gd name="f174" fmla="?: f90 f148 f147"/>
              <a:gd name="f175" fmla="?: f90 f147 f148"/>
              <a:gd name="f176" fmla="?: f91 f146 f145"/>
              <a:gd name="f177" fmla="?: f58 f149 f150"/>
              <a:gd name="f178" fmla="?: f58 f111 f112"/>
              <a:gd name="f179" fmla="?: f59 f121 f120"/>
              <a:gd name="f180" fmla="?: f48 f156 f155"/>
              <a:gd name="f181" fmla="?: f72 f158 f159"/>
              <a:gd name="f182" fmla="?: f73 f161 f162"/>
              <a:gd name="f183" fmla="?: f83 f164 f165"/>
              <a:gd name="f184" fmla="?: f85 f168 f167"/>
              <a:gd name="f185" fmla="?: f82 f171 f172"/>
              <a:gd name="f186" fmla="?: f91 f175 f174"/>
            </a:gdLst>
            <a:ahLst>
              <a:ahXY gdRefX="f0" minX="f7" maxX="f8">
                <a:pos x="f38" y="f39"/>
              </a:ahXY>
            </a:ahLst>
            <a:cxnLst>
              <a:cxn ang="3cd4">
                <a:pos x="hc" y="t"/>
              </a:cxn>
              <a:cxn ang="0">
                <a:pos x="r" y="vc"/>
              </a:cxn>
              <a:cxn ang="cd4">
                <a:pos x="hc" y="b"/>
              </a:cxn>
              <a:cxn ang="cd2">
                <a:pos x="l" y="vc"/>
              </a:cxn>
            </a:cxnLst>
            <a:rect l="f40" t="f40" r="f46" b="f47"/>
            <a:pathLst>
              <a:path>
                <a:moveTo>
                  <a:pt x="f39" y="f41"/>
                </a:moveTo>
                <a:arcTo wR="f60" hR="f61" stAng="f152" swAng="f98"/>
                <a:lnTo>
                  <a:pt x="f46" y="f40"/>
                </a:lnTo>
                <a:lnTo>
                  <a:pt x="f46" y="f42"/>
                </a:lnTo>
                <a:arcTo wR="f99" hR="f67" stAng="f153" swAng="f154"/>
                <a:arcTo wR="f104" hR="f60" stAng="f180" swAng="f157"/>
                <a:lnTo>
                  <a:pt x="f43" y="f52"/>
                </a:lnTo>
                <a:arcTo wR="f109" hR="f110" stAng="f181" swAng="f160"/>
                <a:lnTo>
                  <a:pt x="f40" y="f47"/>
                </a:lnTo>
                <a:lnTo>
                  <a:pt x="f40" y="f53"/>
                </a:lnTo>
                <a:arcTo wR="f74" hR="f115" stAng="f182" swAng="f118"/>
                <a:arcTo wR="f67" hR="f119" stAng="f163" swAng="f122"/>
                <a:close/>
              </a:path>
              <a:path>
                <a:moveTo>
                  <a:pt x="f42" y="f41"/>
                </a:moveTo>
                <a:arcTo wR="f123" hR="f124" stAng="f183" swAng="f166"/>
                <a:arcTo wR="f129" hR="f130" stAng="f184" swAng="f169"/>
                <a:arcTo wR="f74" hR="f86" stAng="f170" swAng="f137"/>
                <a:close/>
              </a:path>
              <a:path>
                <a:moveTo>
                  <a:pt x="f50" y="f42"/>
                </a:moveTo>
                <a:arcTo wR="f138" hR="f123" stAng="f185" swAng="f173"/>
                <a:arcTo wR="f143" hR="f144" stAng="f186" swAng="f176"/>
                <a:arcTo wR="f99" hR="f67" stAng="f153" swAng="f154"/>
                <a:arcTo wR="f104" hR="f60" stAng="f180" swAng="f157"/>
                <a:arcTo wR="f109" hR="f92" stAng="f177" swAng="f178"/>
                <a:close/>
              </a:path>
              <a:path>
                <a:moveTo>
                  <a:pt x="f42" y="f45"/>
                </a:moveTo>
                <a:arcTo wR="f67" hR="f95" stAng="f179" swAng="f151"/>
              </a:path>
              <a:path>
                <a:moveTo>
                  <a:pt x="f50" y="f40"/>
                </a:moveTo>
                <a:lnTo>
                  <a:pt x="f46" y="f40"/>
                </a:lnTo>
              </a:path>
              <a:path>
                <a:moveTo>
                  <a:pt x="f40" y="f41"/>
                </a:moveTo>
                <a:lnTo>
                  <a:pt x="f40" y="f53"/>
                </a:lnTo>
              </a:path>
            </a:pathLst>
          </a:custGeom>
          <a:solidFill>
            <a:srgbClr val="CFE7F5"/>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3" name="Title 2"/>
          <p:cNvSpPr txBox="1">
            <a:spLocks noGrp="1"/>
          </p:cNvSpPr>
          <p:nvPr>
            <p:ph type="title" idx="4294967295"/>
          </p:nvPr>
        </p:nvSpPr>
        <p:spPr>
          <a:xfrm>
            <a:off x="889000" y="1301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Church-Turing </a:t>
            </a:r>
            <a:r>
              <a:rPr lang="fr-FR" dirty="0" err="1">
                <a:solidFill>
                  <a:schemeClr val="tx1"/>
                </a:solidFill>
              </a:rPr>
              <a:t>Thesis</a:t>
            </a:r>
            <a:r>
              <a:rPr lang="fr-FR" dirty="0">
                <a:solidFill>
                  <a:schemeClr val="tx1"/>
                </a:solidFill>
              </a:rPr>
              <a:t>	</a:t>
            </a:r>
          </a:p>
        </p:txBody>
      </p:sp>
      <p:sp>
        <p:nvSpPr>
          <p:cNvPr id="4" name="Text Placeholder 3"/>
          <p:cNvSpPr txBox="1">
            <a:spLocks noGrp="1"/>
          </p:cNvSpPr>
          <p:nvPr>
            <p:ph type="body" idx="4294967295"/>
          </p:nvPr>
        </p:nvSpPr>
        <p:spPr>
          <a:xfrm>
            <a:off x="685800" y="3206750"/>
            <a:ext cx="8305800" cy="106045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Calibri" panose="020F0502020204030204" pitchFamily="34" charset="0"/>
              </a:rPr>
              <a:t>Note : It is a thesis, not a theorem</a:t>
            </a:r>
          </a:p>
          <a:p>
            <a:pPr lvl="0">
              <a:buSzPct val="100000"/>
              <a:buFont typeface="Symbol" panose="05050102010706020507" pitchFamily="18" charset="2"/>
              <a:buChar char=""/>
            </a:pPr>
            <a:r>
              <a:rPr lang="en-US" sz="2600" dirty="0">
                <a:latin typeface="Calibri" panose="020F0502020204030204" pitchFamily="34" charset="0"/>
              </a:rPr>
              <a:t>For the last 60 years, nobody has found a counter-example</a:t>
            </a:r>
          </a:p>
        </p:txBody>
      </p:sp>
      <p:sp>
        <p:nvSpPr>
          <p:cNvPr id="5" name="Freeform 4"/>
          <p:cNvSpPr/>
          <p:nvPr/>
        </p:nvSpPr>
        <p:spPr>
          <a:xfrm>
            <a:off x="787200" y="1676400"/>
            <a:ext cx="7560000" cy="1260000"/>
          </a:xfrm>
          <a:custGeom>
            <a:avLst>
              <a:gd name="f0" fmla="val 2700"/>
            </a:avLst>
            <a:gdLst>
              <a:gd name="f1" fmla="val w"/>
              <a:gd name="f2" fmla="val h"/>
              <a:gd name="f3" fmla="val ss"/>
              <a:gd name="f4" fmla="val 0"/>
              <a:gd name="f5" fmla="val 10800"/>
              <a:gd name="f6" fmla="val -2147483647"/>
              <a:gd name="f7" fmla="val 2147483647"/>
              <a:gd name="f8" fmla="abs f1"/>
              <a:gd name="f9" fmla="abs f2"/>
              <a:gd name="f10" fmla="abs f3"/>
              <a:gd name="f11" fmla="pin 0 f0 10800"/>
              <a:gd name="f12" fmla="?: f8 f1 1"/>
              <a:gd name="f13" fmla="?: f9 f2 1"/>
              <a:gd name="f14" fmla="?: f10 f3 1"/>
              <a:gd name="f15" fmla="*/ f11 21599 1"/>
              <a:gd name="f16" fmla="*/ f12 1 21600"/>
              <a:gd name="f17" fmla="*/ f13 1 21600"/>
              <a:gd name="f18" fmla="*/ 21600 f12 1"/>
              <a:gd name="f19" fmla="*/ 21600 f13 1"/>
              <a:gd name="f20" fmla="*/ f15 1 21600"/>
              <a:gd name="f21" fmla="min f17 f16"/>
              <a:gd name="f22" fmla="*/ f18 1 f14"/>
              <a:gd name="f23" fmla="*/ f19 1 f14"/>
              <a:gd name="f24" fmla="+- f22 0 f20"/>
              <a:gd name="f25" fmla="+- f23 0 f20"/>
              <a:gd name="f26" fmla="*/ f11 f21 1"/>
              <a:gd name="f27" fmla="*/ f4 f21 1"/>
              <a:gd name="f28" fmla="*/ f20 f21 1"/>
              <a:gd name="f29" fmla="*/ f22 f21 1"/>
              <a:gd name="f30" fmla="*/ f23 f21 1"/>
              <a:gd name="f31" fmla="*/ f24 f21 1"/>
              <a:gd name="f32" fmla="*/ f25 f21 1"/>
            </a:gdLst>
            <a:ahLst>
              <a:ahXY gdRefX="f0" minX="f4" maxX="f5">
                <a:pos x="f26" y="f27"/>
              </a:ahXY>
            </a:ahLst>
            <a:cxnLst>
              <a:cxn ang="3cd4">
                <a:pos x="hc" y="t"/>
              </a:cxn>
              <a:cxn ang="0">
                <a:pos x="r" y="vc"/>
              </a:cxn>
              <a:cxn ang="cd4">
                <a:pos x="hc" y="b"/>
              </a:cxn>
              <a:cxn ang="cd2">
                <a:pos x="l" y="vc"/>
              </a:cxn>
            </a:cxnLst>
            <a:rect l="f28" t="f28" r="f31" b="f32"/>
            <a:pathLst>
              <a:path>
                <a:moveTo>
                  <a:pt x="f27" y="f27"/>
                </a:moveTo>
                <a:lnTo>
                  <a:pt x="f29" y="f27"/>
                </a:lnTo>
                <a:lnTo>
                  <a:pt x="f29" y="f30"/>
                </a:lnTo>
                <a:lnTo>
                  <a:pt x="f27" y="f30"/>
                </a:lnTo>
                <a:close/>
              </a:path>
              <a:path>
                <a:moveTo>
                  <a:pt x="f27" y="f27"/>
                </a:moveTo>
                <a:lnTo>
                  <a:pt x="f29" y="f27"/>
                </a:lnTo>
                <a:lnTo>
                  <a:pt x="f31" y="f28"/>
                </a:lnTo>
                <a:lnTo>
                  <a:pt x="f28" y="f28"/>
                </a:lnTo>
                <a:close/>
              </a:path>
              <a:path>
                <a:moveTo>
                  <a:pt x="f29" y="f27"/>
                </a:moveTo>
                <a:lnTo>
                  <a:pt x="f29" y="f30"/>
                </a:lnTo>
                <a:lnTo>
                  <a:pt x="f31" y="f32"/>
                </a:lnTo>
                <a:lnTo>
                  <a:pt x="f31" y="f28"/>
                </a:lnTo>
                <a:close/>
              </a:path>
              <a:path>
                <a:moveTo>
                  <a:pt x="f29" y="f30"/>
                </a:moveTo>
                <a:lnTo>
                  <a:pt x="f27" y="f30"/>
                </a:lnTo>
                <a:lnTo>
                  <a:pt x="f28" y="f32"/>
                </a:lnTo>
                <a:lnTo>
                  <a:pt x="f31" y="f32"/>
                </a:lnTo>
                <a:close/>
              </a:path>
              <a:path>
                <a:moveTo>
                  <a:pt x="f27" y="f30"/>
                </a:moveTo>
                <a:lnTo>
                  <a:pt x="f27" y="f27"/>
                </a:lnTo>
                <a:lnTo>
                  <a:pt x="f28" y="f28"/>
                </a:lnTo>
                <a:lnTo>
                  <a:pt x="f28" y="f32"/>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6" name="TextBox 5"/>
          <p:cNvSpPr txBox="1"/>
          <p:nvPr/>
        </p:nvSpPr>
        <p:spPr>
          <a:xfrm>
            <a:off x="1079160" y="1868881"/>
            <a:ext cx="7412039" cy="858240"/>
          </a:xfrm>
          <a:prstGeom prst="rect">
            <a:avLst/>
          </a:prstGeom>
          <a:noFill/>
          <a:ln>
            <a:noFill/>
          </a:ln>
        </p:spPr>
        <p:txBody>
          <a:bodyPr vert="horz" wrap="none" lIns="90000" tIns="45000" rIns="90000" bIns="45000" compatLnSpc="0"/>
          <a:lstStyle/>
          <a:p>
            <a:pPr marL="0" marR="0" lvl="0" indent="0" rtl="0" hangingPunct="0">
              <a:lnSpc>
                <a:spcPct val="100000"/>
              </a:lnSpc>
              <a:spcBef>
                <a:spcPts val="0"/>
              </a:spcBef>
              <a:spcAft>
                <a:spcPts val="0"/>
              </a:spcAft>
              <a:buNone/>
              <a:tabLst/>
            </a:pPr>
            <a:r>
              <a:rPr lang="en-IN" sz="1800" b="1" i="0" u="none" strike="noStrike" kern="1200" dirty="0">
                <a:ln>
                  <a:noFill/>
                </a:ln>
                <a:solidFill>
                  <a:srgbClr val="000000"/>
                </a:solidFill>
                <a:latin typeface="Arial" pitchFamily="18"/>
                <a:ea typeface="Microsoft YaHei" pitchFamily="2"/>
                <a:cs typeface="Mangal" pitchFamily="2"/>
              </a:rPr>
              <a:t>Church-Turing thesis</a:t>
            </a:r>
            <a:r>
              <a:rPr lang="en-IN" sz="1800" b="0" i="0" u="none" strike="noStrike" kern="1200" dirty="0">
                <a:ln>
                  <a:noFill/>
                </a:ln>
                <a:solidFill>
                  <a:srgbClr val="000000"/>
                </a:solidFill>
                <a:latin typeface="Arial" pitchFamily="18"/>
                <a:ea typeface="Microsoft YaHei" pitchFamily="2"/>
                <a:cs typeface="Mangal" pitchFamily="2"/>
              </a:rPr>
              <a:t>:</a:t>
            </a:r>
            <a:r>
              <a:rPr lang="en-IN" sz="1800" b="0" i="0" u="none" strike="noStrike" kern="1200" dirty="0">
                <a:ln>
                  <a:noFill/>
                </a:ln>
                <a:latin typeface="Arial" pitchFamily="18"/>
                <a:ea typeface="Microsoft YaHei" pitchFamily="2"/>
                <a:cs typeface="Mangal" pitchFamily="2"/>
              </a:rPr>
              <a:t> Any real-world computation can be translated</a:t>
            </a:r>
          </a:p>
          <a:p>
            <a:pPr marL="0" marR="0" lvl="0" indent="0"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into an equivalent computation involving a Turing machine. </a:t>
            </a:r>
          </a:p>
          <a:p>
            <a:pPr marL="0" marR="0" lvl="0" indent="0"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(source: Wolfram </a:t>
            </a:r>
            <a:r>
              <a:rPr lang="en-IN" sz="1800" b="0" i="0" u="none" strike="noStrike" kern="1200" dirty="0" err="1">
                <a:ln>
                  <a:noFill/>
                </a:ln>
                <a:latin typeface="Arial" pitchFamily="18"/>
                <a:ea typeface="Microsoft YaHei" pitchFamily="2"/>
                <a:cs typeface="Mangal" pitchFamily="2"/>
              </a:rPr>
              <a:t>Mathworld</a:t>
            </a:r>
            <a:r>
              <a:rPr lang="en-IN" sz="1800" b="0" i="0" u="none" strike="noStrike" kern="1200" dirty="0">
                <a:ln>
                  <a:noFill/>
                </a:ln>
                <a:latin typeface="Arial" pitchFamily="18"/>
                <a:ea typeface="Microsoft YaHei" pitchFamily="2"/>
                <a:cs typeface="Mangal" pitchFamily="2"/>
              </a:rPr>
              <a:t>)</a:t>
            </a:r>
          </a:p>
        </p:txBody>
      </p:sp>
      <p:sp>
        <p:nvSpPr>
          <p:cNvPr id="7" name="TextBox 6"/>
          <p:cNvSpPr txBox="1"/>
          <p:nvPr/>
        </p:nvSpPr>
        <p:spPr>
          <a:xfrm>
            <a:off x="933360" y="4978920"/>
            <a:ext cx="7601040" cy="602640"/>
          </a:xfrm>
          <a:prstGeom prst="rect">
            <a:avLst/>
          </a:prstGeom>
          <a:noFill/>
          <a:ln>
            <a:noFill/>
          </a:ln>
        </p:spPr>
        <p:txBody>
          <a:bodyPr vert="horz" wrap="none" lIns="90000" tIns="45000" rIns="90000" bIns="45000" compatLnSpc="0"/>
          <a:lstStyle/>
          <a:p>
            <a:pPr marL="0" marR="0" lvl="0" indent="0"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Any computing system that is equivalent to a Turing machine is said to be</a:t>
            </a:r>
          </a:p>
          <a:p>
            <a:pPr marL="0" marR="0" lvl="0" indent="0"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Turing complete.</a:t>
            </a:r>
          </a:p>
        </p:txBody>
      </p:sp>
      <p:sp>
        <p:nvSpPr>
          <p:cNvPr id="8" name="Freeform 7"/>
          <p:cNvSpPr/>
          <p:nvPr/>
        </p:nvSpPr>
        <p:spPr>
          <a:xfrm>
            <a:off x="821041" y="4495800"/>
            <a:ext cx="2792160" cy="4294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3333"/>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Definition:</a:t>
            </a:r>
          </a:p>
        </p:txBody>
      </p:sp>
      <p:pic>
        <p:nvPicPr>
          <p:cNvPr id="11"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30</a:t>
            </a:fld>
            <a:endParaRPr lang="en-US" sz="1000"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Class="entr"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Class="entr"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Universal Turing Machine</a:t>
            </a:r>
          </a:p>
        </p:txBody>
      </p:sp>
      <p:sp>
        <p:nvSpPr>
          <p:cNvPr id="3" name="Text Placeholder 2"/>
          <p:cNvSpPr txBox="1">
            <a:spLocks noGrp="1"/>
          </p:cNvSpPr>
          <p:nvPr>
            <p:ph type="body" idx="4294967295"/>
          </p:nvPr>
        </p:nvSpPr>
        <p:spPr>
          <a:xfrm>
            <a:off x="838200" y="1673225"/>
            <a:ext cx="8077200" cy="411797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lgn="just">
              <a:buSzPct val="100000"/>
              <a:buFont typeface="Symbol" panose="05050102010706020507" pitchFamily="18" charset="2"/>
              <a:buChar char=""/>
            </a:pPr>
            <a:r>
              <a:rPr lang="en-US" sz="2300" dirty="0">
                <a:latin typeface="Calibri" panose="020F0502020204030204" pitchFamily="34" charset="0"/>
              </a:rPr>
              <a:t>For every problem in the world, we can design a Turing Machine (Church-Turing thesis)</a:t>
            </a:r>
          </a:p>
          <a:p>
            <a:pPr lvl="0" algn="just">
              <a:buSzPct val="100000"/>
              <a:buFont typeface="Symbol" panose="05050102010706020507" pitchFamily="18" charset="2"/>
              <a:buChar char=""/>
            </a:pPr>
            <a:r>
              <a:rPr lang="en-US" sz="2300" dirty="0">
                <a:latin typeface="Calibri" panose="020F0502020204030204" pitchFamily="34" charset="0"/>
              </a:rPr>
              <a:t>Can we design a universal Turing machine that can simulate any Turing machine. This will make it a </a:t>
            </a:r>
            <a:r>
              <a:rPr lang="en-US" sz="2300" dirty="0">
                <a:solidFill>
                  <a:srgbClr val="DC2300"/>
                </a:solidFill>
                <a:latin typeface="Calibri" panose="020F0502020204030204" pitchFamily="34" charset="0"/>
              </a:rPr>
              <a:t>universal machine (UTM)</a:t>
            </a:r>
          </a:p>
          <a:p>
            <a:pPr lvl="0" algn="just">
              <a:buSzPct val="100000"/>
              <a:buFont typeface="Symbol" panose="05050102010706020507" pitchFamily="18" charset="2"/>
              <a:buChar char=""/>
            </a:pPr>
            <a:r>
              <a:rPr lang="en-US" sz="2300">
                <a:latin typeface="Calibri" panose="020F0502020204030204" pitchFamily="34" charset="0"/>
              </a:rPr>
              <a:t>Why not? </a:t>
            </a:r>
            <a:r>
              <a:rPr lang="en-US" sz="2300" dirty="0">
                <a:latin typeface="Calibri" panose="020F0502020204030204" pitchFamily="34" charset="0"/>
              </a:rPr>
              <a:t>The logic of a Turing machine is really simple. We need to move the tape head left, or right, and update the symbol and state based on the action table. </a:t>
            </a:r>
            <a:r>
              <a:rPr lang="en-US" sz="2300" dirty="0">
                <a:solidFill>
                  <a:srgbClr val="00AE00"/>
                </a:solidFill>
                <a:latin typeface="Calibri" panose="020F0502020204030204" pitchFamily="34" charset="0"/>
              </a:rPr>
              <a:t>A UTM can easily do this.</a:t>
            </a:r>
          </a:p>
          <a:p>
            <a:pPr lvl="0" algn="just">
              <a:buSzPct val="100000"/>
              <a:buFont typeface="Symbol" panose="05050102010706020507" pitchFamily="18" charset="2"/>
              <a:buChar char=""/>
            </a:pPr>
            <a:r>
              <a:rPr lang="en-US" sz="2300" dirty="0">
                <a:latin typeface="Calibri" panose="020F0502020204030204" pitchFamily="34" charset="0"/>
              </a:rPr>
              <a:t>A UTM needs to have an action table, state register, and tape that can simulate any arbitrary Turing machine.</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31</a:t>
            </a:fld>
            <a:endParaRPr lang="en-US" sz="1000" dirty="0">
              <a:latin typeface="Calibri" panose="020F050202020403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Universal Turing Machine</a:t>
            </a:r>
          </a:p>
        </p:txBody>
      </p:sp>
      <p:sp>
        <p:nvSpPr>
          <p:cNvPr id="3" name="Freeform 2"/>
          <p:cNvSpPr/>
          <p:nvPr/>
        </p:nvSpPr>
        <p:spPr>
          <a:xfrm>
            <a:off x="1383240" y="2026439"/>
            <a:ext cx="1279080" cy="709920"/>
          </a:xfrm>
          <a:custGeom>
            <a:avLst>
              <a:gd name="f0" fmla="val 2700"/>
            </a:avLst>
            <a:gdLst>
              <a:gd name="f1" fmla="val 10800000"/>
              <a:gd name="f2" fmla="val 5400000"/>
              <a:gd name="f3" fmla="val 16200000"/>
              <a:gd name="f4" fmla="val w"/>
              <a:gd name="f5" fmla="val h"/>
              <a:gd name="f6" fmla="val ss"/>
              <a:gd name="f7" fmla="val 0"/>
              <a:gd name="f8" fmla="val 5400"/>
              <a:gd name="f9" fmla="val -2147483647"/>
              <a:gd name="f10" fmla="val 2147483647"/>
              <a:gd name="f11" fmla="abs f4"/>
              <a:gd name="f12" fmla="abs f5"/>
              <a:gd name="f13" fmla="abs f6"/>
              <a:gd name="f14" fmla="pin 0 f0 5400"/>
              <a:gd name="f15" fmla="+- 0 0 f2"/>
              <a:gd name="f16" fmla="?: f11 f4 1"/>
              <a:gd name="f17" fmla="?: f12 f5 1"/>
              <a:gd name="f18" fmla="?: f13 f6 1"/>
              <a:gd name="f19" fmla="val f14"/>
              <a:gd name="f20" fmla="*/ f16 1 21600"/>
              <a:gd name="f21" fmla="*/ f17 1 21600"/>
              <a:gd name="f22" fmla="*/ 21600 f16 1"/>
              <a:gd name="f23" fmla="*/ 21600 f17 1"/>
              <a:gd name="f24" fmla="*/ f19 1 2"/>
              <a:gd name="f25" fmla="*/ f19 2 1"/>
              <a:gd name="f26" fmla="min f21 f20"/>
              <a:gd name="f27" fmla="*/ f22 1 f18"/>
              <a:gd name="f28" fmla="*/ f23 1 f18"/>
              <a:gd name="f29" fmla="+- f19 f24 0"/>
              <a:gd name="f30" fmla="*/ f24 1 2"/>
              <a:gd name="f31" fmla="+- f27 0 f24"/>
              <a:gd name="f32" fmla="+- f27 0 f19"/>
              <a:gd name="f33" fmla="+- f19 f30 0"/>
              <a:gd name="f34" fmla="+- f24 f30 0"/>
              <a:gd name="f35" fmla="+- f28 0 f24"/>
              <a:gd name="f36" fmla="+- f28 0 f19"/>
              <a:gd name="f37" fmla="+- f28 0 f29"/>
              <a:gd name="f38" fmla="*/ f14 f26 1"/>
              <a:gd name="f39" fmla="*/ f7 f26 1"/>
              <a:gd name="f40" fmla="*/ f19 f26 1"/>
              <a:gd name="f41" fmla="*/ f29 f26 1"/>
              <a:gd name="f42" fmla="*/ f24 f26 1"/>
              <a:gd name="f43" fmla="*/ f27 f26 1"/>
              <a:gd name="f44" fmla="*/ f28 f26 1"/>
              <a:gd name="f45" fmla="*/ f25 f26 1"/>
              <a:gd name="f46" fmla="*/ f32 f26 1"/>
              <a:gd name="f47" fmla="*/ f36 f26 1"/>
              <a:gd name="f48" fmla="+- f42 0 f39"/>
              <a:gd name="f49" fmla="+- f40 0 f41"/>
              <a:gd name="f50" fmla="*/ f31 f26 1"/>
              <a:gd name="f51" fmla="+- f39 0 f42"/>
              <a:gd name="f52" fmla="*/ f37 f26 1"/>
              <a:gd name="f53" fmla="*/ f35 f26 1"/>
              <a:gd name="f54" fmla="+- f42 0 f40"/>
              <a:gd name="f55" fmla="*/ f34 f26 1"/>
              <a:gd name="f56" fmla="*/ f33 f26 1"/>
              <a:gd name="f57" fmla="+- f45 0 f41"/>
              <a:gd name="f58" fmla="+- f40 0 f42"/>
              <a:gd name="f59" fmla="+- f41 0 f45"/>
              <a:gd name="f60" fmla="abs f48"/>
              <a:gd name="f61" fmla="abs f49"/>
              <a:gd name="f62" fmla="?: f48 f15 f2"/>
              <a:gd name="f63" fmla="?: f48 f2 f15"/>
              <a:gd name="f64" fmla="?: f49 0 f1"/>
              <a:gd name="f65" fmla="?: f49 f1 0"/>
              <a:gd name="f66" fmla="+- f50 0 f46"/>
              <a:gd name="f67" fmla="abs f51"/>
              <a:gd name="f68" fmla="?: f51 0 f1"/>
              <a:gd name="f69" fmla="?: f51 f1 0"/>
              <a:gd name="f70" fmla="+- f43 0 f50"/>
              <a:gd name="f71" fmla="+- f50 0 f43"/>
              <a:gd name="f72" fmla="+- f47 0 f52"/>
              <a:gd name="f73" fmla="+- f44 0 f53"/>
              <a:gd name="f74" fmla="abs f54"/>
              <a:gd name="f75" fmla="?: f54 f15 f2"/>
              <a:gd name="f76" fmla="?: f54 f2 f15"/>
              <a:gd name="f77" fmla="+- f53 0 f44"/>
              <a:gd name="f78" fmla="?: f51 f15 f2"/>
              <a:gd name="f79" fmla="?: f51 f2 f15"/>
              <a:gd name="f80" fmla="?: f51 f3 f2"/>
              <a:gd name="f81" fmla="?: f51 f2 f3"/>
              <a:gd name="f82" fmla="+- f55 0 f42"/>
              <a:gd name="f83" fmla="+- f56 0 f41"/>
              <a:gd name="f84" fmla="+- f40 0 f55"/>
              <a:gd name="f85" fmla="+- f41 0 f56"/>
              <a:gd name="f86" fmla="abs f57"/>
              <a:gd name="f87" fmla="?: f57 0 f1"/>
              <a:gd name="f88" fmla="?: f57 f1 0"/>
              <a:gd name="f89" fmla="+- f46 0 f50"/>
              <a:gd name="f90" fmla="+- f46 0 f46"/>
              <a:gd name="f91" fmla="+- f42 0 f55"/>
              <a:gd name="f92" fmla="abs f58"/>
              <a:gd name="f93" fmla="?: f58 0 f1"/>
              <a:gd name="f94" fmla="?: f58 f1 0"/>
              <a:gd name="f95" fmla="abs f59"/>
              <a:gd name="f96" fmla="?: f48 f65 f64"/>
              <a:gd name="f97" fmla="?: f48 f64 f65"/>
              <a:gd name="f98" fmla="?: f49 f62 f63"/>
              <a:gd name="f99" fmla="abs f66"/>
              <a:gd name="f100" fmla="?: f66 f15 f2"/>
              <a:gd name="f101" fmla="?: f66 f2 f15"/>
              <a:gd name="f102" fmla="?: f66 f69 f68"/>
              <a:gd name="f103" fmla="?: f66 f68 f69"/>
              <a:gd name="f104" fmla="abs f70"/>
              <a:gd name="f105" fmla="?: f70 f15 f2"/>
              <a:gd name="f106" fmla="?: f70 f2 f15"/>
              <a:gd name="f107" fmla="?: f70 f3 f2"/>
              <a:gd name="f108" fmla="?: f70 f2 f3"/>
              <a:gd name="f109" fmla="abs f71"/>
              <a:gd name="f110" fmla="abs f72"/>
              <a:gd name="f111" fmla="?: f71 f15 f2"/>
              <a:gd name="f112" fmla="?: f71 f2 f15"/>
              <a:gd name="f113" fmla="?: f72 0 f1"/>
              <a:gd name="f114" fmla="?: f72 f1 0"/>
              <a:gd name="f115" fmla="abs f73"/>
              <a:gd name="f116" fmla="?: f73 0 f1"/>
              <a:gd name="f117" fmla="?: f73 f1 0"/>
              <a:gd name="f118" fmla="?: f73 f75 f76"/>
              <a:gd name="f119" fmla="abs f77"/>
              <a:gd name="f120" fmla="?: f51 f81 f80"/>
              <a:gd name="f121" fmla="?: f51 f80 f81"/>
              <a:gd name="f122" fmla="?: f77 f79 f78"/>
              <a:gd name="f123" fmla="abs f82"/>
              <a:gd name="f124" fmla="abs f83"/>
              <a:gd name="f125" fmla="?: f82 f15 f2"/>
              <a:gd name="f126" fmla="?: f82 f2 f15"/>
              <a:gd name="f127" fmla="?: f83 0 f1"/>
              <a:gd name="f128" fmla="?: f83 f1 0"/>
              <a:gd name="f129" fmla="abs f84"/>
              <a:gd name="f130" fmla="abs f85"/>
              <a:gd name="f131" fmla="?: f84 f15 f2"/>
              <a:gd name="f132" fmla="?: f84 f2 f15"/>
              <a:gd name="f133" fmla="?: f84 f3 f2"/>
              <a:gd name="f134" fmla="?: f84 f2 f3"/>
              <a:gd name="f135" fmla="?: f54 f88 f87"/>
              <a:gd name="f136" fmla="?: f54 f87 f88"/>
              <a:gd name="f137" fmla="?: f57 f75 f76"/>
              <a:gd name="f138" fmla="abs f89"/>
              <a:gd name="f139" fmla="?: f89 f15 f2"/>
              <a:gd name="f140" fmla="?: f89 f2 f15"/>
              <a:gd name="f141" fmla="?: f82 0 f1"/>
              <a:gd name="f142" fmla="?: f82 f1 0"/>
              <a:gd name="f143" fmla="abs f90"/>
              <a:gd name="f144" fmla="abs f91"/>
              <a:gd name="f145" fmla="?: f90 f15 f2"/>
              <a:gd name="f146" fmla="?: f90 f2 f15"/>
              <a:gd name="f147" fmla="?: f90 f3 f2"/>
              <a:gd name="f148" fmla="?: f90 f2 f3"/>
              <a:gd name="f149" fmla="?: f71 f94 f93"/>
              <a:gd name="f150" fmla="?: f71 f93 f94"/>
              <a:gd name="f151" fmla="?: f59 f79 f78"/>
              <a:gd name="f152" fmla="?: f49 f96 f97"/>
              <a:gd name="f153" fmla="?: f51 f102 f103"/>
              <a:gd name="f154" fmla="?: f51 f100 f101"/>
              <a:gd name="f155" fmla="?: f70 f108 f107"/>
              <a:gd name="f156" fmla="?: f70 f107 f108"/>
              <a:gd name="f157" fmla="?: f48 f106 f105"/>
              <a:gd name="f158" fmla="?: f71 f114 f113"/>
              <a:gd name="f159" fmla="?: f71 f113 f114"/>
              <a:gd name="f160" fmla="?: f72 f111 f112"/>
              <a:gd name="f161" fmla="?: f54 f117 f116"/>
              <a:gd name="f162" fmla="?: f54 f116 f117"/>
              <a:gd name="f163" fmla="?: f77 f121 f120"/>
              <a:gd name="f164" fmla="?: f82 f128 f127"/>
              <a:gd name="f165" fmla="?: f82 f127 f128"/>
              <a:gd name="f166" fmla="?: f83 f125 f126"/>
              <a:gd name="f167" fmla="?: f84 f134 f133"/>
              <a:gd name="f168" fmla="?: f84 f133 f134"/>
              <a:gd name="f169" fmla="?: f85 f132 f131"/>
              <a:gd name="f170" fmla="?: f57 f135 f136"/>
              <a:gd name="f171" fmla="?: f89 f142 f141"/>
              <a:gd name="f172" fmla="?: f89 f141 f142"/>
              <a:gd name="f173" fmla="?: f82 f139 f140"/>
              <a:gd name="f174" fmla="?: f90 f148 f147"/>
              <a:gd name="f175" fmla="?: f90 f147 f148"/>
              <a:gd name="f176" fmla="?: f91 f146 f145"/>
              <a:gd name="f177" fmla="?: f58 f149 f150"/>
              <a:gd name="f178" fmla="?: f58 f111 f112"/>
              <a:gd name="f179" fmla="?: f59 f121 f120"/>
              <a:gd name="f180" fmla="?: f48 f156 f155"/>
              <a:gd name="f181" fmla="?: f72 f158 f159"/>
              <a:gd name="f182" fmla="?: f73 f161 f162"/>
              <a:gd name="f183" fmla="?: f83 f164 f165"/>
              <a:gd name="f184" fmla="?: f85 f168 f167"/>
              <a:gd name="f185" fmla="?: f82 f171 f172"/>
              <a:gd name="f186" fmla="?: f91 f175 f174"/>
            </a:gdLst>
            <a:ahLst>
              <a:ahXY gdRefX="f0" minX="f7" maxX="f8">
                <a:pos x="f38" y="f39"/>
              </a:ahXY>
            </a:ahLst>
            <a:cxnLst>
              <a:cxn ang="3cd4">
                <a:pos x="hc" y="t"/>
              </a:cxn>
              <a:cxn ang="0">
                <a:pos x="r" y="vc"/>
              </a:cxn>
              <a:cxn ang="cd4">
                <a:pos x="hc" y="b"/>
              </a:cxn>
              <a:cxn ang="cd2">
                <a:pos x="l" y="vc"/>
              </a:cxn>
            </a:cxnLst>
            <a:rect l="f40" t="f40" r="f46" b="f47"/>
            <a:pathLst>
              <a:path>
                <a:moveTo>
                  <a:pt x="f39" y="f41"/>
                </a:moveTo>
                <a:arcTo wR="f60" hR="f61" stAng="f152" swAng="f98"/>
                <a:lnTo>
                  <a:pt x="f46" y="f40"/>
                </a:lnTo>
                <a:lnTo>
                  <a:pt x="f46" y="f42"/>
                </a:lnTo>
                <a:arcTo wR="f99" hR="f67" stAng="f153" swAng="f154"/>
                <a:arcTo wR="f104" hR="f60" stAng="f180" swAng="f157"/>
                <a:lnTo>
                  <a:pt x="f43" y="f52"/>
                </a:lnTo>
                <a:arcTo wR="f109" hR="f110" stAng="f181" swAng="f160"/>
                <a:lnTo>
                  <a:pt x="f40" y="f47"/>
                </a:lnTo>
                <a:lnTo>
                  <a:pt x="f40" y="f53"/>
                </a:lnTo>
                <a:arcTo wR="f74" hR="f115" stAng="f182" swAng="f118"/>
                <a:arcTo wR="f67" hR="f119" stAng="f163" swAng="f122"/>
                <a:close/>
              </a:path>
              <a:path>
                <a:moveTo>
                  <a:pt x="f42" y="f41"/>
                </a:moveTo>
                <a:arcTo wR="f123" hR="f124" stAng="f183" swAng="f166"/>
                <a:arcTo wR="f129" hR="f130" stAng="f184" swAng="f169"/>
                <a:arcTo wR="f74" hR="f86" stAng="f170" swAng="f137"/>
                <a:close/>
              </a:path>
              <a:path>
                <a:moveTo>
                  <a:pt x="f50" y="f42"/>
                </a:moveTo>
                <a:arcTo wR="f138" hR="f123" stAng="f185" swAng="f173"/>
                <a:arcTo wR="f143" hR="f144" stAng="f186" swAng="f176"/>
                <a:arcTo wR="f99" hR="f67" stAng="f153" swAng="f154"/>
                <a:arcTo wR="f104" hR="f60" stAng="f180" swAng="f157"/>
                <a:arcTo wR="f109" hR="f92" stAng="f177" swAng="f178"/>
                <a:close/>
              </a:path>
              <a:path>
                <a:moveTo>
                  <a:pt x="f42" y="f45"/>
                </a:moveTo>
                <a:arcTo wR="f67" hR="f95" stAng="f179" swAng="f151"/>
              </a:path>
              <a:path>
                <a:moveTo>
                  <a:pt x="f50" y="f40"/>
                </a:moveTo>
                <a:lnTo>
                  <a:pt x="f46" y="f40"/>
                </a:lnTo>
              </a:path>
              <a:path>
                <a:moveTo>
                  <a:pt x="f40" y="f41"/>
                </a:moveTo>
                <a:lnTo>
                  <a:pt x="f40" y="f53"/>
                </a:lnTo>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4" name="Freeform 3"/>
          <p:cNvSpPr/>
          <p:nvPr/>
        </p:nvSpPr>
        <p:spPr>
          <a:xfrm>
            <a:off x="1383600" y="2026439"/>
            <a:ext cx="1279080" cy="709920"/>
          </a:xfrm>
          <a:custGeom>
            <a:avLst>
              <a:gd name="f0" fmla="val 2700"/>
            </a:avLst>
            <a:gdLst>
              <a:gd name="f1" fmla="val 10800000"/>
              <a:gd name="f2" fmla="val 5400000"/>
              <a:gd name="f3" fmla="val 16200000"/>
              <a:gd name="f4" fmla="val w"/>
              <a:gd name="f5" fmla="val h"/>
              <a:gd name="f6" fmla="val ss"/>
              <a:gd name="f7" fmla="val 0"/>
              <a:gd name="f8" fmla="val 5400"/>
              <a:gd name="f9" fmla="val -2147483647"/>
              <a:gd name="f10" fmla="val 2147483647"/>
              <a:gd name="f11" fmla="abs f4"/>
              <a:gd name="f12" fmla="abs f5"/>
              <a:gd name="f13" fmla="abs f6"/>
              <a:gd name="f14" fmla="pin 0 f0 5400"/>
              <a:gd name="f15" fmla="+- 0 0 f2"/>
              <a:gd name="f16" fmla="?: f11 f4 1"/>
              <a:gd name="f17" fmla="?: f12 f5 1"/>
              <a:gd name="f18" fmla="?: f13 f6 1"/>
              <a:gd name="f19" fmla="val f14"/>
              <a:gd name="f20" fmla="*/ f16 1 21600"/>
              <a:gd name="f21" fmla="*/ f17 1 21600"/>
              <a:gd name="f22" fmla="*/ 21600 f16 1"/>
              <a:gd name="f23" fmla="*/ 21600 f17 1"/>
              <a:gd name="f24" fmla="*/ f19 1 2"/>
              <a:gd name="f25" fmla="*/ f19 2 1"/>
              <a:gd name="f26" fmla="min f21 f20"/>
              <a:gd name="f27" fmla="*/ f22 1 f18"/>
              <a:gd name="f28" fmla="*/ f23 1 f18"/>
              <a:gd name="f29" fmla="+- f19 f24 0"/>
              <a:gd name="f30" fmla="*/ f24 1 2"/>
              <a:gd name="f31" fmla="+- f27 0 f24"/>
              <a:gd name="f32" fmla="+- f27 0 f19"/>
              <a:gd name="f33" fmla="+- f19 f30 0"/>
              <a:gd name="f34" fmla="+- f24 f30 0"/>
              <a:gd name="f35" fmla="+- f28 0 f24"/>
              <a:gd name="f36" fmla="+- f28 0 f19"/>
              <a:gd name="f37" fmla="+- f28 0 f29"/>
              <a:gd name="f38" fmla="*/ f14 f26 1"/>
              <a:gd name="f39" fmla="*/ f7 f26 1"/>
              <a:gd name="f40" fmla="*/ f19 f26 1"/>
              <a:gd name="f41" fmla="*/ f29 f26 1"/>
              <a:gd name="f42" fmla="*/ f24 f26 1"/>
              <a:gd name="f43" fmla="*/ f27 f26 1"/>
              <a:gd name="f44" fmla="*/ f28 f26 1"/>
              <a:gd name="f45" fmla="*/ f25 f26 1"/>
              <a:gd name="f46" fmla="*/ f32 f26 1"/>
              <a:gd name="f47" fmla="*/ f36 f26 1"/>
              <a:gd name="f48" fmla="+- f42 0 f39"/>
              <a:gd name="f49" fmla="+- f40 0 f41"/>
              <a:gd name="f50" fmla="*/ f31 f26 1"/>
              <a:gd name="f51" fmla="+- f39 0 f42"/>
              <a:gd name="f52" fmla="*/ f37 f26 1"/>
              <a:gd name="f53" fmla="*/ f35 f26 1"/>
              <a:gd name="f54" fmla="+- f42 0 f40"/>
              <a:gd name="f55" fmla="*/ f34 f26 1"/>
              <a:gd name="f56" fmla="*/ f33 f26 1"/>
              <a:gd name="f57" fmla="+- f45 0 f41"/>
              <a:gd name="f58" fmla="+- f40 0 f42"/>
              <a:gd name="f59" fmla="+- f41 0 f45"/>
              <a:gd name="f60" fmla="abs f48"/>
              <a:gd name="f61" fmla="abs f49"/>
              <a:gd name="f62" fmla="?: f48 f15 f2"/>
              <a:gd name="f63" fmla="?: f48 f2 f15"/>
              <a:gd name="f64" fmla="?: f49 0 f1"/>
              <a:gd name="f65" fmla="?: f49 f1 0"/>
              <a:gd name="f66" fmla="+- f50 0 f46"/>
              <a:gd name="f67" fmla="abs f51"/>
              <a:gd name="f68" fmla="?: f51 0 f1"/>
              <a:gd name="f69" fmla="?: f51 f1 0"/>
              <a:gd name="f70" fmla="+- f43 0 f50"/>
              <a:gd name="f71" fmla="+- f50 0 f43"/>
              <a:gd name="f72" fmla="+- f47 0 f52"/>
              <a:gd name="f73" fmla="+- f44 0 f53"/>
              <a:gd name="f74" fmla="abs f54"/>
              <a:gd name="f75" fmla="?: f54 f15 f2"/>
              <a:gd name="f76" fmla="?: f54 f2 f15"/>
              <a:gd name="f77" fmla="+- f53 0 f44"/>
              <a:gd name="f78" fmla="?: f51 f15 f2"/>
              <a:gd name="f79" fmla="?: f51 f2 f15"/>
              <a:gd name="f80" fmla="?: f51 f3 f2"/>
              <a:gd name="f81" fmla="?: f51 f2 f3"/>
              <a:gd name="f82" fmla="+- f55 0 f42"/>
              <a:gd name="f83" fmla="+- f56 0 f41"/>
              <a:gd name="f84" fmla="+- f40 0 f55"/>
              <a:gd name="f85" fmla="+- f41 0 f56"/>
              <a:gd name="f86" fmla="abs f57"/>
              <a:gd name="f87" fmla="?: f57 0 f1"/>
              <a:gd name="f88" fmla="?: f57 f1 0"/>
              <a:gd name="f89" fmla="+- f46 0 f50"/>
              <a:gd name="f90" fmla="+- f46 0 f46"/>
              <a:gd name="f91" fmla="+- f42 0 f55"/>
              <a:gd name="f92" fmla="abs f58"/>
              <a:gd name="f93" fmla="?: f58 0 f1"/>
              <a:gd name="f94" fmla="?: f58 f1 0"/>
              <a:gd name="f95" fmla="abs f59"/>
              <a:gd name="f96" fmla="?: f48 f65 f64"/>
              <a:gd name="f97" fmla="?: f48 f64 f65"/>
              <a:gd name="f98" fmla="?: f49 f62 f63"/>
              <a:gd name="f99" fmla="abs f66"/>
              <a:gd name="f100" fmla="?: f66 f15 f2"/>
              <a:gd name="f101" fmla="?: f66 f2 f15"/>
              <a:gd name="f102" fmla="?: f66 f69 f68"/>
              <a:gd name="f103" fmla="?: f66 f68 f69"/>
              <a:gd name="f104" fmla="abs f70"/>
              <a:gd name="f105" fmla="?: f70 f15 f2"/>
              <a:gd name="f106" fmla="?: f70 f2 f15"/>
              <a:gd name="f107" fmla="?: f70 f3 f2"/>
              <a:gd name="f108" fmla="?: f70 f2 f3"/>
              <a:gd name="f109" fmla="abs f71"/>
              <a:gd name="f110" fmla="abs f72"/>
              <a:gd name="f111" fmla="?: f71 f15 f2"/>
              <a:gd name="f112" fmla="?: f71 f2 f15"/>
              <a:gd name="f113" fmla="?: f72 0 f1"/>
              <a:gd name="f114" fmla="?: f72 f1 0"/>
              <a:gd name="f115" fmla="abs f73"/>
              <a:gd name="f116" fmla="?: f73 0 f1"/>
              <a:gd name="f117" fmla="?: f73 f1 0"/>
              <a:gd name="f118" fmla="?: f73 f75 f76"/>
              <a:gd name="f119" fmla="abs f77"/>
              <a:gd name="f120" fmla="?: f51 f81 f80"/>
              <a:gd name="f121" fmla="?: f51 f80 f81"/>
              <a:gd name="f122" fmla="?: f77 f79 f78"/>
              <a:gd name="f123" fmla="abs f82"/>
              <a:gd name="f124" fmla="abs f83"/>
              <a:gd name="f125" fmla="?: f82 f15 f2"/>
              <a:gd name="f126" fmla="?: f82 f2 f15"/>
              <a:gd name="f127" fmla="?: f83 0 f1"/>
              <a:gd name="f128" fmla="?: f83 f1 0"/>
              <a:gd name="f129" fmla="abs f84"/>
              <a:gd name="f130" fmla="abs f85"/>
              <a:gd name="f131" fmla="?: f84 f15 f2"/>
              <a:gd name="f132" fmla="?: f84 f2 f15"/>
              <a:gd name="f133" fmla="?: f84 f3 f2"/>
              <a:gd name="f134" fmla="?: f84 f2 f3"/>
              <a:gd name="f135" fmla="?: f54 f88 f87"/>
              <a:gd name="f136" fmla="?: f54 f87 f88"/>
              <a:gd name="f137" fmla="?: f57 f75 f76"/>
              <a:gd name="f138" fmla="abs f89"/>
              <a:gd name="f139" fmla="?: f89 f15 f2"/>
              <a:gd name="f140" fmla="?: f89 f2 f15"/>
              <a:gd name="f141" fmla="?: f82 0 f1"/>
              <a:gd name="f142" fmla="?: f82 f1 0"/>
              <a:gd name="f143" fmla="abs f90"/>
              <a:gd name="f144" fmla="abs f91"/>
              <a:gd name="f145" fmla="?: f90 f15 f2"/>
              <a:gd name="f146" fmla="?: f90 f2 f15"/>
              <a:gd name="f147" fmla="?: f90 f3 f2"/>
              <a:gd name="f148" fmla="?: f90 f2 f3"/>
              <a:gd name="f149" fmla="?: f71 f94 f93"/>
              <a:gd name="f150" fmla="?: f71 f93 f94"/>
              <a:gd name="f151" fmla="?: f59 f79 f78"/>
              <a:gd name="f152" fmla="?: f49 f96 f97"/>
              <a:gd name="f153" fmla="?: f51 f102 f103"/>
              <a:gd name="f154" fmla="?: f51 f100 f101"/>
              <a:gd name="f155" fmla="?: f70 f108 f107"/>
              <a:gd name="f156" fmla="?: f70 f107 f108"/>
              <a:gd name="f157" fmla="?: f48 f106 f105"/>
              <a:gd name="f158" fmla="?: f71 f114 f113"/>
              <a:gd name="f159" fmla="?: f71 f113 f114"/>
              <a:gd name="f160" fmla="?: f72 f111 f112"/>
              <a:gd name="f161" fmla="?: f54 f117 f116"/>
              <a:gd name="f162" fmla="?: f54 f116 f117"/>
              <a:gd name="f163" fmla="?: f77 f121 f120"/>
              <a:gd name="f164" fmla="?: f82 f128 f127"/>
              <a:gd name="f165" fmla="?: f82 f127 f128"/>
              <a:gd name="f166" fmla="?: f83 f125 f126"/>
              <a:gd name="f167" fmla="?: f84 f134 f133"/>
              <a:gd name="f168" fmla="?: f84 f133 f134"/>
              <a:gd name="f169" fmla="?: f85 f132 f131"/>
              <a:gd name="f170" fmla="?: f57 f135 f136"/>
              <a:gd name="f171" fmla="?: f89 f142 f141"/>
              <a:gd name="f172" fmla="?: f89 f141 f142"/>
              <a:gd name="f173" fmla="?: f82 f139 f140"/>
              <a:gd name="f174" fmla="?: f90 f148 f147"/>
              <a:gd name="f175" fmla="?: f90 f147 f148"/>
              <a:gd name="f176" fmla="?: f91 f146 f145"/>
              <a:gd name="f177" fmla="?: f58 f149 f150"/>
              <a:gd name="f178" fmla="?: f58 f111 f112"/>
              <a:gd name="f179" fmla="?: f59 f121 f120"/>
              <a:gd name="f180" fmla="?: f48 f156 f155"/>
              <a:gd name="f181" fmla="?: f72 f158 f159"/>
              <a:gd name="f182" fmla="?: f73 f161 f162"/>
              <a:gd name="f183" fmla="?: f83 f164 f165"/>
              <a:gd name="f184" fmla="?: f85 f168 f167"/>
              <a:gd name="f185" fmla="?: f82 f171 f172"/>
              <a:gd name="f186" fmla="?: f91 f175 f174"/>
            </a:gdLst>
            <a:ahLst>
              <a:ahXY gdRefX="f0" minX="f7" maxX="f8">
                <a:pos x="f38" y="f39"/>
              </a:ahXY>
            </a:ahLst>
            <a:cxnLst>
              <a:cxn ang="3cd4">
                <a:pos x="hc" y="t"/>
              </a:cxn>
              <a:cxn ang="0">
                <a:pos x="r" y="vc"/>
              </a:cxn>
              <a:cxn ang="cd4">
                <a:pos x="hc" y="b"/>
              </a:cxn>
              <a:cxn ang="cd2">
                <a:pos x="l" y="vc"/>
              </a:cxn>
            </a:cxnLst>
            <a:rect l="f40" t="f40" r="f46" b="f47"/>
            <a:pathLst>
              <a:path>
                <a:moveTo>
                  <a:pt x="f39" y="f41"/>
                </a:moveTo>
                <a:arcTo wR="f60" hR="f61" stAng="f152" swAng="f98"/>
                <a:lnTo>
                  <a:pt x="f46" y="f40"/>
                </a:lnTo>
                <a:lnTo>
                  <a:pt x="f46" y="f42"/>
                </a:lnTo>
                <a:arcTo wR="f99" hR="f67" stAng="f153" swAng="f154"/>
                <a:arcTo wR="f104" hR="f60" stAng="f180" swAng="f157"/>
                <a:lnTo>
                  <a:pt x="f43" y="f52"/>
                </a:lnTo>
                <a:arcTo wR="f109" hR="f110" stAng="f181" swAng="f160"/>
                <a:lnTo>
                  <a:pt x="f40" y="f47"/>
                </a:lnTo>
                <a:lnTo>
                  <a:pt x="f40" y="f53"/>
                </a:lnTo>
                <a:arcTo wR="f74" hR="f115" stAng="f182" swAng="f118"/>
                <a:arcTo wR="f67" hR="f119" stAng="f163" swAng="f122"/>
                <a:close/>
              </a:path>
              <a:path>
                <a:moveTo>
                  <a:pt x="f42" y="f41"/>
                </a:moveTo>
                <a:arcTo wR="f123" hR="f124" stAng="f183" swAng="f166"/>
                <a:arcTo wR="f129" hR="f130" stAng="f184" swAng="f169"/>
                <a:arcTo wR="f74" hR="f86" stAng="f170" swAng="f137"/>
                <a:close/>
              </a:path>
              <a:path>
                <a:moveTo>
                  <a:pt x="f50" y="f42"/>
                </a:moveTo>
                <a:arcTo wR="f138" hR="f123" stAng="f185" swAng="f173"/>
                <a:arcTo wR="f143" hR="f144" stAng="f186" swAng="f176"/>
                <a:arcTo wR="f99" hR="f67" stAng="f153" swAng="f154"/>
                <a:arcTo wR="f104" hR="f60" stAng="f180" swAng="f157"/>
                <a:arcTo wR="f109" hR="f92" stAng="f177" swAng="f178"/>
                <a:close/>
              </a:path>
              <a:path>
                <a:moveTo>
                  <a:pt x="f42" y="f45"/>
                </a:moveTo>
                <a:arcTo wR="f67" hR="f95" stAng="f179" swAng="f151"/>
              </a:path>
              <a:path>
                <a:moveTo>
                  <a:pt x="f50" y="f40"/>
                </a:moveTo>
                <a:lnTo>
                  <a:pt x="f46" y="f40"/>
                </a:lnTo>
              </a:path>
              <a:path>
                <a:moveTo>
                  <a:pt x="f40" y="f41"/>
                </a:moveTo>
                <a:lnTo>
                  <a:pt x="f40" y="f53"/>
                </a:lnTo>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Prog. 1</a:t>
            </a:r>
          </a:p>
        </p:txBody>
      </p:sp>
      <p:sp>
        <p:nvSpPr>
          <p:cNvPr id="5" name="Freeform 4"/>
          <p:cNvSpPr/>
          <p:nvPr/>
        </p:nvSpPr>
        <p:spPr>
          <a:xfrm>
            <a:off x="3951840" y="1979640"/>
            <a:ext cx="1279080" cy="709920"/>
          </a:xfrm>
          <a:custGeom>
            <a:avLst>
              <a:gd name="f0" fmla="val 2700"/>
            </a:avLst>
            <a:gdLst>
              <a:gd name="f1" fmla="val 10800000"/>
              <a:gd name="f2" fmla="val 5400000"/>
              <a:gd name="f3" fmla="val 16200000"/>
              <a:gd name="f4" fmla="val w"/>
              <a:gd name="f5" fmla="val h"/>
              <a:gd name="f6" fmla="val ss"/>
              <a:gd name="f7" fmla="val 0"/>
              <a:gd name="f8" fmla="val 5400"/>
              <a:gd name="f9" fmla="val -2147483647"/>
              <a:gd name="f10" fmla="val 2147483647"/>
              <a:gd name="f11" fmla="abs f4"/>
              <a:gd name="f12" fmla="abs f5"/>
              <a:gd name="f13" fmla="abs f6"/>
              <a:gd name="f14" fmla="pin 0 f0 5400"/>
              <a:gd name="f15" fmla="+- 0 0 f2"/>
              <a:gd name="f16" fmla="?: f11 f4 1"/>
              <a:gd name="f17" fmla="?: f12 f5 1"/>
              <a:gd name="f18" fmla="?: f13 f6 1"/>
              <a:gd name="f19" fmla="val f14"/>
              <a:gd name="f20" fmla="*/ f16 1 21600"/>
              <a:gd name="f21" fmla="*/ f17 1 21600"/>
              <a:gd name="f22" fmla="*/ 21600 f16 1"/>
              <a:gd name="f23" fmla="*/ 21600 f17 1"/>
              <a:gd name="f24" fmla="*/ f19 1 2"/>
              <a:gd name="f25" fmla="*/ f19 2 1"/>
              <a:gd name="f26" fmla="min f21 f20"/>
              <a:gd name="f27" fmla="*/ f22 1 f18"/>
              <a:gd name="f28" fmla="*/ f23 1 f18"/>
              <a:gd name="f29" fmla="+- f19 f24 0"/>
              <a:gd name="f30" fmla="*/ f24 1 2"/>
              <a:gd name="f31" fmla="+- f27 0 f24"/>
              <a:gd name="f32" fmla="+- f27 0 f19"/>
              <a:gd name="f33" fmla="+- f19 f30 0"/>
              <a:gd name="f34" fmla="+- f24 f30 0"/>
              <a:gd name="f35" fmla="+- f28 0 f24"/>
              <a:gd name="f36" fmla="+- f28 0 f19"/>
              <a:gd name="f37" fmla="+- f28 0 f29"/>
              <a:gd name="f38" fmla="*/ f14 f26 1"/>
              <a:gd name="f39" fmla="*/ f7 f26 1"/>
              <a:gd name="f40" fmla="*/ f19 f26 1"/>
              <a:gd name="f41" fmla="*/ f29 f26 1"/>
              <a:gd name="f42" fmla="*/ f24 f26 1"/>
              <a:gd name="f43" fmla="*/ f27 f26 1"/>
              <a:gd name="f44" fmla="*/ f28 f26 1"/>
              <a:gd name="f45" fmla="*/ f25 f26 1"/>
              <a:gd name="f46" fmla="*/ f32 f26 1"/>
              <a:gd name="f47" fmla="*/ f36 f26 1"/>
              <a:gd name="f48" fmla="+- f42 0 f39"/>
              <a:gd name="f49" fmla="+- f40 0 f41"/>
              <a:gd name="f50" fmla="*/ f31 f26 1"/>
              <a:gd name="f51" fmla="+- f39 0 f42"/>
              <a:gd name="f52" fmla="*/ f37 f26 1"/>
              <a:gd name="f53" fmla="*/ f35 f26 1"/>
              <a:gd name="f54" fmla="+- f42 0 f40"/>
              <a:gd name="f55" fmla="*/ f34 f26 1"/>
              <a:gd name="f56" fmla="*/ f33 f26 1"/>
              <a:gd name="f57" fmla="+- f45 0 f41"/>
              <a:gd name="f58" fmla="+- f40 0 f42"/>
              <a:gd name="f59" fmla="+- f41 0 f45"/>
              <a:gd name="f60" fmla="abs f48"/>
              <a:gd name="f61" fmla="abs f49"/>
              <a:gd name="f62" fmla="?: f48 f15 f2"/>
              <a:gd name="f63" fmla="?: f48 f2 f15"/>
              <a:gd name="f64" fmla="?: f49 0 f1"/>
              <a:gd name="f65" fmla="?: f49 f1 0"/>
              <a:gd name="f66" fmla="+- f50 0 f46"/>
              <a:gd name="f67" fmla="abs f51"/>
              <a:gd name="f68" fmla="?: f51 0 f1"/>
              <a:gd name="f69" fmla="?: f51 f1 0"/>
              <a:gd name="f70" fmla="+- f43 0 f50"/>
              <a:gd name="f71" fmla="+- f50 0 f43"/>
              <a:gd name="f72" fmla="+- f47 0 f52"/>
              <a:gd name="f73" fmla="+- f44 0 f53"/>
              <a:gd name="f74" fmla="abs f54"/>
              <a:gd name="f75" fmla="?: f54 f15 f2"/>
              <a:gd name="f76" fmla="?: f54 f2 f15"/>
              <a:gd name="f77" fmla="+- f53 0 f44"/>
              <a:gd name="f78" fmla="?: f51 f15 f2"/>
              <a:gd name="f79" fmla="?: f51 f2 f15"/>
              <a:gd name="f80" fmla="?: f51 f3 f2"/>
              <a:gd name="f81" fmla="?: f51 f2 f3"/>
              <a:gd name="f82" fmla="+- f55 0 f42"/>
              <a:gd name="f83" fmla="+- f56 0 f41"/>
              <a:gd name="f84" fmla="+- f40 0 f55"/>
              <a:gd name="f85" fmla="+- f41 0 f56"/>
              <a:gd name="f86" fmla="abs f57"/>
              <a:gd name="f87" fmla="?: f57 0 f1"/>
              <a:gd name="f88" fmla="?: f57 f1 0"/>
              <a:gd name="f89" fmla="+- f46 0 f50"/>
              <a:gd name="f90" fmla="+- f46 0 f46"/>
              <a:gd name="f91" fmla="+- f42 0 f55"/>
              <a:gd name="f92" fmla="abs f58"/>
              <a:gd name="f93" fmla="?: f58 0 f1"/>
              <a:gd name="f94" fmla="?: f58 f1 0"/>
              <a:gd name="f95" fmla="abs f59"/>
              <a:gd name="f96" fmla="?: f48 f65 f64"/>
              <a:gd name="f97" fmla="?: f48 f64 f65"/>
              <a:gd name="f98" fmla="?: f49 f62 f63"/>
              <a:gd name="f99" fmla="abs f66"/>
              <a:gd name="f100" fmla="?: f66 f15 f2"/>
              <a:gd name="f101" fmla="?: f66 f2 f15"/>
              <a:gd name="f102" fmla="?: f66 f69 f68"/>
              <a:gd name="f103" fmla="?: f66 f68 f69"/>
              <a:gd name="f104" fmla="abs f70"/>
              <a:gd name="f105" fmla="?: f70 f15 f2"/>
              <a:gd name="f106" fmla="?: f70 f2 f15"/>
              <a:gd name="f107" fmla="?: f70 f3 f2"/>
              <a:gd name="f108" fmla="?: f70 f2 f3"/>
              <a:gd name="f109" fmla="abs f71"/>
              <a:gd name="f110" fmla="abs f72"/>
              <a:gd name="f111" fmla="?: f71 f15 f2"/>
              <a:gd name="f112" fmla="?: f71 f2 f15"/>
              <a:gd name="f113" fmla="?: f72 0 f1"/>
              <a:gd name="f114" fmla="?: f72 f1 0"/>
              <a:gd name="f115" fmla="abs f73"/>
              <a:gd name="f116" fmla="?: f73 0 f1"/>
              <a:gd name="f117" fmla="?: f73 f1 0"/>
              <a:gd name="f118" fmla="?: f73 f75 f76"/>
              <a:gd name="f119" fmla="abs f77"/>
              <a:gd name="f120" fmla="?: f51 f81 f80"/>
              <a:gd name="f121" fmla="?: f51 f80 f81"/>
              <a:gd name="f122" fmla="?: f77 f79 f78"/>
              <a:gd name="f123" fmla="abs f82"/>
              <a:gd name="f124" fmla="abs f83"/>
              <a:gd name="f125" fmla="?: f82 f15 f2"/>
              <a:gd name="f126" fmla="?: f82 f2 f15"/>
              <a:gd name="f127" fmla="?: f83 0 f1"/>
              <a:gd name="f128" fmla="?: f83 f1 0"/>
              <a:gd name="f129" fmla="abs f84"/>
              <a:gd name="f130" fmla="abs f85"/>
              <a:gd name="f131" fmla="?: f84 f15 f2"/>
              <a:gd name="f132" fmla="?: f84 f2 f15"/>
              <a:gd name="f133" fmla="?: f84 f3 f2"/>
              <a:gd name="f134" fmla="?: f84 f2 f3"/>
              <a:gd name="f135" fmla="?: f54 f88 f87"/>
              <a:gd name="f136" fmla="?: f54 f87 f88"/>
              <a:gd name="f137" fmla="?: f57 f75 f76"/>
              <a:gd name="f138" fmla="abs f89"/>
              <a:gd name="f139" fmla="?: f89 f15 f2"/>
              <a:gd name="f140" fmla="?: f89 f2 f15"/>
              <a:gd name="f141" fmla="?: f82 0 f1"/>
              <a:gd name="f142" fmla="?: f82 f1 0"/>
              <a:gd name="f143" fmla="abs f90"/>
              <a:gd name="f144" fmla="abs f91"/>
              <a:gd name="f145" fmla="?: f90 f15 f2"/>
              <a:gd name="f146" fmla="?: f90 f2 f15"/>
              <a:gd name="f147" fmla="?: f90 f3 f2"/>
              <a:gd name="f148" fmla="?: f90 f2 f3"/>
              <a:gd name="f149" fmla="?: f71 f94 f93"/>
              <a:gd name="f150" fmla="?: f71 f93 f94"/>
              <a:gd name="f151" fmla="?: f59 f79 f78"/>
              <a:gd name="f152" fmla="?: f49 f96 f97"/>
              <a:gd name="f153" fmla="?: f51 f102 f103"/>
              <a:gd name="f154" fmla="?: f51 f100 f101"/>
              <a:gd name="f155" fmla="?: f70 f108 f107"/>
              <a:gd name="f156" fmla="?: f70 f107 f108"/>
              <a:gd name="f157" fmla="?: f48 f106 f105"/>
              <a:gd name="f158" fmla="?: f71 f114 f113"/>
              <a:gd name="f159" fmla="?: f71 f113 f114"/>
              <a:gd name="f160" fmla="?: f72 f111 f112"/>
              <a:gd name="f161" fmla="?: f54 f117 f116"/>
              <a:gd name="f162" fmla="?: f54 f116 f117"/>
              <a:gd name="f163" fmla="?: f77 f121 f120"/>
              <a:gd name="f164" fmla="?: f82 f128 f127"/>
              <a:gd name="f165" fmla="?: f82 f127 f128"/>
              <a:gd name="f166" fmla="?: f83 f125 f126"/>
              <a:gd name="f167" fmla="?: f84 f134 f133"/>
              <a:gd name="f168" fmla="?: f84 f133 f134"/>
              <a:gd name="f169" fmla="?: f85 f132 f131"/>
              <a:gd name="f170" fmla="?: f57 f135 f136"/>
              <a:gd name="f171" fmla="?: f89 f142 f141"/>
              <a:gd name="f172" fmla="?: f89 f141 f142"/>
              <a:gd name="f173" fmla="?: f82 f139 f140"/>
              <a:gd name="f174" fmla="?: f90 f148 f147"/>
              <a:gd name="f175" fmla="?: f90 f147 f148"/>
              <a:gd name="f176" fmla="?: f91 f146 f145"/>
              <a:gd name="f177" fmla="?: f58 f149 f150"/>
              <a:gd name="f178" fmla="?: f58 f111 f112"/>
              <a:gd name="f179" fmla="?: f59 f121 f120"/>
              <a:gd name="f180" fmla="?: f48 f156 f155"/>
              <a:gd name="f181" fmla="?: f72 f158 f159"/>
              <a:gd name="f182" fmla="?: f73 f161 f162"/>
              <a:gd name="f183" fmla="?: f83 f164 f165"/>
              <a:gd name="f184" fmla="?: f85 f168 f167"/>
              <a:gd name="f185" fmla="?: f82 f171 f172"/>
              <a:gd name="f186" fmla="?: f91 f175 f174"/>
            </a:gdLst>
            <a:ahLst>
              <a:ahXY gdRefX="f0" minX="f7" maxX="f8">
                <a:pos x="f38" y="f39"/>
              </a:ahXY>
            </a:ahLst>
            <a:cxnLst>
              <a:cxn ang="3cd4">
                <a:pos x="hc" y="t"/>
              </a:cxn>
              <a:cxn ang="0">
                <a:pos x="r" y="vc"/>
              </a:cxn>
              <a:cxn ang="cd4">
                <a:pos x="hc" y="b"/>
              </a:cxn>
              <a:cxn ang="cd2">
                <a:pos x="l" y="vc"/>
              </a:cxn>
            </a:cxnLst>
            <a:rect l="f40" t="f40" r="f46" b="f47"/>
            <a:pathLst>
              <a:path>
                <a:moveTo>
                  <a:pt x="f39" y="f41"/>
                </a:moveTo>
                <a:arcTo wR="f60" hR="f61" stAng="f152" swAng="f98"/>
                <a:lnTo>
                  <a:pt x="f46" y="f40"/>
                </a:lnTo>
                <a:lnTo>
                  <a:pt x="f46" y="f42"/>
                </a:lnTo>
                <a:arcTo wR="f99" hR="f67" stAng="f153" swAng="f154"/>
                <a:arcTo wR="f104" hR="f60" stAng="f180" swAng="f157"/>
                <a:lnTo>
                  <a:pt x="f43" y="f52"/>
                </a:lnTo>
                <a:arcTo wR="f109" hR="f110" stAng="f181" swAng="f160"/>
                <a:lnTo>
                  <a:pt x="f40" y="f47"/>
                </a:lnTo>
                <a:lnTo>
                  <a:pt x="f40" y="f53"/>
                </a:lnTo>
                <a:arcTo wR="f74" hR="f115" stAng="f182" swAng="f118"/>
                <a:arcTo wR="f67" hR="f119" stAng="f163" swAng="f122"/>
                <a:close/>
              </a:path>
              <a:path>
                <a:moveTo>
                  <a:pt x="f42" y="f41"/>
                </a:moveTo>
                <a:arcTo wR="f123" hR="f124" stAng="f183" swAng="f166"/>
                <a:arcTo wR="f129" hR="f130" stAng="f184" swAng="f169"/>
                <a:arcTo wR="f74" hR="f86" stAng="f170" swAng="f137"/>
                <a:close/>
              </a:path>
              <a:path>
                <a:moveTo>
                  <a:pt x="f50" y="f42"/>
                </a:moveTo>
                <a:arcTo wR="f138" hR="f123" stAng="f185" swAng="f173"/>
                <a:arcTo wR="f143" hR="f144" stAng="f186" swAng="f176"/>
                <a:arcTo wR="f99" hR="f67" stAng="f153" swAng="f154"/>
                <a:arcTo wR="f104" hR="f60" stAng="f180" swAng="f157"/>
                <a:arcTo wR="f109" hR="f92" stAng="f177" swAng="f178"/>
                <a:close/>
              </a:path>
              <a:path>
                <a:moveTo>
                  <a:pt x="f42" y="f45"/>
                </a:moveTo>
                <a:arcTo wR="f67" hR="f95" stAng="f179" swAng="f151"/>
              </a:path>
              <a:path>
                <a:moveTo>
                  <a:pt x="f50" y="f40"/>
                </a:moveTo>
                <a:lnTo>
                  <a:pt x="f46" y="f40"/>
                </a:lnTo>
              </a:path>
              <a:path>
                <a:moveTo>
                  <a:pt x="f40" y="f41"/>
                </a:moveTo>
                <a:lnTo>
                  <a:pt x="f40" y="f53"/>
                </a:lnTo>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Prog. 2</a:t>
            </a:r>
          </a:p>
        </p:txBody>
      </p:sp>
      <p:sp>
        <p:nvSpPr>
          <p:cNvPr id="6" name="Freeform 5"/>
          <p:cNvSpPr/>
          <p:nvPr/>
        </p:nvSpPr>
        <p:spPr>
          <a:xfrm>
            <a:off x="6604320" y="1979640"/>
            <a:ext cx="1279080" cy="709920"/>
          </a:xfrm>
          <a:custGeom>
            <a:avLst>
              <a:gd name="f0" fmla="val 2700"/>
            </a:avLst>
            <a:gdLst>
              <a:gd name="f1" fmla="val 10800000"/>
              <a:gd name="f2" fmla="val 5400000"/>
              <a:gd name="f3" fmla="val 16200000"/>
              <a:gd name="f4" fmla="val w"/>
              <a:gd name="f5" fmla="val h"/>
              <a:gd name="f6" fmla="val ss"/>
              <a:gd name="f7" fmla="val 0"/>
              <a:gd name="f8" fmla="val 5400"/>
              <a:gd name="f9" fmla="val -2147483647"/>
              <a:gd name="f10" fmla="val 2147483647"/>
              <a:gd name="f11" fmla="abs f4"/>
              <a:gd name="f12" fmla="abs f5"/>
              <a:gd name="f13" fmla="abs f6"/>
              <a:gd name="f14" fmla="pin 0 f0 5400"/>
              <a:gd name="f15" fmla="+- 0 0 f2"/>
              <a:gd name="f16" fmla="?: f11 f4 1"/>
              <a:gd name="f17" fmla="?: f12 f5 1"/>
              <a:gd name="f18" fmla="?: f13 f6 1"/>
              <a:gd name="f19" fmla="val f14"/>
              <a:gd name="f20" fmla="*/ f16 1 21600"/>
              <a:gd name="f21" fmla="*/ f17 1 21600"/>
              <a:gd name="f22" fmla="*/ 21600 f16 1"/>
              <a:gd name="f23" fmla="*/ 21600 f17 1"/>
              <a:gd name="f24" fmla="*/ f19 1 2"/>
              <a:gd name="f25" fmla="*/ f19 2 1"/>
              <a:gd name="f26" fmla="min f21 f20"/>
              <a:gd name="f27" fmla="*/ f22 1 f18"/>
              <a:gd name="f28" fmla="*/ f23 1 f18"/>
              <a:gd name="f29" fmla="+- f19 f24 0"/>
              <a:gd name="f30" fmla="*/ f24 1 2"/>
              <a:gd name="f31" fmla="+- f27 0 f24"/>
              <a:gd name="f32" fmla="+- f27 0 f19"/>
              <a:gd name="f33" fmla="+- f19 f30 0"/>
              <a:gd name="f34" fmla="+- f24 f30 0"/>
              <a:gd name="f35" fmla="+- f28 0 f24"/>
              <a:gd name="f36" fmla="+- f28 0 f19"/>
              <a:gd name="f37" fmla="+- f28 0 f29"/>
              <a:gd name="f38" fmla="*/ f14 f26 1"/>
              <a:gd name="f39" fmla="*/ f7 f26 1"/>
              <a:gd name="f40" fmla="*/ f19 f26 1"/>
              <a:gd name="f41" fmla="*/ f29 f26 1"/>
              <a:gd name="f42" fmla="*/ f24 f26 1"/>
              <a:gd name="f43" fmla="*/ f27 f26 1"/>
              <a:gd name="f44" fmla="*/ f28 f26 1"/>
              <a:gd name="f45" fmla="*/ f25 f26 1"/>
              <a:gd name="f46" fmla="*/ f32 f26 1"/>
              <a:gd name="f47" fmla="*/ f36 f26 1"/>
              <a:gd name="f48" fmla="+- f42 0 f39"/>
              <a:gd name="f49" fmla="+- f40 0 f41"/>
              <a:gd name="f50" fmla="*/ f31 f26 1"/>
              <a:gd name="f51" fmla="+- f39 0 f42"/>
              <a:gd name="f52" fmla="*/ f37 f26 1"/>
              <a:gd name="f53" fmla="*/ f35 f26 1"/>
              <a:gd name="f54" fmla="+- f42 0 f40"/>
              <a:gd name="f55" fmla="*/ f34 f26 1"/>
              <a:gd name="f56" fmla="*/ f33 f26 1"/>
              <a:gd name="f57" fmla="+- f45 0 f41"/>
              <a:gd name="f58" fmla="+- f40 0 f42"/>
              <a:gd name="f59" fmla="+- f41 0 f45"/>
              <a:gd name="f60" fmla="abs f48"/>
              <a:gd name="f61" fmla="abs f49"/>
              <a:gd name="f62" fmla="?: f48 f15 f2"/>
              <a:gd name="f63" fmla="?: f48 f2 f15"/>
              <a:gd name="f64" fmla="?: f49 0 f1"/>
              <a:gd name="f65" fmla="?: f49 f1 0"/>
              <a:gd name="f66" fmla="+- f50 0 f46"/>
              <a:gd name="f67" fmla="abs f51"/>
              <a:gd name="f68" fmla="?: f51 0 f1"/>
              <a:gd name="f69" fmla="?: f51 f1 0"/>
              <a:gd name="f70" fmla="+- f43 0 f50"/>
              <a:gd name="f71" fmla="+- f50 0 f43"/>
              <a:gd name="f72" fmla="+- f47 0 f52"/>
              <a:gd name="f73" fmla="+- f44 0 f53"/>
              <a:gd name="f74" fmla="abs f54"/>
              <a:gd name="f75" fmla="?: f54 f15 f2"/>
              <a:gd name="f76" fmla="?: f54 f2 f15"/>
              <a:gd name="f77" fmla="+- f53 0 f44"/>
              <a:gd name="f78" fmla="?: f51 f15 f2"/>
              <a:gd name="f79" fmla="?: f51 f2 f15"/>
              <a:gd name="f80" fmla="?: f51 f3 f2"/>
              <a:gd name="f81" fmla="?: f51 f2 f3"/>
              <a:gd name="f82" fmla="+- f55 0 f42"/>
              <a:gd name="f83" fmla="+- f56 0 f41"/>
              <a:gd name="f84" fmla="+- f40 0 f55"/>
              <a:gd name="f85" fmla="+- f41 0 f56"/>
              <a:gd name="f86" fmla="abs f57"/>
              <a:gd name="f87" fmla="?: f57 0 f1"/>
              <a:gd name="f88" fmla="?: f57 f1 0"/>
              <a:gd name="f89" fmla="+- f46 0 f50"/>
              <a:gd name="f90" fmla="+- f46 0 f46"/>
              <a:gd name="f91" fmla="+- f42 0 f55"/>
              <a:gd name="f92" fmla="abs f58"/>
              <a:gd name="f93" fmla="?: f58 0 f1"/>
              <a:gd name="f94" fmla="?: f58 f1 0"/>
              <a:gd name="f95" fmla="abs f59"/>
              <a:gd name="f96" fmla="?: f48 f65 f64"/>
              <a:gd name="f97" fmla="?: f48 f64 f65"/>
              <a:gd name="f98" fmla="?: f49 f62 f63"/>
              <a:gd name="f99" fmla="abs f66"/>
              <a:gd name="f100" fmla="?: f66 f15 f2"/>
              <a:gd name="f101" fmla="?: f66 f2 f15"/>
              <a:gd name="f102" fmla="?: f66 f69 f68"/>
              <a:gd name="f103" fmla="?: f66 f68 f69"/>
              <a:gd name="f104" fmla="abs f70"/>
              <a:gd name="f105" fmla="?: f70 f15 f2"/>
              <a:gd name="f106" fmla="?: f70 f2 f15"/>
              <a:gd name="f107" fmla="?: f70 f3 f2"/>
              <a:gd name="f108" fmla="?: f70 f2 f3"/>
              <a:gd name="f109" fmla="abs f71"/>
              <a:gd name="f110" fmla="abs f72"/>
              <a:gd name="f111" fmla="?: f71 f15 f2"/>
              <a:gd name="f112" fmla="?: f71 f2 f15"/>
              <a:gd name="f113" fmla="?: f72 0 f1"/>
              <a:gd name="f114" fmla="?: f72 f1 0"/>
              <a:gd name="f115" fmla="abs f73"/>
              <a:gd name="f116" fmla="?: f73 0 f1"/>
              <a:gd name="f117" fmla="?: f73 f1 0"/>
              <a:gd name="f118" fmla="?: f73 f75 f76"/>
              <a:gd name="f119" fmla="abs f77"/>
              <a:gd name="f120" fmla="?: f51 f81 f80"/>
              <a:gd name="f121" fmla="?: f51 f80 f81"/>
              <a:gd name="f122" fmla="?: f77 f79 f78"/>
              <a:gd name="f123" fmla="abs f82"/>
              <a:gd name="f124" fmla="abs f83"/>
              <a:gd name="f125" fmla="?: f82 f15 f2"/>
              <a:gd name="f126" fmla="?: f82 f2 f15"/>
              <a:gd name="f127" fmla="?: f83 0 f1"/>
              <a:gd name="f128" fmla="?: f83 f1 0"/>
              <a:gd name="f129" fmla="abs f84"/>
              <a:gd name="f130" fmla="abs f85"/>
              <a:gd name="f131" fmla="?: f84 f15 f2"/>
              <a:gd name="f132" fmla="?: f84 f2 f15"/>
              <a:gd name="f133" fmla="?: f84 f3 f2"/>
              <a:gd name="f134" fmla="?: f84 f2 f3"/>
              <a:gd name="f135" fmla="?: f54 f88 f87"/>
              <a:gd name="f136" fmla="?: f54 f87 f88"/>
              <a:gd name="f137" fmla="?: f57 f75 f76"/>
              <a:gd name="f138" fmla="abs f89"/>
              <a:gd name="f139" fmla="?: f89 f15 f2"/>
              <a:gd name="f140" fmla="?: f89 f2 f15"/>
              <a:gd name="f141" fmla="?: f82 0 f1"/>
              <a:gd name="f142" fmla="?: f82 f1 0"/>
              <a:gd name="f143" fmla="abs f90"/>
              <a:gd name="f144" fmla="abs f91"/>
              <a:gd name="f145" fmla="?: f90 f15 f2"/>
              <a:gd name="f146" fmla="?: f90 f2 f15"/>
              <a:gd name="f147" fmla="?: f90 f3 f2"/>
              <a:gd name="f148" fmla="?: f90 f2 f3"/>
              <a:gd name="f149" fmla="?: f71 f94 f93"/>
              <a:gd name="f150" fmla="?: f71 f93 f94"/>
              <a:gd name="f151" fmla="?: f59 f79 f78"/>
              <a:gd name="f152" fmla="?: f49 f96 f97"/>
              <a:gd name="f153" fmla="?: f51 f102 f103"/>
              <a:gd name="f154" fmla="?: f51 f100 f101"/>
              <a:gd name="f155" fmla="?: f70 f108 f107"/>
              <a:gd name="f156" fmla="?: f70 f107 f108"/>
              <a:gd name="f157" fmla="?: f48 f106 f105"/>
              <a:gd name="f158" fmla="?: f71 f114 f113"/>
              <a:gd name="f159" fmla="?: f71 f113 f114"/>
              <a:gd name="f160" fmla="?: f72 f111 f112"/>
              <a:gd name="f161" fmla="?: f54 f117 f116"/>
              <a:gd name="f162" fmla="?: f54 f116 f117"/>
              <a:gd name="f163" fmla="?: f77 f121 f120"/>
              <a:gd name="f164" fmla="?: f82 f128 f127"/>
              <a:gd name="f165" fmla="?: f82 f127 f128"/>
              <a:gd name="f166" fmla="?: f83 f125 f126"/>
              <a:gd name="f167" fmla="?: f84 f134 f133"/>
              <a:gd name="f168" fmla="?: f84 f133 f134"/>
              <a:gd name="f169" fmla="?: f85 f132 f131"/>
              <a:gd name="f170" fmla="?: f57 f135 f136"/>
              <a:gd name="f171" fmla="?: f89 f142 f141"/>
              <a:gd name="f172" fmla="?: f89 f141 f142"/>
              <a:gd name="f173" fmla="?: f82 f139 f140"/>
              <a:gd name="f174" fmla="?: f90 f148 f147"/>
              <a:gd name="f175" fmla="?: f90 f147 f148"/>
              <a:gd name="f176" fmla="?: f91 f146 f145"/>
              <a:gd name="f177" fmla="?: f58 f149 f150"/>
              <a:gd name="f178" fmla="?: f58 f111 f112"/>
              <a:gd name="f179" fmla="?: f59 f121 f120"/>
              <a:gd name="f180" fmla="?: f48 f156 f155"/>
              <a:gd name="f181" fmla="?: f72 f158 f159"/>
              <a:gd name="f182" fmla="?: f73 f161 f162"/>
              <a:gd name="f183" fmla="?: f83 f164 f165"/>
              <a:gd name="f184" fmla="?: f85 f168 f167"/>
              <a:gd name="f185" fmla="?: f82 f171 f172"/>
              <a:gd name="f186" fmla="?: f91 f175 f174"/>
            </a:gdLst>
            <a:ahLst>
              <a:ahXY gdRefX="f0" minX="f7" maxX="f8">
                <a:pos x="f38" y="f39"/>
              </a:ahXY>
            </a:ahLst>
            <a:cxnLst>
              <a:cxn ang="3cd4">
                <a:pos x="hc" y="t"/>
              </a:cxn>
              <a:cxn ang="0">
                <a:pos x="r" y="vc"/>
              </a:cxn>
              <a:cxn ang="cd4">
                <a:pos x="hc" y="b"/>
              </a:cxn>
              <a:cxn ang="cd2">
                <a:pos x="l" y="vc"/>
              </a:cxn>
            </a:cxnLst>
            <a:rect l="f40" t="f40" r="f46" b="f47"/>
            <a:pathLst>
              <a:path>
                <a:moveTo>
                  <a:pt x="f39" y="f41"/>
                </a:moveTo>
                <a:arcTo wR="f60" hR="f61" stAng="f152" swAng="f98"/>
                <a:lnTo>
                  <a:pt x="f46" y="f40"/>
                </a:lnTo>
                <a:lnTo>
                  <a:pt x="f46" y="f42"/>
                </a:lnTo>
                <a:arcTo wR="f99" hR="f67" stAng="f153" swAng="f154"/>
                <a:arcTo wR="f104" hR="f60" stAng="f180" swAng="f157"/>
                <a:lnTo>
                  <a:pt x="f43" y="f52"/>
                </a:lnTo>
                <a:arcTo wR="f109" hR="f110" stAng="f181" swAng="f160"/>
                <a:lnTo>
                  <a:pt x="f40" y="f47"/>
                </a:lnTo>
                <a:lnTo>
                  <a:pt x="f40" y="f53"/>
                </a:lnTo>
                <a:arcTo wR="f74" hR="f115" stAng="f182" swAng="f118"/>
                <a:arcTo wR="f67" hR="f119" stAng="f163" swAng="f122"/>
                <a:close/>
              </a:path>
              <a:path>
                <a:moveTo>
                  <a:pt x="f42" y="f41"/>
                </a:moveTo>
                <a:arcTo wR="f123" hR="f124" stAng="f183" swAng="f166"/>
                <a:arcTo wR="f129" hR="f130" stAng="f184" swAng="f169"/>
                <a:arcTo wR="f74" hR="f86" stAng="f170" swAng="f137"/>
                <a:close/>
              </a:path>
              <a:path>
                <a:moveTo>
                  <a:pt x="f50" y="f42"/>
                </a:moveTo>
                <a:arcTo wR="f138" hR="f123" stAng="f185" swAng="f173"/>
                <a:arcTo wR="f143" hR="f144" stAng="f186" swAng="f176"/>
                <a:arcTo wR="f99" hR="f67" stAng="f153" swAng="f154"/>
                <a:arcTo wR="f104" hR="f60" stAng="f180" swAng="f157"/>
                <a:arcTo wR="f109" hR="f92" stAng="f177" swAng="f178"/>
                <a:close/>
              </a:path>
              <a:path>
                <a:moveTo>
                  <a:pt x="f42" y="f45"/>
                </a:moveTo>
                <a:arcTo wR="f67" hR="f95" stAng="f179" swAng="f151"/>
              </a:path>
              <a:path>
                <a:moveTo>
                  <a:pt x="f50" y="f40"/>
                </a:moveTo>
                <a:lnTo>
                  <a:pt x="f46" y="f40"/>
                </a:lnTo>
              </a:path>
              <a:path>
                <a:moveTo>
                  <a:pt x="f40" y="f41"/>
                </a:moveTo>
                <a:lnTo>
                  <a:pt x="f40" y="f53"/>
                </a:lnTo>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err="1">
                <a:ln>
                  <a:noFill/>
                </a:ln>
                <a:latin typeface="Arial" pitchFamily="18"/>
                <a:ea typeface="Microsoft YaHei" pitchFamily="2"/>
                <a:cs typeface="Mangal" pitchFamily="2"/>
              </a:rPr>
              <a:t>Prog</a:t>
            </a:r>
            <a:r>
              <a:rPr lang="en-IN" sz="1800" b="0" i="0" u="none" strike="noStrike" kern="1200" dirty="0">
                <a:ln>
                  <a:noFill/>
                </a:ln>
                <a:latin typeface="Arial" pitchFamily="18"/>
                <a:ea typeface="Microsoft YaHei" pitchFamily="2"/>
                <a:cs typeface="Mangal" pitchFamily="2"/>
              </a:rPr>
              <a:t>. 3</a:t>
            </a:r>
          </a:p>
        </p:txBody>
      </p:sp>
      <p:sp>
        <p:nvSpPr>
          <p:cNvPr id="7" name="Freeform 6"/>
          <p:cNvSpPr/>
          <p:nvPr/>
        </p:nvSpPr>
        <p:spPr>
          <a:xfrm>
            <a:off x="1084079" y="3063240"/>
            <a:ext cx="1895760" cy="793440"/>
          </a:xfrm>
          <a:custGeom>
            <a:avLst/>
            <a:gdLst>
              <a:gd name="f0" fmla="val 10800000"/>
              <a:gd name="f1" fmla="val 5400000"/>
              <a:gd name="f2" fmla="val 16200000"/>
              <a:gd name="f3" fmla="val 180"/>
              <a:gd name="f4" fmla="val w"/>
              <a:gd name="f5" fmla="val h"/>
              <a:gd name="f6" fmla="val 0"/>
              <a:gd name="f7" fmla="val 21600"/>
              <a:gd name="f8" fmla="+- 0 0 0"/>
              <a:gd name="f9" fmla="*/ f4 1 21600"/>
              <a:gd name="f10" fmla="*/ f5 1 21600"/>
              <a:gd name="f11" fmla="+- f6 2540 0"/>
              <a:gd name="f12" fmla="+- f7 0 2540"/>
              <a:gd name="f13" fmla="+- f6 800 0"/>
              <a:gd name="f14" fmla="+- f7 0 800"/>
              <a:gd name="f15" fmla="+- 0 0 f1"/>
              <a:gd name="f16" fmla="*/ f8 f0 1"/>
              <a:gd name="f17" fmla="*/ f13 f9 1"/>
              <a:gd name="f18" fmla="*/ f14 f9 1"/>
              <a:gd name="f19" fmla="*/ f14 f10 1"/>
              <a:gd name="f20" fmla="*/ f13 f10 1"/>
              <a:gd name="f21" fmla="+- f11 0 f6"/>
              <a:gd name="f22" fmla="+- 0 0 f11"/>
              <a:gd name="f23" fmla="+- 21600 0 f12"/>
              <a:gd name="f24" fmla="+- f12 0 f7"/>
              <a:gd name="f25" fmla="*/ 10800 f9 1"/>
              <a:gd name="f26" fmla="*/ 0 f10 1"/>
              <a:gd name="f27" fmla="*/ f16 1 f3"/>
              <a:gd name="f28" fmla="*/ 0 f9 1"/>
              <a:gd name="f29" fmla="*/ 10800 f10 1"/>
              <a:gd name="f30" fmla="*/ 21600 f10 1"/>
              <a:gd name="f31" fmla="*/ 21600 f9 1"/>
              <a:gd name="f32" fmla="abs f21"/>
              <a:gd name="f33" fmla="abs f22"/>
              <a:gd name="f34" fmla="?: f21 f15 f1"/>
              <a:gd name="f35" fmla="?: f21 f1 f15"/>
              <a:gd name="f36" fmla="?: f22 0 f0"/>
              <a:gd name="f37" fmla="?: f22 f0 0"/>
              <a:gd name="f38" fmla="abs f23"/>
              <a:gd name="f39" fmla="?: f23 f15 f1"/>
              <a:gd name="f40" fmla="?: f23 f1 f15"/>
              <a:gd name="f41" fmla="?: f23 f2 f1"/>
              <a:gd name="f42" fmla="?: f23 f1 f2"/>
              <a:gd name="f43" fmla="abs f24"/>
              <a:gd name="f44" fmla="?: f24 f15 f1"/>
              <a:gd name="f45" fmla="?: f24 f1 f15"/>
              <a:gd name="f46" fmla="?: f23 0 f0"/>
              <a:gd name="f47" fmla="?: f23 f0 0"/>
              <a:gd name="f48" fmla="?: f22 f15 f1"/>
              <a:gd name="f49" fmla="?: f22 f1 f15"/>
              <a:gd name="f50" fmla="?: f22 f2 f1"/>
              <a:gd name="f51" fmla="?: f22 f1 f2"/>
              <a:gd name="f52" fmla="+- f27 0 f1"/>
              <a:gd name="f53" fmla="?: f21 f37 f36"/>
              <a:gd name="f54" fmla="?: f21 f36 f37"/>
              <a:gd name="f55" fmla="?: f22 f34 f35"/>
              <a:gd name="f56" fmla="?: f23 f42 f41"/>
              <a:gd name="f57" fmla="?: f23 f41 f42"/>
              <a:gd name="f58" fmla="?: f21 f40 f39"/>
              <a:gd name="f59" fmla="?: f24 f47 f46"/>
              <a:gd name="f60" fmla="?: f24 f46 f47"/>
              <a:gd name="f61" fmla="?: f23 f44 f45"/>
              <a:gd name="f62" fmla="?: f22 f51 f50"/>
              <a:gd name="f63" fmla="?: f22 f50 f51"/>
              <a:gd name="f64" fmla="?: f24 f49 f48"/>
              <a:gd name="f65" fmla="?: f22 f53 f54"/>
              <a:gd name="f66" fmla="?: f21 f57 f56"/>
              <a:gd name="f67" fmla="?: f23 f59 f60"/>
              <a:gd name="f68" fmla="?: f24 f63 f62"/>
            </a:gdLst>
            <a:ahLst/>
            <a:cxnLst>
              <a:cxn ang="3cd4">
                <a:pos x="hc" y="t"/>
              </a:cxn>
              <a:cxn ang="0">
                <a:pos x="r" y="vc"/>
              </a:cxn>
              <a:cxn ang="cd4">
                <a:pos x="hc" y="b"/>
              </a:cxn>
              <a:cxn ang="cd2">
                <a:pos x="l" y="vc"/>
              </a:cxn>
              <a:cxn ang="f52">
                <a:pos x="f25" y="f26"/>
              </a:cxn>
              <a:cxn ang="f52">
                <a:pos x="f28" y="f29"/>
              </a:cxn>
              <a:cxn ang="f52">
                <a:pos x="f25" y="f30"/>
              </a:cxn>
              <a:cxn ang="f52">
                <a:pos x="f31" y="f29"/>
              </a:cxn>
            </a:cxnLst>
            <a:rect l="f17" t="f20" r="f18" b="f19"/>
            <a:pathLst>
              <a:path w="21600" h="21600">
                <a:moveTo>
                  <a:pt x="f6" y="f11"/>
                </a:moveTo>
                <a:arcTo wR="f32" hR="f33" stAng="f65" swAng="f55"/>
                <a:lnTo>
                  <a:pt x="f12" y="f6"/>
                </a:lnTo>
                <a:arcTo wR="f38" hR="f32" stAng="f66" swAng="f58"/>
                <a:lnTo>
                  <a:pt x="f7" y="f12"/>
                </a:lnTo>
                <a:arcTo wR="f43" hR="f38" stAng="f67" swAng="f61"/>
                <a:lnTo>
                  <a:pt x="f11" y="f7"/>
                </a:lnTo>
                <a:arcTo wR="f33" hR="f43" stAng="f68" swAng="f64"/>
                <a:close/>
              </a:path>
            </a:pathLst>
          </a:custGeom>
          <a:solidFill>
            <a:srgbClr val="FFCC99"/>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Turing Machine 1</a:t>
            </a:r>
          </a:p>
        </p:txBody>
      </p:sp>
      <p:sp>
        <p:nvSpPr>
          <p:cNvPr id="8" name="Freeform 7"/>
          <p:cNvSpPr/>
          <p:nvPr/>
        </p:nvSpPr>
        <p:spPr>
          <a:xfrm>
            <a:off x="3680040" y="3100680"/>
            <a:ext cx="1895760" cy="793440"/>
          </a:xfrm>
          <a:custGeom>
            <a:avLst/>
            <a:gdLst>
              <a:gd name="f0" fmla="val 10800000"/>
              <a:gd name="f1" fmla="val 5400000"/>
              <a:gd name="f2" fmla="val 16200000"/>
              <a:gd name="f3" fmla="val 180"/>
              <a:gd name="f4" fmla="val w"/>
              <a:gd name="f5" fmla="val h"/>
              <a:gd name="f6" fmla="val 0"/>
              <a:gd name="f7" fmla="val 21600"/>
              <a:gd name="f8" fmla="+- 0 0 0"/>
              <a:gd name="f9" fmla="*/ f4 1 21600"/>
              <a:gd name="f10" fmla="*/ f5 1 21600"/>
              <a:gd name="f11" fmla="+- f6 2540 0"/>
              <a:gd name="f12" fmla="+- f7 0 2540"/>
              <a:gd name="f13" fmla="+- f6 800 0"/>
              <a:gd name="f14" fmla="+- f7 0 800"/>
              <a:gd name="f15" fmla="+- 0 0 f1"/>
              <a:gd name="f16" fmla="*/ f8 f0 1"/>
              <a:gd name="f17" fmla="*/ f13 f9 1"/>
              <a:gd name="f18" fmla="*/ f14 f9 1"/>
              <a:gd name="f19" fmla="*/ f14 f10 1"/>
              <a:gd name="f20" fmla="*/ f13 f10 1"/>
              <a:gd name="f21" fmla="+- f11 0 f6"/>
              <a:gd name="f22" fmla="+- 0 0 f11"/>
              <a:gd name="f23" fmla="+- 21600 0 f12"/>
              <a:gd name="f24" fmla="+- f12 0 f7"/>
              <a:gd name="f25" fmla="*/ 10800 f9 1"/>
              <a:gd name="f26" fmla="*/ 0 f10 1"/>
              <a:gd name="f27" fmla="*/ f16 1 f3"/>
              <a:gd name="f28" fmla="*/ 0 f9 1"/>
              <a:gd name="f29" fmla="*/ 10800 f10 1"/>
              <a:gd name="f30" fmla="*/ 21600 f10 1"/>
              <a:gd name="f31" fmla="*/ 21600 f9 1"/>
              <a:gd name="f32" fmla="abs f21"/>
              <a:gd name="f33" fmla="abs f22"/>
              <a:gd name="f34" fmla="?: f21 f15 f1"/>
              <a:gd name="f35" fmla="?: f21 f1 f15"/>
              <a:gd name="f36" fmla="?: f22 0 f0"/>
              <a:gd name="f37" fmla="?: f22 f0 0"/>
              <a:gd name="f38" fmla="abs f23"/>
              <a:gd name="f39" fmla="?: f23 f15 f1"/>
              <a:gd name="f40" fmla="?: f23 f1 f15"/>
              <a:gd name="f41" fmla="?: f23 f2 f1"/>
              <a:gd name="f42" fmla="?: f23 f1 f2"/>
              <a:gd name="f43" fmla="abs f24"/>
              <a:gd name="f44" fmla="?: f24 f15 f1"/>
              <a:gd name="f45" fmla="?: f24 f1 f15"/>
              <a:gd name="f46" fmla="?: f23 0 f0"/>
              <a:gd name="f47" fmla="?: f23 f0 0"/>
              <a:gd name="f48" fmla="?: f22 f15 f1"/>
              <a:gd name="f49" fmla="?: f22 f1 f15"/>
              <a:gd name="f50" fmla="?: f22 f2 f1"/>
              <a:gd name="f51" fmla="?: f22 f1 f2"/>
              <a:gd name="f52" fmla="+- f27 0 f1"/>
              <a:gd name="f53" fmla="?: f21 f37 f36"/>
              <a:gd name="f54" fmla="?: f21 f36 f37"/>
              <a:gd name="f55" fmla="?: f22 f34 f35"/>
              <a:gd name="f56" fmla="?: f23 f42 f41"/>
              <a:gd name="f57" fmla="?: f23 f41 f42"/>
              <a:gd name="f58" fmla="?: f21 f40 f39"/>
              <a:gd name="f59" fmla="?: f24 f47 f46"/>
              <a:gd name="f60" fmla="?: f24 f46 f47"/>
              <a:gd name="f61" fmla="?: f23 f44 f45"/>
              <a:gd name="f62" fmla="?: f22 f51 f50"/>
              <a:gd name="f63" fmla="?: f22 f50 f51"/>
              <a:gd name="f64" fmla="?: f24 f49 f48"/>
              <a:gd name="f65" fmla="?: f22 f53 f54"/>
              <a:gd name="f66" fmla="?: f21 f57 f56"/>
              <a:gd name="f67" fmla="?: f23 f59 f60"/>
              <a:gd name="f68" fmla="?: f24 f63 f62"/>
            </a:gdLst>
            <a:ahLst/>
            <a:cxnLst>
              <a:cxn ang="3cd4">
                <a:pos x="hc" y="t"/>
              </a:cxn>
              <a:cxn ang="0">
                <a:pos x="r" y="vc"/>
              </a:cxn>
              <a:cxn ang="cd4">
                <a:pos x="hc" y="b"/>
              </a:cxn>
              <a:cxn ang="cd2">
                <a:pos x="l" y="vc"/>
              </a:cxn>
              <a:cxn ang="f52">
                <a:pos x="f25" y="f26"/>
              </a:cxn>
              <a:cxn ang="f52">
                <a:pos x="f28" y="f29"/>
              </a:cxn>
              <a:cxn ang="f52">
                <a:pos x="f25" y="f30"/>
              </a:cxn>
              <a:cxn ang="f52">
                <a:pos x="f31" y="f29"/>
              </a:cxn>
            </a:cxnLst>
            <a:rect l="f17" t="f20" r="f18" b="f19"/>
            <a:pathLst>
              <a:path w="21600" h="21600">
                <a:moveTo>
                  <a:pt x="f6" y="f11"/>
                </a:moveTo>
                <a:arcTo wR="f32" hR="f33" stAng="f65" swAng="f55"/>
                <a:lnTo>
                  <a:pt x="f12" y="f6"/>
                </a:lnTo>
                <a:arcTo wR="f38" hR="f32" stAng="f66" swAng="f58"/>
                <a:lnTo>
                  <a:pt x="f7" y="f12"/>
                </a:lnTo>
                <a:arcTo wR="f43" hR="f38" stAng="f67" swAng="f61"/>
                <a:lnTo>
                  <a:pt x="f11" y="f7"/>
                </a:lnTo>
                <a:arcTo wR="f33" hR="f43" stAng="f68" swAng="f64"/>
                <a:close/>
              </a:path>
            </a:pathLst>
          </a:custGeom>
          <a:solidFill>
            <a:srgbClr val="FFCC99"/>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Turing Machine 2</a:t>
            </a:r>
          </a:p>
        </p:txBody>
      </p:sp>
      <p:sp>
        <p:nvSpPr>
          <p:cNvPr id="9" name="Freeform 8"/>
          <p:cNvSpPr/>
          <p:nvPr/>
        </p:nvSpPr>
        <p:spPr>
          <a:xfrm>
            <a:off x="6257640" y="3110039"/>
            <a:ext cx="1895760" cy="793440"/>
          </a:xfrm>
          <a:custGeom>
            <a:avLst/>
            <a:gdLst>
              <a:gd name="f0" fmla="val 10800000"/>
              <a:gd name="f1" fmla="val 5400000"/>
              <a:gd name="f2" fmla="val 16200000"/>
              <a:gd name="f3" fmla="val 180"/>
              <a:gd name="f4" fmla="val w"/>
              <a:gd name="f5" fmla="val h"/>
              <a:gd name="f6" fmla="val 0"/>
              <a:gd name="f7" fmla="val 21600"/>
              <a:gd name="f8" fmla="+- 0 0 0"/>
              <a:gd name="f9" fmla="*/ f4 1 21600"/>
              <a:gd name="f10" fmla="*/ f5 1 21600"/>
              <a:gd name="f11" fmla="+- f6 2540 0"/>
              <a:gd name="f12" fmla="+- f7 0 2540"/>
              <a:gd name="f13" fmla="+- f6 800 0"/>
              <a:gd name="f14" fmla="+- f7 0 800"/>
              <a:gd name="f15" fmla="+- 0 0 f1"/>
              <a:gd name="f16" fmla="*/ f8 f0 1"/>
              <a:gd name="f17" fmla="*/ f13 f9 1"/>
              <a:gd name="f18" fmla="*/ f14 f9 1"/>
              <a:gd name="f19" fmla="*/ f14 f10 1"/>
              <a:gd name="f20" fmla="*/ f13 f10 1"/>
              <a:gd name="f21" fmla="+- f11 0 f6"/>
              <a:gd name="f22" fmla="+- 0 0 f11"/>
              <a:gd name="f23" fmla="+- 21600 0 f12"/>
              <a:gd name="f24" fmla="+- f12 0 f7"/>
              <a:gd name="f25" fmla="*/ 10800 f9 1"/>
              <a:gd name="f26" fmla="*/ 0 f10 1"/>
              <a:gd name="f27" fmla="*/ f16 1 f3"/>
              <a:gd name="f28" fmla="*/ 0 f9 1"/>
              <a:gd name="f29" fmla="*/ 10800 f10 1"/>
              <a:gd name="f30" fmla="*/ 21600 f10 1"/>
              <a:gd name="f31" fmla="*/ 21600 f9 1"/>
              <a:gd name="f32" fmla="abs f21"/>
              <a:gd name="f33" fmla="abs f22"/>
              <a:gd name="f34" fmla="?: f21 f15 f1"/>
              <a:gd name="f35" fmla="?: f21 f1 f15"/>
              <a:gd name="f36" fmla="?: f22 0 f0"/>
              <a:gd name="f37" fmla="?: f22 f0 0"/>
              <a:gd name="f38" fmla="abs f23"/>
              <a:gd name="f39" fmla="?: f23 f15 f1"/>
              <a:gd name="f40" fmla="?: f23 f1 f15"/>
              <a:gd name="f41" fmla="?: f23 f2 f1"/>
              <a:gd name="f42" fmla="?: f23 f1 f2"/>
              <a:gd name="f43" fmla="abs f24"/>
              <a:gd name="f44" fmla="?: f24 f15 f1"/>
              <a:gd name="f45" fmla="?: f24 f1 f15"/>
              <a:gd name="f46" fmla="?: f23 0 f0"/>
              <a:gd name="f47" fmla="?: f23 f0 0"/>
              <a:gd name="f48" fmla="?: f22 f15 f1"/>
              <a:gd name="f49" fmla="?: f22 f1 f15"/>
              <a:gd name="f50" fmla="?: f22 f2 f1"/>
              <a:gd name="f51" fmla="?: f22 f1 f2"/>
              <a:gd name="f52" fmla="+- f27 0 f1"/>
              <a:gd name="f53" fmla="?: f21 f37 f36"/>
              <a:gd name="f54" fmla="?: f21 f36 f37"/>
              <a:gd name="f55" fmla="?: f22 f34 f35"/>
              <a:gd name="f56" fmla="?: f23 f42 f41"/>
              <a:gd name="f57" fmla="?: f23 f41 f42"/>
              <a:gd name="f58" fmla="?: f21 f40 f39"/>
              <a:gd name="f59" fmla="?: f24 f47 f46"/>
              <a:gd name="f60" fmla="?: f24 f46 f47"/>
              <a:gd name="f61" fmla="?: f23 f44 f45"/>
              <a:gd name="f62" fmla="?: f22 f51 f50"/>
              <a:gd name="f63" fmla="?: f22 f50 f51"/>
              <a:gd name="f64" fmla="?: f24 f49 f48"/>
              <a:gd name="f65" fmla="?: f22 f53 f54"/>
              <a:gd name="f66" fmla="?: f21 f57 f56"/>
              <a:gd name="f67" fmla="?: f23 f59 f60"/>
              <a:gd name="f68" fmla="?: f24 f63 f62"/>
            </a:gdLst>
            <a:ahLst/>
            <a:cxnLst>
              <a:cxn ang="3cd4">
                <a:pos x="hc" y="t"/>
              </a:cxn>
              <a:cxn ang="0">
                <a:pos x="r" y="vc"/>
              </a:cxn>
              <a:cxn ang="cd4">
                <a:pos x="hc" y="b"/>
              </a:cxn>
              <a:cxn ang="cd2">
                <a:pos x="l" y="vc"/>
              </a:cxn>
              <a:cxn ang="f52">
                <a:pos x="f25" y="f26"/>
              </a:cxn>
              <a:cxn ang="f52">
                <a:pos x="f28" y="f29"/>
              </a:cxn>
              <a:cxn ang="f52">
                <a:pos x="f25" y="f30"/>
              </a:cxn>
              <a:cxn ang="f52">
                <a:pos x="f31" y="f29"/>
              </a:cxn>
            </a:cxnLst>
            <a:rect l="f17" t="f20" r="f18" b="f19"/>
            <a:pathLst>
              <a:path w="21600" h="21600">
                <a:moveTo>
                  <a:pt x="f6" y="f11"/>
                </a:moveTo>
                <a:arcTo wR="f32" hR="f33" stAng="f65" swAng="f55"/>
                <a:lnTo>
                  <a:pt x="f12" y="f6"/>
                </a:lnTo>
                <a:arcTo wR="f38" hR="f32" stAng="f66" swAng="f58"/>
                <a:lnTo>
                  <a:pt x="f7" y="f12"/>
                </a:lnTo>
                <a:arcTo wR="f43" hR="f38" stAng="f67" swAng="f61"/>
                <a:lnTo>
                  <a:pt x="f11" y="f7"/>
                </a:lnTo>
                <a:arcTo wR="f33" hR="f43" stAng="f68" swAng="f64"/>
                <a:close/>
              </a:path>
            </a:pathLst>
          </a:custGeom>
          <a:solidFill>
            <a:srgbClr val="FFCC99"/>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Turing Machine 3</a:t>
            </a:r>
          </a:p>
        </p:txBody>
      </p:sp>
      <p:sp>
        <p:nvSpPr>
          <p:cNvPr id="10" name="Freeform 9"/>
          <p:cNvSpPr/>
          <p:nvPr/>
        </p:nvSpPr>
        <p:spPr>
          <a:xfrm>
            <a:off x="2783280" y="4641120"/>
            <a:ext cx="3642119" cy="11768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33CC66"/>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Universal Turing Machine</a:t>
            </a:r>
          </a:p>
        </p:txBody>
      </p:sp>
      <p:sp>
        <p:nvSpPr>
          <p:cNvPr id="11" name="Straight Connector 10"/>
          <p:cNvSpPr/>
          <p:nvPr/>
        </p:nvSpPr>
        <p:spPr>
          <a:xfrm>
            <a:off x="2008560" y="2642760"/>
            <a:ext cx="0" cy="420480"/>
          </a:xfrm>
          <a:prstGeom prst="line">
            <a:avLst/>
          </a:prstGeom>
          <a:noFill/>
          <a:ln w="0">
            <a:solidFill>
              <a:srgbClr val="000000"/>
            </a:solidFill>
            <a:prstDash val="solid"/>
            <a:tailEnd type="arrow"/>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2" name="Straight Connector 11"/>
          <p:cNvSpPr/>
          <p:nvPr/>
        </p:nvSpPr>
        <p:spPr>
          <a:xfrm>
            <a:off x="4614240" y="2605320"/>
            <a:ext cx="0" cy="495360"/>
          </a:xfrm>
          <a:prstGeom prst="line">
            <a:avLst/>
          </a:prstGeom>
          <a:noFill/>
          <a:ln w="0">
            <a:solidFill>
              <a:srgbClr val="000000"/>
            </a:solidFill>
            <a:prstDash val="solid"/>
            <a:tailEnd type="arrow"/>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3" name="Straight Connector 12"/>
          <p:cNvSpPr/>
          <p:nvPr/>
        </p:nvSpPr>
        <p:spPr>
          <a:xfrm>
            <a:off x="7210200" y="2586960"/>
            <a:ext cx="9360" cy="616320"/>
          </a:xfrm>
          <a:prstGeom prst="line">
            <a:avLst/>
          </a:prstGeom>
          <a:noFill/>
          <a:ln w="0">
            <a:solidFill>
              <a:srgbClr val="000000"/>
            </a:solidFill>
            <a:prstDash val="solid"/>
            <a:tailEnd type="arrow"/>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4" name="Straight Connector 13"/>
          <p:cNvSpPr/>
          <p:nvPr/>
        </p:nvSpPr>
        <p:spPr>
          <a:xfrm>
            <a:off x="4632600" y="4286520"/>
            <a:ext cx="0" cy="429480"/>
          </a:xfrm>
          <a:prstGeom prst="line">
            <a:avLst/>
          </a:prstGeom>
          <a:noFill/>
          <a:ln w="0">
            <a:solidFill>
              <a:srgbClr val="000000"/>
            </a:solidFill>
            <a:prstDash val="solid"/>
            <a:tailEnd type="arrow"/>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7" name="Straight Connector 16"/>
          <p:cNvSpPr/>
          <p:nvPr/>
        </p:nvSpPr>
        <p:spPr>
          <a:xfrm>
            <a:off x="7256640" y="3903480"/>
            <a:ext cx="0" cy="373680"/>
          </a:xfrm>
          <a:prstGeom prst="line">
            <a:avLst/>
          </a:prstGeom>
          <a:noFill/>
          <a:ln w="0">
            <a:solidFill>
              <a:srgbClr val="000000"/>
            </a:solid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8" name="Straight Connector 17"/>
          <p:cNvSpPr/>
          <p:nvPr/>
        </p:nvSpPr>
        <p:spPr>
          <a:xfrm flipV="1">
            <a:off x="4632600" y="4277160"/>
            <a:ext cx="2624040" cy="9360"/>
          </a:xfrm>
          <a:prstGeom prst="line">
            <a:avLst/>
          </a:prstGeom>
          <a:noFill/>
          <a:ln w="0">
            <a:solidFill>
              <a:srgbClr val="000000"/>
            </a:solid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9" name="Straight Connector 18"/>
          <p:cNvSpPr/>
          <p:nvPr/>
        </p:nvSpPr>
        <p:spPr>
          <a:xfrm>
            <a:off x="4632600" y="3894120"/>
            <a:ext cx="0" cy="410760"/>
          </a:xfrm>
          <a:prstGeom prst="line">
            <a:avLst/>
          </a:prstGeom>
          <a:noFill/>
          <a:ln w="0">
            <a:solidFill>
              <a:srgbClr val="000000"/>
            </a:solid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2" name="Straight Connector 21"/>
          <p:cNvSpPr/>
          <p:nvPr/>
        </p:nvSpPr>
        <p:spPr>
          <a:xfrm>
            <a:off x="1999534" y="3856680"/>
            <a:ext cx="9026" cy="448200"/>
          </a:xfrm>
          <a:prstGeom prst="line">
            <a:avLst/>
          </a:prstGeom>
          <a:noFill/>
          <a:ln w="0">
            <a:solidFill>
              <a:srgbClr val="000000"/>
            </a:solid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3" name="Straight Connector 22"/>
          <p:cNvSpPr/>
          <p:nvPr/>
        </p:nvSpPr>
        <p:spPr>
          <a:xfrm flipV="1">
            <a:off x="2022780" y="4277160"/>
            <a:ext cx="2609820" cy="27720"/>
          </a:xfrm>
          <a:prstGeom prst="line">
            <a:avLst/>
          </a:prstGeom>
          <a:noFill/>
          <a:ln w="0">
            <a:solidFill>
              <a:srgbClr val="000000"/>
            </a:solid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pic>
        <p:nvPicPr>
          <p:cNvPr id="24"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1"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32</a:t>
            </a:fld>
            <a:endParaRPr lang="en-US" sz="1000" dirty="0">
              <a:latin typeface="Calibri" panose="020F050202020403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821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A Universal Turing Machine</a:t>
            </a:r>
          </a:p>
        </p:txBody>
      </p:sp>
      <p:sp>
        <p:nvSpPr>
          <p:cNvPr id="8" name="AutoShape 3"/>
          <p:cNvSpPr>
            <a:spLocks noChangeAspect="1" noChangeArrowheads="1" noTextEdit="1"/>
          </p:cNvSpPr>
          <p:nvPr/>
        </p:nvSpPr>
        <p:spPr bwMode="auto">
          <a:xfrm>
            <a:off x="557212" y="1676400"/>
            <a:ext cx="8129588" cy="3933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5"/>
          <p:cNvSpPr>
            <a:spLocks noChangeArrowheads="1"/>
          </p:cNvSpPr>
          <p:nvPr/>
        </p:nvSpPr>
        <p:spPr bwMode="auto">
          <a:xfrm>
            <a:off x="5286375" y="2938463"/>
            <a:ext cx="628650" cy="347663"/>
          </a:xfrm>
          <a:prstGeom prst="rect">
            <a:avLst/>
          </a:prstGeom>
          <a:solidFill>
            <a:srgbClr val="A2D0D9"/>
          </a:solidFill>
          <a:ln w="1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6"/>
          <p:cNvSpPr>
            <a:spLocks noChangeArrowheads="1"/>
          </p:cNvSpPr>
          <p:nvPr/>
        </p:nvSpPr>
        <p:spPr bwMode="auto">
          <a:xfrm>
            <a:off x="3065462" y="2384425"/>
            <a:ext cx="393700" cy="280988"/>
          </a:xfrm>
          <a:prstGeom prst="rect">
            <a:avLst/>
          </a:prstGeom>
          <a:solidFill>
            <a:srgbClr val="C6E9A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7"/>
          <p:cNvSpPr>
            <a:spLocks noChangeArrowheads="1"/>
          </p:cNvSpPr>
          <p:nvPr/>
        </p:nvSpPr>
        <p:spPr bwMode="auto">
          <a:xfrm>
            <a:off x="2620962" y="3260725"/>
            <a:ext cx="2187575" cy="322263"/>
          </a:xfrm>
          <a:prstGeom prst="rect">
            <a:avLst/>
          </a:prstGeom>
          <a:solidFill>
            <a:srgbClr val="D5F6FF"/>
          </a:solidFill>
          <a:ln w="9"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8"/>
          <p:cNvSpPr>
            <a:spLocks noChangeArrowheads="1"/>
          </p:cNvSpPr>
          <p:nvPr/>
        </p:nvSpPr>
        <p:spPr bwMode="auto">
          <a:xfrm>
            <a:off x="3028950" y="3979863"/>
            <a:ext cx="4076700" cy="1516063"/>
          </a:xfrm>
          <a:prstGeom prst="rect">
            <a:avLst/>
          </a:prstGeom>
          <a:solidFill>
            <a:srgbClr val="D5F6FF"/>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9"/>
          <p:cNvSpPr>
            <a:spLocks noChangeArrowheads="1"/>
          </p:cNvSpPr>
          <p:nvPr/>
        </p:nvSpPr>
        <p:spPr bwMode="auto">
          <a:xfrm>
            <a:off x="3460750" y="2384425"/>
            <a:ext cx="392113" cy="280988"/>
          </a:xfrm>
          <a:prstGeom prst="rect">
            <a:avLst/>
          </a:prstGeom>
          <a:solidFill>
            <a:srgbClr val="C6E9A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10"/>
          <p:cNvSpPr>
            <a:spLocks noChangeArrowheads="1"/>
          </p:cNvSpPr>
          <p:nvPr/>
        </p:nvSpPr>
        <p:spPr bwMode="auto">
          <a:xfrm>
            <a:off x="3854450" y="2384425"/>
            <a:ext cx="393700" cy="280988"/>
          </a:xfrm>
          <a:prstGeom prst="rect">
            <a:avLst/>
          </a:prstGeom>
          <a:solidFill>
            <a:srgbClr val="C6E9A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1"/>
          <p:cNvSpPr>
            <a:spLocks noChangeArrowheads="1"/>
          </p:cNvSpPr>
          <p:nvPr/>
        </p:nvSpPr>
        <p:spPr bwMode="auto">
          <a:xfrm>
            <a:off x="4249737" y="2384425"/>
            <a:ext cx="392113" cy="280988"/>
          </a:xfrm>
          <a:prstGeom prst="rect">
            <a:avLst/>
          </a:prstGeom>
          <a:solidFill>
            <a:srgbClr val="D3BC5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2"/>
          <p:cNvSpPr>
            <a:spLocks noChangeArrowheads="1"/>
          </p:cNvSpPr>
          <p:nvPr/>
        </p:nvSpPr>
        <p:spPr bwMode="auto">
          <a:xfrm>
            <a:off x="4643437" y="2384425"/>
            <a:ext cx="392113" cy="280988"/>
          </a:xfrm>
          <a:prstGeom prst="rect">
            <a:avLst/>
          </a:prstGeom>
          <a:solidFill>
            <a:srgbClr val="AFDDE9"/>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3"/>
          <p:cNvSpPr>
            <a:spLocks noChangeArrowheads="1"/>
          </p:cNvSpPr>
          <p:nvPr/>
        </p:nvSpPr>
        <p:spPr bwMode="auto">
          <a:xfrm>
            <a:off x="5037137" y="2384425"/>
            <a:ext cx="392113" cy="280988"/>
          </a:xfrm>
          <a:prstGeom prst="rect">
            <a:avLst/>
          </a:prstGeom>
          <a:solidFill>
            <a:srgbClr val="AFDDE9"/>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4"/>
          <p:cNvSpPr>
            <a:spLocks noChangeArrowheads="1"/>
          </p:cNvSpPr>
          <p:nvPr/>
        </p:nvSpPr>
        <p:spPr bwMode="auto">
          <a:xfrm>
            <a:off x="5430837" y="2384425"/>
            <a:ext cx="392113" cy="280988"/>
          </a:xfrm>
          <a:prstGeom prst="rect">
            <a:avLst/>
          </a:prstGeom>
          <a:solidFill>
            <a:srgbClr val="AFDDE9"/>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5"/>
          <p:cNvSpPr>
            <a:spLocks noChangeArrowheads="1"/>
          </p:cNvSpPr>
          <p:nvPr/>
        </p:nvSpPr>
        <p:spPr bwMode="auto">
          <a:xfrm>
            <a:off x="5824537" y="2384425"/>
            <a:ext cx="393700" cy="280988"/>
          </a:xfrm>
          <a:prstGeom prst="rect">
            <a:avLst/>
          </a:prstGeom>
          <a:solidFill>
            <a:srgbClr val="AFDDE9"/>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6"/>
          <p:cNvSpPr>
            <a:spLocks noChangeArrowheads="1"/>
          </p:cNvSpPr>
          <p:nvPr/>
        </p:nvSpPr>
        <p:spPr bwMode="auto">
          <a:xfrm>
            <a:off x="6219825" y="2384425"/>
            <a:ext cx="392113" cy="280988"/>
          </a:xfrm>
          <a:prstGeom prst="rect">
            <a:avLst/>
          </a:prstGeom>
          <a:solidFill>
            <a:srgbClr val="AFDDE9"/>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7"/>
          <p:cNvSpPr>
            <a:spLocks noChangeArrowheads="1"/>
          </p:cNvSpPr>
          <p:nvPr/>
        </p:nvSpPr>
        <p:spPr bwMode="auto">
          <a:xfrm>
            <a:off x="7005637" y="2384425"/>
            <a:ext cx="392113" cy="280988"/>
          </a:xfrm>
          <a:prstGeom prst="rect">
            <a:avLst/>
          </a:prstGeom>
          <a:solidFill>
            <a:srgbClr val="AFDDE9"/>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18"/>
          <p:cNvSpPr>
            <a:spLocks noChangeArrowheads="1"/>
          </p:cNvSpPr>
          <p:nvPr/>
        </p:nvSpPr>
        <p:spPr bwMode="auto">
          <a:xfrm>
            <a:off x="6613525" y="2384425"/>
            <a:ext cx="393700" cy="280988"/>
          </a:xfrm>
          <a:prstGeom prst="rect">
            <a:avLst/>
          </a:prstGeom>
          <a:solidFill>
            <a:srgbClr val="AFDDE9"/>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Line 19"/>
          <p:cNvSpPr>
            <a:spLocks noChangeShapeType="1"/>
          </p:cNvSpPr>
          <p:nvPr/>
        </p:nvSpPr>
        <p:spPr bwMode="auto">
          <a:xfrm>
            <a:off x="8204200" y="2509838"/>
            <a:ext cx="441325" cy="0"/>
          </a:xfrm>
          <a:prstGeom prst="line">
            <a:avLst/>
          </a:prstGeom>
          <a:noFill/>
          <a:ln w="8"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p:nvSpPr>
        <p:spPr bwMode="auto">
          <a:xfrm>
            <a:off x="8456612" y="2457450"/>
            <a:ext cx="188913" cy="107950"/>
          </a:xfrm>
          <a:custGeom>
            <a:avLst/>
            <a:gdLst>
              <a:gd name="T0" fmla="*/ 34 w 119"/>
              <a:gd name="T1" fmla="*/ 33 h 68"/>
              <a:gd name="T2" fmla="*/ 0 w 119"/>
              <a:gd name="T3" fmla="*/ 68 h 68"/>
              <a:gd name="T4" fmla="*/ 119 w 119"/>
              <a:gd name="T5" fmla="*/ 33 h 68"/>
              <a:gd name="T6" fmla="*/ 0 w 119"/>
              <a:gd name="T7" fmla="*/ 0 h 68"/>
              <a:gd name="T8" fmla="*/ 34 w 119"/>
              <a:gd name="T9" fmla="*/ 33 h 68"/>
            </a:gdLst>
            <a:ahLst/>
            <a:cxnLst>
              <a:cxn ang="0">
                <a:pos x="T0" y="T1"/>
              </a:cxn>
              <a:cxn ang="0">
                <a:pos x="T2" y="T3"/>
              </a:cxn>
              <a:cxn ang="0">
                <a:pos x="T4" y="T5"/>
              </a:cxn>
              <a:cxn ang="0">
                <a:pos x="T6" y="T7"/>
              </a:cxn>
              <a:cxn ang="0">
                <a:pos x="T8" y="T9"/>
              </a:cxn>
            </a:cxnLst>
            <a:rect l="0" t="0" r="r" b="b"/>
            <a:pathLst>
              <a:path w="119" h="68">
                <a:moveTo>
                  <a:pt x="34" y="33"/>
                </a:moveTo>
                <a:lnTo>
                  <a:pt x="0" y="68"/>
                </a:lnTo>
                <a:lnTo>
                  <a:pt x="119" y="33"/>
                </a:lnTo>
                <a:lnTo>
                  <a:pt x="0" y="0"/>
                </a:lnTo>
                <a:lnTo>
                  <a:pt x="34" y="33"/>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Line 21"/>
          <p:cNvSpPr>
            <a:spLocks noChangeShapeType="1"/>
          </p:cNvSpPr>
          <p:nvPr/>
        </p:nvSpPr>
        <p:spPr bwMode="auto">
          <a:xfrm flipH="1">
            <a:off x="649287" y="2503488"/>
            <a:ext cx="441325" cy="0"/>
          </a:xfrm>
          <a:prstGeom prst="line">
            <a:avLst/>
          </a:prstGeom>
          <a:noFill/>
          <a:ln w="8"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p:cNvSpPr>
          <p:nvPr/>
        </p:nvSpPr>
        <p:spPr bwMode="auto">
          <a:xfrm>
            <a:off x="649287" y="2449513"/>
            <a:ext cx="188913" cy="107950"/>
          </a:xfrm>
          <a:custGeom>
            <a:avLst/>
            <a:gdLst>
              <a:gd name="T0" fmla="*/ 85 w 119"/>
              <a:gd name="T1" fmla="*/ 34 h 68"/>
              <a:gd name="T2" fmla="*/ 119 w 119"/>
              <a:gd name="T3" fmla="*/ 0 h 68"/>
              <a:gd name="T4" fmla="*/ 0 w 119"/>
              <a:gd name="T5" fmla="*/ 34 h 68"/>
              <a:gd name="T6" fmla="*/ 119 w 119"/>
              <a:gd name="T7" fmla="*/ 68 h 68"/>
              <a:gd name="T8" fmla="*/ 85 w 119"/>
              <a:gd name="T9" fmla="*/ 34 h 68"/>
            </a:gdLst>
            <a:ahLst/>
            <a:cxnLst>
              <a:cxn ang="0">
                <a:pos x="T0" y="T1"/>
              </a:cxn>
              <a:cxn ang="0">
                <a:pos x="T2" y="T3"/>
              </a:cxn>
              <a:cxn ang="0">
                <a:pos x="T4" y="T5"/>
              </a:cxn>
              <a:cxn ang="0">
                <a:pos x="T6" y="T7"/>
              </a:cxn>
              <a:cxn ang="0">
                <a:pos x="T8" y="T9"/>
              </a:cxn>
            </a:cxnLst>
            <a:rect l="0" t="0" r="r" b="b"/>
            <a:pathLst>
              <a:path w="119" h="68">
                <a:moveTo>
                  <a:pt x="85" y="34"/>
                </a:moveTo>
                <a:lnTo>
                  <a:pt x="119" y="0"/>
                </a:lnTo>
                <a:lnTo>
                  <a:pt x="0" y="34"/>
                </a:lnTo>
                <a:lnTo>
                  <a:pt x="119" y="68"/>
                </a:lnTo>
                <a:lnTo>
                  <a:pt x="85" y="34"/>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3"/>
          <p:cNvSpPr>
            <a:spLocks noChangeArrowheads="1"/>
          </p:cNvSpPr>
          <p:nvPr/>
        </p:nvSpPr>
        <p:spPr bwMode="auto">
          <a:xfrm>
            <a:off x="2641600" y="3332163"/>
            <a:ext cx="2076450" cy="246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Bitstream Vera Sans"/>
              </a:rPr>
              <a:t>Generic State Register</a:t>
            </a:r>
            <a:endParaRPr kumimoji="0" lang="en-US" sz="1800" b="0" i="0" u="none" strike="noStrike" cap="none" normalizeH="0" baseline="0" dirty="0">
              <a:ln>
                <a:noFill/>
              </a:ln>
              <a:solidFill>
                <a:schemeClr val="tx1"/>
              </a:solidFill>
              <a:effectLst/>
              <a:latin typeface="Arial" pitchFamily="34" charset="0"/>
            </a:endParaRPr>
          </a:p>
        </p:txBody>
      </p:sp>
      <p:sp>
        <p:nvSpPr>
          <p:cNvPr id="28" name="Freeform 24"/>
          <p:cNvSpPr>
            <a:spLocks/>
          </p:cNvSpPr>
          <p:nvPr/>
        </p:nvSpPr>
        <p:spPr bwMode="auto">
          <a:xfrm>
            <a:off x="5397500" y="2590800"/>
            <a:ext cx="214313" cy="350838"/>
          </a:xfrm>
          <a:custGeom>
            <a:avLst/>
            <a:gdLst>
              <a:gd name="T0" fmla="*/ 201 w 307"/>
              <a:gd name="T1" fmla="*/ 503 h 503"/>
              <a:gd name="T2" fmla="*/ 201 w 307"/>
              <a:gd name="T3" fmla="*/ 304 h 503"/>
              <a:gd name="T4" fmla="*/ 0 w 307"/>
              <a:gd name="T5" fmla="*/ 304 h 503"/>
              <a:gd name="T6" fmla="*/ 307 w 307"/>
              <a:gd name="T7" fmla="*/ 0 h 503"/>
            </a:gdLst>
            <a:ahLst/>
            <a:cxnLst>
              <a:cxn ang="0">
                <a:pos x="T0" y="T1"/>
              </a:cxn>
              <a:cxn ang="0">
                <a:pos x="T2" y="T3"/>
              </a:cxn>
              <a:cxn ang="0">
                <a:pos x="T4" y="T5"/>
              </a:cxn>
              <a:cxn ang="0">
                <a:pos x="T6" y="T7"/>
              </a:cxn>
            </a:cxnLst>
            <a:rect l="0" t="0" r="r" b="b"/>
            <a:pathLst>
              <a:path w="307" h="503">
                <a:moveTo>
                  <a:pt x="201" y="503"/>
                </a:moveTo>
                <a:lnTo>
                  <a:pt x="201" y="304"/>
                </a:lnTo>
                <a:lnTo>
                  <a:pt x="0" y="304"/>
                </a:lnTo>
                <a:lnTo>
                  <a:pt x="307" y="0"/>
                </a:lnTo>
              </a:path>
            </a:pathLst>
          </a:custGeom>
          <a:solidFill>
            <a:srgbClr val="A2D0D9"/>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p:cNvSpPr>
          <p:nvPr/>
        </p:nvSpPr>
        <p:spPr bwMode="auto">
          <a:xfrm>
            <a:off x="5608637" y="2593975"/>
            <a:ext cx="214313" cy="350838"/>
          </a:xfrm>
          <a:custGeom>
            <a:avLst/>
            <a:gdLst>
              <a:gd name="T0" fmla="*/ 106 w 307"/>
              <a:gd name="T1" fmla="*/ 502 h 502"/>
              <a:gd name="T2" fmla="*/ 106 w 307"/>
              <a:gd name="T3" fmla="*/ 303 h 502"/>
              <a:gd name="T4" fmla="*/ 307 w 307"/>
              <a:gd name="T5" fmla="*/ 303 h 502"/>
              <a:gd name="T6" fmla="*/ 0 w 307"/>
              <a:gd name="T7" fmla="*/ 0 h 502"/>
            </a:gdLst>
            <a:ahLst/>
            <a:cxnLst>
              <a:cxn ang="0">
                <a:pos x="T0" y="T1"/>
              </a:cxn>
              <a:cxn ang="0">
                <a:pos x="T2" y="T3"/>
              </a:cxn>
              <a:cxn ang="0">
                <a:pos x="T4" y="T5"/>
              </a:cxn>
              <a:cxn ang="0">
                <a:pos x="T6" y="T7"/>
              </a:cxn>
            </a:cxnLst>
            <a:rect l="0" t="0" r="r" b="b"/>
            <a:pathLst>
              <a:path w="307" h="502">
                <a:moveTo>
                  <a:pt x="106" y="502"/>
                </a:moveTo>
                <a:lnTo>
                  <a:pt x="106" y="303"/>
                </a:lnTo>
                <a:lnTo>
                  <a:pt x="307" y="303"/>
                </a:lnTo>
                <a:lnTo>
                  <a:pt x="0" y="0"/>
                </a:lnTo>
              </a:path>
            </a:pathLst>
          </a:custGeom>
          <a:solidFill>
            <a:srgbClr val="A2D0D9"/>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Line 26"/>
          <p:cNvSpPr>
            <a:spLocks noChangeShapeType="1"/>
          </p:cNvSpPr>
          <p:nvPr/>
        </p:nvSpPr>
        <p:spPr bwMode="auto">
          <a:xfrm>
            <a:off x="5541962" y="2936875"/>
            <a:ext cx="142875" cy="0"/>
          </a:xfrm>
          <a:prstGeom prst="line">
            <a:avLst/>
          </a:prstGeom>
          <a:noFill/>
          <a:ln w="6"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7"/>
          <p:cNvSpPr>
            <a:spLocks/>
          </p:cNvSpPr>
          <p:nvPr/>
        </p:nvSpPr>
        <p:spPr bwMode="auto">
          <a:xfrm>
            <a:off x="5414962" y="2603500"/>
            <a:ext cx="390525" cy="327025"/>
          </a:xfrm>
          <a:custGeom>
            <a:avLst/>
            <a:gdLst>
              <a:gd name="T0" fmla="*/ 82 w 246"/>
              <a:gd name="T1" fmla="*/ 163 h 206"/>
              <a:gd name="T2" fmla="*/ 82 w 246"/>
              <a:gd name="T3" fmla="*/ 120 h 206"/>
              <a:gd name="T4" fmla="*/ 41 w 246"/>
              <a:gd name="T5" fmla="*/ 120 h 206"/>
              <a:gd name="T6" fmla="*/ 0 w 246"/>
              <a:gd name="T7" fmla="*/ 120 h 206"/>
              <a:gd name="T8" fmla="*/ 61 w 246"/>
              <a:gd name="T9" fmla="*/ 60 h 206"/>
              <a:gd name="T10" fmla="*/ 122 w 246"/>
              <a:gd name="T11" fmla="*/ 0 h 206"/>
              <a:gd name="T12" fmla="*/ 184 w 246"/>
              <a:gd name="T13" fmla="*/ 62 h 206"/>
              <a:gd name="T14" fmla="*/ 246 w 246"/>
              <a:gd name="T15" fmla="*/ 123 h 206"/>
              <a:gd name="T16" fmla="*/ 205 w 246"/>
              <a:gd name="T17" fmla="*/ 123 h 206"/>
              <a:gd name="T18" fmla="*/ 164 w 246"/>
              <a:gd name="T19" fmla="*/ 123 h 206"/>
              <a:gd name="T20" fmla="*/ 164 w 246"/>
              <a:gd name="T21" fmla="*/ 164 h 206"/>
              <a:gd name="T22" fmla="*/ 164 w 246"/>
              <a:gd name="T23" fmla="*/ 206 h 206"/>
              <a:gd name="T24" fmla="*/ 123 w 246"/>
              <a:gd name="T25" fmla="*/ 206 h 206"/>
              <a:gd name="T26" fmla="*/ 82 w 246"/>
              <a:gd name="T27" fmla="*/ 206 h 206"/>
              <a:gd name="T28" fmla="*/ 82 w 246"/>
              <a:gd name="T29" fmla="*/ 163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6" h="206">
                <a:moveTo>
                  <a:pt x="82" y="163"/>
                </a:moveTo>
                <a:lnTo>
                  <a:pt x="82" y="120"/>
                </a:lnTo>
                <a:lnTo>
                  <a:pt x="41" y="120"/>
                </a:lnTo>
                <a:lnTo>
                  <a:pt x="0" y="120"/>
                </a:lnTo>
                <a:lnTo>
                  <a:pt x="61" y="60"/>
                </a:lnTo>
                <a:lnTo>
                  <a:pt x="122" y="0"/>
                </a:lnTo>
                <a:lnTo>
                  <a:pt x="184" y="62"/>
                </a:lnTo>
                <a:lnTo>
                  <a:pt x="246" y="123"/>
                </a:lnTo>
                <a:lnTo>
                  <a:pt x="205" y="123"/>
                </a:lnTo>
                <a:lnTo>
                  <a:pt x="164" y="123"/>
                </a:lnTo>
                <a:lnTo>
                  <a:pt x="164" y="164"/>
                </a:lnTo>
                <a:lnTo>
                  <a:pt x="164" y="206"/>
                </a:lnTo>
                <a:lnTo>
                  <a:pt x="123" y="206"/>
                </a:lnTo>
                <a:lnTo>
                  <a:pt x="82" y="206"/>
                </a:lnTo>
                <a:lnTo>
                  <a:pt x="82" y="163"/>
                </a:lnTo>
                <a:close/>
              </a:path>
            </a:pathLst>
          </a:custGeom>
          <a:solidFill>
            <a:srgbClr val="A2D0D9"/>
          </a:solidFill>
          <a:ln w="2"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Rectangle 28"/>
          <p:cNvSpPr>
            <a:spLocks noChangeArrowheads="1"/>
          </p:cNvSpPr>
          <p:nvPr/>
        </p:nvSpPr>
        <p:spPr bwMode="auto">
          <a:xfrm>
            <a:off x="5027612" y="3298825"/>
            <a:ext cx="1057275"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000000"/>
                </a:solidFill>
                <a:effectLst/>
                <a:latin typeface="Bitstream Vera Sans"/>
              </a:rPr>
              <a:t>Tape Head</a:t>
            </a:r>
            <a:endParaRPr kumimoji="0" lang="en-US" sz="1800" b="0" i="0" u="none" strike="noStrike" cap="none" normalizeH="0" baseline="0" dirty="0">
              <a:ln>
                <a:noFill/>
              </a:ln>
              <a:solidFill>
                <a:schemeClr val="tx1"/>
              </a:solidFill>
              <a:effectLst/>
              <a:latin typeface="Arial" pitchFamily="34" charset="0"/>
            </a:endParaRPr>
          </a:p>
        </p:txBody>
      </p:sp>
      <p:sp>
        <p:nvSpPr>
          <p:cNvPr id="33" name="Line 29"/>
          <p:cNvSpPr>
            <a:spLocks noChangeShapeType="1"/>
          </p:cNvSpPr>
          <p:nvPr/>
        </p:nvSpPr>
        <p:spPr bwMode="auto">
          <a:xfrm flipH="1">
            <a:off x="4835525" y="3095625"/>
            <a:ext cx="442913" cy="0"/>
          </a:xfrm>
          <a:prstGeom prst="line">
            <a:avLst/>
          </a:prstGeom>
          <a:noFill/>
          <a:ln w="13" cap="flat">
            <a:solidFill>
              <a:srgbClr val="1723D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p:cNvSpPr>
          <p:nvPr/>
        </p:nvSpPr>
        <p:spPr bwMode="auto">
          <a:xfrm>
            <a:off x="4808537" y="3043238"/>
            <a:ext cx="139700" cy="103188"/>
          </a:xfrm>
          <a:custGeom>
            <a:avLst/>
            <a:gdLst>
              <a:gd name="T0" fmla="*/ 201 w 201"/>
              <a:gd name="T1" fmla="*/ 148 h 148"/>
              <a:gd name="T2" fmla="*/ 0 w 201"/>
              <a:gd name="T3" fmla="*/ 74 h 148"/>
              <a:gd name="T4" fmla="*/ 201 w 201"/>
              <a:gd name="T5" fmla="*/ 0 h 148"/>
              <a:gd name="T6" fmla="*/ 201 w 201"/>
              <a:gd name="T7" fmla="*/ 148 h 148"/>
            </a:gdLst>
            <a:ahLst/>
            <a:cxnLst>
              <a:cxn ang="0">
                <a:pos x="T0" y="T1"/>
              </a:cxn>
              <a:cxn ang="0">
                <a:pos x="T2" y="T3"/>
              </a:cxn>
              <a:cxn ang="0">
                <a:pos x="T4" y="T5"/>
              </a:cxn>
              <a:cxn ang="0">
                <a:pos x="T6" y="T7"/>
              </a:cxn>
            </a:cxnLst>
            <a:rect l="0" t="0" r="r" b="b"/>
            <a:pathLst>
              <a:path w="201" h="148">
                <a:moveTo>
                  <a:pt x="201" y="148"/>
                </a:moveTo>
                <a:lnTo>
                  <a:pt x="0" y="74"/>
                </a:lnTo>
                <a:lnTo>
                  <a:pt x="201" y="0"/>
                </a:lnTo>
                <a:cubicBezTo>
                  <a:pt x="169" y="44"/>
                  <a:pt x="169" y="103"/>
                  <a:pt x="201" y="14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Line 31"/>
          <p:cNvSpPr>
            <a:spLocks noChangeShapeType="1"/>
          </p:cNvSpPr>
          <p:nvPr/>
        </p:nvSpPr>
        <p:spPr bwMode="auto">
          <a:xfrm>
            <a:off x="5911850" y="3094038"/>
            <a:ext cx="441325" cy="0"/>
          </a:xfrm>
          <a:prstGeom prst="line">
            <a:avLst/>
          </a:prstGeom>
          <a:noFill/>
          <a:ln w="13" cap="flat">
            <a:solidFill>
              <a:srgbClr val="1723D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Rectangle 32"/>
          <p:cNvSpPr>
            <a:spLocks noChangeArrowheads="1"/>
          </p:cNvSpPr>
          <p:nvPr/>
        </p:nvSpPr>
        <p:spPr bwMode="auto">
          <a:xfrm>
            <a:off x="5041900" y="2887663"/>
            <a:ext cx="228600" cy="306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Bitstream Vera Sans"/>
              </a:rPr>
              <a:t>L</a:t>
            </a:r>
            <a:endParaRPr kumimoji="0" lang="en-US" sz="1800" b="0" i="0" u="none" strike="noStrike" cap="none" normalizeH="0" baseline="0">
              <a:ln>
                <a:noFill/>
              </a:ln>
              <a:solidFill>
                <a:schemeClr val="tx1"/>
              </a:solidFill>
              <a:effectLst/>
              <a:latin typeface="Arial" pitchFamily="34" charset="0"/>
            </a:endParaRPr>
          </a:p>
        </p:txBody>
      </p:sp>
      <p:sp>
        <p:nvSpPr>
          <p:cNvPr id="37" name="Rectangle 33"/>
          <p:cNvSpPr>
            <a:spLocks noChangeArrowheads="1"/>
          </p:cNvSpPr>
          <p:nvPr/>
        </p:nvSpPr>
        <p:spPr bwMode="auto">
          <a:xfrm>
            <a:off x="6010275" y="2889250"/>
            <a:ext cx="266700" cy="306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Bitstream Vera Sans"/>
              </a:rPr>
              <a:t>R</a:t>
            </a:r>
            <a:endParaRPr kumimoji="0" lang="en-US" sz="1800" b="0" i="0" u="none" strike="noStrike" cap="none" normalizeH="0" baseline="0">
              <a:ln>
                <a:noFill/>
              </a:ln>
              <a:solidFill>
                <a:schemeClr val="tx1"/>
              </a:solidFill>
              <a:effectLst/>
              <a:latin typeface="Arial" pitchFamily="34" charset="0"/>
            </a:endParaRPr>
          </a:p>
        </p:txBody>
      </p:sp>
      <p:sp>
        <p:nvSpPr>
          <p:cNvPr id="38" name="Rectangle 34"/>
          <p:cNvSpPr>
            <a:spLocks noChangeArrowheads="1"/>
          </p:cNvSpPr>
          <p:nvPr/>
        </p:nvSpPr>
        <p:spPr bwMode="auto">
          <a:xfrm>
            <a:off x="3978275" y="3986213"/>
            <a:ext cx="2236788" cy="292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a:ln>
                  <a:noFill/>
                </a:ln>
                <a:solidFill>
                  <a:srgbClr val="000000"/>
                </a:solidFill>
                <a:effectLst/>
                <a:latin typeface="Bitstream Vera Sans"/>
              </a:rPr>
              <a:t>Generic Action Table</a:t>
            </a:r>
            <a:endParaRPr kumimoji="0" lang="en-US" sz="1800" b="0" i="0" u="none" strike="noStrike" cap="none" normalizeH="0" baseline="0" dirty="0">
              <a:ln>
                <a:noFill/>
              </a:ln>
              <a:solidFill>
                <a:schemeClr val="tx1"/>
              </a:solidFill>
              <a:effectLst/>
              <a:latin typeface="Arial" pitchFamily="34" charset="0"/>
            </a:endParaRPr>
          </a:p>
        </p:txBody>
      </p:sp>
      <p:sp>
        <p:nvSpPr>
          <p:cNvPr id="39" name="Freeform 35"/>
          <p:cNvSpPr>
            <a:spLocks/>
          </p:cNvSpPr>
          <p:nvPr/>
        </p:nvSpPr>
        <p:spPr bwMode="auto">
          <a:xfrm>
            <a:off x="6242050" y="3043238"/>
            <a:ext cx="139700" cy="103188"/>
          </a:xfrm>
          <a:custGeom>
            <a:avLst/>
            <a:gdLst>
              <a:gd name="T0" fmla="*/ 0 w 201"/>
              <a:gd name="T1" fmla="*/ 0 h 148"/>
              <a:gd name="T2" fmla="*/ 201 w 201"/>
              <a:gd name="T3" fmla="*/ 74 h 148"/>
              <a:gd name="T4" fmla="*/ 0 w 201"/>
              <a:gd name="T5" fmla="*/ 148 h 148"/>
              <a:gd name="T6" fmla="*/ 0 w 201"/>
              <a:gd name="T7" fmla="*/ 0 h 148"/>
            </a:gdLst>
            <a:ahLst/>
            <a:cxnLst>
              <a:cxn ang="0">
                <a:pos x="T0" y="T1"/>
              </a:cxn>
              <a:cxn ang="0">
                <a:pos x="T2" y="T3"/>
              </a:cxn>
              <a:cxn ang="0">
                <a:pos x="T4" y="T5"/>
              </a:cxn>
              <a:cxn ang="0">
                <a:pos x="T6" y="T7"/>
              </a:cxn>
            </a:cxnLst>
            <a:rect l="0" t="0" r="r" b="b"/>
            <a:pathLst>
              <a:path w="201" h="148">
                <a:moveTo>
                  <a:pt x="0" y="0"/>
                </a:moveTo>
                <a:lnTo>
                  <a:pt x="201" y="74"/>
                </a:lnTo>
                <a:lnTo>
                  <a:pt x="0" y="148"/>
                </a:lnTo>
                <a:cubicBezTo>
                  <a:pt x="32" y="104"/>
                  <a:pt x="32" y="45"/>
                  <a:pt x="0"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Line 36"/>
          <p:cNvSpPr>
            <a:spLocks noChangeShapeType="1"/>
          </p:cNvSpPr>
          <p:nvPr/>
        </p:nvSpPr>
        <p:spPr bwMode="auto">
          <a:xfrm>
            <a:off x="3678237" y="4256088"/>
            <a:ext cx="2822575" cy="0"/>
          </a:xfrm>
          <a:prstGeom prst="line">
            <a:avLst/>
          </a:prstGeom>
          <a:noFill/>
          <a:ln w="12"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Rectangle 37"/>
          <p:cNvSpPr>
            <a:spLocks noChangeArrowheads="1"/>
          </p:cNvSpPr>
          <p:nvPr/>
        </p:nvSpPr>
        <p:spPr bwMode="auto">
          <a:xfrm>
            <a:off x="1881187" y="2384425"/>
            <a:ext cx="392113" cy="280988"/>
          </a:xfrm>
          <a:prstGeom prst="rect">
            <a:avLst/>
          </a:prstGeom>
          <a:solidFill>
            <a:srgbClr val="C6E9A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Rectangle 38"/>
          <p:cNvSpPr>
            <a:spLocks noChangeArrowheads="1"/>
          </p:cNvSpPr>
          <p:nvPr/>
        </p:nvSpPr>
        <p:spPr bwMode="auto">
          <a:xfrm>
            <a:off x="2274887" y="2384425"/>
            <a:ext cx="393700" cy="280988"/>
          </a:xfrm>
          <a:prstGeom prst="rect">
            <a:avLst/>
          </a:prstGeom>
          <a:solidFill>
            <a:srgbClr val="C6E9A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39"/>
          <p:cNvSpPr>
            <a:spLocks noChangeArrowheads="1"/>
          </p:cNvSpPr>
          <p:nvPr/>
        </p:nvSpPr>
        <p:spPr bwMode="auto">
          <a:xfrm>
            <a:off x="2670175" y="2384425"/>
            <a:ext cx="392113" cy="280988"/>
          </a:xfrm>
          <a:prstGeom prst="rect">
            <a:avLst/>
          </a:prstGeom>
          <a:solidFill>
            <a:srgbClr val="C6E9A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Rectangle 40"/>
          <p:cNvSpPr>
            <a:spLocks noChangeArrowheads="1"/>
          </p:cNvSpPr>
          <p:nvPr/>
        </p:nvSpPr>
        <p:spPr bwMode="auto">
          <a:xfrm>
            <a:off x="7399337" y="2384425"/>
            <a:ext cx="392113" cy="280988"/>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Rectangle 41"/>
          <p:cNvSpPr>
            <a:spLocks noChangeArrowheads="1"/>
          </p:cNvSpPr>
          <p:nvPr/>
        </p:nvSpPr>
        <p:spPr bwMode="auto">
          <a:xfrm>
            <a:off x="7793037" y="2384425"/>
            <a:ext cx="393700" cy="280988"/>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Rectangle 42"/>
          <p:cNvSpPr>
            <a:spLocks noChangeArrowheads="1"/>
          </p:cNvSpPr>
          <p:nvPr/>
        </p:nvSpPr>
        <p:spPr bwMode="auto">
          <a:xfrm>
            <a:off x="2112962" y="2051050"/>
            <a:ext cx="1862138"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Sans"/>
              </a:rPr>
              <a:t>Simulated Action Table</a:t>
            </a:r>
            <a:endParaRPr kumimoji="0" lang="en-US" sz="1800" b="0" i="0" u="none" strike="noStrike" cap="none" normalizeH="0" baseline="0" dirty="0">
              <a:ln>
                <a:noFill/>
              </a:ln>
              <a:solidFill>
                <a:schemeClr val="tx1"/>
              </a:solidFill>
              <a:effectLst/>
              <a:latin typeface="Arial" pitchFamily="34" charset="0"/>
            </a:endParaRPr>
          </a:p>
        </p:txBody>
      </p:sp>
      <p:sp>
        <p:nvSpPr>
          <p:cNvPr id="47" name="Freeform 43"/>
          <p:cNvSpPr>
            <a:spLocks/>
          </p:cNvSpPr>
          <p:nvPr/>
        </p:nvSpPr>
        <p:spPr bwMode="auto">
          <a:xfrm>
            <a:off x="1887537" y="2244725"/>
            <a:ext cx="1195388" cy="103188"/>
          </a:xfrm>
          <a:custGeom>
            <a:avLst/>
            <a:gdLst>
              <a:gd name="T0" fmla="*/ 0 w 1711"/>
              <a:gd name="T1" fmla="*/ 148 h 148"/>
              <a:gd name="T2" fmla="*/ 60 w 1711"/>
              <a:gd name="T3" fmla="*/ 68 h 148"/>
              <a:gd name="T4" fmla="*/ 1593 w 1711"/>
              <a:gd name="T5" fmla="*/ 68 h 148"/>
              <a:gd name="T6" fmla="*/ 1711 w 1711"/>
              <a:gd name="T7" fmla="*/ 0 h 148"/>
            </a:gdLst>
            <a:ahLst/>
            <a:cxnLst>
              <a:cxn ang="0">
                <a:pos x="T0" y="T1"/>
              </a:cxn>
              <a:cxn ang="0">
                <a:pos x="T2" y="T3"/>
              </a:cxn>
              <a:cxn ang="0">
                <a:pos x="T4" y="T5"/>
              </a:cxn>
              <a:cxn ang="0">
                <a:pos x="T6" y="T7"/>
              </a:cxn>
            </a:cxnLst>
            <a:rect l="0" t="0" r="r" b="b"/>
            <a:pathLst>
              <a:path w="1711" h="148">
                <a:moveTo>
                  <a:pt x="0" y="148"/>
                </a:moveTo>
                <a:lnTo>
                  <a:pt x="60" y="68"/>
                </a:lnTo>
                <a:lnTo>
                  <a:pt x="1593" y="68"/>
                </a:lnTo>
                <a:lnTo>
                  <a:pt x="1711" y="0"/>
                </a:lnTo>
              </a:path>
            </a:pathLst>
          </a:custGeom>
          <a:noFill/>
          <a:ln w="12"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44"/>
          <p:cNvSpPr>
            <a:spLocks/>
          </p:cNvSpPr>
          <p:nvPr/>
        </p:nvSpPr>
        <p:spPr bwMode="auto">
          <a:xfrm>
            <a:off x="3078162" y="2247900"/>
            <a:ext cx="1193800" cy="103188"/>
          </a:xfrm>
          <a:custGeom>
            <a:avLst/>
            <a:gdLst>
              <a:gd name="T0" fmla="*/ 0 w 1710"/>
              <a:gd name="T1" fmla="*/ 0 h 149"/>
              <a:gd name="T2" fmla="*/ 60 w 1710"/>
              <a:gd name="T3" fmla="*/ 81 h 149"/>
              <a:gd name="T4" fmla="*/ 1592 w 1710"/>
              <a:gd name="T5" fmla="*/ 81 h 149"/>
              <a:gd name="T6" fmla="*/ 1710 w 1710"/>
              <a:gd name="T7" fmla="*/ 149 h 149"/>
            </a:gdLst>
            <a:ahLst/>
            <a:cxnLst>
              <a:cxn ang="0">
                <a:pos x="T0" y="T1"/>
              </a:cxn>
              <a:cxn ang="0">
                <a:pos x="T2" y="T3"/>
              </a:cxn>
              <a:cxn ang="0">
                <a:pos x="T4" y="T5"/>
              </a:cxn>
              <a:cxn ang="0">
                <a:pos x="T6" y="T7"/>
              </a:cxn>
            </a:cxnLst>
            <a:rect l="0" t="0" r="r" b="b"/>
            <a:pathLst>
              <a:path w="1710" h="149">
                <a:moveTo>
                  <a:pt x="0" y="0"/>
                </a:moveTo>
                <a:lnTo>
                  <a:pt x="60" y="81"/>
                </a:lnTo>
                <a:lnTo>
                  <a:pt x="1592" y="81"/>
                </a:lnTo>
                <a:lnTo>
                  <a:pt x="1710" y="149"/>
                </a:lnTo>
              </a:path>
            </a:pathLst>
          </a:custGeom>
          <a:noFill/>
          <a:ln w="12"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Rectangle 45"/>
          <p:cNvSpPr>
            <a:spLocks noChangeArrowheads="1"/>
          </p:cNvSpPr>
          <p:nvPr/>
        </p:nvSpPr>
        <p:spPr bwMode="auto">
          <a:xfrm>
            <a:off x="3475037" y="1790700"/>
            <a:ext cx="198120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Sans"/>
              </a:rPr>
              <a:t>Simulated State Register</a:t>
            </a:r>
            <a:endParaRPr kumimoji="0" lang="en-US" sz="1800" b="0" i="0" u="none" strike="noStrike" cap="none" normalizeH="0" baseline="0" dirty="0">
              <a:ln>
                <a:noFill/>
              </a:ln>
              <a:solidFill>
                <a:schemeClr val="tx1"/>
              </a:solidFill>
              <a:effectLst/>
              <a:latin typeface="Arial" pitchFamily="34" charset="0"/>
            </a:endParaRPr>
          </a:p>
        </p:txBody>
      </p:sp>
      <p:sp>
        <p:nvSpPr>
          <p:cNvPr id="50" name="Freeform 46"/>
          <p:cNvSpPr>
            <a:spLocks/>
          </p:cNvSpPr>
          <p:nvPr/>
        </p:nvSpPr>
        <p:spPr bwMode="auto">
          <a:xfrm>
            <a:off x="4672012" y="2238375"/>
            <a:ext cx="1377950" cy="104775"/>
          </a:xfrm>
          <a:custGeom>
            <a:avLst/>
            <a:gdLst>
              <a:gd name="T0" fmla="*/ 0 w 1974"/>
              <a:gd name="T1" fmla="*/ 149 h 149"/>
              <a:gd name="T2" fmla="*/ 70 w 1974"/>
              <a:gd name="T3" fmla="*/ 69 h 149"/>
              <a:gd name="T4" fmla="*/ 1838 w 1974"/>
              <a:gd name="T5" fmla="*/ 69 h 149"/>
              <a:gd name="T6" fmla="*/ 1974 w 1974"/>
              <a:gd name="T7" fmla="*/ 0 h 149"/>
            </a:gdLst>
            <a:ahLst/>
            <a:cxnLst>
              <a:cxn ang="0">
                <a:pos x="T0" y="T1"/>
              </a:cxn>
              <a:cxn ang="0">
                <a:pos x="T2" y="T3"/>
              </a:cxn>
              <a:cxn ang="0">
                <a:pos x="T4" y="T5"/>
              </a:cxn>
              <a:cxn ang="0">
                <a:pos x="T6" y="T7"/>
              </a:cxn>
            </a:cxnLst>
            <a:rect l="0" t="0" r="r" b="b"/>
            <a:pathLst>
              <a:path w="1974" h="149">
                <a:moveTo>
                  <a:pt x="0" y="149"/>
                </a:moveTo>
                <a:lnTo>
                  <a:pt x="70" y="69"/>
                </a:lnTo>
                <a:lnTo>
                  <a:pt x="1838" y="69"/>
                </a:lnTo>
                <a:lnTo>
                  <a:pt x="1974" y="0"/>
                </a:lnTo>
              </a:path>
            </a:pathLst>
          </a:custGeom>
          <a:noFill/>
          <a:ln w="13"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47"/>
          <p:cNvSpPr>
            <a:spLocks/>
          </p:cNvSpPr>
          <p:nvPr/>
        </p:nvSpPr>
        <p:spPr bwMode="auto">
          <a:xfrm>
            <a:off x="6045200" y="2241550"/>
            <a:ext cx="1377950" cy="104775"/>
          </a:xfrm>
          <a:custGeom>
            <a:avLst/>
            <a:gdLst>
              <a:gd name="T0" fmla="*/ 0 w 1974"/>
              <a:gd name="T1" fmla="*/ 0 h 149"/>
              <a:gd name="T2" fmla="*/ 70 w 1974"/>
              <a:gd name="T3" fmla="*/ 81 h 149"/>
              <a:gd name="T4" fmla="*/ 1838 w 1974"/>
              <a:gd name="T5" fmla="*/ 81 h 149"/>
              <a:gd name="T6" fmla="*/ 1974 w 1974"/>
              <a:gd name="T7" fmla="*/ 149 h 149"/>
            </a:gdLst>
            <a:ahLst/>
            <a:cxnLst>
              <a:cxn ang="0">
                <a:pos x="T0" y="T1"/>
              </a:cxn>
              <a:cxn ang="0">
                <a:pos x="T2" y="T3"/>
              </a:cxn>
              <a:cxn ang="0">
                <a:pos x="T4" y="T5"/>
              </a:cxn>
              <a:cxn ang="0">
                <a:pos x="T6" y="T7"/>
              </a:cxn>
            </a:cxnLst>
            <a:rect l="0" t="0" r="r" b="b"/>
            <a:pathLst>
              <a:path w="1974" h="149">
                <a:moveTo>
                  <a:pt x="0" y="0"/>
                </a:moveTo>
                <a:lnTo>
                  <a:pt x="70" y="81"/>
                </a:lnTo>
                <a:lnTo>
                  <a:pt x="1838" y="81"/>
                </a:lnTo>
                <a:lnTo>
                  <a:pt x="1974" y="149"/>
                </a:lnTo>
              </a:path>
            </a:pathLst>
          </a:custGeom>
          <a:noFill/>
          <a:ln w="13"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48"/>
          <p:cNvSpPr>
            <a:spLocks noChangeShapeType="1"/>
          </p:cNvSpPr>
          <p:nvPr/>
        </p:nvSpPr>
        <p:spPr bwMode="auto">
          <a:xfrm>
            <a:off x="4505325" y="2039938"/>
            <a:ext cx="0" cy="266700"/>
          </a:xfrm>
          <a:prstGeom prst="line">
            <a:avLst/>
          </a:prstGeom>
          <a:noFill/>
          <a:ln w="5"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49"/>
          <p:cNvSpPr>
            <a:spLocks/>
          </p:cNvSpPr>
          <p:nvPr/>
        </p:nvSpPr>
        <p:spPr bwMode="auto">
          <a:xfrm>
            <a:off x="4473575" y="2197100"/>
            <a:ext cx="63500" cy="109538"/>
          </a:xfrm>
          <a:custGeom>
            <a:avLst/>
            <a:gdLst>
              <a:gd name="T0" fmla="*/ 20 w 40"/>
              <a:gd name="T1" fmla="*/ 19 h 69"/>
              <a:gd name="T2" fmla="*/ 0 w 40"/>
              <a:gd name="T3" fmla="*/ 0 h 69"/>
              <a:gd name="T4" fmla="*/ 20 w 40"/>
              <a:gd name="T5" fmla="*/ 69 h 69"/>
              <a:gd name="T6" fmla="*/ 40 w 40"/>
              <a:gd name="T7" fmla="*/ 0 h 69"/>
              <a:gd name="T8" fmla="*/ 20 w 40"/>
              <a:gd name="T9" fmla="*/ 19 h 69"/>
            </a:gdLst>
            <a:ahLst/>
            <a:cxnLst>
              <a:cxn ang="0">
                <a:pos x="T0" y="T1"/>
              </a:cxn>
              <a:cxn ang="0">
                <a:pos x="T2" y="T3"/>
              </a:cxn>
              <a:cxn ang="0">
                <a:pos x="T4" y="T5"/>
              </a:cxn>
              <a:cxn ang="0">
                <a:pos x="T6" y="T7"/>
              </a:cxn>
              <a:cxn ang="0">
                <a:pos x="T8" y="T9"/>
              </a:cxn>
            </a:cxnLst>
            <a:rect l="0" t="0" r="r" b="b"/>
            <a:pathLst>
              <a:path w="40" h="69">
                <a:moveTo>
                  <a:pt x="20" y="19"/>
                </a:moveTo>
                <a:lnTo>
                  <a:pt x="0" y="0"/>
                </a:lnTo>
                <a:lnTo>
                  <a:pt x="20" y="69"/>
                </a:lnTo>
                <a:lnTo>
                  <a:pt x="40" y="0"/>
                </a:lnTo>
                <a:lnTo>
                  <a:pt x="20" y="19"/>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 name="Rectangle 50"/>
          <p:cNvSpPr>
            <a:spLocks noChangeArrowheads="1"/>
          </p:cNvSpPr>
          <p:nvPr/>
        </p:nvSpPr>
        <p:spPr bwMode="auto">
          <a:xfrm>
            <a:off x="5586412" y="2005013"/>
            <a:ext cx="833438"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Sans"/>
              </a:rPr>
              <a:t>Work Area</a:t>
            </a:r>
            <a:endParaRPr kumimoji="0" lang="en-US" sz="1800" b="0" i="0" u="none" strike="noStrike" cap="none" normalizeH="0" baseline="0" dirty="0">
              <a:ln>
                <a:noFill/>
              </a:ln>
              <a:solidFill>
                <a:schemeClr val="tx1"/>
              </a:solidFill>
              <a:effectLst/>
              <a:latin typeface="Arial" pitchFamily="34" charset="0"/>
            </a:endParaRPr>
          </a:p>
        </p:txBody>
      </p:sp>
      <p:sp>
        <p:nvSpPr>
          <p:cNvPr id="55" name="Rectangle 51"/>
          <p:cNvSpPr>
            <a:spLocks noChangeArrowheads="1"/>
          </p:cNvSpPr>
          <p:nvPr/>
        </p:nvSpPr>
        <p:spPr bwMode="auto">
          <a:xfrm>
            <a:off x="1090612" y="2384425"/>
            <a:ext cx="392113" cy="280988"/>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Rectangle 52"/>
          <p:cNvSpPr>
            <a:spLocks noChangeArrowheads="1"/>
          </p:cNvSpPr>
          <p:nvPr/>
        </p:nvSpPr>
        <p:spPr bwMode="auto">
          <a:xfrm>
            <a:off x="1484312" y="2384425"/>
            <a:ext cx="392113" cy="280988"/>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57"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8"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33</a:t>
            </a:fld>
            <a:endParaRPr lang="en-US" sz="1000" dirty="0">
              <a:latin typeface="Calibri" panose="020F050202020403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a:spLocks noChangeAspect="1" noChangeArrowheads="1" noTextEdit="1"/>
          </p:cNvSpPr>
          <p:nvPr/>
        </p:nvSpPr>
        <p:spPr bwMode="auto">
          <a:xfrm>
            <a:off x="533400" y="2057400"/>
            <a:ext cx="8129588" cy="3933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Rectangle 5"/>
          <p:cNvSpPr>
            <a:spLocks noChangeArrowheads="1"/>
          </p:cNvSpPr>
          <p:nvPr/>
        </p:nvSpPr>
        <p:spPr bwMode="auto">
          <a:xfrm>
            <a:off x="5262563" y="3319463"/>
            <a:ext cx="628650" cy="347663"/>
          </a:xfrm>
          <a:prstGeom prst="rect">
            <a:avLst/>
          </a:prstGeom>
          <a:solidFill>
            <a:srgbClr val="A2D0D9"/>
          </a:solidFill>
          <a:ln w="1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Rectangle 6"/>
          <p:cNvSpPr>
            <a:spLocks noChangeArrowheads="1"/>
          </p:cNvSpPr>
          <p:nvPr/>
        </p:nvSpPr>
        <p:spPr bwMode="auto">
          <a:xfrm>
            <a:off x="3041650" y="2765425"/>
            <a:ext cx="393700" cy="280988"/>
          </a:xfrm>
          <a:prstGeom prst="rect">
            <a:avLst/>
          </a:prstGeom>
          <a:solidFill>
            <a:srgbClr val="C6E9A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Rectangle 7"/>
          <p:cNvSpPr>
            <a:spLocks noChangeArrowheads="1"/>
          </p:cNvSpPr>
          <p:nvPr/>
        </p:nvSpPr>
        <p:spPr bwMode="auto">
          <a:xfrm>
            <a:off x="2597150" y="3641725"/>
            <a:ext cx="2097088" cy="322263"/>
          </a:xfrm>
          <a:prstGeom prst="rect">
            <a:avLst/>
          </a:prstGeom>
          <a:solidFill>
            <a:srgbClr val="D5F6FF"/>
          </a:solidFill>
          <a:ln w="9"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8"/>
          <p:cNvSpPr>
            <a:spLocks noChangeArrowheads="1"/>
          </p:cNvSpPr>
          <p:nvPr/>
        </p:nvSpPr>
        <p:spPr bwMode="auto">
          <a:xfrm>
            <a:off x="3005138" y="4360863"/>
            <a:ext cx="4076700" cy="1516063"/>
          </a:xfrm>
          <a:prstGeom prst="rect">
            <a:avLst/>
          </a:prstGeom>
          <a:solidFill>
            <a:srgbClr val="D5F6FF"/>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Rectangle 9"/>
          <p:cNvSpPr>
            <a:spLocks noChangeArrowheads="1"/>
          </p:cNvSpPr>
          <p:nvPr/>
        </p:nvSpPr>
        <p:spPr bwMode="auto">
          <a:xfrm>
            <a:off x="3436938" y="2765425"/>
            <a:ext cx="392113" cy="280988"/>
          </a:xfrm>
          <a:prstGeom prst="rect">
            <a:avLst/>
          </a:prstGeom>
          <a:solidFill>
            <a:srgbClr val="C6E9A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10"/>
          <p:cNvSpPr>
            <a:spLocks noChangeArrowheads="1"/>
          </p:cNvSpPr>
          <p:nvPr/>
        </p:nvSpPr>
        <p:spPr bwMode="auto">
          <a:xfrm>
            <a:off x="3830638" y="2765425"/>
            <a:ext cx="393700" cy="280988"/>
          </a:xfrm>
          <a:prstGeom prst="rect">
            <a:avLst/>
          </a:prstGeom>
          <a:solidFill>
            <a:srgbClr val="C6E9A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11"/>
          <p:cNvSpPr>
            <a:spLocks noChangeArrowheads="1"/>
          </p:cNvSpPr>
          <p:nvPr/>
        </p:nvSpPr>
        <p:spPr bwMode="auto">
          <a:xfrm>
            <a:off x="4225925" y="2765425"/>
            <a:ext cx="392113" cy="280988"/>
          </a:xfrm>
          <a:prstGeom prst="rect">
            <a:avLst/>
          </a:prstGeom>
          <a:solidFill>
            <a:srgbClr val="D3BC5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12"/>
          <p:cNvSpPr>
            <a:spLocks noChangeArrowheads="1"/>
          </p:cNvSpPr>
          <p:nvPr/>
        </p:nvSpPr>
        <p:spPr bwMode="auto">
          <a:xfrm>
            <a:off x="4619625" y="2765425"/>
            <a:ext cx="392113" cy="280988"/>
          </a:xfrm>
          <a:prstGeom prst="rect">
            <a:avLst/>
          </a:prstGeom>
          <a:solidFill>
            <a:srgbClr val="AFDDE9"/>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13"/>
          <p:cNvSpPr>
            <a:spLocks noChangeArrowheads="1"/>
          </p:cNvSpPr>
          <p:nvPr/>
        </p:nvSpPr>
        <p:spPr bwMode="auto">
          <a:xfrm>
            <a:off x="5013325" y="2765425"/>
            <a:ext cx="392113" cy="280988"/>
          </a:xfrm>
          <a:prstGeom prst="rect">
            <a:avLst/>
          </a:prstGeom>
          <a:solidFill>
            <a:srgbClr val="AFDDE9"/>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14"/>
          <p:cNvSpPr>
            <a:spLocks noChangeArrowheads="1"/>
          </p:cNvSpPr>
          <p:nvPr/>
        </p:nvSpPr>
        <p:spPr bwMode="auto">
          <a:xfrm>
            <a:off x="5407025" y="2765425"/>
            <a:ext cx="392113" cy="280988"/>
          </a:xfrm>
          <a:prstGeom prst="rect">
            <a:avLst/>
          </a:prstGeom>
          <a:solidFill>
            <a:srgbClr val="AFDDE9"/>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15"/>
          <p:cNvSpPr>
            <a:spLocks noChangeArrowheads="1"/>
          </p:cNvSpPr>
          <p:nvPr/>
        </p:nvSpPr>
        <p:spPr bwMode="auto">
          <a:xfrm>
            <a:off x="5800725" y="2765425"/>
            <a:ext cx="393700" cy="280988"/>
          </a:xfrm>
          <a:prstGeom prst="rect">
            <a:avLst/>
          </a:prstGeom>
          <a:solidFill>
            <a:srgbClr val="AFDDE9"/>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6"/>
          <p:cNvSpPr>
            <a:spLocks noChangeArrowheads="1"/>
          </p:cNvSpPr>
          <p:nvPr/>
        </p:nvSpPr>
        <p:spPr bwMode="auto">
          <a:xfrm>
            <a:off x="6196013" y="2765425"/>
            <a:ext cx="392113" cy="280988"/>
          </a:xfrm>
          <a:prstGeom prst="rect">
            <a:avLst/>
          </a:prstGeom>
          <a:solidFill>
            <a:srgbClr val="AFDDE9"/>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7"/>
          <p:cNvSpPr>
            <a:spLocks noChangeArrowheads="1"/>
          </p:cNvSpPr>
          <p:nvPr/>
        </p:nvSpPr>
        <p:spPr bwMode="auto">
          <a:xfrm>
            <a:off x="6981825" y="2765425"/>
            <a:ext cx="392113" cy="280988"/>
          </a:xfrm>
          <a:prstGeom prst="rect">
            <a:avLst/>
          </a:prstGeom>
          <a:solidFill>
            <a:srgbClr val="AFDDE9"/>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8"/>
          <p:cNvSpPr>
            <a:spLocks noChangeArrowheads="1"/>
          </p:cNvSpPr>
          <p:nvPr/>
        </p:nvSpPr>
        <p:spPr bwMode="auto">
          <a:xfrm>
            <a:off x="6589713" y="2765425"/>
            <a:ext cx="393700" cy="280988"/>
          </a:xfrm>
          <a:prstGeom prst="rect">
            <a:avLst/>
          </a:prstGeom>
          <a:solidFill>
            <a:srgbClr val="AFDDE9"/>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Line 19"/>
          <p:cNvSpPr>
            <a:spLocks noChangeShapeType="1"/>
          </p:cNvSpPr>
          <p:nvPr/>
        </p:nvSpPr>
        <p:spPr bwMode="auto">
          <a:xfrm>
            <a:off x="8180388" y="2890838"/>
            <a:ext cx="441325" cy="0"/>
          </a:xfrm>
          <a:prstGeom prst="line">
            <a:avLst/>
          </a:prstGeom>
          <a:noFill/>
          <a:ln w="8"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20"/>
          <p:cNvSpPr>
            <a:spLocks/>
          </p:cNvSpPr>
          <p:nvPr/>
        </p:nvSpPr>
        <p:spPr bwMode="auto">
          <a:xfrm>
            <a:off x="8432800" y="2838450"/>
            <a:ext cx="188913" cy="107950"/>
          </a:xfrm>
          <a:custGeom>
            <a:avLst/>
            <a:gdLst>
              <a:gd name="T0" fmla="*/ 34 w 119"/>
              <a:gd name="T1" fmla="*/ 33 h 68"/>
              <a:gd name="T2" fmla="*/ 0 w 119"/>
              <a:gd name="T3" fmla="*/ 68 h 68"/>
              <a:gd name="T4" fmla="*/ 119 w 119"/>
              <a:gd name="T5" fmla="*/ 33 h 68"/>
              <a:gd name="T6" fmla="*/ 0 w 119"/>
              <a:gd name="T7" fmla="*/ 0 h 68"/>
              <a:gd name="T8" fmla="*/ 34 w 119"/>
              <a:gd name="T9" fmla="*/ 33 h 68"/>
            </a:gdLst>
            <a:ahLst/>
            <a:cxnLst>
              <a:cxn ang="0">
                <a:pos x="T0" y="T1"/>
              </a:cxn>
              <a:cxn ang="0">
                <a:pos x="T2" y="T3"/>
              </a:cxn>
              <a:cxn ang="0">
                <a:pos x="T4" y="T5"/>
              </a:cxn>
              <a:cxn ang="0">
                <a:pos x="T6" y="T7"/>
              </a:cxn>
              <a:cxn ang="0">
                <a:pos x="T8" y="T9"/>
              </a:cxn>
            </a:cxnLst>
            <a:rect l="0" t="0" r="r" b="b"/>
            <a:pathLst>
              <a:path w="119" h="68">
                <a:moveTo>
                  <a:pt x="34" y="33"/>
                </a:moveTo>
                <a:lnTo>
                  <a:pt x="0" y="68"/>
                </a:lnTo>
                <a:lnTo>
                  <a:pt x="119" y="33"/>
                </a:lnTo>
                <a:lnTo>
                  <a:pt x="0" y="0"/>
                </a:lnTo>
                <a:lnTo>
                  <a:pt x="34" y="33"/>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Line 21"/>
          <p:cNvSpPr>
            <a:spLocks noChangeShapeType="1"/>
          </p:cNvSpPr>
          <p:nvPr/>
        </p:nvSpPr>
        <p:spPr bwMode="auto">
          <a:xfrm flipH="1">
            <a:off x="625475" y="2884488"/>
            <a:ext cx="441325" cy="0"/>
          </a:xfrm>
          <a:prstGeom prst="line">
            <a:avLst/>
          </a:prstGeom>
          <a:noFill/>
          <a:ln w="8"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22"/>
          <p:cNvSpPr>
            <a:spLocks/>
          </p:cNvSpPr>
          <p:nvPr/>
        </p:nvSpPr>
        <p:spPr bwMode="auto">
          <a:xfrm>
            <a:off x="625475" y="2830513"/>
            <a:ext cx="188913" cy="107950"/>
          </a:xfrm>
          <a:custGeom>
            <a:avLst/>
            <a:gdLst>
              <a:gd name="T0" fmla="*/ 85 w 119"/>
              <a:gd name="T1" fmla="*/ 34 h 68"/>
              <a:gd name="T2" fmla="*/ 119 w 119"/>
              <a:gd name="T3" fmla="*/ 0 h 68"/>
              <a:gd name="T4" fmla="*/ 0 w 119"/>
              <a:gd name="T5" fmla="*/ 34 h 68"/>
              <a:gd name="T6" fmla="*/ 119 w 119"/>
              <a:gd name="T7" fmla="*/ 68 h 68"/>
              <a:gd name="T8" fmla="*/ 85 w 119"/>
              <a:gd name="T9" fmla="*/ 34 h 68"/>
            </a:gdLst>
            <a:ahLst/>
            <a:cxnLst>
              <a:cxn ang="0">
                <a:pos x="T0" y="T1"/>
              </a:cxn>
              <a:cxn ang="0">
                <a:pos x="T2" y="T3"/>
              </a:cxn>
              <a:cxn ang="0">
                <a:pos x="T4" y="T5"/>
              </a:cxn>
              <a:cxn ang="0">
                <a:pos x="T6" y="T7"/>
              </a:cxn>
              <a:cxn ang="0">
                <a:pos x="T8" y="T9"/>
              </a:cxn>
            </a:cxnLst>
            <a:rect l="0" t="0" r="r" b="b"/>
            <a:pathLst>
              <a:path w="119" h="68">
                <a:moveTo>
                  <a:pt x="85" y="34"/>
                </a:moveTo>
                <a:lnTo>
                  <a:pt x="119" y="0"/>
                </a:lnTo>
                <a:lnTo>
                  <a:pt x="0" y="34"/>
                </a:lnTo>
                <a:lnTo>
                  <a:pt x="119" y="68"/>
                </a:lnTo>
                <a:lnTo>
                  <a:pt x="85" y="34"/>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23"/>
          <p:cNvSpPr>
            <a:spLocks noChangeArrowheads="1"/>
          </p:cNvSpPr>
          <p:nvPr/>
        </p:nvSpPr>
        <p:spPr bwMode="auto">
          <a:xfrm>
            <a:off x="2617788" y="3713163"/>
            <a:ext cx="2076450" cy="2460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Bitstream Vera Sans"/>
              </a:rPr>
              <a:t>Generic State Register</a:t>
            </a:r>
            <a:endParaRPr kumimoji="0" lang="en-US" sz="1800" b="0" i="0" u="none" strike="noStrike" cap="none" normalizeH="0" baseline="0" dirty="0">
              <a:ln>
                <a:noFill/>
              </a:ln>
              <a:solidFill>
                <a:schemeClr val="tx1"/>
              </a:solidFill>
              <a:effectLst/>
              <a:latin typeface="Arial" pitchFamily="34" charset="0"/>
            </a:endParaRPr>
          </a:p>
        </p:txBody>
      </p:sp>
      <p:sp>
        <p:nvSpPr>
          <p:cNvPr id="23" name="Freeform 24"/>
          <p:cNvSpPr>
            <a:spLocks/>
          </p:cNvSpPr>
          <p:nvPr/>
        </p:nvSpPr>
        <p:spPr bwMode="auto">
          <a:xfrm>
            <a:off x="5373688" y="2971800"/>
            <a:ext cx="214313" cy="350838"/>
          </a:xfrm>
          <a:custGeom>
            <a:avLst/>
            <a:gdLst>
              <a:gd name="T0" fmla="*/ 201 w 307"/>
              <a:gd name="T1" fmla="*/ 503 h 503"/>
              <a:gd name="T2" fmla="*/ 201 w 307"/>
              <a:gd name="T3" fmla="*/ 304 h 503"/>
              <a:gd name="T4" fmla="*/ 0 w 307"/>
              <a:gd name="T5" fmla="*/ 304 h 503"/>
              <a:gd name="T6" fmla="*/ 307 w 307"/>
              <a:gd name="T7" fmla="*/ 0 h 503"/>
            </a:gdLst>
            <a:ahLst/>
            <a:cxnLst>
              <a:cxn ang="0">
                <a:pos x="T0" y="T1"/>
              </a:cxn>
              <a:cxn ang="0">
                <a:pos x="T2" y="T3"/>
              </a:cxn>
              <a:cxn ang="0">
                <a:pos x="T4" y="T5"/>
              </a:cxn>
              <a:cxn ang="0">
                <a:pos x="T6" y="T7"/>
              </a:cxn>
            </a:cxnLst>
            <a:rect l="0" t="0" r="r" b="b"/>
            <a:pathLst>
              <a:path w="307" h="503">
                <a:moveTo>
                  <a:pt x="201" y="503"/>
                </a:moveTo>
                <a:lnTo>
                  <a:pt x="201" y="304"/>
                </a:lnTo>
                <a:lnTo>
                  <a:pt x="0" y="304"/>
                </a:lnTo>
                <a:lnTo>
                  <a:pt x="307" y="0"/>
                </a:lnTo>
              </a:path>
            </a:pathLst>
          </a:custGeom>
          <a:solidFill>
            <a:srgbClr val="A2D0D9"/>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5"/>
          <p:cNvSpPr>
            <a:spLocks/>
          </p:cNvSpPr>
          <p:nvPr/>
        </p:nvSpPr>
        <p:spPr bwMode="auto">
          <a:xfrm>
            <a:off x="5584825" y="2974975"/>
            <a:ext cx="214313" cy="350838"/>
          </a:xfrm>
          <a:custGeom>
            <a:avLst/>
            <a:gdLst>
              <a:gd name="T0" fmla="*/ 106 w 307"/>
              <a:gd name="T1" fmla="*/ 502 h 502"/>
              <a:gd name="T2" fmla="*/ 106 w 307"/>
              <a:gd name="T3" fmla="*/ 303 h 502"/>
              <a:gd name="T4" fmla="*/ 307 w 307"/>
              <a:gd name="T5" fmla="*/ 303 h 502"/>
              <a:gd name="T6" fmla="*/ 0 w 307"/>
              <a:gd name="T7" fmla="*/ 0 h 502"/>
            </a:gdLst>
            <a:ahLst/>
            <a:cxnLst>
              <a:cxn ang="0">
                <a:pos x="T0" y="T1"/>
              </a:cxn>
              <a:cxn ang="0">
                <a:pos x="T2" y="T3"/>
              </a:cxn>
              <a:cxn ang="0">
                <a:pos x="T4" y="T5"/>
              </a:cxn>
              <a:cxn ang="0">
                <a:pos x="T6" y="T7"/>
              </a:cxn>
            </a:cxnLst>
            <a:rect l="0" t="0" r="r" b="b"/>
            <a:pathLst>
              <a:path w="307" h="502">
                <a:moveTo>
                  <a:pt x="106" y="502"/>
                </a:moveTo>
                <a:lnTo>
                  <a:pt x="106" y="303"/>
                </a:lnTo>
                <a:lnTo>
                  <a:pt x="307" y="303"/>
                </a:lnTo>
                <a:lnTo>
                  <a:pt x="0" y="0"/>
                </a:lnTo>
              </a:path>
            </a:pathLst>
          </a:custGeom>
          <a:solidFill>
            <a:srgbClr val="A2D0D9"/>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Line 26"/>
          <p:cNvSpPr>
            <a:spLocks noChangeShapeType="1"/>
          </p:cNvSpPr>
          <p:nvPr/>
        </p:nvSpPr>
        <p:spPr bwMode="auto">
          <a:xfrm>
            <a:off x="5518150" y="3317875"/>
            <a:ext cx="142875" cy="0"/>
          </a:xfrm>
          <a:prstGeom prst="line">
            <a:avLst/>
          </a:prstGeom>
          <a:noFill/>
          <a:ln w="6"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7"/>
          <p:cNvSpPr>
            <a:spLocks/>
          </p:cNvSpPr>
          <p:nvPr/>
        </p:nvSpPr>
        <p:spPr bwMode="auto">
          <a:xfrm>
            <a:off x="5391150" y="2984500"/>
            <a:ext cx="390525" cy="327025"/>
          </a:xfrm>
          <a:custGeom>
            <a:avLst/>
            <a:gdLst>
              <a:gd name="T0" fmla="*/ 82 w 246"/>
              <a:gd name="T1" fmla="*/ 163 h 206"/>
              <a:gd name="T2" fmla="*/ 82 w 246"/>
              <a:gd name="T3" fmla="*/ 120 h 206"/>
              <a:gd name="T4" fmla="*/ 41 w 246"/>
              <a:gd name="T5" fmla="*/ 120 h 206"/>
              <a:gd name="T6" fmla="*/ 0 w 246"/>
              <a:gd name="T7" fmla="*/ 120 h 206"/>
              <a:gd name="T8" fmla="*/ 61 w 246"/>
              <a:gd name="T9" fmla="*/ 60 h 206"/>
              <a:gd name="T10" fmla="*/ 122 w 246"/>
              <a:gd name="T11" fmla="*/ 0 h 206"/>
              <a:gd name="T12" fmla="*/ 184 w 246"/>
              <a:gd name="T13" fmla="*/ 62 h 206"/>
              <a:gd name="T14" fmla="*/ 246 w 246"/>
              <a:gd name="T15" fmla="*/ 123 h 206"/>
              <a:gd name="T16" fmla="*/ 205 w 246"/>
              <a:gd name="T17" fmla="*/ 123 h 206"/>
              <a:gd name="T18" fmla="*/ 164 w 246"/>
              <a:gd name="T19" fmla="*/ 123 h 206"/>
              <a:gd name="T20" fmla="*/ 164 w 246"/>
              <a:gd name="T21" fmla="*/ 164 h 206"/>
              <a:gd name="T22" fmla="*/ 164 w 246"/>
              <a:gd name="T23" fmla="*/ 206 h 206"/>
              <a:gd name="T24" fmla="*/ 123 w 246"/>
              <a:gd name="T25" fmla="*/ 206 h 206"/>
              <a:gd name="T26" fmla="*/ 82 w 246"/>
              <a:gd name="T27" fmla="*/ 206 h 206"/>
              <a:gd name="T28" fmla="*/ 82 w 246"/>
              <a:gd name="T29" fmla="*/ 163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6" h="206">
                <a:moveTo>
                  <a:pt x="82" y="163"/>
                </a:moveTo>
                <a:lnTo>
                  <a:pt x="82" y="120"/>
                </a:lnTo>
                <a:lnTo>
                  <a:pt x="41" y="120"/>
                </a:lnTo>
                <a:lnTo>
                  <a:pt x="0" y="120"/>
                </a:lnTo>
                <a:lnTo>
                  <a:pt x="61" y="60"/>
                </a:lnTo>
                <a:lnTo>
                  <a:pt x="122" y="0"/>
                </a:lnTo>
                <a:lnTo>
                  <a:pt x="184" y="62"/>
                </a:lnTo>
                <a:lnTo>
                  <a:pt x="246" y="123"/>
                </a:lnTo>
                <a:lnTo>
                  <a:pt x="205" y="123"/>
                </a:lnTo>
                <a:lnTo>
                  <a:pt x="164" y="123"/>
                </a:lnTo>
                <a:lnTo>
                  <a:pt x="164" y="164"/>
                </a:lnTo>
                <a:lnTo>
                  <a:pt x="164" y="206"/>
                </a:lnTo>
                <a:lnTo>
                  <a:pt x="123" y="206"/>
                </a:lnTo>
                <a:lnTo>
                  <a:pt x="82" y="206"/>
                </a:lnTo>
                <a:lnTo>
                  <a:pt x="82" y="163"/>
                </a:lnTo>
                <a:close/>
              </a:path>
            </a:pathLst>
          </a:custGeom>
          <a:solidFill>
            <a:srgbClr val="A2D0D9"/>
          </a:solidFill>
          <a:ln w="2"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8"/>
          <p:cNvSpPr>
            <a:spLocks noChangeArrowheads="1"/>
          </p:cNvSpPr>
          <p:nvPr/>
        </p:nvSpPr>
        <p:spPr bwMode="auto">
          <a:xfrm>
            <a:off x="5003800" y="3679825"/>
            <a:ext cx="1057275" cy="26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000000"/>
                </a:solidFill>
                <a:effectLst/>
                <a:latin typeface="Bitstream Vera Sans"/>
              </a:rPr>
              <a:t>Tape Head</a:t>
            </a:r>
            <a:endParaRPr kumimoji="0" lang="en-US" sz="1800" b="0" i="0" u="none" strike="noStrike" cap="none" normalizeH="0" baseline="0" dirty="0">
              <a:ln>
                <a:noFill/>
              </a:ln>
              <a:solidFill>
                <a:schemeClr val="tx1"/>
              </a:solidFill>
              <a:effectLst/>
              <a:latin typeface="Arial" pitchFamily="34" charset="0"/>
            </a:endParaRPr>
          </a:p>
        </p:txBody>
      </p:sp>
      <p:sp>
        <p:nvSpPr>
          <p:cNvPr id="28" name="Line 29"/>
          <p:cNvSpPr>
            <a:spLocks noChangeShapeType="1"/>
          </p:cNvSpPr>
          <p:nvPr/>
        </p:nvSpPr>
        <p:spPr bwMode="auto">
          <a:xfrm flipH="1">
            <a:off x="4811713" y="3476625"/>
            <a:ext cx="442913" cy="0"/>
          </a:xfrm>
          <a:prstGeom prst="line">
            <a:avLst/>
          </a:prstGeom>
          <a:noFill/>
          <a:ln w="13" cap="flat">
            <a:solidFill>
              <a:srgbClr val="1723D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30"/>
          <p:cNvSpPr>
            <a:spLocks/>
          </p:cNvSpPr>
          <p:nvPr/>
        </p:nvSpPr>
        <p:spPr bwMode="auto">
          <a:xfrm>
            <a:off x="4784725" y="3424238"/>
            <a:ext cx="139700" cy="103188"/>
          </a:xfrm>
          <a:custGeom>
            <a:avLst/>
            <a:gdLst>
              <a:gd name="T0" fmla="*/ 201 w 201"/>
              <a:gd name="T1" fmla="*/ 148 h 148"/>
              <a:gd name="T2" fmla="*/ 0 w 201"/>
              <a:gd name="T3" fmla="*/ 74 h 148"/>
              <a:gd name="T4" fmla="*/ 201 w 201"/>
              <a:gd name="T5" fmla="*/ 0 h 148"/>
              <a:gd name="T6" fmla="*/ 201 w 201"/>
              <a:gd name="T7" fmla="*/ 148 h 148"/>
            </a:gdLst>
            <a:ahLst/>
            <a:cxnLst>
              <a:cxn ang="0">
                <a:pos x="T0" y="T1"/>
              </a:cxn>
              <a:cxn ang="0">
                <a:pos x="T2" y="T3"/>
              </a:cxn>
              <a:cxn ang="0">
                <a:pos x="T4" y="T5"/>
              </a:cxn>
              <a:cxn ang="0">
                <a:pos x="T6" y="T7"/>
              </a:cxn>
            </a:cxnLst>
            <a:rect l="0" t="0" r="r" b="b"/>
            <a:pathLst>
              <a:path w="201" h="148">
                <a:moveTo>
                  <a:pt x="201" y="148"/>
                </a:moveTo>
                <a:lnTo>
                  <a:pt x="0" y="74"/>
                </a:lnTo>
                <a:lnTo>
                  <a:pt x="201" y="0"/>
                </a:lnTo>
                <a:cubicBezTo>
                  <a:pt x="169" y="44"/>
                  <a:pt x="169" y="103"/>
                  <a:pt x="201" y="14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Line 31"/>
          <p:cNvSpPr>
            <a:spLocks noChangeShapeType="1"/>
          </p:cNvSpPr>
          <p:nvPr/>
        </p:nvSpPr>
        <p:spPr bwMode="auto">
          <a:xfrm>
            <a:off x="5888038" y="3475038"/>
            <a:ext cx="441325" cy="0"/>
          </a:xfrm>
          <a:prstGeom prst="line">
            <a:avLst/>
          </a:prstGeom>
          <a:noFill/>
          <a:ln w="13" cap="flat">
            <a:solidFill>
              <a:srgbClr val="1723DC"/>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Rectangle 32"/>
          <p:cNvSpPr>
            <a:spLocks noChangeArrowheads="1"/>
          </p:cNvSpPr>
          <p:nvPr/>
        </p:nvSpPr>
        <p:spPr bwMode="auto">
          <a:xfrm>
            <a:off x="5018088" y="3268663"/>
            <a:ext cx="228600" cy="306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Bitstream Vera Sans"/>
              </a:rPr>
              <a:t>L</a:t>
            </a:r>
            <a:endParaRPr kumimoji="0" lang="en-US" sz="1800" b="0" i="0" u="none" strike="noStrike" cap="none" normalizeH="0" baseline="0">
              <a:ln>
                <a:noFill/>
              </a:ln>
              <a:solidFill>
                <a:schemeClr val="tx1"/>
              </a:solidFill>
              <a:effectLst/>
              <a:latin typeface="Arial" pitchFamily="34" charset="0"/>
            </a:endParaRPr>
          </a:p>
        </p:txBody>
      </p:sp>
      <p:sp>
        <p:nvSpPr>
          <p:cNvPr id="32" name="Rectangle 33"/>
          <p:cNvSpPr>
            <a:spLocks noChangeArrowheads="1"/>
          </p:cNvSpPr>
          <p:nvPr/>
        </p:nvSpPr>
        <p:spPr bwMode="auto">
          <a:xfrm>
            <a:off x="5986463" y="3270250"/>
            <a:ext cx="266700" cy="306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Bitstream Vera Sans"/>
              </a:rPr>
              <a:t>R</a:t>
            </a:r>
            <a:endParaRPr kumimoji="0" lang="en-US" sz="1800" b="0" i="0" u="none" strike="noStrike" cap="none" normalizeH="0" baseline="0">
              <a:ln>
                <a:noFill/>
              </a:ln>
              <a:solidFill>
                <a:schemeClr val="tx1"/>
              </a:solidFill>
              <a:effectLst/>
              <a:latin typeface="Arial" pitchFamily="34" charset="0"/>
            </a:endParaRPr>
          </a:p>
        </p:txBody>
      </p:sp>
      <p:sp>
        <p:nvSpPr>
          <p:cNvPr id="33" name="Rectangle 34"/>
          <p:cNvSpPr>
            <a:spLocks noChangeArrowheads="1"/>
          </p:cNvSpPr>
          <p:nvPr/>
        </p:nvSpPr>
        <p:spPr bwMode="auto">
          <a:xfrm>
            <a:off x="3954463" y="4367213"/>
            <a:ext cx="2236788" cy="292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a:ln>
                  <a:noFill/>
                </a:ln>
                <a:solidFill>
                  <a:srgbClr val="000000"/>
                </a:solidFill>
                <a:effectLst/>
                <a:latin typeface="Bitstream Vera Sans"/>
              </a:rPr>
              <a:t>Generic Action Table</a:t>
            </a:r>
            <a:endParaRPr kumimoji="0" lang="en-US" sz="1800" b="0" i="0" u="none" strike="noStrike" cap="none" normalizeH="0" baseline="0" dirty="0">
              <a:ln>
                <a:noFill/>
              </a:ln>
              <a:solidFill>
                <a:schemeClr val="tx1"/>
              </a:solidFill>
              <a:effectLst/>
              <a:latin typeface="Arial" pitchFamily="34" charset="0"/>
            </a:endParaRPr>
          </a:p>
        </p:txBody>
      </p:sp>
      <p:sp>
        <p:nvSpPr>
          <p:cNvPr id="34" name="Freeform 35"/>
          <p:cNvSpPr>
            <a:spLocks/>
          </p:cNvSpPr>
          <p:nvPr/>
        </p:nvSpPr>
        <p:spPr bwMode="auto">
          <a:xfrm>
            <a:off x="6218238" y="3424238"/>
            <a:ext cx="139700" cy="103188"/>
          </a:xfrm>
          <a:custGeom>
            <a:avLst/>
            <a:gdLst>
              <a:gd name="T0" fmla="*/ 0 w 201"/>
              <a:gd name="T1" fmla="*/ 0 h 148"/>
              <a:gd name="T2" fmla="*/ 201 w 201"/>
              <a:gd name="T3" fmla="*/ 74 h 148"/>
              <a:gd name="T4" fmla="*/ 0 w 201"/>
              <a:gd name="T5" fmla="*/ 148 h 148"/>
              <a:gd name="T6" fmla="*/ 0 w 201"/>
              <a:gd name="T7" fmla="*/ 0 h 148"/>
            </a:gdLst>
            <a:ahLst/>
            <a:cxnLst>
              <a:cxn ang="0">
                <a:pos x="T0" y="T1"/>
              </a:cxn>
              <a:cxn ang="0">
                <a:pos x="T2" y="T3"/>
              </a:cxn>
              <a:cxn ang="0">
                <a:pos x="T4" y="T5"/>
              </a:cxn>
              <a:cxn ang="0">
                <a:pos x="T6" y="T7"/>
              </a:cxn>
            </a:cxnLst>
            <a:rect l="0" t="0" r="r" b="b"/>
            <a:pathLst>
              <a:path w="201" h="148">
                <a:moveTo>
                  <a:pt x="0" y="0"/>
                </a:moveTo>
                <a:lnTo>
                  <a:pt x="201" y="74"/>
                </a:lnTo>
                <a:lnTo>
                  <a:pt x="0" y="148"/>
                </a:lnTo>
                <a:cubicBezTo>
                  <a:pt x="32" y="104"/>
                  <a:pt x="32" y="45"/>
                  <a:pt x="0" y="0"/>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Line 36"/>
          <p:cNvSpPr>
            <a:spLocks noChangeShapeType="1"/>
          </p:cNvSpPr>
          <p:nvPr/>
        </p:nvSpPr>
        <p:spPr bwMode="auto">
          <a:xfrm>
            <a:off x="3654425" y="4637088"/>
            <a:ext cx="2822575" cy="0"/>
          </a:xfrm>
          <a:prstGeom prst="line">
            <a:avLst/>
          </a:prstGeom>
          <a:noFill/>
          <a:ln w="12"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Rectangle 37"/>
          <p:cNvSpPr>
            <a:spLocks noChangeArrowheads="1"/>
          </p:cNvSpPr>
          <p:nvPr/>
        </p:nvSpPr>
        <p:spPr bwMode="auto">
          <a:xfrm>
            <a:off x="1857375" y="2765425"/>
            <a:ext cx="392113" cy="280988"/>
          </a:xfrm>
          <a:prstGeom prst="rect">
            <a:avLst/>
          </a:prstGeom>
          <a:solidFill>
            <a:srgbClr val="C6E9A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Rectangle 38"/>
          <p:cNvSpPr>
            <a:spLocks noChangeArrowheads="1"/>
          </p:cNvSpPr>
          <p:nvPr/>
        </p:nvSpPr>
        <p:spPr bwMode="auto">
          <a:xfrm>
            <a:off x="2251075" y="2765425"/>
            <a:ext cx="393700" cy="280988"/>
          </a:xfrm>
          <a:prstGeom prst="rect">
            <a:avLst/>
          </a:prstGeom>
          <a:solidFill>
            <a:srgbClr val="C6E9A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Rectangle 39"/>
          <p:cNvSpPr>
            <a:spLocks noChangeArrowheads="1"/>
          </p:cNvSpPr>
          <p:nvPr/>
        </p:nvSpPr>
        <p:spPr bwMode="auto">
          <a:xfrm>
            <a:off x="2646363" y="2765425"/>
            <a:ext cx="392113" cy="280988"/>
          </a:xfrm>
          <a:prstGeom prst="rect">
            <a:avLst/>
          </a:prstGeom>
          <a:solidFill>
            <a:srgbClr val="C6E9A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Rectangle 40"/>
          <p:cNvSpPr>
            <a:spLocks noChangeArrowheads="1"/>
          </p:cNvSpPr>
          <p:nvPr/>
        </p:nvSpPr>
        <p:spPr bwMode="auto">
          <a:xfrm>
            <a:off x="7375525" y="2765425"/>
            <a:ext cx="392113" cy="280988"/>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Rectangle 41"/>
          <p:cNvSpPr>
            <a:spLocks noChangeArrowheads="1"/>
          </p:cNvSpPr>
          <p:nvPr/>
        </p:nvSpPr>
        <p:spPr bwMode="auto">
          <a:xfrm>
            <a:off x="7769225" y="2765425"/>
            <a:ext cx="393700" cy="280988"/>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Rectangle 42"/>
          <p:cNvSpPr>
            <a:spLocks noChangeArrowheads="1"/>
          </p:cNvSpPr>
          <p:nvPr/>
        </p:nvSpPr>
        <p:spPr bwMode="auto">
          <a:xfrm>
            <a:off x="2089150" y="2432050"/>
            <a:ext cx="1862138"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Sans"/>
              </a:rPr>
              <a:t>Simulated Action Table</a:t>
            </a:r>
            <a:endParaRPr kumimoji="0" lang="en-US" sz="1800" b="0" i="0" u="none" strike="noStrike" cap="none" normalizeH="0" baseline="0" dirty="0">
              <a:ln>
                <a:noFill/>
              </a:ln>
              <a:solidFill>
                <a:schemeClr val="tx1"/>
              </a:solidFill>
              <a:effectLst/>
              <a:latin typeface="Arial" pitchFamily="34" charset="0"/>
            </a:endParaRPr>
          </a:p>
        </p:txBody>
      </p:sp>
      <p:sp>
        <p:nvSpPr>
          <p:cNvPr id="42" name="Freeform 43"/>
          <p:cNvSpPr>
            <a:spLocks/>
          </p:cNvSpPr>
          <p:nvPr/>
        </p:nvSpPr>
        <p:spPr bwMode="auto">
          <a:xfrm>
            <a:off x="1863725" y="2625725"/>
            <a:ext cx="1195388" cy="103188"/>
          </a:xfrm>
          <a:custGeom>
            <a:avLst/>
            <a:gdLst>
              <a:gd name="T0" fmla="*/ 0 w 1711"/>
              <a:gd name="T1" fmla="*/ 148 h 148"/>
              <a:gd name="T2" fmla="*/ 60 w 1711"/>
              <a:gd name="T3" fmla="*/ 68 h 148"/>
              <a:gd name="T4" fmla="*/ 1593 w 1711"/>
              <a:gd name="T5" fmla="*/ 68 h 148"/>
              <a:gd name="T6" fmla="*/ 1711 w 1711"/>
              <a:gd name="T7" fmla="*/ 0 h 148"/>
            </a:gdLst>
            <a:ahLst/>
            <a:cxnLst>
              <a:cxn ang="0">
                <a:pos x="T0" y="T1"/>
              </a:cxn>
              <a:cxn ang="0">
                <a:pos x="T2" y="T3"/>
              </a:cxn>
              <a:cxn ang="0">
                <a:pos x="T4" y="T5"/>
              </a:cxn>
              <a:cxn ang="0">
                <a:pos x="T6" y="T7"/>
              </a:cxn>
            </a:cxnLst>
            <a:rect l="0" t="0" r="r" b="b"/>
            <a:pathLst>
              <a:path w="1711" h="148">
                <a:moveTo>
                  <a:pt x="0" y="148"/>
                </a:moveTo>
                <a:lnTo>
                  <a:pt x="60" y="68"/>
                </a:lnTo>
                <a:lnTo>
                  <a:pt x="1593" y="68"/>
                </a:lnTo>
                <a:lnTo>
                  <a:pt x="1711" y="0"/>
                </a:lnTo>
              </a:path>
            </a:pathLst>
          </a:custGeom>
          <a:noFill/>
          <a:ln w="12"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44"/>
          <p:cNvSpPr>
            <a:spLocks/>
          </p:cNvSpPr>
          <p:nvPr/>
        </p:nvSpPr>
        <p:spPr bwMode="auto">
          <a:xfrm>
            <a:off x="3054350" y="2628900"/>
            <a:ext cx="1193800" cy="103188"/>
          </a:xfrm>
          <a:custGeom>
            <a:avLst/>
            <a:gdLst>
              <a:gd name="T0" fmla="*/ 0 w 1710"/>
              <a:gd name="T1" fmla="*/ 0 h 149"/>
              <a:gd name="T2" fmla="*/ 60 w 1710"/>
              <a:gd name="T3" fmla="*/ 81 h 149"/>
              <a:gd name="T4" fmla="*/ 1592 w 1710"/>
              <a:gd name="T5" fmla="*/ 81 h 149"/>
              <a:gd name="T6" fmla="*/ 1710 w 1710"/>
              <a:gd name="T7" fmla="*/ 149 h 149"/>
            </a:gdLst>
            <a:ahLst/>
            <a:cxnLst>
              <a:cxn ang="0">
                <a:pos x="T0" y="T1"/>
              </a:cxn>
              <a:cxn ang="0">
                <a:pos x="T2" y="T3"/>
              </a:cxn>
              <a:cxn ang="0">
                <a:pos x="T4" y="T5"/>
              </a:cxn>
              <a:cxn ang="0">
                <a:pos x="T6" y="T7"/>
              </a:cxn>
            </a:cxnLst>
            <a:rect l="0" t="0" r="r" b="b"/>
            <a:pathLst>
              <a:path w="1710" h="149">
                <a:moveTo>
                  <a:pt x="0" y="0"/>
                </a:moveTo>
                <a:lnTo>
                  <a:pt x="60" y="81"/>
                </a:lnTo>
                <a:lnTo>
                  <a:pt x="1592" y="81"/>
                </a:lnTo>
                <a:lnTo>
                  <a:pt x="1710" y="149"/>
                </a:lnTo>
              </a:path>
            </a:pathLst>
          </a:custGeom>
          <a:noFill/>
          <a:ln w="12"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Rectangle 45"/>
          <p:cNvSpPr>
            <a:spLocks noChangeArrowheads="1"/>
          </p:cNvSpPr>
          <p:nvPr/>
        </p:nvSpPr>
        <p:spPr bwMode="auto">
          <a:xfrm>
            <a:off x="3451225" y="2171700"/>
            <a:ext cx="198120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Sans"/>
              </a:rPr>
              <a:t>Simulated State Register</a:t>
            </a:r>
            <a:endParaRPr kumimoji="0" lang="en-US" sz="1800" b="0" i="0" u="none" strike="noStrike" cap="none" normalizeH="0" baseline="0" dirty="0">
              <a:ln>
                <a:noFill/>
              </a:ln>
              <a:solidFill>
                <a:schemeClr val="tx1"/>
              </a:solidFill>
              <a:effectLst/>
              <a:latin typeface="Arial" pitchFamily="34" charset="0"/>
            </a:endParaRPr>
          </a:p>
        </p:txBody>
      </p:sp>
      <p:sp>
        <p:nvSpPr>
          <p:cNvPr id="45" name="Freeform 46"/>
          <p:cNvSpPr>
            <a:spLocks/>
          </p:cNvSpPr>
          <p:nvPr/>
        </p:nvSpPr>
        <p:spPr bwMode="auto">
          <a:xfrm>
            <a:off x="4648200" y="2619375"/>
            <a:ext cx="1377950" cy="104775"/>
          </a:xfrm>
          <a:custGeom>
            <a:avLst/>
            <a:gdLst>
              <a:gd name="T0" fmla="*/ 0 w 1974"/>
              <a:gd name="T1" fmla="*/ 149 h 149"/>
              <a:gd name="T2" fmla="*/ 70 w 1974"/>
              <a:gd name="T3" fmla="*/ 69 h 149"/>
              <a:gd name="T4" fmla="*/ 1838 w 1974"/>
              <a:gd name="T5" fmla="*/ 69 h 149"/>
              <a:gd name="T6" fmla="*/ 1974 w 1974"/>
              <a:gd name="T7" fmla="*/ 0 h 149"/>
            </a:gdLst>
            <a:ahLst/>
            <a:cxnLst>
              <a:cxn ang="0">
                <a:pos x="T0" y="T1"/>
              </a:cxn>
              <a:cxn ang="0">
                <a:pos x="T2" y="T3"/>
              </a:cxn>
              <a:cxn ang="0">
                <a:pos x="T4" y="T5"/>
              </a:cxn>
              <a:cxn ang="0">
                <a:pos x="T6" y="T7"/>
              </a:cxn>
            </a:cxnLst>
            <a:rect l="0" t="0" r="r" b="b"/>
            <a:pathLst>
              <a:path w="1974" h="149">
                <a:moveTo>
                  <a:pt x="0" y="149"/>
                </a:moveTo>
                <a:lnTo>
                  <a:pt x="70" y="69"/>
                </a:lnTo>
                <a:lnTo>
                  <a:pt x="1838" y="69"/>
                </a:lnTo>
                <a:lnTo>
                  <a:pt x="1974" y="0"/>
                </a:lnTo>
              </a:path>
            </a:pathLst>
          </a:custGeom>
          <a:noFill/>
          <a:ln w="13"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Freeform 47"/>
          <p:cNvSpPr>
            <a:spLocks/>
          </p:cNvSpPr>
          <p:nvPr/>
        </p:nvSpPr>
        <p:spPr bwMode="auto">
          <a:xfrm>
            <a:off x="6021388" y="2622550"/>
            <a:ext cx="1377950" cy="104775"/>
          </a:xfrm>
          <a:custGeom>
            <a:avLst/>
            <a:gdLst>
              <a:gd name="T0" fmla="*/ 0 w 1974"/>
              <a:gd name="T1" fmla="*/ 0 h 149"/>
              <a:gd name="T2" fmla="*/ 70 w 1974"/>
              <a:gd name="T3" fmla="*/ 81 h 149"/>
              <a:gd name="T4" fmla="*/ 1838 w 1974"/>
              <a:gd name="T5" fmla="*/ 81 h 149"/>
              <a:gd name="T6" fmla="*/ 1974 w 1974"/>
              <a:gd name="T7" fmla="*/ 149 h 149"/>
            </a:gdLst>
            <a:ahLst/>
            <a:cxnLst>
              <a:cxn ang="0">
                <a:pos x="T0" y="T1"/>
              </a:cxn>
              <a:cxn ang="0">
                <a:pos x="T2" y="T3"/>
              </a:cxn>
              <a:cxn ang="0">
                <a:pos x="T4" y="T5"/>
              </a:cxn>
              <a:cxn ang="0">
                <a:pos x="T6" y="T7"/>
              </a:cxn>
            </a:cxnLst>
            <a:rect l="0" t="0" r="r" b="b"/>
            <a:pathLst>
              <a:path w="1974" h="149">
                <a:moveTo>
                  <a:pt x="0" y="0"/>
                </a:moveTo>
                <a:lnTo>
                  <a:pt x="70" y="81"/>
                </a:lnTo>
                <a:lnTo>
                  <a:pt x="1838" y="81"/>
                </a:lnTo>
                <a:lnTo>
                  <a:pt x="1974" y="149"/>
                </a:lnTo>
              </a:path>
            </a:pathLst>
          </a:custGeom>
          <a:noFill/>
          <a:ln w="13"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48"/>
          <p:cNvSpPr>
            <a:spLocks noChangeShapeType="1"/>
          </p:cNvSpPr>
          <p:nvPr/>
        </p:nvSpPr>
        <p:spPr bwMode="auto">
          <a:xfrm>
            <a:off x="4481513" y="2420938"/>
            <a:ext cx="0" cy="266700"/>
          </a:xfrm>
          <a:prstGeom prst="line">
            <a:avLst/>
          </a:prstGeom>
          <a:noFill/>
          <a:ln w="5"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Freeform 49"/>
          <p:cNvSpPr>
            <a:spLocks/>
          </p:cNvSpPr>
          <p:nvPr/>
        </p:nvSpPr>
        <p:spPr bwMode="auto">
          <a:xfrm>
            <a:off x="4449763" y="2578100"/>
            <a:ext cx="63500" cy="109538"/>
          </a:xfrm>
          <a:custGeom>
            <a:avLst/>
            <a:gdLst>
              <a:gd name="T0" fmla="*/ 20 w 40"/>
              <a:gd name="T1" fmla="*/ 19 h 69"/>
              <a:gd name="T2" fmla="*/ 0 w 40"/>
              <a:gd name="T3" fmla="*/ 0 h 69"/>
              <a:gd name="T4" fmla="*/ 20 w 40"/>
              <a:gd name="T5" fmla="*/ 69 h 69"/>
              <a:gd name="T6" fmla="*/ 40 w 40"/>
              <a:gd name="T7" fmla="*/ 0 h 69"/>
              <a:gd name="T8" fmla="*/ 20 w 40"/>
              <a:gd name="T9" fmla="*/ 19 h 69"/>
            </a:gdLst>
            <a:ahLst/>
            <a:cxnLst>
              <a:cxn ang="0">
                <a:pos x="T0" y="T1"/>
              </a:cxn>
              <a:cxn ang="0">
                <a:pos x="T2" y="T3"/>
              </a:cxn>
              <a:cxn ang="0">
                <a:pos x="T4" y="T5"/>
              </a:cxn>
              <a:cxn ang="0">
                <a:pos x="T6" y="T7"/>
              </a:cxn>
              <a:cxn ang="0">
                <a:pos x="T8" y="T9"/>
              </a:cxn>
            </a:cxnLst>
            <a:rect l="0" t="0" r="r" b="b"/>
            <a:pathLst>
              <a:path w="40" h="69">
                <a:moveTo>
                  <a:pt x="20" y="19"/>
                </a:moveTo>
                <a:lnTo>
                  <a:pt x="0" y="0"/>
                </a:lnTo>
                <a:lnTo>
                  <a:pt x="20" y="69"/>
                </a:lnTo>
                <a:lnTo>
                  <a:pt x="40" y="0"/>
                </a:lnTo>
                <a:lnTo>
                  <a:pt x="20" y="19"/>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 name="Rectangle 50"/>
          <p:cNvSpPr>
            <a:spLocks noChangeArrowheads="1"/>
          </p:cNvSpPr>
          <p:nvPr/>
        </p:nvSpPr>
        <p:spPr bwMode="auto">
          <a:xfrm>
            <a:off x="5562600" y="2386013"/>
            <a:ext cx="833438"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Sans"/>
              </a:rPr>
              <a:t>Work Area</a:t>
            </a:r>
            <a:endParaRPr kumimoji="0" lang="en-US" sz="1800" b="0" i="0" u="none" strike="noStrike" cap="none" normalizeH="0" baseline="0" dirty="0">
              <a:ln>
                <a:noFill/>
              </a:ln>
              <a:solidFill>
                <a:schemeClr val="tx1"/>
              </a:solidFill>
              <a:effectLst/>
              <a:latin typeface="Arial" pitchFamily="34" charset="0"/>
            </a:endParaRPr>
          </a:p>
        </p:txBody>
      </p:sp>
      <p:sp>
        <p:nvSpPr>
          <p:cNvPr id="50" name="Rectangle 51"/>
          <p:cNvSpPr>
            <a:spLocks noChangeArrowheads="1"/>
          </p:cNvSpPr>
          <p:nvPr/>
        </p:nvSpPr>
        <p:spPr bwMode="auto">
          <a:xfrm>
            <a:off x="1066800" y="2765425"/>
            <a:ext cx="392113" cy="280988"/>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Rectangle 52"/>
          <p:cNvSpPr>
            <a:spLocks noChangeArrowheads="1"/>
          </p:cNvSpPr>
          <p:nvPr/>
        </p:nvSpPr>
        <p:spPr bwMode="auto">
          <a:xfrm>
            <a:off x="1460500" y="2765425"/>
            <a:ext cx="392113" cy="280988"/>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Title 1"/>
          <p:cNvSpPr txBox="1">
            <a:spLocks/>
          </p:cNvSpPr>
          <p:nvPr/>
        </p:nvSpPr>
        <p:spPr>
          <a:xfrm>
            <a:off x="889000" y="282158"/>
            <a:ext cx="7416800" cy="677108"/>
          </a:xfrm>
          <a:prstGeom prst="rect">
            <a:avLst/>
          </a:prstGeom>
        </p:spPr>
        <p:txBody>
          <a:bodyPr vert="horz" lIns="0" tIns="0" rIns="0" bIns="0" rtlCol="0" anchor="ctr">
            <a:sp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buFont typeface="StarSymbol"/>
              <a:buNone/>
            </a:pPr>
            <a:r>
              <a:rPr lang="fr-FR" dirty="0">
                <a:solidFill>
                  <a:schemeClr val="tx1"/>
                </a:solidFill>
              </a:rPr>
              <a:t>A Universal Turing Machine - II</a:t>
            </a:r>
          </a:p>
        </p:txBody>
      </p:sp>
      <p:sp>
        <p:nvSpPr>
          <p:cNvPr id="2" name="Rounded Rectangle 1"/>
          <p:cNvSpPr/>
          <p:nvPr/>
        </p:nvSpPr>
        <p:spPr>
          <a:xfrm>
            <a:off x="3654425" y="3713163"/>
            <a:ext cx="2933701" cy="17732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CPU</a:t>
            </a:r>
          </a:p>
        </p:txBody>
      </p:sp>
      <p:sp>
        <p:nvSpPr>
          <p:cNvPr id="53" name="Rounded Rectangle 52"/>
          <p:cNvSpPr/>
          <p:nvPr/>
        </p:nvSpPr>
        <p:spPr>
          <a:xfrm>
            <a:off x="5432425" y="2171700"/>
            <a:ext cx="1941513" cy="952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Memory</a:t>
            </a:r>
          </a:p>
        </p:txBody>
      </p:sp>
      <p:sp>
        <p:nvSpPr>
          <p:cNvPr id="55" name="Rounded Rectangle 54"/>
          <p:cNvSpPr/>
          <p:nvPr/>
        </p:nvSpPr>
        <p:spPr>
          <a:xfrm>
            <a:off x="2126028" y="2108909"/>
            <a:ext cx="1941513" cy="952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Instruction Memory</a:t>
            </a:r>
          </a:p>
        </p:txBody>
      </p:sp>
      <p:sp>
        <p:nvSpPr>
          <p:cNvPr id="56" name="Rounded Rectangle 55"/>
          <p:cNvSpPr/>
          <p:nvPr/>
        </p:nvSpPr>
        <p:spPr>
          <a:xfrm>
            <a:off x="3881009" y="1500187"/>
            <a:ext cx="1941513" cy="952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 Counter</a:t>
            </a:r>
          </a:p>
          <a:p>
            <a:pPr algn="ctr"/>
            <a:r>
              <a:rPr lang="en-US" dirty="0"/>
              <a:t>(PC)</a:t>
            </a:r>
          </a:p>
        </p:txBody>
      </p:sp>
      <p:sp>
        <p:nvSpPr>
          <p:cNvPr id="57" name="Rectangle 56"/>
          <p:cNvSpPr/>
          <p:nvPr/>
        </p:nvSpPr>
        <p:spPr>
          <a:xfrm>
            <a:off x="231774" y="4237681"/>
            <a:ext cx="820738" cy="1239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TextBox 57"/>
          <p:cNvSpPr txBox="1"/>
          <p:nvPr/>
        </p:nvSpPr>
        <p:spPr>
          <a:xfrm>
            <a:off x="134546" y="3903793"/>
            <a:ext cx="1032655" cy="369332"/>
          </a:xfrm>
          <a:prstGeom prst="rect">
            <a:avLst/>
          </a:prstGeom>
          <a:noFill/>
        </p:spPr>
        <p:txBody>
          <a:bodyPr wrap="none" rtlCol="0">
            <a:spAutoFit/>
          </a:bodyPr>
          <a:lstStyle/>
          <a:p>
            <a:r>
              <a:rPr lang="en-US" dirty="0"/>
              <a:t>Program</a:t>
            </a:r>
            <a:endParaRPr lang="en-IN" dirty="0"/>
          </a:p>
        </p:txBody>
      </p:sp>
      <p:sp>
        <p:nvSpPr>
          <p:cNvPr id="59" name="Right Arrow 58"/>
          <p:cNvSpPr/>
          <p:nvPr/>
        </p:nvSpPr>
        <p:spPr>
          <a:xfrm rot="10800000">
            <a:off x="970456" y="4434537"/>
            <a:ext cx="355600" cy="186250"/>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
        <p:nvSpPr>
          <p:cNvPr id="54" name="Rounded Rectangle 53"/>
          <p:cNvSpPr/>
          <p:nvPr/>
        </p:nvSpPr>
        <p:spPr>
          <a:xfrm>
            <a:off x="1371600" y="4434537"/>
            <a:ext cx="754428" cy="4422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PC</a:t>
            </a:r>
            <a:endParaRPr lang="en-IN" dirty="0"/>
          </a:p>
        </p:txBody>
      </p:sp>
    </p:spTree>
    <p:extLst>
      <p:ext uri="{BB962C8B-B14F-4D97-AF65-F5344CB8AC3E}">
        <p14:creationId xmlns:p14="http://schemas.microsoft.com/office/powerpoint/2010/main" val="2535874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2" nodeType="click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0" nodeType="clickEffect">
                                  <p:stCondLst>
                                    <p:cond delay="0"/>
                                  </p:stCondLst>
                                  <p:childTnLst>
                                    <p:animMotion origin="layout" path="M -8.33333E-7 4.81481E-6 L 0.00017 0.04699 " pathEditMode="relative" rAng="0" ptsTypes="AA">
                                      <p:cBhvr>
                                        <p:cTn id="32" dur="2000" fill="hold"/>
                                        <p:tgtEl>
                                          <p:spTgt spid="59"/>
                                        </p:tgtEl>
                                        <p:attrNameLst>
                                          <p:attrName>ppt_x</p:attrName>
                                          <p:attrName>ppt_y</p:attrName>
                                        </p:attrNameLst>
                                      </p:cBhvr>
                                      <p:rCtr x="0" y="2338"/>
                                    </p:animMotion>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grpId="1" nodeType="clickEffect">
                                  <p:stCondLst>
                                    <p:cond delay="0"/>
                                  </p:stCondLst>
                                  <p:childTnLst>
                                    <p:animMotion origin="layout" path="M 0.00017 0.04699 L 0.00208 0.08194 " pathEditMode="relative" rAng="0" ptsTypes="AA">
                                      <p:cBhvr>
                                        <p:cTn id="36" dur="2000" fill="hold"/>
                                        <p:tgtEl>
                                          <p:spTgt spid="59"/>
                                        </p:tgtEl>
                                        <p:attrNameLst>
                                          <p:attrName>ppt_x</p:attrName>
                                          <p:attrName>ppt_y</p:attrName>
                                        </p:attrNameLst>
                                      </p:cBhvr>
                                      <p:rCtr x="87" y="17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3" grpId="0" animBg="1"/>
      <p:bldP spid="55" grpId="0" animBg="1"/>
      <p:bldP spid="56" grpId="0" animBg="1"/>
      <p:bldP spid="57" grpId="0" animBg="1"/>
      <p:bldP spid="58" grpId="0"/>
      <p:bldP spid="59" grpId="0" animBg="1"/>
      <p:bldP spid="59" grpId="1" animBg="1"/>
      <p:bldP spid="59" grpId="2" animBg="1"/>
      <p:bldP spid="5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52400" y="228600"/>
            <a:ext cx="8967788" cy="1047750"/>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Computer </a:t>
            </a:r>
            <a:r>
              <a:rPr lang="fr-FR" dirty="0" err="1">
                <a:solidFill>
                  <a:schemeClr val="tx1"/>
                </a:solidFill>
              </a:rPr>
              <a:t>Inspired</a:t>
            </a:r>
            <a:r>
              <a:rPr lang="fr-FR" dirty="0">
                <a:solidFill>
                  <a:schemeClr val="tx1"/>
                </a:solidFill>
              </a:rPr>
              <a:t> </a:t>
            </a:r>
            <a:r>
              <a:rPr lang="fr-FR" dirty="0" err="1">
                <a:solidFill>
                  <a:schemeClr val="tx1"/>
                </a:solidFill>
              </a:rPr>
              <a:t>from</a:t>
            </a:r>
            <a:r>
              <a:rPr lang="fr-FR" dirty="0">
                <a:solidFill>
                  <a:schemeClr val="tx1"/>
                </a:solidFill>
              </a:rPr>
              <a:t> the Turing Machine</a:t>
            </a:r>
          </a:p>
        </p:txBody>
      </p:sp>
      <p:grpSp>
        <p:nvGrpSpPr>
          <p:cNvPr id="7" name="Group 4"/>
          <p:cNvGrpSpPr>
            <a:grpSpLocks noChangeAspect="1"/>
          </p:cNvGrpSpPr>
          <p:nvPr/>
        </p:nvGrpSpPr>
        <p:grpSpPr bwMode="auto">
          <a:xfrm>
            <a:off x="533400" y="1670050"/>
            <a:ext cx="8129588" cy="4197350"/>
            <a:chOff x="720" y="982"/>
            <a:chExt cx="5121" cy="2644"/>
          </a:xfrm>
        </p:grpSpPr>
        <p:sp>
          <p:nvSpPr>
            <p:cNvPr id="8" name="AutoShape 3"/>
            <p:cNvSpPr>
              <a:spLocks noChangeAspect="1" noChangeArrowheads="1" noTextEdit="1"/>
            </p:cNvSpPr>
            <p:nvPr/>
          </p:nvSpPr>
          <p:spPr bwMode="auto">
            <a:xfrm>
              <a:off x="720" y="982"/>
              <a:ext cx="5121" cy="26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5"/>
            <p:cNvSpPr>
              <a:spLocks noChangeArrowheads="1"/>
            </p:cNvSpPr>
            <p:nvPr/>
          </p:nvSpPr>
          <p:spPr bwMode="auto">
            <a:xfrm>
              <a:off x="1036" y="1055"/>
              <a:ext cx="4401" cy="845"/>
            </a:xfrm>
            <a:prstGeom prst="rect">
              <a:avLst/>
            </a:prstGeom>
            <a:solidFill>
              <a:srgbClr val="AFDDE9"/>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6"/>
            <p:cNvSpPr>
              <a:spLocks noChangeArrowheads="1"/>
            </p:cNvSpPr>
            <p:nvPr/>
          </p:nvSpPr>
          <p:spPr bwMode="auto">
            <a:xfrm>
              <a:off x="2958" y="1095"/>
              <a:ext cx="531" cy="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rgbClr val="000000"/>
                  </a:solidFill>
                  <a:effectLst/>
                  <a:latin typeface="Sans"/>
                </a:rPr>
                <a:t>CPU</a:t>
              </a:r>
              <a:endParaRPr kumimoji="0" lang="en-US" sz="1800" b="0" i="0" u="none" strike="noStrike" cap="none" normalizeH="0" baseline="0">
                <a:ln>
                  <a:noFill/>
                </a:ln>
                <a:solidFill>
                  <a:schemeClr val="tx1"/>
                </a:solidFill>
                <a:effectLst/>
                <a:latin typeface="Arial" pitchFamily="34" charset="0"/>
              </a:endParaRPr>
            </a:p>
          </p:txBody>
        </p:sp>
        <p:sp>
          <p:nvSpPr>
            <p:cNvPr id="11" name="Rectangle 7"/>
            <p:cNvSpPr>
              <a:spLocks noChangeArrowheads="1"/>
            </p:cNvSpPr>
            <p:nvPr/>
          </p:nvSpPr>
          <p:spPr bwMode="auto">
            <a:xfrm>
              <a:off x="812" y="2378"/>
              <a:ext cx="4871" cy="960"/>
            </a:xfrm>
            <a:prstGeom prst="rect">
              <a:avLst/>
            </a:prstGeom>
            <a:noFill/>
            <a:ln w="14" cap="flat">
              <a:solidFill>
                <a:srgbClr val="F80707"/>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8"/>
            <p:cNvSpPr>
              <a:spLocks noChangeArrowheads="1"/>
            </p:cNvSpPr>
            <p:nvPr/>
          </p:nvSpPr>
          <p:spPr bwMode="auto">
            <a:xfrm>
              <a:off x="1652" y="2532"/>
              <a:ext cx="324" cy="298"/>
            </a:xfrm>
            <a:prstGeom prst="rect">
              <a:avLst/>
            </a:prstGeom>
            <a:solidFill>
              <a:srgbClr val="AFDDE9"/>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9"/>
            <p:cNvSpPr>
              <a:spLocks noChangeArrowheads="1"/>
            </p:cNvSpPr>
            <p:nvPr/>
          </p:nvSpPr>
          <p:spPr bwMode="auto">
            <a:xfrm>
              <a:off x="1977" y="2532"/>
              <a:ext cx="324" cy="298"/>
            </a:xfrm>
            <a:prstGeom prst="rect">
              <a:avLst/>
            </a:prstGeom>
            <a:solidFill>
              <a:srgbClr val="AFDDE9"/>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10"/>
            <p:cNvSpPr>
              <a:spLocks noChangeArrowheads="1"/>
            </p:cNvSpPr>
            <p:nvPr/>
          </p:nvSpPr>
          <p:spPr bwMode="auto">
            <a:xfrm>
              <a:off x="2303" y="2532"/>
              <a:ext cx="324" cy="298"/>
            </a:xfrm>
            <a:prstGeom prst="rect">
              <a:avLst/>
            </a:prstGeom>
            <a:solidFill>
              <a:srgbClr val="AFDDE9"/>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1"/>
            <p:cNvSpPr>
              <a:spLocks noChangeArrowheads="1"/>
            </p:cNvSpPr>
            <p:nvPr/>
          </p:nvSpPr>
          <p:spPr bwMode="auto">
            <a:xfrm>
              <a:off x="2628" y="2532"/>
              <a:ext cx="325" cy="298"/>
            </a:xfrm>
            <a:prstGeom prst="rect">
              <a:avLst/>
            </a:prstGeom>
            <a:solidFill>
              <a:srgbClr val="AFDDE9"/>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2"/>
            <p:cNvSpPr>
              <a:spLocks noChangeArrowheads="1"/>
            </p:cNvSpPr>
            <p:nvPr/>
          </p:nvSpPr>
          <p:spPr bwMode="auto">
            <a:xfrm>
              <a:off x="2954" y="2532"/>
              <a:ext cx="324" cy="298"/>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3"/>
            <p:cNvSpPr>
              <a:spLocks noChangeArrowheads="1"/>
            </p:cNvSpPr>
            <p:nvPr/>
          </p:nvSpPr>
          <p:spPr bwMode="auto">
            <a:xfrm>
              <a:off x="3279" y="2532"/>
              <a:ext cx="324" cy="298"/>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4"/>
            <p:cNvSpPr>
              <a:spLocks noChangeArrowheads="1"/>
            </p:cNvSpPr>
            <p:nvPr/>
          </p:nvSpPr>
          <p:spPr bwMode="auto">
            <a:xfrm>
              <a:off x="3604" y="2532"/>
              <a:ext cx="325" cy="298"/>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5"/>
            <p:cNvSpPr>
              <a:spLocks noChangeArrowheads="1"/>
            </p:cNvSpPr>
            <p:nvPr/>
          </p:nvSpPr>
          <p:spPr bwMode="auto">
            <a:xfrm>
              <a:off x="3930" y="2532"/>
              <a:ext cx="324" cy="298"/>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6"/>
            <p:cNvSpPr>
              <a:spLocks noChangeArrowheads="1"/>
            </p:cNvSpPr>
            <p:nvPr/>
          </p:nvSpPr>
          <p:spPr bwMode="auto">
            <a:xfrm>
              <a:off x="4256" y="2532"/>
              <a:ext cx="324" cy="298"/>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7"/>
            <p:cNvSpPr>
              <a:spLocks noChangeArrowheads="1"/>
            </p:cNvSpPr>
            <p:nvPr/>
          </p:nvSpPr>
          <p:spPr bwMode="auto">
            <a:xfrm>
              <a:off x="4581" y="2532"/>
              <a:ext cx="324" cy="298"/>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p:nvSpPr>
          <p:spPr bwMode="auto">
            <a:xfrm>
              <a:off x="1191" y="1476"/>
              <a:ext cx="1099" cy="392"/>
            </a:xfrm>
            <a:custGeom>
              <a:avLst/>
              <a:gdLst>
                <a:gd name="T0" fmla="*/ 726 w 4076"/>
                <a:gd name="T1" fmla="*/ 0 h 1453"/>
                <a:gd name="T2" fmla="*/ 3349 w 4076"/>
                <a:gd name="T3" fmla="*/ 0 h 1453"/>
                <a:gd name="T4" fmla="*/ 4076 w 4076"/>
                <a:gd name="T5" fmla="*/ 727 h 1453"/>
                <a:gd name="T6" fmla="*/ 3349 w 4076"/>
                <a:gd name="T7" fmla="*/ 1453 h 1453"/>
                <a:gd name="T8" fmla="*/ 726 w 4076"/>
                <a:gd name="T9" fmla="*/ 1453 h 1453"/>
                <a:gd name="T10" fmla="*/ 0 w 4076"/>
                <a:gd name="T11" fmla="*/ 727 h 1453"/>
                <a:gd name="T12" fmla="*/ 726 w 4076"/>
                <a:gd name="T13" fmla="*/ 0 h 1453"/>
              </a:gdLst>
              <a:ahLst/>
              <a:cxnLst>
                <a:cxn ang="0">
                  <a:pos x="T0" y="T1"/>
                </a:cxn>
                <a:cxn ang="0">
                  <a:pos x="T2" y="T3"/>
                </a:cxn>
                <a:cxn ang="0">
                  <a:pos x="T4" y="T5"/>
                </a:cxn>
                <a:cxn ang="0">
                  <a:pos x="T6" y="T7"/>
                </a:cxn>
                <a:cxn ang="0">
                  <a:pos x="T8" y="T9"/>
                </a:cxn>
                <a:cxn ang="0">
                  <a:pos x="T10" y="T11"/>
                </a:cxn>
                <a:cxn ang="0">
                  <a:pos x="T12" y="T13"/>
                </a:cxn>
              </a:cxnLst>
              <a:rect l="0" t="0" r="r" b="b"/>
              <a:pathLst>
                <a:path w="4076" h="1453">
                  <a:moveTo>
                    <a:pt x="726" y="0"/>
                  </a:moveTo>
                  <a:lnTo>
                    <a:pt x="3349" y="0"/>
                  </a:lnTo>
                  <a:cubicBezTo>
                    <a:pt x="3752" y="0"/>
                    <a:pt x="4076" y="324"/>
                    <a:pt x="4076" y="727"/>
                  </a:cubicBezTo>
                  <a:cubicBezTo>
                    <a:pt x="4076" y="1129"/>
                    <a:pt x="3752" y="1453"/>
                    <a:pt x="3349" y="1453"/>
                  </a:cubicBezTo>
                  <a:lnTo>
                    <a:pt x="726" y="1453"/>
                  </a:lnTo>
                  <a:cubicBezTo>
                    <a:pt x="324" y="1453"/>
                    <a:pt x="0" y="1129"/>
                    <a:pt x="0" y="727"/>
                  </a:cubicBezTo>
                  <a:cubicBezTo>
                    <a:pt x="0" y="324"/>
                    <a:pt x="324" y="0"/>
                    <a:pt x="726" y="0"/>
                  </a:cubicBezTo>
                  <a:close/>
                </a:path>
              </a:pathLst>
            </a:custGeom>
            <a:solidFill>
              <a:srgbClr val="FFAAAA"/>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19"/>
            <p:cNvSpPr>
              <a:spLocks noChangeArrowheads="1"/>
            </p:cNvSpPr>
            <p:nvPr/>
          </p:nvSpPr>
          <p:spPr bwMode="auto">
            <a:xfrm>
              <a:off x="1312" y="1500"/>
              <a:ext cx="736" cy="1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000000"/>
                  </a:solidFill>
                  <a:effectLst/>
                  <a:latin typeface="Sans"/>
                </a:rPr>
                <a:t>   Program</a:t>
              </a:r>
              <a:endParaRPr kumimoji="0" lang="en-US" sz="1800" b="0" i="0" u="none" strike="noStrike" cap="none" normalizeH="0" baseline="0" dirty="0">
                <a:ln>
                  <a:noFill/>
                </a:ln>
                <a:solidFill>
                  <a:schemeClr val="tx1"/>
                </a:solidFill>
                <a:effectLst/>
                <a:latin typeface="Arial" pitchFamily="34" charset="0"/>
              </a:endParaRPr>
            </a:p>
          </p:txBody>
        </p:sp>
        <p:sp>
          <p:nvSpPr>
            <p:cNvPr id="24" name="Rectangle 20"/>
            <p:cNvSpPr>
              <a:spLocks noChangeArrowheads="1"/>
            </p:cNvSpPr>
            <p:nvPr/>
          </p:nvSpPr>
          <p:spPr bwMode="auto">
            <a:xfrm>
              <a:off x="1312" y="1683"/>
              <a:ext cx="810" cy="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000000"/>
                  </a:solidFill>
                  <a:effectLst/>
                  <a:latin typeface="Sans"/>
                </a:rPr>
                <a:t>Counter (PC)</a:t>
              </a:r>
              <a:endParaRPr kumimoji="0" lang="en-US" sz="1800" b="0" i="0" u="none" strike="noStrike" cap="none" normalizeH="0" baseline="0" dirty="0">
                <a:ln>
                  <a:noFill/>
                </a:ln>
                <a:solidFill>
                  <a:schemeClr val="tx1"/>
                </a:solidFill>
                <a:effectLst/>
                <a:latin typeface="Arial" pitchFamily="34" charset="0"/>
              </a:endParaRPr>
            </a:p>
          </p:txBody>
        </p:sp>
        <p:sp>
          <p:nvSpPr>
            <p:cNvPr id="25" name="Rectangle 21"/>
            <p:cNvSpPr>
              <a:spLocks noChangeArrowheads="1"/>
            </p:cNvSpPr>
            <p:nvPr/>
          </p:nvSpPr>
          <p:spPr bwMode="auto">
            <a:xfrm>
              <a:off x="4910" y="2536"/>
              <a:ext cx="324" cy="298"/>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2"/>
            <p:cNvSpPr>
              <a:spLocks noChangeArrowheads="1"/>
            </p:cNvSpPr>
            <p:nvPr/>
          </p:nvSpPr>
          <p:spPr bwMode="auto">
            <a:xfrm>
              <a:off x="5235" y="2536"/>
              <a:ext cx="325" cy="298"/>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3"/>
            <p:cNvSpPr>
              <a:spLocks noChangeArrowheads="1"/>
            </p:cNvSpPr>
            <p:nvPr/>
          </p:nvSpPr>
          <p:spPr bwMode="auto">
            <a:xfrm>
              <a:off x="997" y="2536"/>
              <a:ext cx="325" cy="298"/>
            </a:xfrm>
            <a:prstGeom prst="rect">
              <a:avLst/>
            </a:prstGeom>
            <a:solidFill>
              <a:srgbClr val="AFDDE9"/>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4"/>
            <p:cNvSpPr>
              <a:spLocks noChangeArrowheads="1"/>
            </p:cNvSpPr>
            <p:nvPr/>
          </p:nvSpPr>
          <p:spPr bwMode="auto">
            <a:xfrm>
              <a:off x="1323" y="2536"/>
              <a:ext cx="324" cy="298"/>
            </a:xfrm>
            <a:prstGeom prst="rect">
              <a:avLst/>
            </a:prstGeom>
            <a:solidFill>
              <a:srgbClr val="AFDDE9"/>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Line 25"/>
            <p:cNvSpPr>
              <a:spLocks noChangeShapeType="1"/>
            </p:cNvSpPr>
            <p:nvPr/>
          </p:nvSpPr>
          <p:spPr bwMode="auto">
            <a:xfrm>
              <a:off x="1826" y="1864"/>
              <a:ext cx="0" cy="659"/>
            </a:xfrm>
            <a:prstGeom prst="line">
              <a:avLst/>
            </a:prstGeom>
            <a:noFill/>
            <a:ln w="8"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p:cNvSpPr>
            <p:nvPr/>
          </p:nvSpPr>
          <p:spPr bwMode="auto">
            <a:xfrm>
              <a:off x="1794" y="2411"/>
              <a:ext cx="64" cy="112"/>
            </a:xfrm>
            <a:custGeom>
              <a:avLst/>
              <a:gdLst>
                <a:gd name="T0" fmla="*/ 32 w 64"/>
                <a:gd name="T1" fmla="*/ 32 h 112"/>
                <a:gd name="T2" fmla="*/ 0 w 64"/>
                <a:gd name="T3" fmla="*/ 0 h 112"/>
                <a:gd name="T4" fmla="*/ 32 w 64"/>
                <a:gd name="T5" fmla="*/ 112 h 112"/>
                <a:gd name="T6" fmla="*/ 64 w 64"/>
                <a:gd name="T7" fmla="*/ 0 h 112"/>
                <a:gd name="T8" fmla="*/ 32 w 64"/>
                <a:gd name="T9" fmla="*/ 32 h 112"/>
              </a:gdLst>
              <a:ahLst/>
              <a:cxnLst>
                <a:cxn ang="0">
                  <a:pos x="T0" y="T1"/>
                </a:cxn>
                <a:cxn ang="0">
                  <a:pos x="T2" y="T3"/>
                </a:cxn>
                <a:cxn ang="0">
                  <a:pos x="T4" y="T5"/>
                </a:cxn>
                <a:cxn ang="0">
                  <a:pos x="T6" y="T7"/>
                </a:cxn>
                <a:cxn ang="0">
                  <a:pos x="T8" y="T9"/>
                </a:cxn>
              </a:cxnLst>
              <a:rect l="0" t="0" r="r" b="b"/>
              <a:pathLst>
                <a:path w="64" h="112">
                  <a:moveTo>
                    <a:pt x="32" y="32"/>
                  </a:moveTo>
                  <a:lnTo>
                    <a:pt x="0" y="0"/>
                  </a:lnTo>
                  <a:lnTo>
                    <a:pt x="32" y="112"/>
                  </a:lnTo>
                  <a:lnTo>
                    <a:pt x="64" y="0"/>
                  </a:lnTo>
                  <a:lnTo>
                    <a:pt x="32" y="32"/>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Line 27"/>
            <p:cNvSpPr>
              <a:spLocks noChangeShapeType="1"/>
            </p:cNvSpPr>
            <p:nvPr/>
          </p:nvSpPr>
          <p:spPr bwMode="auto">
            <a:xfrm>
              <a:off x="2287" y="1716"/>
              <a:ext cx="1037" cy="0"/>
            </a:xfrm>
            <a:prstGeom prst="line">
              <a:avLst/>
            </a:prstGeom>
            <a:noFill/>
            <a:ln w="8"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p:cNvSpPr>
            <p:nvPr/>
          </p:nvSpPr>
          <p:spPr bwMode="auto">
            <a:xfrm>
              <a:off x="2287" y="1685"/>
              <a:ext cx="107" cy="61"/>
            </a:xfrm>
            <a:custGeom>
              <a:avLst/>
              <a:gdLst>
                <a:gd name="T0" fmla="*/ 76 w 107"/>
                <a:gd name="T1" fmla="*/ 31 h 61"/>
                <a:gd name="T2" fmla="*/ 107 w 107"/>
                <a:gd name="T3" fmla="*/ 0 h 61"/>
                <a:gd name="T4" fmla="*/ 0 w 107"/>
                <a:gd name="T5" fmla="*/ 31 h 61"/>
                <a:gd name="T6" fmla="*/ 107 w 107"/>
                <a:gd name="T7" fmla="*/ 61 h 61"/>
                <a:gd name="T8" fmla="*/ 76 w 107"/>
                <a:gd name="T9" fmla="*/ 31 h 61"/>
              </a:gdLst>
              <a:ahLst/>
              <a:cxnLst>
                <a:cxn ang="0">
                  <a:pos x="T0" y="T1"/>
                </a:cxn>
                <a:cxn ang="0">
                  <a:pos x="T2" y="T3"/>
                </a:cxn>
                <a:cxn ang="0">
                  <a:pos x="T4" y="T5"/>
                </a:cxn>
                <a:cxn ang="0">
                  <a:pos x="T6" y="T7"/>
                </a:cxn>
                <a:cxn ang="0">
                  <a:pos x="T8" y="T9"/>
                </a:cxn>
              </a:cxnLst>
              <a:rect l="0" t="0" r="r" b="b"/>
              <a:pathLst>
                <a:path w="107" h="61">
                  <a:moveTo>
                    <a:pt x="76" y="31"/>
                  </a:moveTo>
                  <a:lnTo>
                    <a:pt x="107" y="0"/>
                  </a:lnTo>
                  <a:lnTo>
                    <a:pt x="0" y="31"/>
                  </a:lnTo>
                  <a:lnTo>
                    <a:pt x="107" y="61"/>
                  </a:lnTo>
                  <a:lnTo>
                    <a:pt x="76" y="31"/>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9"/>
            <p:cNvSpPr>
              <a:spLocks/>
            </p:cNvSpPr>
            <p:nvPr/>
          </p:nvSpPr>
          <p:spPr bwMode="auto">
            <a:xfrm>
              <a:off x="3218" y="1685"/>
              <a:ext cx="106" cy="61"/>
            </a:xfrm>
            <a:custGeom>
              <a:avLst/>
              <a:gdLst>
                <a:gd name="T0" fmla="*/ 30 w 106"/>
                <a:gd name="T1" fmla="*/ 31 h 61"/>
                <a:gd name="T2" fmla="*/ 0 w 106"/>
                <a:gd name="T3" fmla="*/ 61 h 61"/>
                <a:gd name="T4" fmla="*/ 106 w 106"/>
                <a:gd name="T5" fmla="*/ 31 h 61"/>
                <a:gd name="T6" fmla="*/ 0 w 106"/>
                <a:gd name="T7" fmla="*/ 0 h 61"/>
                <a:gd name="T8" fmla="*/ 30 w 106"/>
                <a:gd name="T9" fmla="*/ 31 h 61"/>
              </a:gdLst>
              <a:ahLst/>
              <a:cxnLst>
                <a:cxn ang="0">
                  <a:pos x="T0" y="T1"/>
                </a:cxn>
                <a:cxn ang="0">
                  <a:pos x="T2" y="T3"/>
                </a:cxn>
                <a:cxn ang="0">
                  <a:pos x="T4" y="T5"/>
                </a:cxn>
                <a:cxn ang="0">
                  <a:pos x="T6" y="T7"/>
                </a:cxn>
                <a:cxn ang="0">
                  <a:pos x="T8" y="T9"/>
                </a:cxn>
              </a:cxnLst>
              <a:rect l="0" t="0" r="r" b="b"/>
              <a:pathLst>
                <a:path w="106" h="61">
                  <a:moveTo>
                    <a:pt x="30" y="31"/>
                  </a:moveTo>
                  <a:lnTo>
                    <a:pt x="0" y="61"/>
                  </a:lnTo>
                  <a:lnTo>
                    <a:pt x="106" y="31"/>
                  </a:lnTo>
                  <a:lnTo>
                    <a:pt x="0" y="0"/>
                  </a:lnTo>
                  <a:lnTo>
                    <a:pt x="30" y="31"/>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p:cNvSpPr>
            <p:nvPr/>
          </p:nvSpPr>
          <p:spPr bwMode="auto">
            <a:xfrm>
              <a:off x="997" y="2877"/>
              <a:ext cx="960" cy="177"/>
            </a:xfrm>
            <a:custGeom>
              <a:avLst/>
              <a:gdLst>
                <a:gd name="T0" fmla="*/ 0 w 3564"/>
                <a:gd name="T1" fmla="*/ 0 h 656"/>
                <a:gd name="T2" fmla="*/ 114 w 3564"/>
                <a:gd name="T3" fmla="*/ 257 h 656"/>
                <a:gd name="T4" fmla="*/ 3279 w 3564"/>
                <a:gd name="T5" fmla="*/ 257 h 656"/>
                <a:gd name="T6" fmla="*/ 3564 w 3564"/>
                <a:gd name="T7" fmla="*/ 656 h 656"/>
              </a:gdLst>
              <a:ahLst/>
              <a:cxnLst>
                <a:cxn ang="0">
                  <a:pos x="T0" y="T1"/>
                </a:cxn>
                <a:cxn ang="0">
                  <a:pos x="T2" y="T3"/>
                </a:cxn>
                <a:cxn ang="0">
                  <a:pos x="T4" y="T5"/>
                </a:cxn>
                <a:cxn ang="0">
                  <a:pos x="T6" y="T7"/>
                </a:cxn>
              </a:cxnLst>
              <a:rect l="0" t="0" r="r" b="b"/>
              <a:pathLst>
                <a:path w="3564" h="656">
                  <a:moveTo>
                    <a:pt x="0" y="0"/>
                  </a:moveTo>
                  <a:lnTo>
                    <a:pt x="114" y="257"/>
                  </a:lnTo>
                  <a:lnTo>
                    <a:pt x="3279" y="257"/>
                  </a:lnTo>
                  <a:lnTo>
                    <a:pt x="3564" y="656"/>
                  </a:lnTo>
                </a:path>
              </a:pathLst>
            </a:custGeom>
            <a:noFill/>
            <a:ln w="8"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31"/>
            <p:cNvSpPr>
              <a:spLocks/>
            </p:cNvSpPr>
            <p:nvPr/>
          </p:nvSpPr>
          <p:spPr bwMode="auto">
            <a:xfrm>
              <a:off x="1945" y="2881"/>
              <a:ext cx="961" cy="177"/>
            </a:xfrm>
            <a:custGeom>
              <a:avLst/>
              <a:gdLst>
                <a:gd name="T0" fmla="*/ 3564 w 3564"/>
                <a:gd name="T1" fmla="*/ 0 h 656"/>
                <a:gd name="T2" fmla="*/ 3450 w 3564"/>
                <a:gd name="T3" fmla="*/ 257 h 656"/>
                <a:gd name="T4" fmla="*/ 285 w 3564"/>
                <a:gd name="T5" fmla="*/ 257 h 656"/>
                <a:gd name="T6" fmla="*/ 0 w 3564"/>
                <a:gd name="T7" fmla="*/ 656 h 656"/>
              </a:gdLst>
              <a:ahLst/>
              <a:cxnLst>
                <a:cxn ang="0">
                  <a:pos x="T0" y="T1"/>
                </a:cxn>
                <a:cxn ang="0">
                  <a:pos x="T2" y="T3"/>
                </a:cxn>
                <a:cxn ang="0">
                  <a:pos x="T4" y="T5"/>
                </a:cxn>
                <a:cxn ang="0">
                  <a:pos x="T6" y="T7"/>
                </a:cxn>
              </a:cxnLst>
              <a:rect l="0" t="0" r="r" b="b"/>
              <a:pathLst>
                <a:path w="3564" h="656">
                  <a:moveTo>
                    <a:pt x="3564" y="0"/>
                  </a:moveTo>
                  <a:lnTo>
                    <a:pt x="3450" y="257"/>
                  </a:lnTo>
                  <a:lnTo>
                    <a:pt x="285" y="257"/>
                  </a:lnTo>
                  <a:lnTo>
                    <a:pt x="0" y="656"/>
                  </a:lnTo>
                </a:path>
              </a:pathLst>
            </a:custGeom>
            <a:noFill/>
            <a:ln w="8"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Rectangle 32"/>
            <p:cNvSpPr>
              <a:spLocks noChangeArrowheads="1"/>
            </p:cNvSpPr>
            <p:nvPr/>
          </p:nvSpPr>
          <p:spPr bwMode="auto">
            <a:xfrm>
              <a:off x="1652" y="3070"/>
              <a:ext cx="717" cy="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Sans"/>
                </a:rPr>
                <a:t>Program</a:t>
              </a:r>
              <a:endParaRPr kumimoji="0" lang="en-US" sz="1800" b="0" i="0" u="none" strike="noStrike" cap="none" normalizeH="0" baseline="0">
                <a:ln>
                  <a:noFill/>
                </a:ln>
                <a:solidFill>
                  <a:schemeClr val="tx1"/>
                </a:solidFill>
                <a:effectLst/>
                <a:latin typeface="Arial" pitchFamily="34" charset="0"/>
              </a:endParaRPr>
            </a:p>
          </p:txBody>
        </p:sp>
        <p:sp>
          <p:nvSpPr>
            <p:cNvPr id="37" name="Freeform 33"/>
            <p:cNvSpPr>
              <a:spLocks/>
            </p:cNvSpPr>
            <p:nvPr/>
          </p:nvSpPr>
          <p:spPr bwMode="auto">
            <a:xfrm>
              <a:off x="3031" y="2910"/>
              <a:ext cx="1263" cy="177"/>
            </a:xfrm>
            <a:custGeom>
              <a:avLst/>
              <a:gdLst>
                <a:gd name="T0" fmla="*/ 0 w 4686"/>
                <a:gd name="T1" fmla="*/ 0 h 655"/>
                <a:gd name="T2" fmla="*/ 150 w 4686"/>
                <a:gd name="T3" fmla="*/ 256 h 655"/>
                <a:gd name="T4" fmla="*/ 4311 w 4686"/>
                <a:gd name="T5" fmla="*/ 256 h 655"/>
                <a:gd name="T6" fmla="*/ 4686 w 4686"/>
                <a:gd name="T7" fmla="*/ 655 h 655"/>
              </a:gdLst>
              <a:ahLst/>
              <a:cxnLst>
                <a:cxn ang="0">
                  <a:pos x="T0" y="T1"/>
                </a:cxn>
                <a:cxn ang="0">
                  <a:pos x="T2" y="T3"/>
                </a:cxn>
                <a:cxn ang="0">
                  <a:pos x="T4" y="T5"/>
                </a:cxn>
                <a:cxn ang="0">
                  <a:pos x="T6" y="T7"/>
                </a:cxn>
              </a:cxnLst>
              <a:rect l="0" t="0" r="r" b="b"/>
              <a:pathLst>
                <a:path w="4686" h="655">
                  <a:moveTo>
                    <a:pt x="0" y="0"/>
                  </a:moveTo>
                  <a:lnTo>
                    <a:pt x="150" y="256"/>
                  </a:lnTo>
                  <a:lnTo>
                    <a:pt x="4311" y="256"/>
                  </a:lnTo>
                  <a:lnTo>
                    <a:pt x="4686" y="655"/>
                  </a:lnTo>
                </a:path>
              </a:pathLst>
            </a:custGeom>
            <a:noFill/>
            <a:ln w="9"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34"/>
            <p:cNvSpPr>
              <a:spLocks/>
            </p:cNvSpPr>
            <p:nvPr/>
          </p:nvSpPr>
          <p:spPr bwMode="auto">
            <a:xfrm>
              <a:off x="4278" y="2914"/>
              <a:ext cx="1263" cy="177"/>
            </a:xfrm>
            <a:custGeom>
              <a:avLst/>
              <a:gdLst>
                <a:gd name="T0" fmla="*/ 4686 w 4686"/>
                <a:gd name="T1" fmla="*/ 0 h 656"/>
                <a:gd name="T2" fmla="*/ 4536 w 4686"/>
                <a:gd name="T3" fmla="*/ 257 h 656"/>
                <a:gd name="T4" fmla="*/ 375 w 4686"/>
                <a:gd name="T5" fmla="*/ 257 h 656"/>
                <a:gd name="T6" fmla="*/ 0 w 4686"/>
                <a:gd name="T7" fmla="*/ 656 h 656"/>
              </a:gdLst>
              <a:ahLst/>
              <a:cxnLst>
                <a:cxn ang="0">
                  <a:pos x="T0" y="T1"/>
                </a:cxn>
                <a:cxn ang="0">
                  <a:pos x="T2" y="T3"/>
                </a:cxn>
                <a:cxn ang="0">
                  <a:pos x="T4" y="T5"/>
                </a:cxn>
                <a:cxn ang="0">
                  <a:pos x="T6" y="T7"/>
                </a:cxn>
              </a:cxnLst>
              <a:rect l="0" t="0" r="r" b="b"/>
              <a:pathLst>
                <a:path w="4686" h="656">
                  <a:moveTo>
                    <a:pt x="4686" y="0"/>
                  </a:moveTo>
                  <a:lnTo>
                    <a:pt x="4536" y="257"/>
                  </a:lnTo>
                  <a:lnTo>
                    <a:pt x="375" y="257"/>
                  </a:lnTo>
                  <a:lnTo>
                    <a:pt x="0" y="656"/>
                  </a:lnTo>
                </a:path>
              </a:pathLst>
            </a:custGeom>
            <a:noFill/>
            <a:ln w="9"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Rectangle 35"/>
            <p:cNvSpPr>
              <a:spLocks noChangeArrowheads="1"/>
            </p:cNvSpPr>
            <p:nvPr/>
          </p:nvSpPr>
          <p:spPr bwMode="auto">
            <a:xfrm>
              <a:off x="4093" y="3126"/>
              <a:ext cx="428" cy="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000000"/>
                  </a:solidFill>
                  <a:effectLst/>
                  <a:latin typeface="Sans"/>
                </a:rPr>
                <a:t>Data</a:t>
              </a:r>
              <a:endParaRPr kumimoji="0" lang="en-US" sz="1800" b="0" i="0" u="none" strike="noStrike" cap="none" normalizeH="0" baseline="0" dirty="0">
                <a:ln>
                  <a:noFill/>
                </a:ln>
                <a:solidFill>
                  <a:schemeClr val="tx1"/>
                </a:solidFill>
                <a:effectLst/>
                <a:latin typeface="Arial" pitchFamily="34" charset="0"/>
              </a:endParaRPr>
            </a:p>
          </p:txBody>
        </p:sp>
        <p:sp>
          <p:nvSpPr>
            <p:cNvPr id="40" name="Rectangle 36"/>
            <p:cNvSpPr>
              <a:spLocks noChangeArrowheads="1"/>
            </p:cNvSpPr>
            <p:nvPr/>
          </p:nvSpPr>
          <p:spPr bwMode="auto">
            <a:xfrm>
              <a:off x="2886" y="3401"/>
              <a:ext cx="680" cy="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Sans"/>
                </a:rPr>
                <a:t>Memory</a:t>
              </a:r>
              <a:endParaRPr kumimoji="0" lang="en-US" sz="1800" b="0" i="0" u="none" strike="noStrike" cap="none" normalizeH="0" baseline="0">
                <a:ln>
                  <a:noFill/>
                </a:ln>
                <a:solidFill>
                  <a:schemeClr val="tx1"/>
                </a:solidFill>
                <a:effectLst/>
                <a:latin typeface="Arial" pitchFamily="34" charset="0"/>
              </a:endParaRPr>
            </a:p>
          </p:txBody>
        </p:sp>
        <p:sp>
          <p:nvSpPr>
            <p:cNvPr id="41" name="Freeform 37"/>
            <p:cNvSpPr>
              <a:spLocks/>
            </p:cNvSpPr>
            <p:nvPr/>
          </p:nvSpPr>
          <p:spPr bwMode="auto">
            <a:xfrm>
              <a:off x="1896" y="1900"/>
              <a:ext cx="1836" cy="754"/>
            </a:xfrm>
            <a:custGeom>
              <a:avLst/>
              <a:gdLst>
                <a:gd name="T0" fmla="*/ 0 w 6813"/>
                <a:gd name="T1" fmla="*/ 2794 h 2794"/>
                <a:gd name="T2" fmla="*/ 0 w 6813"/>
                <a:gd name="T3" fmla="*/ 770 h 2794"/>
                <a:gd name="T4" fmla="*/ 6813 w 6813"/>
                <a:gd name="T5" fmla="*/ 770 h 2794"/>
                <a:gd name="T6" fmla="*/ 6813 w 6813"/>
                <a:gd name="T7" fmla="*/ 0 h 2794"/>
              </a:gdLst>
              <a:ahLst/>
              <a:cxnLst>
                <a:cxn ang="0">
                  <a:pos x="T0" y="T1"/>
                </a:cxn>
                <a:cxn ang="0">
                  <a:pos x="T2" y="T3"/>
                </a:cxn>
                <a:cxn ang="0">
                  <a:pos x="T4" y="T5"/>
                </a:cxn>
                <a:cxn ang="0">
                  <a:pos x="T6" y="T7"/>
                </a:cxn>
              </a:cxnLst>
              <a:rect l="0" t="0" r="r" b="b"/>
              <a:pathLst>
                <a:path w="6813" h="2794">
                  <a:moveTo>
                    <a:pt x="0" y="2794"/>
                  </a:moveTo>
                  <a:lnTo>
                    <a:pt x="0" y="770"/>
                  </a:lnTo>
                  <a:lnTo>
                    <a:pt x="6813" y="770"/>
                  </a:lnTo>
                  <a:lnTo>
                    <a:pt x="6813" y="0"/>
                  </a:lnTo>
                </a:path>
              </a:pathLst>
            </a:custGeom>
            <a:noFill/>
            <a:ln w="8"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38"/>
            <p:cNvSpPr>
              <a:spLocks/>
            </p:cNvSpPr>
            <p:nvPr/>
          </p:nvSpPr>
          <p:spPr bwMode="auto">
            <a:xfrm>
              <a:off x="3701" y="1900"/>
              <a:ext cx="61" cy="107"/>
            </a:xfrm>
            <a:custGeom>
              <a:avLst/>
              <a:gdLst>
                <a:gd name="T0" fmla="*/ 31 w 61"/>
                <a:gd name="T1" fmla="*/ 77 h 107"/>
                <a:gd name="T2" fmla="*/ 61 w 61"/>
                <a:gd name="T3" fmla="*/ 107 h 107"/>
                <a:gd name="T4" fmla="*/ 31 w 61"/>
                <a:gd name="T5" fmla="*/ 0 h 107"/>
                <a:gd name="T6" fmla="*/ 0 w 61"/>
                <a:gd name="T7" fmla="*/ 107 h 107"/>
                <a:gd name="T8" fmla="*/ 31 w 61"/>
                <a:gd name="T9" fmla="*/ 77 h 107"/>
              </a:gdLst>
              <a:ahLst/>
              <a:cxnLst>
                <a:cxn ang="0">
                  <a:pos x="T0" y="T1"/>
                </a:cxn>
                <a:cxn ang="0">
                  <a:pos x="T2" y="T3"/>
                </a:cxn>
                <a:cxn ang="0">
                  <a:pos x="T4" y="T5"/>
                </a:cxn>
                <a:cxn ang="0">
                  <a:pos x="T6" y="T7"/>
                </a:cxn>
                <a:cxn ang="0">
                  <a:pos x="T8" y="T9"/>
                </a:cxn>
              </a:cxnLst>
              <a:rect l="0" t="0" r="r" b="b"/>
              <a:pathLst>
                <a:path w="61" h="107">
                  <a:moveTo>
                    <a:pt x="31" y="77"/>
                  </a:moveTo>
                  <a:lnTo>
                    <a:pt x="61" y="107"/>
                  </a:lnTo>
                  <a:lnTo>
                    <a:pt x="31" y="0"/>
                  </a:lnTo>
                  <a:lnTo>
                    <a:pt x="0" y="107"/>
                  </a:lnTo>
                  <a:lnTo>
                    <a:pt x="31" y="77"/>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Line 39"/>
            <p:cNvSpPr>
              <a:spLocks noChangeShapeType="1"/>
            </p:cNvSpPr>
            <p:nvPr/>
          </p:nvSpPr>
          <p:spPr bwMode="auto">
            <a:xfrm>
              <a:off x="4039" y="1908"/>
              <a:ext cx="0" cy="638"/>
            </a:xfrm>
            <a:prstGeom prst="line">
              <a:avLst/>
            </a:prstGeom>
            <a:noFill/>
            <a:ln w="8"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Freeform 40"/>
            <p:cNvSpPr>
              <a:spLocks/>
            </p:cNvSpPr>
            <p:nvPr/>
          </p:nvSpPr>
          <p:spPr bwMode="auto">
            <a:xfrm>
              <a:off x="4009" y="1908"/>
              <a:ext cx="61" cy="107"/>
            </a:xfrm>
            <a:custGeom>
              <a:avLst/>
              <a:gdLst>
                <a:gd name="T0" fmla="*/ 30 w 61"/>
                <a:gd name="T1" fmla="*/ 76 h 107"/>
                <a:gd name="T2" fmla="*/ 61 w 61"/>
                <a:gd name="T3" fmla="*/ 107 h 107"/>
                <a:gd name="T4" fmla="*/ 30 w 61"/>
                <a:gd name="T5" fmla="*/ 0 h 107"/>
                <a:gd name="T6" fmla="*/ 0 w 61"/>
                <a:gd name="T7" fmla="*/ 107 h 107"/>
                <a:gd name="T8" fmla="*/ 30 w 61"/>
                <a:gd name="T9" fmla="*/ 76 h 107"/>
              </a:gdLst>
              <a:ahLst/>
              <a:cxnLst>
                <a:cxn ang="0">
                  <a:pos x="T0" y="T1"/>
                </a:cxn>
                <a:cxn ang="0">
                  <a:pos x="T2" y="T3"/>
                </a:cxn>
                <a:cxn ang="0">
                  <a:pos x="T4" y="T5"/>
                </a:cxn>
                <a:cxn ang="0">
                  <a:pos x="T6" y="T7"/>
                </a:cxn>
                <a:cxn ang="0">
                  <a:pos x="T8" y="T9"/>
                </a:cxn>
              </a:cxnLst>
              <a:rect l="0" t="0" r="r" b="b"/>
              <a:pathLst>
                <a:path w="61" h="107">
                  <a:moveTo>
                    <a:pt x="30" y="76"/>
                  </a:moveTo>
                  <a:lnTo>
                    <a:pt x="61" y="107"/>
                  </a:lnTo>
                  <a:lnTo>
                    <a:pt x="30" y="0"/>
                  </a:lnTo>
                  <a:lnTo>
                    <a:pt x="0" y="107"/>
                  </a:lnTo>
                  <a:lnTo>
                    <a:pt x="30" y="76"/>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41"/>
            <p:cNvSpPr>
              <a:spLocks/>
            </p:cNvSpPr>
            <p:nvPr/>
          </p:nvSpPr>
          <p:spPr bwMode="auto">
            <a:xfrm>
              <a:off x="4009" y="2440"/>
              <a:ext cx="61" cy="106"/>
            </a:xfrm>
            <a:custGeom>
              <a:avLst/>
              <a:gdLst>
                <a:gd name="T0" fmla="*/ 30 w 61"/>
                <a:gd name="T1" fmla="*/ 30 h 106"/>
                <a:gd name="T2" fmla="*/ 0 w 61"/>
                <a:gd name="T3" fmla="*/ 0 h 106"/>
                <a:gd name="T4" fmla="*/ 30 w 61"/>
                <a:gd name="T5" fmla="*/ 106 h 106"/>
                <a:gd name="T6" fmla="*/ 61 w 61"/>
                <a:gd name="T7" fmla="*/ 0 h 106"/>
                <a:gd name="T8" fmla="*/ 30 w 61"/>
                <a:gd name="T9" fmla="*/ 30 h 106"/>
              </a:gdLst>
              <a:ahLst/>
              <a:cxnLst>
                <a:cxn ang="0">
                  <a:pos x="T0" y="T1"/>
                </a:cxn>
                <a:cxn ang="0">
                  <a:pos x="T2" y="T3"/>
                </a:cxn>
                <a:cxn ang="0">
                  <a:pos x="T4" y="T5"/>
                </a:cxn>
                <a:cxn ang="0">
                  <a:pos x="T6" y="T7"/>
                </a:cxn>
                <a:cxn ang="0">
                  <a:pos x="T8" y="T9"/>
                </a:cxn>
              </a:cxnLst>
              <a:rect l="0" t="0" r="r" b="b"/>
              <a:pathLst>
                <a:path w="61" h="106">
                  <a:moveTo>
                    <a:pt x="30" y="30"/>
                  </a:moveTo>
                  <a:lnTo>
                    <a:pt x="0" y="0"/>
                  </a:lnTo>
                  <a:lnTo>
                    <a:pt x="30" y="106"/>
                  </a:lnTo>
                  <a:lnTo>
                    <a:pt x="61" y="0"/>
                  </a:lnTo>
                  <a:lnTo>
                    <a:pt x="30" y="30"/>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2"/>
            <p:cNvSpPr>
              <a:spLocks/>
            </p:cNvSpPr>
            <p:nvPr/>
          </p:nvSpPr>
          <p:spPr bwMode="auto">
            <a:xfrm>
              <a:off x="3455" y="1439"/>
              <a:ext cx="853" cy="377"/>
            </a:xfrm>
            <a:custGeom>
              <a:avLst/>
              <a:gdLst>
                <a:gd name="T0" fmla="*/ 698 w 3165"/>
                <a:gd name="T1" fmla="*/ 0 h 1396"/>
                <a:gd name="T2" fmla="*/ 2467 w 3165"/>
                <a:gd name="T3" fmla="*/ 0 h 1396"/>
                <a:gd name="T4" fmla="*/ 3165 w 3165"/>
                <a:gd name="T5" fmla="*/ 698 h 1396"/>
                <a:gd name="T6" fmla="*/ 2467 w 3165"/>
                <a:gd name="T7" fmla="*/ 1396 h 1396"/>
                <a:gd name="T8" fmla="*/ 698 w 3165"/>
                <a:gd name="T9" fmla="*/ 1396 h 1396"/>
                <a:gd name="T10" fmla="*/ 0 w 3165"/>
                <a:gd name="T11" fmla="*/ 698 h 1396"/>
                <a:gd name="T12" fmla="*/ 698 w 3165"/>
                <a:gd name="T13" fmla="*/ 0 h 1396"/>
              </a:gdLst>
              <a:ahLst/>
              <a:cxnLst>
                <a:cxn ang="0">
                  <a:pos x="T0" y="T1"/>
                </a:cxn>
                <a:cxn ang="0">
                  <a:pos x="T2" y="T3"/>
                </a:cxn>
                <a:cxn ang="0">
                  <a:pos x="T4" y="T5"/>
                </a:cxn>
                <a:cxn ang="0">
                  <a:pos x="T6" y="T7"/>
                </a:cxn>
                <a:cxn ang="0">
                  <a:pos x="T8" y="T9"/>
                </a:cxn>
                <a:cxn ang="0">
                  <a:pos x="T10" y="T11"/>
                </a:cxn>
                <a:cxn ang="0">
                  <a:pos x="T12" y="T13"/>
                </a:cxn>
              </a:cxnLst>
              <a:rect l="0" t="0" r="r" b="b"/>
              <a:pathLst>
                <a:path w="3165" h="1396">
                  <a:moveTo>
                    <a:pt x="698" y="0"/>
                  </a:moveTo>
                  <a:lnTo>
                    <a:pt x="2467" y="0"/>
                  </a:lnTo>
                  <a:cubicBezTo>
                    <a:pt x="2853" y="0"/>
                    <a:pt x="3165" y="311"/>
                    <a:pt x="3165" y="698"/>
                  </a:cubicBezTo>
                  <a:cubicBezTo>
                    <a:pt x="3165" y="1084"/>
                    <a:pt x="2853" y="1396"/>
                    <a:pt x="2467" y="1396"/>
                  </a:cubicBezTo>
                  <a:lnTo>
                    <a:pt x="698" y="1396"/>
                  </a:lnTo>
                  <a:cubicBezTo>
                    <a:pt x="311" y="1396"/>
                    <a:pt x="0" y="1084"/>
                    <a:pt x="0" y="698"/>
                  </a:cubicBezTo>
                  <a:cubicBezTo>
                    <a:pt x="0" y="311"/>
                    <a:pt x="311" y="0"/>
                    <a:pt x="698" y="0"/>
                  </a:cubicBezTo>
                  <a:close/>
                </a:path>
              </a:pathLst>
            </a:custGeom>
            <a:solidFill>
              <a:srgbClr val="FFCCAA"/>
            </a:solidFill>
            <a:ln w="15" cap="flat">
              <a:solidFill>
                <a:srgbClr val="F8070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43"/>
            <p:cNvSpPr>
              <a:spLocks noChangeArrowheads="1"/>
            </p:cNvSpPr>
            <p:nvPr/>
          </p:nvSpPr>
          <p:spPr bwMode="auto">
            <a:xfrm>
              <a:off x="3661" y="1478"/>
              <a:ext cx="528" cy="1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Sans"/>
                </a:rPr>
                <a:t>Control</a:t>
              </a:r>
              <a:endParaRPr kumimoji="0" lang="en-US" sz="1800" b="0" i="0" u="none" strike="noStrike" cap="none" normalizeH="0" baseline="0">
                <a:ln>
                  <a:noFill/>
                </a:ln>
                <a:solidFill>
                  <a:schemeClr val="tx1"/>
                </a:solidFill>
                <a:effectLst/>
                <a:latin typeface="Arial" pitchFamily="34" charset="0"/>
              </a:endParaRPr>
            </a:p>
          </p:txBody>
        </p:sp>
        <p:sp>
          <p:nvSpPr>
            <p:cNvPr id="48" name="Rectangle 44"/>
            <p:cNvSpPr>
              <a:spLocks noChangeArrowheads="1"/>
            </p:cNvSpPr>
            <p:nvPr/>
          </p:nvSpPr>
          <p:spPr bwMode="auto">
            <a:xfrm>
              <a:off x="3772" y="1661"/>
              <a:ext cx="244" cy="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000000"/>
                  </a:solidFill>
                  <a:effectLst/>
                  <a:latin typeface="Sans"/>
                </a:rPr>
                <a:t>Unit</a:t>
              </a:r>
              <a:endParaRPr kumimoji="0" lang="en-US" sz="1800" b="0" i="0" u="none" strike="noStrike" cap="none" normalizeH="0" baseline="0" dirty="0">
                <a:ln>
                  <a:noFill/>
                </a:ln>
                <a:solidFill>
                  <a:schemeClr val="tx1"/>
                </a:solidFill>
                <a:effectLst/>
                <a:latin typeface="Arial" pitchFamily="34" charset="0"/>
              </a:endParaRPr>
            </a:p>
          </p:txBody>
        </p:sp>
        <p:sp>
          <p:nvSpPr>
            <p:cNvPr id="49" name="Freeform 45"/>
            <p:cNvSpPr>
              <a:spLocks/>
            </p:cNvSpPr>
            <p:nvPr/>
          </p:nvSpPr>
          <p:spPr bwMode="auto">
            <a:xfrm>
              <a:off x="4527" y="1451"/>
              <a:ext cx="853" cy="376"/>
            </a:xfrm>
            <a:custGeom>
              <a:avLst/>
              <a:gdLst>
                <a:gd name="T0" fmla="*/ 698 w 3165"/>
                <a:gd name="T1" fmla="*/ 0 h 1396"/>
                <a:gd name="T2" fmla="*/ 2467 w 3165"/>
                <a:gd name="T3" fmla="*/ 0 h 1396"/>
                <a:gd name="T4" fmla="*/ 3165 w 3165"/>
                <a:gd name="T5" fmla="*/ 698 h 1396"/>
                <a:gd name="T6" fmla="*/ 2467 w 3165"/>
                <a:gd name="T7" fmla="*/ 1396 h 1396"/>
                <a:gd name="T8" fmla="*/ 698 w 3165"/>
                <a:gd name="T9" fmla="*/ 1396 h 1396"/>
                <a:gd name="T10" fmla="*/ 0 w 3165"/>
                <a:gd name="T11" fmla="*/ 698 h 1396"/>
                <a:gd name="T12" fmla="*/ 698 w 3165"/>
                <a:gd name="T13" fmla="*/ 0 h 1396"/>
              </a:gdLst>
              <a:ahLst/>
              <a:cxnLst>
                <a:cxn ang="0">
                  <a:pos x="T0" y="T1"/>
                </a:cxn>
                <a:cxn ang="0">
                  <a:pos x="T2" y="T3"/>
                </a:cxn>
                <a:cxn ang="0">
                  <a:pos x="T4" y="T5"/>
                </a:cxn>
                <a:cxn ang="0">
                  <a:pos x="T6" y="T7"/>
                </a:cxn>
                <a:cxn ang="0">
                  <a:pos x="T8" y="T9"/>
                </a:cxn>
                <a:cxn ang="0">
                  <a:pos x="T10" y="T11"/>
                </a:cxn>
                <a:cxn ang="0">
                  <a:pos x="T12" y="T13"/>
                </a:cxn>
              </a:cxnLst>
              <a:rect l="0" t="0" r="r" b="b"/>
              <a:pathLst>
                <a:path w="3165" h="1396">
                  <a:moveTo>
                    <a:pt x="698" y="0"/>
                  </a:moveTo>
                  <a:lnTo>
                    <a:pt x="2467" y="0"/>
                  </a:lnTo>
                  <a:cubicBezTo>
                    <a:pt x="2853" y="0"/>
                    <a:pt x="3165" y="311"/>
                    <a:pt x="3165" y="698"/>
                  </a:cubicBezTo>
                  <a:cubicBezTo>
                    <a:pt x="3165" y="1085"/>
                    <a:pt x="2853" y="1396"/>
                    <a:pt x="2467" y="1396"/>
                  </a:cubicBezTo>
                  <a:lnTo>
                    <a:pt x="698" y="1396"/>
                  </a:lnTo>
                  <a:cubicBezTo>
                    <a:pt x="311" y="1396"/>
                    <a:pt x="0" y="1085"/>
                    <a:pt x="0" y="698"/>
                  </a:cubicBezTo>
                  <a:cubicBezTo>
                    <a:pt x="0" y="311"/>
                    <a:pt x="311" y="0"/>
                    <a:pt x="698" y="0"/>
                  </a:cubicBezTo>
                  <a:close/>
                </a:path>
              </a:pathLst>
            </a:custGeom>
            <a:solidFill>
              <a:srgbClr val="FFCCAA"/>
            </a:solidFill>
            <a:ln w="15" cap="flat">
              <a:solidFill>
                <a:srgbClr val="F80707"/>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 name="Rectangle 46"/>
            <p:cNvSpPr>
              <a:spLocks noChangeArrowheads="1"/>
            </p:cNvSpPr>
            <p:nvPr/>
          </p:nvSpPr>
          <p:spPr bwMode="auto">
            <a:xfrm>
              <a:off x="4649" y="1490"/>
              <a:ext cx="704" cy="1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Sans"/>
                </a:rPr>
                <a:t>Arithmetic</a:t>
              </a:r>
              <a:endParaRPr kumimoji="0" lang="en-US" sz="1800" b="0" i="0" u="none" strike="noStrike" cap="none" normalizeH="0" baseline="0">
                <a:ln>
                  <a:noFill/>
                </a:ln>
                <a:solidFill>
                  <a:schemeClr val="tx1"/>
                </a:solidFill>
                <a:effectLst/>
                <a:latin typeface="Arial" pitchFamily="34" charset="0"/>
              </a:endParaRPr>
            </a:p>
          </p:txBody>
        </p:sp>
        <p:sp>
          <p:nvSpPr>
            <p:cNvPr id="51" name="Rectangle 47"/>
            <p:cNvSpPr>
              <a:spLocks noChangeArrowheads="1"/>
            </p:cNvSpPr>
            <p:nvPr/>
          </p:nvSpPr>
          <p:spPr bwMode="auto">
            <a:xfrm>
              <a:off x="4843" y="1673"/>
              <a:ext cx="244" cy="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000000"/>
                  </a:solidFill>
                  <a:effectLst/>
                  <a:latin typeface="Sans"/>
                </a:rPr>
                <a:t>Unit</a:t>
              </a:r>
              <a:endParaRPr kumimoji="0" lang="en-US" sz="1800" b="0" i="0" u="none" strike="noStrike" cap="none" normalizeH="0" baseline="0" dirty="0">
                <a:ln>
                  <a:noFill/>
                </a:ln>
                <a:solidFill>
                  <a:schemeClr val="tx1"/>
                </a:solidFill>
                <a:effectLst/>
                <a:latin typeface="Arial" pitchFamily="34" charset="0"/>
              </a:endParaRPr>
            </a:p>
          </p:txBody>
        </p:sp>
        <p:sp>
          <p:nvSpPr>
            <p:cNvPr id="52" name="Rectangle 48"/>
            <p:cNvSpPr>
              <a:spLocks noChangeArrowheads="1"/>
            </p:cNvSpPr>
            <p:nvPr/>
          </p:nvSpPr>
          <p:spPr bwMode="auto">
            <a:xfrm>
              <a:off x="2425" y="2159"/>
              <a:ext cx="848" cy="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Sans"/>
                </a:rPr>
                <a:t>Instruction</a:t>
              </a:r>
              <a:endParaRPr kumimoji="0" lang="en-US" sz="1800" b="0" i="0" u="none" strike="noStrike" cap="none" normalizeH="0" baseline="0">
                <a:ln>
                  <a:noFill/>
                </a:ln>
                <a:solidFill>
                  <a:schemeClr val="tx1"/>
                </a:solidFill>
                <a:effectLst/>
                <a:latin typeface="Arial" pitchFamily="34" charset="0"/>
              </a:endParaRPr>
            </a:p>
          </p:txBody>
        </p:sp>
      </p:grpSp>
      <p:pic>
        <p:nvPicPr>
          <p:cNvPr id="53"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4"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35</a:t>
            </a:fld>
            <a:endParaRPr lang="en-US" sz="1000" dirty="0">
              <a:latin typeface="Calibri" panose="020F0502020204030204" pitchFamily="34" charset="0"/>
            </a:endParaRPr>
          </a:p>
        </p:txBody>
      </p:sp>
      <p:sp>
        <p:nvSpPr>
          <p:cNvPr id="3" name="Rectangle 2"/>
          <p:cNvSpPr/>
          <p:nvPr/>
        </p:nvSpPr>
        <p:spPr>
          <a:xfrm>
            <a:off x="152400" y="2057400"/>
            <a:ext cx="820738" cy="1239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55172" y="1723512"/>
            <a:ext cx="1032655" cy="369332"/>
          </a:xfrm>
          <a:prstGeom prst="rect">
            <a:avLst/>
          </a:prstGeom>
          <a:noFill/>
        </p:spPr>
        <p:txBody>
          <a:bodyPr wrap="none" rtlCol="0">
            <a:spAutoFit/>
          </a:bodyPr>
          <a:lstStyle/>
          <a:p>
            <a:r>
              <a:rPr lang="en-US" dirty="0"/>
              <a:t>Program</a:t>
            </a:r>
            <a:endParaRPr lang="en-IN" dirty="0"/>
          </a:p>
        </p:txBody>
      </p:sp>
      <p:sp>
        <p:nvSpPr>
          <p:cNvPr id="5" name="Right Arrow 4"/>
          <p:cNvSpPr/>
          <p:nvPr/>
        </p:nvSpPr>
        <p:spPr>
          <a:xfrm rot="10800000">
            <a:off x="891082" y="2254256"/>
            <a:ext cx="355600" cy="186250"/>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2.77778E-7 3.7037E-7 L 0.00017 0.04699 " pathEditMode="relative" rAng="0" ptsTypes="AA">
                                      <p:cBhvr>
                                        <p:cTn id="14" dur="2000" fill="hold"/>
                                        <p:tgtEl>
                                          <p:spTgt spid="5"/>
                                        </p:tgtEl>
                                        <p:attrNameLst>
                                          <p:attrName>ppt_x</p:attrName>
                                          <p:attrName>ppt_y</p:attrName>
                                        </p:attrNameLst>
                                      </p:cBhvr>
                                      <p:rCtr x="0" y="2338"/>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1" nodeType="clickEffect">
                                  <p:stCondLst>
                                    <p:cond delay="0"/>
                                  </p:stCondLst>
                                  <p:childTnLst>
                                    <p:animMotion origin="layout" path="M 0.00017 0.04699 L 0.00208 0.08194 " pathEditMode="relative" rAng="0" ptsTypes="AA">
                                      <p:cBhvr>
                                        <p:cTn id="18" dur="2000" fill="hold"/>
                                        <p:tgtEl>
                                          <p:spTgt spid="5"/>
                                        </p:tgtEl>
                                        <p:attrNameLst>
                                          <p:attrName>ppt_x</p:attrName>
                                          <p:attrName>ppt_y</p:attrName>
                                        </p:attrNameLst>
                                      </p:cBhvr>
                                      <p:rCtr x="87" y="17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5" grpId="1" animBg="1"/>
      <p:bldP spid="5" grpId="2" animBg="1"/>
    </p:bldLst>
  </p:timing>
</p:sld>
</file>

<file path=ppt/slides/slide36.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Elements</a:t>
            </a:r>
            <a:r>
              <a:rPr lang="fr-FR" dirty="0">
                <a:solidFill>
                  <a:schemeClr val="tx1"/>
                </a:solidFill>
              </a:rPr>
              <a:t> of a Computer</a:t>
            </a:r>
          </a:p>
        </p:txBody>
      </p:sp>
      <p:sp>
        <p:nvSpPr>
          <p:cNvPr id="3" name="Text Placeholder 2"/>
          <p:cNvSpPr txBox="1">
            <a:spLocks noGrp="1"/>
          </p:cNvSpPr>
          <p:nvPr>
            <p:ph type="body" idx="4294967295"/>
          </p:nvPr>
        </p:nvSpPr>
        <p:spPr>
          <a:xfrm>
            <a:off x="914400" y="1487488"/>
            <a:ext cx="8001000" cy="4687887"/>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solidFill>
                  <a:schemeClr val="tx1"/>
                </a:solidFill>
                <a:latin typeface="Calibri" panose="020F0502020204030204" pitchFamily="34" charset="0"/>
              </a:rPr>
              <a:t>Memory (array of bytes) contains</a:t>
            </a:r>
          </a:p>
          <a:p>
            <a:pPr lvl="1">
              <a:buSzPct val="100000"/>
              <a:buFont typeface="Symbol" panose="05050102010706020507" pitchFamily="18" charset="2"/>
              <a:buChar char=""/>
            </a:pPr>
            <a:r>
              <a:rPr lang="en-US" sz="2000" dirty="0">
                <a:solidFill>
                  <a:schemeClr val="tx1"/>
                </a:solidFill>
                <a:latin typeface="Calibri" panose="020F0502020204030204" pitchFamily="34" charset="0"/>
              </a:rPr>
              <a:t>The program, which is a sequence of instructions</a:t>
            </a:r>
          </a:p>
          <a:p>
            <a:pPr lvl="1">
              <a:buSzPct val="100000"/>
              <a:buFont typeface="Symbol" panose="05050102010706020507" pitchFamily="18" charset="2"/>
              <a:buChar char=""/>
            </a:pPr>
            <a:r>
              <a:rPr lang="en-US" sz="2000" dirty="0">
                <a:solidFill>
                  <a:schemeClr val="tx1"/>
                </a:solidFill>
                <a:latin typeface="Calibri" panose="020F0502020204030204" pitchFamily="34" charset="0"/>
              </a:rPr>
              <a:t>The program data → variables, and constants</a:t>
            </a:r>
          </a:p>
          <a:p>
            <a:pPr lvl="0">
              <a:buSzPct val="100000"/>
              <a:buFont typeface="Symbol" panose="05050102010706020507" pitchFamily="18" charset="2"/>
              <a:buChar char=""/>
            </a:pPr>
            <a:r>
              <a:rPr lang="en-US" sz="2200" dirty="0">
                <a:solidFill>
                  <a:schemeClr val="tx1"/>
                </a:solidFill>
                <a:latin typeface="Calibri" panose="020F0502020204030204" pitchFamily="34" charset="0"/>
              </a:rPr>
              <a:t>The program counter(PC) points to an instruction in a program</a:t>
            </a:r>
          </a:p>
          <a:p>
            <a:pPr lvl="1">
              <a:buSzPct val="100000"/>
              <a:buFont typeface="Symbol" panose="05050102010706020507" pitchFamily="18" charset="2"/>
              <a:buChar char=""/>
            </a:pPr>
            <a:r>
              <a:rPr lang="en-US" sz="2200" dirty="0">
                <a:solidFill>
                  <a:schemeClr val="tx1"/>
                </a:solidFill>
                <a:latin typeface="Calibri" panose="020F0502020204030204" pitchFamily="34" charset="0"/>
              </a:rPr>
              <a:t>After executing an instruction, it points to the next instruction by default</a:t>
            </a:r>
          </a:p>
          <a:p>
            <a:pPr lvl="1">
              <a:buSzPct val="100000"/>
              <a:buFont typeface="Symbol" panose="05050102010706020507" pitchFamily="18" charset="2"/>
              <a:buChar char=""/>
            </a:pPr>
            <a:r>
              <a:rPr lang="en-US" sz="2200" dirty="0">
                <a:solidFill>
                  <a:schemeClr val="tx1"/>
                </a:solidFill>
                <a:latin typeface="Calibri" panose="020F0502020204030204" pitchFamily="34" charset="0"/>
              </a:rPr>
              <a:t>A branch instruction makes the PC point to another instruction (not in sequence)</a:t>
            </a:r>
          </a:p>
          <a:p>
            <a:pPr lvl="0">
              <a:buSzPct val="100000"/>
              <a:buFont typeface="Symbol" panose="05050102010706020507" pitchFamily="18" charset="2"/>
              <a:buChar char=""/>
            </a:pPr>
            <a:r>
              <a:rPr lang="en-US" sz="2200" dirty="0">
                <a:solidFill>
                  <a:schemeClr val="tx1"/>
                </a:solidFill>
                <a:latin typeface="Calibri" panose="020F0502020204030204" pitchFamily="34" charset="0"/>
              </a:rPr>
              <a:t>CPU (Central Processing Unit) contains the</a:t>
            </a:r>
          </a:p>
          <a:p>
            <a:pPr lvl="1">
              <a:buSzPct val="100000"/>
              <a:buFont typeface="Symbol" panose="05050102010706020507" pitchFamily="18" charset="2"/>
              <a:buChar char=""/>
            </a:pPr>
            <a:r>
              <a:rPr lang="en-US" sz="2200" dirty="0">
                <a:solidFill>
                  <a:schemeClr val="tx1"/>
                </a:solidFill>
                <a:latin typeface="Calibri" panose="020F0502020204030204" pitchFamily="34" charset="0"/>
              </a:rPr>
              <a:t>Program counter, instruction execution units</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36</a:t>
            </a:fld>
            <a:endParaRPr lang="en-US" sz="1000" dirty="0">
              <a:latin typeface="Calibri" panose="020F050202020403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2" name="Freeform 1"/>
          <p:cNvSpPr/>
          <p:nvPr/>
        </p:nvSpPr>
        <p:spPr>
          <a:xfrm>
            <a:off x="2168959" y="3904800"/>
            <a:ext cx="3894120" cy="11300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CC"/>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3" name="Title 2"/>
          <p:cNvSpPr txBox="1">
            <a:spLocks noGrp="1"/>
          </p:cNvSpPr>
          <p:nvPr>
            <p:ph type="title" idx="4294967295"/>
          </p:nvPr>
        </p:nvSpPr>
        <p:spPr>
          <a:xfrm>
            <a:off x="838200" y="762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Let us </a:t>
            </a:r>
            <a:r>
              <a:rPr lang="fr-FR" dirty="0" err="1">
                <a:solidFill>
                  <a:schemeClr val="tx1"/>
                </a:solidFill>
              </a:rPr>
              <a:t>now</a:t>
            </a:r>
            <a:r>
              <a:rPr lang="fr-FR" dirty="0">
                <a:solidFill>
                  <a:schemeClr val="tx1"/>
                </a:solidFill>
              </a:rPr>
              <a:t> design an ISA ...</a:t>
            </a:r>
          </a:p>
        </p:txBody>
      </p:sp>
      <p:sp>
        <p:nvSpPr>
          <p:cNvPr id="4" name="Text Placeholder 3"/>
          <p:cNvSpPr txBox="1">
            <a:spLocks noGrp="1"/>
          </p:cNvSpPr>
          <p:nvPr>
            <p:ph type="body" idx="4294967295"/>
          </p:nvPr>
        </p:nvSpPr>
        <p:spPr>
          <a:xfrm>
            <a:off x="762000" y="1722438"/>
            <a:ext cx="7416800" cy="3535362"/>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 pitchFamily="18"/>
              </a:rPr>
              <a:t>Single Instruction ISA</a:t>
            </a:r>
          </a:p>
          <a:p>
            <a:pPr lvl="1">
              <a:buSzPct val="100000"/>
              <a:buFont typeface="Symbol" panose="05050102010706020507" pitchFamily="18" charset="2"/>
              <a:buChar char=""/>
            </a:pPr>
            <a:r>
              <a:rPr lang="en-US" dirty="0" err="1">
                <a:latin typeface="" pitchFamily="18"/>
              </a:rPr>
              <a:t>sbn</a:t>
            </a:r>
            <a:r>
              <a:rPr lang="en-US" dirty="0">
                <a:latin typeface="" pitchFamily="18"/>
              </a:rPr>
              <a:t> – subtract and branch if negative</a:t>
            </a:r>
          </a:p>
          <a:p>
            <a:pPr lvl="0">
              <a:buSzPct val="100000"/>
              <a:buFont typeface="Symbol" panose="05050102010706020507" pitchFamily="18" charset="2"/>
              <a:buChar char=""/>
            </a:pPr>
            <a:r>
              <a:rPr lang="en-US" sz="2800" dirty="0">
                <a:latin typeface="" pitchFamily="18"/>
              </a:rPr>
              <a:t>Add (a + b) (assume temp = 0)</a:t>
            </a:r>
          </a:p>
          <a:p>
            <a:pPr lvl="0">
              <a:buSzPct val="100000"/>
              <a:buFont typeface="Symbol" panose="05050102010706020507" pitchFamily="18" charset="2"/>
              <a:buChar char=""/>
            </a:pPr>
            <a:endParaRPr lang="en-US" sz="2800" dirty="0">
              <a:latin typeface="" pitchFamily="18"/>
            </a:endParaRPr>
          </a:p>
          <a:p>
            <a:pPr lvl="0">
              <a:buSzPct val="100000"/>
              <a:buFont typeface="Symbol" panose="05050102010706020507" pitchFamily="18" charset="2"/>
              <a:buChar char=""/>
            </a:pPr>
            <a:endParaRPr lang="en-US" sz="2800" dirty="0">
              <a:latin typeface="Calibri" panose="020F0502020204030204" pitchFamily="34" charset="0"/>
            </a:endParaRPr>
          </a:p>
        </p:txBody>
      </p:sp>
      <p:sp>
        <p:nvSpPr>
          <p:cNvPr id="5" name="TextBox 4"/>
          <p:cNvSpPr txBox="1"/>
          <p:nvPr/>
        </p:nvSpPr>
        <p:spPr>
          <a:xfrm>
            <a:off x="2730920" y="4173000"/>
            <a:ext cx="2734200" cy="602640"/>
          </a:xfrm>
          <a:prstGeom prst="rect">
            <a:avLst/>
          </a:prstGeom>
          <a:noFill/>
          <a:ln>
            <a:noFill/>
          </a:ln>
        </p:spPr>
        <p:txBody>
          <a:bodyPr vert="horz" wrap="none" lIns="90000" tIns="45000" rIns="90000" bIns="45000" compatLnSpc="0"/>
          <a:lstStyle/>
          <a:p>
            <a:pPr marL="0" marR="0" lvl="0" indent="0"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1: </a:t>
            </a:r>
            <a:r>
              <a:rPr lang="en-IN" sz="1800" b="0" i="0" u="none" strike="noStrike" kern="1200" dirty="0" err="1">
                <a:ln>
                  <a:noFill/>
                </a:ln>
                <a:latin typeface="Arial" pitchFamily="18"/>
                <a:ea typeface="Microsoft YaHei" pitchFamily="2"/>
                <a:cs typeface="Mangal" pitchFamily="2"/>
              </a:rPr>
              <a:t>sbn</a:t>
            </a:r>
            <a:r>
              <a:rPr lang="en-IN" sz="1800" b="0" i="0" u="none" strike="noStrike" kern="1200" dirty="0">
                <a:ln>
                  <a:noFill/>
                </a:ln>
                <a:latin typeface="Arial" pitchFamily="18"/>
                <a:ea typeface="Microsoft YaHei" pitchFamily="2"/>
                <a:cs typeface="Mangal" pitchFamily="2"/>
              </a:rPr>
              <a:t> temp, b, 2</a:t>
            </a:r>
          </a:p>
          <a:p>
            <a:pPr marL="0" marR="0" lvl="0" indent="0"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2: </a:t>
            </a:r>
            <a:r>
              <a:rPr lang="en-IN" sz="1800" b="0" i="0" u="none" strike="noStrike" kern="1200" dirty="0" err="1">
                <a:ln>
                  <a:noFill/>
                </a:ln>
                <a:latin typeface="Arial" pitchFamily="18"/>
                <a:ea typeface="Microsoft YaHei" pitchFamily="2"/>
                <a:cs typeface="Mangal" pitchFamily="2"/>
              </a:rPr>
              <a:t>sbn</a:t>
            </a:r>
            <a:r>
              <a:rPr lang="en-IN" sz="1800" b="0" i="0" u="none" strike="noStrike" kern="1200" dirty="0">
                <a:ln>
                  <a:noFill/>
                </a:ln>
                <a:latin typeface="Arial" pitchFamily="18"/>
                <a:ea typeface="Microsoft YaHei" pitchFamily="2"/>
                <a:cs typeface="Mangal" pitchFamily="2"/>
              </a:rPr>
              <a:t> a, temp, exit</a:t>
            </a:r>
          </a:p>
        </p:txBody>
      </p:sp>
      <p:pic>
        <p:nvPicPr>
          <p:cNvPr id="8"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37</a:t>
            </a:fld>
            <a:endParaRPr lang="en-US" sz="1000" dirty="0">
              <a:latin typeface="Calibri" panose="020F050202020403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2" name="Freeform 1"/>
          <p:cNvSpPr/>
          <p:nvPr/>
        </p:nvSpPr>
        <p:spPr>
          <a:xfrm>
            <a:off x="1615319" y="3408360"/>
            <a:ext cx="5519160" cy="20606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CC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3" name="Title 2"/>
          <p:cNvSpPr txBox="1">
            <a:spLocks noGrp="1"/>
          </p:cNvSpPr>
          <p:nvPr>
            <p:ph type="title" idx="4294967295"/>
          </p:nvPr>
        </p:nvSpPr>
        <p:spPr>
          <a:xfrm>
            <a:off x="8382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Single Instruction ISA - II</a:t>
            </a:r>
          </a:p>
        </p:txBody>
      </p:sp>
      <p:sp>
        <p:nvSpPr>
          <p:cNvPr id="4" name="Text Placeholder 3"/>
          <p:cNvSpPr txBox="1">
            <a:spLocks noGrp="1"/>
          </p:cNvSpPr>
          <p:nvPr>
            <p:ph type="body" idx="4294967295"/>
          </p:nvPr>
        </p:nvSpPr>
        <p:spPr>
          <a:xfrm>
            <a:off x="882650" y="1371600"/>
            <a:ext cx="7346950" cy="579437"/>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 pitchFamily="18"/>
              </a:rPr>
              <a:t>Add the numbers – 1 … 10</a:t>
            </a:r>
          </a:p>
        </p:txBody>
      </p:sp>
      <p:sp>
        <p:nvSpPr>
          <p:cNvPr id="5" name="TextBox 4"/>
          <p:cNvSpPr txBox="1"/>
          <p:nvPr/>
        </p:nvSpPr>
        <p:spPr>
          <a:xfrm>
            <a:off x="1615319" y="3408360"/>
            <a:ext cx="5819040" cy="1626119"/>
          </a:xfrm>
          <a:prstGeom prst="rect">
            <a:avLst/>
          </a:prstGeom>
          <a:noFill/>
          <a:ln>
            <a:noFill/>
          </a:ln>
        </p:spPr>
        <p:txBody>
          <a:bodyPr vert="horz" wrap="none" lIns="90000" tIns="45000" rIns="90000" bIns="45000" compatLnSpc="0"/>
          <a:lstStyle/>
          <a:p>
            <a:pPr marL="0" marR="0" lvl="0" indent="0"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1: </a:t>
            </a:r>
            <a:r>
              <a:rPr lang="en-IN" sz="1800" b="0" i="0" u="none" strike="noStrike" kern="1200" dirty="0" err="1">
                <a:ln>
                  <a:noFill/>
                </a:ln>
                <a:latin typeface="Arial" pitchFamily="18"/>
                <a:ea typeface="Microsoft YaHei" pitchFamily="2"/>
                <a:cs typeface="Mangal" pitchFamily="2"/>
              </a:rPr>
              <a:t>sbn</a:t>
            </a:r>
            <a:r>
              <a:rPr lang="en-IN" sz="1800" b="0" i="0" u="none" strike="noStrike" kern="1200" dirty="0">
                <a:ln>
                  <a:noFill/>
                </a:ln>
                <a:latin typeface="Arial" pitchFamily="18"/>
                <a:ea typeface="Microsoft YaHei" pitchFamily="2"/>
                <a:cs typeface="Mangal" pitchFamily="2"/>
              </a:rPr>
              <a:t> temp, temp, 2         // temp = 0</a:t>
            </a:r>
          </a:p>
          <a:p>
            <a:pPr marL="0" marR="0" lvl="0" indent="0"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2: </a:t>
            </a:r>
            <a:r>
              <a:rPr lang="en-IN" sz="1800" b="0" i="0" u="none" strike="noStrike" kern="1200" dirty="0" err="1">
                <a:ln>
                  <a:noFill/>
                </a:ln>
                <a:latin typeface="Arial" pitchFamily="18"/>
                <a:ea typeface="Microsoft YaHei" pitchFamily="2"/>
                <a:cs typeface="Mangal" pitchFamily="2"/>
              </a:rPr>
              <a:t>sbn</a:t>
            </a:r>
            <a:r>
              <a:rPr lang="en-IN" sz="1800" b="0" i="0" u="none" strike="noStrike" kern="1200" dirty="0">
                <a:ln>
                  <a:noFill/>
                </a:ln>
                <a:latin typeface="Arial" pitchFamily="18"/>
                <a:ea typeface="Microsoft YaHei" pitchFamily="2"/>
                <a:cs typeface="Mangal" pitchFamily="2"/>
              </a:rPr>
              <a:t> temp, index, 3        // temp = -1 * index</a:t>
            </a:r>
          </a:p>
          <a:p>
            <a:pPr marL="0" marR="0" lvl="0" indent="0"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3: </a:t>
            </a:r>
            <a:r>
              <a:rPr lang="en-IN" sz="1800" b="0" i="0" u="none" strike="noStrike" kern="1200" dirty="0" err="1">
                <a:ln>
                  <a:noFill/>
                </a:ln>
                <a:latin typeface="Arial" pitchFamily="18"/>
                <a:ea typeface="Microsoft YaHei" pitchFamily="2"/>
                <a:cs typeface="Mangal" pitchFamily="2"/>
              </a:rPr>
              <a:t>sbn</a:t>
            </a:r>
            <a:r>
              <a:rPr lang="en-IN" sz="1800" b="0" i="0" u="none" strike="noStrike" kern="1200" dirty="0">
                <a:ln>
                  <a:noFill/>
                </a:ln>
                <a:latin typeface="Arial" pitchFamily="18"/>
                <a:ea typeface="Microsoft YaHei" pitchFamily="2"/>
                <a:cs typeface="Mangal" pitchFamily="2"/>
              </a:rPr>
              <a:t> sum, temp, 4          // sum += index</a:t>
            </a:r>
          </a:p>
          <a:p>
            <a:pPr marL="0" marR="0" lvl="0" indent="0"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4: </a:t>
            </a:r>
            <a:r>
              <a:rPr lang="en-IN" sz="1800" b="0" i="0" u="none" strike="noStrike" kern="1200" dirty="0" err="1">
                <a:ln>
                  <a:noFill/>
                </a:ln>
                <a:latin typeface="Arial" pitchFamily="18"/>
                <a:ea typeface="Microsoft YaHei" pitchFamily="2"/>
                <a:cs typeface="Mangal" pitchFamily="2"/>
              </a:rPr>
              <a:t>sbn</a:t>
            </a:r>
            <a:r>
              <a:rPr lang="en-IN" sz="1800" b="0" i="0" u="none" strike="noStrike" kern="1200" dirty="0">
                <a:ln>
                  <a:noFill/>
                </a:ln>
                <a:latin typeface="Arial" pitchFamily="18"/>
                <a:ea typeface="Microsoft YaHei" pitchFamily="2"/>
                <a:cs typeface="Mangal" pitchFamily="2"/>
              </a:rPr>
              <a:t> index, one, exit      // index -= 1</a:t>
            </a:r>
          </a:p>
          <a:p>
            <a:pPr marL="0" marR="0" lvl="0" indent="0"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5: </a:t>
            </a:r>
            <a:r>
              <a:rPr lang="en-IN" sz="1800" b="0" i="0" u="none" strike="noStrike" kern="1200" dirty="0" err="1">
                <a:ln>
                  <a:noFill/>
                </a:ln>
                <a:latin typeface="Arial" pitchFamily="18"/>
                <a:ea typeface="Microsoft YaHei" pitchFamily="2"/>
                <a:cs typeface="Mangal" pitchFamily="2"/>
              </a:rPr>
              <a:t>sbn</a:t>
            </a:r>
            <a:r>
              <a:rPr lang="en-IN" sz="1800" b="0" i="0" u="none" strike="noStrike" kern="1200" dirty="0">
                <a:ln>
                  <a:noFill/>
                </a:ln>
                <a:latin typeface="Arial" pitchFamily="18"/>
                <a:ea typeface="Microsoft YaHei" pitchFamily="2"/>
                <a:cs typeface="Mangal" pitchFamily="2"/>
              </a:rPr>
              <a:t> temp, temp, 6        // temp = 0</a:t>
            </a:r>
          </a:p>
          <a:p>
            <a:pPr marL="0" marR="0" lvl="0" indent="0"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6: </a:t>
            </a:r>
            <a:r>
              <a:rPr lang="en-IN" sz="1800" b="0" i="0" u="none" strike="noStrike" kern="1200" dirty="0" err="1">
                <a:ln>
                  <a:noFill/>
                </a:ln>
                <a:latin typeface="Arial" pitchFamily="18"/>
                <a:ea typeface="Microsoft YaHei" pitchFamily="2"/>
                <a:cs typeface="Mangal" pitchFamily="2"/>
              </a:rPr>
              <a:t>sbn</a:t>
            </a:r>
            <a:r>
              <a:rPr lang="en-IN" sz="1800" b="0" i="0" u="none" strike="noStrike" kern="1200" dirty="0">
                <a:ln>
                  <a:noFill/>
                </a:ln>
                <a:latin typeface="Arial" pitchFamily="18"/>
                <a:ea typeface="Microsoft YaHei" pitchFamily="2"/>
                <a:cs typeface="Mangal" pitchFamily="2"/>
              </a:rPr>
              <a:t> temp, one, 1          // (0 - 1 &lt; 0), hence </a:t>
            </a:r>
            <a:r>
              <a:rPr lang="en-IN" sz="1800" b="0" i="0" u="none" strike="noStrike" kern="1200" dirty="0" err="1">
                <a:ln>
                  <a:noFill/>
                </a:ln>
                <a:latin typeface="Arial" pitchFamily="18"/>
                <a:ea typeface="Microsoft YaHei" pitchFamily="2"/>
                <a:cs typeface="Mangal" pitchFamily="2"/>
              </a:rPr>
              <a:t>goto</a:t>
            </a:r>
            <a:r>
              <a:rPr lang="en-IN" sz="1800" b="0" i="0" u="none" strike="noStrike" kern="1200" dirty="0">
                <a:ln>
                  <a:noFill/>
                </a:ln>
                <a:latin typeface="Arial" pitchFamily="18"/>
                <a:ea typeface="Microsoft YaHei" pitchFamily="2"/>
                <a:cs typeface="Mangal" pitchFamily="2"/>
              </a:rPr>
              <a:t> 1   </a:t>
            </a:r>
          </a:p>
        </p:txBody>
      </p:sp>
      <p:sp>
        <p:nvSpPr>
          <p:cNvPr id="6" name="Straight Connector 5"/>
          <p:cNvSpPr/>
          <p:nvPr/>
        </p:nvSpPr>
        <p:spPr>
          <a:xfrm flipH="1">
            <a:off x="943919" y="4880760"/>
            <a:ext cx="728641" cy="9360"/>
          </a:xfrm>
          <a:prstGeom prst="line">
            <a:avLst/>
          </a:prstGeom>
          <a:noFill/>
          <a:ln w="36720">
            <a:solidFill>
              <a:srgbClr val="FF0000"/>
            </a:solidFill>
            <a:prstDash val="solid"/>
          </a:ln>
        </p:spPr>
        <p:txBody>
          <a:bodyPr vert="horz" wrap="none" lIns="108360" tIns="63360" rIns="108360" bIns="6336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7" name="Straight Connector 6"/>
          <p:cNvSpPr/>
          <p:nvPr/>
        </p:nvSpPr>
        <p:spPr>
          <a:xfrm>
            <a:off x="943919" y="3582960"/>
            <a:ext cx="0" cy="1307160"/>
          </a:xfrm>
          <a:prstGeom prst="line">
            <a:avLst/>
          </a:prstGeom>
          <a:noFill/>
          <a:ln w="36720">
            <a:solidFill>
              <a:srgbClr val="FF0000"/>
            </a:solidFill>
            <a:prstDash val="solid"/>
          </a:ln>
        </p:spPr>
        <p:txBody>
          <a:bodyPr vert="horz" wrap="none" lIns="108360" tIns="63360" rIns="108360" bIns="6336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8" name="Straight Connector 7"/>
          <p:cNvSpPr/>
          <p:nvPr/>
        </p:nvSpPr>
        <p:spPr>
          <a:xfrm>
            <a:off x="943919" y="3582960"/>
            <a:ext cx="728641" cy="0"/>
          </a:xfrm>
          <a:prstGeom prst="line">
            <a:avLst/>
          </a:prstGeom>
          <a:noFill/>
          <a:ln w="36720">
            <a:solidFill>
              <a:srgbClr val="FF0000"/>
            </a:solidFill>
            <a:prstDash val="solid"/>
            <a:tailEnd type="arrow"/>
          </a:ln>
        </p:spPr>
        <p:txBody>
          <a:bodyPr vert="horz" wrap="none" lIns="108360" tIns="63360" rIns="108360" bIns="6336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9" name="Freeform 8"/>
          <p:cNvSpPr/>
          <p:nvPr/>
        </p:nvSpPr>
        <p:spPr>
          <a:xfrm>
            <a:off x="1747080" y="2135400"/>
            <a:ext cx="5266800" cy="102671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CC99"/>
          </a:solidFill>
          <a:ln w="0">
            <a:solidFill>
              <a:srgbClr val="000000"/>
            </a:solidFill>
            <a:prstDash val="solid"/>
          </a:ln>
        </p:spPr>
        <p:txBody>
          <a:bodyPr vert="horz" wrap="none" lIns="90000" tIns="45000" rIns="90000" bIns="45000" anchor="ctr" anchorCtr="0" compatLnSpc="0"/>
          <a:lstStyle/>
          <a:p>
            <a:pPr marL="0" marR="0" lvl="0" indent="0" algn="l"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Initialization:</a:t>
            </a:r>
          </a:p>
          <a:p>
            <a:pPr marL="0" marR="0" lvl="0" indent="0" algn="l"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           one  = 1</a:t>
            </a:r>
          </a:p>
          <a:p>
            <a:pPr marL="0" marR="0" lvl="0" indent="0" algn="l"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           index = 10</a:t>
            </a:r>
          </a:p>
          <a:p>
            <a:pPr marL="0" marR="0" lvl="0" indent="0" algn="l"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           sum = 0</a:t>
            </a:r>
          </a:p>
        </p:txBody>
      </p:sp>
      <p:sp>
        <p:nvSpPr>
          <p:cNvPr id="10" name="Straight Connector 9"/>
          <p:cNvSpPr/>
          <p:nvPr/>
        </p:nvSpPr>
        <p:spPr>
          <a:xfrm flipH="1">
            <a:off x="1196280" y="4347960"/>
            <a:ext cx="485640" cy="0"/>
          </a:xfrm>
          <a:prstGeom prst="line">
            <a:avLst/>
          </a:prstGeom>
          <a:noFill/>
          <a:ln w="36720">
            <a:solidFill>
              <a:srgbClr val="FF0000"/>
            </a:solidFill>
            <a:prstDash val="solid"/>
          </a:ln>
        </p:spPr>
        <p:txBody>
          <a:bodyPr vert="horz" wrap="none" lIns="108000" tIns="63000" rIns="108000" bIns="63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1" name="Straight Connector 10"/>
          <p:cNvSpPr/>
          <p:nvPr/>
        </p:nvSpPr>
        <p:spPr>
          <a:xfrm flipH="1">
            <a:off x="1177560" y="4347960"/>
            <a:ext cx="18720" cy="1382400"/>
          </a:xfrm>
          <a:prstGeom prst="line">
            <a:avLst/>
          </a:prstGeom>
          <a:noFill/>
          <a:ln w="36720">
            <a:solidFill>
              <a:srgbClr val="FF0000"/>
            </a:solidFill>
            <a:prstDash val="solid"/>
          </a:ln>
        </p:spPr>
        <p:txBody>
          <a:bodyPr vert="horz" wrap="none" lIns="108000" tIns="63000" rIns="108000" bIns="63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2" name="Straight Connector 11"/>
          <p:cNvSpPr/>
          <p:nvPr/>
        </p:nvSpPr>
        <p:spPr>
          <a:xfrm>
            <a:off x="1177560" y="5730360"/>
            <a:ext cx="737640" cy="0"/>
          </a:xfrm>
          <a:prstGeom prst="line">
            <a:avLst/>
          </a:prstGeom>
          <a:noFill/>
          <a:ln w="36720">
            <a:solidFill>
              <a:srgbClr val="FF0000"/>
            </a:solidFill>
            <a:prstDash val="solid"/>
            <a:tailEnd type="arrow"/>
          </a:ln>
        </p:spPr>
        <p:txBody>
          <a:bodyPr vert="horz" wrap="none" lIns="108000" tIns="63000" rIns="108000" bIns="63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3" name="Freeform 12"/>
          <p:cNvSpPr/>
          <p:nvPr/>
        </p:nvSpPr>
        <p:spPr>
          <a:xfrm>
            <a:off x="1887120" y="5534160"/>
            <a:ext cx="1101960" cy="48564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CC99"/>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1" i="0" u="none" strike="noStrike" kern="1200">
                <a:ln>
                  <a:noFill/>
                </a:ln>
                <a:solidFill>
                  <a:srgbClr val="FF3333"/>
                </a:solidFill>
                <a:latin typeface="Arial" pitchFamily="18"/>
                <a:ea typeface="Microsoft YaHei" pitchFamily="2"/>
                <a:cs typeface="Mangal" pitchFamily="2"/>
              </a:rPr>
              <a:t>exit</a:t>
            </a:r>
          </a:p>
        </p:txBody>
      </p:sp>
      <p:pic>
        <p:nvPicPr>
          <p:cNvPr id="1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38</a:t>
            </a:fld>
            <a:endParaRPr lang="en-US" sz="1000" dirty="0">
              <a:latin typeface="Calibri" panose="020F050202020403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Multiple Instruction ISA</a:t>
            </a:r>
          </a:p>
        </p:txBody>
      </p:sp>
      <p:sp>
        <p:nvSpPr>
          <p:cNvPr id="3" name="Text Placeholder 2"/>
          <p:cNvSpPr txBox="1">
            <a:spLocks noGrp="1"/>
          </p:cNvSpPr>
          <p:nvPr>
            <p:ph type="body" idx="4294967295"/>
          </p:nvPr>
        </p:nvSpPr>
        <p:spPr>
          <a:xfrm>
            <a:off x="838200" y="1447800"/>
            <a:ext cx="7696200" cy="45720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solidFill>
                  <a:srgbClr val="FF0000"/>
                </a:solidFill>
                <a:latin typeface="Calibri" panose="020F0502020204030204" pitchFamily="34" charset="0"/>
              </a:rPr>
              <a:t>Arithmetic Instructions</a:t>
            </a:r>
          </a:p>
          <a:p>
            <a:pPr lvl="1">
              <a:buSzPct val="100000"/>
              <a:buFont typeface="Symbol" panose="05050102010706020507" pitchFamily="18" charset="2"/>
              <a:buChar char=""/>
            </a:pPr>
            <a:r>
              <a:rPr lang="en-US" sz="2000" dirty="0">
                <a:latin typeface="Calibri" panose="020F0502020204030204" pitchFamily="34" charset="0"/>
              </a:rPr>
              <a:t>add, subtract, multiply, divide</a:t>
            </a:r>
          </a:p>
          <a:p>
            <a:pPr lvl="0">
              <a:buSzPct val="100000"/>
              <a:buFont typeface="Symbol" panose="05050102010706020507" pitchFamily="18" charset="2"/>
              <a:buChar char=""/>
            </a:pPr>
            <a:r>
              <a:rPr lang="en-US" sz="2800" dirty="0">
                <a:solidFill>
                  <a:srgbClr val="FF00FF"/>
                </a:solidFill>
                <a:latin typeface="Calibri" panose="020F0502020204030204" pitchFamily="34" charset="0"/>
              </a:rPr>
              <a:t>Logical Instructions</a:t>
            </a:r>
          </a:p>
          <a:p>
            <a:pPr lvl="1">
              <a:buSzPct val="100000"/>
              <a:buFont typeface="Symbol" panose="05050102010706020507" pitchFamily="18" charset="2"/>
              <a:buChar char=""/>
            </a:pPr>
            <a:r>
              <a:rPr lang="en-US" sz="2000" dirty="0">
                <a:latin typeface="Calibri" panose="020F0502020204030204" pitchFamily="34" charset="0"/>
              </a:rPr>
              <a:t>or, and, not</a:t>
            </a:r>
          </a:p>
          <a:p>
            <a:pPr lvl="0">
              <a:buSzPct val="100000"/>
              <a:buFont typeface="Symbol" panose="05050102010706020507" pitchFamily="18" charset="2"/>
              <a:buChar char=""/>
            </a:pPr>
            <a:r>
              <a:rPr lang="en-US" sz="2800" dirty="0">
                <a:solidFill>
                  <a:srgbClr val="00AE00"/>
                </a:solidFill>
                <a:latin typeface="Calibri" panose="020F0502020204030204" pitchFamily="34" charset="0"/>
              </a:rPr>
              <a:t>Move instructions</a:t>
            </a:r>
          </a:p>
          <a:p>
            <a:pPr lvl="1">
              <a:buSzPct val="100000"/>
              <a:buFont typeface="Symbol" panose="05050102010706020507" pitchFamily="18" charset="2"/>
              <a:buChar char=""/>
            </a:pPr>
            <a:r>
              <a:rPr lang="en-US" sz="2000" dirty="0">
                <a:latin typeface="Calibri" panose="020F0502020204030204" pitchFamily="34" charset="0"/>
              </a:rPr>
              <a:t>Transfer values between memory locations</a:t>
            </a:r>
          </a:p>
          <a:p>
            <a:pPr lvl="0">
              <a:buSzPct val="100000"/>
              <a:buFont typeface="Symbol" panose="05050102010706020507" pitchFamily="18" charset="2"/>
              <a:buChar char=""/>
            </a:pPr>
            <a:r>
              <a:rPr lang="en-US" sz="2800" dirty="0">
                <a:solidFill>
                  <a:srgbClr val="004586"/>
                </a:solidFill>
                <a:latin typeface="Calibri" panose="020F0502020204030204" pitchFamily="34" charset="0"/>
              </a:rPr>
              <a:t>Branch instructions</a:t>
            </a:r>
          </a:p>
          <a:p>
            <a:pPr lvl="1">
              <a:buSzPct val="100000"/>
              <a:buFont typeface="Symbol" panose="05050102010706020507" pitchFamily="18" charset="2"/>
              <a:buChar char=""/>
            </a:pPr>
            <a:r>
              <a:rPr lang="en-US" sz="2000" dirty="0">
                <a:latin typeface="Calibri" panose="020F0502020204030204" pitchFamily="34" charset="0"/>
              </a:rPr>
              <a:t>Move to a new program location, based on the values of some memory locations</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39</a:t>
            </a:fld>
            <a:endParaRPr lang="en-US" sz="1000" dirty="0">
              <a:latin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pic>
        <p:nvPicPr>
          <p:cNvPr id="2" name="Picture 1"/>
          <p:cNvPicPr>
            <a:picLocks noChangeAspect="1"/>
          </p:cNvPicPr>
          <p:nvPr/>
        </p:nvPicPr>
        <p:blipFill>
          <a:blip r:embed="rId3">
            <a:lum/>
            <a:alphaModFix/>
          </a:blip>
          <a:srcRect/>
          <a:stretch>
            <a:fillRect/>
          </a:stretch>
        </p:blipFill>
        <p:spPr>
          <a:xfrm>
            <a:off x="2051880" y="4615921"/>
            <a:ext cx="1279440" cy="2030400"/>
          </a:xfrm>
          <a:prstGeom prst="rect">
            <a:avLst/>
          </a:prstGeom>
          <a:noFill/>
          <a:ln>
            <a:noFill/>
          </a:ln>
        </p:spPr>
      </p:pic>
      <p:pic>
        <p:nvPicPr>
          <p:cNvPr id="3" name="Picture 2"/>
          <p:cNvPicPr>
            <a:picLocks noChangeAspect="1"/>
          </p:cNvPicPr>
          <p:nvPr/>
        </p:nvPicPr>
        <p:blipFill>
          <a:blip r:embed="rId4">
            <a:lum/>
            <a:alphaModFix/>
          </a:blip>
          <a:srcRect/>
          <a:stretch>
            <a:fillRect/>
          </a:stretch>
        </p:blipFill>
        <p:spPr>
          <a:xfrm>
            <a:off x="5170560" y="1297320"/>
            <a:ext cx="2456999" cy="2207880"/>
          </a:xfrm>
          <a:prstGeom prst="rect">
            <a:avLst/>
          </a:prstGeom>
          <a:noFill/>
          <a:ln>
            <a:noFill/>
          </a:ln>
        </p:spPr>
      </p:pic>
      <p:pic>
        <p:nvPicPr>
          <p:cNvPr id="4" name="Picture 3"/>
          <p:cNvPicPr>
            <a:picLocks noChangeAspect="1"/>
          </p:cNvPicPr>
          <p:nvPr/>
        </p:nvPicPr>
        <p:blipFill>
          <a:blip r:embed="rId5">
            <a:lum/>
            <a:alphaModFix/>
          </a:blip>
          <a:srcRect/>
          <a:stretch>
            <a:fillRect/>
          </a:stretch>
        </p:blipFill>
        <p:spPr>
          <a:xfrm>
            <a:off x="971880" y="1245120"/>
            <a:ext cx="3134160" cy="2488680"/>
          </a:xfrm>
          <a:prstGeom prst="rect">
            <a:avLst/>
          </a:prstGeom>
          <a:noFill/>
          <a:ln>
            <a:noFill/>
          </a:ln>
        </p:spPr>
      </p:pic>
      <p:sp>
        <p:nvSpPr>
          <p:cNvPr id="5" name="Title 4"/>
          <p:cNvSpPr txBox="1">
            <a:spLocks noGrp="1"/>
          </p:cNvSpPr>
          <p:nvPr>
            <p:ph type="title" idx="4294967295"/>
          </p:nvPr>
        </p:nvSpPr>
        <p:spPr>
          <a:xfrm>
            <a:off x="889000" y="762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What</a:t>
            </a:r>
            <a:r>
              <a:rPr lang="fr-FR" dirty="0">
                <a:solidFill>
                  <a:schemeClr val="tx1"/>
                </a:solidFill>
              </a:rPr>
              <a:t> </a:t>
            </a:r>
            <a:r>
              <a:rPr lang="fr-FR" dirty="0" err="1">
                <a:solidFill>
                  <a:schemeClr val="tx1"/>
                </a:solidFill>
              </a:rPr>
              <a:t>is</a:t>
            </a:r>
            <a:r>
              <a:rPr lang="fr-FR" dirty="0">
                <a:solidFill>
                  <a:schemeClr val="tx1"/>
                </a:solidFill>
              </a:rPr>
              <a:t> a Computer ?</a:t>
            </a:r>
          </a:p>
        </p:txBody>
      </p:sp>
      <p:sp>
        <p:nvSpPr>
          <p:cNvPr id="6" name="Freeform 5"/>
          <p:cNvSpPr/>
          <p:nvPr/>
        </p:nvSpPr>
        <p:spPr>
          <a:xfrm>
            <a:off x="457200" y="3810000"/>
            <a:ext cx="8077199" cy="722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A computer is a general purpose device that can be programmed to process</a:t>
            </a:r>
          </a:p>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information, and yield meaningful results.</a:t>
            </a:r>
          </a:p>
        </p:txBody>
      </p:sp>
      <p:pic>
        <p:nvPicPr>
          <p:cNvPr id="7" name="Picture 6"/>
          <p:cNvPicPr>
            <a:picLocks noChangeAspect="1"/>
          </p:cNvPicPr>
          <p:nvPr/>
        </p:nvPicPr>
        <p:blipFill>
          <a:blip r:embed="rId6">
            <a:lum/>
            <a:alphaModFix/>
          </a:blip>
          <a:srcRect/>
          <a:stretch>
            <a:fillRect/>
          </a:stretch>
        </p:blipFill>
        <p:spPr>
          <a:xfrm>
            <a:off x="5524440" y="4648200"/>
            <a:ext cx="2009160" cy="1905839"/>
          </a:xfrm>
          <a:prstGeom prst="rect">
            <a:avLst/>
          </a:prstGeom>
          <a:noFill/>
          <a:ln>
            <a:noFill/>
          </a:ln>
        </p:spPr>
      </p:pic>
      <p:pic>
        <p:nvPicPr>
          <p:cNvPr id="10" name="Picture 9" descr="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a:t>
            </a:fld>
            <a:endParaRPr lang="en-US" sz="1000"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762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066800" y="1295400"/>
            <a:ext cx="7772400" cy="51054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400" dirty="0">
                <a:solidFill>
                  <a:schemeClr val="bg1">
                    <a:lumMod val="65000"/>
                  </a:schemeClr>
                </a:solidFill>
                <a:latin typeface="Calibri" panose="020F0502020204030204" pitchFamily="34" charset="0"/>
              </a:rPr>
              <a:t>Language of Instructions</a:t>
            </a:r>
          </a:p>
          <a:p>
            <a:pPr lvl="1">
              <a:buSzPct val="100000"/>
              <a:buFont typeface="Symbol" panose="05050102010706020507" pitchFamily="18" charset="2"/>
              <a:buChar char=""/>
            </a:pPr>
            <a:r>
              <a:rPr lang="en-US" sz="1800" dirty="0">
                <a:solidFill>
                  <a:schemeClr val="bg1">
                    <a:lumMod val="65000"/>
                  </a:schemeClr>
                </a:solidFill>
                <a:latin typeface="Calibri" panose="020F0502020204030204" pitchFamily="34" charset="0"/>
              </a:rPr>
              <a:t>Instruction Set Architecture</a:t>
            </a:r>
          </a:p>
          <a:p>
            <a:pPr lvl="1">
              <a:buSzPct val="100000"/>
              <a:buFont typeface="Symbol" panose="05050102010706020507" pitchFamily="18" charset="2"/>
              <a:buChar char=""/>
            </a:pPr>
            <a:r>
              <a:rPr lang="en-US" sz="1800" dirty="0">
                <a:solidFill>
                  <a:schemeClr val="bg1">
                    <a:lumMod val="65000"/>
                  </a:schemeClr>
                </a:solidFill>
                <a:latin typeface="Calibri" panose="020F0502020204030204" pitchFamily="34" charset="0"/>
              </a:rPr>
              <a:t>Features of an ISA – Complete, Concise, Generic, Simple</a:t>
            </a:r>
          </a:p>
          <a:p>
            <a:pPr lvl="0">
              <a:buSzPct val="100000"/>
              <a:buFont typeface="Symbol" panose="05050102010706020507" pitchFamily="18" charset="2"/>
              <a:buChar char=""/>
            </a:pPr>
            <a:r>
              <a:rPr lang="en-US" sz="2400" dirty="0">
                <a:solidFill>
                  <a:schemeClr val="bg1">
                    <a:lumMod val="65000"/>
                  </a:schemeClr>
                </a:solidFill>
                <a:latin typeface="Calibri" panose="020F0502020204030204" pitchFamily="34" charset="0"/>
              </a:rPr>
              <a:t>Completeness of an ISA</a:t>
            </a:r>
          </a:p>
          <a:p>
            <a:pPr lvl="1">
              <a:buSzPct val="100000"/>
              <a:buFont typeface="Symbol" panose="05050102010706020507" pitchFamily="18" charset="2"/>
              <a:buChar char=""/>
            </a:pPr>
            <a:r>
              <a:rPr lang="en-US" sz="1800" dirty="0">
                <a:solidFill>
                  <a:schemeClr val="bg1">
                    <a:lumMod val="65000"/>
                  </a:schemeClr>
                </a:solidFill>
                <a:latin typeface="Calibri" panose="020F0502020204030204" pitchFamily="34" charset="0"/>
              </a:rPr>
              <a:t>Turing Machines</a:t>
            </a:r>
          </a:p>
          <a:p>
            <a:pPr lvl="1">
              <a:buSzPct val="100000"/>
              <a:buFont typeface="Symbol" panose="05050102010706020507" pitchFamily="18" charset="2"/>
              <a:buChar char=""/>
            </a:pPr>
            <a:r>
              <a:rPr lang="en-US" sz="1800" dirty="0">
                <a:solidFill>
                  <a:schemeClr val="bg1">
                    <a:lumMod val="65000"/>
                  </a:schemeClr>
                </a:solidFill>
                <a:latin typeface="Calibri" panose="020F0502020204030204" pitchFamily="34" charset="0"/>
              </a:rPr>
              <a:t>Universal Machines</a:t>
            </a:r>
          </a:p>
          <a:p>
            <a:pPr lvl="1">
              <a:buSzPct val="100000"/>
              <a:buFont typeface="Symbol" panose="05050102010706020507" pitchFamily="18" charset="2"/>
              <a:buChar char=""/>
            </a:pPr>
            <a:r>
              <a:rPr lang="en-US" sz="1800" dirty="0">
                <a:solidFill>
                  <a:schemeClr val="bg1">
                    <a:lumMod val="65000"/>
                  </a:schemeClr>
                </a:solidFill>
                <a:latin typeface="Calibri" panose="020F0502020204030204" pitchFamily="34" charset="0"/>
              </a:rPr>
              <a:t>Single Instruction/Multi-Instruction ISA	</a:t>
            </a:r>
          </a:p>
          <a:p>
            <a:pPr lvl="0">
              <a:buSzPct val="100000"/>
              <a:buFont typeface="Symbol" panose="05050102010706020507" pitchFamily="18" charset="2"/>
              <a:buChar char=""/>
            </a:pPr>
            <a:r>
              <a:rPr lang="en-US" sz="2400" dirty="0">
                <a:solidFill>
                  <a:schemeClr val="tx1"/>
                </a:solidFill>
                <a:latin typeface="Calibri" panose="020F0502020204030204" pitchFamily="34" charset="0"/>
              </a:rPr>
              <a:t>Design of Practical Machines</a:t>
            </a:r>
          </a:p>
          <a:p>
            <a:pPr lvl="1">
              <a:buSzPct val="100000"/>
              <a:buFont typeface="Symbol" panose="05050102010706020507" pitchFamily="18" charset="2"/>
              <a:buChar char=""/>
            </a:pPr>
            <a:r>
              <a:rPr lang="en-US" sz="1800" dirty="0">
                <a:solidFill>
                  <a:schemeClr val="tx1"/>
                </a:solidFill>
                <a:latin typeface="Calibri" panose="020F0502020204030204" pitchFamily="34" charset="0"/>
              </a:rPr>
              <a:t>Harvard/ Von Neumann Machines</a:t>
            </a:r>
          </a:p>
          <a:p>
            <a:pPr lvl="1">
              <a:buSzPct val="100000"/>
              <a:buFont typeface="Symbol" panose="05050102010706020507" pitchFamily="18" charset="2"/>
              <a:buChar char=""/>
            </a:pPr>
            <a:r>
              <a:rPr lang="en-US" sz="1800" dirty="0">
                <a:solidFill>
                  <a:schemeClr val="tx1"/>
                </a:solidFill>
                <a:latin typeface="Calibri" panose="020F0502020204030204" pitchFamily="34" charset="0"/>
              </a:rPr>
              <a:t>Registers</a:t>
            </a:r>
          </a:p>
          <a:p>
            <a:pPr lvl="0">
              <a:buSzPct val="100000"/>
              <a:buFont typeface="Symbol" panose="05050102010706020507" pitchFamily="18" charset="2"/>
              <a:buChar char=""/>
            </a:pPr>
            <a:r>
              <a:rPr lang="en-US" sz="2400" dirty="0">
                <a:solidFill>
                  <a:schemeClr val="bg1">
                    <a:lumMod val="65000"/>
                  </a:schemeClr>
                </a:solidFill>
                <a:latin typeface="Calibri" panose="020F0502020204030204" pitchFamily="34" charset="0"/>
              </a:rPr>
              <a:t>Road Ahead</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40</a:t>
            </a:fld>
            <a:endParaRPr lang="en-US" sz="1000" dirty="0">
              <a:latin typeface="Calibri" panose="020F050202020403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1301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Designing</a:t>
            </a:r>
            <a:r>
              <a:rPr lang="fr-FR" dirty="0">
                <a:solidFill>
                  <a:schemeClr val="tx1"/>
                </a:solidFill>
              </a:rPr>
              <a:t> </a:t>
            </a:r>
            <a:r>
              <a:rPr lang="fr-FR" dirty="0" err="1">
                <a:solidFill>
                  <a:schemeClr val="tx1"/>
                </a:solidFill>
              </a:rPr>
              <a:t>Practical</a:t>
            </a:r>
            <a:r>
              <a:rPr lang="fr-FR" dirty="0">
                <a:solidFill>
                  <a:schemeClr val="tx1"/>
                </a:solidFill>
              </a:rPr>
              <a:t> Machines</a:t>
            </a:r>
          </a:p>
        </p:txBody>
      </p:sp>
      <p:sp>
        <p:nvSpPr>
          <p:cNvPr id="3" name="Freeform 2"/>
          <p:cNvSpPr/>
          <p:nvPr/>
        </p:nvSpPr>
        <p:spPr>
          <a:xfrm>
            <a:off x="2566920" y="5638305"/>
            <a:ext cx="3763440" cy="606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CC99"/>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Harvard Architecture</a:t>
            </a:r>
          </a:p>
        </p:txBody>
      </p:sp>
      <p:grpSp>
        <p:nvGrpSpPr>
          <p:cNvPr id="9" name="Group 4"/>
          <p:cNvGrpSpPr>
            <a:grpSpLocks noChangeAspect="1"/>
          </p:cNvGrpSpPr>
          <p:nvPr/>
        </p:nvGrpSpPr>
        <p:grpSpPr bwMode="auto">
          <a:xfrm>
            <a:off x="914400" y="1295400"/>
            <a:ext cx="7315200" cy="4319588"/>
            <a:chOff x="912" y="882"/>
            <a:chExt cx="4608" cy="2721"/>
          </a:xfrm>
        </p:grpSpPr>
        <p:sp>
          <p:nvSpPr>
            <p:cNvPr id="10" name="AutoShape 3"/>
            <p:cNvSpPr>
              <a:spLocks noChangeAspect="1" noChangeArrowheads="1" noTextEdit="1"/>
            </p:cNvSpPr>
            <p:nvPr/>
          </p:nvSpPr>
          <p:spPr bwMode="auto">
            <a:xfrm>
              <a:off x="912" y="882"/>
              <a:ext cx="4608" cy="27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5"/>
            <p:cNvSpPr>
              <a:spLocks noChangeArrowheads="1"/>
            </p:cNvSpPr>
            <p:nvPr/>
          </p:nvSpPr>
          <p:spPr bwMode="auto">
            <a:xfrm>
              <a:off x="4516" y="1915"/>
              <a:ext cx="929" cy="721"/>
            </a:xfrm>
            <a:prstGeom prst="rect">
              <a:avLst/>
            </a:prstGeom>
            <a:solidFill>
              <a:srgbClr val="A2D0D9"/>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6"/>
            <p:cNvSpPr>
              <a:spLocks noChangeArrowheads="1"/>
            </p:cNvSpPr>
            <p:nvPr/>
          </p:nvSpPr>
          <p:spPr bwMode="auto">
            <a:xfrm>
              <a:off x="2359" y="1320"/>
              <a:ext cx="1546" cy="1490"/>
            </a:xfrm>
            <a:prstGeom prst="rect">
              <a:avLst/>
            </a:prstGeom>
            <a:solidFill>
              <a:srgbClr val="FFE6D5"/>
            </a:solidFill>
            <a:ln w="2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7"/>
            <p:cNvSpPr>
              <a:spLocks noChangeArrowheads="1"/>
            </p:cNvSpPr>
            <p:nvPr/>
          </p:nvSpPr>
          <p:spPr bwMode="auto">
            <a:xfrm>
              <a:off x="948" y="1968"/>
              <a:ext cx="929" cy="720"/>
            </a:xfrm>
            <a:prstGeom prst="rect">
              <a:avLst/>
            </a:prstGeom>
            <a:solidFill>
              <a:srgbClr val="D5F6FF"/>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p:nvSpPr>
          <p:spPr bwMode="auto">
            <a:xfrm>
              <a:off x="2524" y="2060"/>
              <a:ext cx="1168" cy="567"/>
            </a:xfrm>
            <a:custGeom>
              <a:avLst/>
              <a:gdLst>
                <a:gd name="T0" fmla="*/ 462 w 1905"/>
                <a:gd name="T1" fmla="*/ 0 h 922"/>
                <a:gd name="T2" fmla="*/ 1443 w 1905"/>
                <a:gd name="T3" fmla="*/ 0 h 922"/>
                <a:gd name="T4" fmla="*/ 1905 w 1905"/>
                <a:gd name="T5" fmla="*/ 461 h 922"/>
                <a:gd name="T6" fmla="*/ 1443 w 1905"/>
                <a:gd name="T7" fmla="*/ 922 h 922"/>
                <a:gd name="T8" fmla="*/ 462 w 1905"/>
                <a:gd name="T9" fmla="*/ 922 h 922"/>
                <a:gd name="T10" fmla="*/ 0 w 1905"/>
                <a:gd name="T11" fmla="*/ 461 h 922"/>
                <a:gd name="T12" fmla="*/ 462 w 1905"/>
                <a:gd name="T13" fmla="*/ 0 h 922"/>
              </a:gdLst>
              <a:ahLst/>
              <a:cxnLst>
                <a:cxn ang="0">
                  <a:pos x="T0" y="T1"/>
                </a:cxn>
                <a:cxn ang="0">
                  <a:pos x="T2" y="T3"/>
                </a:cxn>
                <a:cxn ang="0">
                  <a:pos x="T4" y="T5"/>
                </a:cxn>
                <a:cxn ang="0">
                  <a:pos x="T6" y="T7"/>
                </a:cxn>
                <a:cxn ang="0">
                  <a:pos x="T8" y="T9"/>
                </a:cxn>
                <a:cxn ang="0">
                  <a:pos x="T10" y="T11"/>
                </a:cxn>
                <a:cxn ang="0">
                  <a:pos x="T12" y="T13"/>
                </a:cxn>
              </a:cxnLst>
              <a:rect l="0" t="0" r="r" b="b"/>
              <a:pathLst>
                <a:path w="1905" h="922">
                  <a:moveTo>
                    <a:pt x="462" y="0"/>
                  </a:moveTo>
                  <a:lnTo>
                    <a:pt x="1443" y="0"/>
                  </a:lnTo>
                  <a:cubicBezTo>
                    <a:pt x="1699" y="0"/>
                    <a:pt x="1905" y="206"/>
                    <a:pt x="1905" y="461"/>
                  </a:cubicBezTo>
                  <a:cubicBezTo>
                    <a:pt x="1905" y="717"/>
                    <a:pt x="1699" y="922"/>
                    <a:pt x="1443" y="922"/>
                  </a:cubicBezTo>
                  <a:lnTo>
                    <a:pt x="462" y="922"/>
                  </a:lnTo>
                  <a:cubicBezTo>
                    <a:pt x="206" y="922"/>
                    <a:pt x="0" y="717"/>
                    <a:pt x="0" y="461"/>
                  </a:cubicBezTo>
                  <a:cubicBezTo>
                    <a:pt x="0" y="206"/>
                    <a:pt x="206" y="0"/>
                    <a:pt x="462" y="0"/>
                  </a:cubicBezTo>
                  <a:close/>
                </a:path>
              </a:pathLst>
            </a:custGeom>
            <a:solidFill>
              <a:srgbClr val="F4D7E3"/>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9"/>
            <p:cNvSpPr>
              <a:spLocks noChangeArrowheads="1"/>
            </p:cNvSpPr>
            <p:nvPr/>
          </p:nvSpPr>
          <p:spPr bwMode="auto">
            <a:xfrm>
              <a:off x="2837" y="947"/>
              <a:ext cx="777" cy="4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800" b="0" i="0" u="none" strike="noStrike" cap="none" normalizeH="0" baseline="0">
                  <a:ln>
                    <a:noFill/>
                  </a:ln>
                  <a:solidFill>
                    <a:srgbClr val="000000"/>
                  </a:solidFill>
                  <a:effectLst/>
                  <a:latin typeface="Sans"/>
                </a:rPr>
                <a:t>CPU</a:t>
              </a:r>
              <a:endParaRPr kumimoji="0" lang="en-US" sz="1800" b="0" i="0" u="none" strike="noStrike" cap="none" normalizeH="0" baseline="0">
                <a:ln>
                  <a:noFill/>
                </a:ln>
                <a:solidFill>
                  <a:schemeClr val="tx1"/>
                </a:solidFill>
                <a:effectLst/>
                <a:latin typeface="Arial" pitchFamily="34" charset="0"/>
              </a:endParaRPr>
            </a:p>
          </p:txBody>
        </p:sp>
        <p:sp>
          <p:nvSpPr>
            <p:cNvPr id="16" name="Rectangle 10"/>
            <p:cNvSpPr>
              <a:spLocks noChangeArrowheads="1"/>
            </p:cNvSpPr>
            <p:nvPr/>
          </p:nvSpPr>
          <p:spPr bwMode="auto">
            <a:xfrm>
              <a:off x="2639" y="2206"/>
              <a:ext cx="1027" cy="3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500" b="0" i="0" u="none" strike="noStrike" cap="none" normalizeH="0" baseline="0" dirty="0">
                  <a:ln>
                    <a:noFill/>
                  </a:ln>
                  <a:solidFill>
                    <a:srgbClr val="000000"/>
                  </a:solidFill>
                  <a:effectLst/>
                  <a:latin typeface="Sans"/>
                </a:rPr>
                <a:t>Control</a:t>
              </a:r>
              <a:endParaRPr kumimoji="0" lang="en-US" sz="1800" b="0" i="0" u="none" strike="noStrike" cap="none" normalizeH="0" baseline="0" dirty="0">
                <a:ln>
                  <a:noFill/>
                </a:ln>
                <a:solidFill>
                  <a:schemeClr val="tx1"/>
                </a:solidFill>
                <a:effectLst/>
                <a:latin typeface="Arial" pitchFamily="34" charset="0"/>
              </a:endParaRPr>
            </a:p>
          </p:txBody>
        </p:sp>
        <p:sp>
          <p:nvSpPr>
            <p:cNvPr id="17" name="Freeform 11"/>
            <p:cNvSpPr>
              <a:spLocks/>
            </p:cNvSpPr>
            <p:nvPr/>
          </p:nvSpPr>
          <p:spPr bwMode="auto">
            <a:xfrm>
              <a:off x="2778" y="1383"/>
              <a:ext cx="645" cy="342"/>
            </a:xfrm>
            <a:custGeom>
              <a:avLst/>
              <a:gdLst>
                <a:gd name="T0" fmla="*/ 279 w 1052"/>
                <a:gd name="T1" fmla="*/ 0 h 558"/>
                <a:gd name="T2" fmla="*/ 773 w 1052"/>
                <a:gd name="T3" fmla="*/ 0 h 558"/>
                <a:gd name="T4" fmla="*/ 1052 w 1052"/>
                <a:gd name="T5" fmla="*/ 279 h 558"/>
                <a:gd name="T6" fmla="*/ 773 w 1052"/>
                <a:gd name="T7" fmla="*/ 558 h 558"/>
                <a:gd name="T8" fmla="*/ 279 w 1052"/>
                <a:gd name="T9" fmla="*/ 558 h 558"/>
                <a:gd name="T10" fmla="*/ 0 w 1052"/>
                <a:gd name="T11" fmla="*/ 279 h 558"/>
                <a:gd name="T12" fmla="*/ 279 w 1052"/>
                <a:gd name="T13" fmla="*/ 0 h 558"/>
              </a:gdLst>
              <a:ahLst/>
              <a:cxnLst>
                <a:cxn ang="0">
                  <a:pos x="T0" y="T1"/>
                </a:cxn>
                <a:cxn ang="0">
                  <a:pos x="T2" y="T3"/>
                </a:cxn>
                <a:cxn ang="0">
                  <a:pos x="T4" y="T5"/>
                </a:cxn>
                <a:cxn ang="0">
                  <a:pos x="T6" y="T7"/>
                </a:cxn>
                <a:cxn ang="0">
                  <a:pos x="T8" y="T9"/>
                </a:cxn>
                <a:cxn ang="0">
                  <a:pos x="T10" y="T11"/>
                </a:cxn>
                <a:cxn ang="0">
                  <a:pos x="T12" y="T13"/>
                </a:cxn>
              </a:cxnLst>
              <a:rect l="0" t="0" r="r" b="b"/>
              <a:pathLst>
                <a:path w="1052" h="558">
                  <a:moveTo>
                    <a:pt x="279" y="0"/>
                  </a:moveTo>
                  <a:lnTo>
                    <a:pt x="773" y="0"/>
                  </a:lnTo>
                  <a:cubicBezTo>
                    <a:pt x="927" y="0"/>
                    <a:pt x="1052" y="124"/>
                    <a:pt x="1052" y="279"/>
                  </a:cubicBezTo>
                  <a:cubicBezTo>
                    <a:pt x="1052" y="434"/>
                    <a:pt x="927" y="558"/>
                    <a:pt x="773" y="558"/>
                  </a:cubicBezTo>
                  <a:lnTo>
                    <a:pt x="279" y="558"/>
                  </a:lnTo>
                  <a:cubicBezTo>
                    <a:pt x="125" y="558"/>
                    <a:pt x="0" y="434"/>
                    <a:pt x="0" y="279"/>
                  </a:cubicBezTo>
                  <a:cubicBezTo>
                    <a:pt x="0" y="124"/>
                    <a:pt x="125" y="0"/>
                    <a:pt x="279" y="0"/>
                  </a:cubicBezTo>
                  <a:close/>
                </a:path>
              </a:pathLst>
            </a:custGeom>
            <a:solidFill>
              <a:srgbClr val="F4D7E3"/>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2"/>
            <p:cNvSpPr>
              <a:spLocks noChangeArrowheads="1"/>
            </p:cNvSpPr>
            <p:nvPr/>
          </p:nvSpPr>
          <p:spPr bwMode="auto">
            <a:xfrm>
              <a:off x="2941" y="1477"/>
              <a:ext cx="420" cy="2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000000"/>
                  </a:solidFill>
                  <a:effectLst/>
                  <a:latin typeface="Sans"/>
                </a:rPr>
                <a:t>ALU</a:t>
              </a:r>
              <a:endParaRPr kumimoji="0" lang="en-US" sz="1800" b="0" i="0" u="none" strike="noStrike" cap="none" normalizeH="0" baseline="0">
                <a:ln>
                  <a:noFill/>
                </a:ln>
                <a:solidFill>
                  <a:schemeClr val="tx1"/>
                </a:solidFill>
                <a:effectLst/>
                <a:latin typeface="Arial" pitchFamily="34" charset="0"/>
              </a:endParaRPr>
            </a:p>
          </p:txBody>
        </p:sp>
        <p:sp>
          <p:nvSpPr>
            <p:cNvPr id="19" name="Rectangle 13"/>
            <p:cNvSpPr>
              <a:spLocks noChangeArrowheads="1"/>
            </p:cNvSpPr>
            <p:nvPr/>
          </p:nvSpPr>
          <p:spPr bwMode="auto">
            <a:xfrm>
              <a:off x="1017" y="2149"/>
              <a:ext cx="770" cy="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Sans"/>
                </a:rPr>
                <a:t>Instruction</a:t>
              </a:r>
              <a:endParaRPr kumimoji="0" lang="en-US" sz="1800" b="0" i="0" u="none" strike="noStrike" cap="none" normalizeH="0" baseline="0">
                <a:ln>
                  <a:noFill/>
                </a:ln>
                <a:solidFill>
                  <a:schemeClr val="tx1"/>
                </a:solidFill>
                <a:effectLst/>
                <a:latin typeface="Arial" pitchFamily="34" charset="0"/>
              </a:endParaRPr>
            </a:p>
          </p:txBody>
        </p:sp>
        <p:sp>
          <p:nvSpPr>
            <p:cNvPr id="20" name="Rectangle 14"/>
            <p:cNvSpPr>
              <a:spLocks noChangeArrowheads="1"/>
            </p:cNvSpPr>
            <p:nvPr/>
          </p:nvSpPr>
          <p:spPr bwMode="auto">
            <a:xfrm>
              <a:off x="1017" y="2349"/>
              <a:ext cx="701" cy="20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Sans"/>
                </a:rPr>
                <a:t>  memory</a:t>
              </a:r>
              <a:endParaRPr kumimoji="0" lang="en-US" sz="1800" b="0" i="0" u="none" strike="noStrike" cap="none" normalizeH="0" baseline="0">
                <a:ln>
                  <a:noFill/>
                </a:ln>
                <a:solidFill>
                  <a:schemeClr val="tx1"/>
                </a:solidFill>
                <a:effectLst/>
                <a:latin typeface="Arial" pitchFamily="34" charset="0"/>
              </a:endParaRPr>
            </a:p>
          </p:txBody>
        </p:sp>
        <p:sp>
          <p:nvSpPr>
            <p:cNvPr id="21" name="Rectangle 15"/>
            <p:cNvSpPr>
              <a:spLocks noChangeArrowheads="1"/>
            </p:cNvSpPr>
            <p:nvPr/>
          </p:nvSpPr>
          <p:spPr bwMode="auto">
            <a:xfrm>
              <a:off x="4652" y="2037"/>
              <a:ext cx="548" cy="2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000000"/>
                  </a:solidFill>
                  <a:effectLst/>
                  <a:latin typeface="Sans"/>
                </a:rPr>
                <a:t>  Data</a:t>
              </a:r>
              <a:endParaRPr kumimoji="0" lang="en-US" sz="1800" b="0" i="0" u="none" strike="noStrike" cap="none" normalizeH="0" baseline="0">
                <a:ln>
                  <a:noFill/>
                </a:ln>
                <a:solidFill>
                  <a:schemeClr val="tx1"/>
                </a:solidFill>
                <a:effectLst/>
                <a:latin typeface="Arial" pitchFamily="34" charset="0"/>
              </a:endParaRPr>
            </a:p>
          </p:txBody>
        </p:sp>
        <p:sp>
          <p:nvSpPr>
            <p:cNvPr id="22" name="Rectangle 16"/>
            <p:cNvSpPr>
              <a:spLocks noChangeArrowheads="1"/>
            </p:cNvSpPr>
            <p:nvPr/>
          </p:nvSpPr>
          <p:spPr bwMode="auto">
            <a:xfrm>
              <a:off x="4652" y="2271"/>
              <a:ext cx="715" cy="2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000000"/>
                  </a:solidFill>
                  <a:effectLst/>
                  <a:latin typeface="Sans"/>
                </a:rPr>
                <a:t>memory</a:t>
              </a:r>
              <a:endParaRPr kumimoji="0" lang="en-US" sz="1800" b="0" i="0" u="none" strike="noStrike" cap="none" normalizeH="0" baseline="0">
                <a:ln>
                  <a:noFill/>
                </a:ln>
                <a:solidFill>
                  <a:schemeClr val="tx1"/>
                </a:solidFill>
                <a:effectLst/>
                <a:latin typeface="Arial" pitchFamily="34" charset="0"/>
              </a:endParaRPr>
            </a:p>
          </p:txBody>
        </p:sp>
        <p:sp>
          <p:nvSpPr>
            <p:cNvPr id="23" name="Freeform 17"/>
            <p:cNvSpPr>
              <a:spLocks/>
            </p:cNvSpPr>
            <p:nvPr/>
          </p:nvSpPr>
          <p:spPr bwMode="auto">
            <a:xfrm>
              <a:off x="2606" y="3216"/>
              <a:ext cx="1001" cy="329"/>
            </a:xfrm>
            <a:custGeom>
              <a:avLst/>
              <a:gdLst>
                <a:gd name="T0" fmla="*/ 6 w 1633"/>
                <a:gd name="T1" fmla="*/ 0 h 535"/>
                <a:gd name="T2" fmla="*/ 1626 w 1633"/>
                <a:gd name="T3" fmla="*/ 0 h 535"/>
                <a:gd name="T4" fmla="*/ 1633 w 1633"/>
                <a:gd name="T5" fmla="*/ 7 h 535"/>
                <a:gd name="T6" fmla="*/ 1633 w 1633"/>
                <a:gd name="T7" fmla="*/ 528 h 535"/>
                <a:gd name="T8" fmla="*/ 1626 w 1633"/>
                <a:gd name="T9" fmla="*/ 535 h 535"/>
                <a:gd name="T10" fmla="*/ 6 w 1633"/>
                <a:gd name="T11" fmla="*/ 535 h 535"/>
                <a:gd name="T12" fmla="*/ 0 w 1633"/>
                <a:gd name="T13" fmla="*/ 528 h 535"/>
                <a:gd name="T14" fmla="*/ 0 w 1633"/>
                <a:gd name="T15" fmla="*/ 7 h 535"/>
                <a:gd name="T16" fmla="*/ 6 w 1633"/>
                <a:gd name="T17" fmla="*/ 0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3" h="535">
                  <a:moveTo>
                    <a:pt x="6" y="0"/>
                  </a:moveTo>
                  <a:lnTo>
                    <a:pt x="1626" y="0"/>
                  </a:lnTo>
                  <a:cubicBezTo>
                    <a:pt x="1630" y="0"/>
                    <a:pt x="1633" y="3"/>
                    <a:pt x="1633" y="7"/>
                  </a:cubicBezTo>
                  <a:lnTo>
                    <a:pt x="1633" y="528"/>
                  </a:lnTo>
                  <a:cubicBezTo>
                    <a:pt x="1633" y="532"/>
                    <a:pt x="1630" y="535"/>
                    <a:pt x="1626" y="535"/>
                  </a:cubicBezTo>
                  <a:lnTo>
                    <a:pt x="6" y="535"/>
                  </a:lnTo>
                  <a:cubicBezTo>
                    <a:pt x="3" y="535"/>
                    <a:pt x="0" y="532"/>
                    <a:pt x="0" y="528"/>
                  </a:cubicBezTo>
                  <a:lnTo>
                    <a:pt x="0" y="7"/>
                  </a:lnTo>
                  <a:cubicBezTo>
                    <a:pt x="0" y="3"/>
                    <a:pt x="3" y="0"/>
                    <a:pt x="6" y="0"/>
                  </a:cubicBezTo>
                  <a:close/>
                </a:path>
              </a:pathLst>
            </a:custGeom>
            <a:solidFill>
              <a:srgbClr val="F4D7E3"/>
            </a:solidFill>
            <a:ln w="1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18"/>
            <p:cNvSpPr>
              <a:spLocks noChangeArrowheads="1"/>
            </p:cNvSpPr>
            <p:nvPr/>
          </p:nvSpPr>
          <p:spPr bwMode="auto">
            <a:xfrm>
              <a:off x="2633" y="3288"/>
              <a:ext cx="999"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a:ln>
                    <a:noFill/>
                  </a:ln>
                  <a:solidFill>
                    <a:srgbClr val="000000"/>
                  </a:solidFill>
                  <a:effectLst/>
                  <a:latin typeface="Sans"/>
                </a:rPr>
                <a:t>I/O devices</a:t>
              </a:r>
              <a:endParaRPr kumimoji="0" lang="en-US" sz="1800" b="0" i="0" u="none" strike="noStrike" cap="none" normalizeH="0" baseline="0">
                <a:ln>
                  <a:noFill/>
                </a:ln>
                <a:solidFill>
                  <a:schemeClr val="tx1"/>
                </a:solidFill>
                <a:effectLst/>
                <a:latin typeface="Arial" pitchFamily="34" charset="0"/>
              </a:endParaRPr>
            </a:p>
          </p:txBody>
        </p:sp>
        <p:sp>
          <p:nvSpPr>
            <p:cNvPr id="25" name="Freeform 19"/>
            <p:cNvSpPr>
              <a:spLocks/>
            </p:cNvSpPr>
            <p:nvPr/>
          </p:nvSpPr>
          <p:spPr bwMode="auto">
            <a:xfrm>
              <a:off x="3697" y="2243"/>
              <a:ext cx="809" cy="207"/>
            </a:xfrm>
            <a:custGeom>
              <a:avLst/>
              <a:gdLst>
                <a:gd name="T0" fmla="*/ 0 w 1318"/>
                <a:gd name="T1" fmla="*/ 164 h 337"/>
                <a:gd name="T2" fmla="*/ 223 w 1318"/>
                <a:gd name="T3" fmla="*/ 337 h 337"/>
                <a:gd name="T4" fmla="*/ 223 w 1318"/>
                <a:gd name="T5" fmla="*/ 250 h 337"/>
                <a:gd name="T6" fmla="*/ 1082 w 1318"/>
                <a:gd name="T7" fmla="*/ 250 h 337"/>
                <a:gd name="T8" fmla="*/ 1082 w 1318"/>
                <a:gd name="T9" fmla="*/ 337 h 337"/>
                <a:gd name="T10" fmla="*/ 1318 w 1318"/>
                <a:gd name="T11" fmla="*/ 171 h 337"/>
                <a:gd name="T12" fmla="*/ 1098 w 1318"/>
                <a:gd name="T13" fmla="*/ 16 h 337"/>
                <a:gd name="T14" fmla="*/ 1098 w 1318"/>
                <a:gd name="T15" fmla="*/ 94 h 337"/>
                <a:gd name="T16" fmla="*/ 233 w 1318"/>
                <a:gd name="T17" fmla="*/ 94 h 337"/>
                <a:gd name="T18" fmla="*/ 233 w 1318"/>
                <a:gd name="T19" fmla="*/ 0 h 337"/>
                <a:gd name="T20" fmla="*/ 0 w 1318"/>
                <a:gd name="T21" fmla="*/ 164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8" h="337">
                  <a:moveTo>
                    <a:pt x="0" y="164"/>
                  </a:moveTo>
                  <a:lnTo>
                    <a:pt x="223" y="337"/>
                  </a:lnTo>
                  <a:lnTo>
                    <a:pt x="223" y="250"/>
                  </a:lnTo>
                  <a:lnTo>
                    <a:pt x="1082" y="250"/>
                  </a:lnTo>
                  <a:lnTo>
                    <a:pt x="1082" y="337"/>
                  </a:lnTo>
                  <a:lnTo>
                    <a:pt x="1318" y="171"/>
                  </a:lnTo>
                  <a:lnTo>
                    <a:pt x="1098" y="16"/>
                  </a:lnTo>
                  <a:lnTo>
                    <a:pt x="1098" y="94"/>
                  </a:lnTo>
                  <a:lnTo>
                    <a:pt x="233" y="94"/>
                  </a:lnTo>
                  <a:lnTo>
                    <a:pt x="233" y="0"/>
                  </a:lnTo>
                  <a:lnTo>
                    <a:pt x="0" y="164"/>
                  </a:lnTo>
                  <a:close/>
                </a:path>
              </a:pathLst>
            </a:custGeom>
            <a:solidFill>
              <a:srgbClr val="0000FF"/>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0"/>
            <p:cNvSpPr>
              <a:spLocks/>
            </p:cNvSpPr>
            <p:nvPr/>
          </p:nvSpPr>
          <p:spPr bwMode="auto">
            <a:xfrm>
              <a:off x="3057" y="2622"/>
              <a:ext cx="206" cy="602"/>
            </a:xfrm>
            <a:custGeom>
              <a:avLst/>
              <a:gdLst>
                <a:gd name="T0" fmla="*/ 170 w 337"/>
                <a:gd name="T1" fmla="*/ 0 h 979"/>
                <a:gd name="T2" fmla="*/ 0 w 337"/>
                <a:gd name="T3" fmla="*/ 167 h 979"/>
                <a:gd name="T4" fmla="*/ 86 w 337"/>
                <a:gd name="T5" fmla="*/ 166 h 979"/>
                <a:gd name="T6" fmla="*/ 93 w 337"/>
                <a:gd name="T7" fmla="*/ 805 h 979"/>
                <a:gd name="T8" fmla="*/ 7 w 337"/>
                <a:gd name="T9" fmla="*/ 806 h 979"/>
                <a:gd name="T10" fmla="*/ 175 w 337"/>
                <a:gd name="T11" fmla="*/ 979 h 979"/>
                <a:gd name="T12" fmla="*/ 328 w 337"/>
                <a:gd name="T13" fmla="*/ 814 h 979"/>
                <a:gd name="T14" fmla="*/ 250 w 337"/>
                <a:gd name="T15" fmla="*/ 815 h 979"/>
                <a:gd name="T16" fmla="*/ 242 w 337"/>
                <a:gd name="T17" fmla="*/ 172 h 979"/>
                <a:gd name="T18" fmla="*/ 337 w 337"/>
                <a:gd name="T19" fmla="*/ 171 h 979"/>
                <a:gd name="T20" fmla="*/ 170 w 337"/>
                <a:gd name="T21" fmla="*/ 0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7" h="979">
                  <a:moveTo>
                    <a:pt x="170" y="0"/>
                  </a:moveTo>
                  <a:lnTo>
                    <a:pt x="0" y="167"/>
                  </a:lnTo>
                  <a:lnTo>
                    <a:pt x="86" y="166"/>
                  </a:lnTo>
                  <a:lnTo>
                    <a:pt x="93" y="805"/>
                  </a:lnTo>
                  <a:lnTo>
                    <a:pt x="7" y="806"/>
                  </a:lnTo>
                  <a:lnTo>
                    <a:pt x="175" y="979"/>
                  </a:lnTo>
                  <a:lnTo>
                    <a:pt x="328" y="814"/>
                  </a:lnTo>
                  <a:lnTo>
                    <a:pt x="250" y="815"/>
                  </a:lnTo>
                  <a:lnTo>
                    <a:pt x="242" y="172"/>
                  </a:lnTo>
                  <a:lnTo>
                    <a:pt x="337" y="171"/>
                  </a:lnTo>
                  <a:lnTo>
                    <a:pt x="170" y="0"/>
                  </a:lnTo>
                  <a:close/>
                </a:path>
              </a:pathLst>
            </a:custGeom>
            <a:solidFill>
              <a:srgbClr val="0000FF"/>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1"/>
            <p:cNvSpPr>
              <a:spLocks/>
            </p:cNvSpPr>
            <p:nvPr/>
          </p:nvSpPr>
          <p:spPr bwMode="auto">
            <a:xfrm>
              <a:off x="1874" y="2218"/>
              <a:ext cx="664" cy="207"/>
            </a:xfrm>
            <a:custGeom>
              <a:avLst/>
              <a:gdLst>
                <a:gd name="T0" fmla="*/ 0 w 1083"/>
                <a:gd name="T1" fmla="*/ 165 h 337"/>
                <a:gd name="T2" fmla="*/ 183 w 1083"/>
                <a:gd name="T3" fmla="*/ 337 h 337"/>
                <a:gd name="T4" fmla="*/ 183 w 1083"/>
                <a:gd name="T5" fmla="*/ 251 h 337"/>
                <a:gd name="T6" fmla="*/ 889 w 1083"/>
                <a:gd name="T7" fmla="*/ 251 h 337"/>
                <a:gd name="T8" fmla="*/ 889 w 1083"/>
                <a:gd name="T9" fmla="*/ 337 h 337"/>
                <a:gd name="T10" fmla="*/ 1083 w 1083"/>
                <a:gd name="T11" fmla="*/ 171 h 337"/>
                <a:gd name="T12" fmla="*/ 902 w 1083"/>
                <a:gd name="T13" fmla="*/ 17 h 337"/>
                <a:gd name="T14" fmla="*/ 902 w 1083"/>
                <a:gd name="T15" fmla="*/ 95 h 337"/>
                <a:gd name="T16" fmla="*/ 191 w 1083"/>
                <a:gd name="T17" fmla="*/ 95 h 337"/>
                <a:gd name="T18" fmla="*/ 191 w 1083"/>
                <a:gd name="T19" fmla="*/ 0 h 337"/>
                <a:gd name="T20" fmla="*/ 0 w 1083"/>
                <a:gd name="T21" fmla="*/ 165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3" h="337">
                  <a:moveTo>
                    <a:pt x="0" y="165"/>
                  </a:moveTo>
                  <a:lnTo>
                    <a:pt x="183" y="337"/>
                  </a:lnTo>
                  <a:lnTo>
                    <a:pt x="183" y="251"/>
                  </a:lnTo>
                  <a:lnTo>
                    <a:pt x="889" y="251"/>
                  </a:lnTo>
                  <a:lnTo>
                    <a:pt x="889" y="337"/>
                  </a:lnTo>
                  <a:lnTo>
                    <a:pt x="1083" y="171"/>
                  </a:lnTo>
                  <a:lnTo>
                    <a:pt x="902" y="17"/>
                  </a:lnTo>
                  <a:lnTo>
                    <a:pt x="902" y="95"/>
                  </a:lnTo>
                  <a:lnTo>
                    <a:pt x="191" y="95"/>
                  </a:lnTo>
                  <a:lnTo>
                    <a:pt x="191" y="0"/>
                  </a:lnTo>
                  <a:lnTo>
                    <a:pt x="0" y="165"/>
                  </a:lnTo>
                  <a:close/>
                </a:path>
              </a:pathLst>
            </a:custGeom>
            <a:solidFill>
              <a:srgbClr val="0000FF"/>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2"/>
            <p:cNvSpPr>
              <a:spLocks/>
            </p:cNvSpPr>
            <p:nvPr/>
          </p:nvSpPr>
          <p:spPr bwMode="auto">
            <a:xfrm>
              <a:off x="2987" y="1728"/>
              <a:ext cx="206" cy="339"/>
            </a:xfrm>
            <a:custGeom>
              <a:avLst/>
              <a:gdLst>
                <a:gd name="T0" fmla="*/ 172 w 337"/>
                <a:gd name="T1" fmla="*/ 0 h 552"/>
                <a:gd name="T2" fmla="*/ 0 w 337"/>
                <a:gd name="T3" fmla="*/ 91 h 552"/>
                <a:gd name="T4" fmla="*/ 86 w 337"/>
                <a:gd name="T5" fmla="*/ 92 h 552"/>
                <a:gd name="T6" fmla="*/ 88 w 337"/>
                <a:gd name="T7" fmla="*/ 453 h 552"/>
                <a:gd name="T8" fmla="*/ 2 w 337"/>
                <a:gd name="T9" fmla="*/ 452 h 552"/>
                <a:gd name="T10" fmla="*/ 168 w 337"/>
                <a:gd name="T11" fmla="*/ 552 h 552"/>
                <a:gd name="T12" fmla="*/ 322 w 337"/>
                <a:gd name="T13" fmla="*/ 461 h 552"/>
                <a:gd name="T14" fmla="*/ 244 w 337"/>
                <a:gd name="T15" fmla="*/ 461 h 552"/>
                <a:gd name="T16" fmla="*/ 242 w 337"/>
                <a:gd name="T17" fmla="*/ 98 h 552"/>
                <a:gd name="T18" fmla="*/ 337 w 337"/>
                <a:gd name="T19" fmla="*/ 99 h 552"/>
                <a:gd name="T20" fmla="*/ 172 w 337"/>
                <a:gd name="T21" fmla="*/ 0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7" h="552">
                  <a:moveTo>
                    <a:pt x="172" y="0"/>
                  </a:moveTo>
                  <a:lnTo>
                    <a:pt x="0" y="91"/>
                  </a:lnTo>
                  <a:lnTo>
                    <a:pt x="86" y="92"/>
                  </a:lnTo>
                  <a:lnTo>
                    <a:pt x="88" y="453"/>
                  </a:lnTo>
                  <a:lnTo>
                    <a:pt x="2" y="452"/>
                  </a:lnTo>
                  <a:lnTo>
                    <a:pt x="168" y="552"/>
                  </a:lnTo>
                  <a:lnTo>
                    <a:pt x="322" y="461"/>
                  </a:lnTo>
                  <a:lnTo>
                    <a:pt x="244" y="461"/>
                  </a:lnTo>
                  <a:lnTo>
                    <a:pt x="242" y="98"/>
                  </a:lnTo>
                  <a:lnTo>
                    <a:pt x="337" y="99"/>
                  </a:lnTo>
                  <a:lnTo>
                    <a:pt x="172" y="0"/>
                  </a:lnTo>
                  <a:close/>
                </a:path>
              </a:pathLst>
            </a:custGeom>
            <a:solidFill>
              <a:srgbClr val="0000FF"/>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pic>
        <p:nvPicPr>
          <p:cNvPr id="29"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41</a:t>
            </a:fld>
            <a:endParaRPr lang="en-US" sz="1000" dirty="0">
              <a:latin typeface="Calibri" panose="020F050202020403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page4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Von-Neumann Architecture</a:t>
            </a:r>
          </a:p>
        </p:txBody>
      </p:sp>
      <p:grpSp>
        <p:nvGrpSpPr>
          <p:cNvPr id="7" name="Group 4"/>
          <p:cNvGrpSpPr>
            <a:grpSpLocks noChangeAspect="1"/>
          </p:cNvGrpSpPr>
          <p:nvPr/>
        </p:nvGrpSpPr>
        <p:grpSpPr bwMode="auto">
          <a:xfrm>
            <a:off x="885825" y="2057400"/>
            <a:ext cx="7343775" cy="3154363"/>
            <a:chOff x="896" y="1296"/>
            <a:chExt cx="4626" cy="1987"/>
          </a:xfrm>
        </p:grpSpPr>
        <p:sp>
          <p:nvSpPr>
            <p:cNvPr id="8" name="AutoShape 3"/>
            <p:cNvSpPr>
              <a:spLocks noChangeAspect="1" noChangeArrowheads="1" noTextEdit="1"/>
            </p:cNvSpPr>
            <p:nvPr/>
          </p:nvSpPr>
          <p:spPr bwMode="auto">
            <a:xfrm>
              <a:off x="896" y="1296"/>
              <a:ext cx="4608" cy="1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5"/>
            <p:cNvSpPr>
              <a:spLocks noChangeArrowheads="1"/>
            </p:cNvSpPr>
            <p:nvPr/>
          </p:nvSpPr>
          <p:spPr bwMode="auto">
            <a:xfrm>
              <a:off x="2325" y="1710"/>
              <a:ext cx="1545" cy="1493"/>
            </a:xfrm>
            <a:prstGeom prst="rect">
              <a:avLst/>
            </a:prstGeom>
            <a:solidFill>
              <a:srgbClr val="FFE6D5"/>
            </a:solidFill>
            <a:ln w="2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6"/>
            <p:cNvSpPr>
              <a:spLocks noChangeArrowheads="1"/>
            </p:cNvSpPr>
            <p:nvPr/>
          </p:nvSpPr>
          <p:spPr bwMode="auto">
            <a:xfrm>
              <a:off x="914" y="2359"/>
              <a:ext cx="929" cy="722"/>
            </a:xfrm>
            <a:prstGeom prst="rect">
              <a:avLst/>
            </a:prstGeom>
            <a:solidFill>
              <a:srgbClr val="D5F6FF"/>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p:nvSpPr>
          <p:spPr bwMode="auto">
            <a:xfrm>
              <a:off x="2489" y="2451"/>
              <a:ext cx="1168" cy="568"/>
            </a:xfrm>
            <a:custGeom>
              <a:avLst/>
              <a:gdLst>
                <a:gd name="T0" fmla="*/ 461 w 1904"/>
                <a:gd name="T1" fmla="*/ 0 h 922"/>
                <a:gd name="T2" fmla="*/ 1443 w 1904"/>
                <a:gd name="T3" fmla="*/ 0 h 922"/>
                <a:gd name="T4" fmla="*/ 1904 w 1904"/>
                <a:gd name="T5" fmla="*/ 461 h 922"/>
                <a:gd name="T6" fmla="*/ 1443 w 1904"/>
                <a:gd name="T7" fmla="*/ 922 h 922"/>
                <a:gd name="T8" fmla="*/ 461 w 1904"/>
                <a:gd name="T9" fmla="*/ 922 h 922"/>
                <a:gd name="T10" fmla="*/ 0 w 1904"/>
                <a:gd name="T11" fmla="*/ 461 h 922"/>
                <a:gd name="T12" fmla="*/ 461 w 1904"/>
                <a:gd name="T13" fmla="*/ 0 h 922"/>
              </a:gdLst>
              <a:ahLst/>
              <a:cxnLst>
                <a:cxn ang="0">
                  <a:pos x="T0" y="T1"/>
                </a:cxn>
                <a:cxn ang="0">
                  <a:pos x="T2" y="T3"/>
                </a:cxn>
                <a:cxn ang="0">
                  <a:pos x="T4" y="T5"/>
                </a:cxn>
                <a:cxn ang="0">
                  <a:pos x="T6" y="T7"/>
                </a:cxn>
                <a:cxn ang="0">
                  <a:pos x="T8" y="T9"/>
                </a:cxn>
                <a:cxn ang="0">
                  <a:pos x="T10" y="T11"/>
                </a:cxn>
                <a:cxn ang="0">
                  <a:pos x="T12" y="T13"/>
                </a:cxn>
              </a:cxnLst>
              <a:rect l="0" t="0" r="r" b="b"/>
              <a:pathLst>
                <a:path w="1904" h="922">
                  <a:moveTo>
                    <a:pt x="461" y="0"/>
                  </a:moveTo>
                  <a:lnTo>
                    <a:pt x="1443" y="0"/>
                  </a:lnTo>
                  <a:cubicBezTo>
                    <a:pt x="1699" y="0"/>
                    <a:pt x="1904" y="206"/>
                    <a:pt x="1904" y="461"/>
                  </a:cubicBezTo>
                  <a:cubicBezTo>
                    <a:pt x="1904" y="717"/>
                    <a:pt x="1699" y="922"/>
                    <a:pt x="1443" y="922"/>
                  </a:cubicBezTo>
                  <a:lnTo>
                    <a:pt x="461" y="922"/>
                  </a:lnTo>
                  <a:cubicBezTo>
                    <a:pt x="206" y="922"/>
                    <a:pt x="0" y="717"/>
                    <a:pt x="0" y="461"/>
                  </a:cubicBezTo>
                  <a:cubicBezTo>
                    <a:pt x="0" y="206"/>
                    <a:pt x="206" y="0"/>
                    <a:pt x="461" y="0"/>
                  </a:cubicBezTo>
                  <a:close/>
                </a:path>
              </a:pathLst>
            </a:custGeom>
            <a:solidFill>
              <a:srgbClr val="F4D7E3"/>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8"/>
            <p:cNvSpPr>
              <a:spLocks noChangeArrowheads="1"/>
            </p:cNvSpPr>
            <p:nvPr/>
          </p:nvSpPr>
          <p:spPr bwMode="auto">
            <a:xfrm>
              <a:off x="2803" y="1336"/>
              <a:ext cx="777" cy="4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800" b="0" i="0" u="none" strike="noStrike" cap="none" normalizeH="0" baseline="0">
                  <a:ln>
                    <a:noFill/>
                  </a:ln>
                  <a:solidFill>
                    <a:srgbClr val="000000"/>
                  </a:solidFill>
                  <a:effectLst/>
                  <a:latin typeface="Sans"/>
                </a:rPr>
                <a:t>CPU</a:t>
              </a:r>
              <a:endParaRPr kumimoji="0" lang="en-US" sz="1800" b="0" i="0" u="none" strike="noStrike" cap="none" normalizeH="0" baseline="0">
                <a:ln>
                  <a:noFill/>
                </a:ln>
                <a:solidFill>
                  <a:schemeClr val="tx1"/>
                </a:solidFill>
                <a:effectLst/>
                <a:latin typeface="Arial" pitchFamily="34" charset="0"/>
              </a:endParaRPr>
            </a:p>
          </p:txBody>
        </p:sp>
        <p:sp>
          <p:nvSpPr>
            <p:cNvPr id="13" name="Rectangle 9"/>
            <p:cNvSpPr>
              <a:spLocks noChangeArrowheads="1"/>
            </p:cNvSpPr>
            <p:nvPr/>
          </p:nvSpPr>
          <p:spPr bwMode="auto">
            <a:xfrm>
              <a:off x="2602" y="2539"/>
              <a:ext cx="1027" cy="37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500" b="0" i="0" u="none" strike="noStrike" cap="none" normalizeH="0" baseline="0" dirty="0">
                  <a:ln>
                    <a:noFill/>
                  </a:ln>
                  <a:solidFill>
                    <a:srgbClr val="000000"/>
                  </a:solidFill>
                  <a:effectLst/>
                  <a:latin typeface="Sans"/>
                </a:rPr>
                <a:t>Control</a:t>
              </a:r>
              <a:endParaRPr kumimoji="0" lang="en-US" sz="1800" b="0" i="0" u="none" strike="noStrike" cap="none" normalizeH="0" baseline="0" dirty="0">
                <a:ln>
                  <a:noFill/>
                </a:ln>
                <a:solidFill>
                  <a:schemeClr val="tx1"/>
                </a:solidFill>
                <a:effectLst/>
                <a:latin typeface="Arial" pitchFamily="34" charset="0"/>
              </a:endParaRPr>
            </a:p>
          </p:txBody>
        </p:sp>
        <p:sp>
          <p:nvSpPr>
            <p:cNvPr id="14" name="Freeform 10"/>
            <p:cNvSpPr>
              <a:spLocks/>
            </p:cNvSpPr>
            <p:nvPr/>
          </p:nvSpPr>
          <p:spPr bwMode="auto">
            <a:xfrm>
              <a:off x="2743" y="1773"/>
              <a:ext cx="645" cy="343"/>
            </a:xfrm>
            <a:custGeom>
              <a:avLst/>
              <a:gdLst>
                <a:gd name="T0" fmla="*/ 279 w 1052"/>
                <a:gd name="T1" fmla="*/ 0 h 558"/>
                <a:gd name="T2" fmla="*/ 773 w 1052"/>
                <a:gd name="T3" fmla="*/ 0 h 558"/>
                <a:gd name="T4" fmla="*/ 1052 w 1052"/>
                <a:gd name="T5" fmla="*/ 279 h 558"/>
                <a:gd name="T6" fmla="*/ 773 w 1052"/>
                <a:gd name="T7" fmla="*/ 558 h 558"/>
                <a:gd name="T8" fmla="*/ 279 w 1052"/>
                <a:gd name="T9" fmla="*/ 558 h 558"/>
                <a:gd name="T10" fmla="*/ 0 w 1052"/>
                <a:gd name="T11" fmla="*/ 279 h 558"/>
                <a:gd name="T12" fmla="*/ 279 w 1052"/>
                <a:gd name="T13" fmla="*/ 0 h 558"/>
              </a:gdLst>
              <a:ahLst/>
              <a:cxnLst>
                <a:cxn ang="0">
                  <a:pos x="T0" y="T1"/>
                </a:cxn>
                <a:cxn ang="0">
                  <a:pos x="T2" y="T3"/>
                </a:cxn>
                <a:cxn ang="0">
                  <a:pos x="T4" y="T5"/>
                </a:cxn>
                <a:cxn ang="0">
                  <a:pos x="T6" y="T7"/>
                </a:cxn>
                <a:cxn ang="0">
                  <a:pos x="T8" y="T9"/>
                </a:cxn>
                <a:cxn ang="0">
                  <a:pos x="T10" y="T11"/>
                </a:cxn>
                <a:cxn ang="0">
                  <a:pos x="T12" y="T13"/>
                </a:cxn>
              </a:cxnLst>
              <a:rect l="0" t="0" r="r" b="b"/>
              <a:pathLst>
                <a:path w="1052" h="558">
                  <a:moveTo>
                    <a:pt x="279" y="0"/>
                  </a:moveTo>
                  <a:lnTo>
                    <a:pt x="773" y="0"/>
                  </a:lnTo>
                  <a:cubicBezTo>
                    <a:pt x="927" y="0"/>
                    <a:pt x="1052" y="125"/>
                    <a:pt x="1052" y="279"/>
                  </a:cubicBezTo>
                  <a:cubicBezTo>
                    <a:pt x="1052" y="434"/>
                    <a:pt x="927" y="558"/>
                    <a:pt x="773" y="558"/>
                  </a:cubicBezTo>
                  <a:lnTo>
                    <a:pt x="279" y="558"/>
                  </a:lnTo>
                  <a:cubicBezTo>
                    <a:pt x="125" y="558"/>
                    <a:pt x="0" y="434"/>
                    <a:pt x="0" y="279"/>
                  </a:cubicBezTo>
                  <a:cubicBezTo>
                    <a:pt x="0" y="125"/>
                    <a:pt x="125" y="0"/>
                    <a:pt x="279" y="0"/>
                  </a:cubicBezTo>
                  <a:close/>
                </a:path>
              </a:pathLst>
            </a:custGeom>
            <a:solidFill>
              <a:srgbClr val="F4D7E3"/>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1"/>
            <p:cNvSpPr>
              <a:spLocks noChangeArrowheads="1"/>
            </p:cNvSpPr>
            <p:nvPr/>
          </p:nvSpPr>
          <p:spPr bwMode="auto">
            <a:xfrm>
              <a:off x="2906" y="1867"/>
              <a:ext cx="420" cy="2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000000"/>
                  </a:solidFill>
                  <a:effectLst/>
                  <a:latin typeface="Sans"/>
                </a:rPr>
                <a:t>ALU</a:t>
              </a:r>
              <a:endParaRPr kumimoji="0" lang="en-US" sz="1800" b="0" i="0" u="none" strike="noStrike" cap="none" normalizeH="0" baseline="0">
                <a:ln>
                  <a:noFill/>
                </a:ln>
                <a:solidFill>
                  <a:schemeClr val="tx1"/>
                </a:solidFill>
                <a:effectLst/>
                <a:latin typeface="Arial" pitchFamily="34" charset="0"/>
              </a:endParaRPr>
            </a:p>
          </p:txBody>
        </p:sp>
        <p:sp>
          <p:nvSpPr>
            <p:cNvPr id="16" name="Rectangle 12"/>
            <p:cNvSpPr>
              <a:spLocks noChangeArrowheads="1"/>
            </p:cNvSpPr>
            <p:nvPr/>
          </p:nvSpPr>
          <p:spPr bwMode="auto">
            <a:xfrm>
              <a:off x="937" y="2578"/>
              <a:ext cx="884" cy="2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Sans"/>
                </a:rPr>
                <a:t>  Memory</a:t>
              </a:r>
              <a:endParaRPr kumimoji="0" lang="en-US" sz="1800" b="0" i="0" u="none" strike="noStrike" cap="none" normalizeH="0" baseline="0" dirty="0">
                <a:ln>
                  <a:noFill/>
                </a:ln>
                <a:solidFill>
                  <a:schemeClr val="tx1"/>
                </a:solidFill>
                <a:effectLst/>
                <a:latin typeface="Arial" pitchFamily="34" charset="0"/>
              </a:endParaRPr>
            </a:p>
          </p:txBody>
        </p:sp>
        <p:sp>
          <p:nvSpPr>
            <p:cNvPr id="17" name="Freeform 13"/>
            <p:cNvSpPr>
              <a:spLocks/>
            </p:cNvSpPr>
            <p:nvPr/>
          </p:nvSpPr>
          <p:spPr bwMode="auto">
            <a:xfrm>
              <a:off x="4508" y="2408"/>
              <a:ext cx="961" cy="642"/>
            </a:xfrm>
            <a:custGeom>
              <a:avLst/>
              <a:gdLst>
                <a:gd name="T0" fmla="*/ 13 w 1567"/>
                <a:gd name="T1" fmla="*/ 0 h 1043"/>
                <a:gd name="T2" fmla="*/ 1554 w 1567"/>
                <a:gd name="T3" fmla="*/ 0 h 1043"/>
                <a:gd name="T4" fmla="*/ 1567 w 1567"/>
                <a:gd name="T5" fmla="*/ 13 h 1043"/>
                <a:gd name="T6" fmla="*/ 1567 w 1567"/>
                <a:gd name="T7" fmla="*/ 1030 h 1043"/>
                <a:gd name="T8" fmla="*/ 1554 w 1567"/>
                <a:gd name="T9" fmla="*/ 1043 h 1043"/>
                <a:gd name="T10" fmla="*/ 13 w 1567"/>
                <a:gd name="T11" fmla="*/ 1043 h 1043"/>
                <a:gd name="T12" fmla="*/ 0 w 1567"/>
                <a:gd name="T13" fmla="*/ 1030 h 1043"/>
                <a:gd name="T14" fmla="*/ 0 w 1567"/>
                <a:gd name="T15" fmla="*/ 13 h 1043"/>
                <a:gd name="T16" fmla="*/ 13 w 1567"/>
                <a:gd name="T17" fmla="*/ 0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7" h="1043">
                  <a:moveTo>
                    <a:pt x="13" y="0"/>
                  </a:moveTo>
                  <a:lnTo>
                    <a:pt x="1554" y="0"/>
                  </a:lnTo>
                  <a:cubicBezTo>
                    <a:pt x="1561" y="0"/>
                    <a:pt x="1567" y="5"/>
                    <a:pt x="1567" y="13"/>
                  </a:cubicBezTo>
                  <a:lnTo>
                    <a:pt x="1567" y="1030"/>
                  </a:lnTo>
                  <a:cubicBezTo>
                    <a:pt x="1567" y="1037"/>
                    <a:pt x="1561" y="1043"/>
                    <a:pt x="1554" y="1043"/>
                  </a:cubicBezTo>
                  <a:lnTo>
                    <a:pt x="13" y="1043"/>
                  </a:lnTo>
                  <a:cubicBezTo>
                    <a:pt x="6" y="1043"/>
                    <a:pt x="0" y="1037"/>
                    <a:pt x="0" y="1030"/>
                  </a:cubicBezTo>
                  <a:lnTo>
                    <a:pt x="0" y="13"/>
                  </a:lnTo>
                  <a:cubicBezTo>
                    <a:pt x="0" y="5"/>
                    <a:pt x="6" y="0"/>
                    <a:pt x="13" y="0"/>
                  </a:cubicBezTo>
                  <a:close/>
                </a:path>
              </a:pathLst>
            </a:custGeom>
            <a:solidFill>
              <a:srgbClr val="F4D7E3"/>
            </a:solidFill>
            <a:ln w="1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4"/>
            <p:cNvSpPr>
              <a:spLocks noChangeArrowheads="1"/>
            </p:cNvSpPr>
            <p:nvPr/>
          </p:nvSpPr>
          <p:spPr bwMode="auto">
            <a:xfrm>
              <a:off x="4523" y="2610"/>
              <a:ext cx="999"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dirty="0">
                  <a:ln>
                    <a:noFill/>
                  </a:ln>
                  <a:solidFill>
                    <a:srgbClr val="000000"/>
                  </a:solidFill>
                  <a:effectLst/>
                  <a:latin typeface="Sans"/>
                </a:rPr>
                <a:t>I/O devices</a:t>
              </a:r>
              <a:endParaRPr kumimoji="0" lang="en-US" sz="1800" b="0" i="0" u="none" strike="noStrike" cap="none" normalizeH="0" baseline="0" dirty="0">
                <a:ln>
                  <a:noFill/>
                </a:ln>
                <a:solidFill>
                  <a:schemeClr val="tx1"/>
                </a:solidFill>
                <a:effectLst/>
                <a:latin typeface="Arial" pitchFamily="34" charset="0"/>
              </a:endParaRPr>
            </a:p>
          </p:txBody>
        </p:sp>
        <p:sp>
          <p:nvSpPr>
            <p:cNvPr id="19" name="Freeform 15"/>
            <p:cNvSpPr>
              <a:spLocks/>
            </p:cNvSpPr>
            <p:nvPr/>
          </p:nvSpPr>
          <p:spPr bwMode="auto">
            <a:xfrm>
              <a:off x="3663" y="2635"/>
              <a:ext cx="808" cy="207"/>
            </a:xfrm>
            <a:custGeom>
              <a:avLst/>
              <a:gdLst>
                <a:gd name="T0" fmla="*/ 0 w 1318"/>
                <a:gd name="T1" fmla="*/ 164 h 337"/>
                <a:gd name="T2" fmla="*/ 223 w 1318"/>
                <a:gd name="T3" fmla="*/ 337 h 337"/>
                <a:gd name="T4" fmla="*/ 223 w 1318"/>
                <a:gd name="T5" fmla="*/ 250 h 337"/>
                <a:gd name="T6" fmla="*/ 1082 w 1318"/>
                <a:gd name="T7" fmla="*/ 250 h 337"/>
                <a:gd name="T8" fmla="*/ 1082 w 1318"/>
                <a:gd name="T9" fmla="*/ 337 h 337"/>
                <a:gd name="T10" fmla="*/ 1318 w 1318"/>
                <a:gd name="T11" fmla="*/ 171 h 337"/>
                <a:gd name="T12" fmla="*/ 1098 w 1318"/>
                <a:gd name="T13" fmla="*/ 16 h 337"/>
                <a:gd name="T14" fmla="*/ 1098 w 1318"/>
                <a:gd name="T15" fmla="*/ 94 h 337"/>
                <a:gd name="T16" fmla="*/ 233 w 1318"/>
                <a:gd name="T17" fmla="*/ 94 h 337"/>
                <a:gd name="T18" fmla="*/ 233 w 1318"/>
                <a:gd name="T19" fmla="*/ 0 h 337"/>
                <a:gd name="T20" fmla="*/ 0 w 1318"/>
                <a:gd name="T21" fmla="*/ 164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8" h="337">
                  <a:moveTo>
                    <a:pt x="0" y="164"/>
                  </a:moveTo>
                  <a:lnTo>
                    <a:pt x="223" y="337"/>
                  </a:lnTo>
                  <a:lnTo>
                    <a:pt x="223" y="250"/>
                  </a:lnTo>
                  <a:lnTo>
                    <a:pt x="1082" y="250"/>
                  </a:lnTo>
                  <a:lnTo>
                    <a:pt x="1082" y="337"/>
                  </a:lnTo>
                  <a:lnTo>
                    <a:pt x="1318" y="171"/>
                  </a:lnTo>
                  <a:lnTo>
                    <a:pt x="1098" y="16"/>
                  </a:lnTo>
                  <a:lnTo>
                    <a:pt x="1098" y="94"/>
                  </a:lnTo>
                  <a:lnTo>
                    <a:pt x="233" y="94"/>
                  </a:lnTo>
                  <a:lnTo>
                    <a:pt x="233" y="0"/>
                  </a:lnTo>
                  <a:lnTo>
                    <a:pt x="0" y="164"/>
                  </a:lnTo>
                  <a:close/>
                </a:path>
              </a:pathLst>
            </a:custGeom>
            <a:solidFill>
              <a:srgbClr val="0000FF"/>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p:nvSpPr>
          <p:spPr bwMode="auto">
            <a:xfrm>
              <a:off x="1839" y="2610"/>
              <a:ext cx="665" cy="207"/>
            </a:xfrm>
            <a:custGeom>
              <a:avLst/>
              <a:gdLst>
                <a:gd name="T0" fmla="*/ 0 w 1084"/>
                <a:gd name="T1" fmla="*/ 164 h 336"/>
                <a:gd name="T2" fmla="*/ 183 w 1084"/>
                <a:gd name="T3" fmla="*/ 336 h 336"/>
                <a:gd name="T4" fmla="*/ 183 w 1084"/>
                <a:gd name="T5" fmla="*/ 250 h 336"/>
                <a:gd name="T6" fmla="*/ 890 w 1084"/>
                <a:gd name="T7" fmla="*/ 250 h 336"/>
                <a:gd name="T8" fmla="*/ 890 w 1084"/>
                <a:gd name="T9" fmla="*/ 336 h 336"/>
                <a:gd name="T10" fmla="*/ 1084 w 1084"/>
                <a:gd name="T11" fmla="*/ 170 h 336"/>
                <a:gd name="T12" fmla="*/ 903 w 1084"/>
                <a:gd name="T13" fmla="*/ 16 h 336"/>
                <a:gd name="T14" fmla="*/ 903 w 1084"/>
                <a:gd name="T15" fmla="*/ 94 h 336"/>
                <a:gd name="T16" fmla="*/ 192 w 1084"/>
                <a:gd name="T17" fmla="*/ 94 h 336"/>
                <a:gd name="T18" fmla="*/ 192 w 1084"/>
                <a:gd name="T19" fmla="*/ 0 h 336"/>
                <a:gd name="T20" fmla="*/ 0 w 1084"/>
                <a:gd name="T21" fmla="*/ 16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4" h="336">
                  <a:moveTo>
                    <a:pt x="0" y="164"/>
                  </a:moveTo>
                  <a:lnTo>
                    <a:pt x="183" y="336"/>
                  </a:lnTo>
                  <a:lnTo>
                    <a:pt x="183" y="250"/>
                  </a:lnTo>
                  <a:lnTo>
                    <a:pt x="890" y="250"/>
                  </a:lnTo>
                  <a:lnTo>
                    <a:pt x="890" y="336"/>
                  </a:lnTo>
                  <a:lnTo>
                    <a:pt x="1084" y="170"/>
                  </a:lnTo>
                  <a:lnTo>
                    <a:pt x="903" y="16"/>
                  </a:lnTo>
                  <a:lnTo>
                    <a:pt x="903" y="94"/>
                  </a:lnTo>
                  <a:lnTo>
                    <a:pt x="192" y="94"/>
                  </a:lnTo>
                  <a:lnTo>
                    <a:pt x="192" y="0"/>
                  </a:lnTo>
                  <a:lnTo>
                    <a:pt x="0" y="164"/>
                  </a:lnTo>
                  <a:close/>
                </a:path>
              </a:pathLst>
            </a:custGeom>
            <a:solidFill>
              <a:srgbClr val="0000FF"/>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p:nvSpPr>
          <p:spPr bwMode="auto">
            <a:xfrm>
              <a:off x="2952" y="2119"/>
              <a:ext cx="206" cy="339"/>
            </a:xfrm>
            <a:custGeom>
              <a:avLst/>
              <a:gdLst>
                <a:gd name="T0" fmla="*/ 172 w 336"/>
                <a:gd name="T1" fmla="*/ 0 h 552"/>
                <a:gd name="T2" fmla="*/ 0 w 336"/>
                <a:gd name="T3" fmla="*/ 92 h 552"/>
                <a:gd name="T4" fmla="*/ 86 w 336"/>
                <a:gd name="T5" fmla="*/ 92 h 552"/>
                <a:gd name="T6" fmla="*/ 88 w 336"/>
                <a:gd name="T7" fmla="*/ 453 h 552"/>
                <a:gd name="T8" fmla="*/ 1 w 336"/>
                <a:gd name="T9" fmla="*/ 452 h 552"/>
                <a:gd name="T10" fmla="*/ 168 w 336"/>
                <a:gd name="T11" fmla="*/ 552 h 552"/>
                <a:gd name="T12" fmla="*/ 322 w 336"/>
                <a:gd name="T13" fmla="*/ 461 h 552"/>
                <a:gd name="T14" fmla="*/ 244 w 336"/>
                <a:gd name="T15" fmla="*/ 461 h 552"/>
                <a:gd name="T16" fmla="*/ 242 w 336"/>
                <a:gd name="T17" fmla="*/ 98 h 552"/>
                <a:gd name="T18" fmla="*/ 336 w 336"/>
                <a:gd name="T19" fmla="*/ 99 h 552"/>
                <a:gd name="T20" fmla="*/ 172 w 336"/>
                <a:gd name="T21" fmla="*/ 0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6" h="552">
                  <a:moveTo>
                    <a:pt x="172" y="0"/>
                  </a:moveTo>
                  <a:lnTo>
                    <a:pt x="0" y="92"/>
                  </a:lnTo>
                  <a:lnTo>
                    <a:pt x="86" y="92"/>
                  </a:lnTo>
                  <a:lnTo>
                    <a:pt x="88" y="453"/>
                  </a:lnTo>
                  <a:lnTo>
                    <a:pt x="1" y="452"/>
                  </a:lnTo>
                  <a:lnTo>
                    <a:pt x="168" y="552"/>
                  </a:lnTo>
                  <a:lnTo>
                    <a:pt x="322" y="461"/>
                  </a:lnTo>
                  <a:lnTo>
                    <a:pt x="244" y="461"/>
                  </a:lnTo>
                  <a:lnTo>
                    <a:pt x="242" y="98"/>
                  </a:lnTo>
                  <a:lnTo>
                    <a:pt x="336" y="99"/>
                  </a:lnTo>
                  <a:lnTo>
                    <a:pt x="172" y="0"/>
                  </a:lnTo>
                  <a:close/>
                </a:path>
              </a:pathLst>
            </a:custGeom>
            <a:solidFill>
              <a:srgbClr val="0000FF"/>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pic>
        <p:nvPicPr>
          <p:cNvPr id="2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3"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42</a:t>
            </a:fld>
            <a:endParaRPr lang="en-US" sz="1000" dirty="0">
              <a:latin typeface="Calibri" panose="020F050202020403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304800" y="293688"/>
            <a:ext cx="8610600" cy="1047750"/>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Problems</a:t>
            </a:r>
            <a:r>
              <a:rPr lang="fr-FR" dirty="0">
                <a:solidFill>
                  <a:schemeClr val="tx1"/>
                </a:solidFill>
              </a:rPr>
              <a:t> </a:t>
            </a:r>
            <a:r>
              <a:rPr lang="fr-FR" dirty="0" err="1">
                <a:solidFill>
                  <a:schemeClr val="tx1"/>
                </a:solidFill>
              </a:rPr>
              <a:t>with</a:t>
            </a:r>
            <a:r>
              <a:rPr lang="fr-FR" dirty="0">
                <a:solidFill>
                  <a:schemeClr val="tx1"/>
                </a:solidFill>
              </a:rPr>
              <a:t> Harvard/ Von-Neumann</a:t>
            </a:r>
            <a:br>
              <a:rPr lang="fr-FR" dirty="0">
                <a:solidFill>
                  <a:schemeClr val="tx1"/>
                </a:solidFill>
              </a:rPr>
            </a:br>
            <a:r>
              <a:rPr lang="fr-FR" dirty="0">
                <a:solidFill>
                  <a:schemeClr val="tx1"/>
                </a:solidFill>
              </a:rPr>
              <a:t>Architectures</a:t>
            </a:r>
          </a:p>
        </p:txBody>
      </p:sp>
      <p:sp>
        <p:nvSpPr>
          <p:cNvPr id="3" name="Text Placeholder 2"/>
          <p:cNvSpPr txBox="1">
            <a:spLocks noGrp="1"/>
          </p:cNvSpPr>
          <p:nvPr>
            <p:ph type="body" idx="4294967295"/>
          </p:nvPr>
        </p:nvSpPr>
        <p:spPr>
          <a:xfrm>
            <a:off x="1422400" y="16002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Calibri" panose="020F0502020204030204" pitchFamily="34" charset="0"/>
              </a:rPr>
              <a:t>The memory is assumed to be one large array of bytes</a:t>
            </a:r>
          </a:p>
          <a:p>
            <a:pPr lvl="1">
              <a:buSzPct val="100000"/>
              <a:buFont typeface="Symbol" panose="05050102010706020507" pitchFamily="18" charset="2"/>
              <a:buChar char=""/>
            </a:pPr>
            <a:r>
              <a:rPr lang="en-US" sz="2000" dirty="0">
                <a:latin typeface="Calibri" panose="020F0502020204030204" pitchFamily="34" charset="0"/>
              </a:rPr>
              <a:t>It is very </a:t>
            </a:r>
            <a:r>
              <a:rPr lang="en-US" sz="2000" dirty="0" err="1">
                <a:latin typeface="Calibri" panose="020F0502020204030204" pitchFamily="34" charset="0"/>
              </a:rPr>
              <a:t>very</a:t>
            </a:r>
            <a:r>
              <a:rPr lang="en-US" sz="2000" dirty="0">
                <a:latin typeface="Calibri" panose="020F0502020204030204" pitchFamily="34" charset="0"/>
              </a:rPr>
              <a:t> </a:t>
            </a:r>
            <a:r>
              <a:rPr lang="en-US" sz="2000" dirty="0">
                <a:solidFill>
                  <a:srgbClr val="FF0000"/>
                </a:solidFill>
                <a:latin typeface="Calibri" panose="020F0502020204030204" pitchFamily="34" charset="0"/>
              </a:rPr>
              <a:t>slow</a:t>
            </a:r>
          </a:p>
          <a:p>
            <a:pPr lvl="1">
              <a:buFont typeface="Symbol" panose="05050102010706020507" pitchFamily="18" charset="2"/>
              <a:buChar char=""/>
            </a:pPr>
            <a:endParaRPr lang="en-US" dirty="0">
              <a:solidFill>
                <a:srgbClr val="FF0000"/>
              </a:solidFill>
              <a:latin typeface="Calibri" panose="020F0502020204030204" pitchFamily="34" charset="0"/>
            </a:endParaRPr>
          </a:p>
          <a:p>
            <a:pPr lvl="1">
              <a:buSzPct val="100000"/>
              <a:buFont typeface="Symbol" panose="05050102010706020507" pitchFamily="18" charset="2"/>
              <a:buChar char=""/>
            </a:pPr>
            <a:r>
              <a:rPr lang="en-US" dirty="0">
                <a:solidFill>
                  <a:srgbClr val="0000FF"/>
                </a:solidFill>
                <a:latin typeface="Calibri" panose="020F0502020204030204" pitchFamily="34" charset="0"/>
              </a:rPr>
              <a:t> Solution:</a:t>
            </a:r>
          </a:p>
          <a:p>
            <a:pPr lvl="2">
              <a:buFont typeface="Symbol" panose="05050102010706020507" pitchFamily="18" charset="2"/>
              <a:buChar char=""/>
            </a:pPr>
            <a:r>
              <a:rPr lang="en-US" dirty="0">
                <a:solidFill>
                  <a:srgbClr val="0000FF"/>
                </a:solidFill>
                <a:latin typeface="Calibri" panose="020F0502020204030204" pitchFamily="34" charset="0"/>
              </a:rPr>
              <a:t> </a:t>
            </a:r>
            <a:r>
              <a:rPr lang="en-US" dirty="0">
                <a:latin typeface="Calibri" panose="020F0502020204030204" pitchFamily="34" charset="0"/>
              </a:rPr>
              <a:t>Have a small array of named locations </a:t>
            </a:r>
            <a:r>
              <a:rPr lang="en-US" b="1" dirty="0">
                <a:solidFill>
                  <a:srgbClr val="FF3366"/>
                </a:solidFill>
                <a:latin typeface="Calibri" panose="020F0502020204030204" pitchFamily="34" charset="0"/>
              </a:rPr>
              <a:t>(registers)</a:t>
            </a:r>
            <a:r>
              <a:rPr lang="en-US" dirty="0">
                <a:latin typeface="Calibri" panose="020F0502020204030204" pitchFamily="34" charset="0"/>
              </a:rPr>
              <a:t> that can be used by instructions</a:t>
            </a:r>
          </a:p>
          <a:p>
            <a:pPr lvl="2">
              <a:buFont typeface="Symbol" panose="05050102010706020507" pitchFamily="18" charset="2"/>
              <a:buChar char=""/>
            </a:pPr>
            <a:r>
              <a:rPr lang="en-US" dirty="0">
                <a:latin typeface="Calibri" panose="020F0502020204030204" pitchFamily="34" charset="0"/>
              </a:rPr>
              <a:t>This small array is very fast  </a:t>
            </a:r>
          </a:p>
        </p:txBody>
      </p:sp>
      <p:sp>
        <p:nvSpPr>
          <p:cNvPr id="4" name="Freeform 3"/>
          <p:cNvSpPr/>
          <p:nvPr/>
        </p:nvSpPr>
        <p:spPr>
          <a:xfrm>
            <a:off x="1012800" y="2930880"/>
            <a:ext cx="7255800" cy="597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CC99"/>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1" i="0" u="none" strike="noStrike" kern="1200">
                <a:ln>
                  <a:noFill/>
                </a:ln>
                <a:solidFill>
                  <a:srgbClr val="DC2300"/>
                </a:solidFill>
                <a:latin typeface="Arial" pitchFamily="18"/>
                <a:ea typeface="Microsoft YaHei" pitchFamily="2"/>
                <a:cs typeface="Mangal" pitchFamily="2"/>
              </a:rPr>
              <a:t>General Rule: Larger is a structure, slower it is</a:t>
            </a:r>
          </a:p>
        </p:txBody>
      </p:sp>
      <p:pic>
        <p:nvPicPr>
          <p:cNvPr id="5" name="Picture 4"/>
          <p:cNvPicPr>
            <a:picLocks noChangeAspect="1"/>
          </p:cNvPicPr>
          <p:nvPr/>
        </p:nvPicPr>
        <p:blipFill>
          <a:blip r:embed="rId3" cstate="print">
            <a:lum/>
            <a:alphaModFix/>
          </a:blip>
          <a:srcRect/>
          <a:stretch>
            <a:fillRect/>
          </a:stretch>
        </p:blipFill>
        <p:spPr>
          <a:xfrm>
            <a:off x="1012800" y="2819400"/>
            <a:ext cx="858599" cy="822600"/>
          </a:xfrm>
          <a:prstGeom prst="rect">
            <a:avLst/>
          </a:prstGeom>
          <a:noFill/>
          <a:ln>
            <a:noFill/>
          </a:ln>
        </p:spPr>
      </p:pic>
      <p:sp>
        <p:nvSpPr>
          <p:cNvPr id="6" name="Freeform 5"/>
          <p:cNvSpPr/>
          <p:nvPr/>
        </p:nvSpPr>
        <p:spPr>
          <a:xfrm>
            <a:off x="1961040" y="5418240"/>
            <a:ext cx="6878160" cy="597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CC99"/>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1" i="0" u="none" strike="noStrike" kern="1200">
                <a:ln>
                  <a:noFill/>
                </a:ln>
                <a:solidFill>
                  <a:srgbClr val="DC2300"/>
                </a:solidFill>
                <a:latin typeface="Arial" pitchFamily="18"/>
                <a:ea typeface="Microsoft YaHei" pitchFamily="2"/>
                <a:cs typeface="Mangal" pitchFamily="2"/>
              </a:rPr>
              <a:t>Insight: Accesses exhibit locality (tend to use the same</a:t>
            </a:r>
          </a:p>
          <a:p>
            <a:pPr marL="0" marR="0" lvl="0" indent="0" algn="ctr" rtl="0" hangingPunct="0">
              <a:lnSpc>
                <a:spcPct val="100000"/>
              </a:lnSpc>
              <a:spcBef>
                <a:spcPts val="0"/>
              </a:spcBef>
              <a:spcAft>
                <a:spcPts val="0"/>
              </a:spcAft>
              <a:buNone/>
              <a:tabLst/>
            </a:pPr>
            <a:r>
              <a:rPr lang="en-IN" sz="1800" b="1" i="0" u="none" strike="noStrike" kern="1200">
                <a:ln>
                  <a:noFill/>
                </a:ln>
                <a:solidFill>
                  <a:srgbClr val="DC2300"/>
                </a:solidFill>
                <a:latin typeface="Arial" pitchFamily="18"/>
                <a:ea typeface="Microsoft YaHei" pitchFamily="2"/>
                <a:cs typeface="Mangal" pitchFamily="2"/>
              </a:rPr>
              <a:t>variables frequently in the same window of time)</a:t>
            </a:r>
          </a:p>
        </p:txBody>
      </p:sp>
      <p:pic>
        <p:nvPicPr>
          <p:cNvPr id="7" name="Picture 6"/>
          <p:cNvPicPr>
            <a:picLocks noChangeAspect="1"/>
          </p:cNvPicPr>
          <p:nvPr/>
        </p:nvPicPr>
        <p:blipFill>
          <a:blip r:embed="rId4" cstate="print">
            <a:lum/>
            <a:alphaModFix/>
          </a:blip>
          <a:srcRect/>
          <a:stretch>
            <a:fillRect/>
          </a:stretch>
        </p:blipFill>
        <p:spPr>
          <a:xfrm>
            <a:off x="906240" y="5100720"/>
            <a:ext cx="1366200" cy="1147680"/>
          </a:xfrm>
          <a:prstGeom prst="rect">
            <a:avLst/>
          </a:prstGeom>
          <a:noFill/>
          <a:ln>
            <a:noFill/>
          </a:ln>
        </p:spPr>
      </p:pic>
      <p:pic>
        <p:nvPicPr>
          <p:cNvPr id="10" name="Picture 9" descr="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43</a:t>
            </a:fld>
            <a:endParaRPr lang="en-US" sz="1000" dirty="0">
              <a:latin typeface="Calibri" panose="020F050202020403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page4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1301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Uses of </a:t>
            </a:r>
            <a:r>
              <a:rPr lang="fr-FR" dirty="0" err="1">
                <a:solidFill>
                  <a:schemeClr val="tx1"/>
                </a:solidFill>
              </a:rPr>
              <a:t>Registers</a:t>
            </a:r>
            <a:endParaRPr lang="fr-FR" dirty="0">
              <a:solidFill>
                <a:schemeClr val="tx1"/>
              </a:solidFill>
            </a:endParaRPr>
          </a:p>
        </p:txBody>
      </p:sp>
      <p:sp>
        <p:nvSpPr>
          <p:cNvPr id="3" name="Text Placeholder 2"/>
          <p:cNvSpPr txBox="1">
            <a:spLocks noGrp="1"/>
          </p:cNvSpPr>
          <p:nvPr>
            <p:ph type="body" idx="4294967295"/>
          </p:nvPr>
        </p:nvSpPr>
        <p:spPr>
          <a:xfrm>
            <a:off x="304800" y="1905000"/>
            <a:ext cx="8458200" cy="32004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 pitchFamily="18"/>
              </a:rPr>
              <a:t>A </a:t>
            </a:r>
            <a:r>
              <a:rPr lang="en-US" sz="2600" dirty="0">
                <a:solidFill>
                  <a:srgbClr val="B84700"/>
                </a:solidFill>
                <a:latin typeface="" pitchFamily="18"/>
              </a:rPr>
              <a:t>CPU (Processor)</a:t>
            </a:r>
            <a:r>
              <a:rPr lang="en-US" sz="2600" dirty="0">
                <a:latin typeface="" pitchFamily="18"/>
              </a:rPr>
              <a:t> contains set of </a:t>
            </a:r>
            <a:r>
              <a:rPr lang="en-US" sz="2600" dirty="0">
                <a:solidFill>
                  <a:srgbClr val="FF3366"/>
                </a:solidFill>
                <a:latin typeface="" pitchFamily="18"/>
              </a:rPr>
              <a:t>registers</a:t>
            </a:r>
            <a:r>
              <a:rPr lang="en-US" sz="2600" dirty="0">
                <a:latin typeface="" pitchFamily="18"/>
              </a:rPr>
              <a:t> (16-64)</a:t>
            </a:r>
          </a:p>
          <a:p>
            <a:pPr lvl="0">
              <a:buSzPct val="100000"/>
              <a:buFont typeface="Symbol" panose="05050102010706020507" pitchFamily="18" charset="2"/>
              <a:buChar char=""/>
            </a:pPr>
            <a:r>
              <a:rPr lang="en-US" sz="2600" dirty="0">
                <a:latin typeface="" pitchFamily="18"/>
              </a:rPr>
              <a:t>These are named storage locations.</a:t>
            </a:r>
          </a:p>
          <a:p>
            <a:pPr lvl="0">
              <a:buSzPct val="100000"/>
              <a:buFont typeface="Symbol" panose="05050102010706020507" pitchFamily="18" charset="2"/>
              <a:buChar char=""/>
            </a:pPr>
            <a:r>
              <a:rPr lang="en-US" sz="2600" dirty="0">
                <a:latin typeface="" pitchFamily="18"/>
              </a:rPr>
              <a:t>Typically values are </a:t>
            </a:r>
            <a:r>
              <a:rPr lang="en-US" sz="2600" dirty="0">
                <a:solidFill>
                  <a:srgbClr val="0066CC"/>
                </a:solidFill>
                <a:latin typeface="" pitchFamily="18"/>
              </a:rPr>
              <a:t>loaded</a:t>
            </a:r>
            <a:r>
              <a:rPr lang="en-US" sz="2600" dirty="0">
                <a:latin typeface="" pitchFamily="18"/>
              </a:rPr>
              <a:t> from memory to registers.</a:t>
            </a:r>
          </a:p>
          <a:p>
            <a:pPr lvl="0">
              <a:buSzPct val="100000"/>
              <a:buFont typeface="Symbol" panose="05050102010706020507" pitchFamily="18" charset="2"/>
              <a:buChar char=""/>
            </a:pPr>
            <a:r>
              <a:rPr lang="en-US" sz="2600" dirty="0">
                <a:latin typeface="" pitchFamily="18"/>
              </a:rPr>
              <a:t>Arithmetic/logical instructions use registers as input operands</a:t>
            </a:r>
          </a:p>
          <a:p>
            <a:pPr lvl="0">
              <a:buSzPct val="100000"/>
              <a:buFont typeface="Symbol" panose="05050102010706020507" pitchFamily="18" charset="2"/>
              <a:buChar char=""/>
            </a:pPr>
            <a:r>
              <a:rPr lang="en-US" sz="2600" dirty="0">
                <a:latin typeface="" pitchFamily="18"/>
              </a:rPr>
              <a:t>Finally, data is </a:t>
            </a:r>
            <a:r>
              <a:rPr lang="en-US" sz="2600" dirty="0">
                <a:solidFill>
                  <a:srgbClr val="00AE00"/>
                </a:solidFill>
                <a:latin typeface="" pitchFamily="18"/>
              </a:rPr>
              <a:t>stored</a:t>
            </a:r>
            <a:r>
              <a:rPr lang="en-US" sz="2600" dirty="0">
                <a:latin typeface="" pitchFamily="18"/>
              </a:rPr>
              <a:t> back into their memory locations.</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44</a:t>
            </a:fld>
            <a:endParaRPr lang="en-US" sz="1000" dirty="0">
              <a:latin typeface="Calibri" panose="020F050202020403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page4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52400" y="228600"/>
            <a:ext cx="8839200" cy="1047750"/>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a:t>
            </a:r>
            <a:r>
              <a:rPr lang="fr-FR" dirty="0">
                <a:solidFill>
                  <a:schemeClr val="tx1"/>
                </a:solidFill>
              </a:rPr>
              <a:t> of a Program in Machine </a:t>
            </a:r>
            <a:r>
              <a:rPr lang="fr-FR" dirty="0" err="1">
                <a:solidFill>
                  <a:schemeClr val="tx1"/>
                </a:solidFill>
              </a:rPr>
              <a:t>Language</a:t>
            </a:r>
            <a:r>
              <a:rPr lang="fr-FR" dirty="0">
                <a:solidFill>
                  <a:schemeClr val="tx1"/>
                </a:solidFill>
              </a:rPr>
              <a:t> </a:t>
            </a:r>
            <a:r>
              <a:rPr lang="fr-FR" dirty="0" err="1">
                <a:solidFill>
                  <a:schemeClr val="tx1"/>
                </a:solidFill>
              </a:rPr>
              <a:t>with</a:t>
            </a:r>
            <a:r>
              <a:rPr lang="fr-FR" dirty="0">
                <a:solidFill>
                  <a:schemeClr val="tx1"/>
                </a:solidFill>
              </a:rPr>
              <a:t> </a:t>
            </a:r>
            <a:r>
              <a:rPr lang="fr-FR" dirty="0" err="1">
                <a:solidFill>
                  <a:schemeClr val="tx1"/>
                </a:solidFill>
              </a:rPr>
              <a:t>Registers</a:t>
            </a:r>
            <a:endParaRPr lang="fr-FR" dirty="0">
              <a:solidFill>
                <a:schemeClr val="tx1"/>
              </a:solidFill>
            </a:endParaRPr>
          </a:p>
        </p:txBody>
      </p:sp>
      <p:sp>
        <p:nvSpPr>
          <p:cNvPr id="3" name="Text Placeholder 2"/>
          <p:cNvSpPr txBox="1">
            <a:spLocks noGrp="1"/>
          </p:cNvSpPr>
          <p:nvPr>
            <p:ph type="body" idx="4294967295"/>
          </p:nvPr>
        </p:nvSpPr>
        <p:spPr>
          <a:xfrm>
            <a:off x="838200" y="4148138"/>
            <a:ext cx="7416800" cy="1414462"/>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 pitchFamily="18"/>
              </a:rPr>
              <a:t>r1, r2, and r3, are registers</a:t>
            </a:r>
          </a:p>
          <a:p>
            <a:pPr lvl="0">
              <a:buSzPct val="100000"/>
              <a:buFont typeface="Symbol" panose="05050102010706020507" pitchFamily="18" charset="2"/>
              <a:buChar char=""/>
            </a:pPr>
            <a:r>
              <a:rPr lang="en-US" sz="2600" dirty="0" err="1">
                <a:latin typeface="" pitchFamily="18"/>
              </a:rPr>
              <a:t>mem</a:t>
            </a:r>
            <a:r>
              <a:rPr lang="en-US" sz="2600" dirty="0">
                <a:latin typeface="" pitchFamily="18"/>
              </a:rPr>
              <a:t> → array of bytes representing memory</a:t>
            </a:r>
          </a:p>
        </p:txBody>
      </p:sp>
      <p:sp>
        <p:nvSpPr>
          <p:cNvPr id="7" name="Rectangle 6"/>
          <p:cNvSpPr/>
          <p:nvPr/>
        </p:nvSpPr>
        <p:spPr>
          <a:xfrm>
            <a:off x="2151742" y="2209800"/>
            <a:ext cx="4858658" cy="1200329"/>
          </a:xfrm>
          <a:prstGeom prst="rect">
            <a:avLst/>
          </a:prstGeom>
        </p:spPr>
        <p:txBody>
          <a:bodyPr wrap="square">
            <a:spAutoFit/>
          </a:bodyPr>
          <a:lstStyle/>
          <a:p>
            <a:r>
              <a:rPr lang="pt-BR" dirty="0">
                <a:latin typeface="Courier New" pitchFamily="49" charset="0"/>
                <a:cs typeface="Courier New" pitchFamily="49" charset="0"/>
              </a:rPr>
              <a:t>1: r1 = mem[b] // load b</a:t>
            </a:r>
          </a:p>
          <a:p>
            <a:r>
              <a:rPr lang="pt-BR" dirty="0">
                <a:latin typeface="Courier New" pitchFamily="49" charset="0"/>
                <a:cs typeface="Courier New" pitchFamily="49" charset="0"/>
              </a:rPr>
              <a:t>2: r2 = mem[c] // load c</a:t>
            </a:r>
          </a:p>
          <a:p>
            <a:r>
              <a:rPr lang="pt-BR" dirty="0">
                <a:latin typeface="Courier New" pitchFamily="49" charset="0"/>
                <a:cs typeface="Courier New" pitchFamily="49" charset="0"/>
              </a:rPr>
              <a:t>3: r3 = r1 + r2 // add b and c</a:t>
            </a:r>
          </a:p>
          <a:p>
            <a:r>
              <a:rPr lang="pt-BR" dirty="0">
                <a:latin typeface="Courier New" pitchFamily="49" charset="0"/>
                <a:cs typeface="Courier New" pitchFamily="49" charset="0"/>
              </a:rPr>
              <a:t>4: mem[a] = r3 // save the result</a:t>
            </a:r>
          </a:p>
        </p:txBody>
      </p:sp>
      <p:pic>
        <p:nvPicPr>
          <p:cNvPr id="8"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45</a:t>
            </a:fld>
            <a:endParaRPr lang="en-US" sz="1000" dirty="0">
              <a:latin typeface="Calibri" panose="020F050202020403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Machine </a:t>
            </a:r>
            <a:r>
              <a:rPr lang="fr-FR" dirty="0" err="1">
                <a:solidFill>
                  <a:schemeClr val="tx1"/>
                </a:solidFill>
              </a:rPr>
              <a:t>with</a:t>
            </a:r>
            <a:r>
              <a:rPr lang="fr-FR" dirty="0">
                <a:solidFill>
                  <a:schemeClr val="tx1"/>
                </a:solidFill>
              </a:rPr>
              <a:t> </a:t>
            </a:r>
            <a:r>
              <a:rPr lang="fr-FR" dirty="0" err="1">
                <a:solidFill>
                  <a:schemeClr val="tx1"/>
                </a:solidFill>
              </a:rPr>
              <a:t>Registers</a:t>
            </a:r>
            <a:endParaRPr lang="fr-FR" dirty="0">
              <a:solidFill>
                <a:schemeClr val="tx1"/>
              </a:solidFill>
            </a:endParaRPr>
          </a:p>
        </p:txBody>
      </p:sp>
      <p:grpSp>
        <p:nvGrpSpPr>
          <p:cNvPr id="7" name="Group 4"/>
          <p:cNvGrpSpPr>
            <a:grpSpLocks noChangeAspect="1"/>
          </p:cNvGrpSpPr>
          <p:nvPr/>
        </p:nvGrpSpPr>
        <p:grpSpPr bwMode="auto">
          <a:xfrm>
            <a:off x="801687" y="2133600"/>
            <a:ext cx="7580313" cy="2806700"/>
            <a:chOff x="864" y="1344"/>
            <a:chExt cx="4775" cy="1768"/>
          </a:xfrm>
        </p:grpSpPr>
        <p:sp>
          <p:nvSpPr>
            <p:cNvPr id="8" name="AutoShape 3"/>
            <p:cNvSpPr>
              <a:spLocks noChangeAspect="1" noChangeArrowheads="1" noTextEdit="1"/>
            </p:cNvSpPr>
            <p:nvPr/>
          </p:nvSpPr>
          <p:spPr bwMode="auto">
            <a:xfrm>
              <a:off x="864" y="1385"/>
              <a:ext cx="4723" cy="17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5"/>
            <p:cNvSpPr>
              <a:spLocks noChangeArrowheads="1"/>
            </p:cNvSpPr>
            <p:nvPr/>
          </p:nvSpPr>
          <p:spPr bwMode="auto">
            <a:xfrm>
              <a:off x="2180" y="1637"/>
              <a:ext cx="2101" cy="1432"/>
            </a:xfrm>
            <a:prstGeom prst="rect">
              <a:avLst/>
            </a:prstGeom>
            <a:solidFill>
              <a:srgbClr val="FFE6D5"/>
            </a:solidFill>
            <a:ln w="1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6"/>
            <p:cNvSpPr>
              <a:spLocks noChangeArrowheads="1"/>
            </p:cNvSpPr>
            <p:nvPr/>
          </p:nvSpPr>
          <p:spPr bwMode="auto">
            <a:xfrm>
              <a:off x="903" y="2424"/>
              <a:ext cx="743" cy="577"/>
            </a:xfrm>
            <a:prstGeom prst="rect">
              <a:avLst/>
            </a:prstGeom>
            <a:solidFill>
              <a:srgbClr val="D5F6FF"/>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p:nvSpPr>
          <p:spPr bwMode="auto">
            <a:xfrm>
              <a:off x="3176" y="2468"/>
              <a:ext cx="934" cy="454"/>
            </a:xfrm>
            <a:custGeom>
              <a:avLst/>
              <a:gdLst>
                <a:gd name="T0" fmla="*/ 461 w 1904"/>
                <a:gd name="T1" fmla="*/ 0 h 922"/>
                <a:gd name="T2" fmla="*/ 1443 w 1904"/>
                <a:gd name="T3" fmla="*/ 0 h 922"/>
                <a:gd name="T4" fmla="*/ 1904 w 1904"/>
                <a:gd name="T5" fmla="*/ 461 h 922"/>
                <a:gd name="T6" fmla="*/ 1443 w 1904"/>
                <a:gd name="T7" fmla="*/ 922 h 922"/>
                <a:gd name="T8" fmla="*/ 461 w 1904"/>
                <a:gd name="T9" fmla="*/ 922 h 922"/>
                <a:gd name="T10" fmla="*/ 0 w 1904"/>
                <a:gd name="T11" fmla="*/ 461 h 922"/>
                <a:gd name="T12" fmla="*/ 461 w 1904"/>
                <a:gd name="T13" fmla="*/ 0 h 922"/>
              </a:gdLst>
              <a:ahLst/>
              <a:cxnLst>
                <a:cxn ang="0">
                  <a:pos x="T0" y="T1"/>
                </a:cxn>
                <a:cxn ang="0">
                  <a:pos x="T2" y="T3"/>
                </a:cxn>
                <a:cxn ang="0">
                  <a:pos x="T4" y="T5"/>
                </a:cxn>
                <a:cxn ang="0">
                  <a:pos x="T6" y="T7"/>
                </a:cxn>
                <a:cxn ang="0">
                  <a:pos x="T8" y="T9"/>
                </a:cxn>
                <a:cxn ang="0">
                  <a:pos x="T10" y="T11"/>
                </a:cxn>
                <a:cxn ang="0">
                  <a:pos x="T12" y="T13"/>
                </a:cxn>
              </a:cxnLst>
              <a:rect l="0" t="0" r="r" b="b"/>
              <a:pathLst>
                <a:path w="1904" h="922">
                  <a:moveTo>
                    <a:pt x="461" y="0"/>
                  </a:moveTo>
                  <a:lnTo>
                    <a:pt x="1443" y="0"/>
                  </a:lnTo>
                  <a:cubicBezTo>
                    <a:pt x="1698" y="0"/>
                    <a:pt x="1904" y="206"/>
                    <a:pt x="1904" y="461"/>
                  </a:cubicBezTo>
                  <a:cubicBezTo>
                    <a:pt x="1904" y="717"/>
                    <a:pt x="1698" y="922"/>
                    <a:pt x="1443" y="922"/>
                  </a:cubicBezTo>
                  <a:lnTo>
                    <a:pt x="461" y="922"/>
                  </a:lnTo>
                  <a:cubicBezTo>
                    <a:pt x="206" y="922"/>
                    <a:pt x="0" y="717"/>
                    <a:pt x="0" y="461"/>
                  </a:cubicBezTo>
                  <a:cubicBezTo>
                    <a:pt x="0" y="206"/>
                    <a:pt x="206" y="0"/>
                    <a:pt x="461" y="0"/>
                  </a:cubicBezTo>
                  <a:close/>
                </a:path>
              </a:pathLst>
            </a:custGeom>
            <a:solidFill>
              <a:srgbClr val="F4D7E3"/>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8"/>
            <p:cNvSpPr>
              <a:spLocks noChangeArrowheads="1"/>
            </p:cNvSpPr>
            <p:nvPr/>
          </p:nvSpPr>
          <p:spPr bwMode="auto">
            <a:xfrm>
              <a:off x="2962" y="1344"/>
              <a:ext cx="632" cy="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dirty="0">
                  <a:ln>
                    <a:noFill/>
                  </a:ln>
                  <a:solidFill>
                    <a:srgbClr val="000000"/>
                  </a:solidFill>
                  <a:effectLst/>
                  <a:latin typeface="Sans"/>
                </a:rPr>
                <a:t>CPU</a:t>
              </a:r>
              <a:endParaRPr kumimoji="0" lang="en-US" sz="1800" b="0" i="0" u="none" strike="noStrike" cap="none" normalizeH="0" baseline="0" dirty="0">
                <a:ln>
                  <a:noFill/>
                </a:ln>
                <a:solidFill>
                  <a:schemeClr val="tx1"/>
                </a:solidFill>
                <a:effectLst/>
                <a:latin typeface="Arial" pitchFamily="34" charset="0"/>
              </a:endParaRPr>
            </a:p>
          </p:txBody>
        </p:sp>
        <p:sp>
          <p:nvSpPr>
            <p:cNvPr id="13" name="Rectangle 9"/>
            <p:cNvSpPr>
              <a:spLocks noChangeArrowheads="1"/>
            </p:cNvSpPr>
            <p:nvPr/>
          </p:nvSpPr>
          <p:spPr bwMode="auto">
            <a:xfrm>
              <a:off x="3231" y="2526"/>
              <a:ext cx="823" cy="2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000000"/>
                  </a:solidFill>
                  <a:effectLst/>
                  <a:latin typeface="Sans"/>
                </a:rPr>
                <a:t>Control</a:t>
              </a:r>
              <a:endParaRPr kumimoji="0" lang="en-US" sz="1800" b="0" i="0" u="none" strike="noStrike" cap="none" normalizeH="0" baseline="0" dirty="0">
                <a:ln>
                  <a:noFill/>
                </a:ln>
                <a:solidFill>
                  <a:schemeClr val="tx1"/>
                </a:solidFill>
                <a:effectLst/>
                <a:latin typeface="Arial" pitchFamily="34" charset="0"/>
              </a:endParaRPr>
            </a:p>
          </p:txBody>
        </p:sp>
        <p:sp>
          <p:nvSpPr>
            <p:cNvPr id="14" name="Freeform 10"/>
            <p:cNvSpPr>
              <a:spLocks/>
            </p:cNvSpPr>
            <p:nvPr/>
          </p:nvSpPr>
          <p:spPr bwMode="auto">
            <a:xfrm>
              <a:off x="3379" y="1925"/>
              <a:ext cx="516" cy="275"/>
            </a:xfrm>
            <a:custGeom>
              <a:avLst/>
              <a:gdLst>
                <a:gd name="T0" fmla="*/ 279 w 1051"/>
                <a:gd name="T1" fmla="*/ 0 h 558"/>
                <a:gd name="T2" fmla="*/ 772 w 1051"/>
                <a:gd name="T3" fmla="*/ 0 h 558"/>
                <a:gd name="T4" fmla="*/ 1051 w 1051"/>
                <a:gd name="T5" fmla="*/ 279 h 558"/>
                <a:gd name="T6" fmla="*/ 772 w 1051"/>
                <a:gd name="T7" fmla="*/ 558 h 558"/>
                <a:gd name="T8" fmla="*/ 279 w 1051"/>
                <a:gd name="T9" fmla="*/ 558 h 558"/>
                <a:gd name="T10" fmla="*/ 0 w 1051"/>
                <a:gd name="T11" fmla="*/ 279 h 558"/>
                <a:gd name="T12" fmla="*/ 279 w 1051"/>
                <a:gd name="T13" fmla="*/ 0 h 558"/>
              </a:gdLst>
              <a:ahLst/>
              <a:cxnLst>
                <a:cxn ang="0">
                  <a:pos x="T0" y="T1"/>
                </a:cxn>
                <a:cxn ang="0">
                  <a:pos x="T2" y="T3"/>
                </a:cxn>
                <a:cxn ang="0">
                  <a:pos x="T4" y="T5"/>
                </a:cxn>
                <a:cxn ang="0">
                  <a:pos x="T6" y="T7"/>
                </a:cxn>
                <a:cxn ang="0">
                  <a:pos x="T8" y="T9"/>
                </a:cxn>
                <a:cxn ang="0">
                  <a:pos x="T10" y="T11"/>
                </a:cxn>
                <a:cxn ang="0">
                  <a:pos x="T12" y="T13"/>
                </a:cxn>
              </a:cxnLst>
              <a:rect l="0" t="0" r="r" b="b"/>
              <a:pathLst>
                <a:path w="1051" h="558">
                  <a:moveTo>
                    <a:pt x="279" y="0"/>
                  </a:moveTo>
                  <a:lnTo>
                    <a:pt x="772" y="0"/>
                  </a:lnTo>
                  <a:cubicBezTo>
                    <a:pt x="927" y="0"/>
                    <a:pt x="1051" y="125"/>
                    <a:pt x="1051" y="279"/>
                  </a:cubicBezTo>
                  <a:cubicBezTo>
                    <a:pt x="1051" y="434"/>
                    <a:pt x="927" y="558"/>
                    <a:pt x="772" y="558"/>
                  </a:cubicBezTo>
                  <a:lnTo>
                    <a:pt x="279" y="558"/>
                  </a:lnTo>
                  <a:cubicBezTo>
                    <a:pt x="124" y="558"/>
                    <a:pt x="0" y="434"/>
                    <a:pt x="0" y="279"/>
                  </a:cubicBezTo>
                  <a:cubicBezTo>
                    <a:pt x="0" y="125"/>
                    <a:pt x="124" y="0"/>
                    <a:pt x="279" y="0"/>
                  </a:cubicBezTo>
                  <a:close/>
                </a:path>
              </a:pathLst>
            </a:custGeom>
            <a:solidFill>
              <a:srgbClr val="F4D7E3"/>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1"/>
            <p:cNvSpPr>
              <a:spLocks noChangeArrowheads="1"/>
            </p:cNvSpPr>
            <p:nvPr/>
          </p:nvSpPr>
          <p:spPr bwMode="auto">
            <a:xfrm>
              <a:off x="3509" y="2002"/>
              <a:ext cx="344" cy="1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Sans"/>
                </a:rPr>
                <a:t>ALU</a:t>
              </a:r>
              <a:endParaRPr kumimoji="0" lang="en-US" sz="1800" b="0" i="0" u="none" strike="noStrike" cap="none" normalizeH="0" baseline="0" dirty="0">
                <a:ln>
                  <a:noFill/>
                </a:ln>
                <a:solidFill>
                  <a:schemeClr val="tx1"/>
                </a:solidFill>
                <a:effectLst/>
                <a:latin typeface="Arial" pitchFamily="34" charset="0"/>
              </a:endParaRPr>
            </a:p>
          </p:txBody>
        </p:sp>
        <p:sp>
          <p:nvSpPr>
            <p:cNvPr id="16" name="Rectangle 12"/>
            <p:cNvSpPr>
              <a:spLocks noChangeArrowheads="1"/>
            </p:cNvSpPr>
            <p:nvPr/>
          </p:nvSpPr>
          <p:spPr bwMode="auto">
            <a:xfrm>
              <a:off x="910" y="2607"/>
              <a:ext cx="736"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a:ln>
                    <a:noFill/>
                  </a:ln>
                  <a:solidFill>
                    <a:srgbClr val="000000"/>
                  </a:solidFill>
                  <a:effectLst/>
                  <a:latin typeface="Sans"/>
                </a:rPr>
                <a:t>  Memory</a:t>
              </a:r>
              <a:endParaRPr kumimoji="0" lang="en-US" sz="1800" b="0" i="0" u="none" strike="noStrike" cap="none" normalizeH="0" baseline="0" dirty="0">
                <a:ln>
                  <a:noFill/>
                </a:ln>
                <a:solidFill>
                  <a:schemeClr val="tx1"/>
                </a:solidFill>
                <a:effectLst/>
                <a:latin typeface="Arial" pitchFamily="34" charset="0"/>
              </a:endParaRPr>
            </a:p>
          </p:txBody>
        </p:sp>
        <p:sp>
          <p:nvSpPr>
            <p:cNvPr id="17" name="Freeform 13"/>
            <p:cNvSpPr>
              <a:spLocks/>
            </p:cNvSpPr>
            <p:nvPr/>
          </p:nvSpPr>
          <p:spPr bwMode="auto">
            <a:xfrm>
              <a:off x="4790" y="2434"/>
              <a:ext cx="768" cy="513"/>
            </a:xfrm>
            <a:custGeom>
              <a:avLst/>
              <a:gdLst>
                <a:gd name="T0" fmla="*/ 13 w 1566"/>
                <a:gd name="T1" fmla="*/ 0 h 1043"/>
                <a:gd name="T2" fmla="*/ 1554 w 1566"/>
                <a:gd name="T3" fmla="*/ 0 h 1043"/>
                <a:gd name="T4" fmla="*/ 1566 w 1566"/>
                <a:gd name="T5" fmla="*/ 13 h 1043"/>
                <a:gd name="T6" fmla="*/ 1566 w 1566"/>
                <a:gd name="T7" fmla="*/ 1030 h 1043"/>
                <a:gd name="T8" fmla="*/ 1554 w 1566"/>
                <a:gd name="T9" fmla="*/ 1043 h 1043"/>
                <a:gd name="T10" fmla="*/ 13 w 1566"/>
                <a:gd name="T11" fmla="*/ 1043 h 1043"/>
                <a:gd name="T12" fmla="*/ 0 w 1566"/>
                <a:gd name="T13" fmla="*/ 1030 h 1043"/>
                <a:gd name="T14" fmla="*/ 0 w 1566"/>
                <a:gd name="T15" fmla="*/ 13 h 1043"/>
                <a:gd name="T16" fmla="*/ 13 w 1566"/>
                <a:gd name="T17" fmla="*/ 0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6" h="1043">
                  <a:moveTo>
                    <a:pt x="13" y="0"/>
                  </a:moveTo>
                  <a:lnTo>
                    <a:pt x="1554" y="0"/>
                  </a:lnTo>
                  <a:cubicBezTo>
                    <a:pt x="1561" y="0"/>
                    <a:pt x="1566" y="5"/>
                    <a:pt x="1566" y="13"/>
                  </a:cubicBezTo>
                  <a:lnTo>
                    <a:pt x="1566" y="1030"/>
                  </a:lnTo>
                  <a:cubicBezTo>
                    <a:pt x="1566" y="1037"/>
                    <a:pt x="1561" y="1043"/>
                    <a:pt x="1554" y="1043"/>
                  </a:cubicBezTo>
                  <a:lnTo>
                    <a:pt x="13" y="1043"/>
                  </a:lnTo>
                  <a:cubicBezTo>
                    <a:pt x="6" y="1043"/>
                    <a:pt x="0" y="1037"/>
                    <a:pt x="0" y="1030"/>
                  </a:cubicBezTo>
                  <a:lnTo>
                    <a:pt x="0" y="13"/>
                  </a:lnTo>
                  <a:cubicBezTo>
                    <a:pt x="0" y="5"/>
                    <a:pt x="6" y="0"/>
                    <a:pt x="13" y="0"/>
                  </a:cubicBezTo>
                  <a:close/>
                </a:path>
              </a:pathLst>
            </a:custGeom>
            <a:solidFill>
              <a:srgbClr val="F4D7E3"/>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4"/>
            <p:cNvSpPr>
              <a:spLocks noChangeArrowheads="1"/>
            </p:cNvSpPr>
            <p:nvPr/>
          </p:nvSpPr>
          <p:spPr bwMode="auto">
            <a:xfrm>
              <a:off x="4810" y="2589"/>
              <a:ext cx="829" cy="2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Sans"/>
                </a:rPr>
                <a:t>I/O devices</a:t>
              </a:r>
              <a:endParaRPr kumimoji="0" lang="en-US" sz="1800" b="0" i="0" u="none" strike="noStrike" cap="none" normalizeH="0" baseline="0" dirty="0">
                <a:ln>
                  <a:noFill/>
                </a:ln>
                <a:solidFill>
                  <a:schemeClr val="tx1"/>
                </a:solidFill>
                <a:effectLst/>
                <a:latin typeface="Arial" pitchFamily="34" charset="0"/>
              </a:endParaRPr>
            </a:p>
          </p:txBody>
        </p:sp>
        <p:sp>
          <p:nvSpPr>
            <p:cNvPr id="19" name="Freeform 15"/>
            <p:cNvSpPr>
              <a:spLocks/>
            </p:cNvSpPr>
            <p:nvPr/>
          </p:nvSpPr>
          <p:spPr bwMode="auto">
            <a:xfrm>
              <a:off x="4115" y="2615"/>
              <a:ext cx="646" cy="165"/>
            </a:xfrm>
            <a:custGeom>
              <a:avLst/>
              <a:gdLst>
                <a:gd name="T0" fmla="*/ 0 w 1317"/>
                <a:gd name="T1" fmla="*/ 164 h 337"/>
                <a:gd name="T2" fmla="*/ 222 w 1317"/>
                <a:gd name="T3" fmla="*/ 337 h 337"/>
                <a:gd name="T4" fmla="*/ 222 w 1317"/>
                <a:gd name="T5" fmla="*/ 250 h 337"/>
                <a:gd name="T6" fmla="*/ 1082 w 1317"/>
                <a:gd name="T7" fmla="*/ 250 h 337"/>
                <a:gd name="T8" fmla="*/ 1082 w 1317"/>
                <a:gd name="T9" fmla="*/ 337 h 337"/>
                <a:gd name="T10" fmla="*/ 1317 w 1317"/>
                <a:gd name="T11" fmla="*/ 171 h 337"/>
                <a:gd name="T12" fmla="*/ 1098 w 1317"/>
                <a:gd name="T13" fmla="*/ 16 h 337"/>
                <a:gd name="T14" fmla="*/ 1098 w 1317"/>
                <a:gd name="T15" fmla="*/ 94 h 337"/>
                <a:gd name="T16" fmla="*/ 232 w 1317"/>
                <a:gd name="T17" fmla="*/ 94 h 337"/>
                <a:gd name="T18" fmla="*/ 232 w 1317"/>
                <a:gd name="T19" fmla="*/ 0 h 337"/>
                <a:gd name="T20" fmla="*/ 0 w 1317"/>
                <a:gd name="T21" fmla="*/ 164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7" h="337">
                  <a:moveTo>
                    <a:pt x="0" y="164"/>
                  </a:moveTo>
                  <a:lnTo>
                    <a:pt x="222" y="337"/>
                  </a:lnTo>
                  <a:lnTo>
                    <a:pt x="222" y="250"/>
                  </a:lnTo>
                  <a:lnTo>
                    <a:pt x="1082" y="250"/>
                  </a:lnTo>
                  <a:lnTo>
                    <a:pt x="1082" y="337"/>
                  </a:lnTo>
                  <a:lnTo>
                    <a:pt x="1317" y="171"/>
                  </a:lnTo>
                  <a:lnTo>
                    <a:pt x="1098" y="16"/>
                  </a:lnTo>
                  <a:lnTo>
                    <a:pt x="1098" y="94"/>
                  </a:lnTo>
                  <a:lnTo>
                    <a:pt x="232" y="94"/>
                  </a:lnTo>
                  <a:lnTo>
                    <a:pt x="232" y="0"/>
                  </a:lnTo>
                  <a:lnTo>
                    <a:pt x="0" y="164"/>
                  </a:lnTo>
                  <a:close/>
                </a:path>
              </a:pathLst>
            </a:custGeom>
            <a:solidFill>
              <a:srgbClr val="0000FF"/>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p:nvSpPr>
          <p:spPr bwMode="auto">
            <a:xfrm>
              <a:off x="1643" y="2624"/>
              <a:ext cx="531" cy="166"/>
            </a:xfrm>
            <a:custGeom>
              <a:avLst/>
              <a:gdLst>
                <a:gd name="T0" fmla="*/ 0 w 1083"/>
                <a:gd name="T1" fmla="*/ 164 h 337"/>
                <a:gd name="T2" fmla="*/ 183 w 1083"/>
                <a:gd name="T3" fmla="*/ 337 h 337"/>
                <a:gd name="T4" fmla="*/ 183 w 1083"/>
                <a:gd name="T5" fmla="*/ 251 h 337"/>
                <a:gd name="T6" fmla="*/ 890 w 1083"/>
                <a:gd name="T7" fmla="*/ 251 h 337"/>
                <a:gd name="T8" fmla="*/ 890 w 1083"/>
                <a:gd name="T9" fmla="*/ 337 h 337"/>
                <a:gd name="T10" fmla="*/ 1083 w 1083"/>
                <a:gd name="T11" fmla="*/ 171 h 337"/>
                <a:gd name="T12" fmla="*/ 903 w 1083"/>
                <a:gd name="T13" fmla="*/ 16 h 337"/>
                <a:gd name="T14" fmla="*/ 903 w 1083"/>
                <a:gd name="T15" fmla="*/ 95 h 337"/>
                <a:gd name="T16" fmla="*/ 191 w 1083"/>
                <a:gd name="T17" fmla="*/ 95 h 337"/>
                <a:gd name="T18" fmla="*/ 191 w 1083"/>
                <a:gd name="T19" fmla="*/ 0 h 337"/>
                <a:gd name="T20" fmla="*/ 0 w 1083"/>
                <a:gd name="T21" fmla="*/ 164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3" h="337">
                  <a:moveTo>
                    <a:pt x="0" y="164"/>
                  </a:moveTo>
                  <a:lnTo>
                    <a:pt x="183" y="337"/>
                  </a:lnTo>
                  <a:lnTo>
                    <a:pt x="183" y="251"/>
                  </a:lnTo>
                  <a:lnTo>
                    <a:pt x="890" y="251"/>
                  </a:lnTo>
                  <a:lnTo>
                    <a:pt x="890" y="337"/>
                  </a:lnTo>
                  <a:lnTo>
                    <a:pt x="1083" y="171"/>
                  </a:lnTo>
                  <a:lnTo>
                    <a:pt x="903" y="16"/>
                  </a:lnTo>
                  <a:lnTo>
                    <a:pt x="903" y="95"/>
                  </a:lnTo>
                  <a:lnTo>
                    <a:pt x="191" y="95"/>
                  </a:lnTo>
                  <a:lnTo>
                    <a:pt x="191" y="0"/>
                  </a:lnTo>
                  <a:lnTo>
                    <a:pt x="0" y="164"/>
                  </a:lnTo>
                  <a:close/>
                </a:path>
              </a:pathLst>
            </a:custGeom>
            <a:solidFill>
              <a:srgbClr val="0000FF"/>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p:nvSpPr>
          <p:spPr bwMode="auto">
            <a:xfrm>
              <a:off x="3546" y="2202"/>
              <a:ext cx="165" cy="271"/>
            </a:xfrm>
            <a:custGeom>
              <a:avLst/>
              <a:gdLst>
                <a:gd name="T0" fmla="*/ 172 w 337"/>
                <a:gd name="T1" fmla="*/ 0 h 552"/>
                <a:gd name="T2" fmla="*/ 0 w 337"/>
                <a:gd name="T3" fmla="*/ 92 h 552"/>
                <a:gd name="T4" fmla="*/ 87 w 337"/>
                <a:gd name="T5" fmla="*/ 92 h 552"/>
                <a:gd name="T6" fmla="*/ 88 w 337"/>
                <a:gd name="T7" fmla="*/ 453 h 552"/>
                <a:gd name="T8" fmla="*/ 2 w 337"/>
                <a:gd name="T9" fmla="*/ 452 h 552"/>
                <a:gd name="T10" fmla="*/ 168 w 337"/>
                <a:gd name="T11" fmla="*/ 552 h 552"/>
                <a:gd name="T12" fmla="*/ 323 w 337"/>
                <a:gd name="T13" fmla="*/ 462 h 552"/>
                <a:gd name="T14" fmla="*/ 244 w 337"/>
                <a:gd name="T15" fmla="*/ 461 h 552"/>
                <a:gd name="T16" fmla="*/ 243 w 337"/>
                <a:gd name="T17" fmla="*/ 98 h 552"/>
                <a:gd name="T18" fmla="*/ 337 w 337"/>
                <a:gd name="T19" fmla="*/ 99 h 552"/>
                <a:gd name="T20" fmla="*/ 172 w 337"/>
                <a:gd name="T21" fmla="*/ 0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7" h="552">
                  <a:moveTo>
                    <a:pt x="172" y="0"/>
                  </a:moveTo>
                  <a:lnTo>
                    <a:pt x="0" y="92"/>
                  </a:lnTo>
                  <a:lnTo>
                    <a:pt x="87" y="92"/>
                  </a:lnTo>
                  <a:lnTo>
                    <a:pt x="88" y="453"/>
                  </a:lnTo>
                  <a:lnTo>
                    <a:pt x="2" y="452"/>
                  </a:lnTo>
                  <a:lnTo>
                    <a:pt x="168" y="552"/>
                  </a:lnTo>
                  <a:lnTo>
                    <a:pt x="323" y="462"/>
                  </a:lnTo>
                  <a:lnTo>
                    <a:pt x="244" y="461"/>
                  </a:lnTo>
                  <a:lnTo>
                    <a:pt x="243" y="98"/>
                  </a:lnTo>
                  <a:lnTo>
                    <a:pt x="337" y="99"/>
                  </a:lnTo>
                  <a:lnTo>
                    <a:pt x="172" y="0"/>
                  </a:lnTo>
                  <a:close/>
                </a:path>
              </a:pathLst>
            </a:custGeom>
            <a:solidFill>
              <a:srgbClr val="0000FF"/>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p:nvSpPr>
          <p:spPr bwMode="auto">
            <a:xfrm>
              <a:off x="2372" y="1864"/>
              <a:ext cx="484" cy="665"/>
            </a:xfrm>
            <a:custGeom>
              <a:avLst/>
              <a:gdLst>
                <a:gd name="T0" fmla="*/ 13 w 988"/>
                <a:gd name="T1" fmla="*/ 0 h 1351"/>
                <a:gd name="T2" fmla="*/ 975 w 988"/>
                <a:gd name="T3" fmla="*/ 0 h 1351"/>
                <a:gd name="T4" fmla="*/ 988 w 988"/>
                <a:gd name="T5" fmla="*/ 13 h 1351"/>
                <a:gd name="T6" fmla="*/ 988 w 988"/>
                <a:gd name="T7" fmla="*/ 1338 h 1351"/>
                <a:gd name="T8" fmla="*/ 975 w 988"/>
                <a:gd name="T9" fmla="*/ 1351 h 1351"/>
                <a:gd name="T10" fmla="*/ 13 w 988"/>
                <a:gd name="T11" fmla="*/ 1351 h 1351"/>
                <a:gd name="T12" fmla="*/ 0 w 988"/>
                <a:gd name="T13" fmla="*/ 1338 h 1351"/>
                <a:gd name="T14" fmla="*/ 0 w 988"/>
                <a:gd name="T15" fmla="*/ 13 h 1351"/>
                <a:gd name="T16" fmla="*/ 13 w 988"/>
                <a:gd name="T17" fmla="*/ 0 h 1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8" h="1351">
                  <a:moveTo>
                    <a:pt x="13" y="0"/>
                  </a:moveTo>
                  <a:lnTo>
                    <a:pt x="975" y="0"/>
                  </a:lnTo>
                  <a:cubicBezTo>
                    <a:pt x="982" y="0"/>
                    <a:pt x="988" y="6"/>
                    <a:pt x="988" y="13"/>
                  </a:cubicBezTo>
                  <a:lnTo>
                    <a:pt x="988" y="1338"/>
                  </a:lnTo>
                  <a:cubicBezTo>
                    <a:pt x="988" y="1345"/>
                    <a:pt x="982" y="1351"/>
                    <a:pt x="975" y="1351"/>
                  </a:cubicBezTo>
                  <a:lnTo>
                    <a:pt x="13" y="1351"/>
                  </a:lnTo>
                  <a:cubicBezTo>
                    <a:pt x="6" y="1351"/>
                    <a:pt x="0" y="1345"/>
                    <a:pt x="0" y="1338"/>
                  </a:cubicBezTo>
                  <a:lnTo>
                    <a:pt x="0" y="13"/>
                  </a:lnTo>
                  <a:cubicBezTo>
                    <a:pt x="0" y="6"/>
                    <a:pt x="6" y="0"/>
                    <a:pt x="13" y="0"/>
                  </a:cubicBezTo>
                  <a:close/>
                </a:path>
              </a:pathLst>
            </a:custGeom>
            <a:solidFill>
              <a:srgbClr val="F8F2ED"/>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p:nvSpPr>
          <p:spPr bwMode="auto">
            <a:xfrm>
              <a:off x="2409" y="1919"/>
              <a:ext cx="409" cy="133"/>
            </a:xfrm>
            <a:custGeom>
              <a:avLst/>
              <a:gdLst>
                <a:gd name="T0" fmla="*/ 14 w 834"/>
                <a:gd name="T1" fmla="*/ 0 h 270"/>
                <a:gd name="T2" fmla="*/ 820 w 834"/>
                <a:gd name="T3" fmla="*/ 0 h 270"/>
                <a:gd name="T4" fmla="*/ 834 w 834"/>
                <a:gd name="T5" fmla="*/ 14 h 270"/>
                <a:gd name="T6" fmla="*/ 834 w 834"/>
                <a:gd name="T7" fmla="*/ 256 h 270"/>
                <a:gd name="T8" fmla="*/ 820 w 834"/>
                <a:gd name="T9" fmla="*/ 270 h 270"/>
                <a:gd name="T10" fmla="*/ 14 w 834"/>
                <a:gd name="T11" fmla="*/ 270 h 270"/>
                <a:gd name="T12" fmla="*/ 0 w 834"/>
                <a:gd name="T13" fmla="*/ 256 h 270"/>
                <a:gd name="T14" fmla="*/ 0 w 834"/>
                <a:gd name="T15" fmla="*/ 14 h 270"/>
                <a:gd name="T16" fmla="*/ 14 w 834"/>
                <a:gd name="T17"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4" h="270">
                  <a:moveTo>
                    <a:pt x="14" y="0"/>
                  </a:moveTo>
                  <a:lnTo>
                    <a:pt x="820" y="0"/>
                  </a:lnTo>
                  <a:cubicBezTo>
                    <a:pt x="828" y="0"/>
                    <a:pt x="834" y="6"/>
                    <a:pt x="834" y="14"/>
                  </a:cubicBezTo>
                  <a:lnTo>
                    <a:pt x="834" y="256"/>
                  </a:lnTo>
                  <a:cubicBezTo>
                    <a:pt x="834" y="264"/>
                    <a:pt x="828" y="270"/>
                    <a:pt x="820" y="270"/>
                  </a:cubicBezTo>
                  <a:lnTo>
                    <a:pt x="14" y="270"/>
                  </a:lnTo>
                  <a:cubicBezTo>
                    <a:pt x="6" y="270"/>
                    <a:pt x="0" y="264"/>
                    <a:pt x="0" y="256"/>
                  </a:cubicBezTo>
                  <a:lnTo>
                    <a:pt x="0" y="14"/>
                  </a:lnTo>
                  <a:cubicBezTo>
                    <a:pt x="0" y="6"/>
                    <a:pt x="6" y="0"/>
                    <a:pt x="14" y="0"/>
                  </a:cubicBezTo>
                  <a:close/>
                </a:path>
              </a:pathLst>
            </a:custGeom>
            <a:solidFill>
              <a:srgbClr val="E2C9B5"/>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p:nvSpPr>
          <p:spPr bwMode="auto">
            <a:xfrm>
              <a:off x="2409" y="2064"/>
              <a:ext cx="409" cy="133"/>
            </a:xfrm>
            <a:custGeom>
              <a:avLst/>
              <a:gdLst>
                <a:gd name="T0" fmla="*/ 14 w 834"/>
                <a:gd name="T1" fmla="*/ 0 h 270"/>
                <a:gd name="T2" fmla="*/ 820 w 834"/>
                <a:gd name="T3" fmla="*/ 0 h 270"/>
                <a:gd name="T4" fmla="*/ 834 w 834"/>
                <a:gd name="T5" fmla="*/ 14 h 270"/>
                <a:gd name="T6" fmla="*/ 834 w 834"/>
                <a:gd name="T7" fmla="*/ 256 h 270"/>
                <a:gd name="T8" fmla="*/ 820 w 834"/>
                <a:gd name="T9" fmla="*/ 270 h 270"/>
                <a:gd name="T10" fmla="*/ 14 w 834"/>
                <a:gd name="T11" fmla="*/ 270 h 270"/>
                <a:gd name="T12" fmla="*/ 0 w 834"/>
                <a:gd name="T13" fmla="*/ 256 h 270"/>
                <a:gd name="T14" fmla="*/ 0 w 834"/>
                <a:gd name="T15" fmla="*/ 14 h 270"/>
                <a:gd name="T16" fmla="*/ 14 w 834"/>
                <a:gd name="T17"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4" h="270">
                  <a:moveTo>
                    <a:pt x="14" y="0"/>
                  </a:moveTo>
                  <a:lnTo>
                    <a:pt x="820" y="0"/>
                  </a:lnTo>
                  <a:cubicBezTo>
                    <a:pt x="828" y="0"/>
                    <a:pt x="834" y="6"/>
                    <a:pt x="834" y="14"/>
                  </a:cubicBezTo>
                  <a:lnTo>
                    <a:pt x="834" y="256"/>
                  </a:lnTo>
                  <a:cubicBezTo>
                    <a:pt x="834" y="263"/>
                    <a:pt x="828" y="270"/>
                    <a:pt x="820" y="270"/>
                  </a:cubicBezTo>
                  <a:lnTo>
                    <a:pt x="14" y="270"/>
                  </a:lnTo>
                  <a:cubicBezTo>
                    <a:pt x="6" y="270"/>
                    <a:pt x="0" y="263"/>
                    <a:pt x="0" y="256"/>
                  </a:cubicBezTo>
                  <a:lnTo>
                    <a:pt x="0" y="14"/>
                  </a:lnTo>
                  <a:cubicBezTo>
                    <a:pt x="0" y="6"/>
                    <a:pt x="6" y="0"/>
                    <a:pt x="14" y="0"/>
                  </a:cubicBezTo>
                  <a:close/>
                </a:path>
              </a:pathLst>
            </a:custGeom>
            <a:solidFill>
              <a:srgbClr val="E2C9B5"/>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p:cNvSpPr>
            <p:nvPr/>
          </p:nvSpPr>
          <p:spPr bwMode="auto">
            <a:xfrm>
              <a:off x="2409" y="2209"/>
              <a:ext cx="409" cy="133"/>
            </a:xfrm>
            <a:custGeom>
              <a:avLst/>
              <a:gdLst>
                <a:gd name="T0" fmla="*/ 14 w 834"/>
                <a:gd name="T1" fmla="*/ 0 h 270"/>
                <a:gd name="T2" fmla="*/ 820 w 834"/>
                <a:gd name="T3" fmla="*/ 0 h 270"/>
                <a:gd name="T4" fmla="*/ 834 w 834"/>
                <a:gd name="T5" fmla="*/ 14 h 270"/>
                <a:gd name="T6" fmla="*/ 834 w 834"/>
                <a:gd name="T7" fmla="*/ 256 h 270"/>
                <a:gd name="T8" fmla="*/ 820 w 834"/>
                <a:gd name="T9" fmla="*/ 270 h 270"/>
                <a:gd name="T10" fmla="*/ 14 w 834"/>
                <a:gd name="T11" fmla="*/ 270 h 270"/>
                <a:gd name="T12" fmla="*/ 0 w 834"/>
                <a:gd name="T13" fmla="*/ 256 h 270"/>
                <a:gd name="T14" fmla="*/ 0 w 834"/>
                <a:gd name="T15" fmla="*/ 14 h 270"/>
                <a:gd name="T16" fmla="*/ 14 w 834"/>
                <a:gd name="T17"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4" h="270">
                  <a:moveTo>
                    <a:pt x="14" y="0"/>
                  </a:moveTo>
                  <a:lnTo>
                    <a:pt x="820" y="0"/>
                  </a:lnTo>
                  <a:cubicBezTo>
                    <a:pt x="828" y="0"/>
                    <a:pt x="834" y="6"/>
                    <a:pt x="834" y="14"/>
                  </a:cubicBezTo>
                  <a:lnTo>
                    <a:pt x="834" y="256"/>
                  </a:lnTo>
                  <a:cubicBezTo>
                    <a:pt x="834" y="263"/>
                    <a:pt x="828" y="270"/>
                    <a:pt x="820" y="270"/>
                  </a:cubicBezTo>
                  <a:lnTo>
                    <a:pt x="14" y="270"/>
                  </a:lnTo>
                  <a:cubicBezTo>
                    <a:pt x="6" y="270"/>
                    <a:pt x="0" y="263"/>
                    <a:pt x="0" y="256"/>
                  </a:cubicBezTo>
                  <a:lnTo>
                    <a:pt x="0" y="14"/>
                  </a:lnTo>
                  <a:cubicBezTo>
                    <a:pt x="0" y="6"/>
                    <a:pt x="6" y="0"/>
                    <a:pt x="14" y="0"/>
                  </a:cubicBezTo>
                  <a:close/>
                </a:path>
              </a:pathLst>
            </a:custGeom>
            <a:solidFill>
              <a:srgbClr val="E2C9B5"/>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p:cNvSpPr>
            <p:nvPr/>
          </p:nvSpPr>
          <p:spPr bwMode="auto">
            <a:xfrm>
              <a:off x="2409" y="2353"/>
              <a:ext cx="409" cy="133"/>
            </a:xfrm>
            <a:custGeom>
              <a:avLst/>
              <a:gdLst>
                <a:gd name="T0" fmla="*/ 14 w 834"/>
                <a:gd name="T1" fmla="*/ 0 h 270"/>
                <a:gd name="T2" fmla="*/ 820 w 834"/>
                <a:gd name="T3" fmla="*/ 0 h 270"/>
                <a:gd name="T4" fmla="*/ 834 w 834"/>
                <a:gd name="T5" fmla="*/ 14 h 270"/>
                <a:gd name="T6" fmla="*/ 834 w 834"/>
                <a:gd name="T7" fmla="*/ 256 h 270"/>
                <a:gd name="T8" fmla="*/ 820 w 834"/>
                <a:gd name="T9" fmla="*/ 270 h 270"/>
                <a:gd name="T10" fmla="*/ 14 w 834"/>
                <a:gd name="T11" fmla="*/ 270 h 270"/>
                <a:gd name="T12" fmla="*/ 0 w 834"/>
                <a:gd name="T13" fmla="*/ 256 h 270"/>
                <a:gd name="T14" fmla="*/ 0 w 834"/>
                <a:gd name="T15" fmla="*/ 14 h 270"/>
                <a:gd name="T16" fmla="*/ 14 w 834"/>
                <a:gd name="T17" fmla="*/ 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4" h="270">
                  <a:moveTo>
                    <a:pt x="14" y="0"/>
                  </a:moveTo>
                  <a:lnTo>
                    <a:pt x="820" y="0"/>
                  </a:lnTo>
                  <a:cubicBezTo>
                    <a:pt x="828" y="0"/>
                    <a:pt x="834" y="6"/>
                    <a:pt x="834" y="14"/>
                  </a:cubicBezTo>
                  <a:lnTo>
                    <a:pt x="834" y="256"/>
                  </a:lnTo>
                  <a:cubicBezTo>
                    <a:pt x="834" y="263"/>
                    <a:pt x="828" y="270"/>
                    <a:pt x="820" y="270"/>
                  </a:cubicBezTo>
                  <a:lnTo>
                    <a:pt x="14" y="270"/>
                  </a:lnTo>
                  <a:cubicBezTo>
                    <a:pt x="6" y="270"/>
                    <a:pt x="0" y="263"/>
                    <a:pt x="0" y="256"/>
                  </a:cubicBezTo>
                  <a:lnTo>
                    <a:pt x="0" y="14"/>
                  </a:lnTo>
                  <a:cubicBezTo>
                    <a:pt x="0" y="6"/>
                    <a:pt x="6" y="0"/>
                    <a:pt x="14" y="0"/>
                  </a:cubicBezTo>
                  <a:close/>
                </a:path>
              </a:pathLst>
            </a:custGeom>
            <a:solidFill>
              <a:srgbClr val="E2C9B5"/>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p:cNvSpPr>
            <p:nvPr/>
          </p:nvSpPr>
          <p:spPr bwMode="auto">
            <a:xfrm>
              <a:off x="2831" y="2184"/>
              <a:ext cx="416" cy="342"/>
            </a:xfrm>
            <a:custGeom>
              <a:avLst/>
              <a:gdLst>
                <a:gd name="T0" fmla="*/ 0 w 849"/>
                <a:gd name="T1" fmla="*/ 11 h 696"/>
                <a:gd name="T2" fmla="*/ 38 w 849"/>
                <a:gd name="T3" fmla="*/ 260 h 696"/>
                <a:gd name="T4" fmla="*/ 91 w 849"/>
                <a:gd name="T5" fmla="*/ 192 h 696"/>
                <a:gd name="T6" fmla="*/ 647 w 849"/>
                <a:gd name="T7" fmla="*/ 628 h 696"/>
                <a:gd name="T8" fmla="*/ 594 w 849"/>
                <a:gd name="T9" fmla="*/ 696 h 696"/>
                <a:gd name="T10" fmla="*/ 849 w 849"/>
                <a:gd name="T11" fmla="*/ 685 h 696"/>
                <a:gd name="T12" fmla="*/ 802 w 849"/>
                <a:gd name="T13" fmla="*/ 452 h 696"/>
                <a:gd name="T14" fmla="*/ 754 w 849"/>
                <a:gd name="T15" fmla="*/ 514 h 696"/>
                <a:gd name="T16" fmla="*/ 194 w 849"/>
                <a:gd name="T17" fmla="*/ 74 h 696"/>
                <a:gd name="T18" fmla="*/ 252 w 849"/>
                <a:gd name="T19" fmla="*/ 0 h 696"/>
                <a:gd name="T20" fmla="*/ 0 w 849"/>
                <a:gd name="T21" fmla="*/ 11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9" h="696">
                  <a:moveTo>
                    <a:pt x="0" y="11"/>
                  </a:moveTo>
                  <a:lnTo>
                    <a:pt x="38" y="260"/>
                  </a:lnTo>
                  <a:lnTo>
                    <a:pt x="91" y="192"/>
                  </a:lnTo>
                  <a:lnTo>
                    <a:pt x="647" y="628"/>
                  </a:lnTo>
                  <a:lnTo>
                    <a:pt x="594" y="696"/>
                  </a:lnTo>
                  <a:lnTo>
                    <a:pt x="849" y="685"/>
                  </a:lnTo>
                  <a:lnTo>
                    <a:pt x="802" y="452"/>
                  </a:lnTo>
                  <a:lnTo>
                    <a:pt x="754" y="514"/>
                  </a:lnTo>
                  <a:lnTo>
                    <a:pt x="194" y="74"/>
                  </a:lnTo>
                  <a:lnTo>
                    <a:pt x="252" y="0"/>
                  </a:lnTo>
                  <a:lnTo>
                    <a:pt x="0" y="11"/>
                  </a:lnTo>
                  <a:close/>
                </a:path>
              </a:pathLst>
            </a:custGeom>
            <a:solidFill>
              <a:srgbClr val="0000FF"/>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4"/>
            <p:cNvSpPr>
              <a:spLocks noChangeArrowheads="1"/>
            </p:cNvSpPr>
            <p:nvPr/>
          </p:nvSpPr>
          <p:spPr bwMode="auto">
            <a:xfrm>
              <a:off x="2280" y="1666"/>
              <a:ext cx="782" cy="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Sans"/>
                </a:rPr>
                <a:t>Registers</a:t>
              </a:r>
              <a:endParaRPr kumimoji="0" lang="en-US" sz="1800" b="0" i="0" u="none" strike="noStrike" cap="none" normalizeH="0" baseline="0">
                <a:ln>
                  <a:noFill/>
                </a:ln>
                <a:solidFill>
                  <a:schemeClr val="tx1"/>
                </a:solidFill>
                <a:effectLst/>
                <a:latin typeface="Arial" pitchFamily="34" charset="0"/>
              </a:endParaRPr>
            </a:p>
          </p:txBody>
        </p:sp>
      </p:grpSp>
      <p:pic>
        <p:nvPicPr>
          <p:cNvPr id="29"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46</a:t>
            </a:fld>
            <a:endParaRPr lang="en-US" sz="1000" dirty="0">
              <a:latin typeface="Calibri" panose="020F050202020403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page4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990600" y="1295400"/>
            <a:ext cx="7416800" cy="51054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400" dirty="0">
                <a:solidFill>
                  <a:schemeClr val="bg1">
                    <a:lumMod val="65000"/>
                  </a:schemeClr>
                </a:solidFill>
                <a:latin typeface="" pitchFamily="18"/>
              </a:rPr>
              <a:t>Language of Instructions</a:t>
            </a:r>
          </a:p>
          <a:p>
            <a:pPr lvl="1">
              <a:buSzPct val="100000"/>
              <a:buFont typeface="Symbol" panose="05050102010706020507" pitchFamily="18" charset="2"/>
              <a:buChar char=""/>
            </a:pPr>
            <a:r>
              <a:rPr lang="en-US" sz="1800" dirty="0">
                <a:solidFill>
                  <a:schemeClr val="bg1">
                    <a:lumMod val="65000"/>
                  </a:schemeClr>
                </a:solidFill>
                <a:latin typeface="" pitchFamily="18"/>
              </a:rPr>
              <a:t>Instruction Set Architecture</a:t>
            </a:r>
          </a:p>
          <a:p>
            <a:pPr lvl="1">
              <a:buSzPct val="100000"/>
              <a:buFont typeface="Symbol" panose="05050102010706020507" pitchFamily="18" charset="2"/>
              <a:buChar char=""/>
            </a:pPr>
            <a:r>
              <a:rPr lang="en-US" sz="1800" dirty="0">
                <a:solidFill>
                  <a:schemeClr val="bg1">
                    <a:lumMod val="65000"/>
                  </a:schemeClr>
                </a:solidFill>
                <a:latin typeface="" pitchFamily="18"/>
              </a:rPr>
              <a:t>Features of an ISA – Complete, Concise, Generic, Simple</a:t>
            </a:r>
          </a:p>
          <a:p>
            <a:pPr lvl="0">
              <a:buSzPct val="100000"/>
              <a:buFont typeface="Symbol" panose="05050102010706020507" pitchFamily="18" charset="2"/>
              <a:buChar char=""/>
            </a:pPr>
            <a:r>
              <a:rPr lang="en-US" sz="2400" dirty="0">
                <a:solidFill>
                  <a:schemeClr val="bg1">
                    <a:lumMod val="65000"/>
                  </a:schemeClr>
                </a:solidFill>
                <a:latin typeface="" pitchFamily="18"/>
              </a:rPr>
              <a:t>Completeness of an ISA</a:t>
            </a:r>
          </a:p>
          <a:p>
            <a:pPr lvl="1">
              <a:buSzPct val="100000"/>
              <a:buFont typeface="Symbol" panose="05050102010706020507" pitchFamily="18" charset="2"/>
              <a:buChar char=""/>
            </a:pPr>
            <a:r>
              <a:rPr lang="en-US" sz="1800" dirty="0">
                <a:solidFill>
                  <a:schemeClr val="bg1">
                    <a:lumMod val="65000"/>
                  </a:schemeClr>
                </a:solidFill>
                <a:latin typeface="" pitchFamily="18"/>
              </a:rPr>
              <a:t>Turing Machines</a:t>
            </a:r>
          </a:p>
          <a:p>
            <a:pPr lvl="1">
              <a:buSzPct val="100000"/>
              <a:buFont typeface="Symbol" panose="05050102010706020507" pitchFamily="18" charset="2"/>
              <a:buChar char=""/>
            </a:pPr>
            <a:r>
              <a:rPr lang="en-US" sz="1800" dirty="0">
                <a:solidFill>
                  <a:schemeClr val="bg1">
                    <a:lumMod val="65000"/>
                  </a:schemeClr>
                </a:solidFill>
                <a:latin typeface="" pitchFamily="18"/>
              </a:rPr>
              <a:t>Universal Machines</a:t>
            </a:r>
          </a:p>
          <a:p>
            <a:pPr lvl="1">
              <a:buSzPct val="100000"/>
              <a:buFont typeface="Symbol" panose="05050102010706020507" pitchFamily="18" charset="2"/>
              <a:buChar char=""/>
            </a:pPr>
            <a:r>
              <a:rPr lang="en-US" sz="1800" dirty="0">
                <a:solidFill>
                  <a:schemeClr val="bg1">
                    <a:lumMod val="65000"/>
                  </a:schemeClr>
                </a:solidFill>
                <a:latin typeface="" pitchFamily="18"/>
              </a:rPr>
              <a:t>Single Instruction/Multi-Instruction ISA	</a:t>
            </a:r>
          </a:p>
          <a:p>
            <a:pPr lvl="0">
              <a:buSzPct val="100000"/>
              <a:buFont typeface="Symbol" panose="05050102010706020507" pitchFamily="18" charset="2"/>
              <a:buChar char=""/>
            </a:pPr>
            <a:r>
              <a:rPr lang="en-US" sz="2400" dirty="0">
                <a:solidFill>
                  <a:schemeClr val="bg1">
                    <a:lumMod val="65000"/>
                  </a:schemeClr>
                </a:solidFill>
                <a:latin typeface="" pitchFamily="18"/>
              </a:rPr>
              <a:t>Design of Practical Machines</a:t>
            </a:r>
          </a:p>
          <a:p>
            <a:pPr lvl="1">
              <a:buSzPct val="100000"/>
              <a:buFont typeface="Symbol" panose="05050102010706020507" pitchFamily="18" charset="2"/>
              <a:buChar char=""/>
            </a:pPr>
            <a:r>
              <a:rPr lang="en-US" sz="1800" dirty="0">
                <a:solidFill>
                  <a:schemeClr val="bg1">
                    <a:lumMod val="65000"/>
                  </a:schemeClr>
                </a:solidFill>
                <a:latin typeface="" pitchFamily="18"/>
              </a:rPr>
              <a:t>Harvard/ Von Neumann Machines</a:t>
            </a:r>
          </a:p>
          <a:p>
            <a:pPr lvl="1">
              <a:buSzPct val="100000"/>
              <a:buFont typeface="Symbol" panose="05050102010706020507" pitchFamily="18" charset="2"/>
              <a:buChar char=""/>
            </a:pPr>
            <a:r>
              <a:rPr lang="en-US" sz="1800" dirty="0">
                <a:solidFill>
                  <a:schemeClr val="bg1">
                    <a:lumMod val="65000"/>
                  </a:schemeClr>
                </a:solidFill>
                <a:latin typeface="" pitchFamily="18"/>
              </a:rPr>
              <a:t>Registers</a:t>
            </a:r>
          </a:p>
          <a:p>
            <a:pPr lvl="0">
              <a:buSzPct val="100000"/>
              <a:buFont typeface="Symbol" panose="05050102010706020507" pitchFamily="18" charset="2"/>
              <a:buChar char=""/>
            </a:pPr>
            <a:r>
              <a:rPr lang="en-US" sz="2400" dirty="0">
                <a:solidFill>
                  <a:schemeClr val="tx1"/>
                </a:solidFill>
                <a:latin typeface="" pitchFamily="18"/>
              </a:rPr>
              <a:t>Road Ahead</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47</a:t>
            </a:fld>
            <a:endParaRPr lang="en-US" sz="1000" dirty="0">
              <a:latin typeface="Calibri" panose="020F050202020403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page4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1301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Where</a:t>
            </a:r>
            <a:r>
              <a:rPr lang="fr-FR" dirty="0">
                <a:solidFill>
                  <a:schemeClr val="tx1"/>
                </a:solidFill>
              </a:rPr>
              <a:t> are </a:t>
            </a:r>
            <a:r>
              <a:rPr lang="fr-FR" dirty="0" err="1">
                <a:solidFill>
                  <a:schemeClr val="tx1"/>
                </a:solidFill>
              </a:rPr>
              <a:t>we</a:t>
            </a:r>
            <a:r>
              <a:rPr lang="fr-FR" dirty="0">
                <a:solidFill>
                  <a:schemeClr val="tx1"/>
                </a:solidFill>
              </a:rPr>
              <a:t> ...</a:t>
            </a:r>
          </a:p>
        </p:txBody>
      </p:sp>
      <p:sp>
        <p:nvSpPr>
          <p:cNvPr id="3" name="Text Placeholder 2"/>
          <p:cNvSpPr txBox="1">
            <a:spLocks noGrp="1"/>
          </p:cNvSpPr>
          <p:nvPr>
            <p:ph type="body" idx="4294967295"/>
          </p:nvPr>
        </p:nvSpPr>
        <p:spPr>
          <a:xfrm>
            <a:off x="914400" y="1571625"/>
            <a:ext cx="7772400" cy="2695575"/>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 pitchFamily="18"/>
              </a:rPr>
              <a:t>We have derived the structure of a computer from </a:t>
            </a:r>
            <a:r>
              <a:rPr lang="en-US" sz="2600" u="sng" dirty="0">
                <a:latin typeface="" pitchFamily="18"/>
              </a:rPr>
              <a:t>theoretical fundamentals</a:t>
            </a:r>
            <a:r>
              <a:rPr lang="en-US" sz="2600" dirty="0">
                <a:latin typeface="" pitchFamily="18"/>
              </a:rPr>
              <a:t>.</a:t>
            </a:r>
          </a:p>
          <a:p>
            <a:pPr lvl="0">
              <a:buSzPct val="100000"/>
              <a:buFont typeface="Symbol" panose="05050102010706020507" pitchFamily="18" charset="2"/>
              <a:buChar char=""/>
            </a:pPr>
            <a:r>
              <a:rPr lang="en-US" sz="2600" dirty="0">
                <a:latin typeface="" pitchFamily="18"/>
              </a:rPr>
              <a:t>It has a </a:t>
            </a:r>
            <a:r>
              <a:rPr lang="en-US" sz="2600" dirty="0">
                <a:solidFill>
                  <a:srgbClr val="FF0000"/>
                </a:solidFill>
                <a:latin typeface="" pitchFamily="18"/>
              </a:rPr>
              <a:t>CPU</a:t>
            </a:r>
            <a:r>
              <a:rPr lang="en-US" sz="2600" dirty="0">
                <a:latin typeface="" pitchFamily="18"/>
              </a:rPr>
              <a:t> with a program counter &amp; registers, memory, and peripherals.</a:t>
            </a:r>
          </a:p>
          <a:p>
            <a:pPr lvl="0">
              <a:buSzPct val="100000"/>
              <a:buFont typeface="Symbol" panose="05050102010706020507" pitchFamily="18" charset="2"/>
              <a:buChar char=""/>
            </a:pPr>
            <a:r>
              <a:rPr lang="en-US" sz="2600" dirty="0">
                <a:latin typeface="" pitchFamily="18"/>
              </a:rPr>
              <a:t>The</a:t>
            </a:r>
            <a:r>
              <a:rPr lang="en-US" sz="2600" dirty="0">
                <a:solidFill>
                  <a:srgbClr val="00AE00"/>
                </a:solidFill>
                <a:latin typeface="" pitchFamily="18"/>
              </a:rPr>
              <a:t> Instruction Set Architecture (ISA)</a:t>
            </a:r>
            <a:r>
              <a:rPr lang="en-US" sz="2600" dirty="0">
                <a:latin typeface="" pitchFamily="18"/>
              </a:rPr>
              <a:t> is the link between </a:t>
            </a:r>
            <a:r>
              <a:rPr lang="en-US" sz="2600" dirty="0">
                <a:solidFill>
                  <a:srgbClr val="DC2300"/>
                </a:solidFill>
                <a:latin typeface="" pitchFamily="18"/>
              </a:rPr>
              <a:t>hardware</a:t>
            </a:r>
            <a:r>
              <a:rPr lang="en-US" sz="2600" dirty="0">
                <a:latin typeface="" pitchFamily="18"/>
              </a:rPr>
              <a:t> and </a:t>
            </a:r>
            <a:r>
              <a:rPr lang="en-US" sz="2600" dirty="0">
                <a:solidFill>
                  <a:srgbClr val="2300DC"/>
                </a:solidFill>
                <a:latin typeface="" pitchFamily="18"/>
              </a:rPr>
              <a:t>software</a:t>
            </a:r>
            <a:r>
              <a:rPr lang="en-US" sz="2600" dirty="0">
                <a:latin typeface="" pitchFamily="18"/>
              </a:rPr>
              <a:t>.</a:t>
            </a:r>
          </a:p>
        </p:txBody>
      </p:sp>
      <p:pic>
        <p:nvPicPr>
          <p:cNvPr id="4" name="Picture 3"/>
          <p:cNvPicPr>
            <a:picLocks noChangeAspect="1"/>
          </p:cNvPicPr>
          <p:nvPr/>
        </p:nvPicPr>
        <p:blipFill>
          <a:blip r:embed="rId3">
            <a:lum/>
            <a:alphaModFix/>
          </a:blip>
          <a:srcRect/>
          <a:stretch>
            <a:fillRect/>
          </a:stretch>
        </p:blipFill>
        <p:spPr>
          <a:xfrm>
            <a:off x="920680" y="4192919"/>
            <a:ext cx="1839960" cy="1953000"/>
          </a:xfrm>
          <a:prstGeom prst="rect">
            <a:avLst/>
          </a:prstGeom>
          <a:noFill/>
          <a:ln>
            <a:noFill/>
          </a:ln>
        </p:spPr>
      </p:pic>
      <p:pic>
        <p:nvPicPr>
          <p:cNvPr id="5" name="Picture 4"/>
          <p:cNvPicPr>
            <a:picLocks noChangeAspect="1"/>
          </p:cNvPicPr>
          <p:nvPr/>
        </p:nvPicPr>
        <p:blipFill>
          <a:blip r:embed="rId4">
            <a:lum/>
            <a:alphaModFix/>
          </a:blip>
          <a:srcRect/>
          <a:stretch>
            <a:fillRect/>
          </a:stretch>
        </p:blipFill>
        <p:spPr>
          <a:xfrm>
            <a:off x="5437959" y="4370040"/>
            <a:ext cx="3025440" cy="1951560"/>
          </a:xfrm>
          <a:prstGeom prst="rect">
            <a:avLst/>
          </a:prstGeom>
          <a:noFill/>
          <a:ln>
            <a:noFill/>
          </a:ln>
        </p:spPr>
      </p:pic>
      <p:sp>
        <p:nvSpPr>
          <p:cNvPr id="6" name="Freeform 5"/>
          <p:cNvSpPr/>
          <p:nvPr/>
        </p:nvSpPr>
        <p:spPr>
          <a:xfrm>
            <a:off x="3336640" y="4407479"/>
            <a:ext cx="1391400" cy="1596960"/>
          </a:xfrm>
          <a:custGeom>
            <a:avLst/>
            <a:gdLst>
              <a:gd name="f0" fmla="val 10800000"/>
              <a:gd name="f1" fmla="val 5400000"/>
              <a:gd name="f2" fmla="val 16200000"/>
              <a:gd name="f3" fmla="val 180"/>
              <a:gd name="f4" fmla="val w"/>
              <a:gd name="f5" fmla="val h"/>
              <a:gd name="f6" fmla="val 0"/>
              <a:gd name="f7" fmla="val 21600"/>
              <a:gd name="f8" fmla="+- 0 0 0"/>
              <a:gd name="f9" fmla="*/ f4 1 21600"/>
              <a:gd name="f10" fmla="*/ f5 1 21600"/>
              <a:gd name="f11" fmla="+- f6 2540 0"/>
              <a:gd name="f12" fmla="+- f7 0 2540"/>
              <a:gd name="f13" fmla="+- f6 800 0"/>
              <a:gd name="f14" fmla="+- f7 0 800"/>
              <a:gd name="f15" fmla="+- 0 0 f1"/>
              <a:gd name="f16" fmla="*/ f8 f0 1"/>
              <a:gd name="f17" fmla="*/ f13 f9 1"/>
              <a:gd name="f18" fmla="*/ f14 f9 1"/>
              <a:gd name="f19" fmla="*/ f14 f10 1"/>
              <a:gd name="f20" fmla="*/ f13 f10 1"/>
              <a:gd name="f21" fmla="+- f11 0 f6"/>
              <a:gd name="f22" fmla="+- 0 0 f11"/>
              <a:gd name="f23" fmla="+- 21600 0 f12"/>
              <a:gd name="f24" fmla="+- f12 0 f7"/>
              <a:gd name="f25" fmla="*/ 10800 f9 1"/>
              <a:gd name="f26" fmla="*/ 0 f10 1"/>
              <a:gd name="f27" fmla="*/ f16 1 f3"/>
              <a:gd name="f28" fmla="*/ 0 f9 1"/>
              <a:gd name="f29" fmla="*/ 10800 f10 1"/>
              <a:gd name="f30" fmla="*/ 21600 f10 1"/>
              <a:gd name="f31" fmla="*/ 21600 f9 1"/>
              <a:gd name="f32" fmla="abs f21"/>
              <a:gd name="f33" fmla="abs f22"/>
              <a:gd name="f34" fmla="?: f21 f15 f1"/>
              <a:gd name="f35" fmla="?: f21 f1 f15"/>
              <a:gd name="f36" fmla="?: f22 0 f0"/>
              <a:gd name="f37" fmla="?: f22 f0 0"/>
              <a:gd name="f38" fmla="abs f23"/>
              <a:gd name="f39" fmla="?: f23 f15 f1"/>
              <a:gd name="f40" fmla="?: f23 f1 f15"/>
              <a:gd name="f41" fmla="?: f23 f2 f1"/>
              <a:gd name="f42" fmla="?: f23 f1 f2"/>
              <a:gd name="f43" fmla="abs f24"/>
              <a:gd name="f44" fmla="?: f24 f15 f1"/>
              <a:gd name="f45" fmla="?: f24 f1 f15"/>
              <a:gd name="f46" fmla="?: f23 0 f0"/>
              <a:gd name="f47" fmla="?: f23 f0 0"/>
              <a:gd name="f48" fmla="?: f22 f15 f1"/>
              <a:gd name="f49" fmla="?: f22 f1 f15"/>
              <a:gd name="f50" fmla="?: f22 f2 f1"/>
              <a:gd name="f51" fmla="?: f22 f1 f2"/>
              <a:gd name="f52" fmla="+- f27 0 f1"/>
              <a:gd name="f53" fmla="?: f21 f37 f36"/>
              <a:gd name="f54" fmla="?: f21 f36 f37"/>
              <a:gd name="f55" fmla="?: f22 f34 f35"/>
              <a:gd name="f56" fmla="?: f23 f42 f41"/>
              <a:gd name="f57" fmla="?: f23 f41 f42"/>
              <a:gd name="f58" fmla="?: f21 f40 f39"/>
              <a:gd name="f59" fmla="?: f24 f47 f46"/>
              <a:gd name="f60" fmla="?: f24 f46 f47"/>
              <a:gd name="f61" fmla="?: f23 f44 f45"/>
              <a:gd name="f62" fmla="?: f22 f51 f50"/>
              <a:gd name="f63" fmla="?: f22 f50 f51"/>
              <a:gd name="f64" fmla="?: f24 f49 f48"/>
              <a:gd name="f65" fmla="?: f22 f53 f54"/>
              <a:gd name="f66" fmla="?: f21 f57 f56"/>
              <a:gd name="f67" fmla="?: f23 f59 f60"/>
              <a:gd name="f68" fmla="?: f24 f63 f62"/>
            </a:gdLst>
            <a:ahLst/>
            <a:cxnLst>
              <a:cxn ang="3cd4">
                <a:pos x="hc" y="t"/>
              </a:cxn>
              <a:cxn ang="0">
                <a:pos x="r" y="vc"/>
              </a:cxn>
              <a:cxn ang="cd4">
                <a:pos x="hc" y="b"/>
              </a:cxn>
              <a:cxn ang="cd2">
                <a:pos x="l" y="vc"/>
              </a:cxn>
              <a:cxn ang="f52">
                <a:pos x="f25" y="f26"/>
              </a:cxn>
              <a:cxn ang="f52">
                <a:pos x="f28" y="f29"/>
              </a:cxn>
              <a:cxn ang="f52">
                <a:pos x="f25" y="f30"/>
              </a:cxn>
              <a:cxn ang="f52">
                <a:pos x="f31" y="f29"/>
              </a:cxn>
            </a:cxnLst>
            <a:rect l="f17" t="f20" r="f18" b="f19"/>
            <a:pathLst>
              <a:path w="21600" h="21600">
                <a:moveTo>
                  <a:pt x="f6" y="f11"/>
                </a:moveTo>
                <a:arcTo wR="f32" hR="f33" stAng="f65" swAng="f55"/>
                <a:lnTo>
                  <a:pt x="f12" y="f6"/>
                </a:lnTo>
                <a:arcTo wR="f38" hR="f32" stAng="f66" swAng="f58"/>
                <a:lnTo>
                  <a:pt x="f7" y="f12"/>
                </a:lnTo>
                <a:arcTo wR="f43" hR="f38" stAng="f67" swAng="f61"/>
                <a:lnTo>
                  <a:pt x="f11" y="f7"/>
                </a:lnTo>
                <a:arcTo wR="f33" hR="f43" stAng="f68" swAng="f64"/>
                <a:close/>
              </a:path>
            </a:pathLst>
          </a:custGeom>
          <a:solidFill>
            <a:srgbClr val="FFCC99"/>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Instruction</a:t>
            </a:r>
          </a:p>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Set</a:t>
            </a:r>
          </a:p>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Architecture</a:t>
            </a:r>
          </a:p>
        </p:txBody>
      </p:sp>
      <p:sp>
        <p:nvSpPr>
          <p:cNvPr id="7" name="Freeform 6"/>
          <p:cNvSpPr/>
          <p:nvPr/>
        </p:nvSpPr>
        <p:spPr>
          <a:xfrm>
            <a:off x="2573800" y="4977000"/>
            <a:ext cx="762839" cy="429840"/>
          </a:xfrm>
          <a:custGeom>
            <a:avLst>
              <a:gd name="f0" fmla="val 4300"/>
              <a:gd name="f1" fmla="val 5400"/>
            </a:avLst>
            <a:gdLst>
              <a:gd name="f2" fmla="val w"/>
              <a:gd name="f3" fmla="val h"/>
              <a:gd name="f4" fmla="val 0"/>
              <a:gd name="f5" fmla="val 21600"/>
              <a:gd name="f6" fmla="val 10800"/>
              <a:gd name="f7" fmla="*/ f2 1 21600"/>
              <a:gd name="f8" fmla="*/ f3 1 21600"/>
              <a:gd name="f9" fmla="pin 0 f0 10800"/>
              <a:gd name="f10" fmla="pin 0 f1 10800"/>
              <a:gd name="f11" fmla="val f9"/>
              <a:gd name="f12" fmla="val f10"/>
              <a:gd name="f13" fmla="+- 21600 0 f9"/>
              <a:gd name="f14" fmla="+- 21600 0 f10"/>
              <a:gd name="f15" fmla="+- 10800 0 f10"/>
              <a:gd name="f16" fmla="*/ f9 f7 1"/>
              <a:gd name="f17" fmla="*/ f10 f8 1"/>
              <a:gd name="f18" fmla="*/ f9 f15 1"/>
              <a:gd name="f19" fmla="*/ f14 f8 1"/>
              <a:gd name="f20" fmla="*/ f12 f8 1"/>
              <a:gd name="f21" fmla="*/ f18 1 10800"/>
              <a:gd name="f22" fmla="+- 21600 0 f21"/>
              <a:gd name="f23" fmla="*/ f21 f7 1"/>
              <a:gd name="f24" fmla="*/ f22 f7 1"/>
            </a:gdLst>
            <a:ahLst>
              <a:ahXY gdRefX="f0" minX="f4" maxX="f6" gdRefY="f1" minY="f4" maxY="f6">
                <a:pos x="f16" y="f17"/>
              </a:ahXY>
            </a:ahLst>
            <a:cxnLst>
              <a:cxn ang="3cd4">
                <a:pos x="hc" y="t"/>
              </a:cxn>
              <a:cxn ang="0">
                <a:pos x="r" y="vc"/>
              </a:cxn>
              <a:cxn ang="cd4">
                <a:pos x="hc" y="b"/>
              </a:cxn>
              <a:cxn ang="cd2">
                <a:pos x="l" y="vc"/>
              </a:cxn>
            </a:cxnLst>
            <a:rect l="f23" t="f20" r="f24" b="f19"/>
            <a:pathLst>
              <a:path w="21600" h="21600">
                <a:moveTo>
                  <a:pt x="f4" y="f6"/>
                </a:moveTo>
                <a:lnTo>
                  <a:pt x="f11" y="f4"/>
                </a:lnTo>
                <a:lnTo>
                  <a:pt x="f11" y="f12"/>
                </a:lnTo>
                <a:lnTo>
                  <a:pt x="f13" y="f12"/>
                </a:lnTo>
                <a:lnTo>
                  <a:pt x="f13" y="f4"/>
                </a:lnTo>
                <a:lnTo>
                  <a:pt x="f5" y="f6"/>
                </a:lnTo>
                <a:lnTo>
                  <a:pt x="f13" y="f5"/>
                </a:lnTo>
                <a:lnTo>
                  <a:pt x="f13" y="f14"/>
                </a:lnTo>
                <a:lnTo>
                  <a:pt x="f11" y="f14"/>
                </a:lnTo>
                <a:lnTo>
                  <a:pt x="f11" y="f5"/>
                </a:lnTo>
                <a:close/>
              </a:path>
            </a:pathLst>
          </a:custGeom>
          <a:solidFill>
            <a:srgbClr val="2323DC"/>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8" name="Freeform 7"/>
          <p:cNvSpPr/>
          <p:nvPr/>
        </p:nvSpPr>
        <p:spPr>
          <a:xfrm>
            <a:off x="4728040" y="5005080"/>
            <a:ext cx="762839" cy="429840"/>
          </a:xfrm>
          <a:custGeom>
            <a:avLst>
              <a:gd name="f0" fmla="val 4300"/>
              <a:gd name="f1" fmla="val 5400"/>
            </a:avLst>
            <a:gdLst>
              <a:gd name="f2" fmla="val w"/>
              <a:gd name="f3" fmla="val h"/>
              <a:gd name="f4" fmla="val 0"/>
              <a:gd name="f5" fmla="val 21600"/>
              <a:gd name="f6" fmla="val 10800"/>
              <a:gd name="f7" fmla="*/ f2 1 21600"/>
              <a:gd name="f8" fmla="*/ f3 1 21600"/>
              <a:gd name="f9" fmla="pin 0 f0 10800"/>
              <a:gd name="f10" fmla="pin 0 f1 10800"/>
              <a:gd name="f11" fmla="val f9"/>
              <a:gd name="f12" fmla="val f10"/>
              <a:gd name="f13" fmla="+- 21600 0 f9"/>
              <a:gd name="f14" fmla="+- 21600 0 f10"/>
              <a:gd name="f15" fmla="+- 10800 0 f10"/>
              <a:gd name="f16" fmla="*/ f9 f7 1"/>
              <a:gd name="f17" fmla="*/ f10 f8 1"/>
              <a:gd name="f18" fmla="*/ f9 f15 1"/>
              <a:gd name="f19" fmla="*/ f14 f8 1"/>
              <a:gd name="f20" fmla="*/ f12 f8 1"/>
              <a:gd name="f21" fmla="*/ f18 1 10800"/>
              <a:gd name="f22" fmla="+- 21600 0 f21"/>
              <a:gd name="f23" fmla="*/ f21 f7 1"/>
              <a:gd name="f24" fmla="*/ f22 f7 1"/>
            </a:gdLst>
            <a:ahLst>
              <a:ahXY gdRefX="f0" minX="f4" maxX="f6" gdRefY="f1" minY="f4" maxY="f6">
                <a:pos x="f16" y="f17"/>
              </a:ahXY>
            </a:ahLst>
            <a:cxnLst>
              <a:cxn ang="3cd4">
                <a:pos x="hc" y="t"/>
              </a:cxn>
              <a:cxn ang="0">
                <a:pos x="r" y="vc"/>
              </a:cxn>
              <a:cxn ang="cd4">
                <a:pos x="hc" y="b"/>
              </a:cxn>
              <a:cxn ang="cd2">
                <a:pos x="l" y="vc"/>
              </a:cxn>
            </a:cxnLst>
            <a:rect l="f23" t="f20" r="f24" b="f19"/>
            <a:pathLst>
              <a:path w="21600" h="21600">
                <a:moveTo>
                  <a:pt x="f4" y="f6"/>
                </a:moveTo>
                <a:lnTo>
                  <a:pt x="f11" y="f4"/>
                </a:lnTo>
                <a:lnTo>
                  <a:pt x="f11" y="f12"/>
                </a:lnTo>
                <a:lnTo>
                  <a:pt x="f13" y="f12"/>
                </a:lnTo>
                <a:lnTo>
                  <a:pt x="f13" y="f4"/>
                </a:lnTo>
                <a:lnTo>
                  <a:pt x="f5" y="f6"/>
                </a:lnTo>
                <a:lnTo>
                  <a:pt x="f13" y="f5"/>
                </a:lnTo>
                <a:lnTo>
                  <a:pt x="f13" y="f14"/>
                </a:lnTo>
                <a:lnTo>
                  <a:pt x="f11" y="f14"/>
                </a:lnTo>
                <a:lnTo>
                  <a:pt x="f11" y="f5"/>
                </a:lnTo>
                <a:close/>
              </a:path>
            </a:pathLst>
          </a:custGeom>
          <a:solidFill>
            <a:srgbClr val="2323DC"/>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pic>
        <p:nvPicPr>
          <p:cNvPr id="11" name="Picture 9" descr="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48</a:t>
            </a:fld>
            <a:endParaRPr lang="en-US" sz="1000" dirty="0">
              <a:latin typeface="Calibri" panose="020F050202020403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page4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Instruction Set Architecture</a:t>
            </a:r>
          </a:p>
        </p:txBody>
      </p:sp>
      <p:sp>
        <p:nvSpPr>
          <p:cNvPr id="3" name="Text Placeholder 2"/>
          <p:cNvSpPr txBox="1">
            <a:spLocks noGrp="1"/>
          </p:cNvSpPr>
          <p:nvPr>
            <p:ph type="body" idx="4294967295"/>
          </p:nvPr>
        </p:nvSpPr>
        <p:spPr>
          <a:xfrm>
            <a:off x="1041400" y="16002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200" dirty="0">
                <a:latin typeface="" pitchFamily="18"/>
              </a:rPr>
              <a:t>Interface between </a:t>
            </a:r>
            <a:r>
              <a:rPr lang="en-US" sz="2200" dirty="0">
                <a:solidFill>
                  <a:srgbClr val="2323DC"/>
                </a:solidFill>
                <a:latin typeface="" pitchFamily="18"/>
              </a:rPr>
              <a:t>software</a:t>
            </a:r>
            <a:r>
              <a:rPr lang="en-US" sz="2200" dirty="0">
                <a:latin typeface="" pitchFamily="18"/>
              </a:rPr>
              <a:t> and </a:t>
            </a:r>
            <a:r>
              <a:rPr lang="en-US" sz="2200" dirty="0">
                <a:solidFill>
                  <a:srgbClr val="FF0000"/>
                </a:solidFill>
                <a:latin typeface="" pitchFamily="18"/>
              </a:rPr>
              <a:t>hardware</a:t>
            </a:r>
          </a:p>
          <a:p>
            <a:pPr lvl="1">
              <a:buSzPct val="100000"/>
              <a:buFont typeface="Symbol" panose="05050102010706020507" pitchFamily="18" charset="2"/>
              <a:buChar char=""/>
            </a:pPr>
            <a:r>
              <a:rPr lang="en-US" sz="1800" dirty="0">
                <a:latin typeface="" pitchFamily="18"/>
              </a:rPr>
              <a:t>A </a:t>
            </a:r>
            <a:r>
              <a:rPr lang="en-US" sz="1800" dirty="0">
                <a:solidFill>
                  <a:srgbClr val="FF0000"/>
                </a:solidFill>
                <a:latin typeface="" pitchFamily="18"/>
              </a:rPr>
              <a:t>compiler</a:t>
            </a:r>
            <a:r>
              <a:rPr lang="en-US" sz="1800" dirty="0">
                <a:latin typeface="" pitchFamily="18"/>
              </a:rPr>
              <a:t> converts a program into machine instructions in the given ISA</a:t>
            </a:r>
          </a:p>
          <a:p>
            <a:pPr lvl="1">
              <a:buSzPct val="100000"/>
              <a:buFont typeface="Symbol" panose="05050102010706020507" pitchFamily="18" charset="2"/>
              <a:buChar char=""/>
            </a:pPr>
            <a:r>
              <a:rPr lang="en-US" sz="1800" dirty="0">
                <a:latin typeface="" pitchFamily="18"/>
              </a:rPr>
              <a:t>The processor executes the instructions in the ISA</a:t>
            </a:r>
            <a:endParaRPr lang="en-US" sz="1600" dirty="0">
              <a:latin typeface="" pitchFamily="18"/>
            </a:endParaRPr>
          </a:p>
          <a:p>
            <a:pPr lvl="0">
              <a:buSzPct val="100000"/>
              <a:buFont typeface="Symbol" panose="05050102010706020507" pitchFamily="18" charset="2"/>
              <a:buChar char=""/>
            </a:pPr>
            <a:r>
              <a:rPr lang="en-US" sz="2200" dirty="0">
                <a:latin typeface="" pitchFamily="18"/>
              </a:rPr>
              <a:t>We shall first look at the software aspect of the ISA (</a:t>
            </a:r>
            <a:r>
              <a:rPr lang="en-US" sz="2200" dirty="0">
                <a:solidFill>
                  <a:srgbClr val="008000"/>
                </a:solidFill>
                <a:latin typeface="" pitchFamily="18"/>
              </a:rPr>
              <a:t>assembly programs</a:t>
            </a:r>
            <a:r>
              <a:rPr lang="en-US" sz="2200" dirty="0">
                <a:latin typeface="" pitchFamily="18"/>
              </a:rPr>
              <a:t>)</a:t>
            </a:r>
          </a:p>
          <a:p>
            <a:pPr lvl="0">
              <a:buSzPct val="100000"/>
              <a:buFont typeface="Symbol" panose="05050102010706020507" pitchFamily="18" charset="2"/>
              <a:buChar char=""/>
            </a:pPr>
            <a:r>
              <a:rPr lang="en-US" sz="2200" dirty="0">
                <a:latin typeface="" pitchFamily="18"/>
              </a:rPr>
              <a:t>Then look at implementing the ISA by designing the </a:t>
            </a:r>
            <a:r>
              <a:rPr lang="en-US" sz="2200" dirty="0">
                <a:solidFill>
                  <a:srgbClr val="280099"/>
                </a:solidFill>
                <a:latin typeface="" pitchFamily="18"/>
              </a:rPr>
              <a:t>processor</a:t>
            </a:r>
          </a:p>
          <a:p>
            <a:pPr lvl="0">
              <a:buSzPct val="100000"/>
              <a:buFont typeface="Symbol" panose="05050102010706020507" pitchFamily="18" charset="2"/>
              <a:buChar char=""/>
            </a:pPr>
            <a:r>
              <a:rPr lang="en-US" sz="2200" dirty="0">
                <a:latin typeface="" pitchFamily="18"/>
              </a:rPr>
              <a:t>Then, we shall make the computer more efficient by designing</a:t>
            </a:r>
            <a:r>
              <a:rPr lang="en-US" sz="2200" dirty="0">
                <a:solidFill>
                  <a:srgbClr val="FF00FF"/>
                </a:solidFill>
                <a:latin typeface="" pitchFamily="18"/>
              </a:rPr>
              <a:t> </a:t>
            </a:r>
            <a:r>
              <a:rPr lang="en-US" sz="2200" dirty="0">
                <a:latin typeface="" pitchFamily="18"/>
              </a:rPr>
              <a:t>fast</a:t>
            </a:r>
            <a:r>
              <a:rPr lang="en-US" sz="2200" dirty="0">
                <a:solidFill>
                  <a:srgbClr val="FF00FF"/>
                </a:solidFill>
                <a:latin typeface="" pitchFamily="18"/>
              </a:rPr>
              <a:t> </a:t>
            </a:r>
            <a:r>
              <a:rPr lang="en-US" sz="2200" dirty="0">
                <a:solidFill>
                  <a:srgbClr val="008000"/>
                </a:solidFill>
                <a:latin typeface="" pitchFamily="18"/>
              </a:rPr>
              <a:t>memory/</a:t>
            </a:r>
            <a:r>
              <a:rPr lang="en-US" sz="2200" dirty="0">
                <a:solidFill>
                  <a:srgbClr val="FF00FF"/>
                </a:solidFill>
                <a:latin typeface="" pitchFamily="18"/>
              </a:rPr>
              <a:t> </a:t>
            </a:r>
            <a:r>
              <a:rPr lang="en-US" sz="2200" dirty="0">
                <a:solidFill>
                  <a:srgbClr val="800080"/>
                </a:solidFill>
                <a:latin typeface="" pitchFamily="18"/>
              </a:rPr>
              <a:t>storage</a:t>
            </a:r>
            <a:r>
              <a:rPr lang="en-US" sz="2200" dirty="0">
                <a:latin typeface="" pitchFamily="18"/>
              </a:rPr>
              <a:t> systems</a:t>
            </a:r>
          </a:p>
          <a:p>
            <a:pPr lvl="0">
              <a:buSzPct val="100000"/>
              <a:buFont typeface="Symbol" panose="05050102010706020507" pitchFamily="18" charset="2"/>
              <a:buChar char=""/>
            </a:pPr>
            <a:r>
              <a:rPr lang="en-US" sz="2200" dirty="0">
                <a:latin typeface="" pitchFamily="18"/>
              </a:rPr>
              <a:t>At the end, we will look at </a:t>
            </a:r>
            <a:r>
              <a:rPr lang="en-US" sz="2200" dirty="0">
                <a:solidFill>
                  <a:srgbClr val="DC2300"/>
                </a:solidFill>
                <a:latin typeface="" pitchFamily="18"/>
              </a:rPr>
              <a:t>multiprocessors</a:t>
            </a:r>
          </a:p>
        </p:txBody>
      </p:sp>
      <p:pic>
        <p:nvPicPr>
          <p:cNvPr id="6"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49</a:t>
            </a:fld>
            <a:endParaRPr lang="en-US" sz="1000" dirty="0">
              <a:latin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301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How does it work ?</a:t>
            </a:r>
          </a:p>
        </p:txBody>
      </p:sp>
      <p:sp>
        <p:nvSpPr>
          <p:cNvPr id="3" name="Text Placeholder 2"/>
          <p:cNvSpPr txBox="1">
            <a:spLocks noGrp="1"/>
          </p:cNvSpPr>
          <p:nvPr>
            <p:ph type="body" idx="4294967295"/>
          </p:nvPr>
        </p:nvSpPr>
        <p:spPr>
          <a:xfrm>
            <a:off x="1117600" y="4497388"/>
            <a:ext cx="7569200" cy="1979612"/>
          </a:xfrm>
        </p:spPr>
        <p:txBody>
          <a:bodyPr vert="horz" lIns="0" tIns="0" rIns="0" bIns="0" rtlCol="0">
            <a:noAutofit/>
          </a:bodyPr>
          <a:lstStyle/>
          <a:p>
            <a:pPr marL="432000" indent="-324000">
              <a:spcBef>
                <a:spcPts val="0"/>
              </a:spcBef>
              <a:spcAft>
                <a:spcPts val="1414"/>
              </a:spcAft>
            </a:pPr>
            <a:r>
              <a:rPr lang="en-US" dirty="0">
                <a:solidFill>
                  <a:srgbClr val="000000"/>
                </a:solidFill>
                <a:latin typeface="Calibri" panose="020F0502020204030204" pitchFamily="34" charset="0"/>
                <a:ea typeface="Microsoft YaHei" pitchFamily="2"/>
                <a:cs typeface="Mangal" pitchFamily="2"/>
              </a:rPr>
              <a:t>Program – List of instructions given to the computer</a:t>
            </a:r>
          </a:p>
          <a:p>
            <a:pPr marL="432000" indent="-324000">
              <a:spcBef>
                <a:spcPts val="0"/>
              </a:spcBef>
              <a:spcAft>
                <a:spcPts val="1414"/>
              </a:spcAft>
            </a:pPr>
            <a:r>
              <a:rPr lang="en-US" dirty="0">
                <a:solidFill>
                  <a:srgbClr val="000000"/>
                </a:solidFill>
                <a:latin typeface="Calibri" panose="020F0502020204030204" pitchFamily="34" charset="0"/>
                <a:ea typeface="Microsoft YaHei" pitchFamily="2"/>
                <a:cs typeface="Mangal" pitchFamily="2"/>
              </a:rPr>
              <a:t>Information store – data, images, files, videos</a:t>
            </a:r>
          </a:p>
          <a:p>
            <a:pPr marL="432000" indent="-324000">
              <a:spcBef>
                <a:spcPts val="0"/>
              </a:spcBef>
              <a:spcAft>
                <a:spcPts val="1414"/>
              </a:spcAft>
            </a:pPr>
            <a:r>
              <a:rPr lang="en-US" dirty="0">
                <a:solidFill>
                  <a:srgbClr val="000000"/>
                </a:solidFill>
                <a:latin typeface="Calibri" panose="020F0502020204030204" pitchFamily="34" charset="0"/>
                <a:ea typeface="Microsoft YaHei" pitchFamily="2"/>
                <a:cs typeface="Mangal" pitchFamily="2"/>
              </a:rPr>
              <a:t>Computer – Process the information store according to the instructions in the program</a:t>
            </a:r>
          </a:p>
        </p:txBody>
      </p:sp>
      <p:grpSp>
        <p:nvGrpSpPr>
          <p:cNvPr id="7" name="Group 6"/>
          <p:cNvGrpSpPr>
            <a:grpSpLocks noChangeAspect="1"/>
          </p:cNvGrpSpPr>
          <p:nvPr/>
        </p:nvGrpSpPr>
        <p:grpSpPr bwMode="auto">
          <a:xfrm>
            <a:off x="2057400" y="1524000"/>
            <a:ext cx="4572000" cy="2709863"/>
            <a:chOff x="1680" y="960"/>
            <a:chExt cx="2880" cy="1707"/>
          </a:xfrm>
        </p:grpSpPr>
        <p:sp>
          <p:nvSpPr>
            <p:cNvPr id="8" name="AutoShape 5"/>
            <p:cNvSpPr>
              <a:spLocks noChangeAspect="1" noChangeArrowheads="1" noTextEdit="1"/>
            </p:cNvSpPr>
            <p:nvPr/>
          </p:nvSpPr>
          <p:spPr bwMode="auto">
            <a:xfrm>
              <a:off x="1680" y="960"/>
              <a:ext cx="2880" cy="17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3497" y="1027"/>
              <a:ext cx="1022" cy="598"/>
            </a:xfrm>
            <a:prstGeom prst="rect">
              <a:avLst/>
            </a:prstGeom>
            <a:solidFill>
              <a:srgbClr val="A2D0D9"/>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2518" y="1771"/>
              <a:ext cx="937" cy="461"/>
            </a:xfrm>
            <a:prstGeom prst="rect">
              <a:avLst/>
            </a:prstGeom>
            <a:solidFill>
              <a:srgbClr val="FFE6D5"/>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1717" y="1015"/>
              <a:ext cx="803" cy="620"/>
            </a:xfrm>
            <a:prstGeom prst="rect">
              <a:avLst/>
            </a:prstGeom>
            <a:solidFill>
              <a:srgbClr val="D5F6FF"/>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2598" y="1879"/>
              <a:ext cx="887"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Sans"/>
                </a:rPr>
                <a:t>Computer</a:t>
              </a:r>
              <a:endParaRPr kumimoji="0" lang="en-US" sz="1800" b="0" i="0" u="none" strike="noStrike" cap="none" normalizeH="0" baseline="0" dirty="0">
                <a:ln>
                  <a:noFill/>
                </a:ln>
                <a:solidFill>
                  <a:schemeClr val="tx1"/>
                </a:solidFill>
                <a:effectLst/>
                <a:latin typeface="Arial" pitchFamily="34" charset="0"/>
              </a:endParaRPr>
            </a:p>
          </p:txBody>
        </p:sp>
        <p:sp>
          <p:nvSpPr>
            <p:cNvPr id="14" name="Rectangle 11"/>
            <p:cNvSpPr>
              <a:spLocks noChangeArrowheads="1"/>
            </p:cNvSpPr>
            <p:nvPr/>
          </p:nvSpPr>
          <p:spPr bwMode="auto">
            <a:xfrm>
              <a:off x="1764" y="1195"/>
              <a:ext cx="785"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Sans"/>
                </a:rPr>
                <a:t>Program</a:t>
              </a:r>
              <a:endParaRPr kumimoji="0" lang="en-US" sz="1800" b="0" i="0" u="none" strike="noStrike" cap="none" normalizeH="0" baseline="0" dirty="0">
                <a:ln>
                  <a:noFill/>
                </a:ln>
                <a:solidFill>
                  <a:schemeClr val="tx1"/>
                </a:solidFill>
                <a:effectLst/>
                <a:latin typeface="Arial" pitchFamily="34" charset="0"/>
              </a:endParaRPr>
            </a:p>
          </p:txBody>
        </p:sp>
        <p:sp>
          <p:nvSpPr>
            <p:cNvPr id="15" name="Rectangle 12"/>
            <p:cNvSpPr>
              <a:spLocks noChangeArrowheads="1"/>
            </p:cNvSpPr>
            <p:nvPr/>
          </p:nvSpPr>
          <p:spPr bwMode="auto">
            <a:xfrm>
              <a:off x="3573" y="1104"/>
              <a:ext cx="891" cy="4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Sans"/>
                </a:rPr>
                <a:t>Information</a:t>
              </a:r>
            </a:p>
            <a:p>
              <a:pPr marL="0" marR="0" lvl="0" indent="0" algn="ctr" defTabSz="914400" rtl="0" eaLnBrk="1" fontAlgn="base" latinLnBrk="0" hangingPunct="1">
                <a:lnSpc>
                  <a:spcPct val="100000"/>
                </a:lnSpc>
                <a:spcBef>
                  <a:spcPct val="0"/>
                </a:spcBef>
                <a:spcAft>
                  <a:spcPct val="0"/>
                </a:spcAft>
                <a:buClrTx/>
                <a:buSzTx/>
                <a:buFontTx/>
                <a:buNone/>
                <a:tabLst/>
              </a:pPr>
              <a:r>
                <a:rPr lang="en-US" sz="2200" dirty="0">
                  <a:solidFill>
                    <a:srgbClr val="000000"/>
                  </a:solidFill>
                  <a:latin typeface="Sans"/>
                </a:rPr>
                <a:t>store</a:t>
              </a:r>
              <a:endParaRPr kumimoji="0" lang="en-US" sz="1800" b="0" i="0" u="none" strike="noStrike" cap="none" normalizeH="0" baseline="0" dirty="0">
                <a:ln>
                  <a:noFill/>
                </a:ln>
                <a:solidFill>
                  <a:schemeClr val="tx1"/>
                </a:solidFill>
                <a:effectLst/>
                <a:latin typeface="Arial" pitchFamily="34" charset="0"/>
              </a:endParaRPr>
            </a:p>
          </p:txBody>
        </p:sp>
        <p:sp>
          <p:nvSpPr>
            <p:cNvPr id="17" name="Freeform 14"/>
            <p:cNvSpPr>
              <a:spLocks/>
            </p:cNvSpPr>
            <p:nvPr/>
          </p:nvSpPr>
          <p:spPr bwMode="auto">
            <a:xfrm>
              <a:off x="2524" y="1320"/>
              <a:ext cx="358" cy="442"/>
            </a:xfrm>
            <a:custGeom>
              <a:avLst/>
              <a:gdLst>
                <a:gd name="T0" fmla="*/ 0 w 675"/>
                <a:gd name="T1" fmla="*/ 0 h 837"/>
                <a:gd name="T2" fmla="*/ 675 w 675"/>
                <a:gd name="T3" fmla="*/ 0 h 837"/>
                <a:gd name="T4" fmla="*/ 675 w 675"/>
                <a:gd name="T5" fmla="*/ 837 h 837"/>
              </a:gdLst>
              <a:ahLst/>
              <a:cxnLst>
                <a:cxn ang="0">
                  <a:pos x="T0" y="T1"/>
                </a:cxn>
                <a:cxn ang="0">
                  <a:pos x="T2" y="T3"/>
                </a:cxn>
                <a:cxn ang="0">
                  <a:pos x="T4" y="T5"/>
                </a:cxn>
              </a:cxnLst>
              <a:rect l="0" t="0" r="r" b="b"/>
              <a:pathLst>
                <a:path w="675" h="837">
                  <a:moveTo>
                    <a:pt x="0" y="0"/>
                  </a:moveTo>
                  <a:lnTo>
                    <a:pt x="675" y="0"/>
                  </a:lnTo>
                  <a:lnTo>
                    <a:pt x="675" y="837"/>
                  </a:lnTo>
                </a:path>
              </a:pathLst>
            </a:custGeom>
            <a:noFill/>
            <a:ln w="10" cap="flat">
              <a:solidFill>
                <a:srgbClr val="291EF5"/>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p:cNvSpPr>
            <p:nvPr/>
          </p:nvSpPr>
          <p:spPr bwMode="auto">
            <a:xfrm>
              <a:off x="2840" y="1616"/>
              <a:ext cx="84" cy="146"/>
            </a:xfrm>
            <a:custGeom>
              <a:avLst/>
              <a:gdLst>
                <a:gd name="T0" fmla="*/ 42 w 84"/>
                <a:gd name="T1" fmla="*/ 42 h 146"/>
                <a:gd name="T2" fmla="*/ 0 w 84"/>
                <a:gd name="T3" fmla="*/ 0 h 146"/>
                <a:gd name="T4" fmla="*/ 42 w 84"/>
                <a:gd name="T5" fmla="*/ 146 h 146"/>
                <a:gd name="T6" fmla="*/ 84 w 84"/>
                <a:gd name="T7" fmla="*/ 0 h 146"/>
                <a:gd name="T8" fmla="*/ 42 w 84"/>
                <a:gd name="T9" fmla="*/ 42 h 146"/>
              </a:gdLst>
              <a:ahLst/>
              <a:cxnLst>
                <a:cxn ang="0">
                  <a:pos x="T0" y="T1"/>
                </a:cxn>
                <a:cxn ang="0">
                  <a:pos x="T2" y="T3"/>
                </a:cxn>
                <a:cxn ang="0">
                  <a:pos x="T4" y="T5"/>
                </a:cxn>
                <a:cxn ang="0">
                  <a:pos x="T6" y="T7"/>
                </a:cxn>
                <a:cxn ang="0">
                  <a:pos x="T8" y="T9"/>
                </a:cxn>
              </a:cxnLst>
              <a:rect l="0" t="0" r="r" b="b"/>
              <a:pathLst>
                <a:path w="84" h="146">
                  <a:moveTo>
                    <a:pt x="42" y="42"/>
                  </a:moveTo>
                  <a:lnTo>
                    <a:pt x="0" y="0"/>
                  </a:lnTo>
                  <a:lnTo>
                    <a:pt x="42" y="146"/>
                  </a:lnTo>
                  <a:lnTo>
                    <a:pt x="84" y="0"/>
                  </a:lnTo>
                  <a:lnTo>
                    <a:pt x="42" y="42"/>
                  </a:lnTo>
                  <a:close/>
                </a:path>
              </a:pathLst>
            </a:custGeom>
            <a:solidFill>
              <a:srgbClr val="000000"/>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p:cNvSpPr>
            <p:nvPr/>
          </p:nvSpPr>
          <p:spPr bwMode="auto">
            <a:xfrm>
              <a:off x="3150" y="1325"/>
              <a:ext cx="341" cy="448"/>
            </a:xfrm>
            <a:custGeom>
              <a:avLst/>
              <a:gdLst>
                <a:gd name="T0" fmla="*/ 645 w 645"/>
                <a:gd name="T1" fmla="*/ 0 h 847"/>
                <a:gd name="T2" fmla="*/ 0 w 645"/>
                <a:gd name="T3" fmla="*/ 0 h 847"/>
                <a:gd name="T4" fmla="*/ 0 w 645"/>
                <a:gd name="T5" fmla="*/ 847 h 847"/>
              </a:gdLst>
              <a:ahLst/>
              <a:cxnLst>
                <a:cxn ang="0">
                  <a:pos x="T0" y="T1"/>
                </a:cxn>
                <a:cxn ang="0">
                  <a:pos x="T2" y="T3"/>
                </a:cxn>
                <a:cxn ang="0">
                  <a:pos x="T4" y="T5"/>
                </a:cxn>
              </a:cxnLst>
              <a:rect l="0" t="0" r="r" b="b"/>
              <a:pathLst>
                <a:path w="645" h="847">
                  <a:moveTo>
                    <a:pt x="645" y="0"/>
                  </a:moveTo>
                  <a:lnTo>
                    <a:pt x="0" y="0"/>
                  </a:lnTo>
                  <a:lnTo>
                    <a:pt x="0" y="847"/>
                  </a:lnTo>
                </a:path>
              </a:pathLst>
            </a:custGeom>
            <a:noFill/>
            <a:ln w="10" cap="flat">
              <a:solidFill>
                <a:srgbClr val="2A24F6"/>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7"/>
            <p:cNvSpPr>
              <a:spLocks/>
            </p:cNvSpPr>
            <p:nvPr/>
          </p:nvSpPr>
          <p:spPr bwMode="auto">
            <a:xfrm>
              <a:off x="3108" y="1626"/>
              <a:ext cx="83" cy="147"/>
            </a:xfrm>
            <a:custGeom>
              <a:avLst/>
              <a:gdLst>
                <a:gd name="T0" fmla="*/ 42 w 83"/>
                <a:gd name="T1" fmla="*/ 42 h 147"/>
                <a:gd name="T2" fmla="*/ 0 w 83"/>
                <a:gd name="T3" fmla="*/ 0 h 147"/>
                <a:gd name="T4" fmla="*/ 42 w 83"/>
                <a:gd name="T5" fmla="*/ 147 h 147"/>
                <a:gd name="T6" fmla="*/ 83 w 83"/>
                <a:gd name="T7" fmla="*/ 0 h 147"/>
                <a:gd name="T8" fmla="*/ 42 w 83"/>
                <a:gd name="T9" fmla="*/ 42 h 147"/>
              </a:gdLst>
              <a:ahLst/>
              <a:cxnLst>
                <a:cxn ang="0">
                  <a:pos x="T0" y="T1"/>
                </a:cxn>
                <a:cxn ang="0">
                  <a:pos x="T2" y="T3"/>
                </a:cxn>
                <a:cxn ang="0">
                  <a:pos x="T4" y="T5"/>
                </a:cxn>
                <a:cxn ang="0">
                  <a:pos x="T6" y="T7"/>
                </a:cxn>
                <a:cxn ang="0">
                  <a:pos x="T8" y="T9"/>
                </a:cxn>
              </a:cxnLst>
              <a:rect l="0" t="0" r="r" b="b"/>
              <a:pathLst>
                <a:path w="83" h="147">
                  <a:moveTo>
                    <a:pt x="42" y="42"/>
                  </a:moveTo>
                  <a:lnTo>
                    <a:pt x="0" y="0"/>
                  </a:lnTo>
                  <a:lnTo>
                    <a:pt x="42" y="147"/>
                  </a:lnTo>
                  <a:lnTo>
                    <a:pt x="83" y="0"/>
                  </a:lnTo>
                  <a:lnTo>
                    <a:pt x="42" y="42"/>
                  </a:lnTo>
                  <a:close/>
                </a:path>
              </a:pathLst>
            </a:custGeom>
            <a:solidFill>
              <a:srgbClr val="000000"/>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Line 18"/>
            <p:cNvSpPr>
              <a:spLocks noChangeShapeType="1"/>
            </p:cNvSpPr>
            <p:nvPr/>
          </p:nvSpPr>
          <p:spPr bwMode="auto">
            <a:xfrm>
              <a:off x="3016" y="2236"/>
              <a:ext cx="0" cy="373"/>
            </a:xfrm>
            <a:prstGeom prst="line">
              <a:avLst/>
            </a:prstGeom>
            <a:noFill/>
            <a:ln w="10"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9"/>
            <p:cNvSpPr>
              <a:spLocks/>
            </p:cNvSpPr>
            <p:nvPr/>
          </p:nvSpPr>
          <p:spPr bwMode="auto">
            <a:xfrm>
              <a:off x="2974" y="2463"/>
              <a:ext cx="84" cy="146"/>
            </a:xfrm>
            <a:custGeom>
              <a:avLst/>
              <a:gdLst>
                <a:gd name="T0" fmla="*/ 42 w 84"/>
                <a:gd name="T1" fmla="*/ 42 h 146"/>
                <a:gd name="T2" fmla="*/ 0 w 84"/>
                <a:gd name="T3" fmla="*/ 0 h 146"/>
                <a:gd name="T4" fmla="*/ 42 w 84"/>
                <a:gd name="T5" fmla="*/ 146 h 146"/>
                <a:gd name="T6" fmla="*/ 84 w 84"/>
                <a:gd name="T7" fmla="*/ 0 h 146"/>
                <a:gd name="T8" fmla="*/ 42 w 84"/>
                <a:gd name="T9" fmla="*/ 42 h 146"/>
              </a:gdLst>
              <a:ahLst/>
              <a:cxnLst>
                <a:cxn ang="0">
                  <a:pos x="T0" y="T1"/>
                </a:cxn>
                <a:cxn ang="0">
                  <a:pos x="T2" y="T3"/>
                </a:cxn>
                <a:cxn ang="0">
                  <a:pos x="T4" y="T5"/>
                </a:cxn>
                <a:cxn ang="0">
                  <a:pos x="T6" y="T7"/>
                </a:cxn>
                <a:cxn ang="0">
                  <a:pos x="T8" y="T9"/>
                </a:cxn>
              </a:cxnLst>
              <a:rect l="0" t="0" r="r" b="b"/>
              <a:pathLst>
                <a:path w="84" h="146">
                  <a:moveTo>
                    <a:pt x="42" y="42"/>
                  </a:moveTo>
                  <a:lnTo>
                    <a:pt x="0" y="0"/>
                  </a:lnTo>
                  <a:lnTo>
                    <a:pt x="42" y="146"/>
                  </a:lnTo>
                  <a:lnTo>
                    <a:pt x="84" y="0"/>
                  </a:lnTo>
                  <a:lnTo>
                    <a:pt x="42" y="42"/>
                  </a:lnTo>
                  <a:close/>
                </a:path>
              </a:pathLst>
            </a:custGeom>
            <a:solidFill>
              <a:srgbClr val="000000"/>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20"/>
            <p:cNvSpPr>
              <a:spLocks noChangeArrowheads="1"/>
            </p:cNvSpPr>
            <p:nvPr/>
          </p:nvSpPr>
          <p:spPr bwMode="auto">
            <a:xfrm>
              <a:off x="3105" y="2384"/>
              <a:ext cx="622" cy="2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Sans"/>
                </a:rPr>
                <a:t>results</a:t>
              </a:r>
              <a:endParaRPr kumimoji="0" lang="en-US" sz="1800" b="0" i="0" u="none" strike="noStrike" cap="none" normalizeH="0" baseline="0" dirty="0">
                <a:ln>
                  <a:noFill/>
                </a:ln>
                <a:solidFill>
                  <a:schemeClr val="tx1"/>
                </a:solidFill>
                <a:effectLst/>
                <a:latin typeface="Arial" pitchFamily="34" charset="0"/>
              </a:endParaRPr>
            </a:p>
          </p:txBody>
        </p:sp>
      </p:grpSp>
      <p:pic>
        <p:nvPicPr>
          <p:cNvPr id="24"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5</a:t>
            </a:fld>
            <a:endParaRPr lang="en-US" sz="1000" dirty="0">
              <a:latin typeface="Calibri" panose="020F050202020403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page4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Roadmap</a:t>
            </a:r>
            <a:r>
              <a:rPr lang="fr-FR" dirty="0">
                <a:solidFill>
                  <a:schemeClr val="tx1"/>
                </a:solidFill>
              </a:rPr>
              <a:t> of the Course</a:t>
            </a:r>
          </a:p>
        </p:txBody>
      </p:sp>
      <p:grpSp>
        <p:nvGrpSpPr>
          <p:cNvPr id="7" name="Group 4"/>
          <p:cNvGrpSpPr>
            <a:grpSpLocks noChangeAspect="1"/>
          </p:cNvGrpSpPr>
          <p:nvPr/>
        </p:nvGrpSpPr>
        <p:grpSpPr bwMode="auto">
          <a:xfrm>
            <a:off x="381000" y="2286000"/>
            <a:ext cx="8466138" cy="2995613"/>
            <a:chOff x="672" y="1440"/>
            <a:chExt cx="5333" cy="1887"/>
          </a:xfrm>
        </p:grpSpPr>
        <p:sp>
          <p:nvSpPr>
            <p:cNvPr id="130" name="Freeform 126"/>
            <p:cNvSpPr>
              <a:spLocks/>
            </p:cNvSpPr>
            <p:nvPr/>
          </p:nvSpPr>
          <p:spPr bwMode="auto">
            <a:xfrm>
              <a:off x="3504" y="1864"/>
              <a:ext cx="172" cy="107"/>
            </a:xfrm>
            <a:custGeom>
              <a:avLst/>
              <a:gdLst>
                <a:gd name="T0" fmla="*/ 523 w 762"/>
                <a:gd name="T1" fmla="*/ 299 h 475"/>
                <a:gd name="T2" fmla="*/ 523 w 762"/>
                <a:gd name="T3" fmla="*/ 475 h 475"/>
                <a:gd name="T4" fmla="*/ 762 w 762"/>
                <a:gd name="T5" fmla="*/ 240 h 475"/>
                <a:gd name="T6" fmla="*/ 530 w 762"/>
                <a:gd name="T7" fmla="*/ 0 h 475"/>
                <a:gd name="T8" fmla="*/ 530 w 762"/>
                <a:gd name="T9" fmla="*/ 149 h 475"/>
                <a:gd name="T10" fmla="*/ 0 w 762"/>
                <a:gd name="T11" fmla="*/ 135 h 475"/>
                <a:gd name="T12" fmla="*/ 0 w 762"/>
                <a:gd name="T13" fmla="*/ 285 h 475"/>
                <a:gd name="T14" fmla="*/ 523 w 762"/>
                <a:gd name="T15" fmla="*/ 299 h 4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475">
                  <a:moveTo>
                    <a:pt x="523" y="299"/>
                  </a:moveTo>
                  <a:lnTo>
                    <a:pt x="523" y="475"/>
                  </a:lnTo>
                  <a:lnTo>
                    <a:pt x="762" y="240"/>
                  </a:lnTo>
                  <a:lnTo>
                    <a:pt x="530" y="0"/>
                  </a:lnTo>
                  <a:lnTo>
                    <a:pt x="530" y="149"/>
                  </a:lnTo>
                  <a:lnTo>
                    <a:pt x="0" y="135"/>
                  </a:lnTo>
                  <a:lnTo>
                    <a:pt x="0" y="285"/>
                  </a:lnTo>
                  <a:lnTo>
                    <a:pt x="523" y="299"/>
                  </a:lnTo>
                  <a:close/>
                </a:path>
              </a:pathLst>
            </a:custGeom>
            <a:solidFill>
              <a:srgbClr val="0000FF"/>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79"/>
            <p:cNvSpPr>
              <a:spLocks/>
            </p:cNvSpPr>
            <p:nvPr/>
          </p:nvSpPr>
          <p:spPr bwMode="auto">
            <a:xfrm>
              <a:off x="2144" y="2415"/>
              <a:ext cx="137" cy="90"/>
            </a:xfrm>
            <a:custGeom>
              <a:avLst/>
              <a:gdLst>
                <a:gd name="T0" fmla="*/ 414 w 604"/>
                <a:gd name="T1" fmla="*/ 252 h 399"/>
                <a:gd name="T2" fmla="*/ 414 w 604"/>
                <a:gd name="T3" fmla="*/ 399 h 399"/>
                <a:gd name="T4" fmla="*/ 604 w 604"/>
                <a:gd name="T5" fmla="*/ 198 h 399"/>
                <a:gd name="T6" fmla="*/ 420 w 604"/>
                <a:gd name="T7" fmla="*/ 0 h 399"/>
                <a:gd name="T8" fmla="*/ 420 w 604"/>
                <a:gd name="T9" fmla="*/ 126 h 399"/>
                <a:gd name="T10" fmla="*/ 1 w 604"/>
                <a:gd name="T11" fmla="*/ 125 h 399"/>
                <a:gd name="T12" fmla="*/ 0 w 604"/>
                <a:gd name="T13" fmla="*/ 250 h 399"/>
                <a:gd name="T14" fmla="*/ 414 w 604"/>
                <a:gd name="T15" fmla="*/ 252 h 3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4" h="399">
                  <a:moveTo>
                    <a:pt x="414" y="252"/>
                  </a:moveTo>
                  <a:lnTo>
                    <a:pt x="414" y="399"/>
                  </a:lnTo>
                  <a:lnTo>
                    <a:pt x="604" y="198"/>
                  </a:lnTo>
                  <a:lnTo>
                    <a:pt x="420" y="0"/>
                  </a:lnTo>
                  <a:lnTo>
                    <a:pt x="420" y="126"/>
                  </a:lnTo>
                  <a:lnTo>
                    <a:pt x="1" y="125"/>
                  </a:lnTo>
                  <a:lnTo>
                    <a:pt x="0" y="250"/>
                  </a:lnTo>
                  <a:lnTo>
                    <a:pt x="414" y="252"/>
                  </a:lnTo>
                  <a:close/>
                </a:path>
              </a:pathLst>
            </a:custGeom>
            <a:solidFill>
              <a:srgbClr val="0000F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127"/>
            <p:cNvSpPr>
              <a:spLocks/>
            </p:cNvSpPr>
            <p:nvPr/>
          </p:nvSpPr>
          <p:spPr bwMode="auto">
            <a:xfrm>
              <a:off x="4224" y="1872"/>
              <a:ext cx="147" cy="108"/>
            </a:xfrm>
            <a:custGeom>
              <a:avLst/>
              <a:gdLst>
                <a:gd name="T0" fmla="*/ 447 w 651"/>
                <a:gd name="T1" fmla="*/ 299 h 475"/>
                <a:gd name="T2" fmla="*/ 447 w 651"/>
                <a:gd name="T3" fmla="*/ 475 h 475"/>
                <a:gd name="T4" fmla="*/ 651 w 651"/>
                <a:gd name="T5" fmla="*/ 240 h 475"/>
                <a:gd name="T6" fmla="*/ 453 w 651"/>
                <a:gd name="T7" fmla="*/ 0 h 475"/>
                <a:gd name="T8" fmla="*/ 453 w 651"/>
                <a:gd name="T9" fmla="*/ 149 h 475"/>
                <a:gd name="T10" fmla="*/ 0 w 651"/>
                <a:gd name="T11" fmla="*/ 135 h 475"/>
                <a:gd name="T12" fmla="*/ 0 w 651"/>
                <a:gd name="T13" fmla="*/ 285 h 475"/>
                <a:gd name="T14" fmla="*/ 447 w 651"/>
                <a:gd name="T15" fmla="*/ 299 h 4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1" h="475">
                  <a:moveTo>
                    <a:pt x="447" y="299"/>
                  </a:moveTo>
                  <a:lnTo>
                    <a:pt x="447" y="475"/>
                  </a:lnTo>
                  <a:lnTo>
                    <a:pt x="651" y="240"/>
                  </a:lnTo>
                  <a:lnTo>
                    <a:pt x="453" y="0"/>
                  </a:lnTo>
                  <a:lnTo>
                    <a:pt x="453" y="149"/>
                  </a:lnTo>
                  <a:lnTo>
                    <a:pt x="0" y="135"/>
                  </a:lnTo>
                  <a:lnTo>
                    <a:pt x="0" y="285"/>
                  </a:lnTo>
                  <a:lnTo>
                    <a:pt x="447" y="299"/>
                  </a:lnTo>
                  <a:close/>
                </a:path>
              </a:pathLst>
            </a:custGeom>
            <a:solidFill>
              <a:srgbClr val="0000FF"/>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 name="AutoShape 3"/>
            <p:cNvSpPr>
              <a:spLocks noChangeAspect="1" noChangeArrowheads="1" noTextEdit="1"/>
            </p:cNvSpPr>
            <p:nvPr/>
          </p:nvSpPr>
          <p:spPr bwMode="auto">
            <a:xfrm>
              <a:off x="672" y="1440"/>
              <a:ext cx="5333" cy="1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5"/>
            <p:cNvSpPr>
              <a:spLocks noChangeArrowheads="1"/>
            </p:cNvSpPr>
            <p:nvPr/>
          </p:nvSpPr>
          <p:spPr bwMode="auto">
            <a:xfrm>
              <a:off x="1291" y="2975"/>
              <a:ext cx="557" cy="246"/>
            </a:xfrm>
            <a:prstGeom prst="rect">
              <a:avLst/>
            </a:prstGeom>
            <a:solidFill>
              <a:srgbClr val="FFE6D5"/>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6"/>
            <p:cNvSpPr>
              <a:spLocks noChangeArrowheads="1"/>
            </p:cNvSpPr>
            <p:nvPr/>
          </p:nvSpPr>
          <p:spPr bwMode="auto">
            <a:xfrm>
              <a:off x="759" y="2011"/>
              <a:ext cx="537" cy="220"/>
            </a:xfrm>
            <a:prstGeom prst="rect">
              <a:avLst/>
            </a:pr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p:nvSpPr>
          <p:spPr bwMode="auto">
            <a:xfrm>
              <a:off x="876" y="1573"/>
              <a:ext cx="1261" cy="161"/>
            </a:xfrm>
            <a:custGeom>
              <a:avLst/>
              <a:gdLst>
                <a:gd name="T0" fmla="*/ 353 w 5561"/>
                <a:gd name="T1" fmla="*/ 0 h 706"/>
                <a:gd name="T2" fmla="*/ 5208 w 5561"/>
                <a:gd name="T3" fmla="*/ 0 h 706"/>
                <a:gd name="T4" fmla="*/ 5561 w 5561"/>
                <a:gd name="T5" fmla="*/ 353 h 706"/>
                <a:gd name="T6" fmla="*/ 5208 w 5561"/>
                <a:gd name="T7" fmla="*/ 706 h 706"/>
                <a:gd name="T8" fmla="*/ 353 w 5561"/>
                <a:gd name="T9" fmla="*/ 706 h 706"/>
                <a:gd name="T10" fmla="*/ 0 w 5561"/>
                <a:gd name="T11" fmla="*/ 353 h 706"/>
                <a:gd name="T12" fmla="*/ 353 w 5561"/>
                <a:gd name="T13" fmla="*/ 0 h 706"/>
              </a:gdLst>
              <a:ahLst/>
              <a:cxnLst>
                <a:cxn ang="0">
                  <a:pos x="T0" y="T1"/>
                </a:cxn>
                <a:cxn ang="0">
                  <a:pos x="T2" y="T3"/>
                </a:cxn>
                <a:cxn ang="0">
                  <a:pos x="T4" y="T5"/>
                </a:cxn>
                <a:cxn ang="0">
                  <a:pos x="T6" y="T7"/>
                </a:cxn>
                <a:cxn ang="0">
                  <a:pos x="T8" y="T9"/>
                </a:cxn>
                <a:cxn ang="0">
                  <a:pos x="T10" y="T11"/>
                </a:cxn>
                <a:cxn ang="0">
                  <a:pos x="T12" y="T13"/>
                </a:cxn>
              </a:cxnLst>
              <a:rect l="0" t="0" r="r" b="b"/>
              <a:pathLst>
                <a:path w="5561" h="706">
                  <a:moveTo>
                    <a:pt x="353" y="0"/>
                  </a:moveTo>
                  <a:lnTo>
                    <a:pt x="5208" y="0"/>
                  </a:lnTo>
                  <a:cubicBezTo>
                    <a:pt x="5404" y="0"/>
                    <a:pt x="5561" y="158"/>
                    <a:pt x="5561" y="353"/>
                  </a:cubicBezTo>
                  <a:cubicBezTo>
                    <a:pt x="5561" y="549"/>
                    <a:pt x="5404" y="706"/>
                    <a:pt x="5208" y="706"/>
                  </a:cubicBezTo>
                  <a:lnTo>
                    <a:pt x="353" y="706"/>
                  </a:lnTo>
                  <a:cubicBezTo>
                    <a:pt x="158" y="706"/>
                    <a:pt x="0" y="549"/>
                    <a:pt x="0" y="353"/>
                  </a:cubicBezTo>
                  <a:cubicBezTo>
                    <a:pt x="0" y="158"/>
                    <a:pt x="158" y="0"/>
                    <a:pt x="353" y="0"/>
                  </a:cubicBezTo>
                  <a:close/>
                </a:path>
              </a:pathLst>
            </a:custGeom>
            <a:solidFill>
              <a:srgbClr val="F4D7E3"/>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Oval 8"/>
            <p:cNvSpPr>
              <a:spLocks noChangeArrowheads="1"/>
            </p:cNvSpPr>
            <p:nvPr/>
          </p:nvSpPr>
          <p:spPr bwMode="auto">
            <a:xfrm>
              <a:off x="3101" y="2693"/>
              <a:ext cx="269" cy="251"/>
            </a:xfrm>
            <a:prstGeom prst="ellipse">
              <a:avLst/>
            </a:prstGeom>
            <a:solidFill>
              <a:srgbClr val="1B1BF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Oval 9"/>
            <p:cNvSpPr>
              <a:spLocks noChangeArrowheads="1"/>
            </p:cNvSpPr>
            <p:nvPr/>
          </p:nvSpPr>
          <p:spPr bwMode="auto">
            <a:xfrm>
              <a:off x="3144" y="2548"/>
              <a:ext cx="181" cy="188"/>
            </a:xfrm>
            <a:prstGeom prst="ellipse">
              <a:avLst/>
            </a:prstGeom>
            <a:solidFill>
              <a:srgbClr val="FFF9C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Oval 10"/>
            <p:cNvSpPr>
              <a:spLocks noChangeArrowheads="1"/>
            </p:cNvSpPr>
            <p:nvPr/>
          </p:nvSpPr>
          <p:spPr bwMode="auto">
            <a:xfrm>
              <a:off x="3226" y="2674"/>
              <a:ext cx="31" cy="25"/>
            </a:xfrm>
            <a:prstGeom prst="ellipse">
              <a:avLst/>
            </a:prstGeom>
            <a:solidFill>
              <a:srgbClr val="FFF9C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Oval 11"/>
            <p:cNvSpPr>
              <a:spLocks noChangeArrowheads="1"/>
            </p:cNvSpPr>
            <p:nvPr/>
          </p:nvSpPr>
          <p:spPr bwMode="auto">
            <a:xfrm>
              <a:off x="3204" y="2722"/>
              <a:ext cx="71" cy="1"/>
            </a:xfrm>
            <a:prstGeom prst="ellipse">
              <a:avLst/>
            </a:prstGeom>
            <a:solidFill>
              <a:srgbClr val="FFF9C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p:nvSpPr>
          <p:spPr bwMode="auto">
            <a:xfrm>
              <a:off x="3165" y="2631"/>
              <a:ext cx="70" cy="45"/>
            </a:xfrm>
            <a:custGeom>
              <a:avLst/>
              <a:gdLst>
                <a:gd name="T0" fmla="*/ 296 w 309"/>
                <a:gd name="T1" fmla="*/ 68 h 199"/>
                <a:gd name="T2" fmla="*/ 178 w 309"/>
                <a:gd name="T3" fmla="*/ 181 h 199"/>
                <a:gd name="T4" fmla="*/ 13 w 309"/>
                <a:gd name="T5" fmla="*/ 131 h 199"/>
                <a:gd name="T6" fmla="*/ 131 w 309"/>
                <a:gd name="T7" fmla="*/ 18 h 199"/>
                <a:gd name="T8" fmla="*/ 296 w 309"/>
                <a:gd name="T9" fmla="*/ 68 h 199"/>
              </a:gdLst>
              <a:ahLst/>
              <a:cxnLst>
                <a:cxn ang="0">
                  <a:pos x="T0" y="T1"/>
                </a:cxn>
                <a:cxn ang="0">
                  <a:pos x="T2" y="T3"/>
                </a:cxn>
                <a:cxn ang="0">
                  <a:pos x="T4" y="T5"/>
                </a:cxn>
                <a:cxn ang="0">
                  <a:pos x="T6" y="T7"/>
                </a:cxn>
                <a:cxn ang="0">
                  <a:pos x="T8" y="T9"/>
                </a:cxn>
              </a:cxnLst>
              <a:rect l="0" t="0" r="r" b="b"/>
              <a:pathLst>
                <a:path w="309" h="199">
                  <a:moveTo>
                    <a:pt x="296" y="68"/>
                  </a:moveTo>
                  <a:cubicBezTo>
                    <a:pt x="309" y="114"/>
                    <a:pt x="256" y="164"/>
                    <a:pt x="178" y="181"/>
                  </a:cubicBezTo>
                  <a:cubicBezTo>
                    <a:pt x="100" y="199"/>
                    <a:pt x="26" y="176"/>
                    <a:pt x="13" y="131"/>
                  </a:cubicBezTo>
                  <a:cubicBezTo>
                    <a:pt x="0" y="85"/>
                    <a:pt x="53" y="35"/>
                    <a:pt x="131" y="18"/>
                  </a:cubicBezTo>
                  <a:cubicBezTo>
                    <a:pt x="209" y="0"/>
                    <a:pt x="283" y="23"/>
                    <a:pt x="296" y="68"/>
                  </a:cubicBezTo>
                  <a:close/>
                </a:path>
              </a:pathLst>
            </a:custGeom>
            <a:solidFill>
              <a:srgbClr val="FFFFF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p:cNvSpPr>
            <p:nvPr/>
          </p:nvSpPr>
          <p:spPr bwMode="auto">
            <a:xfrm>
              <a:off x="3178" y="2636"/>
              <a:ext cx="42" cy="36"/>
            </a:xfrm>
            <a:custGeom>
              <a:avLst/>
              <a:gdLst>
                <a:gd name="T0" fmla="*/ 172 w 183"/>
                <a:gd name="T1" fmla="*/ 62 h 160"/>
                <a:gd name="T2" fmla="*/ 112 w 183"/>
                <a:gd name="T3" fmla="*/ 150 h 160"/>
                <a:gd name="T4" fmla="*/ 11 w 183"/>
                <a:gd name="T5" fmla="*/ 98 h 160"/>
                <a:gd name="T6" fmla="*/ 71 w 183"/>
                <a:gd name="T7" fmla="*/ 10 h 160"/>
                <a:gd name="T8" fmla="*/ 172 w 183"/>
                <a:gd name="T9" fmla="*/ 62 h 160"/>
              </a:gdLst>
              <a:ahLst/>
              <a:cxnLst>
                <a:cxn ang="0">
                  <a:pos x="T0" y="T1"/>
                </a:cxn>
                <a:cxn ang="0">
                  <a:pos x="T2" y="T3"/>
                </a:cxn>
                <a:cxn ang="0">
                  <a:pos x="T4" y="T5"/>
                </a:cxn>
                <a:cxn ang="0">
                  <a:pos x="T6" y="T7"/>
                </a:cxn>
                <a:cxn ang="0">
                  <a:pos x="T8" y="T9"/>
                </a:cxn>
              </a:cxnLst>
              <a:rect l="0" t="0" r="r" b="b"/>
              <a:pathLst>
                <a:path w="183" h="160">
                  <a:moveTo>
                    <a:pt x="172" y="62"/>
                  </a:moveTo>
                  <a:cubicBezTo>
                    <a:pt x="183" y="101"/>
                    <a:pt x="156" y="141"/>
                    <a:pt x="112" y="150"/>
                  </a:cubicBezTo>
                  <a:cubicBezTo>
                    <a:pt x="67" y="160"/>
                    <a:pt x="22" y="136"/>
                    <a:pt x="11" y="98"/>
                  </a:cubicBezTo>
                  <a:cubicBezTo>
                    <a:pt x="0" y="59"/>
                    <a:pt x="27" y="20"/>
                    <a:pt x="71" y="10"/>
                  </a:cubicBezTo>
                  <a:cubicBezTo>
                    <a:pt x="116" y="0"/>
                    <a:pt x="160" y="24"/>
                    <a:pt x="172" y="62"/>
                  </a:cubicBezTo>
                  <a:close/>
                </a:path>
              </a:pathLst>
            </a:custGeom>
            <a:solidFill>
              <a:srgbClr val="529700"/>
            </a:solidFill>
            <a:ln w="2" cap="flat">
              <a:solidFill>
                <a:srgbClr val="3B6A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p:nvSpPr>
          <p:spPr bwMode="auto">
            <a:xfrm>
              <a:off x="3187" y="2644"/>
              <a:ext cx="24" cy="21"/>
            </a:xfrm>
            <a:custGeom>
              <a:avLst/>
              <a:gdLst>
                <a:gd name="T0" fmla="*/ 98 w 105"/>
                <a:gd name="T1" fmla="*/ 36 h 92"/>
                <a:gd name="T2" fmla="*/ 64 w 105"/>
                <a:gd name="T3" fmla="*/ 86 h 92"/>
                <a:gd name="T4" fmla="*/ 7 w 105"/>
                <a:gd name="T5" fmla="*/ 56 h 92"/>
                <a:gd name="T6" fmla="*/ 41 w 105"/>
                <a:gd name="T7" fmla="*/ 6 h 92"/>
                <a:gd name="T8" fmla="*/ 98 w 105"/>
                <a:gd name="T9" fmla="*/ 36 h 92"/>
              </a:gdLst>
              <a:ahLst/>
              <a:cxnLst>
                <a:cxn ang="0">
                  <a:pos x="T0" y="T1"/>
                </a:cxn>
                <a:cxn ang="0">
                  <a:pos x="T2" y="T3"/>
                </a:cxn>
                <a:cxn ang="0">
                  <a:pos x="T4" y="T5"/>
                </a:cxn>
                <a:cxn ang="0">
                  <a:pos x="T6" y="T7"/>
                </a:cxn>
                <a:cxn ang="0">
                  <a:pos x="T8" y="T9"/>
                </a:cxn>
              </a:cxnLst>
              <a:rect l="0" t="0" r="r" b="b"/>
              <a:pathLst>
                <a:path w="105" h="92">
                  <a:moveTo>
                    <a:pt x="98" y="36"/>
                  </a:moveTo>
                  <a:cubicBezTo>
                    <a:pt x="105" y="58"/>
                    <a:pt x="89" y="81"/>
                    <a:pt x="64" y="86"/>
                  </a:cubicBezTo>
                  <a:cubicBezTo>
                    <a:pt x="39" y="92"/>
                    <a:pt x="13" y="78"/>
                    <a:pt x="7" y="56"/>
                  </a:cubicBezTo>
                  <a:cubicBezTo>
                    <a:pt x="0" y="34"/>
                    <a:pt x="16" y="12"/>
                    <a:pt x="41" y="6"/>
                  </a:cubicBezTo>
                  <a:cubicBezTo>
                    <a:pt x="66" y="0"/>
                    <a:pt x="92" y="14"/>
                    <a:pt x="98" y="36"/>
                  </a:cubicBezTo>
                  <a:close/>
                </a:path>
              </a:pathLst>
            </a:custGeom>
            <a:solidFill>
              <a:srgbClr val="000000"/>
            </a:solidFill>
            <a:ln w="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3257" y="2631"/>
              <a:ext cx="70" cy="45"/>
            </a:xfrm>
            <a:custGeom>
              <a:avLst/>
              <a:gdLst>
                <a:gd name="T0" fmla="*/ 13 w 309"/>
                <a:gd name="T1" fmla="*/ 68 h 199"/>
                <a:gd name="T2" fmla="*/ 131 w 309"/>
                <a:gd name="T3" fmla="*/ 181 h 199"/>
                <a:gd name="T4" fmla="*/ 296 w 309"/>
                <a:gd name="T5" fmla="*/ 131 h 199"/>
                <a:gd name="T6" fmla="*/ 178 w 309"/>
                <a:gd name="T7" fmla="*/ 18 h 199"/>
                <a:gd name="T8" fmla="*/ 13 w 309"/>
                <a:gd name="T9" fmla="*/ 68 h 199"/>
              </a:gdLst>
              <a:ahLst/>
              <a:cxnLst>
                <a:cxn ang="0">
                  <a:pos x="T0" y="T1"/>
                </a:cxn>
                <a:cxn ang="0">
                  <a:pos x="T2" y="T3"/>
                </a:cxn>
                <a:cxn ang="0">
                  <a:pos x="T4" y="T5"/>
                </a:cxn>
                <a:cxn ang="0">
                  <a:pos x="T6" y="T7"/>
                </a:cxn>
                <a:cxn ang="0">
                  <a:pos x="T8" y="T9"/>
                </a:cxn>
              </a:cxnLst>
              <a:rect l="0" t="0" r="r" b="b"/>
              <a:pathLst>
                <a:path w="309" h="199">
                  <a:moveTo>
                    <a:pt x="13" y="68"/>
                  </a:moveTo>
                  <a:cubicBezTo>
                    <a:pt x="0" y="114"/>
                    <a:pt x="53" y="164"/>
                    <a:pt x="131" y="181"/>
                  </a:cubicBezTo>
                  <a:cubicBezTo>
                    <a:pt x="210" y="199"/>
                    <a:pt x="283" y="176"/>
                    <a:pt x="296" y="131"/>
                  </a:cubicBezTo>
                  <a:cubicBezTo>
                    <a:pt x="309" y="85"/>
                    <a:pt x="256" y="35"/>
                    <a:pt x="178" y="18"/>
                  </a:cubicBezTo>
                  <a:cubicBezTo>
                    <a:pt x="100" y="0"/>
                    <a:pt x="26" y="23"/>
                    <a:pt x="13" y="68"/>
                  </a:cubicBezTo>
                  <a:close/>
                </a:path>
              </a:pathLst>
            </a:custGeom>
            <a:solidFill>
              <a:srgbClr val="FFFFF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p:nvSpPr>
          <p:spPr bwMode="auto">
            <a:xfrm>
              <a:off x="3273" y="2636"/>
              <a:ext cx="42" cy="36"/>
            </a:xfrm>
            <a:custGeom>
              <a:avLst/>
              <a:gdLst>
                <a:gd name="T0" fmla="*/ 11 w 182"/>
                <a:gd name="T1" fmla="*/ 62 h 160"/>
                <a:gd name="T2" fmla="*/ 71 w 182"/>
                <a:gd name="T3" fmla="*/ 150 h 160"/>
                <a:gd name="T4" fmla="*/ 171 w 182"/>
                <a:gd name="T5" fmla="*/ 98 h 160"/>
                <a:gd name="T6" fmla="*/ 111 w 182"/>
                <a:gd name="T7" fmla="*/ 10 h 160"/>
                <a:gd name="T8" fmla="*/ 11 w 182"/>
                <a:gd name="T9" fmla="*/ 62 h 160"/>
              </a:gdLst>
              <a:ahLst/>
              <a:cxnLst>
                <a:cxn ang="0">
                  <a:pos x="T0" y="T1"/>
                </a:cxn>
                <a:cxn ang="0">
                  <a:pos x="T2" y="T3"/>
                </a:cxn>
                <a:cxn ang="0">
                  <a:pos x="T4" y="T5"/>
                </a:cxn>
                <a:cxn ang="0">
                  <a:pos x="T6" y="T7"/>
                </a:cxn>
                <a:cxn ang="0">
                  <a:pos x="T8" y="T9"/>
                </a:cxn>
              </a:cxnLst>
              <a:rect l="0" t="0" r="r" b="b"/>
              <a:pathLst>
                <a:path w="182" h="160">
                  <a:moveTo>
                    <a:pt x="11" y="62"/>
                  </a:moveTo>
                  <a:cubicBezTo>
                    <a:pt x="0" y="101"/>
                    <a:pt x="26" y="141"/>
                    <a:pt x="71" y="150"/>
                  </a:cubicBezTo>
                  <a:cubicBezTo>
                    <a:pt x="115" y="160"/>
                    <a:pt x="160" y="136"/>
                    <a:pt x="171" y="98"/>
                  </a:cubicBezTo>
                  <a:cubicBezTo>
                    <a:pt x="182" y="59"/>
                    <a:pt x="155" y="20"/>
                    <a:pt x="111" y="10"/>
                  </a:cubicBezTo>
                  <a:cubicBezTo>
                    <a:pt x="67" y="0"/>
                    <a:pt x="22" y="24"/>
                    <a:pt x="11" y="62"/>
                  </a:cubicBezTo>
                  <a:close/>
                </a:path>
              </a:pathLst>
            </a:custGeom>
            <a:solidFill>
              <a:srgbClr val="529700"/>
            </a:solidFill>
            <a:ln w="2" cap="flat">
              <a:solidFill>
                <a:srgbClr val="3B6A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p:nvSpPr>
          <p:spPr bwMode="auto">
            <a:xfrm>
              <a:off x="3282" y="2644"/>
              <a:ext cx="24" cy="21"/>
            </a:xfrm>
            <a:custGeom>
              <a:avLst/>
              <a:gdLst>
                <a:gd name="T0" fmla="*/ 6 w 104"/>
                <a:gd name="T1" fmla="*/ 36 h 92"/>
                <a:gd name="T2" fmla="*/ 40 w 104"/>
                <a:gd name="T3" fmla="*/ 86 h 92"/>
                <a:gd name="T4" fmla="*/ 98 w 104"/>
                <a:gd name="T5" fmla="*/ 56 h 92"/>
                <a:gd name="T6" fmla="*/ 63 w 104"/>
                <a:gd name="T7" fmla="*/ 6 h 92"/>
                <a:gd name="T8" fmla="*/ 6 w 104"/>
                <a:gd name="T9" fmla="*/ 36 h 92"/>
              </a:gdLst>
              <a:ahLst/>
              <a:cxnLst>
                <a:cxn ang="0">
                  <a:pos x="T0" y="T1"/>
                </a:cxn>
                <a:cxn ang="0">
                  <a:pos x="T2" y="T3"/>
                </a:cxn>
                <a:cxn ang="0">
                  <a:pos x="T4" y="T5"/>
                </a:cxn>
                <a:cxn ang="0">
                  <a:pos x="T6" y="T7"/>
                </a:cxn>
                <a:cxn ang="0">
                  <a:pos x="T8" y="T9"/>
                </a:cxn>
              </a:cxnLst>
              <a:rect l="0" t="0" r="r" b="b"/>
              <a:pathLst>
                <a:path w="104" h="92">
                  <a:moveTo>
                    <a:pt x="6" y="36"/>
                  </a:moveTo>
                  <a:cubicBezTo>
                    <a:pt x="0" y="58"/>
                    <a:pt x="15" y="81"/>
                    <a:pt x="40" y="86"/>
                  </a:cubicBezTo>
                  <a:cubicBezTo>
                    <a:pt x="66" y="92"/>
                    <a:pt x="91" y="78"/>
                    <a:pt x="98" y="56"/>
                  </a:cubicBezTo>
                  <a:cubicBezTo>
                    <a:pt x="104" y="34"/>
                    <a:pt x="89" y="12"/>
                    <a:pt x="63" y="6"/>
                  </a:cubicBezTo>
                  <a:cubicBezTo>
                    <a:pt x="38" y="0"/>
                    <a:pt x="12" y="14"/>
                    <a:pt x="6" y="36"/>
                  </a:cubicBezTo>
                  <a:close/>
                </a:path>
              </a:pathLst>
            </a:custGeom>
            <a:solidFill>
              <a:srgbClr val="000000"/>
            </a:solidFill>
            <a:ln w="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p:nvSpPr>
          <p:spPr bwMode="auto">
            <a:xfrm>
              <a:off x="3137" y="2544"/>
              <a:ext cx="199" cy="91"/>
            </a:xfrm>
            <a:custGeom>
              <a:avLst/>
              <a:gdLst>
                <a:gd name="T0" fmla="*/ 879 w 879"/>
                <a:gd name="T1" fmla="*/ 393 h 402"/>
                <a:gd name="T2" fmla="*/ 469 w 879"/>
                <a:gd name="T3" fmla="*/ 334 h 402"/>
                <a:gd name="T4" fmla="*/ 31 w 879"/>
                <a:gd name="T5" fmla="*/ 402 h 402"/>
                <a:gd name="T6" fmla="*/ 455 w 879"/>
                <a:gd name="T7" fmla="*/ 0 h 402"/>
                <a:gd name="T8" fmla="*/ 879 w 879"/>
                <a:gd name="T9" fmla="*/ 393 h 402"/>
              </a:gdLst>
              <a:ahLst/>
              <a:cxnLst>
                <a:cxn ang="0">
                  <a:pos x="T0" y="T1"/>
                </a:cxn>
                <a:cxn ang="0">
                  <a:pos x="T2" y="T3"/>
                </a:cxn>
                <a:cxn ang="0">
                  <a:pos x="T4" y="T5"/>
                </a:cxn>
                <a:cxn ang="0">
                  <a:pos x="T6" y="T7"/>
                </a:cxn>
                <a:cxn ang="0">
                  <a:pos x="T8" y="T9"/>
                </a:cxn>
              </a:cxnLst>
              <a:rect l="0" t="0" r="r" b="b"/>
              <a:pathLst>
                <a:path w="879" h="402">
                  <a:moveTo>
                    <a:pt x="879" y="393"/>
                  </a:moveTo>
                  <a:cubicBezTo>
                    <a:pt x="796" y="194"/>
                    <a:pt x="682" y="331"/>
                    <a:pt x="469" y="334"/>
                  </a:cubicBezTo>
                  <a:cubicBezTo>
                    <a:pt x="225" y="337"/>
                    <a:pt x="192" y="239"/>
                    <a:pt x="31" y="402"/>
                  </a:cubicBezTo>
                  <a:cubicBezTo>
                    <a:pt x="0" y="221"/>
                    <a:pt x="227" y="0"/>
                    <a:pt x="455" y="0"/>
                  </a:cubicBezTo>
                  <a:cubicBezTo>
                    <a:pt x="684" y="0"/>
                    <a:pt x="879" y="266"/>
                    <a:pt x="879" y="393"/>
                  </a:cubicBezTo>
                  <a:close/>
                </a:path>
              </a:pathLst>
            </a:custGeom>
            <a:solidFill>
              <a:srgbClr val="C77304"/>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p:nvSpPr>
          <p:spPr bwMode="auto">
            <a:xfrm>
              <a:off x="3145" y="2658"/>
              <a:ext cx="192" cy="99"/>
            </a:xfrm>
            <a:custGeom>
              <a:avLst/>
              <a:gdLst>
                <a:gd name="T0" fmla="*/ 0 w 848"/>
                <a:gd name="T1" fmla="*/ 0 h 436"/>
                <a:gd name="T2" fmla="*/ 424 w 848"/>
                <a:gd name="T3" fmla="*/ 436 h 436"/>
                <a:gd name="T4" fmla="*/ 848 w 848"/>
                <a:gd name="T5" fmla="*/ 0 h 436"/>
                <a:gd name="T6" fmla="*/ 843 w 848"/>
                <a:gd name="T7" fmla="*/ 0 h 436"/>
                <a:gd name="T8" fmla="*/ 432 w 848"/>
                <a:gd name="T9" fmla="*/ 331 h 436"/>
                <a:gd name="T10" fmla="*/ 20 w 848"/>
                <a:gd name="T11" fmla="*/ 0 h 436"/>
                <a:gd name="T12" fmla="*/ 0 w 848"/>
                <a:gd name="T13" fmla="*/ 0 h 436"/>
              </a:gdLst>
              <a:ahLst/>
              <a:cxnLst>
                <a:cxn ang="0">
                  <a:pos x="T0" y="T1"/>
                </a:cxn>
                <a:cxn ang="0">
                  <a:pos x="T2" y="T3"/>
                </a:cxn>
                <a:cxn ang="0">
                  <a:pos x="T4" y="T5"/>
                </a:cxn>
                <a:cxn ang="0">
                  <a:pos x="T6" y="T7"/>
                </a:cxn>
                <a:cxn ang="0">
                  <a:pos x="T8" y="T9"/>
                </a:cxn>
                <a:cxn ang="0">
                  <a:pos x="T10" y="T11"/>
                </a:cxn>
                <a:cxn ang="0">
                  <a:pos x="T12" y="T13"/>
                </a:cxn>
              </a:cxnLst>
              <a:rect l="0" t="0" r="r" b="b"/>
              <a:pathLst>
                <a:path w="848" h="436">
                  <a:moveTo>
                    <a:pt x="0" y="0"/>
                  </a:moveTo>
                  <a:cubicBezTo>
                    <a:pt x="0" y="240"/>
                    <a:pt x="190" y="436"/>
                    <a:pt x="424" y="436"/>
                  </a:cubicBezTo>
                  <a:cubicBezTo>
                    <a:pt x="658" y="436"/>
                    <a:pt x="848" y="240"/>
                    <a:pt x="848" y="0"/>
                  </a:cubicBezTo>
                  <a:lnTo>
                    <a:pt x="843" y="0"/>
                  </a:lnTo>
                  <a:cubicBezTo>
                    <a:pt x="797" y="190"/>
                    <a:pt x="631" y="331"/>
                    <a:pt x="432" y="331"/>
                  </a:cubicBezTo>
                  <a:cubicBezTo>
                    <a:pt x="233" y="331"/>
                    <a:pt x="66" y="190"/>
                    <a:pt x="20" y="0"/>
                  </a:cubicBezTo>
                  <a:lnTo>
                    <a:pt x="0" y="0"/>
                  </a:lnTo>
                  <a:close/>
                </a:path>
              </a:pathLst>
            </a:custGeom>
            <a:solidFill>
              <a:srgbClr val="FFFF5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p:cNvSpPr>
            <p:nvPr/>
          </p:nvSpPr>
          <p:spPr bwMode="auto">
            <a:xfrm>
              <a:off x="3145" y="2543"/>
              <a:ext cx="193" cy="84"/>
            </a:xfrm>
            <a:custGeom>
              <a:avLst/>
              <a:gdLst>
                <a:gd name="T0" fmla="*/ 850 w 850"/>
                <a:gd name="T1" fmla="*/ 372 h 372"/>
                <a:gd name="T2" fmla="*/ 0 w 850"/>
                <a:gd name="T3" fmla="*/ 372 h 372"/>
                <a:gd name="T4" fmla="*/ 425 w 850"/>
                <a:gd name="T5" fmla="*/ 0 h 372"/>
                <a:gd name="T6" fmla="*/ 850 w 850"/>
                <a:gd name="T7" fmla="*/ 372 h 372"/>
              </a:gdLst>
              <a:ahLst/>
              <a:cxnLst>
                <a:cxn ang="0">
                  <a:pos x="T0" y="T1"/>
                </a:cxn>
                <a:cxn ang="0">
                  <a:pos x="T2" y="T3"/>
                </a:cxn>
                <a:cxn ang="0">
                  <a:pos x="T4" y="T5"/>
                </a:cxn>
                <a:cxn ang="0">
                  <a:pos x="T6" y="T7"/>
                </a:cxn>
              </a:cxnLst>
              <a:rect l="0" t="0" r="r" b="b"/>
              <a:pathLst>
                <a:path w="850" h="372">
                  <a:moveTo>
                    <a:pt x="850" y="372"/>
                  </a:moveTo>
                  <a:lnTo>
                    <a:pt x="0" y="372"/>
                  </a:lnTo>
                  <a:cubicBezTo>
                    <a:pt x="0" y="166"/>
                    <a:pt x="191" y="0"/>
                    <a:pt x="425" y="0"/>
                  </a:cubicBezTo>
                  <a:cubicBezTo>
                    <a:pt x="660" y="0"/>
                    <a:pt x="850" y="166"/>
                    <a:pt x="850" y="372"/>
                  </a:cubicBezTo>
                  <a:close/>
                </a:path>
              </a:pathLst>
            </a:custGeom>
            <a:solidFill>
              <a:srgbClr val="FFFF5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1"/>
            <p:cNvSpPr>
              <a:spLocks/>
            </p:cNvSpPr>
            <p:nvPr/>
          </p:nvSpPr>
          <p:spPr bwMode="auto">
            <a:xfrm>
              <a:off x="3122" y="2630"/>
              <a:ext cx="234" cy="26"/>
            </a:xfrm>
            <a:custGeom>
              <a:avLst/>
              <a:gdLst>
                <a:gd name="T0" fmla="*/ 44 w 1032"/>
                <a:gd name="T1" fmla="*/ 0 h 115"/>
                <a:gd name="T2" fmla="*/ 989 w 1032"/>
                <a:gd name="T3" fmla="*/ 0 h 115"/>
                <a:gd name="T4" fmla="*/ 1032 w 1032"/>
                <a:gd name="T5" fmla="*/ 38 h 115"/>
                <a:gd name="T6" fmla="*/ 1032 w 1032"/>
                <a:gd name="T7" fmla="*/ 77 h 115"/>
                <a:gd name="T8" fmla="*/ 989 w 1032"/>
                <a:gd name="T9" fmla="*/ 115 h 115"/>
                <a:gd name="T10" fmla="*/ 44 w 1032"/>
                <a:gd name="T11" fmla="*/ 115 h 115"/>
                <a:gd name="T12" fmla="*/ 0 w 1032"/>
                <a:gd name="T13" fmla="*/ 77 h 115"/>
                <a:gd name="T14" fmla="*/ 0 w 1032"/>
                <a:gd name="T15" fmla="*/ 38 h 115"/>
                <a:gd name="T16" fmla="*/ 44 w 1032"/>
                <a:gd name="T17"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2" h="115">
                  <a:moveTo>
                    <a:pt x="44" y="0"/>
                  </a:moveTo>
                  <a:lnTo>
                    <a:pt x="989" y="0"/>
                  </a:lnTo>
                  <a:cubicBezTo>
                    <a:pt x="1013" y="0"/>
                    <a:pt x="1032" y="17"/>
                    <a:pt x="1032" y="38"/>
                  </a:cubicBezTo>
                  <a:lnTo>
                    <a:pt x="1032" y="77"/>
                  </a:lnTo>
                  <a:cubicBezTo>
                    <a:pt x="1032" y="98"/>
                    <a:pt x="1013" y="115"/>
                    <a:pt x="989" y="115"/>
                  </a:cubicBezTo>
                  <a:lnTo>
                    <a:pt x="44" y="115"/>
                  </a:lnTo>
                  <a:cubicBezTo>
                    <a:pt x="19" y="115"/>
                    <a:pt x="0" y="98"/>
                    <a:pt x="0" y="77"/>
                  </a:cubicBezTo>
                  <a:lnTo>
                    <a:pt x="0" y="38"/>
                  </a:lnTo>
                  <a:cubicBezTo>
                    <a:pt x="0" y="17"/>
                    <a:pt x="19" y="0"/>
                    <a:pt x="44" y="0"/>
                  </a:cubicBezTo>
                  <a:close/>
                </a:path>
              </a:pathLst>
            </a:custGeom>
            <a:solidFill>
              <a:srgbClr val="FFFF5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p:cNvSpPr>
            <p:nvPr/>
          </p:nvSpPr>
          <p:spPr bwMode="auto">
            <a:xfrm>
              <a:off x="3296" y="2752"/>
              <a:ext cx="26" cy="68"/>
            </a:xfrm>
            <a:custGeom>
              <a:avLst/>
              <a:gdLst>
                <a:gd name="T0" fmla="*/ 57 w 114"/>
                <a:gd name="T1" fmla="*/ 0 h 300"/>
                <a:gd name="T2" fmla="*/ 0 w 114"/>
                <a:gd name="T3" fmla="*/ 50 h 300"/>
                <a:gd name="T4" fmla="*/ 0 w 114"/>
                <a:gd name="T5" fmla="*/ 250 h 300"/>
                <a:gd name="T6" fmla="*/ 57 w 114"/>
                <a:gd name="T7" fmla="*/ 300 h 300"/>
                <a:gd name="T8" fmla="*/ 114 w 114"/>
                <a:gd name="T9" fmla="*/ 250 h 300"/>
                <a:gd name="T10" fmla="*/ 114 w 114"/>
                <a:gd name="T11" fmla="*/ 50 h 300"/>
                <a:gd name="T12" fmla="*/ 57 w 114"/>
                <a:gd name="T13" fmla="*/ 0 h 300"/>
              </a:gdLst>
              <a:ahLst/>
              <a:cxnLst>
                <a:cxn ang="0">
                  <a:pos x="T0" y="T1"/>
                </a:cxn>
                <a:cxn ang="0">
                  <a:pos x="T2" y="T3"/>
                </a:cxn>
                <a:cxn ang="0">
                  <a:pos x="T4" y="T5"/>
                </a:cxn>
                <a:cxn ang="0">
                  <a:pos x="T6" y="T7"/>
                </a:cxn>
                <a:cxn ang="0">
                  <a:pos x="T8" y="T9"/>
                </a:cxn>
                <a:cxn ang="0">
                  <a:pos x="T10" y="T11"/>
                </a:cxn>
                <a:cxn ang="0">
                  <a:pos x="T12" y="T13"/>
                </a:cxn>
              </a:cxnLst>
              <a:rect l="0" t="0" r="r" b="b"/>
              <a:pathLst>
                <a:path w="114" h="300">
                  <a:moveTo>
                    <a:pt x="57" y="0"/>
                  </a:moveTo>
                  <a:cubicBezTo>
                    <a:pt x="25" y="0"/>
                    <a:pt x="0" y="22"/>
                    <a:pt x="0" y="50"/>
                  </a:cubicBezTo>
                  <a:lnTo>
                    <a:pt x="0" y="250"/>
                  </a:lnTo>
                  <a:cubicBezTo>
                    <a:pt x="0" y="278"/>
                    <a:pt x="25" y="300"/>
                    <a:pt x="57" y="300"/>
                  </a:cubicBezTo>
                  <a:cubicBezTo>
                    <a:pt x="88" y="300"/>
                    <a:pt x="114" y="278"/>
                    <a:pt x="114" y="250"/>
                  </a:cubicBezTo>
                  <a:lnTo>
                    <a:pt x="114" y="50"/>
                  </a:lnTo>
                  <a:cubicBezTo>
                    <a:pt x="114" y="22"/>
                    <a:pt x="88" y="0"/>
                    <a:pt x="57" y="0"/>
                  </a:cubicBezTo>
                  <a:close/>
                </a:path>
              </a:pathLst>
            </a:custGeom>
            <a:solidFill>
              <a:srgbClr val="FF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p:cNvSpPr>
            <p:nvPr/>
          </p:nvSpPr>
          <p:spPr bwMode="auto">
            <a:xfrm>
              <a:off x="3319" y="2728"/>
              <a:ext cx="49" cy="36"/>
            </a:xfrm>
            <a:custGeom>
              <a:avLst/>
              <a:gdLst>
                <a:gd name="T0" fmla="*/ 158 w 215"/>
                <a:gd name="T1" fmla="*/ 0 h 155"/>
                <a:gd name="T2" fmla="*/ 57 w 215"/>
                <a:gd name="T3" fmla="*/ 0 h 155"/>
                <a:gd name="T4" fmla="*/ 0 w 215"/>
                <a:gd name="T5" fmla="*/ 50 h 155"/>
                <a:gd name="T6" fmla="*/ 0 w 215"/>
                <a:gd name="T7" fmla="*/ 105 h 155"/>
                <a:gd name="T8" fmla="*/ 57 w 215"/>
                <a:gd name="T9" fmla="*/ 155 h 155"/>
                <a:gd name="T10" fmla="*/ 158 w 215"/>
                <a:gd name="T11" fmla="*/ 155 h 155"/>
                <a:gd name="T12" fmla="*/ 215 w 215"/>
                <a:gd name="T13" fmla="*/ 105 h 155"/>
                <a:gd name="T14" fmla="*/ 215 w 215"/>
                <a:gd name="T15" fmla="*/ 50 h 155"/>
                <a:gd name="T16" fmla="*/ 158 w 215"/>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 h="155">
                  <a:moveTo>
                    <a:pt x="158" y="0"/>
                  </a:moveTo>
                  <a:lnTo>
                    <a:pt x="57" y="0"/>
                  </a:lnTo>
                  <a:cubicBezTo>
                    <a:pt x="26" y="0"/>
                    <a:pt x="0" y="22"/>
                    <a:pt x="0" y="50"/>
                  </a:cubicBezTo>
                  <a:lnTo>
                    <a:pt x="0" y="105"/>
                  </a:lnTo>
                  <a:cubicBezTo>
                    <a:pt x="0" y="133"/>
                    <a:pt x="26" y="155"/>
                    <a:pt x="57" y="155"/>
                  </a:cubicBezTo>
                  <a:lnTo>
                    <a:pt x="158" y="155"/>
                  </a:lnTo>
                  <a:cubicBezTo>
                    <a:pt x="190" y="155"/>
                    <a:pt x="215" y="133"/>
                    <a:pt x="215" y="105"/>
                  </a:cubicBezTo>
                  <a:lnTo>
                    <a:pt x="215" y="50"/>
                  </a:lnTo>
                  <a:cubicBezTo>
                    <a:pt x="215" y="22"/>
                    <a:pt x="190" y="0"/>
                    <a:pt x="158" y="0"/>
                  </a:cubicBezTo>
                  <a:close/>
                </a:path>
              </a:pathLst>
            </a:custGeom>
            <a:solidFill>
              <a:srgbClr val="5F5F5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p:cNvSpPr>
            <p:nvPr/>
          </p:nvSpPr>
          <p:spPr bwMode="auto">
            <a:xfrm>
              <a:off x="3272" y="2732"/>
              <a:ext cx="63" cy="28"/>
            </a:xfrm>
            <a:custGeom>
              <a:avLst/>
              <a:gdLst>
                <a:gd name="T0" fmla="*/ 222 w 279"/>
                <a:gd name="T1" fmla="*/ 0 h 123"/>
                <a:gd name="T2" fmla="*/ 57 w 279"/>
                <a:gd name="T3" fmla="*/ 0 h 123"/>
                <a:gd name="T4" fmla="*/ 0 w 279"/>
                <a:gd name="T5" fmla="*/ 50 h 123"/>
                <a:gd name="T6" fmla="*/ 0 w 279"/>
                <a:gd name="T7" fmla="*/ 73 h 123"/>
                <a:gd name="T8" fmla="*/ 57 w 279"/>
                <a:gd name="T9" fmla="*/ 123 h 123"/>
                <a:gd name="T10" fmla="*/ 222 w 279"/>
                <a:gd name="T11" fmla="*/ 123 h 123"/>
                <a:gd name="T12" fmla="*/ 279 w 279"/>
                <a:gd name="T13" fmla="*/ 73 h 123"/>
                <a:gd name="T14" fmla="*/ 279 w 279"/>
                <a:gd name="T15" fmla="*/ 50 h 123"/>
                <a:gd name="T16" fmla="*/ 222 w 279"/>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 h="123">
                  <a:moveTo>
                    <a:pt x="222" y="0"/>
                  </a:moveTo>
                  <a:lnTo>
                    <a:pt x="57" y="0"/>
                  </a:lnTo>
                  <a:cubicBezTo>
                    <a:pt x="26" y="0"/>
                    <a:pt x="0" y="23"/>
                    <a:pt x="0" y="50"/>
                  </a:cubicBezTo>
                  <a:lnTo>
                    <a:pt x="0" y="73"/>
                  </a:lnTo>
                  <a:cubicBezTo>
                    <a:pt x="0" y="100"/>
                    <a:pt x="26" y="123"/>
                    <a:pt x="57" y="123"/>
                  </a:cubicBezTo>
                  <a:lnTo>
                    <a:pt x="222" y="123"/>
                  </a:lnTo>
                  <a:cubicBezTo>
                    <a:pt x="253" y="123"/>
                    <a:pt x="279" y="100"/>
                    <a:pt x="279" y="73"/>
                  </a:cubicBezTo>
                  <a:lnTo>
                    <a:pt x="279" y="50"/>
                  </a:lnTo>
                  <a:cubicBezTo>
                    <a:pt x="279" y="23"/>
                    <a:pt x="253" y="0"/>
                    <a:pt x="222" y="0"/>
                  </a:cubicBezTo>
                  <a:close/>
                </a:path>
              </a:pathLst>
            </a:custGeom>
            <a:solidFill>
              <a:srgbClr val="5F5F5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p:cNvSpPr>
            <p:nvPr/>
          </p:nvSpPr>
          <p:spPr bwMode="auto">
            <a:xfrm>
              <a:off x="3268" y="2790"/>
              <a:ext cx="75" cy="79"/>
            </a:xfrm>
            <a:custGeom>
              <a:avLst/>
              <a:gdLst>
                <a:gd name="T0" fmla="*/ 0 w 332"/>
                <a:gd name="T1" fmla="*/ 0 h 352"/>
                <a:gd name="T2" fmla="*/ 332 w 332"/>
                <a:gd name="T3" fmla="*/ 0 h 352"/>
                <a:gd name="T4" fmla="*/ 332 w 332"/>
                <a:gd name="T5" fmla="*/ 291 h 352"/>
                <a:gd name="T6" fmla="*/ 0 w 332"/>
                <a:gd name="T7" fmla="*/ 291 h 352"/>
                <a:gd name="T8" fmla="*/ 0 w 332"/>
                <a:gd name="T9" fmla="*/ 0 h 352"/>
              </a:gdLst>
              <a:ahLst/>
              <a:cxnLst>
                <a:cxn ang="0">
                  <a:pos x="T0" y="T1"/>
                </a:cxn>
                <a:cxn ang="0">
                  <a:pos x="T2" y="T3"/>
                </a:cxn>
                <a:cxn ang="0">
                  <a:pos x="T4" y="T5"/>
                </a:cxn>
                <a:cxn ang="0">
                  <a:pos x="T6" y="T7"/>
                </a:cxn>
                <a:cxn ang="0">
                  <a:pos x="T8" y="T9"/>
                </a:cxn>
              </a:cxnLst>
              <a:rect l="0" t="0" r="r" b="b"/>
              <a:pathLst>
                <a:path w="332" h="352">
                  <a:moveTo>
                    <a:pt x="0" y="0"/>
                  </a:moveTo>
                  <a:cubicBezTo>
                    <a:pt x="95" y="54"/>
                    <a:pt x="209" y="43"/>
                    <a:pt x="332" y="0"/>
                  </a:cubicBezTo>
                  <a:lnTo>
                    <a:pt x="332" y="291"/>
                  </a:lnTo>
                  <a:cubicBezTo>
                    <a:pt x="240" y="324"/>
                    <a:pt x="146" y="352"/>
                    <a:pt x="0" y="291"/>
                  </a:cubicBezTo>
                  <a:lnTo>
                    <a:pt x="0" y="0"/>
                  </a:lnTo>
                  <a:close/>
                </a:path>
              </a:pathLst>
            </a:custGeom>
            <a:solidFill>
              <a:srgbClr val="1B1BF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26"/>
            <p:cNvSpPr>
              <a:spLocks/>
            </p:cNvSpPr>
            <p:nvPr/>
          </p:nvSpPr>
          <p:spPr bwMode="auto">
            <a:xfrm>
              <a:off x="1543" y="2773"/>
              <a:ext cx="74" cy="64"/>
            </a:xfrm>
            <a:custGeom>
              <a:avLst/>
              <a:gdLst>
                <a:gd name="T0" fmla="*/ 0 w 328"/>
                <a:gd name="T1" fmla="*/ 84 h 284"/>
                <a:gd name="T2" fmla="*/ 209 w 328"/>
                <a:gd name="T3" fmla="*/ 284 h 284"/>
                <a:gd name="T4" fmla="*/ 328 w 328"/>
                <a:gd name="T5" fmla="*/ 0 h 284"/>
                <a:gd name="T6" fmla="*/ 0 w 328"/>
                <a:gd name="T7" fmla="*/ 84 h 284"/>
              </a:gdLst>
              <a:ahLst/>
              <a:cxnLst>
                <a:cxn ang="0">
                  <a:pos x="T0" y="T1"/>
                </a:cxn>
                <a:cxn ang="0">
                  <a:pos x="T2" y="T3"/>
                </a:cxn>
                <a:cxn ang="0">
                  <a:pos x="T4" y="T5"/>
                </a:cxn>
                <a:cxn ang="0">
                  <a:pos x="T6" y="T7"/>
                </a:cxn>
              </a:cxnLst>
              <a:rect l="0" t="0" r="r" b="b"/>
              <a:pathLst>
                <a:path w="328" h="284">
                  <a:moveTo>
                    <a:pt x="0" y="84"/>
                  </a:moveTo>
                  <a:cubicBezTo>
                    <a:pt x="69" y="156"/>
                    <a:pt x="112" y="284"/>
                    <a:pt x="209" y="284"/>
                  </a:cubicBezTo>
                  <a:cubicBezTo>
                    <a:pt x="303" y="259"/>
                    <a:pt x="315" y="46"/>
                    <a:pt x="328" y="0"/>
                  </a:cubicBezTo>
                  <a:cubicBezTo>
                    <a:pt x="222" y="70"/>
                    <a:pt x="112" y="110"/>
                    <a:pt x="0" y="84"/>
                  </a:cubicBezTo>
                  <a:close/>
                </a:path>
              </a:pathLst>
            </a:custGeom>
            <a:solidFill>
              <a:srgbClr val="FFFFFF"/>
            </a:solidFill>
            <a:ln w="12"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Oval 27"/>
            <p:cNvSpPr>
              <a:spLocks noChangeArrowheads="1"/>
            </p:cNvSpPr>
            <p:nvPr/>
          </p:nvSpPr>
          <p:spPr bwMode="auto">
            <a:xfrm>
              <a:off x="1468" y="2632"/>
              <a:ext cx="168" cy="152"/>
            </a:xfrm>
            <a:prstGeom prst="ellipse">
              <a:avLst/>
            </a:prstGeom>
            <a:solidFill>
              <a:srgbClr val="DFAF95"/>
            </a:solidFill>
            <a:ln w="12"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8"/>
            <p:cNvSpPr>
              <a:spLocks/>
            </p:cNvSpPr>
            <p:nvPr/>
          </p:nvSpPr>
          <p:spPr bwMode="auto">
            <a:xfrm>
              <a:off x="1446" y="2762"/>
              <a:ext cx="217" cy="202"/>
            </a:xfrm>
            <a:custGeom>
              <a:avLst/>
              <a:gdLst>
                <a:gd name="T0" fmla="*/ 5 w 955"/>
                <a:gd name="T1" fmla="*/ 503 h 892"/>
                <a:gd name="T2" fmla="*/ 933 w 955"/>
                <a:gd name="T3" fmla="*/ 503 h 892"/>
                <a:gd name="T4" fmla="*/ 754 w 955"/>
                <a:gd name="T5" fmla="*/ 48 h 892"/>
                <a:gd name="T6" fmla="*/ 589 w 955"/>
                <a:gd name="T7" fmla="*/ 323 h 892"/>
                <a:gd name="T8" fmla="*/ 416 w 955"/>
                <a:gd name="T9" fmla="*/ 135 h 892"/>
                <a:gd name="T10" fmla="*/ 186 w 955"/>
                <a:gd name="T11" fmla="*/ 19 h 892"/>
                <a:gd name="T12" fmla="*/ 5 w 955"/>
                <a:gd name="T13" fmla="*/ 503 h 892"/>
              </a:gdLst>
              <a:ahLst/>
              <a:cxnLst>
                <a:cxn ang="0">
                  <a:pos x="T0" y="T1"/>
                </a:cxn>
                <a:cxn ang="0">
                  <a:pos x="T2" y="T3"/>
                </a:cxn>
                <a:cxn ang="0">
                  <a:pos x="T4" y="T5"/>
                </a:cxn>
                <a:cxn ang="0">
                  <a:pos x="T6" y="T7"/>
                </a:cxn>
                <a:cxn ang="0">
                  <a:pos x="T8" y="T9"/>
                </a:cxn>
                <a:cxn ang="0">
                  <a:pos x="T10" y="T11"/>
                </a:cxn>
                <a:cxn ang="0">
                  <a:pos x="T12" y="T13"/>
                </a:cxn>
              </a:cxnLst>
              <a:rect l="0" t="0" r="r" b="b"/>
              <a:pathLst>
                <a:path w="955" h="892">
                  <a:moveTo>
                    <a:pt x="5" y="503"/>
                  </a:moveTo>
                  <a:cubicBezTo>
                    <a:pt x="0" y="852"/>
                    <a:pt x="935" y="892"/>
                    <a:pt x="933" y="503"/>
                  </a:cubicBezTo>
                  <a:cubicBezTo>
                    <a:pt x="955" y="194"/>
                    <a:pt x="794" y="18"/>
                    <a:pt x="754" y="48"/>
                  </a:cubicBezTo>
                  <a:cubicBezTo>
                    <a:pt x="734" y="63"/>
                    <a:pt x="726" y="400"/>
                    <a:pt x="589" y="323"/>
                  </a:cubicBezTo>
                  <a:cubicBezTo>
                    <a:pt x="523" y="285"/>
                    <a:pt x="448" y="140"/>
                    <a:pt x="416" y="135"/>
                  </a:cubicBezTo>
                  <a:cubicBezTo>
                    <a:pt x="367" y="128"/>
                    <a:pt x="272" y="90"/>
                    <a:pt x="186" y="19"/>
                  </a:cubicBezTo>
                  <a:cubicBezTo>
                    <a:pt x="163" y="0"/>
                    <a:pt x="13" y="192"/>
                    <a:pt x="5" y="503"/>
                  </a:cubicBezTo>
                  <a:close/>
                </a:path>
              </a:pathLst>
            </a:custGeom>
            <a:solidFill>
              <a:srgbClr val="C3B84F"/>
            </a:solidFill>
            <a:ln w="12"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9"/>
            <p:cNvSpPr>
              <a:spLocks/>
            </p:cNvSpPr>
            <p:nvPr/>
          </p:nvSpPr>
          <p:spPr bwMode="auto">
            <a:xfrm>
              <a:off x="1418" y="2541"/>
              <a:ext cx="242" cy="213"/>
            </a:xfrm>
            <a:custGeom>
              <a:avLst/>
              <a:gdLst>
                <a:gd name="T0" fmla="*/ 1051 w 1071"/>
                <a:gd name="T1" fmla="*/ 592 h 937"/>
                <a:gd name="T2" fmla="*/ 374 w 1071"/>
                <a:gd name="T3" fmla="*/ 728 h 937"/>
                <a:gd name="T4" fmla="*/ 249 w 1071"/>
                <a:gd name="T5" fmla="*/ 919 h 937"/>
                <a:gd name="T6" fmla="*/ 356 w 1071"/>
                <a:gd name="T7" fmla="*/ 171 h 937"/>
                <a:gd name="T8" fmla="*/ 1051 w 1071"/>
                <a:gd name="T9" fmla="*/ 592 h 937"/>
              </a:gdLst>
              <a:ahLst/>
              <a:cxnLst>
                <a:cxn ang="0">
                  <a:pos x="T0" y="T1"/>
                </a:cxn>
                <a:cxn ang="0">
                  <a:pos x="T2" y="T3"/>
                </a:cxn>
                <a:cxn ang="0">
                  <a:pos x="T4" y="T5"/>
                </a:cxn>
                <a:cxn ang="0">
                  <a:pos x="T6" y="T7"/>
                </a:cxn>
                <a:cxn ang="0">
                  <a:pos x="T8" y="T9"/>
                </a:cxn>
              </a:cxnLst>
              <a:rect l="0" t="0" r="r" b="b"/>
              <a:pathLst>
                <a:path w="1071" h="937">
                  <a:moveTo>
                    <a:pt x="1051" y="592"/>
                  </a:moveTo>
                  <a:cubicBezTo>
                    <a:pt x="317" y="755"/>
                    <a:pt x="463" y="224"/>
                    <a:pt x="374" y="728"/>
                  </a:cubicBezTo>
                  <a:cubicBezTo>
                    <a:pt x="130" y="579"/>
                    <a:pt x="308" y="937"/>
                    <a:pt x="249" y="919"/>
                  </a:cubicBezTo>
                  <a:cubicBezTo>
                    <a:pt x="0" y="843"/>
                    <a:pt x="5" y="298"/>
                    <a:pt x="356" y="171"/>
                  </a:cubicBezTo>
                  <a:cubicBezTo>
                    <a:pt x="940" y="0"/>
                    <a:pt x="1071" y="462"/>
                    <a:pt x="1051" y="592"/>
                  </a:cubicBezTo>
                  <a:close/>
                </a:path>
              </a:pathLst>
            </a:custGeom>
            <a:solidFill>
              <a:srgbClr val="BB3F00"/>
            </a:solidFill>
            <a:ln w="12"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30"/>
            <p:cNvSpPr>
              <a:spLocks/>
            </p:cNvSpPr>
            <p:nvPr/>
          </p:nvSpPr>
          <p:spPr bwMode="auto">
            <a:xfrm>
              <a:off x="1447" y="2575"/>
              <a:ext cx="138" cy="210"/>
            </a:xfrm>
            <a:custGeom>
              <a:avLst/>
              <a:gdLst>
                <a:gd name="T0" fmla="*/ 364 w 609"/>
                <a:gd name="T1" fmla="*/ 0 h 927"/>
                <a:gd name="T2" fmla="*/ 205 w 609"/>
                <a:gd name="T3" fmla="*/ 43 h 927"/>
                <a:gd name="T4" fmla="*/ 108 w 609"/>
                <a:gd name="T5" fmla="*/ 493 h 927"/>
                <a:gd name="T6" fmla="*/ 218 w 609"/>
                <a:gd name="T7" fmla="*/ 705 h 927"/>
                <a:gd name="T8" fmla="*/ 598 w 609"/>
                <a:gd name="T9" fmla="*/ 806 h 927"/>
                <a:gd name="T10" fmla="*/ 285 w 609"/>
                <a:gd name="T11" fmla="*/ 654 h 927"/>
                <a:gd name="T12" fmla="*/ 208 w 609"/>
                <a:gd name="T13" fmla="*/ 474 h 927"/>
                <a:gd name="T14" fmla="*/ 364 w 609"/>
                <a:gd name="T15" fmla="*/ 0 h 9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9" h="927">
                  <a:moveTo>
                    <a:pt x="364" y="0"/>
                  </a:moveTo>
                  <a:cubicBezTo>
                    <a:pt x="313" y="5"/>
                    <a:pt x="242" y="19"/>
                    <a:pt x="205" y="43"/>
                  </a:cubicBezTo>
                  <a:cubicBezTo>
                    <a:pt x="125" y="184"/>
                    <a:pt x="107" y="287"/>
                    <a:pt x="108" y="493"/>
                  </a:cubicBezTo>
                  <a:cubicBezTo>
                    <a:pt x="0" y="597"/>
                    <a:pt x="131" y="708"/>
                    <a:pt x="218" y="705"/>
                  </a:cubicBezTo>
                  <a:cubicBezTo>
                    <a:pt x="283" y="827"/>
                    <a:pt x="580" y="927"/>
                    <a:pt x="598" y="806"/>
                  </a:cubicBezTo>
                  <a:cubicBezTo>
                    <a:pt x="609" y="656"/>
                    <a:pt x="376" y="835"/>
                    <a:pt x="285" y="654"/>
                  </a:cubicBezTo>
                  <a:cubicBezTo>
                    <a:pt x="320" y="595"/>
                    <a:pt x="328" y="507"/>
                    <a:pt x="208" y="474"/>
                  </a:cubicBezTo>
                  <a:cubicBezTo>
                    <a:pt x="186" y="330"/>
                    <a:pt x="238" y="170"/>
                    <a:pt x="364" y="0"/>
                  </a:cubicBezTo>
                  <a:close/>
                </a:path>
              </a:pathLst>
            </a:custGeom>
            <a:solidFill>
              <a:srgbClr val="A2A2A3"/>
            </a:solidFill>
            <a:ln w="10"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Rectangle 31"/>
            <p:cNvSpPr>
              <a:spLocks noChangeArrowheads="1"/>
            </p:cNvSpPr>
            <p:nvPr/>
          </p:nvSpPr>
          <p:spPr bwMode="auto">
            <a:xfrm>
              <a:off x="1367" y="2978"/>
              <a:ext cx="457" cy="1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rgbClr val="000000"/>
                  </a:solidFill>
                  <a:effectLst/>
                  <a:latin typeface="Sans"/>
                </a:rPr>
                <a:t>Software</a:t>
              </a:r>
              <a:endParaRPr kumimoji="0" lang="en-US" sz="1800" b="0" i="0" u="none" strike="noStrike" cap="none" normalizeH="0" baseline="0" dirty="0">
                <a:ln>
                  <a:noFill/>
                </a:ln>
                <a:solidFill>
                  <a:schemeClr val="tx1"/>
                </a:solidFill>
                <a:effectLst/>
                <a:latin typeface="Arial" pitchFamily="34" charset="0"/>
              </a:endParaRPr>
            </a:p>
          </p:txBody>
        </p:sp>
        <p:sp>
          <p:nvSpPr>
            <p:cNvPr id="36" name="Rectangle 32"/>
            <p:cNvSpPr>
              <a:spLocks noChangeArrowheads="1"/>
            </p:cNvSpPr>
            <p:nvPr/>
          </p:nvSpPr>
          <p:spPr bwMode="auto">
            <a:xfrm>
              <a:off x="1367" y="3095"/>
              <a:ext cx="452" cy="1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a:ln>
                    <a:noFill/>
                  </a:ln>
                  <a:solidFill>
                    <a:srgbClr val="000000"/>
                  </a:solidFill>
                  <a:effectLst/>
                  <a:latin typeface="Sans"/>
                </a:rPr>
                <a:t>engineer</a:t>
              </a:r>
              <a:endParaRPr kumimoji="0" lang="en-US" sz="1800" b="0" i="0" u="none" strike="noStrike" cap="none" normalizeH="0" baseline="0">
                <a:ln>
                  <a:noFill/>
                </a:ln>
                <a:solidFill>
                  <a:schemeClr val="tx1"/>
                </a:solidFill>
                <a:effectLst/>
                <a:latin typeface="Arial" pitchFamily="34" charset="0"/>
              </a:endParaRPr>
            </a:p>
          </p:txBody>
        </p:sp>
        <p:sp>
          <p:nvSpPr>
            <p:cNvPr id="37" name="Rectangle 33"/>
            <p:cNvSpPr>
              <a:spLocks noChangeArrowheads="1"/>
            </p:cNvSpPr>
            <p:nvPr/>
          </p:nvSpPr>
          <p:spPr bwMode="auto">
            <a:xfrm>
              <a:off x="2954" y="2973"/>
              <a:ext cx="557" cy="247"/>
            </a:xfrm>
            <a:prstGeom prst="rect">
              <a:avLst/>
            </a:prstGeom>
            <a:solidFill>
              <a:srgbClr val="FFE6D5"/>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Rectangle 34"/>
            <p:cNvSpPr>
              <a:spLocks noChangeArrowheads="1"/>
            </p:cNvSpPr>
            <p:nvPr/>
          </p:nvSpPr>
          <p:spPr bwMode="auto">
            <a:xfrm>
              <a:off x="3006" y="2979"/>
              <a:ext cx="498" cy="1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Sans"/>
                </a:rPr>
                <a:t>Hardware</a:t>
              </a:r>
              <a:endParaRPr kumimoji="0" lang="en-US" sz="1800" b="0" i="0" u="none" strike="noStrike" cap="none" normalizeH="0" baseline="0" dirty="0">
                <a:ln>
                  <a:noFill/>
                </a:ln>
                <a:solidFill>
                  <a:schemeClr val="tx1"/>
                </a:solidFill>
                <a:effectLst/>
                <a:latin typeface="Arial" pitchFamily="34" charset="0"/>
              </a:endParaRPr>
            </a:p>
          </p:txBody>
        </p:sp>
        <p:sp>
          <p:nvSpPr>
            <p:cNvPr id="39" name="Rectangle 35"/>
            <p:cNvSpPr>
              <a:spLocks noChangeArrowheads="1"/>
            </p:cNvSpPr>
            <p:nvPr/>
          </p:nvSpPr>
          <p:spPr bwMode="auto">
            <a:xfrm>
              <a:off x="3006" y="3096"/>
              <a:ext cx="446" cy="1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designer</a:t>
              </a:r>
              <a:endParaRPr kumimoji="0" lang="en-US" sz="1800" b="0" i="0" u="none" strike="noStrike" cap="none" normalizeH="0" baseline="0">
                <a:ln>
                  <a:noFill/>
                </a:ln>
                <a:solidFill>
                  <a:schemeClr val="tx1"/>
                </a:solidFill>
                <a:effectLst/>
                <a:latin typeface="Arial" pitchFamily="34" charset="0"/>
              </a:endParaRPr>
            </a:p>
          </p:txBody>
        </p:sp>
        <p:sp>
          <p:nvSpPr>
            <p:cNvPr id="40" name="Rectangle 36"/>
            <p:cNvSpPr>
              <a:spLocks noChangeArrowheads="1"/>
            </p:cNvSpPr>
            <p:nvPr/>
          </p:nvSpPr>
          <p:spPr bwMode="auto">
            <a:xfrm>
              <a:off x="830" y="2022"/>
              <a:ext cx="466" cy="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Sans"/>
                </a:rPr>
                <a:t>Language</a:t>
              </a:r>
              <a:endParaRPr kumimoji="0" lang="en-US" sz="1800" b="0" i="0" u="none" strike="noStrike" cap="none" normalizeH="0" baseline="0" dirty="0">
                <a:ln>
                  <a:noFill/>
                </a:ln>
                <a:solidFill>
                  <a:schemeClr val="tx1"/>
                </a:solidFill>
                <a:effectLst/>
                <a:latin typeface="Arial" pitchFamily="34" charset="0"/>
              </a:endParaRPr>
            </a:p>
          </p:txBody>
        </p:sp>
        <p:sp>
          <p:nvSpPr>
            <p:cNvPr id="41" name="Rectangle 37"/>
            <p:cNvSpPr>
              <a:spLocks noChangeArrowheads="1"/>
            </p:cNvSpPr>
            <p:nvPr/>
          </p:nvSpPr>
          <p:spPr bwMode="auto">
            <a:xfrm>
              <a:off x="830" y="2125"/>
              <a:ext cx="353" cy="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Sans"/>
                </a:rPr>
                <a:t>  of bits</a:t>
              </a:r>
              <a:endParaRPr kumimoji="0" lang="en-US" sz="1800" b="0" i="0" u="none" strike="noStrike" cap="none" normalizeH="0" baseline="0" dirty="0">
                <a:ln>
                  <a:noFill/>
                </a:ln>
                <a:solidFill>
                  <a:schemeClr val="tx1"/>
                </a:solidFill>
                <a:effectLst/>
                <a:latin typeface="Arial" pitchFamily="34" charset="0"/>
              </a:endParaRPr>
            </a:p>
          </p:txBody>
        </p:sp>
        <p:sp>
          <p:nvSpPr>
            <p:cNvPr id="42" name="Rectangle 38"/>
            <p:cNvSpPr>
              <a:spLocks noChangeArrowheads="1"/>
            </p:cNvSpPr>
            <p:nvPr/>
          </p:nvSpPr>
          <p:spPr bwMode="auto">
            <a:xfrm>
              <a:off x="1380" y="1819"/>
              <a:ext cx="782" cy="138"/>
            </a:xfrm>
            <a:prstGeom prst="rect">
              <a:avLst/>
            </a:pr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39"/>
            <p:cNvSpPr>
              <a:spLocks noChangeArrowheads="1"/>
            </p:cNvSpPr>
            <p:nvPr/>
          </p:nvSpPr>
          <p:spPr bwMode="auto">
            <a:xfrm>
              <a:off x="1474" y="1839"/>
              <a:ext cx="686" cy="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Sans"/>
                </a:rPr>
                <a:t>ARM assembly</a:t>
              </a:r>
              <a:endParaRPr kumimoji="0" lang="en-US" sz="1800" b="0" i="0" u="none" strike="noStrike" cap="none" normalizeH="0" baseline="0" dirty="0">
                <a:ln>
                  <a:noFill/>
                </a:ln>
                <a:solidFill>
                  <a:schemeClr val="tx1"/>
                </a:solidFill>
                <a:effectLst/>
                <a:latin typeface="Arial" pitchFamily="34" charset="0"/>
              </a:endParaRPr>
            </a:p>
          </p:txBody>
        </p:sp>
        <p:sp>
          <p:nvSpPr>
            <p:cNvPr id="44" name="Rectangle 40"/>
            <p:cNvSpPr>
              <a:spLocks noChangeArrowheads="1"/>
            </p:cNvSpPr>
            <p:nvPr/>
          </p:nvSpPr>
          <p:spPr bwMode="auto">
            <a:xfrm>
              <a:off x="1371" y="2377"/>
              <a:ext cx="782" cy="138"/>
            </a:xfrm>
            <a:prstGeom prst="rect">
              <a:avLst/>
            </a:pr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Rectangle 41"/>
            <p:cNvSpPr>
              <a:spLocks noChangeArrowheads="1"/>
            </p:cNvSpPr>
            <p:nvPr/>
          </p:nvSpPr>
          <p:spPr bwMode="auto">
            <a:xfrm>
              <a:off x="1488" y="2397"/>
              <a:ext cx="627" cy="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Sans"/>
                </a:rPr>
                <a:t>x86 assembly</a:t>
              </a:r>
              <a:endParaRPr kumimoji="0" lang="en-US" sz="1800" b="0" i="0" u="none" strike="noStrike" cap="none" normalizeH="0" baseline="0" dirty="0">
                <a:ln>
                  <a:noFill/>
                </a:ln>
                <a:solidFill>
                  <a:schemeClr val="tx1"/>
                </a:solidFill>
                <a:effectLst/>
                <a:latin typeface="Arial" pitchFamily="34" charset="0"/>
              </a:endParaRPr>
            </a:p>
          </p:txBody>
        </p:sp>
        <p:sp>
          <p:nvSpPr>
            <p:cNvPr id="46" name="Rectangle 42"/>
            <p:cNvSpPr>
              <a:spLocks noChangeArrowheads="1"/>
            </p:cNvSpPr>
            <p:nvPr/>
          </p:nvSpPr>
          <p:spPr bwMode="auto">
            <a:xfrm>
              <a:off x="1467" y="2048"/>
              <a:ext cx="568" cy="231"/>
            </a:xfrm>
            <a:prstGeom prst="rect">
              <a:avLst/>
            </a:prstGeom>
            <a:solidFill>
              <a:srgbClr val="D5F6FF"/>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7" name="Rectangle 43"/>
            <p:cNvSpPr>
              <a:spLocks noChangeArrowheads="1"/>
            </p:cNvSpPr>
            <p:nvPr/>
          </p:nvSpPr>
          <p:spPr bwMode="auto">
            <a:xfrm>
              <a:off x="1530" y="2056"/>
              <a:ext cx="486" cy="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Sans"/>
                </a:rPr>
                <a:t>Assembly </a:t>
              </a:r>
              <a:endParaRPr kumimoji="0" lang="en-US" sz="1800" b="0" i="0" u="none" strike="noStrike" cap="none" normalizeH="0" baseline="0" dirty="0">
                <a:ln>
                  <a:noFill/>
                </a:ln>
                <a:solidFill>
                  <a:schemeClr val="tx1"/>
                </a:solidFill>
                <a:effectLst/>
                <a:latin typeface="Arial" pitchFamily="34" charset="0"/>
              </a:endParaRPr>
            </a:p>
          </p:txBody>
        </p:sp>
        <p:sp>
          <p:nvSpPr>
            <p:cNvPr id="48" name="Rectangle 44"/>
            <p:cNvSpPr>
              <a:spLocks noChangeArrowheads="1"/>
            </p:cNvSpPr>
            <p:nvPr/>
          </p:nvSpPr>
          <p:spPr bwMode="auto">
            <a:xfrm>
              <a:off x="1530" y="2171"/>
              <a:ext cx="434" cy="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Sans"/>
                </a:rPr>
                <a:t>language</a:t>
              </a:r>
              <a:endParaRPr kumimoji="0" lang="en-US" sz="1800" b="0" i="0" u="none" strike="noStrike" cap="none" normalizeH="0" baseline="0" dirty="0">
                <a:ln>
                  <a:noFill/>
                </a:ln>
                <a:solidFill>
                  <a:schemeClr val="tx1"/>
                </a:solidFill>
                <a:effectLst/>
                <a:latin typeface="Arial" pitchFamily="34" charset="0"/>
              </a:endParaRPr>
            </a:p>
          </p:txBody>
        </p:sp>
        <p:sp>
          <p:nvSpPr>
            <p:cNvPr id="49" name="Freeform 45"/>
            <p:cNvSpPr>
              <a:spLocks/>
            </p:cNvSpPr>
            <p:nvPr/>
          </p:nvSpPr>
          <p:spPr bwMode="auto">
            <a:xfrm>
              <a:off x="1718" y="1953"/>
              <a:ext cx="90" cy="97"/>
            </a:xfrm>
            <a:custGeom>
              <a:avLst/>
              <a:gdLst>
                <a:gd name="T0" fmla="*/ 251 w 398"/>
                <a:gd name="T1" fmla="*/ 134 h 429"/>
                <a:gd name="T2" fmla="*/ 398 w 398"/>
                <a:gd name="T3" fmla="*/ 134 h 429"/>
                <a:gd name="T4" fmla="*/ 196 w 398"/>
                <a:gd name="T5" fmla="*/ 0 h 429"/>
                <a:gd name="T6" fmla="*/ 0 w 398"/>
                <a:gd name="T7" fmla="*/ 131 h 429"/>
                <a:gd name="T8" fmla="*/ 125 w 398"/>
                <a:gd name="T9" fmla="*/ 131 h 429"/>
                <a:gd name="T10" fmla="*/ 125 w 398"/>
                <a:gd name="T11" fmla="*/ 429 h 429"/>
                <a:gd name="T12" fmla="*/ 251 w 398"/>
                <a:gd name="T13" fmla="*/ 429 h 429"/>
                <a:gd name="T14" fmla="*/ 251 w 398"/>
                <a:gd name="T15" fmla="*/ 134 h 4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8" h="429">
                  <a:moveTo>
                    <a:pt x="251" y="134"/>
                  </a:moveTo>
                  <a:lnTo>
                    <a:pt x="398" y="134"/>
                  </a:lnTo>
                  <a:lnTo>
                    <a:pt x="196" y="0"/>
                  </a:lnTo>
                  <a:lnTo>
                    <a:pt x="0" y="131"/>
                  </a:lnTo>
                  <a:lnTo>
                    <a:pt x="125" y="131"/>
                  </a:lnTo>
                  <a:lnTo>
                    <a:pt x="125" y="429"/>
                  </a:lnTo>
                  <a:lnTo>
                    <a:pt x="251" y="429"/>
                  </a:lnTo>
                  <a:lnTo>
                    <a:pt x="251" y="134"/>
                  </a:lnTo>
                  <a:close/>
                </a:path>
              </a:pathLst>
            </a:custGeom>
            <a:solidFill>
              <a:srgbClr val="0000F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6"/>
            <p:cNvSpPr>
              <a:spLocks/>
            </p:cNvSpPr>
            <p:nvPr/>
          </p:nvSpPr>
          <p:spPr bwMode="auto">
            <a:xfrm>
              <a:off x="1705" y="2281"/>
              <a:ext cx="91" cy="97"/>
            </a:xfrm>
            <a:custGeom>
              <a:avLst/>
              <a:gdLst>
                <a:gd name="T0" fmla="*/ 148 w 399"/>
                <a:gd name="T1" fmla="*/ 295 h 429"/>
                <a:gd name="T2" fmla="*/ 0 w 399"/>
                <a:gd name="T3" fmla="*/ 295 h 429"/>
                <a:gd name="T4" fmla="*/ 202 w 399"/>
                <a:gd name="T5" fmla="*/ 429 h 429"/>
                <a:gd name="T6" fmla="*/ 399 w 399"/>
                <a:gd name="T7" fmla="*/ 298 h 429"/>
                <a:gd name="T8" fmla="*/ 273 w 399"/>
                <a:gd name="T9" fmla="*/ 298 h 429"/>
                <a:gd name="T10" fmla="*/ 273 w 399"/>
                <a:gd name="T11" fmla="*/ 0 h 429"/>
                <a:gd name="T12" fmla="*/ 148 w 399"/>
                <a:gd name="T13" fmla="*/ 0 h 429"/>
                <a:gd name="T14" fmla="*/ 148 w 399"/>
                <a:gd name="T15" fmla="*/ 295 h 4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9" h="429">
                  <a:moveTo>
                    <a:pt x="148" y="295"/>
                  </a:moveTo>
                  <a:lnTo>
                    <a:pt x="0" y="295"/>
                  </a:lnTo>
                  <a:lnTo>
                    <a:pt x="202" y="429"/>
                  </a:lnTo>
                  <a:lnTo>
                    <a:pt x="399" y="298"/>
                  </a:lnTo>
                  <a:lnTo>
                    <a:pt x="273" y="298"/>
                  </a:lnTo>
                  <a:lnTo>
                    <a:pt x="273" y="0"/>
                  </a:lnTo>
                  <a:lnTo>
                    <a:pt x="148" y="0"/>
                  </a:lnTo>
                  <a:lnTo>
                    <a:pt x="148" y="295"/>
                  </a:lnTo>
                  <a:close/>
                </a:path>
              </a:pathLst>
            </a:custGeom>
            <a:solidFill>
              <a:srgbClr val="0000F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7"/>
            <p:cNvSpPr>
              <a:spLocks/>
            </p:cNvSpPr>
            <p:nvPr/>
          </p:nvSpPr>
          <p:spPr bwMode="auto">
            <a:xfrm>
              <a:off x="1299" y="2055"/>
              <a:ext cx="167" cy="117"/>
            </a:xfrm>
            <a:custGeom>
              <a:avLst/>
              <a:gdLst>
                <a:gd name="T0" fmla="*/ 505 w 735"/>
                <a:gd name="T1" fmla="*/ 324 h 514"/>
                <a:gd name="T2" fmla="*/ 505 w 735"/>
                <a:gd name="T3" fmla="*/ 514 h 514"/>
                <a:gd name="T4" fmla="*/ 735 w 735"/>
                <a:gd name="T5" fmla="*/ 254 h 514"/>
                <a:gd name="T6" fmla="*/ 511 w 735"/>
                <a:gd name="T7" fmla="*/ 0 h 514"/>
                <a:gd name="T8" fmla="*/ 511 w 735"/>
                <a:gd name="T9" fmla="*/ 162 h 514"/>
                <a:gd name="T10" fmla="*/ 0 w 735"/>
                <a:gd name="T11" fmla="*/ 162 h 514"/>
                <a:gd name="T12" fmla="*/ 0 w 735"/>
                <a:gd name="T13" fmla="*/ 324 h 514"/>
                <a:gd name="T14" fmla="*/ 505 w 735"/>
                <a:gd name="T15" fmla="*/ 324 h 5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5" h="514">
                  <a:moveTo>
                    <a:pt x="505" y="324"/>
                  </a:moveTo>
                  <a:lnTo>
                    <a:pt x="505" y="514"/>
                  </a:lnTo>
                  <a:lnTo>
                    <a:pt x="735" y="254"/>
                  </a:lnTo>
                  <a:lnTo>
                    <a:pt x="511" y="0"/>
                  </a:lnTo>
                  <a:lnTo>
                    <a:pt x="511" y="162"/>
                  </a:lnTo>
                  <a:lnTo>
                    <a:pt x="0" y="162"/>
                  </a:lnTo>
                  <a:lnTo>
                    <a:pt x="0" y="324"/>
                  </a:lnTo>
                  <a:lnTo>
                    <a:pt x="505" y="324"/>
                  </a:lnTo>
                  <a:close/>
                </a:path>
              </a:pathLst>
            </a:custGeom>
            <a:solidFill>
              <a:srgbClr val="0000FF"/>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 name="Rectangle 48"/>
            <p:cNvSpPr>
              <a:spLocks noChangeArrowheads="1"/>
            </p:cNvSpPr>
            <p:nvPr/>
          </p:nvSpPr>
          <p:spPr bwMode="auto">
            <a:xfrm>
              <a:off x="997" y="1584"/>
              <a:ext cx="1019" cy="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rgbClr val="000000"/>
                  </a:solidFill>
                  <a:effectLst/>
                  <a:latin typeface="Sans"/>
                </a:rPr>
                <a:t>Software interface</a:t>
              </a:r>
              <a:endParaRPr kumimoji="0" lang="en-US" sz="1800" b="0" i="0" u="none" strike="noStrike" cap="none" normalizeH="0" baseline="0" dirty="0">
                <a:ln>
                  <a:noFill/>
                </a:ln>
                <a:solidFill>
                  <a:schemeClr val="tx1"/>
                </a:solidFill>
                <a:effectLst/>
                <a:latin typeface="Arial" pitchFamily="34" charset="0"/>
              </a:endParaRPr>
            </a:p>
          </p:txBody>
        </p:sp>
        <p:sp>
          <p:nvSpPr>
            <p:cNvPr id="53" name="Freeform 49"/>
            <p:cNvSpPr>
              <a:spLocks/>
            </p:cNvSpPr>
            <p:nvPr/>
          </p:nvSpPr>
          <p:spPr bwMode="auto">
            <a:xfrm>
              <a:off x="2286" y="1601"/>
              <a:ext cx="165" cy="1467"/>
            </a:xfrm>
            <a:custGeom>
              <a:avLst/>
              <a:gdLst>
                <a:gd name="T0" fmla="*/ 1 w 729"/>
                <a:gd name="T1" fmla="*/ 6107 h 6463"/>
                <a:gd name="T2" fmla="*/ 23 w 729"/>
                <a:gd name="T3" fmla="*/ 352 h 6463"/>
                <a:gd name="T4" fmla="*/ 377 w 729"/>
                <a:gd name="T5" fmla="*/ 1 h 6463"/>
                <a:gd name="T6" fmla="*/ 729 w 729"/>
                <a:gd name="T7" fmla="*/ 356 h 6463"/>
                <a:gd name="T8" fmla="*/ 707 w 729"/>
                <a:gd name="T9" fmla="*/ 6111 h 6463"/>
                <a:gd name="T10" fmla="*/ 353 w 729"/>
                <a:gd name="T11" fmla="*/ 6462 h 6463"/>
                <a:gd name="T12" fmla="*/ 1 w 729"/>
                <a:gd name="T13" fmla="*/ 6107 h 6463"/>
              </a:gdLst>
              <a:ahLst/>
              <a:cxnLst>
                <a:cxn ang="0">
                  <a:pos x="T0" y="T1"/>
                </a:cxn>
                <a:cxn ang="0">
                  <a:pos x="T2" y="T3"/>
                </a:cxn>
                <a:cxn ang="0">
                  <a:pos x="T4" y="T5"/>
                </a:cxn>
                <a:cxn ang="0">
                  <a:pos x="T6" y="T7"/>
                </a:cxn>
                <a:cxn ang="0">
                  <a:pos x="T8" y="T9"/>
                </a:cxn>
                <a:cxn ang="0">
                  <a:pos x="T10" y="T11"/>
                </a:cxn>
                <a:cxn ang="0">
                  <a:pos x="T12" y="T13"/>
                </a:cxn>
              </a:cxnLst>
              <a:rect l="0" t="0" r="r" b="b"/>
              <a:pathLst>
                <a:path w="729" h="6463">
                  <a:moveTo>
                    <a:pt x="1" y="6107"/>
                  </a:moveTo>
                  <a:lnTo>
                    <a:pt x="23" y="352"/>
                  </a:lnTo>
                  <a:cubicBezTo>
                    <a:pt x="23" y="156"/>
                    <a:pt x="181" y="0"/>
                    <a:pt x="377" y="1"/>
                  </a:cubicBezTo>
                  <a:cubicBezTo>
                    <a:pt x="572" y="2"/>
                    <a:pt x="729" y="160"/>
                    <a:pt x="729" y="356"/>
                  </a:cubicBezTo>
                  <a:lnTo>
                    <a:pt x="707" y="6111"/>
                  </a:lnTo>
                  <a:cubicBezTo>
                    <a:pt x="706" y="6306"/>
                    <a:pt x="548" y="6463"/>
                    <a:pt x="353" y="6462"/>
                  </a:cubicBezTo>
                  <a:cubicBezTo>
                    <a:pt x="157" y="6461"/>
                    <a:pt x="0" y="6303"/>
                    <a:pt x="1" y="6107"/>
                  </a:cubicBezTo>
                  <a:close/>
                </a:path>
              </a:pathLst>
            </a:custGeom>
            <a:solidFill>
              <a:srgbClr val="F4D7E3"/>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Rectangle 50"/>
            <p:cNvSpPr>
              <a:spLocks noChangeArrowheads="1"/>
            </p:cNvSpPr>
            <p:nvPr/>
          </p:nvSpPr>
          <p:spPr bwMode="auto">
            <a:xfrm rot="16200000">
              <a:off x="1834" y="2236"/>
              <a:ext cx="1068" cy="1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Sans"/>
                </a:rPr>
                <a:t>Instruction set architecture</a:t>
              </a:r>
              <a:endParaRPr kumimoji="0" lang="en-US" sz="1800" b="0" i="0" u="none" strike="noStrike" cap="none" normalizeH="0" baseline="0" dirty="0">
                <a:ln>
                  <a:noFill/>
                </a:ln>
                <a:solidFill>
                  <a:schemeClr val="tx1"/>
                </a:solidFill>
                <a:effectLst/>
                <a:latin typeface="Arial" pitchFamily="34" charset="0"/>
              </a:endParaRPr>
            </a:p>
          </p:txBody>
        </p:sp>
        <p:sp>
          <p:nvSpPr>
            <p:cNvPr id="55" name="Freeform 51"/>
            <p:cNvSpPr>
              <a:spLocks/>
            </p:cNvSpPr>
            <p:nvPr/>
          </p:nvSpPr>
          <p:spPr bwMode="auto">
            <a:xfrm>
              <a:off x="2700" y="1575"/>
              <a:ext cx="1181" cy="161"/>
            </a:xfrm>
            <a:custGeom>
              <a:avLst/>
              <a:gdLst>
                <a:gd name="T0" fmla="*/ 353 w 5208"/>
                <a:gd name="T1" fmla="*/ 0 h 706"/>
                <a:gd name="T2" fmla="*/ 4855 w 5208"/>
                <a:gd name="T3" fmla="*/ 0 h 706"/>
                <a:gd name="T4" fmla="*/ 5208 w 5208"/>
                <a:gd name="T5" fmla="*/ 353 h 706"/>
                <a:gd name="T6" fmla="*/ 4855 w 5208"/>
                <a:gd name="T7" fmla="*/ 706 h 706"/>
                <a:gd name="T8" fmla="*/ 353 w 5208"/>
                <a:gd name="T9" fmla="*/ 706 h 706"/>
                <a:gd name="T10" fmla="*/ 0 w 5208"/>
                <a:gd name="T11" fmla="*/ 353 h 706"/>
                <a:gd name="T12" fmla="*/ 353 w 5208"/>
                <a:gd name="T13" fmla="*/ 0 h 706"/>
              </a:gdLst>
              <a:ahLst/>
              <a:cxnLst>
                <a:cxn ang="0">
                  <a:pos x="T0" y="T1"/>
                </a:cxn>
                <a:cxn ang="0">
                  <a:pos x="T2" y="T3"/>
                </a:cxn>
                <a:cxn ang="0">
                  <a:pos x="T4" y="T5"/>
                </a:cxn>
                <a:cxn ang="0">
                  <a:pos x="T6" y="T7"/>
                </a:cxn>
                <a:cxn ang="0">
                  <a:pos x="T8" y="T9"/>
                </a:cxn>
                <a:cxn ang="0">
                  <a:pos x="T10" y="T11"/>
                </a:cxn>
                <a:cxn ang="0">
                  <a:pos x="T12" y="T13"/>
                </a:cxn>
              </a:cxnLst>
              <a:rect l="0" t="0" r="r" b="b"/>
              <a:pathLst>
                <a:path w="5208" h="706">
                  <a:moveTo>
                    <a:pt x="353" y="0"/>
                  </a:moveTo>
                  <a:lnTo>
                    <a:pt x="4855" y="0"/>
                  </a:lnTo>
                  <a:cubicBezTo>
                    <a:pt x="5051" y="0"/>
                    <a:pt x="5208" y="158"/>
                    <a:pt x="5208" y="353"/>
                  </a:cubicBezTo>
                  <a:cubicBezTo>
                    <a:pt x="5208" y="549"/>
                    <a:pt x="5051" y="706"/>
                    <a:pt x="4855" y="706"/>
                  </a:cubicBezTo>
                  <a:lnTo>
                    <a:pt x="353" y="706"/>
                  </a:lnTo>
                  <a:cubicBezTo>
                    <a:pt x="157" y="706"/>
                    <a:pt x="0" y="549"/>
                    <a:pt x="0" y="353"/>
                  </a:cubicBezTo>
                  <a:cubicBezTo>
                    <a:pt x="0" y="158"/>
                    <a:pt x="157" y="0"/>
                    <a:pt x="353" y="0"/>
                  </a:cubicBezTo>
                  <a:close/>
                </a:path>
              </a:pathLst>
            </a:custGeom>
            <a:solidFill>
              <a:srgbClr val="F4D7E3"/>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Rectangle 52"/>
            <p:cNvSpPr>
              <a:spLocks noChangeArrowheads="1"/>
            </p:cNvSpPr>
            <p:nvPr/>
          </p:nvSpPr>
          <p:spPr bwMode="auto">
            <a:xfrm>
              <a:off x="2838" y="1584"/>
              <a:ext cx="1002" cy="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Sans"/>
                </a:rPr>
                <a:t>Processor Design</a:t>
              </a:r>
              <a:endParaRPr kumimoji="0" lang="en-US" sz="1800" b="0" i="0" u="none" strike="noStrike" cap="none" normalizeH="0" baseline="0" dirty="0">
                <a:ln>
                  <a:noFill/>
                </a:ln>
                <a:solidFill>
                  <a:schemeClr val="tx1"/>
                </a:solidFill>
                <a:effectLst/>
                <a:latin typeface="Arial" pitchFamily="34" charset="0"/>
              </a:endParaRPr>
            </a:p>
          </p:txBody>
        </p:sp>
        <p:sp>
          <p:nvSpPr>
            <p:cNvPr id="57" name="Rectangle 53"/>
            <p:cNvSpPr>
              <a:spLocks noChangeArrowheads="1"/>
            </p:cNvSpPr>
            <p:nvPr/>
          </p:nvSpPr>
          <p:spPr bwMode="auto">
            <a:xfrm>
              <a:off x="2530" y="2119"/>
              <a:ext cx="1000" cy="327"/>
            </a:xfrm>
            <a:prstGeom prst="rect">
              <a:avLst/>
            </a:pr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Rectangle 54"/>
            <p:cNvSpPr>
              <a:spLocks noChangeArrowheads="1"/>
            </p:cNvSpPr>
            <p:nvPr/>
          </p:nvSpPr>
          <p:spPr bwMode="auto">
            <a:xfrm>
              <a:off x="2597" y="2123"/>
              <a:ext cx="706" cy="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Sans"/>
                </a:rPr>
                <a:t>Building blocks:</a:t>
              </a:r>
              <a:endParaRPr kumimoji="0" lang="en-US" sz="1800" b="0" i="0" u="none" strike="noStrike" cap="none" normalizeH="0" baseline="0" dirty="0">
                <a:ln>
                  <a:noFill/>
                </a:ln>
                <a:solidFill>
                  <a:schemeClr val="tx1"/>
                </a:solidFill>
                <a:effectLst/>
                <a:latin typeface="Arial" pitchFamily="34" charset="0"/>
              </a:endParaRPr>
            </a:p>
          </p:txBody>
        </p:sp>
        <p:sp>
          <p:nvSpPr>
            <p:cNvPr id="59" name="Rectangle 55"/>
            <p:cNvSpPr>
              <a:spLocks noChangeArrowheads="1"/>
            </p:cNvSpPr>
            <p:nvPr/>
          </p:nvSpPr>
          <p:spPr bwMode="auto">
            <a:xfrm>
              <a:off x="2597" y="2227"/>
              <a:ext cx="805" cy="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Sans"/>
                </a:rPr>
                <a:t>   gates, registers,</a:t>
              </a:r>
              <a:endParaRPr kumimoji="0" lang="en-US" sz="1800" b="0" i="0" u="none" strike="noStrike" cap="none" normalizeH="0" baseline="0" dirty="0">
                <a:ln>
                  <a:noFill/>
                </a:ln>
                <a:solidFill>
                  <a:schemeClr val="tx1"/>
                </a:solidFill>
                <a:effectLst/>
                <a:latin typeface="Arial" pitchFamily="34" charset="0"/>
              </a:endParaRPr>
            </a:p>
          </p:txBody>
        </p:sp>
        <p:sp>
          <p:nvSpPr>
            <p:cNvPr id="60" name="Rectangle 56"/>
            <p:cNvSpPr>
              <a:spLocks noChangeArrowheads="1"/>
            </p:cNvSpPr>
            <p:nvPr/>
          </p:nvSpPr>
          <p:spPr bwMode="auto">
            <a:xfrm>
              <a:off x="2597" y="2330"/>
              <a:ext cx="733" cy="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   and memories</a:t>
              </a:r>
              <a:endParaRPr kumimoji="0" lang="en-US" sz="1800" b="0" i="0" u="none" strike="noStrike" cap="none" normalizeH="0" baseline="0">
                <a:ln>
                  <a:noFill/>
                </a:ln>
                <a:solidFill>
                  <a:schemeClr val="tx1"/>
                </a:solidFill>
                <a:effectLst/>
                <a:latin typeface="Arial" pitchFamily="34" charset="0"/>
              </a:endParaRPr>
            </a:p>
          </p:txBody>
        </p:sp>
        <p:sp>
          <p:nvSpPr>
            <p:cNvPr id="61" name="Oval 57"/>
            <p:cNvSpPr>
              <a:spLocks noChangeArrowheads="1"/>
            </p:cNvSpPr>
            <p:nvPr/>
          </p:nvSpPr>
          <p:spPr bwMode="auto">
            <a:xfrm>
              <a:off x="717" y="1949"/>
              <a:ext cx="81" cy="81"/>
            </a:xfrm>
            <a:prstGeom prst="ellipse">
              <a:avLst/>
            </a:prstGeom>
            <a:solidFill>
              <a:srgbClr val="87DEAA"/>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Rectangle 58"/>
            <p:cNvSpPr>
              <a:spLocks noChangeArrowheads="1"/>
            </p:cNvSpPr>
            <p:nvPr/>
          </p:nvSpPr>
          <p:spPr bwMode="auto">
            <a:xfrm>
              <a:off x="740" y="1957"/>
              <a:ext cx="64"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2</a:t>
              </a:r>
              <a:endParaRPr kumimoji="0" lang="en-US" sz="1800" b="0" i="0" u="none" strike="noStrike" cap="none" normalizeH="0" baseline="0">
                <a:ln>
                  <a:noFill/>
                </a:ln>
                <a:solidFill>
                  <a:schemeClr val="tx1"/>
                </a:solidFill>
                <a:effectLst/>
                <a:latin typeface="Arial" pitchFamily="34" charset="0"/>
              </a:endParaRPr>
            </a:p>
          </p:txBody>
        </p:sp>
        <p:sp>
          <p:nvSpPr>
            <p:cNvPr id="63" name="Rectangle 59"/>
            <p:cNvSpPr>
              <a:spLocks noChangeArrowheads="1"/>
            </p:cNvSpPr>
            <p:nvPr/>
          </p:nvSpPr>
          <p:spPr bwMode="auto">
            <a:xfrm>
              <a:off x="3706" y="2127"/>
              <a:ext cx="592" cy="210"/>
            </a:xfrm>
            <a:prstGeom prst="rect">
              <a:avLst/>
            </a:pr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Rectangle 60"/>
            <p:cNvSpPr>
              <a:spLocks noChangeArrowheads="1"/>
            </p:cNvSpPr>
            <p:nvPr/>
          </p:nvSpPr>
          <p:spPr bwMode="auto">
            <a:xfrm>
              <a:off x="3808" y="2132"/>
              <a:ext cx="464" cy="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Sans"/>
                </a:rPr>
                <a:t>Computer</a:t>
              </a:r>
              <a:endParaRPr kumimoji="0" lang="en-US" sz="1800" b="0" i="0" u="none" strike="noStrike" cap="none" normalizeH="0" baseline="0" dirty="0">
                <a:ln>
                  <a:noFill/>
                </a:ln>
                <a:solidFill>
                  <a:schemeClr val="tx1"/>
                </a:solidFill>
                <a:effectLst/>
                <a:latin typeface="Arial" pitchFamily="34" charset="0"/>
              </a:endParaRPr>
            </a:p>
          </p:txBody>
        </p:sp>
        <p:sp>
          <p:nvSpPr>
            <p:cNvPr id="65" name="Rectangle 61"/>
            <p:cNvSpPr>
              <a:spLocks noChangeArrowheads="1"/>
            </p:cNvSpPr>
            <p:nvPr/>
          </p:nvSpPr>
          <p:spPr bwMode="auto">
            <a:xfrm>
              <a:off x="3808" y="2236"/>
              <a:ext cx="459" cy="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arithmetic</a:t>
              </a:r>
              <a:endParaRPr kumimoji="0" lang="en-US" sz="1800" b="0" i="0" u="none" strike="noStrike" cap="none" normalizeH="0" baseline="0">
                <a:ln>
                  <a:noFill/>
                </a:ln>
                <a:solidFill>
                  <a:schemeClr val="tx1"/>
                </a:solidFill>
                <a:effectLst/>
                <a:latin typeface="Arial" pitchFamily="34" charset="0"/>
              </a:endParaRPr>
            </a:p>
          </p:txBody>
        </p:sp>
        <p:sp>
          <p:nvSpPr>
            <p:cNvPr id="66" name="Rectangle 62"/>
            <p:cNvSpPr>
              <a:spLocks noChangeArrowheads="1"/>
            </p:cNvSpPr>
            <p:nvPr/>
          </p:nvSpPr>
          <p:spPr bwMode="auto">
            <a:xfrm>
              <a:off x="2954" y="1820"/>
              <a:ext cx="592" cy="210"/>
            </a:xfrm>
            <a:prstGeom prst="rect">
              <a:avLst/>
            </a:pr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Rectangle 63"/>
            <p:cNvSpPr>
              <a:spLocks noChangeArrowheads="1"/>
            </p:cNvSpPr>
            <p:nvPr/>
          </p:nvSpPr>
          <p:spPr bwMode="auto">
            <a:xfrm>
              <a:off x="3002" y="1825"/>
              <a:ext cx="473" cy="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Processor</a:t>
              </a:r>
              <a:endParaRPr kumimoji="0" lang="en-US" sz="1800" b="0" i="0" u="none" strike="noStrike" cap="none" normalizeH="0" baseline="0">
                <a:ln>
                  <a:noFill/>
                </a:ln>
                <a:solidFill>
                  <a:schemeClr val="tx1"/>
                </a:solidFill>
                <a:effectLst/>
                <a:latin typeface="Arial" pitchFamily="34" charset="0"/>
              </a:endParaRPr>
            </a:p>
          </p:txBody>
        </p:sp>
        <p:sp>
          <p:nvSpPr>
            <p:cNvPr id="68" name="Rectangle 64"/>
            <p:cNvSpPr>
              <a:spLocks noChangeArrowheads="1"/>
            </p:cNvSpPr>
            <p:nvPr/>
          </p:nvSpPr>
          <p:spPr bwMode="auto">
            <a:xfrm>
              <a:off x="3081" y="1929"/>
              <a:ext cx="323" cy="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design</a:t>
              </a:r>
              <a:endParaRPr kumimoji="0" lang="en-US" sz="1800" b="0" i="0" u="none" strike="noStrike" cap="none" normalizeH="0" baseline="0">
                <a:ln>
                  <a:noFill/>
                </a:ln>
                <a:solidFill>
                  <a:schemeClr val="tx1"/>
                </a:solidFill>
                <a:effectLst/>
                <a:latin typeface="Arial" pitchFamily="34" charset="0"/>
              </a:endParaRPr>
            </a:p>
          </p:txBody>
        </p:sp>
        <p:sp>
          <p:nvSpPr>
            <p:cNvPr id="69" name="Freeform 65"/>
            <p:cNvSpPr>
              <a:spLocks/>
            </p:cNvSpPr>
            <p:nvPr/>
          </p:nvSpPr>
          <p:spPr bwMode="auto">
            <a:xfrm>
              <a:off x="3533" y="2213"/>
              <a:ext cx="174" cy="108"/>
            </a:xfrm>
            <a:custGeom>
              <a:avLst/>
              <a:gdLst>
                <a:gd name="T0" fmla="*/ 532 w 767"/>
                <a:gd name="T1" fmla="*/ 300 h 475"/>
                <a:gd name="T2" fmla="*/ 542 w 767"/>
                <a:gd name="T3" fmla="*/ 475 h 475"/>
                <a:gd name="T4" fmla="*/ 767 w 767"/>
                <a:gd name="T5" fmla="*/ 227 h 475"/>
                <a:gd name="T6" fmla="*/ 521 w 767"/>
                <a:gd name="T7" fmla="*/ 0 h 475"/>
                <a:gd name="T8" fmla="*/ 530 w 767"/>
                <a:gd name="T9" fmla="*/ 150 h 475"/>
                <a:gd name="T10" fmla="*/ 0 w 767"/>
                <a:gd name="T11" fmla="*/ 167 h 475"/>
                <a:gd name="T12" fmla="*/ 8 w 767"/>
                <a:gd name="T13" fmla="*/ 316 h 475"/>
                <a:gd name="T14" fmla="*/ 532 w 767"/>
                <a:gd name="T15" fmla="*/ 300 h 4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7" h="475">
                  <a:moveTo>
                    <a:pt x="532" y="300"/>
                  </a:moveTo>
                  <a:lnTo>
                    <a:pt x="542" y="475"/>
                  </a:lnTo>
                  <a:lnTo>
                    <a:pt x="767" y="227"/>
                  </a:lnTo>
                  <a:lnTo>
                    <a:pt x="521" y="0"/>
                  </a:lnTo>
                  <a:lnTo>
                    <a:pt x="530" y="150"/>
                  </a:lnTo>
                  <a:lnTo>
                    <a:pt x="0" y="167"/>
                  </a:lnTo>
                  <a:lnTo>
                    <a:pt x="8" y="316"/>
                  </a:lnTo>
                  <a:lnTo>
                    <a:pt x="532" y="300"/>
                  </a:lnTo>
                  <a:close/>
                </a:path>
              </a:pathLst>
            </a:custGeom>
            <a:solidFill>
              <a:srgbClr val="0000FF"/>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Oval 66"/>
            <p:cNvSpPr>
              <a:spLocks noChangeArrowheads="1"/>
            </p:cNvSpPr>
            <p:nvPr/>
          </p:nvSpPr>
          <p:spPr bwMode="auto">
            <a:xfrm>
              <a:off x="1423" y="1995"/>
              <a:ext cx="81" cy="81"/>
            </a:xfrm>
            <a:prstGeom prst="ellipse">
              <a:avLst/>
            </a:prstGeom>
            <a:solidFill>
              <a:srgbClr val="87DEAA"/>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Rectangle 67"/>
            <p:cNvSpPr>
              <a:spLocks noChangeArrowheads="1"/>
            </p:cNvSpPr>
            <p:nvPr/>
          </p:nvSpPr>
          <p:spPr bwMode="auto">
            <a:xfrm>
              <a:off x="1446" y="2003"/>
              <a:ext cx="64"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3</a:t>
              </a:r>
              <a:endParaRPr kumimoji="0" lang="en-US" sz="1800" b="0" i="0" u="none" strike="noStrike" cap="none" normalizeH="0" baseline="0">
                <a:ln>
                  <a:noFill/>
                </a:ln>
                <a:solidFill>
                  <a:schemeClr val="tx1"/>
                </a:solidFill>
                <a:effectLst/>
                <a:latin typeface="Arial" pitchFamily="34" charset="0"/>
              </a:endParaRPr>
            </a:p>
          </p:txBody>
        </p:sp>
        <p:sp>
          <p:nvSpPr>
            <p:cNvPr id="72" name="Oval 68"/>
            <p:cNvSpPr>
              <a:spLocks noChangeArrowheads="1"/>
            </p:cNvSpPr>
            <p:nvPr/>
          </p:nvSpPr>
          <p:spPr bwMode="auto">
            <a:xfrm>
              <a:off x="1319" y="2319"/>
              <a:ext cx="81" cy="81"/>
            </a:xfrm>
            <a:prstGeom prst="ellipse">
              <a:avLst/>
            </a:prstGeom>
            <a:solidFill>
              <a:srgbClr val="87DEAA"/>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3" name="Rectangle 69"/>
            <p:cNvSpPr>
              <a:spLocks noChangeArrowheads="1"/>
            </p:cNvSpPr>
            <p:nvPr/>
          </p:nvSpPr>
          <p:spPr bwMode="auto">
            <a:xfrm>
              <a:off x="1342" y="2327"/>
              <a:ext cx="64"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5</a:t>
              </a:r>
              <a:endParaRPr kumimoji="0" lang="en-US" sz="1800" b="0" i="0" u="none" strike="noStrike" cap="none" normalizeH="0" baseline="0">
                <a:ln>
                  <a:noFill/>
                </a:ln>
                <a:solidFill>
                  <a:schemeClr val="tx1"/>
                </a:solidFill>
                <a:effectLst/>
                <a:latin typeface="Arial" pitchFamily="34" charset="0"/>
              </a:endParaRPr>
            </a:p>
          </p:txBody>
        </p:sp>
        <p:sp>
          <p:nvSpPr>
            <p:cNvPr id="74" name="Oval 70"/>
            <p:cNvSpPr>
              <a:spLocks noChangeArrowheads="1"/>
            </p:cNvSpPr>
            <p:nvPr/>
          </p:nvSpPr>
          <p:spPr bwMode="auto">
            <a:xfrm>
              <a:off x="1321" y="1777"/>
              <a:ext cx="81" cy="81"/>
            </a:xfrm>
            <a:prstGeom prst="ellipse">
              <a:avLst/>
            </a:prstGeom>
            <a:solidFill>
              <a:srgbClr val="87DEAA"/>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5" name="Rectangle 71"/>
            <p:cNvSpPr>
              <a:spLocks noChangeArrowheads="1"/>
            </p:cNvSpPr>
            <p:nvPr/>
          </p:nvSpPr>
          <p:spPr bwMode="auto">
            <a:xfrm>
              <a:off x="1344" y="1786"/>
              <a:ext cx="64"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4</a:t>
              </a:r>
              <a:endParaRPr kumimoji="0" lang="en-US" sz="1800" b="0" i="0" u="none" strike="noStrike" cap="none" normalizeH="0" baseline="0">
                <a:ln>
                  <a:noFill/>
                </a:ln>
                <a:solidFill>
                  <a:schemeClr val="tx1"/>
                </a:solidFill>
                <a:effectLst/>
                <a:latin typeface="Arial" pitchFamily="34" charset="0"/>
              </a:endParaRPr>
            </a:p>
          </p:txBody>
        </p:sp>
        <p:sp>
          <p:nvSpPr>
            <p:cNvPr id="76" name="Oval 72"/>
            <p:cNvSpPr>
              <a:spLocks noChangeArrowheads="1"/>
            </p:cNvSpPr>
            <p:nvPr/>
          </p:nvSpPr>
          <p:spPr bwMode="auto">
            <a:xfrm>
              <a:off x="2480" y="2068"/>
              <a:ext cx="81" cy="81"/>
            </a:xfrm>
            <a:prstGeom prst="ellipse">
              <a:avLst/>
            </a:prstGeom>
            <a:solidFill>
              <a:srgbClr val="87DEAA"/>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Rectangle 73"/>
            <p:cNvSpPr>
              <a:spLocks noChangeArrowheads="1"/>
            </p:cNvSpPr>
            <p:nvPr/>
          </p:nvSpPr>
          <p:spPr bwMode="auto">
            <a:xfrm>
              <a:off x="2503" y="2077"/>
              <a:ext cx="64"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6</a:t>
              </a:r>
              <a:endParaRPr kumimoji="0" lang="en-US" sz="1800" b="0" i="0" u="none" strike="noStrike" cap="none" normalizeH="0" baseline="0">
                <a:ln>
                  <a:noFill/>
                </a:ln>
                <a:solidFill>
                  <a:schemeClr val="tx1"/>
                </a:solidFill>
                <a:effectLst/>
                <a:latin typeface="Arial" pitchFamily="34" charset="0"/>
              </a:endParaRPr>
            </a:p>
          </p:txBody>
        </p:sp>
        <p:sp>
          <p:nvSpPr>
            <p:cNvPr id="78" name="Oval 74"/>
            <p:cNvSpPr>
              <a:spLocks noChangeArrowheads="1"/>
            </p:cNvSpPr>
            <p:nvPr/>
          </p:nvSpPr>
          <p:spPr bwMode="auto">
            <a:xfrm>
              <a:off x="3654" y="2094"/>
              <a:ext cx="80" cy="81"/>
            </a:xfrm>
            <a:prstGeom prst="ellipse">
              <a:avLst/>
            </a:prstGeom>
            <a:solidFill>
              <a:srgbClr val="87DEAA"/>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9" name="Rectangle 75"/>
            <p:cNvSpPr>
              <a:spLocks noChangeArrowheads="1"/>
            </p:cNvSpPr>
            <p:nvPr/>
          </p:nvSpPr>
          <p:spPr bwMode="auto">
            <a:xfrm>
              <a:off x="3676" y="2103"/>
              <a:ext cx="64"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7</a:t>
              </a:r>
              <a:endParaRPr kumimoji="0" lang="en-US" sz="1800" b="0" i="0" u="none" strike="noStrike" cap="none" normalizeH="0" baseline="0">
                <a:ln>
                  <a:noFill/>
                </a:ln>
                <a:solidFill>
                  <a:schemeClr val="tx1"/>
                </a:solidFill>
                <a:effectLst/>
                <a:latin typeface="Arial" pitchFamily="34" charset="0"/>
              </a:endParaRPr>
            </a:p>
          </p:txBody>
        </p:sp>
        <p:sp>
          <p:nvSpPr>
            <p:cNvPr id="80" name="Oval 76"/>
            <p:cNvSpPr>
              <a:spLocks noChangeArrowheads="1"/>
            </p:cNvSpPr>
            <p:nvPr/>
          </p:nvSpPr>
          <p:spPr bwMode="auto">
            <a:xfrm>
              <a:off x="2891" y="1758"/>
              <a:ext cx="81" cy="81"/>
            </a:xfrm>
            <a:prstGeom prst="ellipse">
              <a:avLst/>
            </a:prstGeom>
            <a:solidFill>
              <a:srgbClr val="87DEAA"/>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1" name="Rectangle 77"/>
            <p:cNvSpPr>
              <a:spLocks noChangeArrowheads="1"/>
            </p:cNvSpPr>
            <p:nvPr/>
          </p:nvSpPr>
          <p:spPr bwMode="auto">
            <a:xfrm>
              <a:off x="2914" y="1766"/>
              <a:ext cx="64"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8</a:t>
              </a:r>
              <a:endParaRPr kumimoji="0" lang="en-US" sz="1800" b="0" i="0" u="none" strike="noStrike" cap="none" normalizeH="0" baseline="0">
                <a:ln>
                  <a:noFill/>
                </a:ln>
                <a:solidFill>
                  <a:schemeClr val="tx1"/>
                </a:solidFill>
                <a:effectLst/>
                <a:latin typeface="Arial" pitchFamily="34" charset="0"/>
              </a:endParaRPr>
            </a:p>
          </p:txBody>
        </p:sp>
        <p:sp>
          <p:nvSpPr>
            <p:cNvPr id="82" name="Freeform 78"/>
            <p:cNvSpPr>
              <a:spLocks/>
            </p:cNvSpPr>
            <p:nvPr/>
          </p:nvSpPr>
          <p:spPr bwMode="auto">
            <a:xfrm>
              <a:off x="2451" y="1822"/>
              <a:ext cx="494" cy="167"/>
            </a:xfrm>
            <a:custGeom>
              <a:avLst/>
              <a:gdLst>
                <a:gd name="T0" fmla="*/ 1497 w 2181"/>
                <a:gd name="T1" fmla="*/ 466 h 739"/>
                <a:gd name="T2" fmla="*/ 1497 w 2181"/>
                <a:gd name="T3" fmla="*/ 739 h 739"/>
                <a:gd name="T4" fmla="*/ 2181 w 2181"/>
                <a:gd name="T5" fmla="*/ 365 h 739"/>
                <a:gd name="T6" fmla="*/ 1516 w 2181"/>
                <a:gd name="T7" fmla="*/ 0 h 739"/>
                <a:gd name="T8" fmla="*/ 1516 w 2181"/>
                <a:gd name="T9" fmla="*/ 233 h 739"/>
                <a:gd name="T10" fmla="*/ 0 w 2181"/>
                <a:gd name="T11" fmla="*/ 233 h 739"/>
                <a:gd name="T12" fmla="*/ 0 w 2181"/>
                <a:gd name="T13" fmla="*/ 466 h 739"/>
                <a:gd name="T14" fmla="*/ 1497 w 2181"/>
                <a:gd name="T15" fmla="*/ 466 h 7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81" h="739">
                  <a:moveTo>
                    <a:pt x="1497" y="466"/>
                  </a:moveTo>
                  <a:lnTo>
                    <a:pt x="1497" y="739"/>
                  </a:lnTo>
                  <a:lnTo>
                    <a:pt x="2181" y="365"/>
                  </a:lnTo>
                  <a:lnTo>
                    <a:pt x="1516" y="0"/>
                  </a:lnTo>
                  <a:lnTo>
                    <a:pt x="1516" y="233"/>
                  </a:lnTo>
                  <a:lnTo>
                    <a:pt x="0" y="233"/>
                  </a:lnTo>
                  <a:lnTo>
                    <a:pt x="0" y="466"/>
                  </a:lnTo>
                  <a:lnTo>
                    <a:pt x="1497" y="466"/>
                  </a:lnTo>
                  <a:close/>
                </a:path>
              </a:pathLst>
            </a:custGeom>
            <a:solidFill>
              <a:srgbClr val="0000FF"/>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80"/>
            <p:cNvSpPr>
              <a:spLocks/>
            </p:cNvSpPr>
            <p:nvPr/>
          </p:nvSpPr>
          <p:spPr bwMode="auto">
            <a:xfrm>
              <a:off x="2163" y="1851"/>
              <a:ext cx="137" cy="90"/>
            </a:xfrm>
            <a:custGeom>
              <a:avLst/>
              <a:gdLst>
                <a:gd name="T0" fmla="*/ 414 w 604"/>
                <a:gd name="T1" fmla="*/ 251 h 398"/>
                <a:gd name="T2" fmla="*/ 414 w 604"/>
                <a:gd name="T3" fmla="*/ 398 h 398"/>
                <a:gd name="T4" fmla="*/ 604 w 604"/>
                <a:gd name="T5" fmla="*/ 197 h 398"/>
                <a:gd name="T6" fmla="*/ 420 w 604"/>
                <a:gd name="T7" fmla="*/ 0 h 398"/>
                <a:gd name="T8" fmla="*/ 420 w 604"/>
                <a:gd name="T9" fmla="*/ 125 h 398"/>
                <a:gd name="T10" fmla="*/ 1 w 604"/>
                <a:gd name="T11" fmla="*/ 124 h 398"/>
                <a:gd name="T12" fmla="*/ 0 w 604"/>
                <a:gd name="T13" fmla="*/ 250 h 398"/>
                <a:gd name="T14" fmla="*/ 414 w 604"/>
                <a:gd name="T15" fmla="*/ 251 h 3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4" h="398">
                  <a:moveTo>
                    <a:pt x="414" y="251"/>
                  </a:moveTo>
                  <a:lnTo>
                    <a:pt x="414" y="398"/>
                  </a:lnTo>
                  <a:lnTo>
                    <a:pt x="604" y="197"/>
                  </a:lnTo>
                  <a:lnTo>
                    <a:pt x="420" y="0"/>
                  </a:lnTo>
                  <a:lnTo>
                    <a:pt x="420" y="125"/>
                  </a:lnTo>
                  <a:lnTo>
                    <a:pt x="1" y="124"/>
                  </a:lnTo>
                  <a:lnTo>
                    <a:pt x="0" y="250"/>
                  </a:lnTo>
                  <a:lnTo>
                    <a:pt x="414" y="251"/>
                  </a:lnTo>
                  <a:close/>
                </a:path>
              </a:pathLst>
            </a:custGeom>
            <a:solidFill>
              <a:srgbClr val="0000F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81"/>
            <p:cNvSpPr>
              <a:spLocks/>
            </p:cNvSpPr>
            <p:nvPr/>
          </p:nvSpPr>
          <p:spPr bwMode="auto">
            <a:xfrm>
              <a:off x="4552" y="1487"/>
              <a:ext cx="1073" cy="165"/>
            </a:xfrm>
            <a:custGeom>
              <a:avLst/>
              <a:gdLst>
                <a:gd name="T0" fmla="*/ 363 w 4732"/>
                <a:gd name="T1" fmla="*/ 0 h 726"/>
                <a:gd name="T2" fmla="*/ 4369 w 4732"/>
                <a:gd name="T3" fmla="*/ 0 h 726"/>
                <a:gd name="T4" fmla="*/ 4732 w 4732"/>
                <a:gd name="T5" fmla="*/ 363 h 726"/>
                <a:gd name="T6" fmla="*/ 4369 w 4732"/>
                <a:gd name="T7" fmla="*/ 726 h 726"/>
                <a:gd name="T8" fmla="*/ 363 w 4732"/>
                <a:gd name="T9" fmla="*/ 726 h 726"/>
                <a:gd name="T10" fmla="*/ 0 w 4732"/>
                <a:gd name="T11" fmla="*/ 363 h 726"/>
                <a:gd name="T12" fmla="*/ 363 w 4732"/>
                <a:gd name="T13" fmla="*/ 0 h 726"/>
              </a:gdLst>
              <a:ahLst/>
              <a:cxnLst>
                <a:cxn ang="0">
                  <a:pos x="T0" y="T1"/>
                </a:cxn>
                <a:cxn ang="0">
                  <a:pos x="T2" y="T3"/>
                </a:cxn>
                <a:cxn ang="0">
                  <a:pos x="T4" y="T5"/>
                </a:cxn>
                <a:cxn ang="0">
                  <a:pos x="T6" y="T7"/>
                </a:cxn>
                <a:cxn ang="0">
                  <a:pos x="T8" y="T9"/>
                </a:cxn>
                <a:cxn ang="0">
                  <a:pos x="T10" y="T11"/>
                </a:cxn>
                <a:cxn ang="0">
                  <a:pos x="T12" y="T13"/>
                </a:cxn>
              </a:cxnLst>
              <a:rect l="0" t="0" r="r" b="b"/>
              <a:pathLst>
                <a:path w="4732" h="726">
                  <a:moveTo>
                    <a:pt x="363" y="0"/>
                  </a:moveTo>
                  <a:lnTo>
                    <a:pt x="4369" y="0"/>
                  </a:lnTo>
                  <a:cubicBezTo>
                    <a:pt x="4570" y="0"/>
                    <a:pt x="4732" y="162"/>
                    <a:pt x="4732" y="363"/>
                  </a:cubicBezTo>
                  <a:cubicBezTo>
                    <a:pt x="4732" y="565"/>
                    <a:pt x="4570" y="726"/>
                    <a:pt x="4369" y="726"/>
                  </a:cubicBezTo>
                  <a:lnTo>
                    <a:pt x="363" y="726"/>
                  </a:lnTo>
                  <a:cubicBezTo>
                    <a:pt x="162" y="726"/>
                    <a:pt x="0" y="565"/>
                    <a:pt x="0" y="363"/>
                  </a:cubicBezTo>
                  <a:cubicBezTo>
                    <a:pt x="0" y="162"/>
                    <a:pt x="162" y="0"/>
                    <a:pt x="363" y="0"/>
                  </a:cubicBezTo>
                  <a:close/>
                </a:path>
              </a:pathLst>
            </a:custGeom>
            <a:solidFill>
              <a:srgbClr val="F4D7E3"/>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Rectangle 82"/>
            <p:cNvSpPr>
              <a:spLocks noChangeArrowheads="1"/>
            </p:cNvSpPr>
            <p:nvPr/>
          </p:nvSpPr>
          <p:spPr bwMode="auto">
            <a:xfrm>
              <a:off x="4730" y="1506"/>
              <a:ext cx="838" cy="1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Sans"/>
                </a:rPr>
                <a:t>System design</a:t>
              </a:r>
              <a:endParaRPr kumimoji="0" lang="en-US" sz="1800" b="0" i="0" u="none" strike="noStrike" cap="none" normalizeH="0" baseline="0" dirty="0">
                <a:ln>
                  <a:noFill/>
                </a:ln>
                <a:solidFill>
                  <a:schemeClr val="tx1"/>
                </a:solidFill>
                <a:effectLst/>
                <a:latin typeface="Arial" pitchFamily="34" charset="0"/>
              </a:endParaRPr>
            </a:p>
          </p:txBody>
        </p:sp>
        <p:sp>
          <p:nvSpPr>
            <p:cNvPr id="87" name="Freeform 83"/>
            <p:cNvSpPr>
              <a:spLocks/>
            </p:cNvSpPr>
            <p:nvPr/>
          </p:nvSpPr>
          <p:spPr bwMode="auto">
            <a:xfrm>
              <a:off x="4376" y="1619"/>
              <a:ext cx="165" cy="1466"/>
            </a:xfrm>
            <a:custGeom>
              <a:avLst/>
              <a:gdLst>
                <a:gd name="T0" fmla="*/ 0 w 729"/>
                <a:gd name="T1" fmla="*/ 6108 h 6463"/>
                <a:gd name="T2" fmla="*/ 22 w 729"/>
                <a:gd name="T3" fmla="*/ 353 h 6463"/>
                <a:gd name="T4" fmla="*/ 376 w 729"/>
                <a:gd name="T5" fmla="*/ 1 h 6463"/>
                <a:gd name="T6" fmla="*/ 728 w 729"/>
                <a:gd name="T7" fmla="*/ 356 h 6463"/>
                <a:gd name="T8" fmla="*/ 706 w 729"/>
                <a:gd name="T9" fmla="*/ 6111 h 6463"/>
                <a:gd name="T10" fmla="*/ 352 w 729"/>
                <a:gd name="T11" fmla="*/ 6462 h 6463"/>
                <a:gd name="T12" fmla="*/ 0 w 729"/>
                <a:gd name="T13" fmla="*/ 6108 h 6463"/>
              </a:gdLst>
              <a:ahLst/>
              <a:cxnLst>
                <a:cxn ang="0">
                  <a:pos x="T0" y="T1"/>
                </a:cxn>
                <a:cxn ang="0">
                  <a:pos x="T2" y="T3"/>
                </a:cxn>
                <a:cxn ang="0">
                  <a:pos x="T4" y="T5"/>
                </a:cxn>
                <a:cxn ang="0">
                  <a:pos x="T6" y="T7"/>
                </a:cxn>
                <a:cxn ang="0">
                  <a:pos x="T8" y="T9"/>
                </a:cxn>
                <a:cxn ang="0">
                  <a:pos x="T10" y="T11"/>
                </a:cxn>
                <a:cxn ang="0">
                  <a:pos x="T12" y="T13"/>
                </a:cxn>
              </a:cxnLst>
              <a:rect l="0" t="0" r="r" b="b"/>
              <a:pathLst>
                <a:path w="729" h="6463">
                  <a:moveTo>
                    <a:pt x="0" y="6108"/>
                  </a:moveTo>
                  <a:lnTo>
                    <a:pt x="22" y="353"/>
                  </a:lnTo>
                  <a:cubicBezTo>
                    <a:pt x="23" y="157"/>
                    <a:pt x="181" y="0"/>
                    <a:pt x="376" y="1"/>
                  </a:cubicBezTo>
                  <a:cubicBezTo>
                    <a:pt x="572" y="2"/>
                    <a:pt x="729" y="161"/>
                    <a:pt x="728" y="356"/>
                  </a:cubicBezTo>
                  <a:lnTo>
                    <a:pt x="706" y="6111"/>
                  </a:lnTo>
                  <a:cubicBezTo>
                    <a:pt x="706" y="6307"/>
                    <a:pt x="548" y="6463"/>
                    <a:pt x="352" y="6462"/>
                  </a:cubicBezTo>
                  <a:cubicBezTo>
                    <a:pt x="157" y="6461"/>
                    <a:pt x="0" y="6303"/>
                    <a:pt x="0" y="6108"/>
                  </a:cubicBezTo>
                  <a:close/>
                </a:path>
              </a:pathLst>
            </a:custGeom>
            <a:solidFill>
              <a:srgbClr val="F4D7E3"/>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Rectangle 84"/>
            <p:cNvSpPr>
              <a:spLocks noChangeArrowheads="1"/>
            </p:cNvSpPr>
            <p:nvPr/>
          </p:nvSpPr>
          <p:spPr bwMode="auto">
            <a:xfrm rot="16200000">
              <a:off x="3871" y="2292"/>
              <a:ext cx="1175" cy="1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Sans"/>
                </a:rPr>
                <a:t>Design of a simple processor</a:t>
              </a:r>
              <a:endParaRPr kumimoji="0" lang="en-US" sz="1800" b="0" i="0" u="none" strike="noStrike" cap="none" normalizeH="0" baseline="0" dirty="0">
                <a:ln>
                  <a:noFill/>
                </a:ln>
                <a:solidFill>
                  <a:schemeClr val="tx1"/>
                </a:solidFill>
                <a:effectLst/>
                <a:latin typeface="Arial" pitchFamily="34" charset="0"/>
              </a:endParaRPr>
            </a:p>
          </p:txBody>
        </p:sp>
        <p:sp>
          <p:nvSpPr>
            <p:cNvPr id="89" name="Rectangle 85"/>
            <p:cNvSpPr>
              <a:spLocks noChangeArrowheads="1"/>
            </p:cNvSpPr>
            <p:nvPr/>
          </p:nvSpPr>
          <p:spPr bwMode="auto">
            <a:xfrm>
              <a:off x="4806" y="1702"/>
              <a:ext cx="501" cy="210"/>
            </a:xfrm>
            <a:prstGeom prst="rect">
              <a:avLst/>
            </a:pr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Rectangle 86"/>
            <p:cNvSpPr>
              <a:spLocks noChangeArrowheads="1"/>
            </p:cNvSpPr>
            <p:nvPr/>
          </p:nvSpPr>
          <p:spPr bwMode="auto">
            <a:xfrm>
              <a:off x="4843" y="1707"/>
              <a:ext cx="388" cy="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Sans"/>
                </a:rPr>
                <a:t>Memory</a:t>
              </a:r>
              <a:endParaRPr kumimoji="0" lang="en-US" sz="1800" b="0" i="0" u="none" strike="noStrike" cap="none" normalizeH="0" baseline="0">
                <a:ln>
                  <a:noFill/>
                </a:ln>
                <a:solidFill>
                  <a:schemeClr val="tx1"/>
                </a:solidFill>
                <a:effectLst/>
                <a:latin typeface="Arial" pitchFamily="34" charset="0"/>
              </a:endParaRPr>
            </a:p>
          </p:txBody>
        </p:sp>
        <p:sp>
          <p:nvSpPr>
            <p:cNvPr id="91" name="Rectangle 87"/>
            <p:cNvSpPr>
              <a:spLocks noChangeArrowheads="1"/>
            </p:cNvSpPr>
            <p:nvPr/>
          </p:nvSpPr>
          <p:spPr bwMode="auto">
            <a:xfrm>
              <a:off x="4843" y="1811"/>
              <a:ext cx="347" cy="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Sans"/>
                </a:rPr>
                <a:t>system</a:t>
              </a:r>
              <a:endParaRPr kumimoji="0" lang="en-US" sz="1800" b="0" i="0" u="none" strike="noStrike" cap="none" normalizeH="0" baseline="0" dirty="0">
                <a:ln>
                  <a:noFill/>
                </a:ln>
                <a:solidFill>
                  <a:schemeClr val="tx1"/>
                </a:solidFill>
                <a:effectLst/>
                <a:latin typeface="Arial" pitchFamily="34" charset="0"/>
              </a:endParaRPr>
            </a:p>
          </p:txBody>
        </p:sp>
        <p:sp>
          <p:nvSpPr>
            <p:cNvPr id="92" name="Oval 88"/>
            <p:cNvSpPr>
              <a:spLocks noChangeArrowheads="1"/>
            </p:cNvSpPr>
            <p:nvPr/>
          </p:nvSpPr>
          <p:spPr bwMode="auto">
            <a:xfrm>
              <a:off x="4753" y="1669"/>
              <a:ext cx="81" cy="81"/>
            </a:xfrm>
            <a:prstGeom prst="ellipse">
              <a:avLst/>
            </a:prstGeom>
            <a:solidFill>
              <a:srgbClr val="87DEAA"/>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3" name="Rectangle 89"/>
            <p:cNvSpPr>
              <a:spLocks noChangeArrowheads="1"/>
            </p:cNvSpPr>
            <p:nvPr/>
          </p:nvSpPr>
          <p:spPr bwMode="auto">
            <a:xfrm>
              <a:off x="4754" y="1684"/>
              <a:ext cx="100"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10</a:t>
              </a:r>
              <a:endParaRPr kumimoji="0" lang="en-US" sz="1800" b="0" i="0" u="none" strike="noStrike" cap="none" normalizeH="0" baseline="0">
                <a:ln>
                  <a:noFill/>
                </a:ln>
                <a:solidFill>
                  <a:schemeClr val="tx1"/>
                </a:solidFill>
                <a:effectLst/>
                <a:latin typeface="Arial" pitchFamily="34" charset="0"/>
              </a:endParaRPr>
            </a:p>
          </p:txBody>
        </p:sp>
        <p:sp>
          <p:nvSpPr>
            <p:cNvPr id="94" name="Rectangle 90"/>
            <p:cNvSpPr>
              <a:spLocks noChangeArrowheads="1"/>
            </p:cNvSpPr>
            <p:nvPr/>
          </p:nvSpPr>
          <p:spPr bwMode="auto">
            <a:xfrm>
              <a:off x="4808" y="2279"/>
              <a:ext cx="895" cy="133"/>
            </a:xfrm>
            <a:prstGeom prst="rect">
              <a:avLst/>
            </a:pr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Rectangle 91"/>
            <p:cNvSpPr>
              <a:spLocks noChangeArrowheads="1"/>
            </p:cNvSpPr>
            <p:nvPr/>
          </p:nvSpPr>
          <p:spPr bwMode="auto">
            <a:xfrm>
              <a:off x="4909" y="2288"/>
              <a:ext cx="730" cy="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Sans"/>
                </a:rPr>
                <a:t> I/O and storage</a:t>
              </a:r>
              <a:endParaRPr kumimoji="0" lang="en-US" sz="1800" b="0" i="0" u="none" strike="noStrike" cap="none" normalizeH="0" baseline="0" dirty="0">
                <a:ln>
                  <a:noFill/>
                </a:ln>
                <a:solidFill>
                  <a:schemeClr val="tx1"/>
                </a:solidFill>
                <a:effectLst/>
                <a:latin typeface="Arial" pitchFamily="34" charset="0"/>
              </a:endParaRPr>
            </a:p>
          </p:txBody>
        </p:sp>
        <p:sp>
          <p:nvSpPr>
            <p:cNvPr id="96" name="Oval 92"/>
            <p:cNvSpPr>
              <a:spLocks noChangeArrowheads="1"/>
            </p:cNvSpPr>
            <p:nvPr/>
          </p:nvSpPr>
          <p:spPr bwMode="auto">
            <a:xfrm>
              <a:off x="4743" y="2246"/>
              <a:ext cx="93" cy="82"/>
            </a:xfrm>
            <a:prstGeom prst="ellipse">
              <a:avLst/>
            </a:prstGeom>
            <a:solidFill>
              <a:srgbClr val="87DEAA"/>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7" name="Rectangle 93"/>
            <p:cNvSpPr>
              <a:spLocks noChangeArrowheads="1"/>
            </p:cNvSpPr>
            <p:nvPr/>
          </p:nvSpPr>
          <p:spPr bwMode="auto">
            <a:xfrm>
              <a:off x="4752" y="2263"/>
              <a:ext cx="100"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12</a:t>
              </a:r>
              <a:endParaRPr kumimoji="0" lang="en-US" sz="1800" b="0" i="0" u="none" strike="noStrike" cap="none" normalizeH="0" baseline="0">
                <a:ln>
                  <a:noFill/>
                </a:ln>
                <a:solidFill>
                  <a:schemeClr val="tx1"/>
                </a:solidFill>
                <a:effectLst/>
                <a:latin typeface="Arial" pitchFamily="34" charset="0"/>
              </a:endParaRPr>
            </a:p>
          </p:txBody>
        </p:sp>
        <p:sp>
          <p:nvSpPr>
            <p:cNvPr id="98" name="Rectangle 94"/>
            <p:cNvSpPr>
              <a:spLocks noChangeArrowheads="1"/>
            </p:cNvSpPr>
            <p:nvPr/>
          </p:nvSpPr>
          <p:spPr bwMode="auto">
            <a:xfrm>
              <a:off x="4804" y="2031"/>
              <a:ext cx="894" cy="132"/>
            </a:xfrm>
            <a:prstGeom prst="rect">
              <a:avLst/>
            </a:pr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Rectangle 95"/>
            <p:cNvSpPr>
              <a:spLocks noChangeArrowheads="1"/>
            </p:cNvSpPr>
            <p:nvPr/>
          </p:nvSpPr>
          <p:spPr bwMode="auto">
            <a:xfrm>
              <a:off x="4926" y="2032"/>
              <a:ext cx="711" cy="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Sans"/>
                </a:rPr>
                <a:t>Multiprocessors</a:t>
              </a:r>
              <a:endParaRPr kumimoji="0" lang="en-US" sz="1800" b="0" i="0" u="none" strike="noStrike" cap="none" normalizeH="0" baseline="0" dirty="0">
                <a:ln>
                  <a:noFill/>
                </a:ln>
                <a:solidFill>
                  <a:schemeClr val="tx1"/>
                </a:solidFill>
                <a:effectLst/>
                <a:latin typeface="Arial" pitchFamily="34" charset="0"/>
              </a:endParaRPr>
            </a:p>
          </p:txBody>
        </p:sp>
        <p:sp>
          <p:nvSpPr>
            <p:cNvPr id="100" name="Oval 96"/>
            <p:cNvSpPr>
              <a:spLocks noChangeArrowheads="1"/>
            </p:cNvSpPr>
            <p:nvPr/>
          </p:nvSpPr>
          <p:spPr bwMode="auto">
            <a:xfrm>
              <a:off x="4734" y="1972"/>
              <a:ext cx="97" cy="81"/>
            </a:xfrm>
            <a:prstGeom prst="ellipse">
              <a:avLst/>
            </a:prstGeom>
            <a:solidFill>
              <a:srgbClr val="87DEAA"/>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1" name="Rectangle 97"/>
            <p:cNvSpPr>
              <a:spLocks noChangeArrowheads="1"/>
            </p:cNvSpPr>
            <p:nvPr/>
          </p:nvSpPr>
          <p:spPr bwMode="auto">
            <a:xfrm>
              <a:off x="4751" y="1986"/>
              <a:ext cx="100"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11</a:t>
              </a:r>
              <a:endParaRPr kumimoji="0" lang="en-US" sz="1800" b="0" i="0" u="none" strike="noStrike" cap="none" normalizeH="0" baseline="0">
                <a:ln>
                  <a:noFill/>
                </a:ln>
                <a:solidFill>
                  <a:schemeClr val="tx1"/>
                </a:solidFill>
                <a:effectLst/>
                <a:latin typeface="Arial" pitchFamily="34" charset="0"/>
              </a:endParaRPr>
            </a:p>
          </p:txBody>
        </p:sp>
        <p:sp>
          <p:nvSpPr>
            <p:cNvPr id="102" name="Freeform 98"/>
            <p:cNvSpPr>
              <a:spLocks/>
            </p:cNvSpPr>
            <p:nvPr/>
          </p:nvSpPr>
          <p:spPr bwMode="auto">
            <a:xfrm>
              <a:off x="4543" y="1770"/>
              <a:ext cx="261" cy="113"/>
            </a:xfrm>
            <a:custGeom>
              <a:avLst/>
              <a:gdLst>
                <a:gd name="T0" fmla="*/ 796 w 1148"/>
                <a:gd name="T1" fmla="*/ 314 h 498"/>
                <a:gd name="T2" fmla="*/ 811 w 1148"/>
                <a:gd name="T3" fmla="*/ 498 h 498"/>
                <a:gd name="T4" fmla="*/ 1148 w 1148"/>
                <a:gd name="T5" fmla="*/ 237 h 498"/>
                <a:gd name="T6" fmla="*/ 780 w 1148"/>
                <a:gd name="T7" fmla="*/ 0 h 498"/>
                <a:gd name="T8" fmla="*/ 793 w 1148"/>
                <a:gd name="T9" fmla="*/ 157 h 498"/>
                <a:gd name="T10" fmla="*/ 0 w 1148"/>
                <a:gd name="T11" fmla="*/ 175 h 498"/>
                <a:gd name="T12" fmla="*/ 13 w 1148"/>
                <a:gd name="T13" fmla="*/ 332 h 498"/>
                <a:gd name="T14" fmla="*/ 796 w 1148"/>
                <a:gd name="T15" fmla="*/ 314 h 4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8" h="498">
                  <a:moveTo>
                    <a:pt x="796" y="314"/>
                  </a:moveTo>
                  <a:lnTo>
                    <a:pt x="811" y="498"/>
                  </a:lnTo>
                  <a:lnTo>
                    <a:pt x="1148" y="237"/>
                  </a:lnTo>
                  <a:lnTo>
                    <a:pt x="780" y="0"/>
                  </a:lnTo>
                  <a:lnTo>
                    <a:pt x="793" y="157"/>
                  </a:lnTo>
                  <a:lnTo>
                    <a:pt x="0" y="175"/>
                  </a:lnTo>
                  <a:lnTo>
                    <a:pt x="13" y="332"/>
                  </a:lnTo>
                  <a:lnTo>
                    <a:pt x="796" y="314"/>
                  </a:lnTo>
                  <a:close/>
                </a:path>
              </a:pathLst>
            </a:custGeom>
            <a:solidFill>
              <a:srgbClr val="0000FF"/>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99"/>
            <p:cNvSpPr>
              <a:spLocks/>
            </p:cNvSpPr>
            <p:nvPr/>
          </p:nvSpPr>
          <p:spPr bwMode="auto">
            <a:xfrm>
              <a:off x="4545" y="2055"/>
              <a:ext cx="260" cy="113"/>
            </a:xfrm>
            <a:custGeom>
              <a:avLst/>
              <a:gdLst>
                <a:gd name="T0" fmla="*/ 796 w 1148"/>
                <a:gd name="T1" fmla="*/ 314 h 499"/>
                <a:gd name="T2" fmla="*/ 811 w 1148"/>
                <a:gd name="T3" fmla="*/ 499 h 499"/>
                <a:gd name="T4" fmla="*/ 1148 w 1148"/>
                <a:gd name="T5" fmla="*/ 238 h 499"/>
                <a:gd name="T6" fmla="*/ 780 w 1148"/>
                <a:gd name="T7" fmla="*/ 0 h 499"/>
                <a:gd name="T8" fmla="*/ 793 w 1148"/>
                <a:gd name="T9" fmla="*/ 157 h 499"/>
                <a:gd name="T10" fmla="*/ 0 w 1148"/>
                <a:gd name="T11" fmla="*/ 175 h 499"/>
                <a:gd name="T12" fmla="*/ 13 w 1148"/>
                <a:gd name="T13" fmla="*/ 332 h 499"/>
                <a:gd name="T14" fmla="*/ 796 w 1148"/>
                <a:gd name="T15" fmla="*/ 314 h 4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8" h="499">
                  <a:moveTo>
                    <a:pt x="796" y="314"/>
                  </a:moveTo>
                  <a:lnTo>
                    <a:pt x="811" y="499"/>
                  </a:lnTo>
                  <a:lnTo>
                    <a:pt x="1148" y="238"/>
                  </a:lnTo>
                  <a:lnTo>
                    <a:pt x="780" y="0"/>
                  </a:lnTo>
                  <a:lnTo>
                    <a:pt x="793" y="157"/>
                  </a:lnTo>
                  <a:lnTo>
                    <a:pt x="0" y="175"/>
                  </a:lnTo>
                  <a:lnTo>
                    <a:pt x="13" y="332"/>
                  </a:lnTo>
                  <a:lnTo>
                    <a:pt x="796" y="314"/>
                  </a:lnTo>
                  <a:close/>
                </a:path>
              </a:pathLst>
            </a:custGeom>
            <a:solidFill>
              <a:srgbClr val="0000FF"/>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100"/>
            <p:cNvSpPr>
              <a:spLocks/>
            </p:cNvSpPr>
            <p:nvPr/>
          </p:nvSpPr>
          <p:spPr bwMode="auto">
            <a:xfrm>
              <a:off x="4539" y="2310"/>
              <a:ext cx="260" cy="113"/>
            </a:xfrm>
            <a:custGeom>
              <a:avLst/>
              <a:gdLst>
                <a:gd name="T0" fmla="*/ 795 w 1148"/>
                <a:gd name="T1" fmla="*/ 314 h 498"/>
                <a:gd name="T2" fmla="*/ 810 w 1148"/>
                <a:gd name="T3" fmla="*/ 498 h 498"/>
                <a:gd name="T4" fmla="*/ 1148 w 1148"/>
                <a:gd name="T5" fmla="*/ 238 h 498"/>
                <a:gd name="T6" fmla="*/ 780 w 1148"/>
                <a:gd name="T7" fmla="*/ 0 h 498"/>
                <a:gd name="T8" fmla="*/ 792 w 1148"/>
                <a:gd name="T9" fmla="*/ 157 h 498"/>
                <a:gd name="T10" fmla="*/ 0 w 1148"/>
                <a:gd name="T11" fmla="*/ 175 h 498"/>
                <a:gd name="T12" fmla="*/ 13 w 1148"/>
                <a:gd name="T13" fmla="*/ 332 h 498"/>
                <a:gd name="T14" fmla="*/ 795 w 1148"/>
                <a:gd name="T15" fmla="*/ 314 h 4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8" h="498">
                  <a:moveTo>
                    <a:pt x="795" y="314"/>
                  </a:moveTo>
                  <a:lnTo>
                    <a:pt x="810" y="498"/>
                  </a:lnTo>
                  <a:lnTo>
                    <a:pt x="1148" y="238"/>
                  </a:lnTo>
                  <a:lnTo>
                    <a:pt x="780" y="0"/>
                  </a:lnTo>
                  <a:lnTo>
                    <a:pt x="792" y="157"/>
                  </a:lnTo>
                  <a:lnTo>
                    <a:pt x="0" y="175"/>
                  </a:lnTo>
                  <a:lnTo>
                    <a:pt x="13" y="332"/>
                  </a:lnTo>
                  <a:lnTo>
                    <a:pt x="795" y="314"/>
                  </a:lnTo>
                  <a:close/>
                </a:path>
              </a:pathLst>
            </a:custGeom>
            <a:solidFill>
              <a:srgbClr val="0000FF"/>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 name="Oval 101"/>
            <p:cNvSpPr>
              <a:spLocks noChangeArrowheads="1"/>
            </p:cNvSpPr>
            <p:nvPr/>
          </p:nvSpPr>
          <p:spPr bwMode="auto">
            <a:xfrm>
              <a:off x="4996" y="2725"/>
              <a:ext cx="269" cy="251"/>
            </a:xfrm>
            <a:prstGeom prst="ellipse">
              <a:avLst/>
            </a:prstGeom>
            <a:solidFill>
              <a:srgbClr val="1B1BF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 name="Oval 102"/>
            <p:cNvSpPr>
              <a:spLocks noChangeArrowheads="1"/>
            </p:cNvSpPr>
            <p:nvPr/>
          </p:nvSpPr>
          <p:spPr bwMode="auto">
            <a:xfrm>
              <a:off x="5038" y="2580"/>
              <a:ext cx="182" cy="188"/>
            </a:xfrm>
            <a:prstGeom prst="ellipse">
              <a:avLst/>
            </a:prstGeom>
            <a:solidFill>
              <a:srgbClr val="FFF9C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 name="Oval 103"/>
            <p:cNvSpPr>
              <a:spLocks noChangeArrowheads="1"/>
            </p:cNvSpPr>
            <p:nvPr/>
          </p:nvSpPr>
          <p:spPr bwMode="auto">
            <a:xfrm>
              <a:off x="5121" y="2706"/>
              <a:ext cx="32" cy="25"/>
            </a:xfrm>
            <a:prstGeom prst="ellipse">
              <a:avLst/>
            </a:prstGeom>
            <a:solidFill>
              <a:srgbClr val="FFF9C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 name="Oval 104"/>
            <p:cNvSpPr>
              <a:spLocks noChangeArrowheads="1"/>
            </p:cNvSpPr>
            <p:nvPr/>
          </p:nvSpPr>
          <p:spPr bwMode="auto">
            <a:xfrm>
              <a:off x="5099" y="2754"/>
              <a:ext cx="71" cy="1"/>
            </a:xfrm>
            <a:prstGeom prst="ellipse">
              <a:avLst/>
            </a:prstGeom>
            <a:solidFill>
              <a:srgbClr val="FFF9C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105"/>
            <p:cNvSpPr>
              <a:spLocks/>
            </p:cNvSpPr>
            <p:nvPr/>
          </p:nvSpPr>
          <p:spPr bwMode="auto">
            <a:xfrm>
              <a:off x="5060" y="2663"/>
              <a:ext cx="70" cy="45"/>
            </a:xfrm>
            <a:custGeom>
              <a:avLst/>
              <a:gdLst>
                <a:gd name="T0" fmla="*/ 296 w 309"/>
                <a:gd name="T1" fmla="*/ 68 h 198"/>
                <a:gd name="T2" fmla="*/ 178 w 309"/>
                <a:gd name="T3" fmla="*/ 181 h 198"/>
                <a:gd name="T4" fmla="*/ 13 w 309"/>
                <a:gd name="T5" fmla="*/ 130 h 198"/>
                <a:gd name="T6" fmla="*/ 131 w 309"/>
                <a:gd name="T7" fmla="*/ 17 h 198"/>
                <a:gd name="T8" fmla="*/ 296 w 309"/>
                <a:gd name="T9" fmla="*/ 68 h 198"/>
              </a:gdLst>
              <a:ahLst/>
              <a:cxnLst>
                <a:cxn ang="0">
                  <a:pos x="T0" y="T1"/>
                </a:cxn>
                <a:cxn ang="0">
                  <a:pos x="T2" y="T3"/>
                </a:cxn>
                <a:cxn ang="0">
                  <a:pos x="T4" y="T5"/>
                </a:cxn>
                <a:cxn ang="0">
                  <a:pos x="T6" y="T7"/>
                </a:cxn>
                <a:cxn ang="0">
                  <a:pos x="T8" y="T9"/>
                </a:cxn>
              </a:cxnLst>
              <a:rect l="0" t="0" r="r" b="b"/>
              <a:pathLst>
                <a:path w="309" h="198">
                  <a:moveTo>
                    <a:pt x="296" y="68"/>
                  </a:moveTo>
                  <a:cubicBezTo>
                    <a:pt x="309" y="113"/>
                    <a:pt x="256" y="163"/>
                    <a:pt x="178" y="181"/>
                  </a:cubicBezTo>
                  <a:cubicBezTo>
                    <a:pt x="100" y="198"/>
                    <a:pt x="26" y="175"/>
                    <a:pt x="13" y="130"/>
                  </a:cubicBezTo>
                  <a:cubicBezTo>
                    <a:pt x="0" y="85"/>
                    <a:pt x="53" y="34"/>
                    <a:pt x="131" y="17"/>
                  </a:cubicBezTo>
                  <a:cubicBezTo>
                    <a:pt x="209" y="0"/>
                    <a:pt x="283" y="22"/>
                    <a:pt x="296" y="68"/>
                  </a:cubicBezTo>
                  <a:close/>
                </a:path>
              </a:pathLst>
            </a:custGeom>
            <a:solidFill>
              <a:srgbClr val="FFFFF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106"/>
            <p:cNvSpPr>
              <a:spLocks/>
            </p:cNvSpPr>
            <p:nvPr/>
          </p:nvSpPr>
          <p:spPr bwMode="auto">
            <a:xfrm>
              <a:off x="5073" y="2668"/>
              <a:ext cx="41" cy="36"/>
            </a:xfrm>
            <a:custGeom>
              <a:avLst/>
              <a:gdLst>
                <a:gd name="T0" fmla="*/ 172 w 183"/>
                <a:gd name="T1" fmla="*/ 63 h 160"/>
                <a:gd name="T2" fmla="*/ 112 w 183"/>
                <a:gd name="T3" fmla="*/ 151 h 160"/>
                <a:gd name="T4" fmla="*/ 12 w 183"/>
                <a:gd name="T5" fmla="*/ 98 h 160"/>
                <a:gd name="T6" fmla="*/ 72 w 183"/>
                <a:gd name="T7" fmla="*/ 10 h 160"/>
                <a:gd name="T8" fmla="*/ 172 w 183"/>
                <a:gd name="T9" fmla="*/ 63 h 160"/>
              </a:gdLst>
              <a:ahLst/>
              <a:cxnLst>
                <a:cxn ang="0">
                  <a:pos x="T0" y="T1"/>
                </a:cxn>
                <a:cxn ang="0">
                  <a:pos x="T2" y="T3"/>
                </a:cxn>
                <a:cxn ang="0">
                  <a:pos x="T4" y="T5"/>
                </a:cxn>
                <a:cxn ang="0">
                  <a:pos x="T6" y="T7"/>
                </a:cxn>
                <a:cxn ang="0">
                  <a:pos x="T8" y="T9"/>
                </a:cxn>
              </a:cxnLst>
              <a:rect l="0" t="0" r="r" b="b"/>
              <a:pathLst>
                <a:path w="183" h="160">
                  <a:moveTo>
                    <a:pt x="172" y="63"/>
                  </a:moveTo>
                  <a:cubicBezTo>
                    <a:pt x="183" y="101"/>
                    <a:pt x="156" y="141"/>
                    <a:pt x="112" y="151"/>
                  </a:cubicBezTo>
                  <a:cubicBezTo>
                    <a:pt x="68" y="160"/>
                    <a:pt x="23" y="137"/>
                    <a:pt x="12" y="98"/>
                  </a:cubicBezTo>
                  <a:cubicBezTo>
                    <a:pt x="0" y="59"/>
                    <a:pt x="27" y="20"/>
                    <a:pt x="72" y="10"/>
                  </a:cubicBezTo>
                  <a:cubicBezTo>
                    <a:pt x="116" y="0"/>
                    <a:pt x="161" y="24"/>
                    <a:pt x="172" y="63"/>
                  </a:cubicBezTo>
                  <a:close/>
                </a:path>
              </a:pathLst>
            </a:custGeom>
            <a:solidFill>
              <a:srgbClr val="529700"/>
            </a:solidFill>
            <a:ln w="2" cap="flat">
              <a:solidFill>
                <a:srgbClr val="3B6A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107"/>
            <p:cNvSpPr>
              <a:spLocks/>
            </p:cNvSpPr>
            <p:nvPr/>
          </p:nvSpPr>
          <p:spPr bwMode="auto">
            <a:xfrm>
              <a:off x="5082" y="2676"/>
              <a:ext cx="24" cy="20"/>
            </a:xfrm>
            <a:custGeom>
              <a:avLst/>
              <a:gdLst>
                <a:gd name="T0" fmla="*/ 98 w 105"/>
                <a:gd name="T1" fmla="*/ 35 h 91"/>
                <a:gd name="T2" fmla="*/ 64 w 105"/>
                <a:gd name="T3" fmla="*/ 85 h 91"/>
                <a:gd name="T4" fmla="*/ 7 w 105"/>
                <a:gd name="T5" fmla="*/ 55 h 91"/>
                <a:gd name="T6" fmla="*/ 41 w 105"/>
                <a:gd name="T7" fmla="*/ 5 h 91"/>
                <a:gd name="T8" fmla="*/ 98 w 105"/>
                <a:gd name="T9" fmla="*/ 35 h 91"/>
              </a:gdLst>
              <a:ahLst/>
              <a:cxnLst>
                <a:cxn ang="0">
                  <a:pos x="T0" y="T1"/>
                </a:cxn>
                <a:cxn ang="0">
                  <a:pos x="T2" y="T3"/>
                </a:cxn>
                <a:cxn ang="0">
                  <a:pos x="T4" y="T5"/>
                </a:cxn>
                <a:cxn ang="0">
                  <a:pos x="T6" y="T7"/>
                </a:cxn>
                <a:cxn ang="0">
                  <a:pos x="T8" y="T9"/>
                </a:cxn>
              </a:cxnLst>
              <a:rect l="0" t="0" r="r" b="b"/>
              <a:pathLst>
                <a:path w="105" h="91">
                  <a:moveTo>
                    <a:pt x="98" y="35"/>
                  </a:moveTo>
                  <a:cubicBezTo>
                    <a:pt x="105" y="57"/>
                    <a:pt x="89" y="80"/>
                    <a:pt x="64" y="85"/>
                  </a:cubicBezTo>
                  <a:cubicBezTo>
                    <a:pt x="39" y="91"/>
                    <a:pt x="13" y="78"/>
                    <a:pt x="7" y="55"/>
                  </a:cubicBezTo>
                  <a:cubicBezTo>
                    <a:pt x="0" y="33"/>
                    <a:pt x="16" y="11"/>
                    <a:pt x="41" y="5"/>
                  </a:cubicBezTo>
                  <a:cubicBezTo>
                    <a:pt x="66" y="0"/>
                    <a:pt x="92" y="13"/>
                    <a:pt x="98" y="35"/>
                  </a:cubicBezTo>
                  <a:close/>
                </a:path>
              </a:pathLst>
            </a:custGeom>
            <a:solidFill>
              <a:srgbClr val="000000"/>
            </a:solidFill>
            <a:ln w="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108"/>
            <p:cNvSpPr>
              <a:spLocks/>
            </p:cNvSpPr>
            <p:nvPr/>
          </p:nvSpPr>
          <p:spPr bwMode="auto">
            <a:xfrm>
              <a:off x="5152" y="2663"/>
              <a:ext cx="70" cy="45"/>
            </a:xfrm>
            <a:custGeom>
              <a:avLst/>
              <a:gdLst>
                <a:gd name="T0" fmla="*/ 12 w 309"/>
                <a:gd name="T1" fmla="*/ 68 h 198"/>
                <a:gd name="T2" fmla="*/ 131 w 309"/>
                <a:gd name="T3" fmla="*/ 181 h 198"/>
                <a:gd name="T4" fmla="*/ 296 w 309"/>
                <a:gd name="T5" fmla="*/ 130 h 198"/>
                <a:gd name="T6" fmla="*/ 177 w 309"/>
                <a:gd name="T7" fmla="*/ 17 h 198"/>
                <a:gd name="T8" fmla="*/ 12 w 309"/>
                <a:gd name="T9" fmla="*/ 68 h 198"/>
              </a:gdLst>
              <a:ahLst/>
              <a:cxnLst>
                <a:cxn ang="0">
                  <a:pos x="T0" y="T1"/>
                </a:cxn>
                <a:cxn ang="0">
                  <a:pos x="T2" y="T3"/>
                </a:cxn>
                <a:cxn ang="0">
                  <a:pos x="T4" y="T5"/>
                </a:cxn>
                <a:cxn ang="0">
                  <a:pos x="T6" y="T7"/>
                </a:cxn>
                <a:cxn ang="0">
                  <a:pos x="T8" y="T9"/>
                </a:cxn>
              </a:cxnLst>
              <a:rect l="0" t="0" r="r" b="b"/>
              <a:pathLst>
                <a:path w="309" h="198">
                  <a:moveTo>
                    <a:pt x="12" y="68"/>
                  </a:moveTo>
                  <a:cubicBezTo>
                    <a:pt x="0" y="113"/>
                    <a:pt x="52" y="163"/>
                    <a:pt x="131" y="181"/>
                  </a:cubicBezTo>
                  <a:cubicBezTo>
                    <a:pt x="209" y="198"/>
                    <a:pt x="283" y="175"/>
                    <a:pt x="296" y="130"/>
                  </a:cubicBezTo>
                  <a:cubicBezTo>
                    <a:pt x="309" y="85"/>
                    <a:pt x="256" y="34"/>
                    <a:pt x="177" y="17"/>
                  </a:cubicBezTo>
                  <a:cubicBezTo>
                    <a:pt x="99" y="0"/>
                    <a:pt x="25" y="22"/>
                    <a:pt x="12" y="68"/>
                  </a:cubicBezTo>
                  <a:close/>
                </a:path>
              </a:pathLst>
            </a:custGeom>
            <a:solidFill>
              <a:srgbClr val="FFFFF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109"/>
            <p:cNvSpPr>
              <a:spLocks/>
            </p:cNvSpPr>
            <p:nvPr/>
          </p:nvSpPr>
          <p:spPr bwMode="auto">
            <a:xfrm>
              <a:off x="5168" y="2668"/>
              <a:ext cx="41" cy="36"/>
            </a:xfrm>
            <a:custGeom>
              <a:avLst/>
              <a:gdLst>
                <a:gd name="T0" fmla="*/ 11 w 182"/>
                <a:gd name="T1" fmla="*/ 63 h 160"/>
                <a:gd name="T2" fmla="*/ 71 w 182"/>
                <a:gd name="T3" fmla="*/ 151 h 160"/>
                <a:gd name="T4" fmla="*/ 171 w 182"/>
                <a:gd name="T5" fmla="*/ 98 h 160"/>
                <a:gd name="T6" fmla="*/ 111 w 182"/>
                <a:gd name="T7" fmla="*/ 10 h 160"/>
                <a:gd name="T8" fmla="*/ 11 w 182"/>
                <a:gd name="T9" fmla="*/ 63 h 160"/>
              </a:gdLst>
              <a:ahLst/>
              <a:cxnLst>
                <a:cxn ang="0">
                  <a:pos x="T0" y="T1"/>
                </a:cxn>
                <a:cxn ang="0">
                  <a:pos x="T2" y="T3"/>
                </a:cxn>
                <a:cxn ang="0">
                  <a:pos x="T4" y="T5"/>
                </a:cxn>
                <a:cxn ang="0">
                  <a:pos x="T6" y="T7"/>
                </a:cxn>
                <a:cxn ang="0">
                  <a:pos x="T8" y="T9"/>
                </a:cxn>
              </a:cxnLst>
              <a:rect l="0" t="0" r="r" b="b"/>
              <a:pathLst>
                <a:path w="182" h="160">
                  <a:moveTo>
                    <a:pt x="11" y="63"/>
                  </a:moveTo>
                  <a:cubicBezTo>
                    <a:pt x="0" y="101"/>
                    <a:pt x="27" y="141"/>
                    <a:pt x="71" y="151"/>
                  </a:cubicBezTo>
                  <a:cubicBezTo>
                    <a:pt x="115" y="160"/>
                    <a:pt x="160" y="137"/>
                    <a:pt x="171" y="98"/>
                  </a:cubicBezTo>
                  <a:cubicBezTo>
                    <a:pt x="182" y="59"/>
                    <a:pt x="155" y="20"/>
                    <a:pt x="111" y="10"/>
                  </a:cubicBezTo>
                  <a:cubicBezTo>
                    <a:pt x="67" y="0"/>
                    <a:pt x="22" y="24"/>
                    <a:pt x="11" y="63"/>
                  </a:cubicBezTo>
                  <a:close/>
                </a:path>
              </a:pathLst>
            </a:custGeom>
            <a:solidFill>
              <a:srgbClr val="529700"/>
            </a:solidFill>
            <a:ln w="2" cap="flat">
              <a:solidFill>
                <a:srgbClr val="3B6A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110"/>
            <p:cNvSpPr>
              <a:spLocks/>
            </p:cNvSpPr>
            <p:nvPr/>
          </p:nvSpPr>
          <p:spPr bwMode="auto">
            <a:xfrm>
              <a:off x="5177" y="2676"/>
              <a:ext cx="24" cy="20"/>
            </a:xfrm>
            <a:custGeom>
              <a:avLst/>
              <a:gdLst>
                <a:gd name="T0" fmla="*/ 6 w 104"/>
                <a:gd name="T1" fmla="*/ 35 h 91"/>
                <a:gd name="T2" fmla="*/ 41 w 104"/>
                <a:gd name="T3" fmla="*/ 85 h 91"/>
                <a:gd name="T4" fmla="*/ 98 w 104"/>
                <a:gd name="T5" fmla="*/ 55 h 91"/>
                <a:gd name="T6" fmla="*/ 64 w 104"/>
                <a:gd name="T7" fmla="*/ 5 h 91"/>
                <a:gd name="T8" fmla="*/ 6 w 104"/>
                <a:gd name="T9" fmla="*/ 35 h 91"/>
              </a:gdLst>
              <a:ahLst/>
              <a:cxnLst>
                <a:cxn ang="0">
                  <a:pos x="T0" y="T1"/>
                </a:cxn>
                <a:cxn ang="0">
                  <a:pos x="T2" y="T3"/>
                </a:cxn>
                <a:cxn ang="0">
                  <a:pos x="T4" y="T5"/>
                </a:cxn>
                <a:cxn ang="0">
                  <a:pos x="T6" y="T7"/>
                </a:cxn>
                <a:cxn ang="0">
                  <a:pos x="T8" y="T9"/>
                </a:cxn>
              </a:cxnLst>
              <a:rect l="0" t="0" r="r" b="b"/>
              <a:pathLst>
                <a:path w="104" h="91">
                  <a:moveTo>
                    <a:pt x="6" y="35"/>
                  </a:moveTo>
                  <a:cubicBezTo>
                    <a:pt x="0" y="57"/>
                    <a:pt x="15" y="80"/>
                    <a:pt x="41" y="85"/>
                  </a:cubicBezTo>
                  <a:cubicBezTo>
                    <a:pt x="66" y="91"/>
                    <a:pt x="91" y="78"/>
                    <a:pt x="98" y="55"/>
                  </a:cubicBezTo>
                  <a:cubicBezTo>
                    <a:pt x="104" y="33"/>
                    <a:pt x="89" y="11"/>
                    <a:pt x="64" y="5"/>
                  </a:cubicBezTo>
                  <a:cubicBezTo>
                    <a:pt x="38" y="0"/>
                    <a:pt x="13" y="13"/>
                    <a:pt x="6" y="35"/>
                  </a:cubicBezTo>
                  <a:close/>
                </a:path>
              </a:pathLst>
            </a:custGeom>
            <a:solidFill>
              <a:srgbClr val="000000"/>
            </a:solidFill>
            <a:ln w="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111"/>
            <p:cNvSpPr>
              <a:spLocks/>
            </p:cNvSpPr>
            <p:nvPr/>
          </p:nvSpPr>
          <p:spPr bwMode="auto">
            <a:xfrm>
              <a:off x="5032" y="2575"/>
              <a:ext cx="199" cy="92"/>
            </a:xfrm>
            <a:custGeom>
              <a:avLst/>
              <a:gdLst>
                <a:gd name="T0" fmla="*/ 880 w 880"/>
                <a:gd name="T1" fmla="*/ 394 h 403"/>
                <a:gd name="T2" fmla="*/ 469 w 880"/>
                <a:gd name="T3" fmla="*/ 334 h 403"/>
                <a:gd name="T4" fmla="*/ 31 w 880"/>
                <a:gd name="T5" fmla="*/ 403 h 403"/>
                <a:gd name="T6" fmla="*/ 455 w 880"/>
                <a:gd name="T7" fmla="*/ 0 h 403"/>
                <a:gd name="T8" fmla="*/ 880 w 880"/>
                <a:gd name="T9" fmla="*/ 394 h 403"/>
              </a:gdLst>
              <a:ahLst/>
              <a:cxnLst>
                <a:cxn ang="0">
                  <a:pos x="T0" y="T1"/>
                </a:cxn>
                <a:cxn ang="0">
                  <a:pos x="T2" y="T3"/>
                </a:cxn>
                <a:cxn ang="0">
                  <a:pos x="T4" y="T5"/>
                </a:cxn>
                <a:cxn ang="0">
                  <a:pos x="T6" y="T7"/>
                </a:cxn>
                <a:cxn ang="0">
                  <a:pos x="T8" y="T9"/>
                </a:cxn>
              </a:cxnLst>
              <a:rect l="0" t="0" r="r" b="b"/>
              <a:pathLst>
                <a:path w="880" h="403">
                  <a:moveTo>
                    <a:pt x="880" y="394"/>
                  </a:moveTo>
                  <a:cubicBezTo>
                    <a:pt x="797" y="194"/>
                    <a:pt x="682" y="331"/>
                    <a:pt x="469" y="334"/>
                  </a:cubicBezTo>
                  <a:cubicBezTo>
                    <a:pt x="225" y="338"/>
                    <a:pt x="192" y="239"/>
                    <a:pt x="31" y="403"/>
                  </a:cubicBezTo>
                  <a:cubicBezTo>
                    <a:pt x="0" y="221"/>
                    <a:pt x="227" y="0"/>
                    <a:pt x="455" y="0"/>
                  </a:cubicBezTo>
                  <a:cubicBezTo>
                    <a:pt x="684" y="0"/>
                    <a:pt x="880" y="266"/>
                    <a:pt x="880" y="394"/>
                  </a:cubicBezTo>
                  <a:close/>
                </a:path>
              </a:pathLst>
            </a:custGeom>
            <a:solidFill>
              <a:srgbClr val="C77304"/>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112"/>
            <p:cNvSpPr>
              <a:spLocks/>
            </p:cNvSpPr>
            <p:nvPr/>
          </p:nvSpPr>
          <p:spPr bwMode="auto">
            <a:xfrm>
              <a:off x="5040" y="2690"/>
              <a:ext cx="193" cy="98"/>
            </a:xfrm>
            <a:custGeom>
              <a:avLst/>
              <a:gdLst>
                <a:gd name="T0" fmla="*/ 0 w 849"/>
                <a:gd name="T1" fmla="*/ 0 h 436"/>
                <a:gd name="T2" fmla="*/ 424 w 849"/>
                <a:gd name="T3" fmla="*/ 436 h 436"/>
                <a:gd name="T4" fmla="*/ 849 w 849"/>
                <a:gd name="T5" fmla="*/ 0 h 436"/>
                <a:gd name="T6" fmla="*/ 843 w 849"/>
                <a:gd name="T7" fmla="*/ 0 h 436"/>
                <a:gd name="T8" fmla="*/ 432 w 849"/>
                <a:gd name="T9" fmla="*/ 331 h 436"/>
                <a:gd name="T10" fmla="*/ 20 w 849"/>
                <a:gd name="T11" fmla="*/ 0 h 436"/>
                <a:gd name="T12" fmla="*/ 0 w 849"/>
                <a:gd name="T13" fmla="*/ 0 h 436"/>
              </a:gdLst>
              <a:ahLst/>
              <a:cxnLst>
                <a:cxn ang="0">
                  <a:pos x="T0" y="T1"/>
                </a:cxn>
                <a:cxn ang="0">
                  <a:pos x="T2" y="T3"/>
                </a:cxn>
                <a:cxn ang="0">
                  <a:pos x="T4" y="T5"/>
                </a:cxn>
                <a:cxn ang="0">
                  <a:pos x="T6" y="T7"/>
                </a:cxn>
                <a:cxn ang="0">
                  <a:pos x="T8" y="T9"/>
                </a:cxn>
                <a:cxn ang="0">
                  <a:pos x="T10" y="T11"/>
                </a:cxn>
                <a:cxn ang="0">
                  <a:pos x="T12" y="T13"/>
                </a:cxn>
              </a:cxnLst>
              <a:rect l="0" t="0" r="r" b="b"/>
              <a:pathLst>
                <a:path w="849" h="436">
                  <a:moveTo>
                    <a:pt x="0" y="0"/>
                  </a:moveTo>
                  <a:cubicBezTo>
                    <a:pt x="0" y="241"/>
                    <a:pt x="190" y="436"/>
                    <a:pt x="424" y="436"/>
                  </a:cubicBezTo>
                  <a:cubicBezTo>
                    <a:pt x="658" y="436"/>
                    <a:pt x="849" y="241"/>
                    <a:pt x="849" y="0"/>
                  </a:cubicBezTo>
                  <a:lnTo>
                    <a:pt x="843" y="0"/>
                  </a:lnTo>
                  <a:cubicBezTo>
                    <a:pt x="797" y="190"/>
                    <a:pt x="631" y="331"/>
                    <a:pt x="432" y="331"/>
                  </a:cubicBezTo>
                  <a:cubicBezTo>
                    <a:pt x="233" y="331"/>
                    <a:pt x="66" y="190"/>
                    <a:pt x="20" y="0"/>
                  </a:cubicBezTo>
                  <a:lnTo>
                    <a:pt x="0" y="0"/>
                  </a:lnTo>
                  <a:close/>
                </a:path>
              </a:pathLst>
            </a:custGeom>
            <a:solidFill>
              <a:srgbClr val="FFFF5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113"/>
            <p:cNvSpPr>
              <a:spLocks/>
            </p:cNvSpPr>
            <p:nvPr/>
          </p:nvSpPr>
          <p:spPr bwMode="auto">
            <a:xfrm>
              <a:off x="5041" y="2575"/>
              <a:ext cx="192" cy="84"/>
            </a:xfrm>
            <a:custGeom>
              <a:avLst/>
              <a:gdLst>
                <a:gd name="T0" fmla="*/ 849 w 849"/>
                <a:gd name="T1" fmla="*/ 372 h 372"/>
                <a:gd name="T2" fmla="*/ 0 w 849"/>
                <a:gd name="T3" fmla="*/ 372 h 372"/>
                <a:gd name="T4" fmla="*/ 424 w 849"/>
                <a:gd name="T5" fmla="*/ 0 h 372"/>
                <a:gd name="T6" fmla="*/ 849 w 849"/>
                <a:gd name="T7" fmla="*/ 372 h 372"/>
              </a:gdLst>
              <a:ahLst/>
              <a:cxnLst>
                <a:cxn ang="0">
                  <a:pos x="T0" y="T1"/>
                </a:cxn>
                <a:cxn ang="0">
                  <a:pos x="T2" y="T3"/>
                </a:cxn>
                <a:cxn ang="0">
                  <a:pos x="T4" y="T5"/>
                </a:cxn>
                <a:cxn ang="0">
                  <a:pos x="T6" y="T7"/>
                </a:cxn>
              </a:cxnLst>
              <a:rect l="0" t="0" r="r" b="b"/>
              <a:pathLst>
                <a:path w="849" h="372">
                  <a:moveTo>
                    <a:pt x="849" y="372"/>
                  </a:moveTo>
                  <a:lnTo>
                    <a:pt x="0" y="372"/>
                  </a:lnTo>
                  <a:cubicBezTo>
                    <a:pt x="0" y="167"/>
                    <a:pt x="190" y="0"/>
                    <a:pt x="424" y="0"/>
                  </a:cubicBezTo>
                  <a:cubicBezTo>
                    <a:pt x="659" y="0"/>
                    <a:pt x="849" y="167"/>
                    <a:pt x="849" y="372"/>
                  </a:cubicBezTo>
                  <a:close/>
                </a:path>
              </a:pathLst>
            </a:custGeom>
            <a:solidFill>
              <a:srgbClr val="FFFF5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114"/>
            <p:cNvSpPr>
              <a:spLocks/>
            </p:cNvSpPr>
            <p:nvPr/>
          </p:nvSpPr>
          <p:spPr bwMode="auto">
            <a:xfrm>
              <a:off x="5017" y="2662"/>
              <a:ext cx="234" cy="26"/>
            </a:xfrm>
            <a:custGeom>
              <a:avLst/>
              <a:gdLst>
                <a:gd name="T0" fmla="*/ 44 w 1033"/>
                <a:gd name="T1" fmla="*/ 0 h 116"/>
                <a:gd name="T2" fmla="*/ 989 w 1033"/>
                <a:gd name="T3" fmla="*/ 0 h 116"/>
                <a:gd name="T4" fmla="*/ 1033 w 1033"/>
                <a:gd name="T5" fmla="*/ 39 h 116"/>
                <a:gd name="T6" fmla="*/ 1033 w 1033"/>
                <a:gd name="T7" fmla="*/ 77 h 116"/>
                <a:gd name="T8" fmla="*/ 989 w 1033"/>
                <a:gd name="T9" fmla="*/ 116 h 116"/>
                <a:gd name="T10" fmla="*/ 44 w 1033"/>
                <a:gd name="T11" fmla="*/ 116 h 116"/>
                <a:gd name="T12" fmla="*/ 0 w 1033"/>
                <a:gd name="T13" fmla="*/ 77 h 116"/>
                <a:gd name="T14" fmla="*/ 0 w 1033"/>
                <a:gd name="T15" fmla="*/ 39 h 116"/>
                <a:gd name="T16" fmla="*/ 44 w 1033"/>
                <a:gd name="T17"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3" h="116">
                  <a:moveTo>
                    <a:pt x="44" y="0"/>
                  </a:moveTo>
                  <a:lnTo>
                    <a:pt x="989" y="0"/>
                  </a:lnTo>
                  <a:cubicBezTo>
                    <a:pt x="1013" y="0"/>
                    <a:pt x="1033" y="17"/>
                    <a:pt x="1033" y="39"/>
                  </a:cubicBezTo>
                  <a:lnTo>
                    <a:pt x="1033" y="77"/>
                  </a:lnTo>
                  <a:cubicBezTo>
                    <a:pt x="1033" y="98"/>
                    <a:pt x="1013" y="116"/>
                    <a:pt x="989" y="116"/>
                  </a:cubicBezTo>
                  <a:lnTo>
                    <a:pt x="44" y="116"/>
                  </a:lnTo>
                  <a:cubicBezTo>
                    <a:pt x="20" y="116"/>
                    <a:pt x="0" y="98"/>
                    <a:pt x="0" y="77"/>
                  </a:cubicBezTo>
                  <a:lnTo>
                    <a:pt x="0" y="39"/>
                  </a:lnTo>
                  <a:cubicBezTo>
                    <a:pt x="0" y="17"/>
                    <a:pt x="20" y="0"/>
                    <a:pt x="44" y="0"/>
                  </a:cubicBezTo>
                  <a:close/>
                </a:path>
              </a:pathLst>
            </a:custGeom>
            <a:solidFill>
              <a:srgbClr val="FFFF5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115"/>
            <p:cNvSpPr>
              <a:spLocks/>
            </p:cNvSpPr>
            <p:nvPr/>
          </p:nvSpPr>
          <p:spPr bwMode="auto">
            <a:xfrm>
              <a:off x="5191" y="2784"/>
              <a:ext cx="26" cy="68"/>
            </a:xfrm>
            <a:custGeom>
              <a:avLst/>
              <a:gdLst>
                <a:gd name="T0" fmla="*/ 57 w 114"/>
                <a:gd name="T1" fmla="*/ 0 h 300"/>
                <a:gd name="T2" fmla="*/ 0 w 114"/>
                <a:gd name="T3" fmla="*/ 50 h 300"/>
                <a:gd name="T4" fmla="*/ 0 w 114"/>
                <a:gd name="T5" fmla="*/ 250 h 300"/>
                <a:gd name="T6" fmla="*/ 57 w 114"/>
                <a:gd name="T7" fmla="*/ 300 h 300"/>
                <a:gd name="T8" fmla="*/ 114 w 114"/>
                <a:gd name="T9" fmla="*/ 250 h 300"/>
                <a:gd name="T10" fmla="*/ 114 w 114"/>
                <a:gd name="T11" fmla="*/ 50 h 300"/>
                <a:gd name="T12" fmla="*/ 57 w 114"/>
                <a:gd name="T13" fmla="*/ 0 h 300"/>
              </a:gdLst>
              <a:ahLst/>
              <a:cxnLst>
                <a:cxn ang="0">
                  <a:pos x="T0" y="T1"/>
                </a:cxn>
                <a:cxn ang="0">
                  <a:pos x="T2" y="T3"/>
                </a:cxn>
                <a:cxn ang="0">
                  <a:pos x="T4" y="T5"/>
                </a:cxn>
                <a:cxn ang="0">
                  <a:pos x="T6" y="T7"/>
                </a:cxn>
                <a:cxn ang="0">
                  <a:pos x="T8" y="T9"/>
                </a:cxn>
                <a:cxn ang="0">
                  <a:pos x="T10" y="T11"/>
                </a:cxn>
                <a:cxn ang="0">
                  <a:pos x="T12" y="T13"/>
                </a:cxn>
              </a:cxnLst>
              <a:rect l="0" t="0" r="r" b="b"/>
              <a:pathLst>
                <a:path w="114" h="300">
                  <a:moveTo>
                    <a:pt x="57" y="0"/>
                  </a:moveTo>
                  <a:cubicBezTo>
                    <a:pt x="25" y="0"/>
                    <a:pt x="0" y="23"/>
                    <a:pt x="0" y="50"/>
                  </a:cubicBezTo>
                  <a:lnTo>
                    <a:pt x="0" y="250"/>
                  </a:lnTo>
                  <a:cubicBezTo>
                    <a:pt x="0" y="278"/>
                    <a:pt x="25" y="300"/>
                    <a:pt x="57" y="300"/>
                  </a:cubicBezTo>
                  <a:cubicBezTo>
                    <a:pt x="89" y="300"/>
                    <a:pt x="114" y="278"/>
                    <a:pt x="114" y="250"/>
                  </a:cubicBezTo>
                  <a:lnTo>
                    <a:pt x="114" y="50"/>
                  </a:lnTo>
                  <a:cubicBezTo>
                    <a:pt x="114" y="23"/>
                    <a:pt x="89" y="0"/>
                    <a:pt x="57" y="0"/>
                  </a:cubicBezTo>
                  <a:close/>
                </a:path>
              </a:pathLst>
            </a:custGeom>
            <a:solidFill>
              <a:srgbClr val="FF0000"/>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116"/>
            <p:cNvSpPr>
              <a:spLocks/>
            </p:cNvSpPr>
            <p:nvPr/>
          </p:nvSpPr>
          <p:spPr bwMode="auto">
            <a:xfrm>
              <a:off x="5214" y="2760"/>
              <a:ext cx="49" cy="35"/>
            </a:xfrm>
            <a:custGeom>
              <a:avLst/>
              <a:gdLst>
                <a:gd name="T0" fmla="*/ 159 w 216"/>
                <a:gd name="T1" fmla="*/ 0 h 155"/>
                <a:gd name="T2" fmla="*/ 57 w 216"/>
                <a:gd name="T3" fmla="*/ 0 h 155"/>
                <a:gd name="T4" fmla="*/ 0 w 216"/>
                <a:gd name="T5" fmla="*/ 50 h 155"/>
                <a:gd name="T6" fmla="*/ 0 w 216"/>
                <a:gd name="T7" fmla="*/ 105 h 155"/>
                <a:gd name="T8" fmla="*/ 57 w 216"/>
                <a:gd name="T9" fmla="*/ 155 h 155"/>
                <a:gd name="T10" fmla="*/ 159 w 216"/>
                <a:gd name="T11" fmla="*/ 155 h 155"/>
                <a:gd name="T12" fmla="*/ 216 w 216"/>
                <a:gd name="T13" fmla="*/ 105 h 155"/>
                <a:gd name="T14" fmla="*/ 216 w 216"/>
                <a:gd name="T15" fmla="*/ 50 h 155"/>
                <a:gd name="T16" fmla="*/ 159 w 216"/>
                <a:gd name="T17"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155">
                  <a:moveTo>
                    <a:pt x="159" y="0"/>
                  </a:moveTo>
                  <a:lnTo>
                    <a:pt x="57" y="0"/>
                  </a:lnTo>
                  <a:cubicBezTo>
                    <a:pt x="26" y="0"/>
                    <a:pt x="0" y="22"/>
                    <a:pt x="0" y="50"/>
                  </a:cubicBezTo>
                  <a:lnTo>
                    <a:pt x="0" y="105"/>
                  </a:lnTo>
                  <a:cubicBezTo>
                    <a:pt x="0" y="133"/>
                    <a:pt x="26" y="155"/>
                    <a:pt x="57" y="155"/>
                  </a:cubicBezTo>
                  <a:lnTo>
                    <a:pt x="159" y="155"/>
                  </a:lnTo>
                  <a:cubicBezTo>
                    <a:pt x="190" y="155"/>
                    <a:pt x="216" y="133"/>
                    <a:pt x="216" y="105"/>
                  </a:cubicBezTo>
                  <a:lnTo>
                    <a:pt x="216" y="50"/>
                  </a:lnTo>
                  <a:cubicBezTo>
                    <a:pt x="216" y="22"/>
                    <a:pt x="190" y="0"/>
                    <a:pt x="159" y="0"/>
                  </a:cubicBezTo>
                  <a:close/>
                </a:path>
              </a:pathLst>
            </a:custGeom>
            <a:solidFill>
              <a:srgbClr val="5F5F5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117"/>
            <p:cNvSpPr>
              <a:spLocks/>
            </p:cNvSpPr>
            <p:nvPr/>
          </p:nvSpPr>
          <p:spPr bwMode="auto">
            <a:xfrm>
              <a:off x="5167" y="2764"/>
              <a:ext cx="63" cy="28"/>
            </a:xfrm>
            <a:custGeom>
              <a:avLst/>
              <a:gdLst>
                <a:gd name="T0" fmla="*/ 222 w 279"/>
                <a:gd name="T1" fmla="*/ 0 h 122"/>
                <a:gd name="T2" fmla="*/ 57 w 279"/>
                <a:gd name="T3" fmla="*/ 0 h 122"/>
                <a:gd name="T4" fmla="*/ 0 w 279"/>
                <a:gd name="T5" fmla="*/ 50 h 122"/>
                <a:gd name="T6" fmla="*/ 0 w 279"/>
                <a:gd name="T7" fmla="*/ 72 h 122"/>
                <a:gd name="T8" fmla="*/ 57 w 279"/>
                <a:gd name="T9" fmla="*/ 122 h 122"/>
                <a:gd name="T10" fmla="*/ 222 w 279"/>
                <a:gd name="T11" fmla="*/ 122 h 122"/>
                <a:gd name="T12" fmla="*/ 279 w 279"/>
                <a:gd name="T13" fmla="*/ 72 h 122"/>
                <a:gd name="T14" fmla="*/ 279 w 279"/>
                <a:gd name="T15" fmla="*/ 50 h 122"/>
                <a:gd name="T16" fmla="*/ 222 w 279"/>
                <a:gd name="T17"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 h="122">
                  <a:moveTo>
                    <a:pt x="222" y="0"/>
                  </a:moveTo>
                  <a:lnTo>
                    <a:pt x="57" y="0"/>
                  </a:lnTo>
                  <a:cubicBezTo>
                    <a:pt x="26" y="0"/>
                    <a:pt x="0" y="22"/>
                    <a:pt x="0" y="50"/>
                  </a:cubicBezTo>
                  <a:lnTo>
                    <a:pt x="0" y="72"/>
                  </a:lnTo>
                  <a:cubicBezTo>
                    <a:pt x="0" y="99"/>
                    <a:pt x="26" y="122"/>
                    <a:pt x="57" y="122"/>
                  </a:cubicBezTo>
                  <a:lnTo>
                    <a:pt x="222" y="122"/>
                  </a:lnTo>
                  <a:cubicBezTo>
                    <a:pt x="254" y="122"/>
                    <a:pt x="279" y="99"/>
                    <a:pt x="279" y="72"/>
                  </a:cubicBezTo>
                  <a:lnTo>
                    <a:pt x="279" y="50"/>
                  </a:lnTo>
                  <a:cubicBezTo>
                    <a:pt x="279" y="22"/>
                    <a:pt x="254" y="0"/>
                    <a:pt x="222" y="0"/>
                  </a:cubicBezTo>
                  <a:close/>
                </a:path>
              </a:pathLst>
            </a:custGeom>
            <a:solidFill>
              <a:srgbClr val="5F5F5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118"/>
            <p:cNvSpPr>
              <a:spLocks/>
            </p:cNvSpPr>
            <p:nvPr/>
          </p:nvSpPr>
          <p:spPr bwMode="auto">
            <a:xfrm>
              <a:off x="5163" y="2821"/>
              <a:ext cx="75" cy="80"/>
            </a:xfrm>
            <a:custGeom>
              <a:avLst/>
              <a:gdLst>
                <a:gd name="T0" fmla="*/ 0 w 332"/>
                <a:gd name="T1" fmla="*/ 0 h 353"/>
                <a:gd name="T2" fmla="*/ 332 w 332"/>
                <a:gd name="T3" fmla="*/ 0 h 353"/>
                <a:gd name="T4" fmla="*/ 332 w 332"/>
                <a:gd name="T5" fmla="*/ 291 h 353"/>
                <a:gd name="T6" fmla="*/ 0 w 332"/>
                <a:gd name="T7" fmla="*/ 291 h 353"/>
                <a:gd name="T8" fmla="*/ 0 w 332"/>
                <a:gd name="T9" fmla="*/ 0 h 353"/>
              </a:gdLst>
              <a:ahLst/>
              <a:cxnLst>
                <a:cxn ang="0">
                  <a:pos x="T0" y="T1"/>
                </a:cxn>
                <a:cxn ang="0">
                  <a:pos x="T2" y="T3"/>
                </a:cxn>
                <a:cxn ang="0">
                  <a:pos x="T4" y="T5"/>
                </a:cxn>
                <a:cxn ang="0">
                  <a:pos x="T6" y="T7"/>
                </a:cxn>
                <a:cxn ang="0">
                  <a:pos x="T8" y="T9"/>
                </a:cxn>
              </a:cxnLst>
              <a:rect l="0" t="0" r="r" b="b"/>
              <a:pathLst>
                <a:path w="332" h="353">
                  <a:moveTo>
                    <a:pt x="0" y="0"/>
                  </a:moveTo>
                  <a:cubicBezTo>
                    <a:pt x="95" y="55"/>
                    <a:pt x="209" y="43"/>
                    <a:pt x="332" y="0"/>
                  </a:cubicBezTo>
                  <a:lnTo>
                    <a:pt x="332" y="291"/>
                  </a:lnTo>
                  <a:cubicBezTo>
                    <a:pt x="240" y="325"/>
                    <a:pt x="146" y="353"/>
                    <a:pt x="0" y="291"/>
                  </a:cubicBezTo>
                  <a:lnTo>
                    <a:pt x="0" y="0"/>
                  </a:lnTo>
                  <a:close/>
                </a:path>
              </a:pathLst>
            </a:custGeom>
            <a:solidFill>
              <a:srgbClr val="1B1BFF"/>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 name="Rectangle 119"/>
            <p:cNvSpPr>
              <a:spLocks noChangeArrowheads="1"/>
            </p:cNvSpPr>
            <p:nvPr/>
          </p:nvSpPr>
          <p:spPr bwMode="auto">
            <a:xfrm>
              <a:off x="4885" y="2998"/>
              <a:ext cx="557" cy="247"/>
            </a:xfrm>
            <a:prstGeom prst="rect">
              <a:avLst/>
            </a:prstGeom>
            <a:solidFill>
              <a:srgbClr val="FFE6D5"/>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Rectangle 120"/>
            <p:cNvSpPr>
              <a:spLocks noChangeArrowheads="1"/>
            </p:cNvSpPr>
            <p:nvPr/>
          </p:nvSpPr>
          <p:spPr bwMode="auto">
            <a:xfrm>
              <a:off x="4926" y="3005"/>
              <a:ext cx="498" cy="1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Sans"/>
                </a:rPr>
                <a:t>Hardware</a:t>
              </a:r>
              <a:endParaRPr kumimoji="0" lang="en-US" sz="1800" b="0" i="0" u="none" strike="noStrike" cap="none" normalizeH="0" baseline="0" dirty="0">
                <a:ln>
                  <a:noFill/>
                </a:ln>
                <a:solidFill>
                  <a:schemeClr val="tx1"/>
                </a:solidFill>
                <a:effectLst/>
                <a:latin typeface="Arial" pitchFamily="34" charset="0"/>
              </a:endParaRPr>
            </a:p>
          </p:txBody>
        </p:sp>
        <p:sp>
          <p:nvSpPr>
            <p:cNvPr id="125" name="Rectangle 121"/>
            <p:cNvSpPr>
              <a:spLocks noChangeArrowheads="1"/>
            </p:cNvSpPr>
            <p:nvPr/>
          </p:nvSpPr>
          <p:spPr bwMode="auto">
            <a:xfrm>
              <a:off x="4926" y="3121"/>
              <a:ext cx="446" cy="1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Sans"/>
                </a:rPr>
                <a:t>designer</a:t>
              </a:r>
              <a:endParaRPr kumimoji="0" lang="en-US" sz="1800" b="0" i="0" u="none" strike="noStrike" cap="none" normalizeH="0" baseline="0">
                <a:ln>
                  <a:noFill/>
                </a:ln>
                <a:solidFill>
                  <a:schemeClr val="tx1"/>
                </a:solidFill>
                <a:effectLst/>
                <a:latin typeface="Arial" pitchFamily="34" charset="0"/>
              </a:endParaRPr>
            </a:p>
          </p:txBody>
        </p:sp>
        <p:sp>
          <p:nvSpPr>
            <p:cNvPr id="126" name="Rectangle 122"/>
            <p:cNvSpPr>
              <a:spLocks noChangeArrowheads="1"/>
            </p:cNvSpPr>
            <p:nvPr/>
          </p:nvSpPr>
          <p:spPr bwMode="auto">
            <a:xfrm>
              <a:off x="3689" y="1804"/>
              <a:ext cx="577" cy="211"/>
            </a:xfrm>
            <a:prstGeom prst="rect">
              <a:avLst/>
            </a:pr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Rectangle 123"/>
            <p:cNvSpPr>
              <a:spLocks noChangeArrowheads="1"/>
            </p:cNvSpPr>
            <p:nvPr/>
          </p:nvSpPr>
          <p:spPr bwMode="auto">
            <a:xfrm>
              <a:off x="3817" y="1855"/>
              <a:ext cx="455" cy="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Sans"/>
                </a:rPr>
                <a:t>Pipelining</a:t>
              </a:r>
              <a:endParaRPr kumimoji="0" lang="en-US" sz="1800" b="0" i="0" u="none" strike="noStrike" cap="none" normalizeH="0" baseline="0" dirty="0">
                <a:ln>
                  <a:noFill/>
                </a:ln>
                <a:solidFill>
                  <a:schemeClr val="tx1"/>
                </a:solidFill>
                <a:effectLst/>
                <a:latin typeface="Arial" pitchFamily="34" charset="0"/>
              </a:endParaRPr>
            </a:p>
          </p:txBody>
        </p:sp>
        <p:sp>
          <p:nvSpPr>
            <p:cNvPr id="128" name="Oval 124"/>
            <p:cNvSpPr>
              <a:spLocks noChangeArrowheads="1"/>
            </p:cNvSpPr>
            <p:nvPr/>
          </p:nvSpPr>
          <p:spPr bwMode="auto">
            <a:xfrm>
              <a:off x="3626" y="1742"/>
              <a:ext cx="81" cy="81"/>
            </a:xfrm>
            <a:prstGeom prst="ellipse">
              <a:avLst/>
            </a:prstGeom>
            <a:solidFill>
              <a:srgbClr val="87DEAA"/>
            </a:solidFill>
            <a:ln w="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9" name="Rectangle 125"/>
            <p:cNvSpPr>
              <a:spLocks noChangeArrowheads="1"/>
            </p:cNvSpPr>
            <p:nvPr/>
          </p:nvSpPr>
          <p:spPr bwMode="auto">
            <a:xfrm>
              <a:off x="3649" y="1751"/>
              <a:ext cx="64" cy="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rgbClr val="000000"/>
                  </a:solidFill>
                  <a:effectLst/>
                  <a:latin typeface="Sans"/>
                </a:rPr>
                <a:t>9</a:t>
              </a:r>
              <a:endParaRPr kumimoji="0" lang="en-US" sz="1800" b="0" i="0" u="none" strike="noStrike" cap="none" normalizeH="0" baseline="0">
                <a:ln>
                  <a:noFill/>
                </a:ln>
                <a:solidFill>
                  <a:schemeClr val="tx1"/>
                </a:solidFill>
                <a:effectLst/>
                <a:latin typeface="Arial" pitchFamily="34" charset="0"/>
              </a:endParaRPr>
            </a:p>
          </p:txBody>
        </p:sp>
      </p:grpSp>
      <p:pic>
        <p:nvPicPr>
          <p:cNvPr id="132"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3"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50</a:t>
            </a:fld>
            <a:endParaRPr lang="en-US" sz="1000" dirty="0">
              <a:latin typeface="Calibri" panose="020F050202020403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page50">
    <p:spTree>
      <p:nvGrpSpPr>
        <p:cNvPr id="1" name=""/>
        <p:cNvGrpSpPr/>
        <p:nvPr/>
      </p:nvGrpSpPr>
      <p:grpSpPr>
        <a:xfrm>
          <a:off x="0" y="0"/>
          <a:ext cx="0" cy="0"/>
          <a:chOff x="0" y="0"/>
          <a:chExt cx="0" cy="0"/>
        </a:xfrm>
      </p:grpSpPr>
      <p:pic>
        <p:nvPicPr>
          <p:cNvPr id="5"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Subtitle 1"/>
          <p:cNvSpPr txBox="1">
            <a:spLocks/>
          </p:cNvSpPr>
          <p:nvPr/>
        </p:nvSpPr>
        <p:spPr bwMode="auto">
          <a:xfrm>
            <a:off x="1447800" y="1828800"/>
            <a:ext cx="6096000" cy="3535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ctr" rtl="0"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1pPr>
            <a:lvl2pPr marL="864000" marR="0" lvl="1" indent="-324000" algn="ctr" rtl="0" hangingPunct="1">
              <a:spcBef>
                <a:spcPts val="0"/>
              </a:spcBef>
              <a:spcAft>
                <a:spcPts val="113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2pPr>
            <a:lvl3pPr marL="1295999" marR="0" lvl="2" indent="-288000" algn="ctr" rtl="0" hangingPunct="1">
              <a:spcBef>
                <a:spcPts val="0"/>
              </a:spcBef>
              <a:spcAft>
                <a:spcPts val="85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3pPr>
            <a:lvl4pPr marL="1728000" marR="0" lvl="3" indent="-216000" algn="ctr" rtl="0" hangingPunct="1">
              <a:spcBef>
                <a:spcPts val="0"/>
              </a:spcBef>
              <a:spcAft>
                <a:spcPts val="567"/>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4pPr>
            <a:lvl5pPr marL="2160000" marR="0" lvl="4" indent="-216000" algn="ctr" rtl="0" hangingPunct="1">
              <a:spcBef>
                <a:spcPts val="0"/>
              </a:spcBef>
              <a:spcAft>
                <a:spcPts val="283"/>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5pPr>
            <a:lvl6pPr marL="2514600" marR="0" lvl="5"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6pPr>
            <a:lvl7pPr marL="2971800" marR="0" lvl="6"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7pPr>
            <a:lvl8pPr marL="3429000" marR="0" lvl="7"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8pPr>
            <a:lvl9pPr marL="3886200" marR="0" lvl="8"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9pPr>
          </a:lstStyle>
          <a:p>
            <a:pPr marL="0" indent="0" hangingPunct="0">
              <a:spcBef>
                <a:spcPct val="0"/>
              </a:spcBef>
              <a:spcAft>
                <a:spcPts val="1413"/>
              </a:spcAft>
              <a:buFont typeface="StarSymbol"/>
              <a:buNone/>
            </a:pPr>
            <a:r>
              <a:rPr lang="en-IN" sz="9600">
                <a:latin typeface="Times New Roman" panose="02020603050405020304" pitchFamily="18" charset="0"/>
                <a:ea typeface="Microsoft YaHei"/>
                <a:cs typeface="Times New Roman" panose="02020603050405020304" pitchFamily="18" charset="0"/>
              </a:rPr>
              <a:t>THE END</a:t>
            </a:r>
            <a:endParaRPr lang="en-IN" sz="9600" dirty="0">
              <a:latin typeface="Times New Roman" panose="02020603050405020304" pitchFamily="18" charset="0"/>
              <a:ea typeface="Microsoft YaHei"/>
              <a:cs typeface="Times New Roman" panose="02020603050405020304" pitchFamily="18" charset="0"/>
            </a:endParaRPr>
          </a:p>
        </p:txBody>
      </p:sp>
      <p:sp>
        <p:nvSpPr>
          <p:cNvPr id="4"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51</a:t>
            </a:fld>
            <a:endParaRPr lang="en-US" sz="1000" dirty="0">
              <a:latin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762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What</a:t>
            </a:r>
            <a:r>
              <a:rPr lang="fr-FR" dirty="0">
                <a:solidFill>
                  <a:schemeClr val="tx1"/>
                </a:solidFill>
              </a:rPr>
              <a:t> </a:t>
            </a:r>
            <a:r>
              <a:rPr lang="fr-FR" dirty="0" err="1">
                <a:solidFill>
                  <a:schemeClr val="tx1"/>
                </a:solidFill>
              </a:rPr>
              <a:t>does</a:t>
            </a:r>
            <a:r>
              <a:rPr lang="fr-FR" dirty="0">
                <a:solidFill>
                  <a:schemeClr val="tx1"/>
                </a:solidFill>
              </a:rPr>
              <a:t> a computer look </a:t>
            </a:r>
            <a:r>
              <a:rPr lang="fr-FR" dirty="0" err="1">
                <a:solidFill>
                  <a:schemeClr val="tx1"/>
                </a:solidFill>
              </a:rPr>
              <a:t>like</a:t>
            </a:r>
            <a:r>
              <a:rPr lang="fr-FR" dirty="0">
                <a:solidFill>
                  <a:schemeClr val="tx1"/>
                </a:solidFill>
              </a:rPr>
              <a:t> ?</a:t>
            </a:r>
          </a:p>
        </p:txBody>
      </p:sp>
      <p:sp>
        <p:nvSpPr>
          <p:cNvPr id="3" name="Text Placeholder 2"/>
          <p:cNvSpPr txBox="1">
            <a:spLocks noGrp="1"/>
          </p:cNvSpPr>
          <p:nvPr>
            <p:ph type="body" idx="4294967295"/>
          </p:nvPr>
        </p:nvSpPr>
        <p:spPr>
          <a:xfrm>
            <a:off x="965200" y="1597025"/>
            <a:ext cx="7416800" cy="384175"/>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Calibri" panose="020F0502020204030204" pitchFamily="34" charset="0"/>
              </a:rPr>
              <a:t>Let us take the lid off a desktop computer</a:t>
            </a:r>
          </a:p>
        </p:txBody>
      </p:sp>
      <p:grpSp>
        <p:nvGrpSpPr>
          <p:cNvPr id="17" name="Group 16"/>
          <p:cNvGrpSpPr/>
          <p:nvPr/>
        </p:nvGrpSpPr>
        <p:grpSpPr>
          <a:xfrm>
            <a:off x="1447800" y="2120168"/>
            <a:ext cx="6248400" cy="4280632"/>
            <a:chOff x="1828800" y="1981201"/>
            <a:chExt cx="6248400" cy="4280632"/>
          </a:xfrm>
        </p:grpSpPr>
        <p:pic>
          <p:nvPicPr>
            <p:cNvPr id="2051" name="Picture 3" descr="D:\Job\TATA\sarangi\imgs\intro\open_cas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8800" y="1995597"/>
              <a:ext cx="6248400" cy="4266236"/>
            </a:xfrm>
            <a:prstGeom prst="rect">
              <a:avLst/>
            </a:prstGeom>
            <a:noFill/>
            <a:extLst>
              <a:ext uri="{909E8E84-426E-40dd-AFC4-6F175D3DCCD1}">
                <a14:hiddenFill xmlns="" xmlns:a14="http://schemas.microsoft.com/office/drawing/2010/main">
                  <a:solidFill>
                    <a:srgbClr val="FFFFFF"/>
                  </a:solidFill>
                </a14:hiddenFill>
              </a:ext>
            </a:extLst>
          </p:spPr>
        </p:pic>
        <p:grpSp>
          <p:nvGrpSpPr>
            <p:cNvPr id="7" name="Group 7"/>
            <p:cNvGrpSpPr>
              <a:grpSpLocks noChangeAspect="1"/>
            </p:cNvGrpSpPr>
            <p:nvPr/>
          </p:nvGrpSpPr>
          <p:grpSpPr bwMode="auto">
            <a:xfrm>
              <a:off x="1903413" y="1981201"/>
              <a:ext cx="6173787" cy="4270375"/>
              <a:chOff x="1199" y="1248"/>
              <a:chExt cx="3889" cy="2690"/>
            </a:xfrm>
          </p:grpSpPr>
          <p:sp>
            <p:nvSpPr>
              <p:cNvPr id="8" name="AutoShape 6"/>
              <p:cNvSpPr>
                <a:spLocks noChangeAspect="1" noChangeArrowheads="1" noTextEdit="1"/>
              </p:cNvSpPr>
              <p:nvPr/>
            </p:nvSpPr>
            <p:spPr bwMode="auto">
              <a:xfrm>
                <a:off x="1199" y="1248"/>
                <a:ext cx="3889" cy="26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8"/>
              <p:cNvSpPr>
                <a:spLocks noChangeArrowheads="1"/>
              </p:cNvSpPr>
              <p:nvPr/>
            </p:nvSpPr>
            <p:spPr bwMode="auto">
              <a:xfrm>
                <a:off x="2788" y="2050"/>
                <a:ext cx="542" cy="494"/>
              </a:xfrm>
              <a:prstGeom prst="rect">
                <a:avLst/>
              </a:prstGeom>
              <a:noFill/>
              <a:ln w="28" cap="flat">
                <a:solidFill>
                  <a:srgbClr val="E5D9D9"/>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3368" y="2377"/>
                <a:ext cx="255" cy="622"/>
              </a:xfrm>
              <a:prstGeom prst="rect">
                <a:avLst/>
              </a:prstGeom>
              <a:noFill/>
              <a:ln w="28" cap="flat">
                <a:solidFill>
                  <a:srgbClr val="E5D9D9"/>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4032" y="2188"/>
                <a:ext cx="999" cy="476"/>
              </a:xfrm>
              <a:prstGeom prst="rect">
                <a:avLst/>
              </a:prstGeom>
              <a:noFill/>
              <a:ln w="27" cap="flat">
                <a:solidFill>
                  <a:srgbClr val="E5D9D9"/>
                </a:solidFill>
                <a:prstDash val="solid"/>
                <a:round/>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2830" y="1827"/>
                <a:ext cx="531" cy="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a:ln>
                      <a:noFill/>
                    </a:ln>
                    <a:solidFill>
                      <a:srgbClr val="F1E8E8"/>
                    </a:solidFill>
                    <a:effectLst/>
                    <a:latin typeface="Bitstream Vera Sans"/>
                  </a:rPr>
                  <a:t>CPU</a:t>
                </a:r>
                <a:endParaRPr kumimoji="0" lang="en-US" sz="1800" b="0" i="0" u="none" strike="noStrike" cap="none" normalizeH="0" baseline="0" dirty="0">
                  <a:ln>
                    <a:noFill/>
                  </a:ln>
                  <a:solidFill>
                    <a:schemeClr val="tx1"/>
                  </a:solidFill>
                  <a:effectLst/>
                  <a:latin typeface="Arial" pitchFamily="34" charset="0"/>
                </a:endParaRPr>
              </a:p>
            </p:txBody>
          </p:sp>
          <p:sp>
            <p:nvSpPr>
              <p:cNvPr id="15" name="Rectangle 12"/>
              <p:cNvSpPr>
                <a:spLocks noChangeArrowheads="1"/>
              </p:cNvSpPr>
              <p:nvPr/>
            </p:nvSpPr>
            <p:spPr bwMode="auto">
              <a:xfrm>
                <a:off x="2459" y="2763"/>
                <a:ext cx="843" cy="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rgbClr val="F1E8E8"/>
                    </a:solidFill>
                    <a:effectLst/>
                    <a:latin typeface="Bitstream Vera Sans"/>
                  </a:rPr>
                  <a:t>Memory</a:t>
                </a:r>
                <a:endParaRPr kumimoji="0" lang="en-US" sz="1800" b="0" i="0" u="none" strike="noStrike" cap="none" normalizeH="0" baseline="0">
                  <a:ln>
                    <a:noFill/>
                  </a:ln>
                  <a:solidFill>
                    <a:schemeClr val="tx1"/>
                  </a:solidFill>
                  <a:effectLst/>
                  <a:latin typeface="Arial" pitchFamily="34" charset="0"/>
                </a:endParaRPr>
              </a:p>
            </p:txBody>
          </p:sp>
          <p:sp>
            <p:nvSpPr>
              <p:cNvPr id="16" name="Rectangle 13"/>
              <p:cNvSpPr>
                <a:spLocks noChangeArrowheads="1"/>
              </p:cNvSpPr>
              <p:nvPr/>
            </p:nvSpPr>
            <p:spPr bwMode="auto">
              <a:xfrm>
                <a:off x="4021" y="1958"/>
                <a:ext cx="971" cy="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dirty="0">
                    <a:ln>
                      <a:noFill/>
                    </a:ln>
                    <a:solidFill>
                      <a:srgbClr val="F1E8E8"/>
                    </a:solidFill>
                    <a:effectLst/>
                    <a:latin typeface="Bitstream Vera Sans"/>
                  </a:rPr>
                  <a:t>Hard disk</a:t>
                </a:r>
                <a:endParaRPr kumimoji="0" lang="en-US" sz="1800" b="0" i="0" u="none" strike="noStrike" cap="none" normalizeH="0" baseline="0" dirty="0">
                  <a:ln>
                    <a:noFill/>
                  </a:ln>
                  <a:solidFill>
                    <a:schemeClr val="tx1"/>
                  </a:solidFill>
                  <a:effectLst/>
                  <a:latin typeface="Arial" pitchFamily="34" charset="0"/>
                </a:endParaRPr>
              </a:p>
            </p:txBody>
          </p:sp>
        </p:grpSp>
      </p:grpSp>
      <p:pic>
        <p:nvPicPr>
          <p:cNvPr id="18"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6</a:t>
            </a:fld>
            <a:endParaRPr lang="en-US" sz="1000" dirty="0">
              <a:latin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3" name="Text Placeholder 2"/>
          <p:cNvSpPr txBox="1">
            <a:spLocks noGrp="1"/>
          </p:cNvSpPr>
          <p:nvPr>
            <p:ph type="body" idx="4294967295"/>
          </p:nvPr>
        </p:nvSpPr>
        <p:spPr>
          <a:xfrm>
            <a:off x="1117600" y="4679950"/>
            <a:ext cx="7797800" cy="1600200"/>
          </a:xfrm>
        </p:spPr>
        <p:txBody>
          <a:bodyPr vert="horz" lIns="0" tIns="0" rIns="0" bIns="0" rtlCol="0">
            <a:noAutofit/>
          </a:bodyPr>
          <a:lstStyle/>
          <a:p>
            <a:pPr marL="432000" indent="-324000">
              <a:spcBef>
                <a:spcPts val="0"/>
              </a:spcBef>
              <a:spcAft>
                <a:spcPts val="1414"/>
              </a:spcAft>
            </a:pPr>
            <a:r>
              <a:rPr lang="en-US" dirty="0">
                <a:solidFill>
                  <a:srgbClr val="000000"/>
                </a:solidFill>
                <a:latin typeface="Calibri" panose="020F0502020204030204" pitchFamily="34" charset="0"/>
                <a:ea typeface="Microsoft YaHei" pitchFamily="2"/>
                <a:cs typeface="Mangal" pitchFamily="2"/>
              </a:rPr>
              <a:t>Memory – Stores programs and data. Gets destroyed when the computer is powered off</a:t>
            </a:r>
          </a:p>
          <a:p>
            <a:pPr marL="432000" indent="-324000">
              <a:spcBef>
                <a:spcPts val="0"/>
              </a:spcBef>
              <a:spcAft>
                <a:spcPts val="1414"/>
              </a:spcAft>
            </a:pPr>
            <a:r>
              <a:rPr lang="en-US" dirty="0">
                <a:solidFill>
                  <a:srgbClr val="000000"/>
                </a:solidFill>
                <a:latin typeface="Calibri" panose="020F0502020204030204" pitchFamily="34" charset="0"/>
                <a:ea typeface="Microsoft YaHei" pitchFamily="2"/>
                <a:cs typeface="Mangal" pitchFamily="2"/>
              </a:rPr>
              <a:t>Hard disk – stores programs/data permanently</a:t>
            </a:r>
          </a:p>
        </p:txBody>
      </p:sp>
      <p:grpSp>
        <p:nvGrpSpPr>
          <p:cNvPr id="2" name="Group 5"/>
          <p:cNvGrpSpPr>
            <a:grpSpLocks noChangeAspect="1"/>
          </p:cNvGrpSpPr>
          <p:nvPr/>
        </p:nvGrpSpPr>
        <p:grpSpPr bwMode="auto">
          <a:xfrm>
            <a:off x="762000" y="1536701"/>
            <a:ext cx="7315200" cy="2829723"/>
            <a:chOff x="864" y="968"/>
            <a:chExt cx="4798" cy="1856"/>
          </a:xfrm>
        </p:grpSpPr>
        <p:sp>
          <p:nvSpPr>
            <p:cNvPr id="7" name="AutoShape 4"/>
            <p:cNvSpPr>
              <a:spLocks noChangeAspect="1" noChangeArrowheads="1" noTextEdit="1"/>
            </p:cNvSpPr>
            <p:nvPr/>
          </p:nvSpPr>
          <p:spPr bwMode="auto">
            <a:xfrm>
              <a:off x="864" y="968"/>
              <a:ext cx="4798" cy="18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6"/>
            <p:cNvSpPr>
              <a:spLocks noChangeArrowheads="1"/>
            </p:cNvSpPr>
            <p:nvPr/>
          </p:nvSpPr>
          <p:spPr bwMode="auto">
            <a:xfrm>
              <a:off x="3764" y="1073"/>
              <a:ext cx="1845" cy="540"/>
            </a:xfrm>
            <a:prstGeom prst="rect">
              <a:avLst/>
            </a:prstGeom>
            <a:solidFill>
              <a:srgbClr val="A2D0D9"/>
            </a:solidFill>
            <a:ln w="1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7"/>
            <p:cNvSpPr>
              <a:spLocks noChangeArrowheads="1"/>
            </p:cNvSpPr>
            <p:nvPr/>
          </p:nvSpPr>
          <p:spPr bwMode="auto">
            <a:xfrm>
              <a:off x="2015" y="2020"/>
              <a:ext cx="1966" cy="762"/>
            </a:xfrm>
            <a:prstGeom prst="rect">
              <a:avLst/>
            </a:prstGeom>
            <a:solidFill>
              <a:srgbClr val="FFE6D5"/>
            </a:solidFill>
            <a:ln w="2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8"/>
            <p:cNvSpPr>
              <a:spLocks noChangeArrowheads="1"/>
            </p:cNvSpPr>
            <p:nvPr/>
          </p:nvSpPr>
          <p:spPr bwMode="auto">
            <a:xfrm>
              <a:off x="925" y="1053"/>
              <a:ext cx="1689" cy="641"/>
            </a:xfrm>
            <a:prstGeom prst="rect">
              <a:avLst/>
            </a:prstGeom>
            <a:solidFill>
              <a:srgbClr val="D5F6FF"/>
            </a:solidFill>
            <a:ln w="1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9"/>
            <p:cNvSpPr>
              <a:spLocks noChangeArrowheads="1"/>
            </p:cNvSpPr>
            <p:nvPr/>
          </p:nvSpPr>
          <p:spPr bwMode="auto">
            <a:xfrm>
              <a:off x="2155" y="2159"/>
              <a:ext cx="1781" cy="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600" b="0" i="0" u="none" strike="noStrike" cap="none" normalizeH="0" baseline="0" dirty="0">
                  <a:ln>
                    <a:noFill/>
                  </a:ln>
                  <a:solidFill>
                    <a:srgbClr val="000000"/>
                  </a:solidFill>
                  <a:effectLst/>
                  <a:latin typeface="Sans"/>
                </a:rPr>
                <a:t>Computer</a:t>
              </a:r>
              <a:endParaRPr kumimoji="0" lang="en-US" sz="1800" b="0" i="0" u="none" strike="noStrike" cap="none" normalizeH="0" baseline="0" dirty="0">
                <a:ln>
                  <a:noFill/>
                </a:ln>
                <a:solidFill>
                  <a:schemeClr val="tx1"/>
                </a:solidFill>
                <a:effectLst/>
                <a:latin typeface="Arial" pitchFamily="34" charset="0"/>
              </a:endParaRPr>
            </a:p>
          </p:txBody>
        </p:sp>
        <p:sp>
          <p:nvSpPr>
            <p:cNvPr id="12" name="Rectangle 10"/>
            <p:cNvSpPr>
              <a:spLocks noChangeArrowheads="1"/>
            </p:cNvSpPr>
            <p:nvPr/>
          </p:nvSpPr>
          <p:spPr bwMode="auto">
            <a:xfrm>
              <a:off x="1064" y="1110"/>
              <a:ext cx="1494" cy="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600" b="0" i="0" u="none" strike="noStrike" cap="none" normalizeH="0" baseline="0" dirty="0">
                  <a:ln>
                    <a:noFill/>
                  </a:ln>
                  <a:solidFill>
                    <a:srgbClr val="000000"/>
                  </a:solidFill>
                  <a:effectLst/>
                  <a:latin typeface="Sans"/>
                </a:rPr>
                <a:t>Memory</a:t>
              </a:r>
              <a:endParaRPr kumimoji="0" lang="en-US" sz="1800" b="0" i="0" u="none" strike="noStrike" cap="none" normalizeH="0" baseline="0" dirty="0">
                <a:ln>
                  <a:noFill/>
                </a:ln>
                <a:solidFill>
                  <a:schemeClr val="tx1"/>
                </a:solidFill>
                <a:effectLst/>
                <a:latin typeface="Arial" pitchFamily="34" charset="0"/>
              </a:endParaRPr>
            </a:p>
          </p:txBody>
        </p:sp>
        <p:sp>
          <p:nvSpPr>
            <p:cNvPr id="13" name="Rectangle 11"/>
            <p:cNvSpPr>
              <a:spLocks noChangeArrowheads="1"/>
            </p:cNvSpPr>
            <p:nvPr/>
          </p:nvSpPr>
          <p:spPr bwMode="auto">
            <a:xfrm>
              <a:off x="3849" y="1104"/>
              <a:ext cx="1719" cy="4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600" b="0" i="0" u="none" strike="noStrike" cap="none" normalizeH="0" baseline="0" dirty="0">
                  <a:ln>
                    <a:noFill/>
                  </a:ln>
                  <a:solidFill>
                    <a:srgbClr val="000000"/>
                  </a:solidFill>
                  <a:effectLst/>
                  <a:latin typeface="Sans"/>
                </a:rPr>
                <a:t>Hard disk</a:t>
              </a:r>
              <a:endParaRPr kumimoji="0" lang="en-US" sz="1800" b="0" i="0" u="none" strike="noStrike" cap="none" normalizeH="0" baseline="0" dirty="0">
                <a:ln>
                  <a:noFill/>
                </a:ln>
                <a:solidFill>
                  <a:schemeClr val="tx1"/>
                </a:solidFill>
                <a:effectLst/>
                <a:latin typeface="Arial" pitchFamily="34" charset="0"/>
              </a:endParaRPr>
            </a:p>
          </p:txBody>
        </p:sp>
        <p:sp>
          <p:nvSpPr>
            <p:cNvPr id="14" name="Freeform 12"/>
            <p:cNvSpPr>
              <a:spLocks/>
            </p:cNvSpPr>
            <p:nvPr/>
          </p:nvSpPr>
          <p:spPr bwMode="auto">
            <a:xfrm>
              <a:off x="2613" y="1568"/>
              <a:ext cx="288" cy="444"/>
            </a:xfrm>
            <a:custGeom>
              <a:avLst/>
              <a:gdLst>
                <a:gd name="T0" fmla="*/ 0 w 373"/>
                <a:gd name="T1" fmla="*/ 0 h 575"/>
                <a:gd name="T2" fmla="*/ 373 w 373"/>
                <a:gd name="T3" fmla="*/ 0 h 575"/>
                <a:gd name="T4" fmla="*/ 373 w 373"/>
                <a:gd name="T5" fmla="*/ 575 h 575"/>
              </a:gdLst>
              <a:ahLst/>
              <a:cxnLst>
                <a:cxn ang="0">
                  <a:pos x="T0" y="T1"/>
                </a:cxn>
                <a:cxn ang="0">
                  <a:pos x="T2" y="T3"/>
                </a:cxn>
                <a:cxn ang="0">
                  <a:pos x="T4" y="T5"/>
                </a:cxn>
              </a:cxnLst>
              <a:rect l="0" t="0" r="r" b="b"/>
              <a:pathLst>
                <a:path w="373" h="575">
                  <a:moveTo>
                    <a:pt x="0" y="0"/>
                  </a:moveTo>
                  <a:lnTo>
                    <a:pt x="373" y="0"/>
                  </a:lnTo>
                  <a:lnTo>
                    <a:pt x="373" y="575"/>
                  </a:lnTo>
                </a:path>
              </a:pathLst>
            </a:custGeom>
            <a:noFill/>
            <a:ln w="11"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p:cNvSpPr>
            <p:nvPr/>
          </p:nvSpPr>
          <p:spPr bwMode="auto">
            <a:xfrm>
              <a:off x="2613" y="1525"/>
              <a:ext cx="152" cy="87"/>
            </a:xfrm>
            <a:custGeom>
              <a:avLst/>
              <a:gdLst>
                <a:gd name="T0" fmla="*/ 109 w 152"/>
                <a:gd name="T1" fmla="*/ 43 h 87"/>
                <a:gd name="T2" fmla="*/ 152 w 152"/>
                <a:gd name="T3" fmla="*/ 0 h 87"/>
                <a:gd name="T4" fmla="*/ 0 w 152"/>
                <a:gd name="T5" fmla="*/ 43 h 87"/>
                <a:gd name="T6" fmla="*/ 152 w 152"/>
                <a:gd name="T7" fmla="*/ 87 h 87"/>
                <a:gd name="T8" fmla="*/ 109 w 152"/>
                <a:gd name="T9" fmla="*/ 43 h 87"/>
              </a:gdLst>
              <a:ahLst/>
              <a:cxnLst>
                <a:cxn ang="0">
                  <a:pos x="T0" y="T1"/>
                </a:cxn>
                <a:cxn ang="0">
                  <a:pos x="T2" y="T3"/>
                </a:cxn>
                <a:cxn ang="0">
                  <a:pos x="T4" y="T5"/>
                </a:cxn>
                <a:cxn ang="0">
                  <a:pos x="T6" y="T7"/>
                </a:cxn>
                <a:cxn ang="0">
                  <a:pos x="T8" y="T9"/>
                </a:cxn>
              </a:cxnLst>
              <a:rect l="0" t="0" r="r" b="b"/>
              <a:pathLst>
                <a:path w="152" h="87">
                  <a:moveTo>
                    <a:pt x="109" y="43"/>
                  </a:moveTo>
                  <a:lnTo>
                    <a:pt x="152" y="0"/>
                  </a:lnTo>
                  <a:lnTo>
                    <a:pt x="0" y="43"/>
                  </a:lnTo>
                  <a:lnTo>
                    <a:pt x="152" y="87"/>
                  </a:lnTo>
                  <a:lnTo>
                    <a:pt x="109" y="43"/>
                  </a:lnTo>
                  <a:close/>
                </a:path>
              </a:pathLst>
            </a:custGeom>
            <a:solidFill>
              <a:srgbClr val="00000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2857" y="1859"/>
              <a:ext cx="87" cy="153"/>
            </a:xfrm>
            <a:custGeom>
              <a:avLst/>
              <a:gdLst>
                <a:gd name="T0" fmla="*/ 44 w 87"/>
                <a:gd name="T1" fmla="*/ 44 h 153"/>
                <a:gd name="T2" fmla="*/ 0 w 87"/>
                <a:gd name="T3" fmla="*/ 0 h 153"/>
                <a:gd name="T4" fmla="*/ 44 w 87"/>
                <a:gd name="T5" fmla="*/ 153 h 153"/>
                <a:gd name="T6" fmla="*/ 87 w 87"/>
                <a:gd name="T7" fmla="*/ 0 h 153"/>
                <a:gd name="T8" fmla="*/ 44 w 87"/>
                <a:gd name="T9" fmla="*/ 44 h 153"/>
              </a:gdLst>
              <a:ahLst/>
              <a:cxnLst>
                <a:cxn ang="0">
                  <a:pos x="T0" y="T1"/>
                </a:cxn>
                <a:cxn ang="0">
                  <a:pos x="T2" y="T3"/>
                </a:cxn>
                <a:cxn ang="0">
                  <a:pos x="T4" y="T5"/>
                </a:cxn>
                <a:cxn ang="0">
                  <a:pos x="T6" y="T7"/>
                </a:cxn>
                <a:cxn ang="0">
                  <a:pos x="T8" y="T9"/>
                </a:cxn>
              </a:cxnLst>
              <a:rect l="0" t="0" r="r" b="b"/>
              <a:pathLst>
                <a:path w="87" h="153">
                  <a:moveTo>
                    <a:pt x="44" y="44"/>
                  </a:moveTo>
                  <a:lnTo>
                    <a:pt x="0" y="0"/>
                  </a:lnTo>
                  <a:lnTo>
                    <a:pt x="44" y="153"/>
                  </a:lnTo>
                  <a:lnTo>
                    <a:pt x="87" y="0"/>
                  </a:lnTo>
                  <a:lnTo>
                    <a:pt x="44" y="44"/>
                  </a:lnTo>
                  <a:close/>
                </a:path>
              </a:pathLst>
            </a:custGeom>
            <a:solidFill>
              <a:srgbClr val="00000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Line 15"/>
            <p:cNvSpPr>
              <a:spLocks noChangeShapeType="1"/>
            </p:cNvSpPr>
            <p:nvPr/>
          </p:nvSpPr>
          <p:spPr bwMode="auto">
            <a:xfrm>
              <a:off x="2606" y="1249"/>
              <a:ext cx="1134" cy="0"/>
            </a:xfrm>
            <a:prstGeom prst="line">
              <a:avLst/>
            </a:prstGeom>
            <a:noFill/>
            <a:ln w="11"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p:nvSpPr>
          <p:spPr bwMode="auto">
            <a:xfrm>
              <a:off x="2606" y="1206"/>
              <a:ext cx="152" cy="86"/>
            </a:xfrm>
            <a:custGeom>
              <a:avLst/>
              <a:gdLst>
                <a:gd name="T0" fmla="*/ 108 w 152"/>
                <a:gd name="T1" fmla="*/ 43 h 86"/>
                <a:gd name="T2" fmla="*/ 152 w 152"/>
                <a:gd name="T3" fmla="*/ 0 h 86"/>
                <a:gd name="T4" fmla="*/ 0 w 152"/>
                <a:gd name="T5" fmla="*/ 43 h 86"/>
                <a:gd name="T6" fmla="*/ 152 w 152"/>
                <a:gd name="T7" fmla="*/ 86 h 86"/>
                <a:gd name="T8" fmla="*/ 108 w 152"/>
                <a:gd name="T9" fmla="*/ 43 h 86"/>
              </a:gdLst>
              <a:ahLst/>
              <a:cxnLst>
                <a:cxn ang="0">
                  <a:pos x="T0" y="T1"/>
                </a:cxn>
                <a:cxn ang="0">
                  <a:pos x="T2" y="T3"/>
                </a:cxn>
                <a:cxn ang="0">
                  <a:pos x="T4" y="T5"/>
                </a:cxn>
                <a:cxn ang="0">
                  <a:pos x="T6" y="T7"/>
                </a:cxn>
                <a:cxn ang="0">
                  <a:pos x="T8" y="T9"/>
                </a:cxn>
              </a:cxnLst>
              <a:rect l="0" t="0" r="r" b="b"/>
              <a:pathLst>
                <a:path w="152" h="86">
                  <a:moveTo>
                    <a:pt x="108" y="43"/>
                  </a:moveTo>
                  <a:lnTo>
                    <a:pt x="152" y="0"/>
                  </a:lnTo>
                  <a:lnTo>
                    <a:pt x="0" y="43"/>
                  </a:lnTo>
                  <a:lnTo>
                    <a:pt x="152" y="86"/>
                  </a:lnTo>
                  <a:lnTo>
                    <a:pt x="108" y="43"/>
                  </a:lnTo>
                  <a:close/>
                </a:path>
              </a:pathLst>
            </a:custGeom>
            <a:solidFill>
              <a:srgbClr val="00000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7"/>
            <p:cNvSpPr>
              <a:spLocks/>
            </p:cNvSpPr>
            <p:nvPr/>
          </p:nvSpPr>
          <p:spPr bwMode="auto">
            <a:xfrm>
              <a:off x="3588" y="1206"/>
              <a:ext cx="152" cy="86"/>
            </a:xfrm>
            <a:custGeom>
              <a:avLst/>
              <a:gdLst>
                <a:gd name="T0" fmla="*/ 44 w 152"/>
                <a:gd name="T1" fmla="*/ 43 h 86"/>
                <a:gd name="T2" fmla="*/ 0 w 152"/>
                <a:gd name="T3" fmla="*/ 86 h 86"/>
                <a:gd name="T4" fmla="*/ 152 w 152"/>
                <a:gd name="T5" fmla="*/ 43 h 86"/>
                <a:gd name="T6" fmla="*/ 0 w 152"/>
                <a:gd name="T7" fmla="*/ 0 h 86"/>
                <a:gd name="T8" fmla="*/ 44 w 152"/>
                <a:gd name="T9" fmla="*/ 43 h 86"/>
              </a:gdLst>
              <a:ahLst/>
              <a:cxnLst>
                <a:cxn ang="0">
                  <a:pos x="T0" y="T1"/>
                </a:cxn>
                <a:cxn ang="0">
                  <a:pos x="T2" y="T3"/>
                </a:cxn>
                <a:cxn ang="0">
                  <a:pos x="T4" y="T5"/>
                </a:cxn>
                <a:cxn ang="0">
                  <a:pos x="T6" y="T7"/>
                </a:cxn>
                <a:cxn ang="0">
                  <a:pos x="T8" y="T9"/>
                </a:cxn>
              </a:cxnLst>
              <a:rect l="0" t="0" r="r" b="b"/>
              <a:pathLst>
                <a:path w="152" h="86">
                  <a:moveTo>
                    <a:pt x="44" y="43"/>
                  </a:moveTo>
                  <a:lnTo>
                    <a:pt x="0" y="86"/>
                  </a:lnTo>
                  <a:lnTo>
                    <a:pt x="152" y="43"/>
                  </a:lnTo>
                  <a:lnTo>
                    <a:pt x="0" y="0"/>
                  </a:lnTo>
                  <a:lnTo>
                    <a:pt x="44" y="43"/>
                  </a:lnTo>
                  <a:close/>
                </a:path>
              </a:pathLst>
            </a:custGeom>
            <a:solidFill>
              <a:srgbClr val="00000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pic>
        <p:nvPicPr>
          <p:cNvPr id="20"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1"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7</a:t>
            </a:fld>
            <a:endParaRPr lang="en-US" sz="1000" dirty="0">
              <a:latin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762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Let us </a:t>
            </a:r>
            <a:r>
              <a:rPr lang="fr-FR" dirty="0" err="1">
                <a:solidFill>
                  <a:schemeClr val="tx1"/>
                </a:solidFill>
              </a:rPr>
              <a:t>make</a:t>
            </a:r>
            <a:r>
              <a:rPr lang="fr-FR" dirty="0">
                <a:solidFill>
                  <a:schemeClr val="tx1"/>
                </a:solidFill>
              </a:rPr>
              <a:t> </a:t>
            </a:r>
            <a:r>
              <a:rPr lang="fr-FR" dirty="0" err="1">
                <a:solidFill>
                  <a:schemeClr val="tx1"/>
                </a:solidFill>
              </a:rPr>
              <a:t>it</a:t>
            </a:r>
            <a:r>
              <a:rPr lang="fr-FR" dirty="0">
                <a:solidFill>
                  <a:schemeClr val="tx1"/>
                </a:solidFill>
              </a:rPr>
              <a:t> a full system ...</a:t>
            </a:r>
          </a:p>
        </p:txBody>
      </p:sp>
      <p:grpSp>
        <p:nvGrpSpPr>
          <p:cNvPr id="4169" name="Group 105"/>
          <p:cNvGrpSpPr>
            <a:grpSpLocks noChangeAspect="1"/>
          </p:cNvGrpSpPr>
          <p:nvPr/>
        </p:nvGrpSpPr>
        <p:grpSpPr bwMode="auto">
          <a:xfrm>
            <a:off x="1654175" y="1912937"/>
            <a:ext cx="5661025" cy="4183063"/>
            <a:chOff x="1330" y="1104"/>
            <a:chExt cx="3566" cy="2635"/>
          </a:xfrm>
        </p:grpSpPr>
        <p:sp>
          <p:nvSpPr>
            <p:cNvPr id="4170" name="AutoShape 104"/>
            <p:cNvSpPr>
              <a:spLocks noChangeAspect="1" noChangeArrowheads="1" noTextEdit="1"/>
            </p:cNvSpPr>
            <p:nvPr/>
          </p:nvSpPr>
          <p:spPr bwMode="auto">
            <a:xfrm>
              <a:off x="1330" y="1104"/>
              <a:ext cx="3566" cy="26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1" name="Rectangle 106"/>
            <p:cNvSpPr>
              <a:spLocks noChangeArrowheads="1"/>
            </p:cNvSpPr>
            <p:nvPr/>
          </p:nvSpPr>
          <p:spPr bwMode="auto">
            <a:xfrm>
              <a:off x="3475" y="1256"/>
              <a:ext cx="1312" cy="384"/>
            </a:xfrm>
            <a:prstGeom prst="rect">
              <a:avLst/>
            </a:prstGeom>
            <a:solidFill>
              <a:srgbClr val="A2D0D9"/>
            </a:solidFill>
            <a:ln w="1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72" name="Rectangle 107"/>
            <p:cNvSpPr>
              <a:spLocks noChangeArrowheads="1"/>
            </p:cNvSpPr>
            <p:nvPr/>
          </p:nvSpPr>
          <p:spPr bwMode="auto">
            <a:xfrm>
              <a:off x="2232" y="1929"/>
              <a:ext cx="1397" cy="541"/>
            </a:xfrm>
            <a:prstGeom prst="rect">
              <a:avLst/>
            </a:prstGeom>
            <a:solidFill>
              <a:srgbClr val="FFE6D5"/>
            </a:solidFill>
            <a:ln w="1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73" name="Rectangle 108"/>
            <p:cNvSpPr>
              <a:spLocks noChangeArrowheads="1"/>
            </p:cNvSpPr>
            <p:nvPr/>
          </p:nvSpPr>
          <p:spPr bwMode="auto">
            <a:xfrm>
              <a:off x="1456" y="1242"/>
              <a:ext cx="1202" cy="456"/>
            </a:xfrm>
            <a:prstGeom prst="rect">
              <a:avLst/>
            </a:prstGeom>
            <a:solidFill>
              <a:srgbClr val="D5F6FF"/>
            </a:solidFill>
            <a:ln w="1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74" name="Rectangle 109"/>
            <p:cNvSpPr>
              <a:spLocks noChangeArrowheads="1"/>
            </p:cNvSpPr>
            <p:nvPr/>
          </p:nvSpPr>
          <p:spPr bwMode="auto">
            <a:xfrm>
              <a:off x="2372" y="2049"/>
              <a:ext cx="1276" cy="3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dirty="0">
                  <a:ln>
                    <a:noFill/>
                  </a:ln>
                  <a:solidFill>
                    <a:srgbClr val="000000"/>
                  </a:solidFill>
                  <a:effectLst/>
                  <a:latin typeface="Sans"/>
                </a:rPr>
                <a:t>Computer</a:t>
              </a:r>
              <a:endParaRPr kumimoji="0" lang="en-US" sz="1800" b="0" i="0" u="none" strike="noStrike" cap="none" normalizeH="0" baseline="0" dirty="0">
                <a:ln>
                  <a:noFill/>
                </a:ln>
                <a:solidFill>
                  <a:schemeClr val="tx1"/>
                </a:solidFill>
                <a:effectLst/>
                <a:latin typeface="Arial" pitchFamily="34" charset="0"/>
              </a:endParaRPr>
            </a:p>
          </p:txBody>
        </p:sp>
        <p:sp>
          <p:nvSpPr>
            <p:cNvPr id="4175" name="Rectangle 110"/>
            <p:cNvSpPr>
              <a:spLocks noChangeArrowheads="1"/>
            </p:cNvSpPr>
            <p:nvPr/>
          </p:nvSpPr>
          <p:spPr bwMode="auto">
            <a:xfrm>
              <a:off x="1561" y="1339"/>
              <a:ext cx="1070" cy="3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dirty="0">
                  <a:ln>
                    <a:noFill/>
                  </a:ln>
                  <a:solidFill>
                    <a:srgbClr val="000000"/>
                  </a:solidFill>
                  <a:effectLst/>
                  <a:latin typeface="Sans"/>
                </a:rPr>
                <a:t>Memory</a:t>
              </a:r>
              <a:endParaRPr kumimoji="0" lang="en-US" sz="1800" b="0" i="0" u="none" strike="noStrike" cap="none" normalizeH="0" baseline="0" dirty="0">
                <a:ln>
                  <a:noFill/>
                </a:ln>
                <a:solidFill>
                  <a:schemeClr val="tx1"/>
                </a:solidFill>
                <a:effectLst/>
                <a:latin typeface="Arial" pitchFamily="34" charset="0"/>
              </a:endParaRPr>
            </a:p>
          </p:txBody>
        </p:sp>
        <p:sp>
          <p:nvSpPr>
            <p:cNvPr id="4176" name="Rectangle 111"/>
            <p:cNvSpPr>
              <a:spLocks noChangeArrowheads="1"/>
            </p:cNvSpPr>
            <p:nvPr/>
          </p:nvSpPr>
          <p:spPr bwMode="auto">
            <a:xfrm>
              <a:off x="3503" y="1267"/>
              <a:ext cx="1229" cy="3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dirty="0">
                  <a:ln>
                    <a:noFill/>
                  </a:ln>
                  <a:effectLst/>
                  <a:latin typeface="Sans"/>
                </a:rPr>
                <a:t>Hard disk</a:t>
              </a:r>
              <a:endParaRPr kumimoji="0" lang="en-US" sz="1800" b="0" i="0" u="none" strike="noStrike" cap="none" normalizeH="0" baseline="0" dirty="0">
                <a:ln>
                  <a:noFill/>
                </a:ln>
                <a:effectLst/>
                <a:latin typeface="Arial" pitchFamily="34" charset="0"/>
              </a:endParaRPr>
            </a:p>
          </p:txBody>
        </p:sp>
        <p:sp>
          <p:nvSpPr>
            <p:cNvPr id="4177" name="Freeform 112"/>
            <p:cNvSpPr>
              <a:spLocks/>
            </p:cNvSpPr>
            <p:nvPr/>
          </p:nvSpPr>
          <p:spPr bwMode="auto">
            <a:xfrm>
              <a:off x="2657" y="1608"/>
              <a:ext cx="204" cy="315"/>
            </a:xfrm>
            <a:custGeom>
              <a:avLst/>
              <a:gdLst>
                <a:gd name="T0" fmla="*/ 0 w 373"/>
                <a:gd name="T1" fmla="*/ 0 h 575"/>
                <a:gd name="T2" fmla="*/ 373 w 373"/>
                <a:gd name="T3" fmla="*/ 0 h 575"/>
                <a:gd name="T4" fmla="*/ 373 w 373"/>
                <a:gd name="T5" fmla="*/ 575 h 575"/>
              </a:gdLst>
              <a:ahLst/>
              <a:cxnLst>
                <a:cxn ang="0">
                  <a:pos x="T0" y="T1"/>
                </a:cxn>
                <a:cxn ang="0">
                  <a:pos x="T2" y="T3"/>
                </a:cxn>
                <a:cxn ang="0">
                  <a:pos x="T4" y="T5"/>
                </a:cxn>
              </a:cxnLst>
              <a:rect l="0" t="0" r="r" b="b"/>
              <a:pathLst>
                <a:path w="373" h="575">
                  <a:moveTo>
                    <a:pt x="0" y="0"/>
                  </a:moveTo>
                  <a:lnTo>
                    <a:pt x="373" y="0"/>
                  </a:lnTo>
                  <a:lnTo>
                    <a:pt x="373" y="575"/>
                  </a:lnTo>
                </a:path>
              </a:pathLst>
            </a:custGeom>
            <a:noFill/>
            <a:ln w="8"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78" name="Freeform 113"/>
            <p:cNvSpPr>
              <a:spLocks/>
            </p:cNvSpPr>
            <p:nvPr/>
          </p:nvSpPr>
          <p:spPr bwMode="auto">
            <a:xfrm>
              <a:off x="2657" y="1577"/>
              <a:ext cx="108" cy="62"/>
            </a:xfrm>
            <a:custGeom>
              <a:avLst/>
              <a:gdLst>
                <a:gd name="T0" fmla="*/ 77 w 108"/>
                <a:gd name="T1" fmla="*/ 31 h 62"/>
                <a:gd name="T2" fmla="*/ 108 w 108"/>
                <a:gd name="T3" fmla="*/ 0 h 62"/>
                <a:gd name="T4" fmla="*/ 0 w 108"/>
                <a:gd name="T5" fmla="*/ 31 h 62"/>
                <a:gd name="T6" fmla="*/ 108 w 108"/>
                <a:gd name="T7" fmla="*/ 62 h 62"/>
                <a:gd name="T8" fmla="*/ 77 w 108"/>
                <a:gd name="T9" fmla="*/ 31 h 62"/>
              </a:gdLst>
              <a:ahLst/>
              <a:cxnLst>
                <a:cxn ang="0">
                  <a:pos x="T0" y="T1"/>
                </a:cxn>
                <a:cxn ang="0">
                  <a:pos x="T2" y="T3"/>
                </a:cxn>
                <a:cxn ang="0">
                  <a:pos x="T4" y="T5"/>
                </a:cxn>
                <a:cxn ang="0">
                  <a:pos x="T6" y="T7"/>
                </a:cxn>
                <a:cxn ang="0">
                  <a:pos x="T8" y="T9"/>
                </a:cxn>
              </a:cxnLst>
              <a:rect l="0" t="0" r="r" b="b"/>
              <a:pathLst>
                <a:path w="108" h="62">
                  <a:moveTo>
                    <a:pt x="77" y="31"/>
                  </a:moveTo>
                  <a:lnTo>
                    <a:pt x="108" y="0"/>
                  </a:lnTo>
                  <a:lnTo>
                    <a:pt x="0" y="31"/>
                  </a:lnTo>
                  <a:lnTo>
                    <a:pt x="108" y="62"/>
                  </a:lnTo>
                  <a:lnTo>
                    <a:pt x="77" y="31"/>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79" name="Freeform 114"/>
            <p:cNvSpPr>
              <a:spLocks/>
            </p:cNvSpPr>
            <p:nvPr/>
          </p:nvSpPr>
          <p:spPr bwMode="auto">
            <a:xfrm>
              <a:off x="2830" y="1815"/>
              <a:ext cx="62" cy="108"/>
            </a:xfrm>
            <a:custGeom>
              <a:avLst/>
              <a:gdLst>
                <a:gd name="T0" fmla="*/ 31 w 62"/>
                <a:gd name="T1" fmla="*/ 31 h 108"/>
                <a:gd name="T2" fmla="*/ 0 w 62"/>
                <a:gd name="T3" fmla="*/ 0 h 108"/>
                <a:gd name="T4" fmla="*/ 31 w 62"/>
                <a:gd name="T5" fmla="*/ 108 h 108"/>
                <a:gd name="T6" fmla="*/ 62 w 62"/>
                <a:gd name="T7" fmla="*/ 0 h 108"/>
                <a:gd name="T8" fmla="*/ 31 w 62"/>
                <a:gd name="T9" fmla="*/ 31 h 108"/>
              </a:gdLst>
              <a:ahLst/>
              <a:cxnLst>
                <a:cxn ang="0">
                  <a:pos x="T0" y="T1"/>
                </a:cxn>
                <a:cxn ang="0">
                  <a:pos x="T2" y="T3"/>
                </a:cxn>
                <a:cxn ang="0">
                  <a:pos x="T4" y="T5"/>
                </a:cxn>
                <a:cxn ang="0">
                  <a:pos x="T6" y="T7"/>
                </a:cxn>
                <a:cxn ang="0">
                  <a:pos x="T8" y="T9"/>
                </a:cxn>
              </a:cxnLst>
              <a:rect l="0" t="0" r="r" b="b"/>
              <a:pathLst>
                <a:path w="62" h="108">
                  <a:moveTo>
                    <a:pt x="31" y="31"/>
                  </a:moveTo>
                  <a:lnTo>
                    <a:pt x="0" y="0"/>
                  </a:lnTo>
                  <a:lnTo>
                    <a:pt x="31" y="108"/>
                  </a:lnTo>
                  <a:lnTo>
                    <a:pt x="62" y="0"/>
                  </a:lnTo>
                  <a:lnTo>
                    <a:pt x="31" y="31"/>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80" name="Line 115"/>
            <p:cNvSpPr>
              <a:spLocks noChangeShapeType="1"/>
            </p:cNvSpPr>
            <p:nvPr/>
          </p:nvSpPr>
          <p:spPr bwMode="auto">
            <a:xfrm>
              <a:off x="2651" y="1381"/>
              <a:ext cx="807" cy="0"/>
            </a:xfrm>
            <a:prstGeom prst="line">
              <a:avLst/>
            </a:prstGeom>
            <a:noFill/>
            <a:ln w="8"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81" name="Freeform 116"/>
            <p:cNvSpPr>
              <a:spLocks/>
            </p:cNvSpPr>
            <p:nvPr/>
          </p:nvSpPr>
          <p:spPr bwMode="auto">
            <a:xfrm>
              <a:off x="2651" y="1351"/>
              <a:ext cx="109" cy="62"/>
            </a:xfrm>
            <a:custGeom>
              <a:avLst/>
              <a:gdLst>
                <a:gd name="T0" fmla="*/ 77 w 109"/>
                <a:gd name="T1" fmla="*/ 30 h 62"/>
                <a:gd name="T2" fmla="*/ 109 w 109"/>
                <a:gd name="T3" fmla="*/ 0 h 62"/>
                <a:gd name="T4" fmla="*/ 0 w 109"/>
                <a:gd name="T5" fmla="*/ 30 h 62"/>
                <a:gd name="T6" fmla="*/ 109 w 109"/>
                <a:gd name="T7" fmla="*/ 62 h 62"/>
                <a:gd name="T8" fmla="*/ 77 w 109"/>
                <a:gd name="T9" fmla="*/ 30 h 62"/>
              </a:gdLst>
              <a:ahLst/>
              <a:cxnLst>
                <a:cxn ang="0">
                  <a:pos x="T0" y="T1"/>
                </a:cxn>
                <a:cxn ang="0">
                  <a:pos x="T2" y="T3"/>
                </a:cxn>
                <a:cxn ang="0">
                  <a:pos x="T4" y="T5"/>
                </a:cxn>
                <a:cxn ang="0">
                  <a:pos x="T6" y="T7"/>
                </a:cxn>
                <a:cxn ang="0">
                  <a:pos x="T8" y="T9"/>
                </a:cxn>
              </a:cxnLst>
              <a:rect l="0" t="0" r="r" b="b"/>
              <a:pathLst>
                <a:path w="109" h="62">
                  <a:moveTo>
                    <a:pt x="77" y="30"/>
                  </a:moveTo>
                  <a:lnTo>
                    <a:pt x="109" y="0"/>
                  </a:lnTo>
                  <a:lnTo>
                    <a:pt x="0" y="30"/>
                  </a:lnTo>
                  <a:lnTo>
                    <a:pt x="109" y="62"/>
                  </a:lnTo>
                  <a:lnTo>
                    <a:pt x="77" y="30"/>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82" name="Freeform 117"/>
            <p:cNvSpPr>
              <a:spLocks/>
            </p:cNvSpPr>
            <p:nvPr/>
          </p:nvSpPr>
          <p:spPr bwMode="auto">
            <a:xfrm>
              <a:off x="3350" y="1351"/>
              <a:ext cx="108" cy="62"/>
            </a:xfrm>
            <a:custGeom>
              <a:avLst/>
              <a:gdLst>
                <a:gd name="T0" fmla="*/ 30 w 108"/>
                <a:gd name="T1" fmla="*/ 30 h 62"/>
                <a:gd name="T2" fmla="*/ 0 w 108"/>
                <a:gd name="T3" fmla="*/ 62 h 62"/>
                <a:gd name="T4" fmla="*/ 108 w 108"/>
                <a:gd name="T5" fmla="*/ 30 h 62"/>
                <a:gd name="T6" fmla="*/ 0 w 108"/>
                <a:gd name="T7" fmla="*/ 0 h 62"/>
                <a:gd name="T8" fmla="*/ 30 w 108"/>
                <a:gd name="T9" fmla="*/ 30 h 62"/>
              </a:gdLst>
              <a:ahLst/>
              <a:cxnLst>
                <a:cxn ang="0">
                  <a:pos x="T0" y="T1"/>
                </a:cxn>
                <a:cxn ang="0">
                  <a:pos x="T2" y="T3"/>
                </a:cxn>
                <a:cxn ang="0">
                  <a:pos x="T4" y="T5"/>
                </a:cxn>
                <a:cxn ang="0">
                  <a:pos x="T6" y="T7"/>
                </a:cxn>
                <a:cxn ang="0">
                  <a:pos x="T8" y="T9"/>
                </a:cxn>
              </a:cxnLst>
              <a:rect l="0" t="0" r="r" b="b"/>
              <a:pathLst>
                <a:path w="108" h="62">
                  <a:moveTo>
                    <a:pt x="30" y="30"/>
                  </a:moveTo>
                  <a:lnTo>
                    <a:pt x="0" y="62"/>
                  </a:lnTo>
                  <a:lnTo>
                    <a:pt x="108" y="30"/>
                  </a:lnTo>
                  <a:lnTo>
                    <a:pt x="0" y="0"/>
                  </a:lnTo>
                  <a:lnTo>
                    <a:pt x="30" y="30"/>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83" name="Rectangle 118"/>
            <p:cNvSpPr>
              <a:spLocks noChangeArrowheads="1"/>
            </p:cNvSpPr>
            <p:nvPr/>
          </p:nvSpPr>
          <p:spPr bwMode="auto">
            <a:xfrm>
              <a:off x="1380" y="1133"/>
              <a:ext cx="3493" cy="1398"/>
            </a:xfrm>
            <a:prstGeom prst="rect">
              <a:avLst/>
            </a:prstGeom>
            <a:noFill/>
            <a:ln w="8" cap="flat">
              <a:solidFill>
                <a:srgbClr val="291EF5"/>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84" name="Freeform 119"/>
            <p:cNvSpPr>
              <a:spLocks/>
            </p:cNvSpPr>
            <p:nvPr/>
          </p:nvSpPr>
          <p:spPr bwMode="auto">
            <a:xfrm>
              <a:off x="1407" y="2804"/>
              <a:ext cx="1332" cy="354"/>
            </a:xfrm>
            <a:custGeom>
              <a:avLst/>
              <a:gdLst>
                <a:gd name="T0" fmla="*/ 323 w 2429"/>
                <a:gd name="T1" fmla="*/ 0 h 645"/>
                <a:gd name="T2" fmla="*/ 2107 w 2429"/>
                <a:gd name="T3" fmla="*/ 0 h 645"/>
                <a:gd name="T4" fmla="*/ 2429 w 2429"/>
                <a:gd name="T5" fmla="*/ 322 h 645"/>
                <a:gd name="T6" fmla="*/ 2107 w 2429"/>
                <a:gd name="T7" fmla="*/ 645 h 645"/>
                <a:gd name="T8" fmla="*/ 323 w 2429"/>
                <a:gd name="T9" fmla="*/ 645 h 645"/>
                <a:gd name="T10" fmla="*/ 0 w 2429"/>
                <a:gd name="T11" fmla="*/ 322 h 645"/>
                <a:gd name="T12" fmla="*/ 323 w 2429"/>
                <a:gd name="T13" fmla="*/ 0 h 645"/>
              </a:gdLst>
              <a:ahLst/>
              <a:cxnLst>
                <a:cxn ang="0">
                  <a:pos x="T0" y="T1"/>
                </a:cxn>
                <a:cxn ang="0">
                  <a:pos x="T2" y="T3"/>
                </a:cxn>
                <a:cxn ang="0">
                  <a:pos x="T4" y="T5"/>
                </a:cxn>
                <a:cxn ang="0">
                  <a:pos x="T6" y="T7"/>
                </a:cxn>
                <a:cxn ang="0">
                  <a:pos x="T8" y="T9"/>
                </a:cxn>
                <a:cxn ang="0">
                  <a:pos x="T10" y="T11"/>
                </a:cxn>
                <a:cxn ang="0">
                  <a:pos x="T12" y="T13"/>
                </a:cxn>
              </a:cxnLst>
              <a:rect l="0" t="0" r="r" b="b"/>
              <a:pathLst>
                <a:path w="2429" h="645">
                  <a:moveTo>
                    <a:pt x="323" y="0"/>
                  </a:moveTo>
                  <a:lnTo>
                    <a:pt x="2107" y="0"/>
                  </a:lnTo>
                  <a:cubicBezTo>
                    <a:pt x="2285" y="0"/>
                    <a:pt x="2429" y="143"/>
                    <a:pt x="2429" y="322"/>
                  </a:cubicBezTo>
                  <a:cubicBezTo>
                    <a:pt x="2429" y="501"/>
                    <a:pt x="2285" y="645"/>
                    <a:pt x="2107" y="645"/>
                  </a:cubicBezTo>
                  <a:lnTo>
                    <a:pt x="323" y="645"/>
                  </a:lnTo>
                  <a:cubicBezTo>
                    <a:pt x="144" y="645"/>
                    <a:pt x="0" y="501"/>
                    <a:pt x="0" y="322"/>
                  </a:cubicBezTo>
                  <a:cubicBezTo>
                    <a:pt x="0" y="143"/>
                    <a:pt x="144" y="0"/>
                    <a:pt x="323" y="0"/>
                  </a:cubicBezTo>
                  <a:close/>
                </a:path>
              </a:pathLst>
            </a:custGeom>
            <a:solidFill>
              <a:srgbClr val="F6FFD5"/>
            </a:solidFill>
            <a:ln w="8" cap="flat">
              <a:solidFill>
                <a:srgbClr val="291EF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85" name="Rectangle 120"/>
            <p:cNvSpPr>
              <a:spLocks noChangeArrowheads="1"/>
            </p:cNvSpPr>
            <p:nvPr/>
          </p:nvSpPr>
          <p:spPr bwMode="auto">
            <a:xfrm>
              <a:off x="1537" y="2832"/>
              <a:ext cx="1247" cy="3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dirty="0">
                  <a:ln>
                    <a:noFill/>
                  </a:ln>
                  <a:solidFill>
                    <a:srgbClr val="000000"/>
                  </a:solidFill>
                  <a:effectLst/>
                  <a:latin typeface="Sans"/>
                </a:rPr>
                <a:t>Keyboard</a:t>
              </a:r>
              <a:endParaRPr kumimoji="0" lang="en-US" sz="1800" b="0" i="0" u="none" strike="noStrike" cap="none" normalizeH="0" baseline="0" dirty="0">
                <a:ln>
                  <a:noFill/>
                </a:ln>
                <a:solidFill>
                  <a:schemeClr val="tx1"/>
                </a:solidFill>
                <a:effectLst/>
                <a:latin typeface="Arial" pitchFamily="34" charset="0"/>
              </a:endParaRPr>
            </a:p>
          </p:txBody>
        </p:sp>
        <p:sp>
          <p:nvSpPr>
            <p:cNvPr id="4186" name="Freeform 121"/>
            <p:cNvSpPr>
              <a:spLocks/>
            </p:cNvSpPr>
            <p:nvPr/>
          </p:nvSpPr>
          <p:spPr bwMode="auto">
            <a:xfrm>
              <a:off x="1707" y="3321"/>
              <a:ext cx="981" cy="354"/>
            </a:xfrm>
            <a:custGeom>
              <a:avLst/>
              <a:gdLst>
                <a:gd name="T0" fmla="*/ 323 w 1789"/>
                <a:gd name="T1" fmla="*/ 0 h 645"/>
                <a:gd name="T2" fmla="*/ 1467 w 1789"/>
                <a:gd name="T3" fmla="*/ 0 h 645"/>
                <a:gd name="T4" fmla="*/ 1789 w 1789"/>
                <a:gd name="T5" fmla="*/ 323 h 645"/>
                <a:gd name="T6" fmla="*/ 1467 w 1789"/>
                <a:gd name="T7" fmla="*/ 645 h 645"/>
                <a:gd name="T8" fmla="*/ 323 w 1789"/>
                <a:gd name="T9" fmla="*/ 645 h 645"/>
                <a:gd name="T10" fmla="*/ 0 w 1789"/>
                <a:gd name="T11" fmla="*/ 323 h 645"/>
                <a:gd name="T12" fmla="*/ 323 w 1789"/>
                <a:gd name="T13" fmla="*/ 0 h 645"/>
              </a:gdLst>
              <a:ahLst/>
              <a:cxnLst>
                <a:cxn ang="0">
                  <a:pos x="T0" y="T1"/>
                </a:cxn>
                <a:cxn ang="0">
                  <a:pos x="T2" y="T3"/>
                </a:cxn>
                <a:cxn ang="0">
                  <a:pos x="T4" y="T5"/>
                </a:cxn>
                <a:cxn ang="0">
                  <a:pos x="T6" y="T7"/>
                </a:cxn>
                <a:cxn ang="0">
                  <a:pos x="T8" y="T9"/>
                </a:cxn>
                <a:cxn ang="0">
                  <a:pos x="T10" y="T11"/>
                </a:cxn>
                <a:cxn ang="0">
                  <a:pos x="T12" y="T13"/>
                </a:cxn>
              </a:cxnLst>
              <a:rect l="0" t="0" r="r" b="b"/>
              <a:pathLst>
                <a:path w="1789" h="645">
                  <a:moveTo>
                    <a:pt x="323" y="0"/>
                  </a:moveTo>
                  <a:lnTo>
                    <a:pt x="1467" y="0"/>
                  </a:lnTo>
                  <a:cubicBezTo>
                    <a:pt x="1645" y="0"/>
                    <a:pt x="1789" y="144"/>
                    <a:pt x="1789" y="323"/>
                  </a:cubicBezTo>
                  <a:cubicBezTo>
                    <a:pt x="1789" y="501"/>
                    <a:pt x="1645" y="645"/>
                    <a:pt x="1467" y="645"/>
                  </a:cubicBezTo>
                  <a:lnTo>
                    <a:pt x="323" y="645"/>
                  </a:lnTo>
                  <a:cubicBezTo>
                    <a:pt x="144" y="645"/>
                    <a:pt x="0" y="501"/>
                    <a:pt x="0" y="323"/>
                  </a:cubicBezTo>
                  <a:cubicBezTo>
                    <a:pt x="0" y="144"/>
                    <a:pt x="144" y="0"/>
                    <a:pt x="323" y="0"/>
                  </a:cubicBezTo>
                  <a:close/>
                </a:path>
              </a:pathLst>
            </a:custGeom>
            <a:solidFill>
              <a:srgbClr val="F6FFD5"/>
            </a:solidFill>
            <a:ln w="7" cap="flat">
              <a:solidFill>
                <a:srgbClr val="291EF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87" name="Rectangle 122"/>
            <p:cNvSpPr>
              <a:spLocks noChangeArrowheads="1"/>
            </p:cNvSpPr>
            <p:nvPr/>
          </p:nvSpPr>
          <p:spPr bwMode="auto">
            <a:xfrm>
              <a:off x="1827" y="3345"/>
              <a:ext cx="909" cy="3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dirty="0">
                  <a:ln>
                    <a:noFill/>
                  </a:ln>
                  <a:solidFill>
                    <a:srgbClr val="000000"/>
                  </a:solidFill>
                  <a:effectLst/>
                  <a:latin typeface="Sans"/>
                </a:rPr>
                <a:t>Mouse</a:t>
              </a:r>
              <a:endParaRPr kumimoji="0" lang="en-US" sz="1800" b="0" i="0" u="none" strike="noStrike" cap="none" normalizeH="0" baseline="0" dirty="0">
                <a:ln>
                  <a:noFill/>
                </a:ln>
                <a:solidFill>
                  <a:schemeClr val="tx1"/>
                </a:solidFill>
                <a:effectLst/>
                <a:latin typeface="Arial" pitchFamily="34" charset="0"/>
              </a:endParaRPr>
            </a:p>
          </p:txBody>
        </p:sp>
        <p:sp>
          <p:nvSpPr>
            <p:cNvPr id="4188" name="Freeform 123"/>
            <p:cNvSpPr>
              <a:spLocks/>
            </p:cNvSpPr>
            <p:nvPr/>
          </p:nvSpPr>
          <p:spPr bwMode="auto">
            <a:xfrm>
              <a:off x="3411" y="2825"/>
              <a:ext cx="1332" cy="354"/>
            </a:xfrm>
            <a:custGeom>
              <a:avLst/>
              <a:gdLst>
                <a:gd name="T0" fmla="*/ 322 w 2429"/>
                <a:gd name="T1" fmla="*/ 0 h 646"/>
                <a:gd name="T2" fmla="*/ 2106 w 2429"/>
                <a:gd name="T3" fmla="*/ 0 h 646"/>
                <a:gd name="T4" fmla="*/ 2429 w 2429"/>
                <a:gd name="T5" fmla="*/ 323 h 646"/>
                <a:gd name="T6" fmla="*/ 2106 w 2429"/>
                <a:gd name="T7" fmla="*/ 646 h 646"/>
                <a:gd name="T8" fmla="*/ 322 w 2429"/>
                <a:gd name="T9" fmla="*/ 646 h 646"/>
                <a:gd name="T10" fmla="*/ 0 w 2429"/>
                <a:gd name="T11" fmla="*/ 323 h 646"/>
                <a:gd name="T12" fmla="*/ 322 w 2429"/>
                <a:gd name="T13" fmla="*/ 0 h 646"/>
              </a:gdLst>
              <a:ahLst/>
              <a:cxnLst>
                <a:cxn ang="0">
                  <a:pos x="T0" y="T1"/>
                </a:cxn>
                <a:cxn ang="0">
                  <a:pos x="T2" y="T3"/>
                </a:cxn>
                <a:cxn ang="0">
                  <a:pos x="T4" y="T5"/>
                </a:cxn>
                <a:cxn ang="0">
                  <a:pos x="T6" y="T7"/>
                </a:cxn>
                <a:cxn ang="0">
                  <a:pos x="T8" y="T9"/>
                </a:cxn>
                <a:cxn ang="0">
                  <a:pos x="T10" y="T11"/>
                </a:cxn>
                <a:cxn ang="0">
                  <a:pos x="T12" y="T13"/>
                </a:cxn>
              </a:cxnLst>
              <a:rect l="0" t="0" r="r" b="b"/>
              <a:pathLst>
                <a:path w="2429" h="646">
                  <a:moveTo>
                    <a:pt x="322" y="0"/>
                  </a:moveTo>
                  <a:lnTo>
                    <a:pt x="2106" y="0"/>
                  </a:lnTo>
                  <a:cubicBezTo>
                    <a:pt x="2285" y="0"/>
                    <a:pt x="2429" y="144"/>
                    <a:pt x="2429" y="323"/>
                  </a:cubicBezTo>
                  <a:cubicBezTo>
                    <a:pt x="2429" y="502"/>
                    <a:pt x="2285" y="646"/>
                    <a:pt x="2106" y="646"/>
                  </a:cubicBezTo>
                  <a:lnTo>
                    <a:pt x="322" y="646"/>
                  </a:lnTo>
                  <a:cubicBezTo>
                    <a:pt x="144" y="646"/>
                    <a:pt x="0" y="502"/>
                    <a:pt x="0" y="323"/>
                  </a:cubicBezTo>
                  <a:cubicBezTo>
                    <a:pt x="0" y="144"/>
                    <a:pt x="144" y="0"/>
                    <a:pt x="322" y="0"/>
                  </a:cubicBezTo>
                  <a:close/>
                </a:path>
              </a:pathLst>
            </a:custGeom>
            <a:solidFill>
              <a:srgbClr val="F6FFD5"/>
            </a:solidFill>
            <a:ln w="8" cap="flat">
              <a:solidFill>
                <a:srgbClr val="291EF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89" name="Rectangle 124"/>
            <p:cNvSpPr>
              <a:spLocks noChangeArrowheads="1"/>
            </p:cNvSpPr>
            <p:nvPr/>
          </p:nvSpPr>
          <p:spPr bwMode="auto">
            <a:xfrm>
              <a:off x="3659" y="2832"/>
              <a:ext cx="997" cy="3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dirty="0">
                  <a:ln>
                    <a:noFill/>
                  </a:ln>
                  <a:solidFill>
                    <a:srgbClr val="000000"/>
                  </a:solidFill>
                  <a:effectLst/>
                  <a:latin typeface="Sans"/>
                </a:rPr>
                <a:t>Monitor</a:t>
              </a:r>
              <a:endParaRPr kumimoji="0" lang="en-US" sz="1800" b="0" i="0" u="none" strike="noStrike" cap="none" normalizeH="0" baseline="0" dirty="0">
                <a:ln>
                  <a:noFill/>
                </a:ln>
                <a:solidFill>
                  <a:schemeClr val="tx1"/>
                </a:solidFill>
                <a:effectLst/>
                <a:latin typeface="Arial" pitchFamily="34" charset="0"/>
              </a:endParaRPr>
            </a:p>
          </p:txBody>
        </p:sp>
        <p:sp>
          <p:nvSpPr>
            <p:cNvPr id="4190" name="Freeform 125"/>
            <p:cNvSpPr>
              <a:spLocks/>
            </p:cNvSpPr>
            <p:nvPr/>
          </p:nvSpPr>
          <p:spPr bwMode="auto">
            <a:xfrm>
              <a:off x="3433" y="3343"/>
              <a:ext cx="981" cy="353"/>
            </a:xfrm>
            <a:custGeom>
              <a:avLst/>
              <a:gdLst>
                <a:gd name="T0" fmla="*/ 323 w 1789"/>
                <a:gd name="T1" fmla="*/ 0 h 645"/>
                <a:gd name="T2" fmla="*/ 1466 w 1789"/>
                <a:gd name="T3" fmla="*/ 0 h 645"/>
                <a:gd name="T4" fmla="*/ 1789 w 1789"/>
                <a:gd name="T5" fmla="*/ 322 h 645"/>
                <a:gd name="T6" fmla="*/ 1466 w 1789"/>
                <a:gd name="T7" fmla="*/ 645 h 645"/>
                <a:gd name="T8" fmla="*/ 323 w 1789"/>
                <a:gd name="T9" fmla="*/ 645 h 645"/>
                <a:gd name="T10" fmla="*/ 0 w 1789"/>
                <a:gd name="T11" fmla="*/ 322 h 645"/>
                <a:gd name="T12" fmla="*/ 323 w 1789"/>
                <a:gd name="T13" fmla="*/ 0 h 645"/>
              </a:gdLst>
              <a:ahLst/>
              <a:cxnLst>
                <a:cxn ang="0">
                  <a:pos x="T0" y="T1"/>
                </a:cxn>
                <a:cxn ang="0">
                  <a:pos x="T2" y="T3"/>
                </a:cxn>
                <a:cxn ang="0">
                  <a:pos x="T4" y="T5"/>
                </a:cxn>
                <a:cxn ang="0">
                  <a:pos x="T6" y="T7"/>
                </a:cxn>
                <a:cxn ang="0">
                  <a:pos x="T8" y="T9"/>
                </a:cxn>
                <a:cxn ang="0">
                  <a:pos x="T10" y="T11"/>
                </a:cxn>
                <a:cxn ang="0">
                  <a:pos x="T12" y="T13"/>
                </a:cxn>
              </a:cxnLst>
              <a:rect l="0" t="0" r="r" b="b"/>
              <a:pathLst>
                <a:path w="1789" h="645">
                  <a:moveTo>
                    <a:pt x="323" y="0"/>
                  </a:moveTo>
                  <a:lnTo>
                    <a:pt x="1466" y="0"/>
                  </a:lnTo>
                  <a:cubicBezTo>
                    <a:pt x="1645" y="0"/>
                    <a:pt x="1789" y="144"/>
                    <a:pt x="1789" y="322"/>
                  </a:cubicBezTo>
                  <a:cubicBezTo>
                    <a:pt x="1789" y="501"/>
                    <a:pt x="1645" y="645"/>
                    <a:pt x="1466" y="645"/>
                  </a:cubicBezTo>
                  <a:lnTo>
                    <a:pt x="323" y="645"/>
                  </a:lnTo>
                  <a:cubicBezTo>
                    <a:pt x="144" y="645"/>
                    <a:pt x="0" y="501"/>
                    <a:pt x="0" y="322"/>
                  </a:cubicBezTo>
                  <a:cubicBezTo>
                    <a:pt x="0" y="144"/>
                    <a:pt x="144" y="0"/>
                    <a:pt x="323" y="0"/>
                  </a:cubicBezTo>
                  <a:close/>
                </a:path>
              </a:pathLst>
            </a:custGeom>
            <a:solidFill>
              <a:srgbClr val="F6FFD5"/>
            </a:solidFill>
            <a:ln w="7" cap="flat">
              <a:solidFill>
                <a:srgbClr val="291EF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91" name="Rectangle 126"/>
            <p:cNvSpPr>
              <a:spLocks noChangeArrowheads="1"/>
            </p:cNvSpPr>
            <p:nvPr/>
          </p:nvSpPr>
          <p:spPr bwMode="auto">
            <a:xfrm>
              <a:off x="3570" y="3360"/>
              <a:ext cx="894" cy="3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300" b="0" i="0" u="none" strike="noStrike" cap="none" normalizeH="0" baseline="0" dirty="0">
                  <a:ln>
                    <a:noFill/>
                  </a:ln>
                  <a:solidFill>
                    <a:srgbClr val="000000"/>
                  </a:solidFill>
                  <a:effectLst/>
                  <a:latin typeface="Sans"/>
                </a:rPr>
                <a:t>Printer</a:t>
              </a:r>
              <a:endParaRPr kumimoji="0" lang="en-US" sz="1800" b="0" i="0" u="none" strike="noStrike" cap="none" normalizeH="0" baseline="0" dirty="0">
                <a:ln>
                  <a:noFill/>
                </a:ln>
                <a:solidFill>
                  <a:schemeClr val="tx1"/>
                </a:solidFill>
                <a:effectLst/>
                <a:latin typeface="Arial" pitchFamily="34" charset="0"/>
              </a:endParaRPr>
            </a:p>
          </p:txBody>
        </p:sp>
        <p:sp>
          <p:nvSpPr>
            <p:cNvPr id="4192" name="Line 127"/>
            <p:cNvSpPr>
              <a:spLocks noChangeShapeType="1"/>
            </p:cNvSpPr>
            <p:nvPr/>
          </p:nvSpPr>
          <p:spPr bwMode="auto">
            <a:xfrm>
              <a:off x="2906" y="2533"/>
              <a:ext cx="0" cy="459"/>
            </a:xfrm>
            <a:prstGeom prst="line">
              <a:avLst/>
            </a:prstGeom>
            <a:noFill/>
            <a:ln w="9"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93" name="Freeform 128"/>
            <p:cNvSpPr>
              <a:spLocks/>
            </p:cNvSpPr>
            <p:nvPr/>
          </p:nvSpPr>
          <p:spPr bwMode="auto">
            <a:xfrm>
              <a:off x="2868" y="2533"/>
              <a:ext cx="74" cy="130"/>
            </a:xfrm>
            <a:custGeom>
              <a:avLst/>
              <a:gdLst>
                <a:gd name="T0" fmla="*/ 38 w 74"/>
                <a:gd name="T1" fmla="*/ 93 h 130"/>
                <a:gd name="T2" fmla="*/ 74 w 74"/>
                <a:gd name="T3" fmla="*/ 130 h 130"/>
                <a:gd name="T4" fmla="*/ 38 w 74"/>
                <a:gd name="T5" fmla="*/ 0 h 130"/>
                <a:gd name="T6" fmla="*/ 0 w 74"/>
                <a:gd name="T7" fmla="*/ 130 h 130"/>
                <a:gd name="T8" fmla="*/ 38 w 74"/>
                <a:gd name="T9" fmla="*/ 93 h 130"/>
              </a:gdLst>
              <a:ahLst/>
              <a:cxnLst>
                <a:cxn ang="0">
                  <a:pos x="T0" y="T1"/>
                </a:cxn>
                <a:cxn ang="0">
                  <a:pos x="T2" y="T3"/>
                </a:cxn>
                <a:cxn ang="0">
                  <a:pos x="T4" y="T5"/>
                </a:cxn>
                <a:cxn ang="0">
                  <a:pos x="T6" y="T7"/>
                </a:cxn>
                <a:cxn ang="0">
                  <a:pos x="T8" y="T9"/>
                </a:cxn>
              </a:cxnLst>
              <a:rect l="0" t="0" r="r" b="b"/>
              <a:pathLst>
                <a:path w="74" h="130">
                  <a:moveTo>
                    <a:pt x="38" y="93"/>
                  </a:moveTo>
                  <a:lnTo>
                    <a:pt x="74" y="130"/>
                  </a:lnTo>
                  <a:lnTo>
                    <a:pt x="38" y="0"/>
                  </a:lnTo>
                  <a:lnTo>
                    <a:pt x="0" y="130"/>
                  </a:lnTo>
                  <a:lnTo>
                    <a:pt x="38" y="93"/>
                  </a:lnTo>
                  <a:close/>
                </a:path>
              </a:pathLst>
            </a:custGeom>
            <a:solidFill>
              <a:srgbClr val="000000"/>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94" name="Freeform 129"/>
            <p:cNvSpPr>
              <a:spLocks/>
            </p:cNvSpPr>
            <p:nvPr/>
          </p:nvSpPr>
          <p:spPr bwMode="auto">
            <a:xfrm>
              <a:off x="2673" y="2986"/>
              <a:ext cx="233" cy="536"/>
            </a:xfrm>
            <a:custGeom>
              <a:avLst/>
              <a:gdLst>
                <a:gd name="T0" fmla="*/ 121 w 424"/>
                <a:gd name="T1" fmla="*/ 0 h 978"/>
                <a:gd name="T2" fmla="*/ 424 w 424"/>
                <a:gd name="T3" fmla="*/ 0 h 978"/>
                <a:gd name="T4" fmla="*/ 424 w 424"/>
                <a:gd name="T5" fmla="*/ 978 h 978"/>
                <a:gd name="T6" fmla="*/ 0 w 424"/>
                <a:gd name="T7" fmla="*/ 978 h 978"/>
              </a:gdLst>
              <a:ahLst/>
              <a:cxnLst>
                <a:cxn ang="0">
                  <a:pos x="T0" y="T1"/>
                </a:cxn>
                <a:cxn ang="0">
                  <a:pos x="T2" y="T3"/>
                </a:cxn>
                <a:cxn ang="0">
                  <a:pos x="T4" y="T5"/>
                </a:cxn>
                <a:cxn ang="0">
                  <a:pos x="T6" y="T7"/>
                </a:cxn>
              </a:cxnLst>
              <a:rect l="0" t="0" r="r" b="b"/>
              <a:pathLst>
                <a:path w="424" h="978">
                  <a:moveTo>
                    <a:pt x="121" y="0"/>
                  </a:moveTo>
                  <a:lnTo>
                    <a:pt x="424" y="0"/>
                  </a:lnTo>
                  <a:lnTo>
                    <a:pt x="424" y="978"/>
                  </a:lnTo>
                  <a:lnTo>
                    <a:pt x="0" y="978"/>
                  </a:lnTo>
                </a:path>
              </a:pathLst>
            </a:custGeom>
            <a:noFill/>
            <a:ln w="8"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95" name="Freeform 130"/>
            <p:cNvSpPr>
              <a:spLocks/>
            </p:cNvSpPr>
            <p:nvPr/>
          </p:nvSpPr>
          <p:spPr bwMode="auto">
            <a:xfrm>
              <a:off x="3220" y="2498"/>
              <a:ext cx="194" cy="1017"/>
            </a:xfrm>
            <a:custGeom>
              <a:avLst/>
              <a:gdLst>
                <a:gd name="T0" fmla="*/ 0 w 353"/>
                <a:gd name="T1" fmla="*/ 0 h 1855"/>
                <a:gd name="T2" fmla="*/ 0 w 353"/>
                <a:gd name="T3" fmla="*/ 1855 h 1855"/>
                <a:gd name="T4" fmla="*/ 353 w 353"/>
                <a:gd name="T5" fmla="*/ 1855 h 1855"/>
              </a:gdLst>
              <a:ahLst/>
              <a:cxnLst>
                <a:cxn ang="0">
                  <a:pos x="T0" y="T1"/>
                </a:cxn>
                <a:cxn ang="0">
                  <a:pos x="T2" y="T3"/>
                </a:cxn>
                <a:cxn ang="0">
                  <a:pos x="T4" y="T5"/>
                </a:cxn>
              </a:cxnLst>
              <a:rect l="0" t="0" r="r" b="b"/>
              <a:pathLst>
                <a:path w="353" h="1855">
                  <a:moveTo>
                    <a:pt x="0" y="0"/>
                  </a:moveTo>
                  <a:lnTo>
                    <a:pt x="0" y="1855"/>
                  </a:lnTo>
                  <a:lnTo>
                    <a:pt x="353" y="1855"/>
                  </a:lnTo>
                </a:path>
              </a:pathLst>
            </a:custGeom>
            <a:noFill/>
            <a:ln w="8" cap="flat">
              <a:solidFill>
                <a:srgbClr val="0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96" name="Freeform 131"/>
            <p:cNvSpPr>
              <a:spLocks/>
            </p:cNvSpPr>
            <p:nvPr/>
          </p:nvSpPr>
          <p:spPr bwMode="auto">
            <a:xfrm>
              <a:off x="3305" y="3484"/>
              <a:ext cx="109" cy="61"/>
            </a:xfrm>
            <a:custGeom>
              <a:avLst/>
              <a:gdLst>
                <a:gd name="T0" fmla="*/ 32 w 109"/>
                <a:gd name="T1" fmla="*/ 31 h 61"/>
                <a:gd name="T2" fmla="*/ 0 w 109"/>
                <a:gd name="T3" fmla="*/ 61 h 61"/>
                <a:gd name="T4" fmla="*/ 109 w 109"/>
                <a:gd name="T5" fmla="*/ 31 h 61"/>
                <a:gd name="T6" fmla="*/ 0 w 109"/>
                <a:gd name="T7" fmla="*/ 0 h 61"/>
                <a:gd name="T8" fmla="*/ 32 w 109"/>
                <a:gd name="T9" fmla="*/ 31 h 61"/>
              </a:gdLst>
              <a:ahLst/>
              <a:cxnLst>
                <a:cxn ang="0">
                  <a:pos x="T0" y="T1"/>
                </a:cxn>
                <a:cxn ang="0">
                  <a:pos x="T2" y="T3"/>
                </a:cxn>
                <a:cxn ang="0">
                  <a:pos x="T4" y="T5"/>
                </a:cxn>
                <a:cxn ang="0">
                  <a:pos x="T6" y="T7"/>
                </a:cxn>
                <a:cxn ang="0">
                  <a:pos x="T8" y="T9"/>
                </a:cxn>
              </a:cxnLst>
              <a:rect l="0" t="0" r="r" b="b"/>
              <a:pathLst>
                <a:path w="109" h="61">
                  <a:moveTo>
                    <a:pt x="32" y="31"/>
                  </a:moveTo>
                  <a:lnTo>
                    <a:pt x="0" y="61"/>
                  </a:lnTo>
                  <a:lnTo>
                    <a:pt x="109" y="31"/>
                  </a:lnTo>
                  <a:lnTo>
                    <a:pt x="0" y="0"/>
                  </a:lnTo>
                  <a:lnTo>
                    <a:pt x="32" y="31"/>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197" name="Line 132"/>
            <p:cNvSpPr>
              <a:spLocks noChangeShapeType="1"/>
            </p:cNvSpPr>
            <p:nvPr/>
          </p:nvSpPr>
          <p:spPr bwMode="auto">
            <a:xfrm>
              <a:off x="3215" y="2995"/>
              <a:ext cx="188" cy="0"/>
            </a:xfrm>
            <a:prstGeom prst="line">
              <a:avLst/>
            </a:prstGeom>
            <a:noFill/>
            <a:ln w="8" cap="flat">
              <a:solidFill>
                <a:srgbClr val="000000"/>
              </a:solidFill>
              <a:prstDash val="solid"/>
              <a:miter lim="800000"/>
              <a:headEnd/>
              <a:tailEn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98" name="Freeform 133"/>
            <p:cNvSpPr>
              <a:spLocks/>
            </p:cNvSpPr>
            <p:nvPr/>
          </p:nvSpPr>
          <p:spPr bwMode="auto">
            <a:xfrm>
              <a:off x="3294" y="2964"/>
              <a:ext cx="109" cy="62"/>
            </a:xfrm>
            <a:custGeom>
              <a:avLst/>
              <a:gdLst>
                <a:gd name="T0" fmla="*/ 32 w 109"/>
                <a:gd name="T1" fmla="*/ 31 h 62"/>
                <a:gd name="T2" fmla="*/ 0 w 109"/>
                <a:gd name="T3" fmla="*/ 62 h 62"/>
                <a:gd name="T4" fmla="*/ 109 w 109"/>
                <a:gd name="T5" fmla="*/ 31 h 62"/>
                <a:gd name="T6" fmla="*/ 0 w 109"/>
                <a:gd name="T7" fmla="*/ 0 h 62"/>
                <a:gd name="T8" fmla="*/ 32 w 109"/>
                <a:gd name="T9" fmla="*/ 31 h 62"/>
              </a:gdLst>
              <a:ahLst/>
              <a:cxnLst>
                <a:cxn ang="0">
                  <a:pos x="T0" y="T1"/>
                </a:cxn>
                <a:cxn ang="0">
                  <a:pos x="T2" y="T3"/>
                </a:cxn>
                <a:cxn ang="0">
                  <a:pos x="T4" y="T5"/>
                </a:cxn>
                <a:cxn ang="0">
                  <a:pos x="T6" y="T7"/>
                </a:cxn>
                <a:cxn ang="0">
                  <a:pos x="T8" y="T9"/>
                </a:cxn>
              </a:cxnLst>
              <a:rect l="0" t="0" r="r" b="b"/>
              <a:pathLst>
                <a:path w="109" h="62">
                  <a:moveTo>
                    <a:pt x="32" y="31"/>
                  </a:moveTo>
                  <a:lnTo>
                    <a:pt x="0" y="62"/>
                  </a:lnTo>
                  <a:lnTo>
                    <a:pt x="109" y="31"/>
                  </a:lnTo>
                  <a:lnTo>
                    <a:pt x="0" y="0"/>
                  </a:lnTo>
                  <a:lnTo>
                    <a:pt x="32" y="31"/>
                  </a:lnTo>
                  <a:close/>
                </a:path>
              </a:pathLst>
            </a:custGeom>
            <a:solidFill>
              <a:srgbClr val="000000"/>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pic>
        <p:nvPicPr>
          <p:cNvPr id="35"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4"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8</a:t>
            </a:fld>
            <a:endParaRPr lang="en-US" sz="1000" dirty="0">
              <a:latin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Food for </a:t>
            </a:r>
            <a:r>
              <a:rPr lang="fr-FR" dirty="0" err="1">
                <a:solidFill>
                  <a:schemeClr val="tx1"/>
                </a:solidFill>
              </a:rPr>
              <a:t>Thought</a:t>
            </a:r>
            <a:r>
              <a:rPr lang="fr-FR" dirty="0">
                <a:solidFill>
                  <a:schemeClr val="tx1"/>
                </a:solidFill>
              </a:rPr>
              <a:t>...</a:t>
            </a:r>
          </a:p>
        </p:txBody>
      </p:sp>
      <p:sp>
        <p:nvSpPr>
          <p:cNvPr id="3" name="Text Placeholder 2"/>
          <p:cNvSpPr txBox="1">
            <a:spLocks noGrp="1"/>
          </p:cNvSpPr>
          <p:nvPr>
            <p:ph type="body" idx="4294967295"/>
          </p:nvPr>
        </p:nvSpPr>
        <p:spPr>
          <a:xfrm>
            <a:off x="685800" y="4781550"/>
            <a:ext cx="7664450" cy="781050"/>
          </a:xfrm>
        </p:spPr>
        <p:txBody>
          <a:bodyPr vert="horz" lIns="0" tIns="0" rIns="0" bIns="0" rtlCol="0">
            <a:noAutofit/>
          </a:bodyPr>
          <a:lstStyle/>
          <a:p>
            <a:pPr marL="432000" indent="-324000">
              <a:spcBef>
                <a:spcPts val="0"/>
              </a:spcBef>
              <a:spcAft>
                <a:spcPts val="1414"/>
              </a:spcAft>
            </a:pPr>
            <a:r>
              <a:rPr lang="en-US" dirty="0">
                <a:solidFill>
                  <a:srgbClr val="000000"/>
                </a:solidFill>
                <a:latin typeface="Calibri" panose="020F0502020204030204" pitchFamily="34" charset="0"/>
                <a:ea typeface="Microsoft YaHei" pitchFamily="2"/>
                <a:cs typeface="Mangal" pitchFamily="2"/>
              </a:rPr>
              <a:t>What is the most intelligent computer ?</a:t>
            </a:r>
          </a:p>
        </p:txBody>
      </p:sp>
      <p:pic>
        <p:nvPicPr>
          <p:cNvPr id="4" name="Picture 3"/>
          <p:cNvPicPr>
            <a:picLocks noChangeAspect="1"/>
          </p:cNvPicPr>
          <p:nvPr/>
        </p:nvPicPr>
        <p:blipFill>
          <a:blip r:embed="rId3">
            <a:lum/>
            <a:alphaModFix/>
          </a:blip>
          <a:srcRect/>
          <a:stretch>
            <a:fillRect/>
          </a:stretch>
        </p:blipFill>
        <p:spPr>
          <a:xfrm>
            <a:off x="3063600" y="1676400"/>
            <a:ext cx="2880000" cy="2520000"/>
          </a:xfrm>
          <a:prstGeom prst="rect">
            <a:avLst/>
          </a:prstGeom>
          <a:noFill/>
          <a:ln>
            <a:noFill/>
          </a:ln>
        </p:spPr>
      </p:pic>
      <p:pic>
        <p:nvPicPr>
          <p:cNvPr id="7" name="Picture 9"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Slide Number Placeholder 1"/>
          <p:cNvSpPr txBox="1">
            <a:spLocks/>
          </p:cNvSpPr>
          <p:nvPr/>
        </p:nvSpPr>
        <p:spPr>
          <a:xfrm>
            <a:off x="8543278" y="635635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9</a:t>
            </a:fld>
            <a:endParaRPr lang="en-US" sz="1000" dirty="0">
              <a:latin typeface="Calibri" panose="020F050202020403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6865</TotalTime>
  <Words>2615</Words>
  <Application>Microsoft Office PowerPoint</Application>
  <PresentationFormat>On-screen Show (4:3)</PresentationFormat>
  <Paragraphs>493</Paragraphs>
  <Slides>51</Slides>
  <Notes>49</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51</vt:i4>
      </vt:variant>
    </vt:vector>
  </HeadingPairs>
  <TitlesOfParts>
    <vt:vector size="66" baseType="lpstr">
      <vt:lpstr>Arial</vt:lpstr>
      <vt:lpstr>Bitstream Vera Sans</vt:lpstr>
      <vt:lpstr>Calibri</vt:lpstr>
      <vt:lpstr>Calibri Light</vt:lpstr>
      <vt:lpstr>Candara</vt:lpstr>
      <vt:lpstr>Comic Sans MS</vt:lpstr>
      <vt:lpstr>Courier New</vt:lpstr>
      <vt:lpstr>Sans</vt:lpstr>
      <vt:lpstr>StarSymbol</vt:lpstr>
      <vt:lpstr>Symbol</vt:lpstr>
      <vt:lpstr>Times New Roman</vt:lpstr>
      <vt:lpstr>TimesNewRoman</vt:lpstr>
      <vt:lpstr>TimesNewRoman,Bold</vt:lpstr>
      <vt:lpstr>Waveform</vt:lpstr>
      <vt:lpstr>Office Theme</vt:lpstr>
      <vt:lpstr>PowerPoint Presentation</vt:lpstr>
      <vt:lpstr>PowerPoint Presentation</vt:lpstr>
      <vt:lpstr>What is Computer Architecture ?</vt:lpstr>
      <vt:lpstr>What is a Computer ?</vt:lpstr>
      <vt:lpstr>How does it work ?</vt:lpstr>
      <vt:lpstr>What does a computer look like ?</vt:lpstr>
      <vt:lpstr>PowerPoint Presentation</vt:lpstr>
      <vt:lpstr>Let us make it a full system ...</vt:lpstr>
      <vt:lpstr>Food for Thought...</vt:lpstr>
      <vt:lpstr>Answer ...</vt:lpstr>
      <vt:lpstr>Outline</vt:lpstr>
      <vt:lpstr>How does an Electronic Computer Differ from our Brain ?</vt:lpstr>
      <vt:lpstr>How to Instruct a Computer ?</vt:lpstr>
      <vt:lpstr>What Can a Computer Understand ?</vt:lpstr>
      <vt:lpstr>The Language of Instructions</vt:lpstr>
      <vt:lpstr>Features of an ISA </vt:lpstr>
      <vt:lpstr>Features of an ISA – II</vt:lpstr>
      <vt:lpstr>Designing an ISA</vt:lpstr>
      <vt:lpstr>RISC vs CISC</vt:lpstr>
      <vt:lpstr>Summary Uptil Now ...</vt:lpstr>
      <vt:lpstr>Outline</vt:lpstr>
      <vt:lpstr>Completeness of an ISA</vt:lpstr>
      <vt:lpstr>Completeness of an ISA – II</vt:lpstr>
      <vt:lpstr>Answer</vt:lpstr>
      <vt:lpstr>The Turing Machine – Alan Turing</vt:lpstr>
      <vt:lpstr>Turing Machine</vt:lpstr>
      <vt:lpstr>Operation of a Turing Machine</vt:lpstr>
      <vt:lpstr>Example of a Turing Machine</vt:lpstr>
      <vt:lpstr>More about the Turing Machine</vt:lpstr>
      <vt:lpstr>Church-Turing Thesis </vt:lpstr>
      <vt:lpstr>Universal Turing Machine</vt:lpstr>
      <vt:lpstr>Universal Turing Machine</vt:lpstr>
      <vt:lpstr>A Universal Turing Machine</vt:lpstr>
      <vt:lpstr>PowerPoint Presentation</vt:lpstr>
      <vt:lpstr>Computer Inspired from the Turing Machine</vt:lpstr>
      <vt:lpstr>Elements of a Computer</vt:lpstr>
      <vt:lpstr>Let us now design an ISA ...</vt:lpstr>
      <vt:lpstr>Single Instruction ISA - II</vt:lpstr>
      <vt:lpstr>Multiple Instruction ISA</vt:lpstr>
      <vt:lpstr>Outline</vt:lpstr>
      <vt:lpstr>Designing Practical Machines</vt:lpstr>
      <vt:lpstr>Von-Neumann Architecture</vt:lpstr>
      <vt:lpstr>Problems with Harvard/ Von-Neumann Architectures</vt:lpstr>
      <vt:lpstr>Uses of Registers</vt:lpstr>
      <vt:lpstr>Example of a Program in Machine Language with Registers</vt:lpstr>
      <vt:lpstr>Machine with Registers</vt:lpstr>
      <vt:lpstr>Outline</vt:lpstr>
      <vt:lpstr>Where are we ...</vt:lpstr>
      <vt:lpstr>Instruction Set Architecture</vt:lpstr>
      <vt:lpstr>Roadmap of the Course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Banner</dc:title>
  <dc:creator>Smruti Sarangi</dc:creator>
  <cp:keywords>Template,Presentation,Presentation background,Banner,Clean,Design,Showeet.com,Impress,simple</cp:keywords>
  <dc:description>"Simple Banner" is a clean &lt;a href="http://www.showeet.com/category/templates/"&gt;template&lt;/a&gt;. Is perfect for personal or business and corporate use. &lt;a href="http://www.showeet.com/27/12/2011/templates/simple-banner-free-template-powerpoint-impress/"&gt;More about "Simple Banner"&lt;/a&gt;</dc:description>
  <cp:lastModifiedBy>Smruti Ranjan Sarangi</cp:lastModifiedBy>
  <cp:revision>120</cp:revision>
  <dcterms:created xsi:type="dcterms:W3CDTF">2013-07-05T14:39:01Z</dcterms:created>
  <dcterms:modified xsi:type="dcterms:W3CDTF">2022-08-19T05:30:56Z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
    <vt:lpwstr>&lt;a href="http://templates.services.openoffice.org/bsd-license"&gt;BSD&lt;/a&gt;</vt:lpwstr>
  </property>
</Properties>
</file>