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53"/>
  </p:notesMasterIdLst>
  <p:handoutMasterIdLst>
    <p:handoutMasterId r:id="rId54"/>
  </p:handoutMasterIdLst>
  <p:sldIdLst>
    <p:sldId id="256" r:id="rId3"/>
    <p:sldId id="311" r:id="rId4"/>
    <p:sldId id="257" r:id="rId5"/>
    <p:sldId id="277" r:id="rId6"/>
    <p:sldId id="278" r:id="rId7"/>
    <p:sldId id="279" r:id="rId8"/>
    <p:sldId id="281" r:id="rId9"/>
    <p:sldId id="282" r:id="rId10"/>
    <p:sldId id="283" r:id="rId11"/>
    <p:sldId id="285" r:id="rId12"/>
    <p:sldId id="284" r:id="rId13"/>
    <p:sldId id="288" r:id="rId14"/>
    <p:sldId id="287" r:id="rId15"/>
    <p:sldId id="289" r:id="rId16"/>
    <p:sldId id="290" r:id="rId17"/>
    <p:sldId id="291" r:id="rId18"/>
    <p:sldId id="292" r:id="rId19"/>
    <p:sldId id="286" r:id="rId20"/>
    <p:sldId id="258" r:id="rId21"/>
    <p:sldId id="259" r:id="rId22"/>
    <p:sldId id="260" r:id="rId23"/>
    <p:sldId id="293" r:id="rId24"/>
    <p:sldId id="310" r:id="rId25"/>
    <p:sldId id="306" r:id="rId26"/>
    <p:sldId id="307" r:id="rId27"/>
    <p:sldId id="308" r:id="rId28"/>
    <p:sldId id="268" r:id="rId29"/>
    <p:sldId id="262" r:id="rId30"/>
    <p:sldId id="263" r:id="rId31"/>
    <p:sldId id="264" r:id="rId32"/>
    <p:sldId id="265" r:id="rId33"/>
    <p:sldId id="294" r:id="rId34"/>
    <p:sldId id="269" r:id="rId35"/>
    <p:sldId id="295" r:id="rId36"/>
    <p:sldId id="267" r:id="rId37"/>
    <p:sldId id="296" r:id="rId38"/>
    <p:sldId id="274" r:id="rId39"/>
    <p:sldId id="297" r:id="rId40"/>
    <p:sldId id="299" r:id="rId41"/>
    <p:sldId id="300" r:id="rId42"/>
    <p:sldId id="302" r:id="rId43"/>
    <p:sldId id="273" r:id="rId44"/>
    <p:sldId id="303" r:id="rId45"/>
    <p:sldId id="304" r:id="rId46"/>
    <p:sldId id="272" r:id="rId47"/>
    <p:sldId id="271" r:id="rId48"/>
    <p:sldId id="305" r:id="rId49"/>
    <p:sldId id="270" r:id="rId50"/>
    <p:sldId id="309" r:id="rId51"/>
    <p:sldId id="27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6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varScale="1">
        <p:scale>
          <a:sx n="63" d="100"/>
          <a:sy n="63" d="100"/>
        </p:scale>
        <p:origin x="172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778D0C-731F-478E-87B0-A5D828A2CC8F}" type="datetimeFigureOut">
              <a:rPr lang="en-US" smtClean="0"/>
              <a:pPr/>
              <a:t>8/19/2022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06C464-1737-41FD-B482-1542257B9BA6}" type="slidenum">
              <a:rPr lang="en-US" smtClean="0"/>
              <a:pPr/>
              <a:t>‹#›</a:t>
            </a:fld>
            <a:endParaRPr lang="en-US"/>
          </a:p>
        </p:txBody>
      </p:sp>
    </p:spTree>
    <p:extLst>
      <p:ext uri="{BB962C8B-B14F-4D97-AF65-F5344CB8AC3E}">
        <p14:creationId xmlns:p14="http://schemas.microsoft.com/office/powerpoint/2010/main" val="15336870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5A9094-9FF8-4ED3-9CE0-B51570956BA9}" type="datetimeFigureOut">
              <a:rPr lang="en-US" smtClean="0"/>
              <a:pPr/>
              <a:t>8/19/2022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3947F7-C4B9-4B04-819F-8BBA7B48ACE0}" type="slidenum">
              <a:rPr lang="en-US" smtClean="0"/>
              <a:pPr/>
              <a:t>‹#›</a:t>
            </a:fld>
            <a:endParaRPr lang="en-US"/>
          </a:p>
        </p:txBody>
      </p:sp>
    </p:spTree>
    <p:extLst>
      <p:ext uri="{BB962C8B-B14F-4D97-AF65-F5344CB8AC3E}">
        <p14:creationId xmlns:p14="http://schemas.microsoft.com/office/powerpoint/2010/main" val="30130014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a:t>
            </a:fld>
            <a:endParaRPr lang="en-US"/>
          </a:p>
        </p:txBody>
      </p:sp>
    </p:spTree>
    <p:extLst>
      <p:ext uri="{BB962C8B-B14F-4D97-AF65-F5344CB8AC3E}">
        <p14:creationId xmlns:p14="http://schemas.microsoft.com/office/powerpoint/2010/main" val="1599240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11</a:t>
            </a:fld>
            <a:endParaRPr lang="en-US"/>
          </a:p>
        </p:txBody>
      </p:sp>
    </p:spTree>
    <p:extLst>
      <p:ext uri="{BB962C8B-B14F-4D97-AF65-F5344CB8AC3E}">
        <p14:creationId xmlns:p14="http://schemas.microsoft.com/office/powerpoint/2010/main" val="1503929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12</a:t>
            </a:fld>
            <a:endParaRPr lang="en-US"/>
          </a:p>
        </p:txBody>
      </p:sp>
    </p:spTree>
    <p:extLst>
      <p:ext uri="{BB962C8B-B14F-4D97-AF65-F5344CB8AC3E}">
        <p14:creationId xmlns:p14="http://schemas.microsoft.com/office/powerpoint/2010/main" val="502936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13</a:t>
            </a:fld>
            <a:endParaRPr lang="en-US"/>
          </a:p>
        </p:txBody>
      </p:sp>
    </p:spTree>
    <p:extLst>
      <p:ext uri="{BB962C8B-B14F-4D97-AF65-F5344CB8AC3E}">
        <p14:creationId xmlns:p14="http://schemas.microsoft.com/office/powerpoint/2010/main" val="2600042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14</a:t>
            </a:fld>
            <a:endParaRPr lang="en-US"/>
          </a:p>
        </p:txBody>
      </p:sp>
    </p:spTree>
    <p:extLst>
      <p:ext uri="{BB962C8B-B14F-4D97-AF65-F5344CB8AC3E}">
        <p14:creationId xmlns:p14="http://schemas.microsoft.com/office/powerpoint/2010/main" val="2034264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15</a:t>
            </a:fld>
            <a:endParaRPr lang="en-US"/>
          </a:p>
        </p:txBody>
      </p:sp>
    </p:spTree>
    <p:extLst>
      <p:ext uri="{BB962C8B-B14F-4D97-AF65-F5344CB8AC3E}">
        <p14:creationId xmlns:p14="http://schemas.microsoft.com/office/powerpoint/2010/main" val="1132933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16</a:t>
            </a:fld>
            <a:endParaRPr lang="en-US"/>
          </a:p>
        </p:txBody>
      </p:sp>
    </p:spTree>
    <p:extLst>
      <p:ext uri="{BB962C8B-B14F-4D97-AF65-F5344CB8AC3E}">
        <p14:creationId xmlns:p14="http://schemas.microsoft.com/office/powerpoint/2010/main" val="832679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17</a:t>
            </a:fld>
            <a:endParaRPr lang="en-US"/>
          </a:p>
        </p:txBody>
      </p:sp>
    </p:spTree>
    <p:extLst>
      <p:ext uri="{BB962C8B-B14F-4D97-AF65-F5344CB8AC3E}">
        <p14:creationId xmlns:p14="http://schemas.microsoft.com/office/powerpoint/2010/main" val="2938357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863947F7-C4B9-4B04-819F-8BBA7B48ACE0}" type="slidenum">
              <a:rPr lang="en-US" smtClean="0"/>
              <a:pPr/>
              <a:t>18</a:t>
            </a:fld>
            <a:endParaRPr lang="en-US"/>
          </a:p>
        </p:txBody>
      </p:sp>
    </p:spTree>
    <p:extLst>
      <p:ext uri="{BB962C8B-B14F-4D97-AF65-F5344CB8AC3E}">
        <p14:creationId xmlns:p14="http://schemas.microsoft.com/office/powerpoint/2010/main" val="391532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21</a:t>
            </a:fld>
            <a:endParaRPr lang="en-US"/>
          </a:p>
        </p:txBody>
      </p:sp>
    </p:spTree>
    <p:extLst>
      <p:ext uri="{BB962C8B-B14F-4D97-AF65-F5344CB8AC3E}">
        <p14:creationId xmlns:p14="http://schemas.microsoft.com/office/powerpoint/2010/main" val="1224331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23</a:t>
            </a:fld>
            <a:endParaRPr lang="en-US"/>
          </a:p>
        </p:txBody>
      </p:sp>
    </p:spTree>
    <p:extLst>
      <p:ext uri="{BB962C8B-B14F-4D97-AF65-F5344CB8AC3E}">
        <p14:creationId xmlns:p14="http://schemas.microsoft.com/office/powerpoint/2010/main" val="200451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863947F7-C4B9-4B04-819F-8BBA7B48ACE0}" type="slidenum">
              <a:rPr lang="en-US" smtClean="0"/>
              <a:pPr/>
              <a:t>3</a:t>
            </a:fld>
            <a:endParaRPr lang="en-US"/>
          </a:p>
        </p:txBody>
      </p:sp>
    </p:spTree>
    <p:extLst>
      <p:ext uri="{BB962C8B-B14F-4D97-AF65-F5344CB8AC3E}">
        <p14:creationId xmlns:p14="http://schemas.microsoft.com/office/powerpoint/2010/main" val="1265332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24</a:t>
            </a:fld>
            <a:endParaRPr lang="en-US"/>
          </a:p>
        </p:txBody>
      </p:sp>
    </p:spTree>
    <p:extLst>
      <p:ext uri="{BB962C8B-B14F-4D97-AF65-F5344CB8AC3E}">
        <p14:creationId xmlns:p14="http://schemas.microsoft.com/office/powerpoint/2010/main" val="1581360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863947F7-C4B9-4B04-819F-8BBA7B48ACE0}" type="slidenum">
              <a:rPr lang="en-US" smtClean="0"/>
              <a:pPr/>
              <a:t>27</a:t>
            </a:fld>
            <a:endParaRPr lang="en-US"/>
          </a:p>
        </p:txBody>
      </p:sp>
    </p:spTree>
    <p:extLst>
      <p:ext uri="{BB962C8B-B14F-4D97-AF65-F5344CB8AC3E}">
        <p14:creationId xmlns:p14="http://schemas.microsoft.com/office/powerpoint/2010/main" val="497973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28</a:t>
            </a:fld>
            <a:endParaRPr lang="en-US"/>
          </a:p>
        </p:txBody>
      </p:sp>
    </p:spTree>
    <p:extLst>
      <p:ext uri="{BB962C8B-B14F-4D97-AF65-F5344CB8AC3E}">
        <p14:creationId xmlns:p14="http://schemas.microsoft.com/office/powerpoint/2010/main" val="1518647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29</a:t>
            </a:fld>
            <a:endParaRPr lang="en-US"/>
          </a:p>
        </p:txBody>
      </p:sp>
    </p:spTree>
    <p:extLst>
      <p:ext uri="{BB962C8B-B14F-4D97-AF65-F5344CB8AC3E}">
        <p14:creationId xmlns:p14="http://schemas.microsoft.com/office/powerpoint/2010/main" val="783069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30</a:t>
            </a:fld>
            <a:endParaRPr lang="en-US"/>
          </a:p>
        </p:txBody>
      </p:sp>
    </p:spTree>
    <p:extLst>
      <p:ext uri="{BB962C8B-B14F-4D97-AF65-F5344CB8AC3E}">
        <p14:creationId xmlns:p14="http://schemas.microsoft.com/office/powerpoint/2010/main" val="3633987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31</a:t>
            </a:fld>
            <a:endParaRPr lang="en-US"/>
          </a:p>
        </p:txBody>
      </p:sp>
    </p:spTree>
    <p:extLst>
      <p:ext uri="{BB962C8B-B14F-4D97-AF65-F5344CB8AC3E}">
        <p14:creationId xmlns:p14="http://schemas.microsoft.com/office/powerpoint/2010/main" val="547549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32</a:t>
            </a:fld>
            <a:endParaRPr lang="en-US"/>
          </a:p>
        </p:txBody>
      </p:sp>
    </p:spTree>
    <p:extLst>
      <p:ext uri="{BB962C8B-B14F-4D97-AF65-F5344CB8AC3E}">
        <p14:creationId xmlns:p14="http://schemas.microsoft.com/office/powerpoint/2010/main" val="3415177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863947F7-C4B9-4B04-819F-8BBA7B48ACE0}" type="slidenum">
              <a:rPr lang="en-US" smtClean="0"/>
              <a:pPr/>
              <a:t>33</a:t>
            </a:fld>
            <a:endParaRPr lang="en-US"/>
          </a:p>
        </p:txBody>
      </p:sp>
    </p:spTree>
    <p:extLst>
      <p:ext uri="{BB962C8B-B14F-4D97-AF65-F5344CB8AC3E}">
        <p14:creationId xmlns:p14="http://schemas.microsoft.com/office/powerpoint/2010/main" val="2397688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42</a:t>
            </a:fld>
            <a:endParaRPr lang="en-US"/>
          </a:p>
        </p:txBody>
      </p:sp>
    </p:spTree>
    <p:extLst>
      <p:ext uri="{BB962C8B-B14F-4D97-AF65-F5344CB8AC3E}">
        <p14:creationId xmlns:p14="http://schemas.microsoft.com/office/powerpoint/2010/main" val="3761463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43</a:t>
            </a:fld>
            <a:endParaRPr lang="en-US"/>
          </a:p>
        </p:txBody>
      </p:sp>
    </p:spTree>
    <p:extLst>
      <p:ext uri="{BB962C8B-B14F-4D97-AF65-F5344CB8AC3E}">
        <p14:creationId xmlns:p14="http://schemas.microsoft.com/office/powerpoint/2010/main" val="1791087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a:t>
            </a:fld>
            <a:endParaRPr lang="en-US"/>
          </a:p>
        </p:txBody>
      </p:sp>
    </p:spTree>
    <p:extLst>
      <p:ext uri="{BB962C8B-B14F-4D97-AF65-F5344CB8AC3E}">
        <p14:creationId xmlns:p14="http://schemas.microsoft.com/office/powerpoint/2010/main" val="390334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44</a:t>
            </a:fld>
            <a:endParaRPr lang="en-US"/>
          </a:p>
        </p:txBody>
      </p:sp>
    </p:spTree>
    <p:extLst>
      <p:ext uri="{BB962C8B-B14F-4D97-AF65-F5344CB8AC3E}">
        <p14:creationId xmlns:p14="http://schemas.microsoft.com/office/powerpoint/2010/main" val="1780606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45</a:t>
            </a:fld>
            <a:endParaRPr lang="en-US"/>
          </a:p>
        </p:txBody>
      </p:sp>
    </p:spTree>
    <p:extLst>
      <p:ext uri="{BB962C8B-B14F-4D97-AF65-F5344CB8AC3E}">
        <p14:creationId xmlns:p14="http://schemas.microsoft.com/office/powerpoint/2010/main" val="1303622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46</a:t>
            </a:fld>
            <a:endParaRPr lang="en-US"/>
          </a:p>
        </p:txBody>
      </p:sp>
    </p:spTree>
    <p:extLst>
      <p:ext uri="{BB962C8B-B14F-4D97-AF65-F5344CB8AC3E}">
        <p14:creationId xmlns:p14="http://schemas.microsoft.com/office/powerpoint/2010/main" val="14791491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47</a:t>
            </a:fld>
            <a:endParaRPr lang="en-US"/>
          </a:p>
        </p:txBody>
      </p:sp>
    </p:spTree>
    <p:extLst>
      <p:ext uri="{BB962C8B-B14F-4D97-AF65-F5344CB8AC3E}">
        <p14:creationId xmlns:p14="http://schemas.microsoft.com/office/powerpoint/2010/main" val="3165299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48</a:t>
            </a:fld>
            <a:endParaRPr lang="en-US"/>
          </a:p>
        </p:txBody>
      </p:sp>
    </p:spTree>
    <p:extLst>
      <p:ext uri="{BB962C8B-B14F-4D97-AF65-F5344CB8AC3E}">
        <p14:creationId xmlns:p14="http://schemas.microsoft.com/office/powerpoint/2010/main" val="10173317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49</a:t>
            </a:fld>
            <a:endParaRPr lang="en-US"/>
          </a:p>
        </p:txBody>
      </p:sp>
    </p:spTree>
    <p:extLst>
      <p:ext uri="{BB962C8B-B14F-4D97-AF65-F5344CB8AC3E}">
        <p14:creationId xmlns:p14="http://schemas.microsoft.com/office/powerpoint/2010/main" val="24412280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50</a:t>
            </a:fld>
            <a:endParaRPr lang="en-US"/>
          </a:p>
        </p:txBody>
      </p:sp>
    </p:spTree>
    <p:extLst>
      <p:ext uri="{BB962C8B-B14F-4D97-AF65-F5344CB8AC3E}">
        <p14:creationId xmlns:p14="http://schemas.microsoft.com/office/powerpoint/2010/main" val="178085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5</a:t>
            </a:fld>
            <a:endParaRPr lang="en-US"/>
          </a:p>
        </p:txBody>
      </p:sp>
    </p:spTree>
    <p:extLst>
      <p:ext uri="{BB962C8B-B14F-4D97-AF65-F5344CB8AC3E}">
        <p14:creationId xmlns:p14="http://schemas.microsoft.com/office/powerpoint/2010/main" val="158676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6</a:t>
            </a:fld>
            <a:endParaRPr lang="en-US"/>
          </a:p>
        </p:txBody>
      </p:sp>
    </p:spTree>
    <p:extLst>
      <p:ext uri="{BB962C8B-B14F-4D97-AF65-F5344CB8AC3E}">
        <p14:creationId xmlns:p14="http://schemas.microsoft.com/office/powerpoint/2010/main" val="3261455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7</a:t>
            </a:fld>
            <a:endParaRPr lang="en-US"/>
          </a:p>
        </p:txBody>
      </p:sp>
    </p:spTree>
    <p:extLst>
      <p:ext uri="{BB962C8B-B14F-4D97-AF65-F5344CB8AC3E}">
        <p14:creationId xmlns:p14="http://schemas.microsoft.com/office/powerpoint/2010/main" val="4025911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8</a:t>
            </a:fld>
            <a:endParaRPr lang="en-US"/>
          </a:p>
        </p:txBody>
      </p:sp>
    </p:spTree>
    <p:extLst>
      <p:ext uri="{BB962C8B-B14F-4D97-AF65-F5344CB8AC3E}">
        <p14:creationId xmlns:p14="http://schemas.microsoft.com/office/powerpoint/2010/main" val="208355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9</a:t>
            </a:fld>
            <a:endParaRPr lang="en-US"/>
          </a:p>
        </p:txBody>
      </p:sp>
    </p:spTree>
    <p:extLst>
      <p:ext uri="{BB962C8B-B14F-4D97-AF65-F5344CB8AC3E}">
        <p14:creationId xmlns:p14="http://schemas.microsoft.com/office/powerpoint/2010/main" val="648172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3947F7-C4B9-4B04-819F-8BBA7B48ACE0}" type="slidenum">
              <a:rPr lang="en-US" smtClean="0"/>
              <a:pPr/>
              <a:t>10</a:t>
            </a:fld>
            <a:endParaRPr lang="en-US"/>
          </a:p>
        </p:txBody>
      </p:sp>
    </p:spTree>
    <p:extLst>
      <p:ext uri="{BB962C8B-B14F-4D97-AF65-F5344CB8AC3E}">
        <p14:creationId xmlns:p14="http://schemas.microsoft.com/office/powerpoint/2010/main" val="3200032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7" name="Slide Number Placeholder 1"/>
          <p:cNvSpPr>
            <a:spLocks noGrp="1"/>
          </p:cNvSpPr>
          <p:nvPr>
            <p:ph type="sldNum" sz="quarter" idx="4"/>
          </p:nvPr>
        </p:nvSpPr>
        <p:spPr>
          <a:xfrm>
            <a:off x="8543278" y="6356350"/>
            <a:ext cx="561975"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atin typeface="Calibri" panose="020F0502020204030204" pitchFamily="34" charset="0"/>
              </a:defRPr>
            </a:lvl1pPr>
            <a:lvl2pPr algn="l">
              <a:defRPr>
                <a:latin typeface="Calibri" panose="020F0502020204030204" pitchFamily="34" charset="0"/>
              </a:defRPr>
            </a:lvl2pPr>
            <a:lvl3pPr algn="l">
              <a:defRPr>
                <a:latin typeface="Calibri" panose="020F0502020204030204" pitchFamily="34" charset="0"/>
              </a:defRPr>
            </a:lvl3pPr>
            <a:lvl4pPr algn="l">
              <a:defRPr>
                <a:latin typeface="Calibri" panose="020F0502020204030204" pitchFamily="34" charset="0"/>
              </a:defRPr>
            </a:lvl4pPr>
            <a:lvl5pPr algn="l">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grpSp>
        <p:nvGrpSpPr>
          <p:cNvPr id="4"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latin typeface="Calibri" panose="020F050202020403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atin typeface="Calibri" panose="020F0502020204030204" pitchFamily="34" charset="0"/>
              </a:defRPr>
            </a:lvl1pPr>
            <a:lvl2pPr>
              <a:buClr>
                <a:schemeClr val="accent1"/>
              </a:buClr>
              <a:defRPr>
                <a:latin typeface="Calibri" panose="020F0502020204030204" pitchFamily="34" charset="0"/>
              </a:defRPr>
            </a:lvl2pPr>
            <a:lvl3pPr>
              <a:buClr>
                <a:schemeClr val="accent1"/>
              </a:buClr>
              <a:defRPr>
                <a:latin typeface="Calibri" panose="020F0502020204030204" pitchFamily="34" charset="0"/>
              </a:defRPr>
            </a:lvl3pPr>
            <a:lvl4pPr>
              <a:buClr>
                <a:schemeClr val="accent1"/>
              </a:buClr>
              <a:defRPr>
                <a:latin typeface="Calibri" panose="020F0502020204030204" pitchFamily="34" charset="0"/>
              </a:defRPr>
            </a:lvl4pPr>
            <a:lvl5pPr>
              <a:buClr>
                <a:schemeClr val="accent1"/>
              </a:buCl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F2AE-F85D-781E-1C8C-EAAC0EDE0E1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7146F9D-307C-A5AA-9B49-C7E599B39C7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F9C6B53-4A64-AFEC-A976-7F3FA4AD520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F3FC3EC5-EE9F-98B9-128F-A84A5DB02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3CC43-5DCB-AA93-716F-A313AB97723E}"/>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698412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4976-47A6-9250-16C9-3635EC226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7143AC-D37C-6683-CF8A-828E2B5EC1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7514E-E1B2-154F-EEB8-2C9BFE737C13}"/>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A5DE6579-FCC2-A12D-957F-5480EBDF0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85CF6-7667-66B8-92EB-6FF59F6FF140}"/>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583136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F22F-BCBF-9D97-015E-DDAE69707A0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B37940B-4F98-9C15-53AA-CF38FEED37D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E65D4F-4755-7FB6-095B-DE30E4FAC13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AA6E9330-1D2A-2999-8F61-2A9D035B2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0F7F8-FA92-E387-5E37-2D451060E6E4}"/>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697248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094-F919-5AD0-F694-91A26F0FF0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566796-38DB-5A8E-9D55-DB797FD52EB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F70513-5D53-9240-10C3-B4AA5A22426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0BA9DC-9FC5-9FA2-1ED1-A99E4C71D129}"/>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82890DAB-B5C2-959B-7FDC-7A3491D0E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0143A-5F8D-7188-FB76-A75CB002D4DC}"/>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068565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578-2FC6-116F-77A2-B8024520D30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06EF89-BE93-3FA8-7C83-7A41F9393A2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5FEFE62-0A31-A0C0-EB66-120144FE208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9FDADC-17BC-32A6-2A55-3B72D2C22DD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8AEAB-2C7A-6AA9-5792-BD34AAAB79D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50E304-2EA7-F6CC-A400-4F783389A0D6}"/>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8" name="Footer Placeholder 7">
            <a:extLst>
              <a:ext uri="{FF2B5EF4-FFF2-40B4-BE49-F238E27FC236}">
                <a16:creationId xmlns:a16="http://schemas.microsoft.com/office/drawing/2014/main" id="{7C73A819-9E34-B398-2B07-FDD6BCA717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233C3D-ABB1-5CC9-81E4-1858ACF3C1B3}"/>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443326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5ECA-522E-3CE2-E8AB-A1FC5F6949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AA669-2564-B2EE-EA60-5CCB13A8478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4" name="Footer Placeholder 3">
            <a:extLst>
              <a:ext uri="{FF2B5EF4-FFF2-40B4-BE49-F238E27FC236}">
                <a16:creationId xmlns:a16="http://schemas.microsoft.com/office/drawing/2014/main" id="{048DF072-467F-480C-5697-6F5A55EC6B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90FEE1-2D3A-D922-4767-7DC32FB183F8}"/>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841559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F30F0-AEB1-9D20-006A-05495F51FED8}"/>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3" name="Footer Placeholder 2">
            <a:extLst>
              <a:ext uri="{FF2B5EF4-FFF2-40B4-BE49-F238E27FC236}">
                <a16:creationId xmlns:a16="http://schemas.microsoft.com/office/drawing/2014/main" id="{9E6EE93B-FD82-0DCC-1E31-B82D743785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389994-6DAB-8058-CB91-1A9F98C82B3F}"/>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0443299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7125-5B21-8402-9F48-4D4F4543108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EC09E42-9029-5ADF-A9B9-4A838544252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F1C3B3-BD45-7730-4FD9-D1DC03BA030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3461EC3-9247-E741-216D-3D51FEE0CC80}"/>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BD73DFF4-2E8F-A86C-772F-4F390364B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0A910-5F18-95C9-A87F-596CBECCF1BE}"/>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17921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8" name="Slide Number Placeholder 1"/>
          <p:cNvSpPr>
            <a:spLocks noGrp="1"/>
          </p:cNvSpPr>
          <p:nvPr>
            <p:ph type="sldNum" sz="quarter" idx="4"/>
          </p:nvPr>
        </p:nvSpPr>
        <p:spPr>
          <a:xfrm>
            <a:off x="8543278" y="6356350"/>
            <a:ext cx="561975"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569E-75E6-0997-2160-B95A5FCE53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7160919-0EB4-0F72-AF2B-467B22E52E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9ED4817-58B2-D729-0B71-19F6B1D7F98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73D90A1-5F75-69CA-62B6-6C90DB508C22}"/>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47CD7157-48B0-0737-6C5B-ACA18C3CB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48A1C-3D88-6955-BBFB-34C61BED992D}"/>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700796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9391-520E-8D84-FC1F-7669533222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8952CA-7FB0-BB7A-9047-345997BE7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23885-4C43-42B1-185F-BBB88D2F9484}"/>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5B4A67D3-9979-CB0A-F933-BE4CC29BE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93C5A-52E9-D048-62D7-74465072EE5B}"/>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567794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279B8-9EC5-18D5-3CC1-F3C341894DA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8580D7-1BF3-DCAC-F040-8A3C53CE9D6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CA5FD-8183-1F8F-82FE-8C842DFEA22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3E7791ED-2D0C-55B3-C5EA-0FC5B0816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AE347-5B3D-71FE-D66B-1E417F2A2044}"/>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16428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latin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latin typeface="Calibri" panose="020F0502020204030204" pitchFamily="34" charset="0"/>
              </a:defRPr>
            </a:lvl1pPr>
            <a:lvl2pPr>
              <a:buClr>
                <a:schemeClr val="bg1"/>
              </a:buClr>
              <a:defRPr sz="2000">
                <a:solidFill>
                  <a:schemeClr val="tx2"/>
                </a:solidFill>
                <a:latin typeface="Calibri" panose="020F0502020204030204" pitchFamily="34" charset="0"/>
              </a:defRPr>
            </a:lvl2pPr>
            <a:lvl3pPr>
              <a:buClr>
                <a:schemeClr val="bg1"/>
              </a:buClr>
              <a:defRPr sz="1800">
                <a:solidFill>
                  <a:schemeClr val="tx2"/>
                </a:solidFill>
                <a:latin typeface="Calibri" panose="020F0502020204030204" pitchFamily="34" charset="0"/>
              </a:defRPr>
            </a:lvl3pPr>
            <a:lvl4pPr>
              <a:buClr>
                <a:schemeClr val="bg1"/>
              </a:buClr>
              <a:defRPr sz="1600">
                <a:solidFill>
                  <a:schemeClr val="tx2"/>
                </a:solidFill>
                <a:latin typeface="Calibri" panose="020F0502020204030204" pitchFamily="34" charset="0"/>
              </a:defRPr>
            </a:lvl4pPr>
            <a:lvl5pPr>
              <a:buClr>
                <a:schemeClr val="bg1"/>
              </a:buClr>
              <a:defRPr sz="1600">
                <a:solidFill>
                  <a:schemeClr val="tx2"/>
                </a:solidFill>
                <a:latin typeface="Calibri" panose="020F050202020403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grpSp>
        <p:nvGrpSpPr>
          <p:cNvPr id="5"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latin typeface="Calibri" panose="020F0502020204030204" pitchFamily="34" charset="0"/>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latin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85ECA-32DD-85F7-88E6-B989116C720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CEC5D3-74E1-B67A-8BD6-65511942EBB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8B9B1-49E1-D56A-3069-6265813EB90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B1442BC0-7207-4841-D0F5-49AD183CDD9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6AA9FF-9740-1DAF-D7F8-B342D6108C4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A2DFC1-4E1E-4329-BF59-BF5CA936B010}" type="slidenum">
              <a:rPr lang="en-US" smtClean="0"/>
              <a:t>‹#›</a:t>
            </a:fld>
            <a:endParaRPr lang="en-US"/>
          </a:p>
        </p:txBody>
      </p:sp>
    </p:spTree>
    <p:extLst>
      <p:ext uri="{BB962C8B-B14F-4D97-AF65-F5344CB8AC3E}">
        <p14:creationId xmlns:p14="http://schemas.microsoft.com/office/powerpoint/2010/main" val="390736586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pngall.com/free-png" TargetMode="External"/><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hyperlink" Target="https://cs.wikipedia.org/wiki/Sumatra_PDF" TargetMode="External"/><Relationship Id="rId5" Type="http://schemas.openxmlformats.org/officeDocument/2006/relationships/image" Target="../media/image5.png"/><Relationship Id="rId4" Type="http://schemas.openxmlformats.org/officeDocument/2006/relationships/hyperlink" Target="https://www.htnovo.net/2018/08/in-arrivo-swipe-laterali-su-youtube.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20.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4038600"/>
            <a:ext cx="9144000" cy="584775"/>
          </a:xfrm>
          <a:prstGeom prst="rect">
            <a:avLst/>
          </a:prstGeom>
        </p:spPr>
        <p:txBody>
          <a:bodyPr wrap="square">
            <a:spAutoFit/>
          </a:bodyPr>
          <a:lstStyle/>
          <a:p>
            <a:pPr algn="ctr">
              <a:buNone/>
            </a:pPr>
            <a:r>
              <a:rPr lang="en-US" sz="3200" b="1" dirty="0">
                <a:latin typeface="Arial" panose="020B0604020202020204" pitchFamily="34" charset="0"/>
                <a:cs typeface="Arial" panose="020B0604020202020204" pitchFamily="34" charset="0"/>
              </a:rPr>
              <a:t>Chapter 6   A Primer On Digital Logic</a:t>
            </a:r>
          </a:p>
        </p:txBody>
      </p:sp>
      <p:sp>
        <p:nvSpPr>
          <p:cNvPr id="8" name="Text Box 4"/>
          <p:cNvSpPr txBox="1">
            <a:spLocks noChangeArrowheads="1"/>
          </p:cNvSpPr>
          <p:nvPr/>
        </p:nvSpPr>
        <p:spPr bwMode="auto">
          <a:xfrm>
            <a:off x="6172200" y="514290"/>
            <a:ext cx="26670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a:cs typeface="Arial" panose="020B0604020202020204" pitchFamily="34" charset="0"/>
              </a:rPr>
              <a:t>Power Point Slides</a:t>
            </a:r>
          </a:p>
        </p:txBody>
      </p:sp>
      <p:sp>
        <p:nvSpPr>
          <p:cNvPr id="9" name="Rectangle 8"/>
          <p:cNvSpPr/>
          <p:nvPr/>
        </p:nvSpPr>
        <p:spPr>
          <a:xfrm>
            <a:off x="0" y="6096000"/>
            <a:ext cx="9144000" cy="707886"/>
          </a:xfrm>
          <a:prstGeom prst="rect">
            <a:avLst/>
          </a:prstGeom>
        </p:spPr>
        <p:txBody>
          <a:bodyPr wrap="square">
            <a:spAutoFit/>
          </a:bodyPr>
          <a:lstStyle/>
          <a:p>
            <a:pPr algn="just"/>
            <a:r>
              <a:rPr lang="en-US" altLang="en-US" sz="800" b="1" dirty="0">
                <a:latin typeface="Arial" pitchFamily="34" charset="0"/>
                <a:cs typeface="Arial" pitchFamily="34" charset="0"/>
              </a:rPr>
              <a:t>PROPRIETARY MATERIAL</a:t>
            </a:r>
            <a:r>
              <a:rPr lang="en-US" altLang="en-US" sz="800" dirty="0">
                <a:latin typeface="Arial" pitchFamily="34" charset="0"/>
                <a:cs typeface="Arial" pitchFamily="34"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10" name="Rectangle 9"/>
          <p:cNvSpPr/>
          <p:nvPr/>
        </p:nvSpPr>
        <p:spPr>
          <a:xfrm>
            <a:off x="8839200" y="6553200"/>
            <a:ext cx="304800" cy="253916"/>
          </a:xfrm>
          <a:prstGeom prst="rect">
            <a:avLst/>
          </a:prstGeom>
          <a:solidFill>
            <a:schemeClr val="bg1"/>
          </a:solidFill>
        </p:spPr>
        <p:txBody>
          <a:bodyPr wrap="square">
            <a:spAutoFit/>
          </a:bodyPr>
          <a:lstStyle/>
          <a:p>
            <a:pPr>
              <a:defRPr/>
            </a:pPr>
            <a:fld id="{C7ECFE0B-7F5F-4898-975F-840EFF1947DD}" type="slidenum">
              <a:rPr lang="en-US" sz="1050" smtClean="0">
                <a:latin typeface="Calibri" panose="020F0502020204030204" pitchFamily="34" charset="0"/>
              </a:rPr>
              <a:pPr>
                <a:defRPr/>
              </a:pPr>
              <a:t>1</a:t>
            </a:fld>
            <a:endParaRPr lang="en-US" sz="1050" dirty="0">
              <a:latin typeface="Calibri" panose="020F0502020204030204" pitchFamily="34" charset="0"/>
            </a:endParaRPr>
          </a:p>
        </p:txBody>
      </p:sp>
      <p:sp>
        <p:nvSpPr>
          <p:cNvPr id="11" name="TextBox 1"/>
          <p:cNvSpPr txBox="1">
            <a:spLocks noChangeArrowheads="1"/>
          </p:cNvSpPr>
          <p:nvPr/>
        </p:nvSpPr>
        <p:spPr bwMode="auto">
          <a:xfrm>
            <a:off x="2667000" y="2967335"/>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Sarangi, IIT Delhi</a:t>
            </a:r>
            <a:endParaRPr lang="fi-FI" sz="2400" b="1" dirty="0">
              <a:cs typeface="Arial" panose="020B0604020202020204" pitchFamily="34" charset="0"/>
            </a:endParaRPr>
          </a:p>
        </p:txBody>
      </p:sp>
      <p:sp>
        <p:nvSpPr>
          <p:cNvPr id="12" name="Rectangle 11"/>
          <p:cNvSpPr/>
          <p:nvPr/>
        </p:nvSpPr>
        <p:spPr>
          <a:xfrm>
            <a:off x="103909" y="2325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Architecture</a:t>
            </a:r>
            <a:endParaRPr lang="en-US" sz="36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a:t>Let us </a:t>
            </a:r>
            <a:r>
              <a:rPr lang="fr-FR" sz="4400" dirty="0" err="1"/>
              <a:t>make</a:t>
            </a:r>
            <a:r>
              <a:rPr lang="fr-FR" sz="4400" dirty="0"/>
              <a:t> a transistor.</a:t>
            </a:r>
            <a:endParaRPr lang="en-US" sz="4400" dirty="0"/>
          </a:p>
        </p:txBody>
      </p:sp>
      <p:sp>
        <p:nvSpPr>
          <p:cNvPr id="5" name="Text Placeholder 2"/>
          <p:cNvSpPr txBox="1">
            <a:spLocks/>
          </p:cNvSpPr>
          <p:nvPr/>
        </p:nvSpPr>
        <p:spPr>
          <a:xfrm>
            <a:off x="152400" y="4416975"/>
            <a:ext cx="8686799" cy="2136225"/>
          </a:xfrm>
          <a:prstGeom prst="rect">
            <a:avLst/>
          </a:prstGeom>
          <a:ln>
            <a:solidFill>
              <a:srgbClr val="00B050"/>
            </a:solidFill>
          </a:ln>
        </p:spPr>
        <p:txBody>
          <a:bodyPr vert="horz" lIns="0" tIns="0" rIns="0" bIns="0" rtlCol="0">
            <a:normAutofit fontScale="77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a:solidFill>
                  <a:schemeClr val="tx1"/>
                </a:solidFill>
                <a:latin typeface="Calibri" panose="020F0502020204030204" pitchFamily="34" charset="0"/>
              </a:rPr>
              <a:t>NMOS transistor </a:t>
            </a:r>
            <a:r>
              <a:rPr lang="en-US" dirty="0">
                <a:solidFill>
                  <a:schemeClr val="tx1"/>
                </a:solidFill>
                <a:latin typeface="Calibri" panose="020F0502020204030204" pitchFamily="34" charset="0"/>
                <a:sym typeface="Wingdings" panose="05000000000000000000" pitchFamily="2" charset="2"/>
              </a:rPr>
              <a:t></a:t>
            </a:r>
            <a:r>
              <a:rPr lang="en-US" dirty="0">
                <a:solidFill>
                  <a:schemeClr val="tx1"/>
                </a:solidFill>
                <a:latin typeface="Calibri" panose="020F0502020204030204" pitchFamily="34" charset="0"/>
              </a:rPr>
              <a:t> Put two </a:t>
            </a:r>
            <a:r>
              <a:rPr lang="en-US" dirty="0">
                <a:solidFill>
                  <a:srgbClr val="00B050"/>
                </a:solidFill>
                <a:latin typeface="Calibri" panose="020F0502020204030204" pitchFamily="34" charset="0"/>
              </a:rPr>
              <a:t>n-type</a:t>
            </a:r>
            <a:r>
              <a:rPr lang="en-US" dirty="0">
                <a:solidFill>
                  <a:schemeClr val="tx1"/>
                </a:solidFill>
                <a:latin typeface="Calibri" panose="020F0502020204030204" pitchFamily="34" charset="0"/>
              </a:rPr>
              <a:t> wells in a </a:t>
            </a:r>
            <a:r>
              <a:rPr lang="en-US" dirty="0">
                <a:solidFill>
                  <a:srgbClr val="FF0000"/>
                </a:solidFill>
                <a:latin typeface="Calibri" panose="020F0502020204030204" pitchFamily="34" charset="0"/>
              </a:rPr>
              <a:t>p-type</a:t>
            </a:r>
            <a:r>
              <a:rPr lang="en-US" dirty="0">
                <a:solidFill>
                  <a:schemeClr val="tx1"/>
                </a:solidFill>
                <a:latin typeface="Calibri" panose="020F0502020204030204" pitchFamily="34" charset="0"/>
              </a:rPr>
              <a:t> substrate</a:t>
            </a:r>
          </a:p>
          <a:p>
            <a:pPr algn="just">
              <a:buSzPct val="100000"/>
              <a:buFont typeface="Symbol" panose="05050102010706020507" pitchFamily="18" charset="2"/>
              <a:buChar char="*"/>
            </a:pPr>
            <a:r>
              <a:rPr lang="en-US" dirty="0">
                <a:solidFill>
                  <a:schemeClr val="tx1"/>
                </a:solidFill>
                <a:latin typeface="Calibri" panose="020F0502020204030204" pitchFamily="34" charset="0"/>
              </a:rPr>
              <a:t>Now, assume that we apply </a:t>
            </a:r>
            <a:r>
              <a:rPr lang="en-US" dirty="0">
                <a:solidFill>
                  <a:srgbClr val="00B050"/>
                </a:solidFill>
                <a:latin typeface="Calibri" panose="020F0502020204030204" pitchFamily="34" charset="0"/>
              </a:rPr>
              <a:t>+</a:t>
            </a:r>
            <a:r>
              <a:rPr lang="en-US" dirty="0" err="1">
                <a:solidFill>
                  <a:srgbClr val="00B050"/>
                </a:solidFill>
                <a:latin typeface="Calibri" panose="020F0502020204030204" pitchFamily="34" charset="0"/>
              </a:rPr>
              <a:t>ve</a:t>
            </a:r>
            <a:r>
              <a:rPr lang="en-US" dirty="0">
                <a:solidFill>
                  <a:srgbClr val="00B050"/>
                </a:solidFill>
                <a:latin typeface="Calibri" panose="020F0502020204030204" pitchFamily="34" charset="0"/>
              </a:rPr>
              <a:t> </a:t>
            </a:r>
            <a:r>
              <a:rPr lang="en-US" dirty="0">
                <a:solidFill>
                  <a:schemeClr val="tx1"/>
                </a:solidFill>
                <a:latin typeface="Calibri" panose="020F0502020204030204" pitchFamily="34" charset="0"/>
              </a:rPr>
              <a:t>charge to the gate.</a:t>
            </a:r>
          </a:p>
          <a:p>
            <a:pPr algn="just">
              <a:buSzPct val="100000"/>
              <a:buFont typeface="Symbol" panose="05050102010706020507" pitchFamily="18" charset="2"/>
              <a:buChar char="*"/>
            </a:pPr>
            <a:r>
              <a:rPr lang="en-US" dirty="0">
                <a:solidFill>
                  <a:schemeClr val="tx1"/>
                </a:solidFill>
                <a:latin typeface="Calibri" panose="020F0502020204030204" pitchFamily="34" charset="0"/>
              </a:rPr>
              <a:t>Channel </a:t>
            </a:r>
            <a:r>
              <a:rPr lang="en-US" dirty="0">
                <a:solidFill>
                  <a:schemeClr val="tx1"/>
                </a:solidFill>
                <a:latin typeface="Calibri" panose="020F0502020204030204" pitchFamily="34" charset="0"/>
                <a:sym typeface="Wingdings" panose="05000000000000000000" pitchFamily="2" charset="2"/>
              </a:rPr>
              <a:t> This forms because electrons move towards the positive charge. Forms a conductive layer that can conduct </a:t>
            </a:r>
            <a:r>
              <a:rPr lang="en-US" dirty="0">
                <a:solidFill>
                  <a:srgbClr val="FF0000"/>
                </a:solidFill>
                <a:latin typeface="Calibri" panose="020F0502020204030204" pitchFamily="34" charset="0"/>
                <a:sym typeface="Wingdings" panose="05000000000000000000" pitchFamily="2" charset="2"/>
              </a:rPr>
              <a:t>current</a:t>
            </a:r>
            <a:r>
              <a:rPr lang="en-US" dirty="0">
                <a:solidFill>
                  <a:schemeClr val="tx1"/>
                </a:solidFill>
                <a:latin typeface="Calibri" panose="020F0502020204030204" pitchFamily="34" charset="0"/>
                <a:sym typeface="Wingdings" panose="05000000000000000000" pitchFamily="2" charset="2"/>
              </a:rPr>
              <a:t>.</a:t>
            </a:r>
            <a:endParaRPr lang="en-US" dirty="0">
              <a:solidFill>
                <a:schemeClr val="tx1"/>
              </a:solidFill>
              <a:latin typeface="Calibri" panose="020F0502020204030204" pitchFamily="34" charset="0"/>
            </a:endParaRPr>
          </a:p>
        </p:txBody>
      </p:sp>
      <p:sp>
        <p:nvSpPr>
          <p:cNvPr id="4" name="Rectangle 3"/>
          <p:cNvSpPr/>
          <p:nvPr/>
        </p:nvSpPr>
        <p:spPr>
          <a:xfrm>
            <a:off x="1066800" y="2362200"/>
            <a:ext cx="6934200" cy="16764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p-type</a:t>
            </a:r>
          </a:p>
        </p:txBody>
      </p:sp>
      <p:sp>
        <p:nvSpPr>
          <p:cNvPr id="6" name="Rounded Rectangle 5"/>
          <p:cNvSpPr/>
          <p:nvPr/>
        </p:nvSpPr>
        <p:spPr>
          <a:xfrm>
            <a:off x="1981200" y="2362200"/>
            <a:ext cx="1752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n-type</a:t>
            </a:r>
          </a:p>
        </p:txBody>
      </p:sp>
      <p:sp>
        <p:nvSpPr>
          <p:cNvPr id="7" name="Rounded Rectangle 6"/>
          <p:cNvSpPr/>
          <p:nvPr/>
        </p:nvSpPr>
        <p:spPr>
          <a:xfrm>
            <a:off x="5410200" y="2370667"/>
            <a:ext cx="1752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n-type</a:t>
            </a:r>
          </a:p>
        </p:txBody>
      </p:sp>
      <p:sp>
        <p:nvSpPr>
          <p:cNvPr id="8" name="Rectangle 7"/>
          <p:cNvSpPr/>
          <p:nvPr/>
        </p:nvSpPr>
        <p:spPr>
          <a:xfrm>
            <a:off x="3352800" y="2209800"/>
            <a:ext cx="24384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p:cNvSpPr/>
          <p:nvPr/>
        </p:nvSpPr>
        <p:spPr>
          <a:xfrm>
            <a:off x="3352800" y="2048933"/>
            <a:ext cx="2438400" cy="15239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5" name="Straight Connector 14"/>
          <p:cNvCxnSpPr/>
          <p:nvPr/>
        </p:nvCxnSpPr>
        <p:spPr>
          <a:xfrm flipV="1">
            <a:off x="1219200" y="1566445"/>
            <a:ext cx="1371600" cy="4345"/>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2590800" y="1568618"/>
            <a:ext cx="0" cy="785115"/>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V="1">
            <a:off x="6477000" y="1608891"/>
            <a:ext cx="1371600" cy="4345"/>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6477000" y="1600312"/>
            <a:ext cx="0" cy="770355"/>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4560371" y="1424685"/>
            <a:ext cx="0" cy="624248"/>
          </a:xfrm>
          <a:prstGeom prst="line">
            <a:avLst/>
          </a:prstGeom>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1374340" y="1579257"/>
            <a:ext cx="837089" cy="369332"/>
          </a:xfrm>
          <a:prstGeom prst="rect">
            <a:avLst/>
          </a:prstGeom>
          <a:noFill/>
        </p:spPr>
        <p:txBody>
          <a:bodyPr wrap="none" rtlCol="0">
            <a:spAutoFit/>
          </a:bodyPr>
          <a:lstStyle/>
          <a:p>
            <a:r>
              <a:rPr lang="en-US" dirty="0"/>
              <a:t>source</a:t>
            </a:r>
          </a:p>
        </p:txBody>
      </p:sp>
      <p:sp>
        <p:nvSpPr>
          <p:cNvPr id="25" name="TextBox 24"/>
          <p:cNvSpPr txBox="1"/>
          <p:nvPr/>
        </p:nvSpPr>
        <p:spPr>
          <a:xfrm>
            <a:off x="6885027" y="1614493"/>
            <a:ext cx="681597" cy="369332"/>
          </a:xfrm>
          <a:prstGeom prst="rect">
            <a:avLst/>
          </a:prstGeom>
          <a:noFill/>
        </p:spPr>
        <p:txBody>
          <a:bodyPr wrap="none" rtlCol="0">
            <a:spAutoFit/>
          </a:bodyPr>
          <a:lstStyle/>
          <a:p>
            <a:r>
              <a:rPr lang="en-US" dirty="0"/>
              <a:t>drain</a:t>
            </a:r>
          </a:p>
        </p:txBody>
      </p:sp>
      <p:sp>
        <p:nvSpPr>
          <p:cNvPr id="26" name="TextBox 25"/>
          <p:cNvSpPr txBox="1"/>
          <p:nvPr/>
        </p:nvSpPr>
        <p:spPr>
          <a:xfrm>
            <a:off x="4612202" y="1283896"/>
            <a:ext cx="625492" cy="369332"/>
          </a:xfrm>
          <a:prstGeom prst="rect">
            <a:avLst/>
          </a:prstGeom>
          <a:noFill/>
        </p:spPr>
        <p:txBody>
          <a:bodyPr wrap="none" rtlCol="0">
            <a:spAutoFit/>
          </a:bodyPr>
          <a:lstStyle/>
          <a:p>
            <a:r>
              <a:rPr lang="en-US" dirty="0"/>
              <a:t>gate</a:t>
            </a:r>
          </a:p>
        </p:txBody>
      </p:sp>
      <p:sp>
        <p:nvSpPr>
          <p:cNvPr id="27" name="Rectangle 26"/>
          <p:cNvSpPr/>
          <p:nvPr/>
        </p:nvSpPr>
        <p:spPr>
          <a:xfrm>
            <a:off x="3733800" y="2370667"/>
            <a:ext cx="1676400" cy="220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channel</a:t>
            </a:r>
          </a:p>
        </p:txBody>
      </p:sp>
      <p:cxnSp>
        <p:nvCxnSpPr>
          <p:cNvPr id="29" name="Straight Arrow Connector 28"/>
          <p:cNvCxnSpPr/>
          <p:nvPr/>
        </p:nvCxnSpPr>
        <p:spPr>
          <a:xfrm>
            <a:off x="3733800" y="1524000"/>
            <a:ext cx="228600" cy="990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2968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a:t>NMOS Transistor</a:t>
            </a:r>
            <a:endParaRPr lang="en-US" sz="4400" dirty="0"/>
          </a:p>
        </p:txBody>
      </p:sp>
      <p:sp>
        <p:nvSpPr>
          <p:cNvPr id="4" name="Rounded Rectangle 3"/>
          <p:cNvSpPr/>
          <p:nvPr/>
        </p:nvSpPr>
        <p:spPr>
          <a:xfrm>
            <a:off x="609600" y="2908061"/>
            <a:ext cx="23622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Apply a +</a:t>
            </a:r>
            <a:r>
              <a:rPr lang="en-US" dirty="0" err="1"/>
              <a:t>ve</a:t>
            </a:r>
            <a:r>
              <a:rPr lang="en-US" dirty="0"/>
              <a:t> voltage</a:t>
            </a:r>
          </a:p>
        </p:txBody>
      </p:sp>
      <p:sp>
        <p:nvSpPr>
          <p:cNvPr id="5" name="Rounded Rectangle 4"/>
          <p:cNvSpPr/>
          <p:nvPr/>
        </p:nvSpPr>
        <p:spPr>
          <a:xfrm>
            <a:off x="4995983" y="2908061"/>
            <a:ext cx="39624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Current flows from the drain to source</a:t>
            </a:r>
          </a:p>
        </p:txBody>
      </p:sp>
      <p:sp>
        <p:nvSpPr>
          <p:cNvPr id="6" name="TextBox 5"/>
          <p:cNvSpPr txBox="1"/>
          <p:nvPr/>
        </p:nvSpPr>
        <p:spPr>
          <a:xfrm>
            <a:off x="4314386" y="1611868"/>
            <a:ext cx="681597" cy="369332"/>
          </a:xfrm>
          <a:prstGeom prst="rect">
            <a:avLst/>
          </a:prstGeom>
          <a:noFill/>
        </p:spPr>
        <p:txBody>
          <a:bodyPr wrap="none" rtlCol="0">
            <a:spAutoFit/>
          </a:bodyPr>
          <a:lstStyle/>
          <a:p>
            <a:r>
              <a:rPr lang="en-US" dirty="0"/>
              <a:t>drain</a:t>
            </a:r>
          </a:p>
        </p:txBody>
      </p:sp>
      <p:sp>
        <p:nvSpPr>
          <p:cNvPr id="7" name="TextBox 6"/>
          <p:cNvSpPr txBox="1"/>
          <p:nvPr/>
        </p:nvSpPr>
        <p:spPr>
          <a:xfrm>
            <a:off x="4236795" y="4292122"/>
            <a:ext cx="837089" cy="369332"/>
          </a:xfrm>
          <a:prstGeom prst="rect">
            <a:avLst/>
          </a:prstGeom>
          <a:noFill/>
        </p:spPr>
        <p:txBody>
          <a:bodyPr wrap="none" rtlCol="0">
            <a:spAutoFit/>
          </a:bodyPr>
          <a:lstStyle/>
          <a:p>
            <a:r>
              <a:rPr lang="en-US" dirty="0"/>
              <a:t>source</a:t>
            </a:r>
          </a:p>
        </p:txBody>
      </p:sp>
      <p:sp>
        <p:nvSpPr>
          <p:cNvPr id="8" name="Rounded Rectangle 7"/>
          <p:cNvSpPr/>
          <p:nvPr/>
        </p:nvSpPr>
        <p:spPr>
          <a:xfrm>
            <a:off x="609600" y="3505200"/>
            <a:ext cx="2438400" cy="609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Apply a 0 or -</a:t>
            </a:r>
            <a:r>
              <a:rPr lang="en-US" dirty="0" err="1"/>
              <a:t>ve</a:t>
            </a:r>
            <a:r>
              <a:rPr lang="en-US" dirty="0"/>
              <a:t> voltage</a:t>
            </a:r>
          </a:p>
        </p:txBody>
      </p:sp>
      <p:sp>
        <p:nvSpPr>
          <p:cNvPr id="9" name="Rounded Rectangle 8"/>
          <p:cNvSpPr/>
          <p:nvPr/>
        </p:nvSpPr>
        <p:spPr>
          <a:xfrm>
            <a:off x="4995983" y="3505200"/>
            <a:ext cx="39624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rgbClr val="FF0000"/>
                </a:solidFill>
              </a:rPr>
              <a:t>No</a:t>
            </a:r>
            <a:r>
              <a:rPr lang="en-US" dirty="0"/>
              <a:t> current flow. </a:t>
            </a:r>
          </a:p>
        </p:txBody>
      </p:sp>
      <p:sp>
        <p:nvSpPr>
          <p:cNvPr id="11" name="Text Placeholder 2"/>
          <p:cNvSpPr txBox="1">
            <a:spLocks/>
          </p:cNvSpPr>
          <p:nvPr/>
        </p:nvSpPr>
        <p:spPr>
          <a:xfrm>
            <a:off x="361975" y="4561302"/>
            <a:ext cx="8458199" cy="2084583"/>
          </a:xfrm>
          <a:prstGeom prst="rect">
            <a:avLst/>
          </a:prstGeom>
        </p:spPr>
        <p:txBody>
          <a:bodyPr vert="horz" lIns="0" tIns="0" rIns="0" bIns="0" rtlCol="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a:solidFill>
                  <a:schemeClr val="tx1"/>
                </a:solidFill>
                <a:latin typeface="Calibri" panose="020F0502020204030204" pitchFamily="34" charset="0"/>
              </a:rPr>
              <a:t>We thus have a </a:t>
            </a:r>
            <a:r>
              <a:rPr lang="en-US" dirty="0">
                <a:solidFill>
                  <a:srgbClr val="00B050"/>
                </a:solidFill>
                <a:latin typeface="Calibri" panose="020F0502020204030204" pitchFamily="34" charset="0"/>
              </a:rPr>
              <a:t>switch</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Apply a </a:t>
            </a:r>
            <a:r>
              <a:rPr lang="en-US" dirty="0">
                <a:solidFill>
                  <a:srgbClr val="00B050"/>
                </a:solidFill>
                <a:latin typeface="Calibri" panose="020F0502020204030204" pitchFamily="34" charset="0"/>
              </a:rPr>
              <a:t>+</a:t>
            </a:r>
            <a:r>
              <a:rPr lang="en-US" dirty="0" err="1">
                <a:solidFill>
                  <a:srgbClr val="00B050"/>
                </a:solidFill>
                <a:latin typeface="Calibri" panose="020F0502020204030204" pitchFamily="34" charset="0"/>
              </a:rPr>
              <a:t>ve</a:t>
            </a:r>
            <a:r>
              <a:rPr lang="en-US" dirty="0">
                <a:solidFill>
                  <a:srgbClr val="00B050"/>
                </a:solidFill>
                <a:latin typeface="Calibri" panose="020F0502020204030204" pitchFamily="34" charset="0"/>
              </a:rPr>
              <a:t> </a:t>
            </a:r>
            <a:r>
              <a:rPr lang="en-US" dirty="0">
                <a:solidFill>
                  <a:schemeClr val="tx1"/>
                </a:solidFill>
                <a:latin typeface="Calibri" panose="020F0502020204030204" pitchFamily="34" charset="0"/>
              </a:rPr>
              <a:t>voltage at the gate </a:t>
            </a:r>
            <a:r>
              <a:rPr lang="en-US" dirty="0">
                <a:solidFill>
                  <a:schemeClr val="tx1"/>
                </a:solidFill>
                <a:latin typeface="Calibri" panose="020F0502020204030204" pitchFamily="34" charset="0"/>
                <a:sym typeface="Wingdings" panose="05000000000000000000" pitchFamily="2" charset="2"/>
              </a:rPr>
              <a:t> make the transistor conduct</a:t>
            </a:r>
          </a:p>
          <a:p>
            <a:pPr lvl="1" algn="just">
              <a:buSzPct val="100000"/>
              <a:buFont typeface="Symbol" panose="05050102010706020507" pitchFamily="18" charset="2"/>
              <a:buChar char="*"/>
            </a:pPr>
            <a:r>
              <a:rPr lang="en-US" dirty="0">
                <a:solidFill>
                  <a:schemeClr val="tx1"/>
                </a:solidFill>
                <a:latin typeface="Calibri" panose="020F0502020204030204" pitchFamily="34" charset="0"/>
                <a:sym typeface="Wingdings" panose="05000000000000000000" pitchFamily="2" charset="2"/>
              </a:rPr>
              <a:t>Apply a </a:t>
            </a:r>
            <a:r>
              <a:rPr lang="en-US" dirty="0">
                <a:solidFill>
                  <a:srgbClr val="FF0000"/>
                </a:solidFill>
                <a:latin typeface="Calibri" panose="020F0502020204030204" pitchFamily="34" charset="0"/>
                <a:sym typeface="Wingdings" panose="05000000000000000000" pitchFamily="2" charset="2"/>
              </a:rPr>
              <a:t>–</a:t>
            </a:r>
            <a:r>
              <a:rPr lang="en-US" dirty="0" err="1">
                <a:solidFill>
                  <a:srgbClr val="FF0000"/>
                </a:solidFill>
                <a:latin typeface="Calibri" panose="020F0502020204030204" pitchFamily="34" charset="0"/>
                <a:sym typeface="Wingdings" panose="05000000000000000000" pitchFamily="2" charset="2"/>
              </a:rPr>
              <a:t>ve</a:t>
            </a:r>
            <a:r>
              <a:rPr lang="en-US" dirty="0">
                <a:solidFill>
                  <a:srgbClr val="FF0000"/>
                </a:solidFill>
                <a:latin typeface="Calibri" panose="020F0502020204030204" pitchFamily="34" charset="0"/>
                <a:sym typeface="Wingdings" panose="05000000000000000000" pitchFamily="2" charset="2"/>
              </a:rPr>
              <a:t> </a:t>
            </a:r>
            <a:r>
              <a:rPr lang="en-US" dirty="0">
                <a:solidFill>
                  <a:schemeClr val="tx1"/>
                </a:solidFill>
                <a:latin typeface="Calibri" panose="020F0502020204030204" pitchFamily="34" charset="0"/>
                <a:sym typeface="Wingdings" panose="05000000000000000000" pitchFamily="2" charset="2"/>
              </a:rPr>
              <a:t>or 0 voltage at the gate  transistor is off (no current flow across it)</a:t>
            </a:r>
            <a:endParaRPr lang="en-US" dirty="0">
              <a:solidFill>
                <a:schemeClr val="tx1"/>
              </a:solidFill>
              <a:latin typeface="Calibri" panose="020F0502020204030204" pitchFamily="34" charset="0"/>
            </a:endParaRPr>
          </a:p>
        </p:txBody>
      </p:sp>
      <p:sp>
        <p:nvSpPr>
          <p:cNvPr id="12" name="TextBox 11"/>
          <p:cNvSpPr txBox="1"/>
          <p:nvPr/>
        </p:nvSpPr>
        <p:spPr>
          <a:xfrm>
            <a:off x="2971800" y="2638881"/>
            <a:ext cx="625492" cy="369332"/>
          </a:xfrm>
          <a:prstGeom prst="rect">
            <a:avLst/>
          </a:prstGeom>
          <a:noFill/>
        </p:spPr>
        <p:txBody>
          <a:bodyPr wrap="none" rtlCol="0">
            <a:spAutoFit/>
          </a:bodyPr>
          <a:lstStyle/>
          <a:p>
            <a:r>
              <a:rPr lang="en-US" dirty="0"/>
              <a:t>gate</a:t>
            </a:r>
          </a:p>
        </p:txBody>
      </p:sp>
      <p:cxnSp>
        <p:nvCxnSpPr>
          <p:cNvPr id="14" name="Straight Connector 13"/>
          <p:cNvCxnSpPr/>
          <p:nvPr/>
        </p:nvCxnSpPr>
        <p:spPr>
          <a:xfrm>
            <a:off x="3124200" y="3200400"/>
            <a:ext cx="47309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3"/>
          </p:cNvCxnSpPr>
          <p:nvPr/>
        </p:nvCxnSpPr>
        <p:spPr>
          <a:xfrm>
            <a:off x="3597292" y="2823547"/>
            <a:ext cx="0" cy="68165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33800" y="2514600"/>
            <a:ext cx="0" cy="1295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33800" y="2638881"/>
            <a:ext cx="92138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2"/>
          </p:cNvCxnSpPr>
          <p:nvPr/>
        </p:nvCxnSpPr>
        <p:spPr>
          <a:xfrm flipH="1">
            <a:off x="4655184" y="1981200"/>
            <a:ext cx="1" cy="65768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733800" y="3705681"/>
            <a:ext cx="92138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655184" y="3704411"/>
            <a:ext cx="1" cy="65768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01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a:t>PMOS Transistor</a:t>
            </a:r>
            <a:endParaRPr lang="en-US" sz="4400" dirty="0"/>
          </a:p>
        </p:txBody>
      </p:sp>
      <p:sp>
        <p:nvSpPr>
          <p:cNvPr id="5" name="Text Placeholder 2"/>
          <p:cNvSpPr txBox="1">
            <a:spLocks/>
          </p:cNvSpPr>
          <p:nvPr/>
        </p:nvSpPr>
        <p:spPr>
          <a:xfrm>
            <a:off x="152400" y="4416975"/>
            <a:ext cx="8686799" cy="2136225"/>
          </a:xfrm>
          <a:prstGeom prst="rect">
            <a:avLst/>
          </a:prstGeom>
          <a:ln>
            <a:solidFill>
              <a:srgbClr val="00B050"/>
            </a:solidFill>
          </a:ln>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a:solidFill>
                  <a:schemeClr val="tx1"/>
                </a:solidFill>
                <a:latin typeface="Calibri" panose="020F0502020204030204" pitchFamily="34" charset="0"/>
              </a:rPr>
              <a:t>PMOS transistor </a:t>
            </a:r>
            <a:r>
              <a:rPr lang="en-US" dirty="0">
                <a:solidFill>
                  <a:schemeClr val="tx1"/>
                </a:solidFill>
                <a:latin typeface="Calibri" panose="020F0502020204030204" pitchFamily="34" charset="0"/>
                <a:sym typeface="Wingdings" panose="05000000000000000000" pitchFamily="2" charset="2"/>
              </a:rPr>
              <a:t></a:t>
            </a:r>
            <a:r>
              <a:rPr lang="en-US" dirty="0">
                <a:solidFill>
                  <a:schemeClr val="tx1"/>
                </a:solidFill>
                <a:latin typeface="Calibri" panose="020F0502020204030204" pitchFamily="34" charset="0"/>
              </a:rPr>
              <a:t> Put two </a:t>
            </a:r>
            <a:r>
              <a:rPr lang="en-US" dirty="0">
                <a:solidFill>
                  <a:srgbClr val="FF0000"/>
                </a:solidFill>
                <a:latin typeface="Calibri" panose="020F0502020204030204" pitchFamily="34" charset="0"/>
              </a:rPr>
              <a:t>p-type</a:t>
            </a:r>
            <a:r>
              <a:rPr lang="en-US" dirty="0">
                <a:solidFill>
                  <a:schemeClr val="tx1"/>
                </a:solidFill>
                <a:latin typeface="Calibri" panose="020F0502020204030204" pitchFamily="34" charset="0"/>
              </a:rPr>
              <a:t> wells in an </a:t>
            </a:r>
            <a:r>
              <a:rPr lang="en-US" dirty="0">
                <a:solidFill>
                  <a:schemeClr val="accent1">
                    <a:lumMod val="75000"/>
                  </a:schemeClr>
                </a:solidFill>
                <a:latin typeface="Calibri" panose="020F0502020204030204" pitchFamily="34" charset="0"/>
              </a:rPr>
              <a:t>n-type</a:t>
            </a:r>
            <a:r>
              <a:rPr lang="en-US" dirty="0">
                <a:solidFill>
                  <a:schemeClr val="tx1"/>
                </a:solidFill>
                <a:latin typeface="Calibri" panose="020F0502020204030204" pitchFamily="34" charset="0"/>
              </a:rPr>
              <a:t> substrate</a:t>
            </a:r>
          </a:p>
          <a:p>
            <a:pPr algn="just">
              <a:buSzPct val="100000"/>
              <a:buFont typeface="Symbol" panose="05050102010706020507" pitchFamily="18" charset="2"/>
              <a:buChar char="*"/>
            </a:pPr>
            <a:r>
              <a:rPr lang="en-US" dirty="0">
                <a:solidFill>
                  <a:schemeClr val="tx1"/>
                </a:solidFill>
                <a:latin typeface="Calibri" panose="020F0502020204030204" pitchFamily="34" charset="0"/>
              </a:rPr>
              <a:t>Now, assume we apply </a:t>
            </a:r>
            <a:r>
              <a:rPr lang="en-US" dirty="0">
                <a:solidFill>
                  <a:srgbClr val="00B050"/>
                </a:solidFill>
                <a:latin typeface="Calibri" panose="020F0502020204030204" pitchFamily="34" charset="0"/>
              </a:rPr>
              <a:t>0 or -</a:t>
            </a:r>
            <a:r>
              <a:rPr lang="en-US" dirty="0" err="1">
                <a:solidFill>
                  <a:srgbClr val="00B050"/>
                </a:solidFill>
                <a:latin typeface="Calibri" panose="020F0502020204030204" pitchFamily="34" charset="0"/>
              </a:rPr>
              <a:t>ve</a:t>
            </a:r>
            <a:r>
              <a:rPr lang="en-US" dirty="0">
                <a:solidFill>
                  <a:srgbClr val="00B050"/>
                </a:solidFill>
                <a:latin typeface="Calibri" panose="020F0502020204030204" pitchFamily="34" charset="0"/>
              </a:rPr>
              <a:t> </a:t>
            </a:r>
            <a:r>
              <a:rPr lang="en-US" dirty="0">
                <a:solidFill>
                  <a:schemeClr val="tx1"/>
                </a:solidFill>
                <a:latin typeface="Calibri" panose="020F0502020204030204" pitchFamily="34" charset="0"/>
              </a:rPr>
              <a:t>charge to the gate.</a:t>
            </a:r>
          </a:p>
          <a:p>
            <a:pPr algn="just">
              <a:buSzPct val="100000"/>
              <a:buFont typeface="Symbol" panose="05050102010706020507" pitchFamily="18" charset="2"/>
              <a:buChar char="*"/>
            </a:pPr>
            <a:r>
              <a:rPr lang="en-US" dirty="0">
                <a:solidFill>
                  <a:schemeClr val="tx1"/>
                </a:solidFill>
                <a:latin typeface="Calibri" panose="020F0502020204030204" pitchFamily="34" charset="0"/>
              </a:rPr>
              <a:t>Channel </a:t>
            </a:r>
            <a:r>
              <a:rPr lang="en-US" dirty="0">
                <a:solidFill>
                  <a:schemeClr val="tx1"/>
                </a:solidFill>
                <a:latin typeface="Calibri" panose="020F0502020204030204" pitchFamily="34" charset="0"/>
                <a:sym typeface="Wingdings" panose="05000000000000000000" pitchFamily="2" charset="2"/>
              </a:rPr>
              <a:t> This forms because holes move towards the gate. This channel can conduct </a:t>
            </a:r>
            <a:r>
              <a:rPr lang="en-US" dirty="0">
                <a:solidFill>
                  <a:srgbClr val="FF0000"/>
                </a:solidFill>
                <a:latin typeface="Calibri" panose="020F0502020204030204" pitchFamily="34" charset="0"/>
                <a:sym typeface="Wingdings" panose="05000000000000000000" pitchFamily="2" charset="2"/>
              </a:rPr>
              <a:t>current</a:t>
            </a:r>
            <a:r>
              <a:rPr lang="en-US" dirty="0">
                <a:solidFill>
                  <a:schemeClr val="tx1"/>
                </a:solidFill>
                <a:latin typeface="Calibri" panose="020F0502020204030204" pitchFamily="34" charset="0"/>
                <a:sym typeface="Wingdings" panose="05000000000000000000" pitchFamily="2" charset="2"/>
              </a:rPr>
              <a:t>.</a:t>
            </a:r>
            <a:endParaRPr lang="en-US" dirty="0">
              <a:solidFill>
                <a:schemeClr val="tx1"/>
              </a:solidFill>
              <a:latin typeface="Calibri" panose="020F0502020204030204" pitchFamily="34" charset="0"/>
            </a:endParaRPr>
          </a:p>
        </p:txBody>
      </p:sp>
      <p:sp>
        <p:nvSpPr>
          <p:cNvPr id="4" name="Rectangle 3"/>
          <p:cNvSpPr/>
          <p:nvPr/>
        </p:nvSpPr>
        <p:spPr>
          <a:xfrm>
            <a:off x="1066800" y="2362200"/>
            <a:ext cx="6934200" cy="1676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n-type</a:t>
            </a:r>
          </a:p>
        </p:txBody>
      </p:sp>
      <p:sp>
        <p:nvSpPr>
          <p:cNvPr id="6" name="Rounded Rectangle 5"/>
          <p:cNvSpPr/>
          <p:nvPr/>
        </p:nvSpPr>
        <p:spPr>
          <a:xfrm>
            <a:off x="1981200" y="2362200"/>
            <a:ext cx="1752600" cy="5334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p-type</a:t>
            </a:r>
          </a:p>
        </p:txBody>
      </p:sp>
      <p:sp>
        <p:nvSpPr>
          <p:cNvPr id="7" name="Rounded Rectangle 6"/>
          <p:cNvSpPr/>
          <p:nvPr/>
        </p:nvSpPr>
        <p:spPr>
          <a:xfrm>
            <a:off x="5410200" y="2370667"/>
            <a:ext cx="1752600" cy="5334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p-type</a:t>
            </a:r>
          </a:p>
        </p:txBody>
      </p:sp>
      <p:sp>
        <p:nvSpPr>
          <p:cNvPr id="8" name="Rectangle 7"/>
          <p:cNvSpPr/>
          <p:nvPr/>
        </p:nvSpPr>
        <p:spPr>
          <a:xfrm>
            <a:off x="3352800" y="2209800"/>
            <a:ext cx="24384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p:cNvSpPr/>
          <p:nvPr/>
        </p:nvSpPr>
        <p:spPr>
          <a:xfrm>
            <a:off x="3352800" y="2048933"/>
            <a:ext cx="2438400" cy="15239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5" name="Straight Connector 14"/>
          <p:cNvCxnSpPr/>
          <p:nvPr/>
        </p:nvCxnSpPr>
        <p:spPr>
          <a:xfrm flipV="1">
            <a:off x="1219200" y="1566445"/>
            <a:ext cx="1371600" cy="4345"/>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2590800" y="1568618"/>
            <a:ext cx="0" cy="785115"/>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V="1">
            <a:off x="6477000" y="1608891"/>
            <a:ext cx="1371600" cy="4345"/>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6477000" y="1600312"/>
            <a:ext cx="0" cy="770355"/>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4560371" y="1424685"/>
            <a:ext cx="0" cy="624248"/>
          </a:xfrm>
          <a:prstGeom prst="line">
            <a:avLst/>
          </a:prstGeom>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1374340" y="1579257"/>
            <a:ext cx="837089" cy="369332"/>
          </a:xfrm>
          <a:prstGeom prst="rect">
            <a:avLst/>
          </a:prstGeom>
          <a:noFill/>
        </p:spPr>
        <p:txBody>
          <a:bodyPr wrap="none" rtlCol="0">
            <a:spAutoFit/>
          </a:bodyPr>
          <a:lstStyle/>
          <a:p>
            <a:r>
              <a:rPr lang="en-US" dirty="0"/>
              <a:t>source</a:t>
            </a:r>
          </a:p>
        </p:txBody>
      </p:sp>
      <p:sp>
        <p:nvSpPr>
          <p:cNvPr id="25" name="TextBox 24"/>
          <p:cNvSpPr txBox="1"/>
          <p:nvPr/>
        </p:nvSpPr>
        <p:spPr>
          <a:xfrm>
            <a:off x="6885027" y="1614493"/>
            <a:ext cx="681597" cy="369332"/>
          </a:xfrm>
          <a:prstGeom prst="rect">
            <a:avLst/>
          </a:prstGeom>
          <a:noFill/>
        </p:spPr>
        <p:txBody>
          <a:bodyPr wrap="none" rtlCol="0">
            <a:spAutoFit/>
          </a:bodyPr>
          <a:lstStyle/>
          <a:p>
            <a:r>
              <a:rPr lang="en-US" dirty="0"/>
              <a:t>drain</a:t>
            </a:r>
          </a:p>
        </p:txBody>
      </p:sp>
      <p:sp>
        <p:nvSpPr>
          <p:cNvPr id="26" name="TextBox 25"/>
          <p:cNvSpPr txBox="1"/>
          <p:nvPr/>
        </p:nvSpPr>
        <p:spPr>
          <a:xfrm>
            <a:off x="4612202" y="1283896"/>
            <a:ext cx="625492" cy="369332"/>
          </a:xfrm>
          <a:prstGeom prst="rect">
            <a:avLst/>
          </a:prstGeom>
          <a:noFill/>
        </p:spPr>
        <p:txBody>
          <a:bodyPr wrap="none" rtlCol="0">
            <a:spAutoFit/>
          </a:bodyPr>
          <a:lstStyle/>
          <a:p>
            <a:r>
              <a:rPr lang="en-US" dirty="0"/>
              <a:t>gate</a:t>
            </a:r>
          </a:p>
        </p:txBody>
      </p:sp>
      <p:sp>
        <p:nvSpPr>
          <p:cNvPr id="27" name="Rectangle 26"/>
          <p:cNvSpPr/>
          <p:nvPr/>
        </p:nvSpPr>
        <p:spPr>
          <a:xfrm>
            <a:off x="3733800" y="2370667"/>
            <a:ext cx="1676400" cy="220133"/>
          </a:xfrm>
          <a:prstGeom prst="rect">
            <a:avLst/>
          </a:prstGeom>
          <a:solidFill>
            <a:schemeClr val="accent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channel</a:t>
            </a:r>
          </a:p>
        </p:txBody>
      </p:sp>
      <p:cxnSp>
        <p:nvCxnSpPr>
          <p:cNvPr id="29" name="Straight Arrow Connector 28"/>
          <p:cNvCxnSpPr/>
          <p:nvPr/>
        </p:nvCxnSpPr>
        <p:spPr>
          <a:xfrm>
            <a:off x="3733800" y="1524000"/>
            <a:ext cx="228600" cy="990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7549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a:t>PMOS Transistor</a:t>
            </a:r>
            <a:endParaRPr lang="en-US" sz="4400" dirty="0"/>
          </a:p>
        </p:txBody>
      </p:sp>
      <p:sp>
        <p:nvSpPr>
          <p:cNvPr id="4" name="Rounded Rectangle 3"/>
          <p:cNvSpPr/>
          <p:nvPr/>
        </p:nvSpPr>
        <p:spPr>
          <a:xfrm>
            <a:off x="609600" y="2823547"/>
            <a:ext cx="2362200" cy="5417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Apply a 0 or -</a:t>
            </a:r>
            <a:r>
              <a:rPr lang="en-US" dirty="0" err="1"/>
              <a:t>ve</a:t>
            </a:r>
            <a:r>
              <a:rPr lang="en-US" dirty="0"/>
              <a:t> voltage</a:t>
            </a:r>
          </a:p>
        </p:txBody>
      </p:sp>
      <p:sp>
        <p:nvSpPr>
          <p:cNvPr id="5" name="Rounded Rectangle 4"/>
          <p:cNvSpPr/>
          <p:nvPr/>
        </p:nvSpPr>
        <p:spPr>
          <a:xfrm>
            <a:off x="4995983" y="2743200"/>
            <a:ext cx="3962400" cy="62206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Current flows from the source to the drain</a:t>
            </a:r>
          </a:p>
        </p:txBody>
      </p:sp>
      <p:sp>
        <p:nvSpPr>
          <p:cNvPr id="6" name="TextBox 5"/>
          <p:cNvSpPr txBox="1"/>
          <p:nvPr/>
        </p:nvSpPr>
        <p:spPr>
          <a:xfrm>
            <a:off x="4191000" y="1676400"/>
            <a:ext cx="837089" cy="369332"/>
          </a:xfrm>
          <a:prstGeom prst="rect">
            <a:avLst/>
          </a:prstGeom>
          <a:noFill/>
        </p:spPr>
        <p:txBody>
          <a:bodyPr wrap="none" rtlCol="0">
            <a:spAutoFit/>
          </a:bodyPr>
          <a:lstStyle/>
          <a:p>
            <a:r>
              <a:rPr lang="en-US" dirty="0"/>
              <a:t>source</a:t>
            </a:r>
          </a:p>
        </p:txBody>
      </p:sp>
      <p:sp>
        <p:nvSpPr>
          <p:cNvPr id="7" name="TextBox 6"/>
          <p:cNvSpPr txBox="1"/>
          <p:nvPr/>
        </p:nvSpPr>
        <p:spPr>
          <a:xfrm>
            <a:off x="4236795" y="4292122"/>
            <a:ext cx="681597" cy="369332"/>
          </a:xfrm>
          <a:prstGeom prst="rect">
            <a:avLst/>
          </a:prstGeom>
          <a:noFill/>
        </p:spPr>
        <p:txBody>
          <a:bodyPr wrap="none" rtlCol="0">
            <a:spAutoFit/>
          </a:bodyPr>
          <a:lstStyle/>
          <a:p>
            <a:r>
              <a:rPr lang="en-US" dirty="0"/>
              <a:t>drain</a:t>
            </a:r>
          </a:p>
        </p:txBody>
      </p:sp>
      <p:sp>
        <p:nvSpPr>
          <p:cNvPr id="8" name="Rounded Rectangle 7"/>
          <p:cNvSpPr/>
          <p:nvPr/>
        </p:nvSpPr>
        <p:spPr>
          <a:xfrm>
            <a:off x="609600" y="3505200"/>
            <a:ext cx="2438400" cy="609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Apply a +</a:t>
            </a:r>
            <a:r>
              <a:rPr lang="en-US" dirty="0" err="1"/>
              <a:t>ve</a:t>
            </a:r>
            <a:r>
              <a:rPr lang="en-US" dirty="0"/>
              <a:t> voltage</a:t>
            </a:r>
          </a:p>
        </p:txBody>
      </p:sp>
      <p:sp>
        <p:nvSpPr>
          <p:cNvPr id="9" name="Rounded Rectangle 8"/>
          <p:cNvSpPr/>
          <p:nvPr/>
        </p:nvSpPr>
        <p:spPr>
          <a:xfrm>
            <a:off x="4995983" y="3505200"/>
            <a:ext cx="39624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srgbClr val="FF0000"/>
                </a:solidFill>
              </a:rPr>
              <a:t>No</a:t>
            </a:r>
            <a:r>
              <a:rPr lang="en-US" dirty="0"/>
              <a:t> current flow. </a:t>
            </a:r>
          </a:p>
        </p:txBody>
      </p:sp>
      <p:sp>
        <p:nvSpPr>
          <p:cNvPr id="11" name="Text Placeholder 2"/>
          <p:cNvSpPr txBox="1">
            <a:spLocks/>
          </p:cNvSpPr>
          <p:nvPr/>
        </p:nvSpPr>
        <p:spPr>
          <a:xfrm>
            <a:off x="361975" y="4572000"/>
            <a:ext cx="8458199" cy="2084583"/>
          </a:xfrm>
          <a:prstGeom prst="rect">
            <a:avLst/>
          </a:prstGeo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a:solidFill>
                  <a:schemeClr val="tx1"/>
                </a:solidFill>
                <a:latin typeface="Calibri" panose="020F0502020204030204" pitchFamily="34" charset="0"/>
              </a:rPr>
              <a:t>We thus have a </a:t>
            </a:r>
            <a:r>
              <a:rPr lang="en-US" dirty="0">
                <a:solidFill>
                  <a:srgbClr val="00B050"/>
                </a:solidFill>
                <a:latin typeface="Calibri" panose="020F0502020204030204" pitchFamily="34" charset="0"/>
              </a:rPr>
              <a:t>switch</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Apply a </a:t>
            </a:r>
            <a:r>
              <a:rPr lang="en-US" dirty="0">
                <a:solidFill>
                  <a:srgbClr val="00B050"/>
                </a:solidFill>
                <a:latin typeface="Calibri" panose="020F0502020204030204" pitchFamily="34" charset="0"/>
              </a:rPr>
              <a:t>+</a:t>
            </a:r>
            <a:r>
              <a:rPr lang="en-US" dirty="0" err="1">
                <a:solidFill>
                  <a:srgbClr val="00B050"/>
                </a:solidFill>
                <a:latin typeface="Calibri" panose="020F0502020204030204" pitchFamily="34" charset="0"/>
              </a:rPr>
              <a:t>ve</a:t>
            </a:r>
            <a:r>
              <a:rPr lang="en-US" dirty="0">
                <a:solidFill>
                  <a:srgbClr val="00B050"/>
                </a:solidFill>
                <a:latin typeface="Calibri" panose="020F0502020204030204" pitchFamily="34" charset="0"/>
              </a:rPr>
              <a:t> </a:t>
            </a:r>
            <a:r>
              <a:rPr lang="en-US" dirty="0">
                <a:solidFill>
                  <a:schemeClr val="tx1"/>
                </a:solidFill>
                <a:latin typeface="Calibri" panose="020F0502020204030204" pitchFamily="34" charset="0"/>
              </a:rPr>
              <a:t>voltage at the gate </a:t>
            </a:r>
            <a:r>
              <a:rPr lang="en-US" dirty="0">
                <a:solidFill>
                  <a:schemeClr val="tx1"/>
                </a:solidFill>
                <a:latin typeface="Calibri" panose="020F0502020204030204" pitchFamily="34" charset="0"/>
                <a:sym typeface="Wingdings" panose="05000000000000000000" pitchFamily="2" charset="2"/>
              </a:rPr>
              <a:t> transistor is off (no current flow across it)</a:t>
            </a:r>
          </a:p>
          <a:p>
            <a:pPr lvl="1" algn="just">
              <a:buSzPct val="100000"/>
              <a:buFont typeface="Symbol" panose="05050102010706020507" pitchFamily="18" charset="2"/>
              <a:buChar char="*"/>
            </a:pPr>
            <a:r>
              <a:rPr lang="en-US" dirty="0">
                <a:solidFill>
                  <a:schemeClr val="tx1"/>
                </a:solidFill>
                <a:latin typeface="Calibri" panose="020F0502020204030204" pitchFamily="34" charset="0"/>
                <a:sym typeface="Wingdings" panose="05000000000000000000" pitchFamily="2" charset="2"/>
              </a:rPr>
              <a:t>Apply a </a:t>
            </a:r>
            <a:r>
              <a:rPr lang="en-US" dirty="0">
                <a:solidFill>
                  <a:srgbClr val="FF0000"/>
                </a:solidFill>
                <a:latin typeface="Calibri" panose="020F0502020204030204" pitchFamily="34" charset="0"/>
                <a:sym typeface="Wingdings" panose="05000000000000000000" pitchFamily="2" charset="2"/>
              </a:rPr>
              <a:t>–</a:t>
            </a:r>
            <a:r>
              <a:rPr lang="en-US" dirty="0" err="1">
                <a:solidFill>
                  <a:srgbClr val="FF0000"/>
                </a:solidFill>
                <a:latin typeface="Calibri" panose="020F0502020204030204" pitchFamily="34" charset="0"/>
                <a:sym typeface="Wingdings" panose="05000000000000000000" pitchFamily="2" charset="2"/>
              </a:rPr>
              <a:t>ve</a:t>
            </a:r>
            <a:r>
              <a:rPr lang="en-US" dirty="0">
                <a:solidFill>
                  <a:srgbClr val="FF0000"/>
                </a:solidFill>
                <a:latin typeface="Calibri" panose="020F0502020204030204" pitchFamily="34" charset="0"/>
                <a:sym typeface="Wingdings" panose="05000000000000000000" pitchFamily="2" charset="2"/>
              </a:rPr>
              <a:t> </a:t>
            </a:r>
            <a:r>
              <a:rPr lang="en-US" dirty="0">
                <a:solidFill>
                  <a:schemeClr val="tx1"/>
                </a:solidFill>
                <a:latin typeface="Calibri" panose="020F0502020204030204" pitchFamily="34" charset="0"/>
                <a:sym typeface="Wingdings" panose="05000000000000000000" pitchFamily="2" charset="2"/>
              </a:rPr>
              <a:t>or 0 voltage at the gate transistor conducts</a:t>
            </a:r>
            <a:endParaRPr lang="en-US" dirty="0">
              <a:solidFill>
                <a:schemeClr val="tx1"/>
              </a:solidFill>
              <a:latin typeface="Calibri" panose="020F0502020204030204" pitchFamily="34" charset="0"/>
            </a:endParaRPr>
          </a:p>
        </p:txBody>
      </p:sp>
      <p:sp>
        <p:nvSpPr>
          <p:cNvPr id="12" name="TextBox 11"/>
          <p:cNvSpPr txBox="1"/>
          <p:nvPr/>
        </p:nvSpPr>
        <p:spPr>
          <a:xfrm>
            <a:off x="2971800" y="2638881"/>
            <a:ext cx="625492" cy="369332"/>
          </a:xfrm>
          <a:prstGeom prst="rect">
            <a:avLst/>
          </a:prstGeom>
          <a:noFill/>
        </p:spPr>
        <p:txBody>
          <a:bodyPr wrap="none" rtlCol="0">
            <a:spAutoFit/>
          </a:bodyPr>
          <a:lstStyle/>
          <a:p>
            <a:r>
              <a:rPr lang="en-US" dirty="0"/>
              <a:t>gate</a:t>
            </a:r>
          </a:p>
        </p:txBody>
      </p:sp>
      <p:cxnSp>
        <p:nvCxnSpPr>
          <p:cNvPr id="14" name="Straight Connector 13"/>
          <p:cNvCxnSpPr/>
          <p:nvPr/>
        </p:nvCxnSpPr>
        <p:spPr>
          <a:xfrm>
            <a:off x="3124200" y="3200400"/>
            <a:ext cx="47309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3"/>
          </p:cNvCxnSpPr>
          <p:nvPr/>
        </p:nvCxnSpPr>
        <p:spPr>
          <a:xfrm>
            <a:off x="3597292" y="2823547"/>
            <a:ext cx="0" cy="68165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33800" y="2514600"/>
            <a:ext cx="0" cy="1295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33800" y="2638881"/>
            <a:ext cx="92138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733800" y="3705681"/>
            <a:ext cx="92138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655184" y="3704411"/>
            <a:ext cx="1" cy="65768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3429000" y="3124200"/>
            <a:ext cx="168293" cy="152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 name="Straight Connector 21"/>
          <p:cNvCxnSpPr/>
          <p:nvPr/>
        </p:nvCxnSpPr>
        <p:spPr>
          <a:xfrm>
            <a:off x="4648200" y="2009319"/>
            <a:ext cx="0" cy="65768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22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a:t>Let us </a:t>
            </a:r>
            <a:r>
              <a:rPr lang="fr-FR" sz="4400" dirty="0" err="1"/>
              <a:t>make</a:t>
            </a:r>
            <a:r>
              <a:rPr lang="fr-FR" sz="4400" dirty="0"/>
              <a:t> an </a:t>
            </a:r>
            <a:r>
              <a:rPr lang="fr-FR" sz="4400" dirty="0" err="1"/>
              <a:t>inverter</a:t>
            </a:r>
            <a:endParaRPr lang="en-US" sz="4400" dirty="0"/>
          </a:p>
        </p:txBody>
      </p:sp>
      <p:cxnSp>
        <p:nvCxnSpPr>
          <p:cNvPr id="4" name="Straight Connector 3"/>
          <p:cNvCxnSpPr/>
          <p:nvPr/>
        </p:nvCxnSpPr>
        <p:spPr>
          <a:xfrm>
            <a:off x="2362200" y="2362200"/>
            <a:ext cx="1066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429000" y="2057400"/>
            <a:ext cx="0" cy="685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429000" y="2057400"/>
            <a:ext cx="60960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429000" y="2362200"/>
            <a:ext cx="609600" cy="381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038600" y="2286000"/>
            <a:ext cx="152400" cy="152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2" idx="6"/>
          </p:cNvCxnSpPr>
          <p:nvPr/>
        </p:nvCxnSpPr>
        <p:spPr>
          <a:xfrm>
            <a:off x="4191000" y="2362200"/>
            <a:ext cx="914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45581" y="1900535"/>
            <a:ext cx="373820" cy="461665"/>
          </a:xfrm>
          <a:prstGeom prst="rect">
            <a:avLst/>
          </a:prstGeom>
          <a:noFill/>
        </p:spPr>
        <p:txBody>
          <a:bodyPr wrap="none" rtlCol="0">
            <a:spAutoFit/>
          </a:bodyPr>
          <a:lstStyle/>
          <a:p>
            <a:r>
              <a:rPr lang="en-US" sz="2400" dirty="0"/>
              <a:t>A</a:t>
            </a:r>
          </a:p>
        </p:txBody>
      </p:sp>
      <p:sp>
        <p:nvSpPr>
          <p:cNvPr id="16" name="TextBox 15"/>
          <p:cNvSpPr txBox="1"/>
          <p:nvPr/>
        </p:nvSpPr>
        <p:spPr>
          <a:xfrm>
            <a:off x="4883980" y="1942868"/>
            <a:ext cx="373820" cy="461665"/>
          </a:xfrm>
          <a:prstGeom prst="rect">
            <a:avLst/>
          </a:prstGeom>
          <a:noFill/>
        </p:spPr>
        <p:txBody>
          <a:bodyPr wrap="none" rtlCol="0">
            <a:spAutoFit/>
          </a:bodyPr>
          <a:lstStyle/>
          <a:p>
            <a:r>
              <a:rPr lang="en-US" sz="2400" dirty="0"/>
              <a:t>A</a:t>
            </a:r>
          </a:p>
        </p:txBody>
      </p:sp>
      <p:cxnSp>
        <p:nvCxnSpPr>
          <p:cNvPr id="18" name="Straight Connector 17"/>
          <p:cNvCxnSpPr/>
          <p:nvPr/>
        </p:nvCxnSpPr>
        <p:spPr>
          <a:xfrm>
            <a:off x="4800599" y="1981200"/>
            <a:ext cx="5334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7200" y="4267200"/>
            <a:ext cx="914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1600" y="3771900"/>
            <a:ext cx="0" cy="10835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371600" y="3780367"/>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828800" y="3733800"/>
            <a:ext cx="152400" cy="152400"/>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7" name="Straight Connector 26"/>
          <p:cNvCxnSpPr/>
          <p:nvPr/>
        </p:nvCxnSpPr>
        <p:spPr>
          <a:xfrm>
            <a:off x="1981200" y="3581400"/>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057400" y="3505200"/>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057400" y="358140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057400" y="411480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81200" y="4626809"/>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057400" y="4550609"/>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057400" y="4626809"/>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057400" y="5160209"/>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514600" y="4114800"/>
            <a:ext cx="0" cy="5120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14600" y="327660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62200" y="33528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06133" y="2983470"/>
            <a:ext cx="531684" cy="461665"/>
          </a:xfrm>
          <a:prstGeom prst="rect">
            <a:avLst/>
          </a:prstGeom>
          <a:noFill/>
        </p:spPr>
        <p:txBody>
          <a:bodyPr wrap="none" rtlCol="0">
            <a:spAutoFit/>
          </a:bodyPr>
          <a:lstStyle/>
          <a:p>
            <a:r>
              <a:rPr lang="en-US" sz="2400" dirty="0" err="1"/>
              <a:t>V</a:t>
            </a:r>
            <a:r>
              <a:rPr lang="en-US" sz="2400" baseline="-25000" dirty="0" err="1"/>
              <a:t>cc</a:t>
            </a:r>
            <a:endParaRPr lang="en-US" sz="2400" baseline="-25000" dirty="0"/>
          </a:p>
        </p:txBody>
      </p:sp>
      <p:cxnSp>
        <p:nvCxnSpPr>
          <p:cNvPr id="46" name="Straight Connector 45"/>
          <p:cNvCxnSpPr/>
          <p:nvPr/>
        </p:nvCxnSpPr>
        <p:spPr>
          <a:xfrm>
            <a:off x="1371600" y="4855409"/>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506133" y="4328471"/>
            <a:ext cx="914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506133" y="5160209"/>
            <a:ext cx="8467" cy="3261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133600" y="5510145"/>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286000" y="5638800"/>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76500" y="5791200"/>
            <a:ext cx="76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82271" y="3805535"/>
            <a:ext cx="373820" cy="461665"/>
          </a:xfrm>
          <a:prstGeom prst="rect">
            <a:avLst/>
          </a:prstGeom>
          <a:noFill/>
        </p:spPr>
        <p:txBody>
          <a:bodyPr wrap="none" rtlCol="0">
            <a:spAutoFit/>
          </a:bodyPr>
          <a:lstStyle/>
          <a:p>
            <a:r>
              <a:rPr lang="en-US" sz="2400" dirty="0"/>
              <a:t>A</a:t>
            </a:r>
          </a:p>
        </p:txBody>
      </p:sp>
      <p:sp>
        <p:nvSpPr>
          <p:cNvPr id="63" name="TextBox 62"/>
          <p:cNvSpPr txBox="1"/>
          <p:nvPr/>
        </p:nvSpPr>
        <p:spPr>
          <a:xfrm>
            <a:off x="3275312" y="3883967"/>
            <a:ext cx="373820" cy="461665"/>
          </a:xfrm>
          <a:prstGeom prst="rect">
            <a:avLst/>
          </a:prstGeom>
          <a:noFill/>
        </p:spPr>
        <p:txBody>
          <a:bodyPr wrap="none" rtlCol="0">
            <a:spAutoFit/>
          </a:bodyPr>
          <a:lstStyle/>
          <a:p>
            <a:r>
              <a:rPr lang="en-US" sz="2400" dirty="0"/>
              <a:t>A</a:t>
            </a:r>
          </a:p>
        </p:txBody>
      </p:sp>
      <p:cxnSp>
        <p:nvCxnSpPr>
          <p:cNvPr id="64" name="Straight Connector 63"/>
          <p:cNvCxnSpPr/>
          <p:nvPr/>
        </p:nvCxnSpPr>
        <p:spPr>
          <a:xfrm>
            <a:off x="3191931" y="3922299"/>
            <a:ext cx="5334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4486043" y="3137960"/>
            <a:ext cx="4191000" cy="128481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If A = 1 (+</a:t>
            </a:r>
            <a:r>
              <a:rPr lang="en-US" dirty="0" err="1"/>
              <a:t>ve</a:t>
            </a:r>
            <a:r>
              <a:rPr lang="en-US" dirty="0"/>
              <a:t> voltage)</a:t>
            </a:r>
          </a:p>
          <a:p>
            <a:r>
              <a:rPr lang="en-US" dirty="0"/>
              <a:t>T1 is on, T2 is off</a:t>
            </a:r>
          </a:p>
          <a:p>
            <a:r>
              <a:rPr lang="en-US" dirty="0"/>
              <a:t>Thus, the output will be connected to the ground, and it will be a logical 0 </a:t>
            </a:r>
          </a:p>
        </p:txBody>
      </p:sp>
      <p:sp>
        <p:nvSpPr>
          <p:cNvPr id="67" name="Rounded Rectangle 66"/>
          <p:cNvSpPr/>
          <p:nvPr/>
        </p:nvSpPr>
        <p:spPr>
          <a:xfrm>
            <a:off x="2552700" y="4709470"/>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T1</a:t>
            </a:r>
          </a:p>
        </p:txBody>
      </p:sp>
      <p:sp>
        <p:nvSpPr>
          <p:cNvPr id="68" name="Rounded Rectangle 67"/>
          <p:cNvSpPr/>
          <p:nvPr/>
        </p:nvSpPr>
        <p:spPr>
          <a:xfrm>
            <a:off x="2518189" y="3668186"/>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T2</a:t>
            </a:r>
          </a:p>
        </p:txBody>
      </p:sp>
      <p:sp>
        <p:nvSpPr>
          <p:cNvPr id="69" name="Rounded Rectangle 68"/>
          <p:cNvSpPr/>
          <p:nvPr/>
        </p:nvSpPr>
        <p:spPr>
          <a:xfrm>
            <a:off x="4486043" y="4709470"/>
            <a:ext cx="4191000" cy="128481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If A = 0 (0 voltage)</a:t>
            </a:r>
          </a:p>
          <a:p>
            <a:r>
              <a:rPr lang="en-US" dirty="0"/>
              <a:t>T1 is off, T2 is on</a:t>
            </a:r>
          </a:p>
          <a:p>
            <a:r>
              <a:rPr lang="en-US" dirty="0"/>
              <a:t>Thus, the output will be connected to the supply (</a:t>
            </a:r>
            <a:r>
              <a:rPr lang="en-US" dirty="0" err="1"/>
              <a:t>Vcc</a:t>
            </a:r>
            <a:r>
              <a:rPr lang="en-US" dirty="0"/>
              <a:t>), and it will be a logical 1 </a:t>
            </a:r>
          </a:p>
        </p:txBody>
      </p:sp>
    </p:spTree>
    <p:extLst>
      <p:ext uri="{BB962C8B-B14F-4D97-AF65-F5344CB8AC3E}">
        <p14:creationId xmlns:p14="http://schemas.microsoft.com/office/powerpoint/2010/main" val="2226543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a:t>NOR </a:t>
            </a:r>
            <a:r>
              <a:rPr lang="fr-FR" sz="4400" dirty="0" err="1"/>
              <a:t>Gate</a:t>
            </a:r>
            <a:endParaRPr lang="en-US" sz="4400" dirty="0"/>
          </a:p>
        </p:txBody>
      </p:sp>
      <p:sp>
        <p:nvSpPr>
          <p:cNvPr id="6" name="Oval 5"/>
          <p:cNvSpPr/>
          <p:nvPr/>
        </p:nvSpPr>
        <p:spPr>
          <a:xfrm>
            <a:off x="4089400" y="1879263"/>
            <a:ext cx="152400" cy="152400"/>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7" name="Straight Connector 6"/>
          <p:cNvCxnSpPr/>
          <p:nvPr/>
        </p:nvCxnSpPr>
        <p:spPr>
          <a:xfrm>
            <a:off x="4241800" y="1726863"/>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18000" y="1650663"/>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09533" y="172686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8000" y="226026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937000" y="3669739"/>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013200" y="3593539"/>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13200" y="3669739"/>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13200" y="4203139"/>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461933" y="3371401"/>
            <a:ext cx="8467" cy="2983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6233" y="1416623"/>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72000" y="914400"/>
            <a:ext cx="531684" cy="461665"/>
          </a:xfrm>
          <a:prstGeom prst="rect">
            <a:avLst/>
          </a:prstGeom>
          <a:noFill/>
        </p:spPr>
        <p:txBody>
          <a:bodyPr wrap="none" rtlCol="0">
            <a:spAutoFit/>
          </a:bodyPr>
          <a:lstStyle/>
          <a:p>
            <a:r>
              <a:rPr lang="en-US" sz="2400" dirty="0" err="1"/>
              <a:t>V</a:t>
            </a:r>
            <a:r>
              <a:rPr lang="en-US" sz="2400" baseline="-25000" dirty="0" err="1"/>
              <a:t>cc</a:t>
            </a:r>
            <a:endParaRPr lang="en-US" sz="2400" baseline="-25000" dirty="0"/>
          </a:p>
        </p:txBody>
      </p:sp>
      <p:cxnSp>
        <p:nvCxnSpPr>
          <p:cNvPr id="19" name="Straight Connector 18"/>
          <p:cNvCxnSpPr/>
          <p:nvPr/>
        </p:nvCxnSpPr>
        <p:spPr>
          <a:xfrm>
            <a:off x="3327400" y="3898339"/>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461933" y="3371401"/>
            <a:ext cx="5799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461933" y="4203139"/>
            <a:ext cx="8467" cy="3261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89400" y="4553075"/>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84700" y="4728297"/>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75200" y="4880697"/>
            <a:ext cx="76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484065" y="2644704"/>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T3</a:t>
            </a:r>
          </a:p>
        </p:txBody>
      </p:sp>
      <p:sp>
        <p:nvSpPr>
          <p:cNvPr id="29" name="Rounded Rectangle 28"/>
          <p:cNvSpPr/>
          <p:nvPr/>
        </p:nvSpPr>
        <p:spPr>
          <a:xfrm>
            <a:off x="4979445" y="3783925"/>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T2</a:t>
            </a:r>
          </a:p>
        </p:txBody>
      </p:sp>
      <p:grpSp>
        <p:nvGrpSpPr>
          <p:cNvPr id="37" name="Group 36"/>
          <p:cNvGrpSpPr/>
          <p:nvPr/>
        </p:nvGrpSpPr>
        <p:grpSpPr>
          <a:xfrm flipH="1">
            <a:off x="4737100" y="3593539"/>
            <a:ext cx="1447800" cy="959536"/>
            <a:chOff x="4419600" y="4296833"/>
            <a:chExt cx="1447800" cy="959536"/>
          </a:xfrm>
        </p:grpSpPr>
        <p:cxnSp>
          <p:nvCxnSpPr>
            <p:cNvPr id="30" name="Straight Connector 29"/>
            <p:cNvCxnSpPr/>
            <p:nvPr/>
          </p:nvCxnSpPr>
          <p:spPr>
            <a:xfrm flipH="1">
              <a:off x="5029200" y="4373033"/>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105400" y="4296833"/>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105400" y="437303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105400" y="490643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4419600" y="4601633"/>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554133" y="4906433"/>
              <a:ext cx="8467" cy="3261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181600" y="5256369"/>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38" name="Straight Connector 37"/>
          <p:cNvCxnSpPr/>
          <p:nvPr/>
        </p:nvCxnSpPr>
        <p:spPr>
          <a:xfrm>
            <a:off x="5050367" y="3371401"/>
            <a:ext cx="0" cy="2982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089400" y="2695956"/>
            <a:ext cx="152400" cy="152400"/>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2" name="Straight Connector 41"/>
          <p:cNvCxnSpPr/>
          <p:nvPr/>
        </p:nvCxnSpPr>
        <p:spPr>
          <a:xfrm>
            <a:off x="4241800" y="2543556"/>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318000" y="2467356"/>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309533" y="2543556"/>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318000" y="3076956"/>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775200" y="3076956"/>
            <a:ext cx="0" cy="2944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775200" y="2249111"/>
            <a:ext cx="0" cy="2944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766733" y="1432418"/>
            <a:ext cx="0" cy="2944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479800" y="2772156"/>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479800" y="1938189"/>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012267" y="3373053"/>
            <a:ext cx="1485900" cy="880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47670" y="3896106"/>
            <a:ext cx="373820" cy="461665"/>
          </a:xfrm>
          <a:prstGeom prst="rect">
            <a:avLst/>
          </a:prstGeom>
          <a:noFill/>
        </p:spPr>
        <p:txBody>
          <a:bodyPr wrap="none" rtlCol="0">
            <a:spAutoFit/>
          </a:bodyPr>
          <a:lstStyle/>
          <a:p>
            <a:r>
              <a:rPr lang="en-US" sz="2400" dirty="0"/>
              <a:t>A</a:t>
            </a:r>
          </a:p>
        </p:txBody>
      </p:sp>
      <p:sp>
        <p:nvSpPr>
          <p:cNvPr id="57" name="TextBox 56"/>
          <p:cNvSpPr txBox="1"/>
          <p:nvPr/>
        </p:nvSpPr>
        <p:spPr>
          <a:xfrm>
            <a:off x="3147670" y="1707356"/>
            <a:ext cx="373820" cy="461665"/>
          </a:xfrm>
          <a:prstGeom prst="rect">
            <a:avLst/>
          </a:prstGeom>
          <a:noFill/>
        </p:spPr>
        <p:txBody>
          <a:bodyPr wrap="none" rtlCol="0">
            <a:spAutoFit/>
          </a:bodyPr>
          <a:lstStyle/>
          <a:p>
            <a:r>
              <a:rPr lang="en-US" sz="2400" dirty="0"/>
              <a:t>B</a:t>
            </a:r>
          </a:p>
        </p:txBody>
      </p:sp>
      <p:sp>
        <p:nvSpPr>
          <p:cNvPr id="58" name="TextBox 57"/>
          <p:cNvSpPr txBox="1"/>
          <p:nvPr/>
        </p:nvSpPr>
        <p:spPr>
          <a:xfrm>
            <a:off x="3139267" y="2508106"/>
            <a:ext cx="373820" cy="461665"/>
          </a:xfrm>
          <a:prstGeom prst="rect">
            <a:avLst/>
          </a:prstGeom>
          <a:noFill/>
        </p:spPr>
        <p:txBody>
          <a:bodyPr wrap="none" rtlCol="0">
            <a:spAutoFit/>
          </a:bodyPr>
          <a:lstStyle/>
          <a:p>
            <a:r>
              <a:rPr lang="en-US" sz="2400" dirty="0"/>
              <a:t>A</a:t>
            </a:r>
          </a:p>
        </p:txBody>
      </p:sp>
      <p:sp>
        <p:nvSpPr>
          <p:cNvPr id="59" name="TextBox 58"/>
          <p:cNvSpPr txBox="1"/>
          <p:nvPr/>
        </p:nvSpPr>
        <p:spPr>
          <a:xfrm>
            <a:off x="6153980" y="3825800"/>
            <a:ext cx="373820" cy="461665"/>
          </a:xfrm>
          <a:prstGeom prst="rect">
            <a:avLst/>
          </a:prstGeom>
          <a:noFill/>
        </p:spPr>
        <p:txBody>
          <a:bodyPr wrap="none" rtlCol="0">
            <a:spAutoFit/>
          </a:bodyPr>
          <a:lstStyle/>
          <a:p>
            <a:r>
              <a:rPr lang="en-US" sz="2400" dirty="0"/>
              <a:t>B</a:t>
            </a:r>
          </a:p>
        </p:txBody>
      </p:sp>
      <p:sp>
        <p:nvSpPr>
          <p:cNvPr id="60" name="Rounded Rectangle 59"/>
          <p:cNvSpPr/>
          <p:nvPr/>
        </p:nvSpPr>
        <p:spPr>
          <a:xfrm>
            <a:off x="4088755" y="3774207"/>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T1</a:t>
            </a:r>
          </a:p>
        </p:txBody>
      </p:sp>
      <p:sp>
        <p:nvSpPr>
          <p:cNvPr id="61" name="Rounded Rectangle 60"/>
          <p:cNvSpPr/>
          <p:nvPr/>
        </p:nvSpPr>
        <p:spPr>
          <a:xfrm>
            <a:off x="4538133" y="1816859"/>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T4</a:t>
            </a:r>
          </a:p>
        </p:txBody>
      </p:sp>
      <p:graphicFrame>
        <p:nvGraphicFramePr>
          <p:cNvPr id="62" name="Table 61"/>
          <p:cNvGraphicFramePr>
            <a:graphicFrameLocks noGrp="1"/>
          </p:cNvGraphicFramePr>
          <p:nvPr>
            <p:extLst>
              <p:ext uri="{D42A27DB-BD31-4B8C-83A1-F6EECF244321}">
                <p14:modId xmlns:p14="http://schemas.microsoft.com/office/powerpoint/2010/main" val="4030578731"/>
              </p:ext>
            </p:extLst>
          </p:nvPr>
        </p:nvGraphicFramePr>
        <p:xfrm>
          <a:off x="1917698" y="4969102"/>
          <a:ext cx="5715003" cy="1854200"/>
        </p:xfrm>
        <a:graphic>
          <a:graphicData uri="http://schemas.openxmlformats.org/drawingml/2006/table">
            <a:tbl>
              <a:tblPr firstRow="1" bandRow="1">
                <a:tableStyleId>{5C22544A-7EE6-4342-B048-85BDC9FD1C3A}</a:tableStyleId>
              </a:tblPr>
              <a:tblGrid>
                <a:gridCol w="816429">
                  <a:extLst>
                    <a:ext uri="{9D8B030D-6E8A-4147-A177-3AD203B41FA5}">
                      <a16:colId xmlns:a16="http://schemas.microsoft.com/office/drawing/2014/main" val="20000"/>
                    </a:ext>
                  </a:extLst>
                </a:gridCol>
                <a:gridCol w="816429">
                  <a:extLst>
                    <a:ext uri="{9D8B030D-6E8A-4147-A177-3AD203B41FA5}">
                      <a16:colId xmlns:a16="http://schemas.microsoft.com/office/drawing/2014/main" val="20001"/>
                    </a:ext>
                  </a:extLst>
                </a:gridCol>
                <a:gridCol w="816429">
                  <a:extLst>
                    <a:ext uri="{9D8B030D-6E8A-4147-A177-3AD203B41FA5}">
                      <a16:colId xmlns:a16="http://schemas.microsoft.com/office/drawing/2014/main" val="20002"/>
                    </a:ext>
                  </a:extLst>
                </a:gridCol>
                <a:gridCol w="816429">
                  <a:extLst>
                    <a:ext uri="{9D8B030D-6E8A-4147-A177-3AD203B41FA5}">
                      <a16:colId xmlns:a16="http://schemas.microsoft.com/office/drawing/2014/main" val="20003"/>
                    </a:ext>
                  </a:extLst>
                </a:gridCol>
                <a:gridCol w="816429">
                  <a:extLst>
                    <a:ext uri="{9D8B030D-6E8A-4147-A177-3AD203B41FA5}">
                      <a16:colId xmlns:a16="http://schemas.microsoft.com/office/drawing/2014/main" val="20004"/>
                    </a:ext>
                  </a:extLst>
                </a:gridCol>
                <a:gridCol w="816429">
                  <a:extLst>
                    <a:ext uri="{9D8B030D-6E8A-4147-A177-3AD203B41FA5}">
                      <a16:colId xmlns:a16="http://schemas.microsoft.com/office/drawing/2014/main" val="20005"/>
                    </a:ext>
                  </a:extLst>
                </a:gridCol>
                <a:gridCol w="816429">
                  <a:extLst>
                    <a:ext uri="{9D8B030D-6E8A-4147-A177-3AD203B41FA5}">
                      <a16:colId xmlns:a16="http://schemas.microsoft.com/office/drawing/2014/main" val="20006"/>
                    </a:ext>
                  </a:extLst>
                </a:gridCol>
              </a:tblGrid>
              <a:tr h="370840">
                <a:tc>
                  <a:txBody>
                    <a:bodyPr/>
                    <a:lstStyle/>
                    <a:p>
                      <a:r>
                        <a:rPr lang="en-US" dirty="0"/>
                        <a:t>A</a:t>
                      </a:r>
                    </a:p>
                  </a:txBody>
                  <a:tcPr/>
                </a:tc>
                <a:tc>
                  <a:txBody>
                    <a:bodyPr/>
                    <a:lstStyle/>
                    <a:p>
                      <a:r>
                        <a:rPr lang="en-US" dirty="0"/>
                        <a:t>B</a:t>
                      </a:r>
                    </a:p>
                  </a:txBody>
                  <a:tcPr/>
                </a:tc>
                <a:tc>
                  <a:txBody>
                    <a:bodyPr/>
                    <a:lstStyle/>
                    <a:p>
                      <a:r>
                        <a:rPr lang="en-US" dirty="0"/>
                        <a:t>T1</a:t>
                      </a:r>
                    </a:p>
                  </a:txBody>
                  <a:tcPr/>
                </a:tc>
                <a:tc>
                  <a:txBody>
                    <a:bodyPr/>
                    <a:lstStyle/>
                    <a:p>
                      <a:r>
                        <a:rPr lang="en-US" dirty="0"/>
                        <a:t>T2</a:t>
                      </a:r>
                    </a:p>
                  </a:txBody>
                  <a:tcPr/>
                </a:tc>
                <a:tc>
                  <a:txBody>
                    <a:bodyPr/>
                    <a:lstStyle/>
                    <a:p>
                      <a:r>
                        <a:rPr lang="en-US" dirty="0"/>
                        <a:t>T3</a:t>
                      </a:r>
                    </a:p>
                  </a:txBody>
                  <a:tcPr/>
                </a:tc>
                <a:tc>
                  <a:txBody>
                    <a:bodyPr/>
                    <a:lstStyle/>
                    <a:p>
                      <a:r>
                        <a:rPr lang="en-US" dirty="0"/>
                        <a:t>T4</a:t>
                      </a:r>
                    </a:p>
                  </a:txBody>
                  <a:tcPr/>
                </a:tc>
                <a:tc>
                  <a:txBody>
                    <a:bodyPr/>
                    <a:lstStyle/>
                    <a:p>
                      <a:r>
                        <a:rPr lang="en-US" dirty="0"/>
                        <a:t>Out</a:t>
                      </a:r>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0</a:t>
                      </a:r>
                    </a:p>
                  </a:txBody>
                  <a:tcPr/>
                </a:tc>
                <a:tc>
                  <a:txBody>
                    <a:bodyPr/>
                    <a:lstStyle/>
                    <a:p>
                      <a:r>
                        <a:rPr lang="en-US" dirty="0"/>
                        <a:t>off</a:t>
                      </a:r>
                    </a:p>
                  </a:txBody>
                  <a:tcPr/>
                </a:tc>
                <a:tc>
                  <a:txBody>
                    <a:bodyPr/>
                    <a:lstStyle/>
                    <a:p>
                      <a:r>
                        <a:rPr lang="en-US" dirty="0"/>
                        <a:t>off</a:t>
                      </a:r>
                    </a:p>
                  </a:txBody>
                  <a:tcPr/>
                </a:tc>
                <a:tc>
                  <a:txBody>
                    <a:bodyPr/>
                    <a:lstStyle/>
                    <a:p>
                      <a:r>
                        <a:rPr lang="en-US" dirty="0"/>
                        <a:t>on</a:t>
                      </a:r>
                    </a:p>
                  </a:txBody>
                  <a:tcPr/>
                </a:tc>
                <a:tc>
                  <a:txBody>
                    <a:bodyPr/>
                    <a:lstStyle/>
                    <a:p>
                      <a:r>
                        <a:rPr lang="en-US" dirty="0"/>
                        <a:t>on</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0</a:t>
                      </a:r>
                    </a:p>
                  </a:txBody>
                  <a:tcPr/>
                </a:tc>
                <a:tc>
                  <a:txBody>
                    <a:bodyPr/>
                    <a:lstStyle/>
                    <a:p>
                      <a:r>
                        <a:rPr lang="en-US" dirty="0"/>
                        <a:t>on</a:t>
                      </a:r>
                    </a:p>
                  </a:txBody>
                  <a:tcPr/>
                </a:tc>
                <a:tc>
                  <a:txBody>
                    <a:bodyPr/>
                    <a:lstStyle/>
                    <a:p>
                      <a:r>
                        <a:rPr lang="en-US" dirty="0"/>
                        <a:t>off</a:t>
                      </a:r>
                    </a:p>
                  </a:txBody>
                  <a:tcPr/>
                </a:tc>
                <a:tc>
                  <a:txBody>
                    <a:bodyPr/>
                    <a:lstStyle/>
                    <a:p>
                      <a:r>
                        <a:rPr lang="en-US" dirty="0"/>
                        <a:t>off</a:t>
                      </a:r>
                    </a:p>
                  </a:txBody>
                  <a:tcPr/>
                </a:tc>
                <a:tc>
                  <a:txBody>
                    <a:bodyPr/>
                    <a:lstStyle/>
                    <a:p>
                      <a:r>
                        <a:rPr lang="en-US" dirty="0"/>
                        <a:t>on</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1</a:t>
                      </a:r>
                    </a:p>
                  </a:txBody>
                  <a:tcPr/>
                </a:tc>
                <a:tc>
                  <a:txBody>
                    <a:bodyPr/>
                    <a:lstStyle/>
                    <a:p>
                      <a:r>
                        <a:rPr lang="en-US" dirty="0"/>
                        <a:t>off</a:t>
                      </a:r>
                    </a:p>
                  </a:txBody>
                  <a:tcPr/>
                </a:tc>
                <a:tc>
                  <a:txBody>
                    <a:bodyPr/>
                    <a:lstStyle/>
                    <a:p>
                      <a:r>
                        <a:rPr lang="en-US" dirty="0"/>
                        <a:t>on</a:t>
                      </a:r>
                    </a:p>
                  </a:txBody>
                  <a:tcPr/>
                </a:tc>
                <a:tc>
                  <a:txBody>
                    <a:bodyPr/>
                    <a:lstStyle/>
                    <a:p>
                      <a:r>
                        <a:rPr lang="en-US" dirty="0"/>
                        <a:t>on</a:t>
                      </a:r>
                    </a:p>
                  </a:txBody>
                  <a:tcPr/>
                </a:tc>
                <a:tc>
                  <a:txBody>
                    <a:bodyPr/>
                    <a:lstStyle/>
                    <a:p>
                      <a:r>
                        <a:rPr lang="en-US" dirty="0"/>
                        <a:t>off</a:t>
                      </a:r>
                    </a:p>
                  </a:txBody>
                  <a:tcPr/>
                </a:tc>
                <a:tc>
                  <a:txBody>
                    <a:bodyPr/>
                    <a:lstStyle/>
                    <a:p>
                      <a:r>
                        <a:rPr lang="en-US" dirty="0"/>
                        <a:t>0</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1</a:t>
                      </a:r>
                    </a:p>
                  </a:txBody>
                  <a:tcPr/>
                </a:tc>
                <a:tc>
                  <a:txBody>
                    <a:bodyPr/>
                    <a:lstStyle/>
                    <a:p>
                      <a:r>
                        <a:rPr lang="en-US" dirty="0"/>
                        <a:t>on</a:t>
                      </a:r>
                    </a:p>
                  </a:txBody>
                  <a:tcPr/>
                </a:tc>
                <a:tc>
                  <a:txBody>
                    <a:bodyPr/>
                    <a:lstStyle/>
                    <a:p>
                      <a:r>
                        <a:rPr lang="en-US" dirty="0"/>
                        <a:t>on</a:t>
                      </a:r>
                    </a:p>
                  </a:txBody>
                  <a:tcPr/>
                </a:tc>
                <a:tc>
                  <a:txBody>
                    <a:bodyPr/>
                    <a:lstStyle/>
                    <a:p>
                      <a:r>
                        <a:rPr lang="en-US" dirty="0"/>
                        <a:t>off</a:t>
                      </a:r>
                    </a:p>
                  </a:txBody>
                  <a:tcPr/>
                </a:tc>
                <a:tc>
                  <a:txBody>
                    <a:bodyPr/>
                    <a:lstStyle/>
                    <a:p>
                      <a:r>
                        <a:rPr lang="en-US" dirty="0"/>
                        <a:t>off</a:t>
                      </a:r>
                    </a:p>
                  </a:txBody>
                  <a:tcPr/>
                </a:tc>
                <a:tc>
                  <a:txBody>
                    <a:bodyPr/>
                    <a:lstStyle/>
                    <a:p>
                      <a:r>
                        <a:rPr lang="en-US" dirty="0"/>
                        <a:t>0</a:t>
                      </a:r>
                    </a:p>
                  </a:txBody>
                  <a:tcPr/>
                </a:tc>
                <a:extLst>
                  <a:ext uri="{0D108BD9-81ED-4DB2-BD59-A6C34878D82A}">
                    <a16:rowId xmlns:a16="http://schemas.microsoft.com/office/drawing/2014/main" val="10004"/>
                  </a:ext>
                </a:extLst>
              </a:tr>
            </a:tbl>
          </a:graphicData>
        </a:graphic>
      </p:graphicFrame>
      <p:sp>
        <p:nvSpPr>
          <p:cNvPr id="63" name="TextBox 62"/>
          <p:cNvSpPr txBox="1"/>
          <p:nvPr/>
        </p:nvSpPr>
        <p:spPr>
          <a:xfrm>
            <a:off x="6565256" y="3158483"/>
            <a:ext cx="673582" cy="461665"/>
          </a:xfrm>
          <a:prstGeom prst="rect">
            <a:avLst/>
          </a:prstGeom>
          <a:noFill/>
        </p:spPr>
        <p:txBody>
          <a:bodyPr wrap="none" rtlCol="0">
            <a:spAutoFit/>
          </a:bodyPr>
          <a:lstStyle/>
          <a:p>
            <a:r>
              <a:rPr lang="en-US" sz="2400" dirty="0"/>
              <a:t>Out</a:t>
            </a:r>
          </a:p>
        </p:txBody>
      </p:sp>
      <p:sp>
        <p:nvSpPr>
          <p:cNvPr id="74" name="TextBox 73"/>
          <p:cNvSpPr txBox="1"/>
          <p:nvPr/>
        </p:nvSpPr>
        <p:spPr>
          <a:xfrm>
            <a:off x="6382101" y="2329096"/>
            <a:ext cx="373820" cy="461665"/>
          </a:xfrm>
          <a:prstGeom prst="rect">
            <a:avLst/>
          </a:prstGeom>
          <a:noFill/>
        </p:spPr>
        <p:txBody>
          <a:bodyPr wrap="none" rtlCol="0">
            <a:spAutoFit/>
          </a:bodyPr>
          <a:lstStyle/>
          <a:p>
            <a:r>
              <a:rPr lang="en-US" sz="2400" dirty="0"/>
              <a:t>B</a:t>
            </a:r>
          </a:p>
        </p:txBody>
      </p:sp>
      <p:sp>
        <p:nvSpPr>
          <p:cNvPr id="75" name="Oval 9"/>
          <p:cNvSpPr>
            <a:spLocks noChangeArrowheads="1"/>
          </p:cNvSpPr>
          <p:nvPr/>
        </p:nvSpPr>
        <p:spPr bwMode="auto">
          <a:xfrm>
            <a:off x="7881367" y="2155681"/>
            <a:ext cx="76200" cy="80963"/>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6" name="Straight Connector 75"/>
          <p:cNvCxnSpPr/>
          <p:nvPr/>
        </p:nvCxnSpPr>
        <p:spPr>
          <a:xfrm>
            <a:off x="6455121" y="1983845"/>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Straight Connector 76"/>
          <p:cNvCxnSpPr/>
          <p:nvPr/>
        </p:nvCxnSpPr>
        <p:spPr>
          <a:xfrm>
            <a:off x="6455121" y="2390582"/>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8" name="Straight Connector 77"/>
          <p:cNvCxnSpPr/>
          <p:nvPr/>
        </p:nvCxnSpPr>
        <p:spPr>
          <a:xfrm>
            <a:off x="7957567" y="2188826"/>
            <a:ext cx="673100" cy="0"/>
          </a:xfrm>
          <a:prstGeom prst="line">
            <a:avLst/>
          </a:prstGeom>
        </p:spPr>
        <p:style>
          <a:lnRef idx="3">
            <a:schemeClr val="accent1"/>
          </a:lnRef>
          <a:fillRef idx="0">
            <a:schemeClr val="accent1"/>
          </a:fillRef>
          <a:effectRef idx="2">
            <a:schemeClr val="accent1"/>
          </a:effectRef>
          <a:fontRef idx="minor">
            <a:schemeClr val="tx1"/>
          </a:fontRef>
        </p:style>
      </p:cxnSp>
      <p:sp>
        <p:nvSpPr>
          <p:cNvPr id="79" name="TextBox 78"/>
          <p:cNvSpPr txBox="1"/>
          <p:nvPr/>
        </p:nvSpPr>
        <p:spPr>
          <a:xfrm>
            <a:off x="7754842" y="2258433"/>
            <a:ext cx="1016625" cy="369332"/>
          </a:xfrm>
          <a:prstGeom prst="rect">
            <a:avLst/>
          </a:prstGeom>
          <a:noFill/>
        </p:spPr>
        <p:txBody>
          <a:bodyPr wrap="none" rtlCol="0">
            <a:spAutoFit/>
          </a:bodyPr>
          <a:lstStyle/>
          <a:p>
            <a:r>
              <a:rPr lang="en-US" dirty="0"/>
              <a:t>A NOR B</a:t>
            </a:r>
          </a:p>
        </p:txBody>
      </p:sp>
      <p:sp>
        <p:nvSpPr>
          <p:cNvPr id="80" name="Freeform 79"/>
          <p:cNvSpPr>
            <a:spLocks/>
          </p:cNvSpPr>
          <p:nvPr/>
        </p:nvSpPr>
        <p:spPr bwMode="auto">
          <a:xfrm>
            <a:off x="7056721" y="1854054"/>
            <a:ext cx="815793" cy="660018"/>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TextBox 80"/>
          <p:cNvSpPr txBox="1"/>
          <p:nvPr/>
        </p:nvSpPr>
        <p:spPr>
          <a:xfrm>
            <a:off x="6370374" y="1600890"/>
            <a:ext cx="373820" cy="461665"/>
          </a:xfrm>
          <a:prstGeom prst="rect">
            <a:avLst/>
          </a:prstGeom>
          <a:noFill/>
        </p:spPr>
        <p:txBody>
          <a:bodyPr wrap="none" rtlCol="0">
            <a:spAutoFit/>
          </a:bodyPr>
          <a:lstStyle/>
          <a:p>
            <a:r>
              <a:rPr lang="en-US" sz="2400" dirty="0"/>
              <a:t>A</a:t>
            </a:r>
          </a:p>
        </p:txBody>
      </p:sp>
    </p:spTree>
    <p:extLst>
      <p:ext uri="{BB962C8B-B14F-4D97-AF65-F5344CB8AC3E}">
        <p14:creationId xmlns:p14="http://schemas.microsoft.com/office/powerpoint/2010/main" val="219803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a:t>NAND </a:t>
            </a:r>
            <a:r>
              <a:rPr lang="fr-FR" sz="4400" dirty="0" err="1"/>
              <a:t>Gate</a:t>
            </a:r>
            <a:endParaRPr lang="en-US" sz="4400" dirty="0"/>
          </a:p>
        </p:txBody>
      </p:sp>
      <p:cxnSp>
        <p:nvCxnSpPr>
          <p:cNvPr id="7" name="Straight Connector 6"/>
          <p:cNvCxnSpPr/>
          <p:nvPr/>
        </p:nvCxnSpPr>
        <p:spPr>
          <a:xfrm>
            <a:off x="4318000" y="2889870"/>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394200" y="2813670"/>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85733" y="288987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94200" y="3423270"/>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29809" y="1726095"/>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06009" y="1649895"/>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06009" y="1726095"/>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06009" y="2259495"/>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54742" y="1427757"/>
            <a:ext cx="8467" cy="2983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842933" y="2889612"/>
            <a:ext cx="1382237" cy="793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746099" y="958517"/>
            <a:ext cx="531684" cy="461665"/>
          </a:xfrm>
          <a:prstGeom prst="rect">
            <a:avLst/>
          </a:prstGeom>
          <a:noFill/>
        </p:spPr>
        <p:txBody>
          <a:bodyPr wrap="none" rtlCol="0">
            <a:spAutoFit/>
          </a:bodyPr>
          <a:lstStyle/>
          <a:p>
            <a:r>
              <a:rPr lang="en-US" sz="2400" dirty="0" err="1"/>
              <a:t>V</a:t>
            </a:r>
            <a:r>
              <a:rPr lang="en-US" sz="2400" baseline="-25000" dirty="0" err="1"/>
              <a:t>cc</a:t>
            </a:r>
            <a:endParaRPr lang="en-US" sz="2400" baseline="-25000" dirty="0"/>
          </a:p>
        </p:txBody>
      </p:sp>
      <p:cxnSp>
        <p:nvCxnSpPr>
          <p:cNvPr id="19" name="Straight Connector 18"/>
          <p:cNvCxnSpPr/>
          <p:nvPr/>
        </p:nvCxnSpPr>
        <p:spPr>
          <a:xfrm>
            <a:off x="3420209" y="1954695"/>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554742" y="1427757"/>
            <a:ext cx="5799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54742" y="2259495"/>
            <a:ext cx="8467" cy="3261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432300" y="4540883"/>
            <a:ext cx="685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84700" y="4728297"/>
            <a:ext cx="381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75200" y="4880697"/>
            <a:ext cx="76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157133" y="1822308"/>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T3</a:t>
            </a:r>
          </a:p>
        </p:txBody>
      </p:sp>
      <p:sp>
        <p:nvSpPr>
          <p:cNvPr id="29" name="Rounded Rectangle 28"/>
          <p:cNvSpPr/>
          <p:nvPr/>
        </p:nvSpPr>
        <p:spPr>
          <a:xfrm>
            <a:off x="4484116" y="2988663"/>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T2</a:t>
            </a:r>
          </a:p>
        </p:txBody>
      </p:sp>
      <p:cxnSp>
        <p:nvCxnSpPr>
          <p:cNvPr id="30" name="Straight Connector 29"/>
          <p:cNvCxnSpPr/>
          <p:nvPr/>
        </p:nvCxnSpPr>
        <p:spPr>
          <a:xfrm>
            <a:off x="5662332" y="1730522"/>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586132" y="1654322"/>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128932" y="1730522"/>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128932" y="2263922"/>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662332" y="1959122"/>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128932" y="2263922"/>
            <a:ext cx="8467" cy="3261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54742" y="2574263"/>
            <a:ext cx="582657" cy="114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143176" y="1427757"/>
            <a:ext cx="0" cy="2982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868739" y="1874665"/>
            <a:ext cx="152400" cy="152400"/>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2" name="Straight Connector 41"/>
          <p:cNvCxnSpPr/>
          <p:nvPr/>
        </p:nvCxnSpPr>
        <p:spPr>
          <a:xfrm>
            <a:off x="4318000" y="3706563"/>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394200" y="3630363"/>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385733" y="370656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394200" y="4239963"/>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851400" y="4239963"/>
            <a:ext cx="0" cy="2944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851400" y="3412118"/>
            <a:ext cx="0" cy="2944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4842933" y="2585686"/>
            <a:ext cx="1792" cy="30418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708400" y="3933326"/>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708400" y="3103933"/>
            <a:ext cx="609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4772092" y="1138005"/>
            <a:ext cx="1392" cy="28417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113232" y="1705363"/>
            <a:ext cx="373820" cy="461665"/>
          </a:xfrm>
          <a:prstGeom prst="rect">
            <a:avLst/>
          </a:prstGeom>
          <a:noFill/>
        </p:spPr>
        <p:txBody>
          <a:bodyPr wrap="none" rtlCol="0">
            <a:spAutoFit/>
          </a:bodyPr>
          <a:lstStyle/>
          <a:p>
            <a:r>
              <a:rPr lang="en-US" sz="2400" dirty="0"/>
              <a:t>A</a:t>
            </a:r>
          </a:p>
        </p:txBody>
      </p:sp>
      <p:sp>
        <p:nvSpPr>
          <p:cNvPr id="57" name="TextBox 56"/>
          <p:cNvSpPr txBox="1"/>
          <p:nvPr/>
        </p:nvSpPr>
        <p:spPr>
          <a:xfrm>
            <a:off x="3387954" y="3702098"/>
            <a:ext cx="373820" cy="461665"/>
          </a:xfrm>
          <a:prstGeom prst="rect">
            <a:avLst/>
          </a:prstGeom>
          <a:noFill/>
        </p:spPr>
        <p:txBody>
          <a:bodyPr wrap="none" rtlCol="0">
            <a:spAutoFit/>
          </a:bodyPr>
          <a:lstStyle/>
          <a:p>
            <a:r>
              <a:rPr lang="en-US" sz="2400" dirty="0"/>
              <a:t>A</a:t>
            </a:r>
          </a:p>
        </p:txBody>
      </p:sp>
      <p:sp>
        <p:nvSpPr>
          <p:cNvPr id="58" name="TextBox 57"/>
          <p:cNvSpPr txBox="1"/>
          <p:nvPr/>
        </p:nvSpPr>
        <p:spPr>
          <a:xfrm>
            <a:off x="3387954" y="2873100"/>
            <a:ext cx="373820" cy="461665"/>
          </a:xfrm>
          <a:prstGeom prst="rect">
            <a:avLst/>
          </a:prstGeom>
          <a:noFill/>
        </p:spPr>
        <p:txBody>
          <a:bodyPr wrap="none" rtlCol="0">
            <a:spAutoFit/>
          </a:bodyPr>
          <a:lstStyle/>
          <a:p>
            <a:r>
              <a:rPr lang="en-US" sz="2400" dirty="0"/>
              <a:t>B</a:t>
            </a:r>
          </a:p>
        </p:txBody>
      </p:sp>
      <p:sp>
        <p:nvSpPr>
          <p:cNvPr id="60" name="Rounded Rectangle 59"/>
          <p:cNvSpPr/>
          <p:nvPr/>
        </p:nvSpPr>
        <p:spPr>
          <a:xfrm>
            <a:off x="4484116" y="3820864"/>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T1</a:t>
            </a:r>
          </a:p>
        </p:txBody>
      </p:sp>
      <p:sp>
        <p:nvSpPr>
          <p:cNvPr id="61" name="Rounded Rectangle 60"/>
          <p:cNvSpPr/>
          <p:nvPr/>
        </p:nvSpPr>
        <p:spPr>
          <a:xfrm>
            <a:off x="5079482" y="1822308"/>
            <a:ext cx="4572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T4</a:t>
            </a:r>
          </a:p>
        </p:txBody>
      </p:sp>
      <p:graphicFrame>
        <p:nvGraphicFramePr>
          <p:cNvPr id="62" name="Table 61"/>
          <p:cNvGraphicFramePr>
            <a:graphicFrameLocks noGrp="1"/>
          </p:cNvGraphicFramePr>
          <p:nvPr>
            <p:extLst>
              <p:ext uri="{D42A27DB-BD31-4B8C-83A1-F6EECF244321}">
                <p14:modId xmlns:p14="http://schemas.microsoft.com/office/powerpoint/2010/main" val="2329806109"/>
              </p:ext>
            </p:extLst>
          </p:nvPr>
        </p:nvGraphicFramePr>
        <p:xfrm>
          <a:off x="1917698" y="4969102"/>
          <a:ext cx="5715003" cy="1854200"/>
        </p:xfrm>
        <a:graphic>
          <a:graphicData uri="http://schemas.openxmlformats.org/drawingml/2006/table">
            <a:tbl>
              <a:tblPr firstRow="1" bandRow="1">
                <a:tableStyleId>{5C22544A-7EE6-4342-B048-85BDC9FD1C3A}</a:tableStyleId>
              </a:tblPr>
              <a:tblGrid>
                <a:gridCol w="816429">
                  <a:extLst>
                    <a:ext uri="{9D8B030D-6E8A-4147-A177-3AD203B41FA5}">
                      <a16:colId xmlns:a16="http://schemas.microsoft.com/office/drawing/2014/main" val="20000"/>
                    </a:ext>
                  </a:extLst>
                </a:gridCol>
                <a:gridCol w="816429">
                  <a:extLst>
                    <a:ext uri="{9D8B030D-6E8A-4147-A177-3AD203B41FA5}">
                      <a16:colId xmlns:a16="http://schemas.microsoft.com/office/drawing/2014/main" val="20001"/>
                    </a:ext>
                  </a:extLst>
                </a:gridCol>
                <a:gridCol w="816429">
                  <a:extLst>
                    <a:ext uri="{9D8B030D-6E8A-4147-A177-3AD203B41FA5}">
                      <a16:colId xmlns:a16="http://schemas.microsoft.com/office/drawing/2014/main" val="20002"/>
                    </a:ext>
                  </a:extLst>
                </a:gridCol>
                <a:gridCol w="816429">
                  <a:extLst>
                    <a:ext uri="{9D8B030D-6E8A-4147-A177-3AD203B41FA5}">
                      <a16:colId xmlns:a16="http://schemas.microsoft.com/office/drawing/2014/main" val="20003"/>
                    </a:ext>
                  </a:extLst>
                </a:gridCol>
                <a:gridCol w="816429">
                  <a:extLst>
                    <a:ext uri="{9D8B030D-6E8A-4147-A177-3AD203B41FA5}">
                      <a16:colId xmlns:a16="http://schemas.microsoft.com/office/drawing/2014/main" val="20004"/>
                    </a:ext>
                  </a:extLst>
                </a:gridCol>
                <a:gridCol w="816429">
                  <a:extLst>
                    <a:ext uri="{9D8B030D-6E8A-4147-A177-3AD203B41FA5}">
                      <a16:colId xmlns:a16="http://schemas.microsoft.com/office/drawing/2014/main" val="20005"/>
                    </a:ext>
                  </a:extLst>
                </a:gridCol>
                <a:gridCol w="816429">
                  <a:extLst>
                    <a:ext uri="{9D8B030D-6E8A-4147-A177-3AD203B41FA5}">
                      <a16:colId xmlns:a16="http://schemas.microsoft.com/office/drawing/2014/main" val="20006"/>
                    </a:ext>
                  </a:extLst>
                </a:gridCol>
              </a:tblGrid>
              <a:tr h="370840">
                <a:tc>
                  <a:txBody>
                    <a:bodyPr/>
                    <a:lstStyle/>
                    <a:p>
                      <a:r>
                        <a:rPr lang="en-US" dirty="0"/>
                        <a:t>A</a:t>
                      </a:r>
                    </a:p>
                  </a:txBody>
                  <a:tcPr/>
                </a:tc>
                <a:tc>
                  <a:txBody>
                    <a:bodyPr/>
                    <a:lstStyle/>
                    <a:p>
                      <a:r>
                        <a:rPr lang="en-US" dirty="0"/>
                        <a:t>B</a:t>
                      </a:r>
                    </a:p>
                  </a:txBody>
                  <a:tcPr/>
                </a:tc>
                <a:tc>
                  <a:txBody>
                    <a:bodyPr/>
                    <a:lstStyle/>
                    <a:p>
                      <a:r>
                        <a:rPr lang="en-US" dirty="0"/>
                        <a:t>T1</a:t>
                      </a:r>
                    </a:p>
                  </a:txBody>
                  <a:tcPr/>
                </a:tc>
                <a:tc>
                  <a:txBody>
                    <a:bodyPr/>
                    <a:lstStyle/>
                    <a:p>
                      <a:r>
                        <a:rPr lang="en-US" dirty="0"/>
                        <a:t>T2</a:t>
                      </a:r>
                    </a:p>
                  </a:txBody>
                  <a:tcPr/>
                </a:tc>
                <a:tc>
                  <a:txBody>
                    <a:bodyPr/>
                    <a:lstStyle/>
                    <a:p>
                      <a:r>
                        <a:rPr lang="en-US" dirty="0"/>
                        <a:t>T3</a:t>
                      </a:r>
                    </a:p>
                  </a:txBody>
                  <a:tcPr/>
                </a:tc>
                <a:tc>
                  <a:txBody>
                    <a:bodyPr/>
                    <a:lstStyle/>
                    <a:p>
                      <a:r>
                        <a:rPr lang="en-US" dirty="0"/>
                        <a:t>T4</a:t>
                      </a:r>
                    </a:p>
                  </a:txBody>
                  <a:tcPr/>
                </a:tc>
                <a:tc>
                  <a:txBody>
                    <a:bodyPr/>
                    <a:lstStyle/>
                    <a:p>
                      <a:r>
                        <a:rPr lang="en-US" dirty="0"/>
                        <a:t>Out</a:t>
                      </a:r>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0</a:t>
                      </a:r>
                    </a:p>
                  </a:txBody>
                  <a:tcPr/>
                </a:tc>
                <a:tc>
                  <a:txBody>
                    <a:bodyPr/>
                    <a:lstStyle/>
                    <a:p>
                      <a:r>
                        <a:rPr lang="en-US" dirty="0"/>
                        <a:t>off</a:t>
                      </a:r>
                    </a:p>
                  </a:txBody>
                  <a:tcPr/>
                </a:tc>
                <a:tc>
                  <a:txBody>
                    <a:bodyPr/>
                    <a:lstStyle/>
                    <a:p>
                      <a:r>
                        <a:rPr lang="en-US" dirty="0"/>
                        <a:t>off</a:t>
                      </a:r>
                    </a:p>
                  </a:txBody>
                  <a:tcPr/>
                </a:tc>
                <a:tc>
                  <a:txBody>
                    <a:bodyPr/>
                    <a:lstStyle/>
                    <a:p>
                      <a:r>
                        <a:rPr lang="en-US" dirty="0"/>
                        <a:t>on</a:t>
                      </a:r>
                    </a:p>
                  </a:txBody>
                  <a:tcPr/>
                </a:tc>
                <a:tc>
                  <a:txBody>
                    <a:bodyPr/>
                    <a:lstStyle/>
                    <a:p>
                      <a:r>
                        <a:rPr lang="en-US" dirty="0"/>
                        <a:t>on</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0</a:t>
                      </a:r>
                    </a:p>
                  </a:txBody>
                  <a:tcPr/>
                </a:tc>
                <a:tc>
                  <a:txBody>
                    <a:bodyPr/>
                    <a:lstStyle/>
                    <a:p>
                      <a:r>
                        <a:rPr lang="en-US" dirty="0"/>
                        <a:t>on</a:t>
                      </a:r>
                    </a:p>
                  </a:txBody>
                  <a:tcPr/>
                </a:tc>
                <a:tc>
                  <a:txBody>
                    <a:bodyPr/>
                    <a:lstStyle/>
                    <a:p>
                      <a:r>
                        <a:rPr lang="en-US" dirty="0"/>
                        <a:t>off</a:t>
                      </a:r>
                    </a:p>
                  </a:txBody>
                  <a:tcPr/>
                </a:tc>
                <a:tc>
                  <a:txBody>
                    <a:bodyPr/>
                    <a:lstStyle/>
                    <a:p>
                      <a:r>
                        <a:rPr lang="en-US" dirty="0"/>
                        <a:t>off</a:t>
                      </a:r>
                    </a:p>
                  </a:txBody>
                  <a:tcPr/>
                </a:tc>
                <a:tc>
                  <a:txBody>
                    <a:bodyPr/>
                    <a:lstStyle/>
                    <a:p>
                      <a:r>
                        <a:rPr lang="en-US" dirty="0"/>
                        <a:t>on</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1</a:t>
                      </a:r>
                    </a:p>
                  </a:txBody>
                  <a:tcPr/>
                </a:tc>
                <a:tc>
                  <a:txBody>
                    <a:bodyPr/>
                    <a:lstStyle/>
                    <a:p>
                      <a:r>
                        <a:rPr lang="en-US" dirty="0"/>
                        <a:t>off</a:t>
                      </a:r>
                    </a:p>
                  </a:txBody>
                  <a:tcPr/>
                </a:tc>
                <a:tc>
                  <a:txBody>
                    <a:bodyPr/>
                    <a:lstStyle/>
                    <a:p>
                      <a:r>
                        <a:rPr lang="en-US" dirty="0"/>
                        <a:t>on</a:t>
                      </a:r>
                    </a:p>
                  </a:txBody>
                  <a:tcPr/>
                </a:tc>
                <a:tc>
                  <a:txBody>
                    <a:bodyPr/>
                    <a:lstStyle/>
                    <a:p>
                      <a:r>
                        <a:rPr lang="en-US" dirty="0"/>
                        <a:t>on</a:t>
                      </a:r>
                    </a:p>
                  </a:txBody>
                  <a:tcPr/>
                </a:tc>
                <a:tc>
                  <a:txBody>
                    <a:bodyPr/>
                    <a:lstStyle/>
                    <a:p>
                      <a:r>
                        <a:rPr lang="en-US" dirty="0"/>
                        <a:t>off</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1</a:t>
                      </a:r>
                    </a:p>
                  </a:txBody>
                  <a:tcPr/>
                </a:tc>
                <a:tc>
                  <a:txBody>
                    <a:bodyPr/>
                    <a:lstStyle/>
                    <a:p>
                      <a:r>
                        <a:rPr lang="en-US" dirty="0"/>
                        <a:t>on</a:t>
                      </a:r>
                    </a:p>
                  </a:txBody>
                  <a:tcPr/>
                </a:tc>
                <a:tc>
                  <a:txBody>
                    <a:bodyPr/>
                    <a:lstStyle/>
                    <a:p>
                      <a:r>
                        <a:rPr lang="en-US" dirty="0"/>
                        <a:t>on</a:t>
                      </a:r>
                    </a:p>
                  </a:txBody>
                  <a:tcPr/>
                </a:tc>
                <a:tc>
                  <a:txBody>
                    <a:bodyPr/>
                    <a:lstStyle/>
                    <a:p>
                      <a:r>
                        <a:rPr lang="en-US" dirty="0"/>
                        <a:t>off</a:t>
                      </a:r>
                    </a:p>
                  </a:txBody>
                  <a:tcPr/>
                </a:tc>
                <a:tc>
                  <a:txBody>
                    <a:bodyPr/>
                    <a:lstStyle/>
                    <a:p>
                      <a:r>
                        <a:rPr lang="en-US" dirty="0"/>
                        <a:t>off</a:t>
                      </a:r>
                    </a:p>
                  </a:txBody>
                  <a:tcPr/>
                </a:tc>
                <a:tc>
                  <a:txBody>
                    <a:bodyPr/>
                    <a:lstStyle/>
                    <a:p>
                      <a:r>
                        <a:rPr lang="en-US" dirty="0"/>
                        <a:t>0</a:t>
                      </a:r>
                    </a:p>
                  </a:txBody>
                  <a:tcPr/>
                </a:tc>
                <a:extLst>
                  <a:ext uri="{0D108BD9-81ED-4DB2-BD59-A6C34878D82A}">
                    <a16:rowId xmlns:a16="http://schemas.microsoft.com/office/drawing/2014/main" val="10004"/>
                  </a:ext>
                </a:extLst>
              </a:tr>
            </a:tbl>
          </a:graphicData>
        </a:graphic>
      </p:graphicFrame>
      <p:sp>
        <p:nvSpPr>
          <p:cNvPr id="63" name="TextBox 62"/>
          <p:cNvSpPr txBox="1"/>
          <p:nvPr/>
        </p:nvSpPr>
        <p:spPr>
          <a:xfrm>
            <a:off x="5534051" y="2427017"/>
            <a:ext cx="673582" cy="461665"/>
          </a:xfrm>
          <a:prstGeom prst="rect">
            <a:avLst/>
          </a:prstGeom>
          <a:noFill/>
        </p:spPr>
        <p:txBody>
          <a:bodyPr wrap="none" rtlCol="0">
            <a:spAutoFit/>
          </a:bodyPr>
          <a:lstStyle/>
          <a:p>
            <a:r>
              <a:rPr lang="en-US" sz="2400" dirty="0"/>
              <a:t>Out</a:t>
            </a:r>
          </a:p>
        </p:txBody>
      </p:sp>
      <p:sp>
        <p:nvSpPr>
          <p:cNvPr id="71" name="TextBox 70"/>
          <p:cNvSpPr txBox="1"/>
          <p:nvPr/>
        </p:nvSpPr>
        <p:spPr>
          <a:xfrm>
            <a:off x="6225170" y="1739462"/>
            <a:ext cx="365806" cy="461665"/>
          </a:xfrm>
          <a:prstGeom prst="rect">
            <a:avLst/>
          </a:prstGeom>
          <a:noFill/>
        </p:spPr>
        <p:txBody>
          <a:bodyPr wrap="none" rtlCol="0">
            <a:spAutoFit/>
          </a:bodyPr>
          <a:lstStyle/>
          <a:p>
            <a:r>
              <a:rPr lang="en-US" sz="2400" dirty="0"/>
              <a:t>B</a:t>
            </a:r>
          </a:p>
        </p:txBody>
      </p:sp>
      <p:sp>
        <p:nvSpPr>
          <p:cNvPr id="6" name="Oval 5"/>
          <p:cNvSpPr/>
          <p:nvPr/>
        </p:nvSpPr>
        <p:spPr>
          <a:xfrm>
            <a:off x="5684271" y="1899212"/>
            <a:ext cx="152400" cy="152400"/>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4" name="Freeform 7"/>
          <p:cNvSpPr>
            <a:spLocks/>
          </p:cNvSpPr>
          <p:nvPr/>
        </p:nvSpPr>
        <p:spPr bwMode="auto">
          <a:xfrm>
            <a:off x="7010400" y="3068815"/>
            <a:ext cx="749300" cy="620713"/>
          </a:xfrm>
          <a:custGeom>
            <a:avLst/>
            <a:gdLst>
              <a:gd name="T0" fmla="*/ 0 w 2084"/>
              <a:gd name="T1" fmla="*/ 12 h 1720"/>
              <a:gd name="T2" fmla="*/ 1412 w 2084"/>
              <a:gd name="T3" fmla="*/ 31 h 1720"/>
              <a:gd name="T4" fmla="*/ 1820 w 2084"/>
              <a:gd name="T5" fmla="*/ 231 h 1720"/>
              <a:gd name="T6" fmla="*/ 2061 w 2084"/>
              <a:gd name="T7" fmla="*/ 974 h 1720"/>
              <a:gd name="T8" fmla="*/ 1778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2" y="31"/>
                </a:cubicBezTo>
                <a:cubicBezTo>
                  <a:pt x="1614" y="64"/>
                  <a:pt x="1699" y="119"/>
                  <a:pt x="1820" y="231"/>
                </a:cubicBezTo>
                <a:cubicBezTo>
                  <a:pt x="2014" y="420"/>
                  <a:pt x="2084" y="714"/>
                  <a:pt x="2061" y="974"/>
                </a:cubicBezTo>
                <a:cubicBezTo>
                  <a:pt x="2048" y="1175"/>
                  <a:pt x="1951" y="1397"/>
                  <a:pt x="1778" y="1530"/>
                </a:cubicBezTo>
                <a:cubicBezTo>
                  <a:pt x="1676" y="1608"/>
                  <a:pt x="1559" y="1656"/>
                  <a:pt x="1407" y="1682"/>
                </a:cubicBezTo>
                <a:cubicBezTo>
                  <a:pt x="1124" y="1720"/>
                  <a:pt x="837" y="1704"/>
                  <a:pt x="552" y="1709"/>
                </a:cubicBezTo>
                <a:cubicBezTo>
                  <a:pt x="368" y="1709"/>
                  <a:pt x="184" y="1709"/>
                  <a:pt x="0" y="1713"/>
                </a:cubicBezTo>
                <a:lnTo>
                  <a:pt x="0" y="12"/>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Oval 9"/>
          <p:cNvSpPr>
            <a:spLocks noChangeArrowheads="1"/>
          </p:cNvSpPr>
          <p:nvPr/>
        </p:nvSpPr>
        <p:spPr bwMode="auto">
          <a:xfrm>
            <a:off x="7766050" y="3332340"/>
            <a:ext cx="76200" cy="80963"/>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6" name="Straight Connector 75"/>
          <p:cNvCxnSpPr/>
          <p:nvPr/>
        </p:nvCxnSpPr>
        <p:spPr>
          <a:xfrm>
            <a:off x="6331112" y="3213085"/>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Straight Connector 76"/>
          <p:cNvCxnSpPr/>
          <p:nvPr/>
        </p:nvCxnSpPr>
        <p:spPr>
          <a:xfrm>
            <a:off x="6331112" y="3619822"/>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8" name="Straight Connector 77"/>
          <p:cNvCxnSpPr/>
          <p:nvPr/>
        </p:nvCxnSpPr>
        <p:spPr>
          <a:xfrm>
            <a:off x="7842250" y="3365485"/>
            <a:ext cx="673100" cy="0"/>
          </a:xfrm>
          <a:prstGeom prst="line">
            <a:avLst/>
          </a:prstGeom>
        </p:spPr>
        <p:style>
          <a:lnRef idx="3">
            <a:schemeClr val="accent1"/>
          </a:lnRef>
          <a:fillRef idx="0">
            <a:schemeClr val="accent1"/>
          </a:fillRef>
          <a:effectRef idx="2">
            <a:schemeClr val="accent1"/>
          </a:effectRef>
          <a:fontRef idx="minor">
            <a:schemeClr val="tx1"/>
          </a:fontRef>
        </p:style>
      </p:cxnSp>
      <p:sp>
        <p:nvSpPr>
          <p:cNvPr id="79" name="TextBox 78"/>
          <p:cNvSpPr txBox="1"/>
          <p:nvPr/>
        </p:nvSpPr>
        <p:spPr>
          <a:xfrm>
            <a:off x="5999128" y="2982252"/>
            <a:ext cx="373820" cy="461665"/>
          </a:xfrm>
          <a:prstGeom prst="rect">
            <a:avLst/>
          </a:prstGeom>
          <a:noFill/>
        </p:spPr>
        <p:txBody>
          <a:bodyPr wrap="none" rtlCol="0">
            <a:spAutoFit/>
          </a:bodyPr>
          <a:lstStyle/>
          <a:p>
            <a:r>
              <a:rPr lang="en-US" sz="2400" dirty="0"/>
              <a:t>A</a:t>
            </a:r>
          </a:p>
        </p:txBody>
      </p:sp>
      <p:sp>
        <p:nvSpPr>
          <p:cNvPr id="80" name="TextBox 79"/>
          <p:cNvSpPr txBox="1"/>
          <p:nvPr/>
        </p:nvSpPr>
        <p:spPr>
          <a:xfrm>
            <a:off x="5990660" y="3417945"/>
            <a:ext cx="373820" cy="461665"/>
          </a:xfrm>
          <a:prstGeom prst="rect">
            <a:avLst/>
          </a:prstGeom>
          <a:noFill/>
        </p:spPr>
        <p:txBody>
          <a:bodyPr wrap="none" rtlCol="0">
            <a:spAutoFit/>
          </a:bodyPr>
          <a:lstStyle/>
          <a:p>
            <a:r>
              <a:rPr lang="en-US" sz="2400" dirty="0"/>
              <a:t>B</a:t>
            </a:r>
          </a:p>
        </p:txBody>
      </p:sp>
      <p:sp>
        <p:nvSpPr>
          <p:cNvPr id="81" name="TextBox 80"/>
          <p:cNvSpPr txBox="1"/>
          <p:nvPr/>
        </p:nvSpPr>
        <p:spPr>
          <a:xfrm>
            <a:off x="7994812" y="3398631"/>
            <a:ext cx="1164101" cy="369332"/>
          </a:xfrm>
          <a:prstGeom prst="rect">
            <a:avLst/>
          </a:prstGeom>
          <a:noFill/>
        </p:spPr>
        <p:txBody>
          <a:bodyPr wrap="none" rtlCol="0">
            <a:spAutoFit/>
          </a:bodyPr>
          <a:lstStyle/>
          <a:p>
            <a:r>
              <a:rPr lang="en-US" dirty="0"/>
              <a:t>A NAND B</a:t>
            </a:r>
          </a:p>
        </p:txBody>
      </p:sp>
    </p:spTree>
    <p:extLst>
      <p:ext uri="{BB962C8B-B14F-4D97-AF65-F5344CB8AC3E}">
        <p14:creationId xmlns:p14="http://schemas.microsoft.com/office/powerpoint/2010/main" val="3971174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err="1"/>
              <a:t>Summary</a:t>
            </a:r>
            <a:r>
              <a:rPr lang="fr-FR" sz="4400" dirty="0"/>
              <a:t> of </a:t>
            </a:r>
            <a:r>
              <a:rPr lang="fr-FR" sz="4400" dirty="0" err="1"/>
              <a:t>Logic</a:t>
            </a:r>
            <a:r>
              <a:rPr lang="fr-FR" sz="4400" dirty="0"/>
              <a:t> Gates</a:t>
            </a:r>
            <a:endParaRPr lang="en-US" sz="4400" dirty="0"/>
          </a:p>
        </p:txBody>
      </p:sp>
      <p:sp>
        <p:nvSpPr>
          <p:cNvPr id="3" name="Freeform 7"/>
          <p:cNvSpPr>
            <a:spLocks/>
          </p:cNvSpPr>
          <p:nvPr/>
        </p:nvSpPr>
        <p:spPr bwMode="auto">
          <a:xfrm>
            <a:off x="2286000" y="2209800"/>
            <a:ext cx="749300" cy="620713"/>
          </a:xfrm>
          <a:custGeom>
            <a:avLst/>
            <a:gdLst>
              <a:gd name="T0" fmla="*/ 0 w 2084"/>
              <a:gd name="T1" fmla="*/ 12 h 1720"/>
              <a:gd name="T2" fmla="*/ 1412 w 2084"/>
              <a:gd name="T3" fmla="*/ 31 h 1720"/>
              <a:gd name="T4" fmla="*/ 1820 w 2084"/>
              <a:gd name="T5" fmla="*/ 231 h 1720"/>
              <a:gd name="T6" fmla="*/ 2061 w 2084"/>
              <a:gd name="T7" fmla="*/ 974 h 1720"/>
              <a:gd name="T8" fmla="*/ 1778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2" y="31"/>
                </a:cubicBezTo>
                <a:cubicBezTo>
                  <a:pt x="1614" y="64"/>
                  <a:pt x="1699" y="119"/>
                  <a:pt x="1820" y="231"/>
                </a:cubicBezTo>
                <a:cubicBezTo>
                  <a:pt x="2014" y="420"/>
                  <a:pt x="2084" y="714"/>
                  <a:pt x="2061" y="974"/>
                </a:cubicBezTo>
                <a:cubicBezTo>
                  <a:pt x="2048" y="1175"/>
                  <a:pt x="1951" y="1397"/>
                  <a:pt x="1778" y="1530"/>
                </a:cubicBezTo>
                <a:cubicBezTo>
                  <a:pt x="1676" y="1608"/>
                  <a:pt x="1559" y="1656"/>
                  <a:pt x="1407" y="1682"/>
                </a:cubicBezTo>
                <a:cubicBezTo>
                  <a:pt x="1124" y="1720"/>
                  <a:pt x="837" y="1704"/>
                  <a:pt x="552" y="1709"/>
                </a:cubicBezTo>
                <a:cubicBezTo>
                  <a:pt x="368" y="1709"/>
                  <a:pt x="184" y="1709"/>
                  <a:pt x="0" y="1713"/>
                </a:cubicBezTo>
                <a:lnTo>
                  <a:pt x="0" y="12"/>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5" name="Straight Connector 4"/>
          <p:cNvCxnSpPr/>
          <p:nvPr/>
        </p:nvCxnSpPr>
        <p:spPr>
          <a:xfrm>
            <a:off x="1606712" y="2354070"/>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Straight Connector 5"/>
          <p:cNvCxnSpPr/>
          <p:nvPr/>
        </p:nvCxnSpPr>
        <p:spPr>
          <a:xfrm>
            <a:off x="1606712" y="2760807"/>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p:cNvCxnSpPr>
            <a:stCxn id="3" idx="3"/>
          </p:cNvCxnSpPr>
          <p:nvPr/>
        </p:nvCxnSpPr>
        <p:spPr>
          <a:xfrm flipV="1">
            <a:off x="3027030" y="2558930"/>
            <a:ext cx="706770" cy="2367"/>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1274728" y="2123237"/>
            <a:ext cx="373820" cy="461665"/>
          </a:xfrm>
          <a:prstGeom prst="rect">
            <a:avLst/>
          </a:prstGeom>
          <a:noFill/>
        </p:spPr>
        <p:txBody>
          <a:bodyPr wrap="none" rtlCol="0">
            <a:spAutoFit/>
          </a:bodyPr>
          <a:lstStyle/>
          <a:p>
            <a:r>
              <a:rPr lang="en-US" sz="2400" dirty="0"/>
              <a:t>A</a:t>
            </a:r>
          </a:p>
        </p:txBody>
      </p:sp>
      <p:sp>
        <p:nvSpPr>
          <p:cNvPr id="9" name="TextBox 8"/>
          <p:cNvSpPr txBox="1"/>
          <p:nvPr/>
        </p:nvSpPr>
        <p:spPr>
          <a:xfrm>
            <a:off x="1266260" y="2558930"/>
            <a:ext cx="373820" cy="461665"/>
          </a:xfrm>
          <a:prstGeom prst="rect">
            <a:avLst/>
          </a:prstGeom>
          <a:noFill/>
        </p:spPr>
        <p:txBody>
          <a:bodyPr wrap="none" rtlCol="0">
            <a:spAutoFit/>
          </a:bodyPr>
          <a:lstStyle/>
          <a:p>
            <a:r>
              <a:rPr lang="en-US" sz="2400" dirty="0"/>
              <a:t>B</a:t>
            </a:r>
          </a:p>
        </p:txBody>
      </p:sp>
      <p:sp>
        <p:nvSpPr>
          <p:cNvPr id="12" name="TextBox 11"/>
          <p:cNvSpPr txBox="1"/>
          <p:nvPr/>
        </p:nvSpPr>
        <p:spPr>
          <a:xfrm>
            <a:off x="5649980" y="2586335"/>
            <a:ext cx="373820" cy="461665"/>
          </a:xfrm>
          <a:prstGeom prst="rect">
            <a:avLst/>
          </a:prstGeom>
          <a:noFill/>
        </p:spPr>
        <p:txBody>
          <a:bodyPr wrap="none" rtlCol="0">
            <a:spAutoFit/>
          </a:bodyPr>
          <a:lstStyle/>
          <a:p>
            <a:r>
              <a:rPr lang="en-US" sz="2400" dirty="0"/>
              <a:t>B</a:t>
            </a:r>
          </a:p>
        </p:txBody>
      </p:sp>
      <p:cxnSp>
        <p:nvCxnSpPr>
          <p:cNvPr id="14" name="Straight Connector 13"/>
          <p:cNvCxnSpPr/>
          <p:nvPr/>
        </p:nvCxnSpPr>
        <p:spPr>
          <a:xfrm>
            <a:off x="5723000" y="2241084"/>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5723000" y="2647821"/>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p:cNvCxnSpPr>
            <a:stCxn id="18" idx="3"/>
          </p:cNvCxnSpPr>
          <p:nvPr/>
        </p:nvCxnSpPr>
        <p:spPr>
          <a:xfrm flipV="1">
            <a:off x="7140393" y="2446065"/>
            <a:ext cx="758153" cy="1899"/>
          </a:xfrm>
          <a:prstGeom prst="line">
            <a:avLst/>
          </a:prstGeom>
        </p:spPr>
        <p:style>
          <a:lnRef idx="3">
            <a:schemeClr val="accent1"/>
          </a:lnRef>
          <a:fillRef idx="0">
            <a:schemeClr val="accent1"/>
          </a:fillRef>
          <a:effectRef idx="2">
            <a:schemeClr val="accent1"/>
          </a:effectRef>
          <a:fontRef idx="minor">
            <a:schemeClr val="tx1"/>
          </a:fontRef>
        </p:style>
      </p:cxnSp>
      <p:sp>
        <p:nvSpPr>
          <p:cNvPr id="17" name="TextBox 16"/>
          <p:cNvSpPr txBox="1"/>
          <p:nvPr/>
        </p:nvSpPr>
        <p:spPr>
          <a:xfrm>
            <a:off x="7022721" y="2515672"/>
            <a:ext cx="861133" cy="369332"/>
          </a:xfrm>
          <a:prstGeom prst="rect">
            <a:avLst/>
          </a:prstGeom>
          <a:noFill/>
        </p:spPr>
        <p:txBody>
          <a:bodyPr wrap="none" rtlCol="0">
            <a:spAutoFit/>
          </a:bodyPr>
          <a:lstStyle/>
          <a:p>
            <a:r>
              <a:rPr lang="en-US" dirty="0"/>
              <a:t>A OR B</a:t>
            </a:r>
          </a:p>
        </p:txBody>
      </p:sp>
      <p:sp>
        <p:nvSpPr>
          <p:cNvPr id="18" name="Freeform 17"/>
          <p:cNvSpPr>
            <a:spLocks/>
          </p:cNvSpPr>
          <p:nvPr/>
        </p:nvSpPr>
        <p:spPr bwMode="auto">
          <a:xfrm>
            <a:off x="6324600" y="2111293"/>
            <a:ext cx="815793" cy="660018"/>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5638253" y="1858129"/>
            <a:ext cx="373820" cy="461665"/>
          </a:xfrm>
          <a:prstGeom prst="rect">
            <a:avLst/>
          </a:prstGeom>
          <a:noFill/>
        </p:spPr>
        <p:txBody>
          <a:bodyPr wrap="none" rtlCol="0">
            <a:spAutoFit/>
          </a:bodyPr>
          <a:lstStyle/>
          <a:p>
            <a:r>
              <a:rPr lang="en-US" sz="2400" dirty="0"/>
              <a:t>A</a:t>
            </a:r>
          </a:p>
        </p:txBody>
      </p:sp>
      <p:sp>
        <p:nvSpPr>
          <p:cNvPr id="21" name="Rectangle 20"/>
          <p:cNvSpPr/>
          <p:nvPr/>
        </p:nvSpPr>
        <p:spPr>
          <a:xfrm>
            <a:off x="3108320" y="2625072"/>
            <a:ext cx="1008609" cy="369332"/>
          </a:xfrm>
          <a:prstGeom prst="rect">
            <a:avLst/>
          </a:prstGeom>
        </p:spPr>
        <p:txBody>
          <a:bodyPr wrap="none">
            <a:spAutoFit/>
          </a:bodyPr>
          <a:lstStyle/>
          <a:p>
            <a:r>
              <a:rPr lang="en-US" dirty="0"/>
              <a:t>A AND B</a:t>
            </a:r>
          </a:p>
        </p:txBody>
      </p:sp>
      <p:sp>
        <p:nvSpPr>
          <p:cNvPr id="22" name="Freeform 7"/>
          <p:cNvSpPr>
            <a:spLocks/>
          </p:cNvSpPr>
          <p:nvPr/>
        </p:nvSpPr>
        <p:spPr bwMode="auto">
          <a:xfrm>
            <a:off x="2319868" y="3569076"/>
            <a:ext cx="749300" cy="620713"/>
          </a:xfrm>
          <a:custGeom>
            <a:avLst/>
            <a:gdLst>
              <a:gd name="T0" fmla="*/ 0 w 2084"/>
              <a:gd name="T1" fmla="*/ 12 h 1720"/>
              <a:gd name="T2" fmla="*/ 1412 w 2084"/>
              <a:gd name="T3" fmla="*/ 31 h 1720"/>
              <a:gd name="T4" fmla="*/ 1820 w 2084"/>
              <a:gd name="T5" fmla="*/ 231 h 1720"/>
              <a:gd name="T6" fmla="*/ 2061 w 2084"/>
              <a:gd name="T7" fmla="*/ 974 h 1720"/>
              <a:gd name="T8" fmla="*/ 1778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2" y="31"/>
                </a:cubicBezTo>
                <a:cubicBezTo>
                  <a:pt x="1614" y="64"/>
                  <a:pt x="1699" y="119"/>
                  <a:pt x="1820" y="231"/>
                </a:cubicBezTo>
                <a:cubicBezTo>
                  <a:pt x="2014" y="420"/>
                  <a:pt x="2084" y="714"/>
                  <a:pt x="2061" y="974"/>
                </a:cubicBezTo>
                <a:cubicBezTo>
                  <a:pt x="2048" y="1175"/>
                  <a:pt x="1951" y="1397"/>
                  <a:pt x="1778" y="1530"/>
                </a:cubicBezTo>
                <a:cubicBezTo>
                  <a:pt x="1676" y="1608"/>
                  <a:pt x="1559" y="1656"/>
                  <a:pt x="1407" y="1682"/>
                </a:cubicBezTo>
                <a:cubicBezTo>
                  <a:pt x="1124" y="1720"/>
                  <a:pt x="837" y="1704"/>
                  <a:pt x="552" y="1709"/>
                </a:cubicBezTo>
                <a:cubicBezTo>
                  <a:pt x="368" y="1709"/>
                  <a:pt x="184" y="1709"/>
                  <a:pt x="0" y="1713"/>
                </a:cubicBezTo>
                <a:lnTo>
                  <a:pt x="0" y="12"/>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3" name="Straight Connector 22"/>
          <p:cNvCxnSpPr/>
          <p:nvPr/>
        </p:nvCxnSpPr>
        <p:spPr>
          <a:xfrm>
            <a:off x="1640580" y="3713346"/>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1640580" y="4120083"/>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a:stCxn id="22" idx="3"/>
          </p:cNvCxnSpPr>
          <p:nvPr/>
        </p:nvCxnSpPr>
        <p:spPr>
          <a:xfrm flipV="1">
            <a:off x="3060898" y="3918206"/>
            <a:ext cx="706770" cy="2367"/>
          </a:xfrm>
          <a:prstGeom prst="line">
            <a:avLst/>
          </a:prstGeom>
        </p:spPr>
        <p:style>
          <a:lnRef idx="3">
            <a:schemeClr val="accent1"/>
          </a:lnRef>
          <a:fillRef idx="0">
            <a:schemeClr val="accent1"/>
          </a:fillRef>
          <a:effectRef idx="2">
            <a:schemeClr val="accent1"/>
          </a:effectRef>
          <a:fontRef idx="minor">
            <a:schemeClr val="tx1"/>
          </a:fontRef>
        </p:style>
      </p:cxnSp>
      <p:sp>
        <p:nvSpPr>
          <p:cNvPr id="26" name="TextBox 25"/>
          <p:cNvSpPr txBox="1"/>
          <p:nvPr/>
        </p:nvSpPr>
        <p:spPr>
          <a:xfrm>
            <a:off x="1308596" y="3482513"/>
            <a:ext cx="373820" cy="461665"/>
          </a:xfrm>
          <a:prstGeom prst="rect">
            <a:avLst/>
          </a:prstGeom>
          <a:noFill/>
        </p:spPr>
        <p:txBody>
          <a:bodyPr wrap="none" rtlCol="0">
            <a:spAutoFit/>
          </a:bodyPr>
          <a:lstStyle/>
          <a:p>
            <a:r>
              <a:rPr lang="en-US" sz="2400" dirty="0"/>
              <a:t>A</a:t>
            </a:r>
          </a:p>
        </p:txBody>
      </p:sp>
      <p:sp>
        <p:nvSpPr>
          <p:cNvPr id="27" name="TextBox 26"/>
          <p:cNvSpPr txBox="1"/>
          <p:nvPr/>
        </p:nvSpPr>
        <p:spPr>
          <a:xfrm>
            <a:off x="1300128" y="3918206"/>
            <a:ext cx="373820" cy="461665"/>
          </a:xfrm>
          <a:prstGeom prst="rect">
            <a:avLst/>
          </a:prstGeom>
          <a:noFill/>
        </p:spPr>
        <p:txBody>
          <a:bodyPr wrap="none" rtlCol="0">
            <a:spAutoFit/>
          </a:bodyPr>
          <a:lstStyle/>
          <a:p>
            <a:r>
              <a:rPr lang="en-US" sz="2400" dirty="0"/>
              <a:t>B</a:t>
            </a:r>
          </a:p>
        </p:txBody>
      </p:sp>
      <p:sp>
        <p:nvSpPr>
          <p:cNvPr id="28" name="TextBox 27"/>
          <p:cNvSpPr txBox="1"/>
          <p:nvPr/>
        </p:nvSpPr>
        <p:spPr>
          <a:xfrm>
            <a:off x="5683848" y="3945611"/>
            <a:ext cx="373820" cy="461665"/>
          </a:xfrm>
          <a:prstGeom prst="rect">
            <a:avLst/>
          </a:prstGeom>
          <a:noFill/>
        </p:spPr>
        <p:txBody>
          <a:bodyPr wrap="none" rtlCol="0">
            <a:spAutoFit/>
          </a:bodyPr>
          <a:lstStyle/>
          <a:p>
            <a:r>
              <a:rPr lang="en-US" sz="2400" dirty="0"/>
              <a:t>B</a:t>
            </a:r>
          </a:p>
        </p:txBody>
      </p:sp>
      <p:cxnSp>
        <p:nvCxnSpPr>
          <p:cNvPr id="29" name="Straight Connector 28"/>
          <p:cNvCxnSpPr/>
          <p:nvPr/>
        </p:nvCxnSpPr>
        <p:spPr>
          <a:xfrm>
            <a:off x="5756868" y="3600360"/>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5756868" y="4007097"/>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p:cNvCxnSpPr>
            <a:stCxn id="33" idx="3"/>
          </p:cNvCxnSpPr>
          <p:nvPr/>
        </p:nvCxnSpPr>
        <p:spPr>
          <a:xfrm flipV="1">
            <a:off x="7174261" y="3805341"/>
            <a:ext cx="758153" cy="1899"/>
          </a:xfrm>
          <a:prstGeom prst="line">
            <a:avLst/>
          </a:prstGeom>
        </p:spPr>
        <p:style>
          <a:lnRef idx="3">
            <a:schemeClr val="accent1"/>
          </a:lnRef>
          <a:fillRef idx="0">
            <a:schemeClr val="accent1"/>
          </a:fillRef>
          <a:effectRef idx="2">
            <a:schemeClr val="accent1"/>
          </a:effectRef>
          <a:fontRef idx="minor">
            <a:schemeClr val="tx1"/>
          </a:fontRef>
        </p:style>
      </p:cxnSp>
      <p:sp>
        <p:nvSpPr>
          <p:cNvPr id="32" name="TextBox 31"/>
          <p:cNvSpPr txBox="1"/>
          <p:nvPr/>
        </p:nvSpPr>
        <p:spPr>
          <a:xfrm>
            <a:off x="7056589" y="3874948"/>
            <a:ext cx="1016625" cy="369332"/>
          </a:xfrm>
          <a:prstGeom prst="rect">
            <a:avLst/>
          </a:prstGeom>
          <a:noFill/>
        </p:spPr>
        <p:txBody>
          <a:bodyPr wrap="none" rtlCol="0">
            <a:spAutoFit/>
          </a:bodyPr>
          <a:lstStyle/>
          <a:p>
            <a:r>
              <a:rPr lang="en-US" dirty="0"/>
              <a:t>A NOR B</a:t>
            </a:r>
          </a:p>
        </p:txBody>
      </p:sp>
      <p:sp>
        <p:nvSpPr>
          <p:cNvPr id="33" name="Freeform 32"/>
          <p:cNvSpPr>
            <a:spLocks/>
          </p:cNvSpPr>
          <p:nvPr/>
        </p:nvSpPr>
        <p:spPr bwMode="auto">
          <a:xfrm>
            <a:off x="6358468" y="3470569"/>
            <a:ext cx="815793" cy="660018"/>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33"/>
          <p:cNvSpPr/>
          <p:nvPr/>
        </p:nvSpPr>
        <p:spPr>
          <a:xfrm>
            <a:off x="3142188" y="3984348"/>
            <a:ext cx="1164101" cy="369332"/>
          </a:xfrm>
          <a:prstGeom prst="rect">
            <a:avLst/>
          </a:prstGeom>
        </p:spPr>
        <p:txBody>
          <a:bodyPr wrap="none">
            <a:spAutoFit/>
          </a:bodyPr>
          <a:lstStyle/>
          <a:p>
            <a:r>
              <a:rPr lang="en-US" dirty="0"/>
              <a:t>A NAND B</a:t>
            </a:r>
          </a:p>
        </p:txBody>
      </p:sp>
      <p:sp>
        <p:nvSpPr>
          <p:cNvPr id="35" name="Oval 34"/>
          <p:cNvSpPr/>
          <p:nvPr/>
        </p:nvSpPr>
        <p:spPr>
          <a:xfrm>
            <a:off x="3060897" y="3805341"/>
            <a:ext cx="215173" cy="2017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7140393" y="3692982"/>
            <a:ext cx="215173" cy="2017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7" name="Straight Connector 36"/>
          <p:cNvCxnSpPr/>
          <p:nvPr/>
        </p:nvCxnSpPr>
        <p:spPr>
          <a:xfrm>
            <a:off x="3276600" y="5546354"/>
            <a:ext cx="1066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343400" y="5241554"/>
            <a:ext cx="0" cy="685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343400" y="5241554"/>
            <a:ext cx="60960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343400" y="5546354"/>
            <a:ext cx="609600" cy="381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953000" y="5470154"/>
            <a:ext cx="152400" cy="152400"/>
          </a:xfrm>
          <a:prstGeom prst="ellipse">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41" idx="6"/>
          </p:cNvCxnSpPr>
          <p:nvPr/>
        </p:nvCxnSpPr>
        <p:spPr>
          <a:xfrm>
            <a:off x="5105400" y="5546354"/>
            <a:ext cx="914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359981" y="5084689"/>
            <a:ext cx="373820" cy="461665"/>
          </a:xfrm>
          <a:prstGeom prst="rect">
            <a:avLst/>
          </a:prstGeom>
          <a:noFill/>
        </p:spPr>
        <p:txBody>
          <a:bodyPr wrap="none" rtlCol="0">
            <a:spAutoFit/>
          </a:bodyPr>
          <a:lstStyle/>
          <a:p>
            <a:r>
              <a:rPr lang="en-US" sz="2400" dirty="0"/>
              <a:t>A</a:t>
            </a:r>
          </a:p>
        </p:txBody>
      </p:sp>
      <p:sp>
        <p:nvSpPr>
          <p:cNvPr id="44" name="TextBox 43"/>
          <p:cNvSpPr txBox="1"/>
          <p:nvPr/>
        </p:nvSpPr>
        <p:spPr>
          <a:xfrm>
            <a:off x="5798380" y="5127022"/>
            <a:ext cx="373820" cy="461665"/>
          </a:xfrm>
          <a:prstGeom prst="rect">
            <a:avLst/>
          </a:prstGeom>
          <a:noFill/>
        </p:spPr>
        <p:txBody>
          <a:bodyPr wrap="none" rtlCol="0">
            <a:spAutoFit/>
          </a:bodyPr>
          <a:lstStyle/>
          <a:p>
            <a:r>
              <a:rPr lang="en-US" sz="2400" dirty="0"/>
              <a:t>A</a:t>
            </a:r>
          </a:p>
        </p:txBody>
      </p:sp>
      <p:cxnSp>
        <p:nvCxnSpPr>
          <p:cNvPr id="45" name="Straight Connector 44"/>
          <p:cNvCxnSpPr/>
          <p:nvPr/>
        </p:nvCxnSpPr>
        <p:spPr>
          <a:xfrm>
            <a:off x="5714999" y="5165354"/>
            <a:ext cx="5334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614175" y="3187533"/>
            <a:ext cx="373820" cy="461665"/>
          </a:xfrm>
          <a:prstGeom prst="rect">
            <a:avLst/>
          </a:prstGeom>
          <a:noFill/>
        </p:spPr>
        <p:txBody>
          <a:bodyPr wrap="none" rtlCol="0">
            <a:spAutoFit/>
          </a:bodyPr>
          <a:lstStyle/>
          <a:p>
            <a:r>
              <a:rPr lang="en-US" sz="2400" dirty="0"/>
              <a:t>A</a:t>
            </a:r>
          </a:p>
        </p:txBody>
      </p:sp>
    </p:spTree>
    <p:extLst>
      <p:ext uri="{BB962C8B-B14F-4D97-AF65-F5344CB8AC3E}">
        <p14:creationId xmlns:p14="http://schemas.microsoft.com/office/powerpoint/2010/main" val="1541359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8600" y="304800"/>
            <a:ext cx="8686800" cy="769441"/>
          </a:xfrm>
          <a:prstGeom prst="rect">
            <a:avLst/>
          </a:prstGeom>
        </p:spPr>
        <p:txBody>
          <a:bodyPr wrap="square">
            <a:spAutoFit/>
          </a:bodyPr>
          <a:lstStyle/>
          <a:p>
            <a:pPr algn="ctr"/>
            <a:r>
              <a:rPr lang="fr-FR" sz="4400" dirty="0" err="1"/>
              <a:t>Outline</a:t>
            </a:r>
            <a:endParaRPr lang="en-US" sz="4400" dirty="0"/>
          </a:p>
        </p:txBody>
      </p:sp>
      <p:sp>
        <p:nvSpPr>
          <p:cNvPr id="4" name="Rectangle 3"/>
          <p:cNvSpPr/>
          <p:nvPr/>
        </p:nvSpPr>
        <p:spPr>
          <a:xfrm>
            <a:off x="2286000" y="1981200"/>
            <a:ext cx="4572000" cy="3539430"/>
          </a:xfrm>
          <a:prstGeom prst="rect">
            <a:avLst/>
          </a:prstGeom>
        </p:spPr>
        <p:txBody>
          <a:bodyPr wrap="square">
            <a:spAutoFit/>
          </a:bodyPr>
          <a:lstStyle/>
          <a:p>
            <a:pPr lvl="0">
              <a:buClr>
                <a:schemeClr val="tx2">
                  <a:lumMod val="60000"/>
                  <a:lumOff val="40000"/>
                </a:schemeClr>
              </a:buClr>
              <a:buSzPct val="100000"/>
              <a:buFont typeface="Symbol" pitchFamily="18" charset="2"/>
              <a:buChar char=""/>
            </a:pPr>
            <a:r>
              <a:rPr lang="en-US" sz="3200" dirty="0">
                <a:latin typeface="Calibri" pitchFamily="34" charset="0"/>
              </a:rPr>
              <a:t>Transistors and Gates</a:t>
            </a:r>
          </a:p>
          <a:p>
            <a:pPr lvl="0">
              <a:buClr>
                <a:schemeClr val="tx2">
                  <a:lumMod val="60000"/>
                  <a:lumOff val="40000"/>
                </a:schemeClr>
              </a:buClr>
              <a:buSzPct val="100000"/>
            </a:pPr>
            <a:endParaRPr lang="en-US" sz="3200" dirty="0">
              <a:latin typeface="Calibri" pitchFamily="34" charset="0"/>
            </a:endParaRPr>
          </a:p>
          <a:p>
            <a:pPr lvl="0">
              <a:buClr>
                <a:schemeClr val="tx2">
                  <a:lumMod val="60000"/>
                  <a:lumOff val="40000"/>
                </a:schemeClr>
              </a:buClr>
              <a:buSzPct val="100000"/>
              <a:buFont typeface="Symbol" pitchFamily="18" charset="2"/>
              <a:buChar char=""/>
            </a:pPr>
            <a:r>
              <a:rPr lang="en-US" sz="3200" dirty="0">
                <a:latin typeface="Calibri" pitchFamily="34" charset="0"/>
              </a:rPr>
              <a:t>Combinational Logic</a:t>
            </a:r>
          </a:p>
          <a:p>
            <a:pPr lvl="0">
              <a:buClr>
                <a:schemeClr val="tx2">
                  <a:lumMod val="60000"/>
                  <a:lumOff val="40000"/>
                </a:schemeClr>
              </a:buClr>
              <a:buSzPct val="100000"/>
            </a:pPr>
            <a:endParaRPr lang="en-US" sz="3200" dirty="0">
              <a:latin typeface="Calibri" pitchFamily="34" charset="0"/>
            </a:endParaRPr>
          </a:p>
          <a:p>
            <a:pPr lvl="0">
              <a:buClr>
                <a:schemeClr val="tx2">
                  <a:lumMod val="60000"/>
                  <a:lumOff val="40000"/>
                </a:schemeClr>
              </a:buClr>
              <a:buSzPct val="100000"/>
              <a:buFont typeface="Symbol" pitchFamily="18" charset="2"/>
              <a:buChar char=""/>
            </a:pPr>
            <a:r>
              <a:rPr lang="en-US" sz="3200" dirty="0">
                <a:latin typeface="Calibri" pitchFamily="34" charset="0"/>
              </a:rPr>
              <a:t> Sequential Logic</a:t>
            </a:r>
          </a:p>
          <a:p>
            <a:pPr lvl="0">
              <a:buClr>
                <a:schemeClr val="tx2">
                  <a:lumMod val="60000"/>
                  <a:lumOff val="40000"/>
                </a:schemeClr>
              </a:buClr>
              <a:buSzPct val="100000"/>
              <a:buFont typeface="Symbol" pitchFamily="18" charset="2"/>
              <a:buChar char=""/>
            </a:pPr>
            <a:endParaRPr lang="en-US" sz="3200" dirty="0">
              <a:latin typeface="Calibri" pitchFamily="34" charset="0"/>
            </a:endParaRPr>
          </a:p>
          <a:p>
            <a:pPr lvl="0">
              <a:buClr>
                <a:schemeClr val="tx2">
                  <a:lumMod val="60000"/>
                  <a:lumOff val="40000"/>
                </a:schemeClr>
              </a:buClr>
              <a:buSzPct val="100000"/>
              <a:buFont typeface="Symbol" pitchFamily="18" charset="2"/>
              <a:buChar char=""/>
            </a:pPr>
            <a:r>
              <a:rPr lang="en-US" sz="3200" dirty="0">
                <a:latin typeface="Calibri" pitchFamily="34" charset="0"/>
              </a:rPr>
              <a:t> SRAM/ DRAM Cells</a:t>
            </a:r>
          </a:p>
        </p:txBody>
      </p:sp>
      <p:pic>
        <p:nvPicPr>
          <p:cNvPr id="5" name="Picture 4"/>
          <p:cNvPicPr>
            <a:picLocks noChangeAspect="1"/>
          </p:cNvPicPr>
          <p:nvPr/>
        </p:nvPicPr>
        <p:blipFill>
          <a:blip r:embed="rId4">
            <a:lum/>
            <a:alphaModFix/>
          </a:blip>
          <a:srcRect/>
          <a:stretch>
            <a:fillRect/>
          </a:stretch>
        </p:blipFill>
        <p:spPr>
          <a:xfrm rot="10800000">
            <a:off x="6477000" y="2769555"/>
            <a:ext cx="1397160" cy="981360"/>
          </a:xfrm>
          <a:prstGeom prst="rect">
            <a:avLst/>
          </a:prstGeom>
          <a:noFill/>
          <a:ln>
            <a:noFill/>
          </a:ln>
        </p:spPr>
      </p:pic>
      <p:sp>
        <p:nvSpPr>
          <p:cNvPr id="6" name="Rectangle 5"/>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18</a:t>
            </a:fld>
            <a:endParaRPr lang="en-US" sz="1050" dirty="0">
              <a:latin typeface="Calibri" panose="020F0502020204030204" pitchFamily="34" charset="0"/>
            </a:endParaRPr>
          </a:p>
        </p:txBody>
      </p:sp>
    </p:spTree>
    <p:extLst>
      <p:ext uri="{BB962C8B-B14F-4D97-AF65-F5344CB8AC3E}">
        <p14:creationId xmlns:p14="http://schemas.microsoft.com/office/powerpoint/2010/main" val="69590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04800" y="228600"/>
            <a:ext cx="8610600" cy="769441"/>
          </a:xfrm>
          <a:prstGeom prst="rect">
            <a:avLst/>
          </a:prstGeom>
        </p:spPr>
        <p:txBody>
          <a:bodyPr wrap="square">
            <a:spAutoFit/>
          </a:bodyPr>
          <a:lstStyle/>
          <a:p>
            <a:pPr algn="ctr"/>
            <a:r>
              <a:rPr lang="fr-FR" sz="4400" dirty="0"/>
              <a:t>Multiplexer</a:t>
            </a:r>
            <a:endParaRPr lang="en-US" sz="4400" dirty="0"/>
          </a:p>
        </p:txBody>
      </p:sp>
      <p:sp>
        <p:nvSpPr>
          <p:cNvPr id="8" name="AutoShape 3"/>
          <p:cNvSpPr>
            <a:spLocks noChangeAspect="1" noChangeArrowheads="1" noTextEdit="1"/>
          </p:cNvSpPr>
          <p:nvPr/>
        </p:nvSpPr>
        <p:spPr bwMode="auto">
          <a:xfrm>
            <a:off x="1803804" y="1270084"/>
            <a:ext cx="5486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4234267" y="2863882"/>
            <a:ext cx="1535113" cy="3528876"/>
          </a:xfrm>
          <a:prstGeom prst="rect">
            <a:avLst/>
          </a:prstGeom>
          <a:solidFill>
            <a:srgbClr val="DC9C4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6"/>
          <p:cNvSpPr>
            <a:spLocks noChangeShapeType="1"/>
          </p:cNvSpPr>
          <p:nvPr/>
        </p:nvSpPr>
        <p:spPr bwMode="auto">
          <a:xfrm>
            <a:off x="2432454" y="3070036"/>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4089804" y="3028459"/>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8"/>
          <p:cNvSpPr>
            <a:spLocks noChangeShapeType="1"/>
          </p:cNvSpPr>
          <p:nvPr/>
        </p:nvSpPr>
        <p:spPr bwMode="auto">
          <a:xfrm>
            <a:off x="2451504" y="5575070"/>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4108854" y="5533493"/>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Line 10"/>
          <p:cNvSpPr>
            <a:spLocks noChangeShapeType="1"/>
          </p:cNvSpPr>
          <p:nvPr/>
        </p:nvSpPr>
        <p:spPr bwMode="auto">
          <a:xfrm>
            <a:off x="2451504" y="6136364"/>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4108854" y="6094787"/>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12"/>
          <p:cNvSpPr>
            <a:spLocks noChangeArrowheads="1"/>
          </p:cNvSpPr>
          <p:nvPr/>
        </p:nvSpPr>
        <p:spPr bwMode="auto">
          <a:xfrm>
            <a:off x="3230967" y="4047103"/>
            <a:ext cx="84138" cy="100479"/>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Oval 13"/>
          <p:cNvSpPr>
            <a:spLocks noChangeArrowheads="1"/>
          </p:cNvSpPr>
          <p:nvPr/>
        </p:nvSpPr>
        <p:spPr bwMode="auto">
          <a:xfrm>
            <a:off x="3230967" y="4883847"/>
            <a:ext cx="84138" cy="100479"/>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14"/>
          <p:cNvSpPr>
            <a:spLocks noChangeArrowheads="1"/>
          </p:cNvSpPr>
          <p:nvPr/>
        </p:nvSpPr>
        <p:spPr bwMode="auto">
          <a:xfrm>
            <a:off x="3230967" y="4468074"/>
            <a:ext cx="84138" cy="102211"/>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2214967" y="4970466"/>
            <a:ext cx="1450975" cy="53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a:ln>
                  <a:noFill/>
                </a:ln>
                <a:solidFill>
                  <a:srgbClr val="000000"/>
                </a:solidFill>
                <a:effectLst/>
                <a:latin typeface="Sans"/>
              </a:rPr>
              <a:t>n inputs</a:t>
            </a:r>
            <a:endParaRPr kumimoji="0" lang="en-US" sz="1800" b="0" i="0" u="none" strike="noStrike" cap="none" normalizeH="0" baseline="0">
              <a:ln>
                <a:noFill/>
              </a:ln>
              <a:solidFill>
                <a:schemeClr val="tx1"/>
              </a:solidFill>
              <a:effectLst/>
              <a:latin typeface="Arial" pitchFamily="34" charset="0"/>
            </a:endParaRPr>
          </a:p>
        </p:txBody>
      </p:sp>
      <p:sp>
        <p:nvSpPr>
          <p:cNvPr id="20" name="Line 16"/>
          <p:cNvSpPr>
            <a:spLocks noChangeShapeType="1"/>
          </p:cNvSpPr>
          <p:nvPr/>
        </p:nvSpPr>
        <p:spPr bwMode="auto">
          <a:xfrm>
            <a:off x="5458229" y="1895476"/>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5420129" y="2718361"/>
            <a:ext cx="76200" cy="143788"/>
          </a:xfrm>
          <a:custGeom>
            <a:avLst/>
            <a:gdLst>
              <a:gd name="T0" fmla="*/ 24 w 48"/>
              <a:gd name="T1" fmla="*/ 23 h 83"/>
              <a:gd name="T2" fmla="*/ 0 w 48"/>
              <a:gd name="T3" fmla="*/ 0 h 83"/>
              <a:gd name="T4" fmla="*/ 24 w 48"/>
              <a:gd name="T5" fmla="*/ 83 h 83"/>
              <a:gd name="T6" fmla="*/ 48 w 48"/>
              <a:gd name="T7" fmla="*/ 0 h 83"/>
              <a:gd name="T8" fmla="*/ 24 w 48"/>
              <a:gd name="T9" fmla="*/ 23 h 83"/>
            </a:gdLst>
            <a:ahLst/>
            <a:cxnLst>
              <a:cxn ang="0">
                <a:pos x="T0" y="T1"/>
              </a:cxn>
              <a:cxn ang="0">
                <a:pos x="T2" y="T3"/>
              </a:cxn>
              <a:cxn ang="0">
                <a:pos x="T4" y="T5"/>
              </a:cxn>
              <a:cxn ang="0">
                <a:pos x="T6" y="T7"/>
              </a:cxn>
              <a:cxn ang="0">
                <a:pos x="T8" y="T9"/>
              </a:cxn>
            </a:cxnLst>
            <a:rect l="0" t="0" r="r" b="b"/>
            <a:pathLst>
              <a:path w="48" h="83">
                <a:moveTo>
                  <a:pt x="24" y="23"/>
                </a:moveTo>
                <a:lnTo>
                  <a:pt x="0" y="0"/>
                </a:lnTo>
                <a:lnTo>
                  <a:pt x="24" y="83"/>
                </a:lnTo>
                <a:lnTo>
                  <a:pt x="48" y="0"/>
                </a:lnTo>
                <a:lnTo>
                  <a:pt x="24"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8"/>
          <p:cNvSpPr>
            <a:spLocks noChangeShapeType="1"/>
          </p:cNvSpPr>
          <p:nvPr/>
        </p:nvSpPr>
        <p:spPr bwMode="auto">
          <a:xfrm>
            <a:off x="4467629" y="1890279"/>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4431117" y="2713164"/>
            <a:ext cx="74613" cy="143788"/>
          </a:xfrm>
          <a:custGeom>
            <a:avLst/>
            <a:gdLst>
              <a:gd name="T0" fmla="*/ 23 w 47"/>
              <a:gd name="T1" fmla="*/ 23 h 83"/>
              <a:gd name="T2" fmla="*/ 0 w 47"/>
              <a:gd name="T3" fmla="*/ 0 h 83"/>
              <a:gd name="T4" fmla="*/ 23 w 47"/>
              <a:gd name="T5" fmla="*/ 83 h 83"/>
              <a:gd name="T6" fmla="*/ 47 w 47"/>
              <a:gd name="T7" fmla="*/ 0 h 83"/>
              <a:gd name="T8" fmla="*/ 23 w 47"/>
              <a:gd name="T9" fmla="*/ 23 h 83"/>
            </a:gdLst>
            <a:ahLst/>
            <a:cxnLst>
              <a:cxn ang="0">
                <a:pos x="T0" y="T1"/>
              </a:cxn>
              <a:cxn ang="0">
                <a:pos x="T2" y="T3"/>
              </a:cxn>
              <a:cxn ang="0">
                <a:pos x="T4" y="T5"/>
              </a:cxn>
              <a:cxn ang="0">
                <a:pos x="T6" y="T7"/>
              </a:cxn>
              <a:cxn ang="0">
                <a:pos x="T8" y="T9"/>
              </a:cxn>
            </a:cxnLst>
            <a:rect l="0" t="0" r="r" b="b"/>
            <a:pathLst>
              <a:path w="47" h="83">
                <a:moveTo>
                  <a:pt x="23" y="23"/>
                </a:moveTo>
                <a:lnTo>
                  <a:pt x="0" y="0"/>
                </a:lnTo>
                <a:lnTo>
                  <a:pt x="23" y="83"/>
                </a:lnTo>
                <a:lnTo>
                  <a:pt x="47"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20"/>
          <p:cNvSpPr>
            <a:spLocks noChangeShapeType="1"/>
          </p:cNvSpPr>
          <p:nvPr/>
        </p:nvSpPr>
        <p:spPr bwMode="auto">
          <a:xfrm>
            <a:off x="4791479" y="1890279"/>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4754967" y="2713164"/>
            <a:ext cx="74613" cy="143788"/>
          </a:xfrm>
          <a:custGeom>
            <a:avLst/>
            <a:gdLst>
              <a:gd name="T0" fmla="*/ 23 w 47"/>
              <a:gd name="T1" fmla="*/ 23 h 83"/>
              <a:gd name="T2" fmla="*/ 0 w 47"/>
              <a:gd name="T3" fmla="*/ 0 h 83"/>
              <a:gd name="T4" fmla="*/ 23 w 47"/>
              <a:gd name="T5" fmla="*/ 83 h 83"/>
              <a:gd name="T6" fmla="*/ 47 w 47"/>
              <a:gd name="T7" fmla="*/ 0 h 83"/>
              <a:gd name="T8" fmla="*/ 23 w 47"/>
              <a:gd name="T9" fmla="*/ 23 h 83"/>
            </a:gdLst>
            <a:ahLst/>
            <a:cxnLst>
              <a:cxn ang="0">
                <a:pos x="T0" y="T1"/>
              </a:cxn>
              <a:cxn ang="0">
                <a:pos x="T2" y="T3"/>
              </a:cxn>
              <a:cxn ang="0">
                <a:pos x="T4" y="T5"/>
              </a:cxn>
              <a:cxn ang="0">
                <a:pos x="T6" y="T7"/>
              </a:cxn>
              <a:cxn ang="0">
                <a:pos x="T8" y="T9"/>
              </a:cxn>
            </a:cxnLst>
            <a:rect l="0" t="0" r="r" b="b"/>
            <a:pathLst>
              <a:path w="47" h="83">
                <a:moveTo>
                  <a:pt x="23" y="23"/>
                </a:moveTo>
                <a:lnTo>
                  <a:pt x="0" y="0"/>
                </a:lnTo>
                <a:lnTo>
                  <a:pt x="23" y="83"/>
                </a:lnTo>
                <a:lnTo>
                  <a:pt x="47"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5331229" y="2228095"/>
            <a:ext cx="66675" cy="103943"/>
          </a:xfrm>
          <a:custGeom>
            <a:avLst/>
            <a:gdLst>
              <a:gd name="T0" fmla="*/ 102 w 204"/>
              <a:gd name="T1" fmla="*/ 285 h 285"/>
              <a:gd name="T2" fmla="*/ 0 w 204"/>
              <a:gd name="T3" fmla="*/ 143 h 285"/>
              <a:gd name="T4" fmla="*/ 102 w 204"/>
              <a:gd name="T5" fmla="*/ 0 h 285"/>
              <a:gd name="T6" fmla="*/ 204 w 204"/>
              <a:gd name="T7" fmla="*/ 143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3"/>
                </a:cubicBezTo>
                <a:cubicBezTo>
                  <a:pt x="0" y="64"/>
                  <a:pt x="46" y="0"/>
                  <a:pt x="102" y="0"/>
                </a:cubicBezTo>
                <a:cubicBezTo>
                  <a:pt x="158" y="0"/>
                  <a:pt x="204" y="64"/>
                  <a:pt x="204" y="143"/>
                </a:cubicBezTo>
                <a:cubicBezTo>
                  <a:pt x="204" y="221"/>
                  <a:pt x="159"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4832754" y="2228095"/>
            <a:ext cx="68263" cy="103943"/>
          </a:xfrm>
          <a:custGeom>
            <a:avLst/>
            <a:gdLst>
              <a:gd name="T0" fmla="*/ 102 w 204"/>
              <a:gd name="T1" fmla="*/ 285 h 285"/>
              <a:gd name="T2" fmla="*/ 0 w 204"/>
              <a:gd name="T3" fmla="*/ 142 h 285"/>
              <a:gd name="T4" fmla="*/ 102 w 204"/>
              <a:gd name="T5" fmla="*/ 0 h 285"/>
              <a:gd name="T6" fmla="*/ 204 w 204"/>
              <a:gd name="T7" fmla="*/ 142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2"/>
                </a:cubicBezTo>
                <a:cubicBezTo>
                  <a:pt x="0" y="64"/>
                  <a:pt x="45" y="0"/>
                  <a:pt x="102" y="0"/>
                </a:cubicBezTo>
                <a:cubicBezTo>
                  <a:pt x="158" y="0"/>
                  <a:pt x="204" y="63"/>
                  <a:pt x="204" y="142"/>
                </a:cubicBezTo>
                <a:cubicBezTo>
                  <a:pt x="204" y="221"/>
                  <a:pt x="158"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5080404" y="2228095"/>
            <a:ext cx="68263" cy="103943"/>
          </a:xfrm>
          <a:custGeom>
            <a:avLst/>
            <a:gdLst>
              <a:gd name="T0" fmla="*/ 102 w 204"/>
              <a:gd name="T1" fmla="*/ 285 h 285"/>
              <a:gd name="T2" fmla="*/ 0 w 204"/>
              <a:gd name="T3" fmla="*/ 143 h 285"/>
              <a:gd name="T4" fmla="*/ 102 w 204"/>
              <a:gd name="T5" fmla="*/ 0 h 285"/>
              <a:gd name="T6" fmla="*/ 204 w 204"/>
              <a:gd name="T7" fmla="*/ 142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3"/>
                </a:cubicBezTo>
                <a:cubicBezTo>
                  <a:pt x="0" y="64"/>
                  <a:pt x="46" y="0"/>
                  <a:pt x="102" y="0"/>
                </a:cubicBezTo>
                <a:cubicBezTo>
                  <a:pt x="159" y="0"/>
                  <a:pt x="204" y="64"/>
                  <a:pt x="204" y="142"/>
                </a:cubicBezTo>
                <a:cubicBezTo>
                  <a:pt x="204" y="221"/>
                  <a:pt x="159"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4248554" y="1497027"/>
            <a:ext cx="1957388" cy="35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chemeClr val="accent1"/>
                </a:solidFill>
                <a:effectLst/>
                <a:latin typeface="Sans"/>
              </a:rPr>
              <a:t>log(n) select bits</a:t>
            </a:r>
            <a:endParaRPr kumimoji="0" lang="en-US" sz="1800" b="0" i="0" u="none" strike="noStrike" cap="none" normalizeH="0" baseline="0" dirty="0">
              <a:ln>
                <a:noFill/>
              </a:ln>
              <a:solidFill>
                <a:schemeClr val="accent1"/>
              </a:solidFill>
              <a:effectLst/>
              <a:latin typeface="Arial" pitchFamily="34" charset="0"/>
            </a:endParaRPr>
          </a:p>
        </p:txBody>
      </p:sp>
      <p:sp>
        <p:nvSpPr>
          <p:cNvPr id="30" name="Rectangle 26"/>
          <p:cNvSpPr>
            <a:spLocks noChangeArrowheads="1"/>
          </p:cNvSpPr>
          <p:nvPr/>
        </p:nvSpPr>
        <p:spPr bwMode="auto">
          <a:xfrm>
            <a:off x="4591454" y="4797228"/>
            <a:ext cx="981075" cy="53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a:ln>
                  <a:noFill/>
                </a:ln>
                <a:solidFill>
                  <a:srgbClr val="000000"/>
                </a:solidFill>
                <a:effectLst/>
                <a:latin typeface="Sans"/>
              </a:rPr>
              <a:t>MUX</a:t>
            </a:r>
            <a:endParaRPr kumimoji="0" lang="en-US" sz="1800" b="0" i="0" u="none" strike="noStrike" cap="none" normalizeH="0" baseline="0">
              <a:ln>
                <a:noFill/>
              </a:ln>
              <a:solidFill>
                <a:schemeClr val="tx1"/>
              </a:solidFill>
              <a:effectLst/>
              <a:latin typeface="Arial" pitchFamily="34" charset="0"/>
            </a:endParaRPr>
          </a:p>
        </p:txBody>
      </p:sp>
      <p:sp>
        <p:nvSpPr>
          <p:cNvPr id="31" name="Line 27"/>
          <p:cNvSpPr>
            <a:spLocks noChangeShapeType="1"/>
          </p:cNvSpPr>
          <p:nvPr/>
        </p:nvSpPr>
        <p:spPr bwMode="auto">
          <a:xfrm>
            <a:off x="5763029" y="4598003"/>
            <a:ext cx="13700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7001279" y="4556426"/>
            <a:ext cx="131763" cy="83155"/>
          </a:xfrm>
          <a:custGeom>
            <a:avLst/>
            <a:gdLst>
              <a:gd name="T0" fmla="*/ 24 w 83"/>
              <a:gd name="T1" fmla="*/ 24 h 48"/>
              <a:gd name="T2" fmla="*/ 0 w 83"/>
              <a:gd name="T3" fmla="*/ 48 h 48"/>
              <a:gd name="T4" fmla="*/ 83 w 83"/>
              <a:gd name="T5" fmla="*/ 24 h 48"/>
              <a:gd name="T6" fmla="*/ 0 w 83"/>
              <a:gd name="T7" fmla="*/ 0 h 48"/>
              <a:gd name="T8" fmla="*/ 24 w 83"/>
              <a:gd name="T9" fmla="*/ 24 h 48"/>
            </a:gdLst>
            <a:ahLst/>
            <a:cxnLst>
              <a:cxn ang="0">
                <a:pos x="T0" y="T1"/>
              </a:cxn>
              <a:cxn ang="0">
                <a:pos x="T2" y="T3"/>
              </a:cxn>
              <a:cxn ang="0">
                <a:pos x="T4" y="T5"/>
              </a:cxn>
              <a:cxn ang="0">
                <a:pos x="T6" y="T7"/>
              </a:cxn>
              <a:cxn ang="0">
                <a:pos x="T8" y="T9"/>
              </a:cxn>
            </a:cxnLst>
            <a:rect l="0" t="0" r="r" b="b"/>
            <a:pathLst>
              <a:path w="83" h="48">
                <a:moveTo>
                  <a:pt x="24" y="24"/>
                </a:moveTo>
                <a:lnTo>
                  <a:pt x="0" y="48"/>
                </a:lnTo>
                <a:lnTo>
                  <a:pt x="83" y="24"/>
                </a:lnTo>
                <a:lnTo>
                  <a:pt x="0"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9"/>
          <p:cNvSpPr>
            <a:spLocks noChangeArrowheads="1"/>
          </p:cNvSpPr>
          <p:nvPr/>
        </p:nvSpPr>
        <p:spPr bwMode="auto">
          <a:xfrm>
            <a:off x="5839229" y="4069624"/>
            <a:ext cx="1265238" cy="53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a:ln>
                  <a:noFill/>
                </a:ln>
                <a:solidFill>
                  <a:srgbClr val="000000"/>
                </a:solidFill>
                <a:effectLst/>
                <a:latin typeface="Sans"/>
              </a:rPr>
              <a:t>Output</a:t>
            </a:r>
            <a:endParaRPr kumimoji="0" lang="en-US" sz="1800" b="0" i="0" u="none" strike="noStrike" cap="none" normalizeH="0" baseline="0">
              <a:ln>
                <a:noFill/>
              </a:ln>
              <a:solidFill>
                <a:schemeClr val="tx1"/>
              </a:solidFill>
              <a:effectLst/>
              <a:latin typeface="Arial" pitchFamily="34" charset="0"/>
            </a:endParaRPr>
          </a:p>
        </p:txBody>
      </p:sp>
      <p:sp>
        <p:nvSpPr>
          <p:cNvPr id="36" name="Freeform 32"/>
          <p:cNvSpPr>
            <a:spLocks/>
          </p:cNvSpPr>
          <p:nvPr/>
        </p:nvSpPr>
        <p:spPr bwMode="auto">
          <a:xfrm>
            <a:off x="6931429" y="4447285"/>
            <a:ext cx="195263" cy="322224"/>
          </a:xfrm>
          <a:custGeom>
            <a:avLst/>
            <a:gdLst>
              <a:gd name="T0" fmla="*/ 0 w 585"/>
              <a:gd name="T1" fmla="*/ 0 h 883"/>
              <a:gd name="T2" fmla="*/ 0 w 585"/>
              <a:gd name="T3" fmla="*/ 883 h 883"/>
              <a:gd name="T4" fmla="*/ 585 w 585"/>
              <a:gd name="T5" fmla="*/ 384 h 883"/>
              <a:gd name="T6" fmla="*/ 0 w 585"/>
              <a:gd name="T7" fmla="*/ 0 h 883"/>
            </a:gdLst>
            <a:ahLst/>
            <a:cxnLst>
              <a:cxn ang="0">
                <a:pos x="T0" y="T1"/>
              </a:cxn>
              <a:cxn ang="0">
                <a:pos x="T2" y="T3"/>
              </a:cxn>
              <a:cxn ang="0">
                <a:pos x="T4" y="T5"/>
              </a:cxn>
              <a:cxn ang="0">
                <a:pos x="T6" y="T7"/>
              </a:cxn>
            </a:cxnLst>
            <a:rect l="0" t="0" r="r" b="b"/>
            <a:pathLst>
              <a:path w="585" h="883">
                <a:moveTo>
                  <a:pt x="0" y="0"/>
                </a:moveTo>
                <a:lnTo>
                  <a:pt x="0" y="883"/>
                </a:lnTo>
                <a:lnTo>
                  <a:pt x="585" y="384"/>
                </a:lnTo>
                <a:lnTo>
                  <a:pt x="0" y="0"/>
                </a:lnTo>
                <a:close/>
              </a:path>
            </a:pathLst>
          </a:custGeom>
          <a:solidFill>
            <a:srgbClr val="2B39E4"/>
          </a:solidFill>
          <a:ln w="10" cap="flat">
            <a:solidFill>
              <a:srgbClr val="0922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6"/>
          <p:cNvSpPr/>
          <p:nvPr/>
        </p:nvSpPr>
        <p:spPr>
          <a:xfrm>
            <a:off x="8738004" y="6451684"/>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19</a:t>
            </a:fld>
            <a:endParaRPr lang="en-US" sz="1050" dirty="0">
              <a:latin typeface="Calibri" panose="020F0502020204030204" pitchFamily="34" charset="0"/>
            </a:endParaRPr>
          </a:p>
        </p:txBody>
      </p:sp>
      <p:sp>
        <p:nvSpPr>
          <p:cNvPr id="3" name="Rounded Rectangle 2"/>
          <p:cNvSpPr/>
          <p:nvPr/>
        </p:nvSpPr>
        <p:spPr>
          <a:xfrm>
            <a:off x="245066" y="1336058"/>
            <a:ext cx="3555813" cy="117439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dirty="0">
                <a:solidFill>
                  <a:schemeClr val="tx1"/>
                </a:solidFill>
              </a:rPr>
              <a:t>Given </a:t>
            </a:r>
            <a:r>
              <a:rPr lang="en-US" i="1" dirty="0">
                <a:solidFill>
                  <a:schemeClr val="tx1"/>
                </a:solidFill>
              </a:rPr>
              <a:t>n</a:t>
            </a:r>
            <a:r>
              <a:rPr lang="en-US" dirty="0">
                <a:solidFill>
                  <a:schemeClr val="tx1"/>
                </a:solidFill>
              </a:rPr>
              <a:t> </a:t>
            </a:r>
            <a:r>
              <a:rPr lang="en-US" dirty="0">
                <a:solidFill>
                  <a:srgbClr val="FF0000"/>
                </a:solidFill>
              </a:rPr>
              <a:t>inputs</a:t>
            </a:r>
            <a:r>
              <a:rPr lang="en-US" dirty="0">
                <a:solidFill>
                  <a:schemeClr val="tx1"/>
                </a:solidFill>
              </a:rPr>
              <a:t>, choose one based on the </a:t>
            </a:r>
            <a:r>
              <a:rPr lang="en-US" dirty="0">
                <a:solidFill>
                  <a:schemeClr val="tx2">
                    <a:lumMod val="75000"/>
                  </a:schemeClr>
                </a:solidFill>
              </a:rPr>
              <a:t>select</a:t>
            </a:r>
            <a:r>
              <a:rPr lang="en-US" dirty="0">
                <a:solidFill>
                  <a:schemeClr val="tx1"/>
                </a:solidFill>
              </a:rPr>
              <a:t> bits.</a:t>
            </a:r>
          </a:p>
          <a:p>
            <a:r>
              <a:rPr lang="en-US" dirty="0">
                <a:solidFill>
                  <a:schemeClr val="tx1"/>
                </a:solidFill>
              </a:rPr>
              <a:t>Example: Given 8 inputs, 3 select bits, choose 1 among them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diagram&#10;&#10;Description automatically generated">
            <a:extLst>
              <a:ext uri="{FF2B5EF4-FFF2-40B4-BE49-F238E27FC236}">
                <a16:creationId xmlns:a16="http://schemas.microsoft.com/office/drawing/2014/main" id="{D3D80D30-FE51-CD9D-5CC3-1E6451E2A318}"/>
              </a:ext>
            </a:extLst>
          </p:cNvPr>
          <p:cNvPicPr>
            <a:picLocks noChangeAspect="1"/>
          </p:cNvPicPr>
          <p:nvPr/>
        </p:nvPicPr>
        <p:blipFill rotWithShape="1">
          <a:blip r:embed="rId2">
            <a:extLst>
              <a:ext uri="{28A0092B-C50C-407E-A947-70E740481C1C}">
                <a14:useLocalDpi xmlns:a14="http://schemas.microsoft.com/office/drawing/2010/main" val="0"/>
              </a:ext>
            </a:extLst>
          </a:blip>
          <a:srcRect t="4362" r="1" b="1"/>
          <a:stretch/>
        </p:blipFill>
        <p:spPr>
          <a:xfrm>
            <a:off x="5383095" y="498929"/>
            <a:ext cx="3622400" cy="3768005"/>
          </a:xfrm>
          <a:prstGeom prst="rect">
            <a:avLst/>
          </a:prstGeom>
        </p:spPr>
      </p:pic>
      <p:pic>
        <p:nvPicPr>
          <p:cNvPr id="7" name="Picture 6" descr="Logo, company name&#10;&#10;Description automatically generated">
            <a:extLst>
              <a:ext uri="{FF2B5EF4-FFF2-40B4-BE49-F238E27FC236}">
                <a16:creationId xmlns:a16="http://schemas.microsoft.com/office/drawing/2014/main" id="{A7652BF1-810B-0F49-5E7D-8DF8BD96699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95910" y="2739012"/>
            <a:ext cx="1637340" cy="818670"/>
          </a:xfrm>
          <a:prstGeom prst="rect">
            <a:avLst/>
          </a:prstGeom>
        </p:spPr>
      </p:pic>
      <p:sp>
        <p:nvSpPr>
          <p:cNvPr id="9" name="TextBox 8">
            <a:extLst>
              <a:ext uri="{FF2B5EF4-FFF2-40B4-BE49-F238E27FC236}">
                <a16:creationId xmlns:a16="http://schemas.microsoft.com/office/drawing/2014/main" id="{0487C0B8-FD78-D965-9CAE-3E77ECCDE920}"/>
              </a:ext>
            </a:extLst>
          </p:cNvPr>
          <p:cNvSpPr txBox="1"/>
          <p:nvPr/>
        </p:nvSpPr>
        <p:spPr>
          <a:xfrm>
            <a:off x="771020" y="2215144"/>
            <a:ext cx="3471400"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70C0"/>
                </a:solidFill>
                <a:effectLst/>
                <a:uLnTx/>
                <a:uFillTx/>
                <a:latin typeface="Calibri" panose="020F0502020204030204"/>
                <a:ea typeface="+mn-ea"/>
                <a:cs typeface="+mn-cs"/>
              </a:rPr>
              <a:t>Download</a:t>
            </a: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 the pdf of the book</a:t>
            </a:r>
          </a:p>
        </p:txBody>
      </p:sp>
      <p:sp>
        <p:nvSpPr>
          <p:cNvPr id="11" name="Rectangle: Rounded Corners 10">
            <a:extLst>
              <a:ext uri="{FF2B5EF4-FFF2-40B4-BE49-F238E27FC236}">
                <a16:creationId xmlns:a16="http://schemas.microsoft.com/office/drawing/2014/main" id="{5B78C334-AE33-9514-448B-30A8A4380861}"/>
              </a:ext>
            </a:extLst>
          </p:cNvPr>
          <p:cNvSpPr/>
          <p:nvPr/>
        </p:nvSpPr>
        <p:spPr>
          <a:xfrm>
            <a:off x="204055" y="1446229"/>
            <a:ext cx="4594860" cy="5774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www.basiccomparch.com</a:t>
            </a:r>
          </a:p>
        </p:txBody>
      </p:sp>
      <p:sp>
        <p:nvSpPr>
          <p:cNvPr id="12" name="TextBox 11">
            <a:extLst>
              <a:ext uri="{FF2B5EF4-FFF2-40B4-BE49-F238E27FC236}">
                <a16:creationId xmlns:a16="http://schemas.microsoft.com/office/drawing/2014/main" id="{BC9EB651-07D4-8AE2-89BB-936AAFD257E5}"/>
              </a:ext>
            </a:extLst>
          </p:cNvPr>
          <p:cNvSpPr txBox="1"/>
          <p:nvPr/>
        </p:nvSpPr>
        <p:spPr>
          <a:xfrm>
            <a:off x="1983549" y="2952139"/>
            <a:ext cx="893193"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videos</a:t>
            </a:r>
          </a:p>
        </p:txBody>
      </p:sp>
      <p:sp>
        <p:nvSpPr>
          <p:cNvPr id="13" name="TextBox 12">
            <a:extLst>
              <a:ext uri="{FF2B5EF4-FFF2-40B4-BE49-F238E27FC236}">
                <a16:creationId xmlns:a16="http://schemas.microsoft.com/office/drawing/2014/main" id="{23EB5B37-F1CA-D7C6-E537-4D9E12A3CF35}"/>
              </a:ext>
            </a:extLst>
          </p:cNvPr>
          <p:cNvSpPr txBox="1"/>
          <p:nvPr/>
        </p:nvSpPr>
        <p:spPr>
          <a:xfrm>
            <a:off x="781074" y="3594402"/>
            <a:ext cx="3799310"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Slides, software, solution manual</a:t>
            </a:r>
          </a:p>
        </p:txBody>
      </p:sp>
      <p:sp>
        <p:nvSpPr>
          <p:cNvPr id="14" name="TextBox 13">
            <a:extLst>
              <a:ext uri="{FF2B5EF4-FFF2-40B4-BE49-F238E27FC236}">
                <a16:creationId xmlns:a16="http://schemas.microsoft.com/office/drawing/2014/main" id="{1AC6EE2A-0F5B-DB3C-D4B1-01393362F879}"/>
              </a:ext>
            </a:extLst>
          </p:cNvPr>
          <p:cNvSpPr txBox="1"/>
          <p:nvPr/>
        </p:nvSpPr>
        <p:spPr>
          <a:xfrm>
            <a:off x="5250321" y="4386019"/>
            <a:ext cx="4054571" cy="1200329"/>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70C0"/>
                </a:solidFill>
                <a:effectLst/>
                <a:uLnTx/>
                <a:uFillTx/>
                <a:latin typeface="Calibri" panose="020F0502020204030204"/>
                <a:ea typeface="+mn-ea"/>
                <a:cs typeface="+mn-cs"/>
              </a:rPr>
              <a:t>Print version </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(Publisher: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WhiteFalcon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2021)</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Available on e-commerce sites.</a:t>
            </a:r>
          </a:p>
        </p:txBody>
      </p:sp>
      <p:cxnSp>
        <p:nvCxnSpPr>
          <p:cNvPr id="16" name="Straight Connector 15">
            <a:extLst>
              <a:ext uri="{FF2B5EF4-FFF2-40B4-BE49-F238E27FC236}">
                <a16:creationId xmlns:a16="http://schemas.microsoft.com/office/drawing/2014/main" id="{66ABBD54-7F85-9C2B-385C-5768D374462E}"/>
              </a:ext>
            </a:extLst>
          </p:cNvPr>
          <p:cNvCxnSpPr/>
          <p:nvPr/>
        </p:nvCxnSpPr>
        <p:spPr>
          <a:xfrm>
            <a:off x="496850" y="2023692"/>
            <a:ext cx="0" cy="18142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230681-F47C-F5C4-0813-C21451E430E6}"/>
              </a:ext>
            </a:extLst>
          </p:cNvPr>
          <p:cNvCxnSpPr>
            <a:cxnSpLocks/>
          </p:cNvCxnSpPr>
          <p:nvPr/>
        </p:nvCxnSpPr>
        <p:spPr>
          <a:xfrm>
            <a:off x="496850" y="383795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49609A5-9DF2-9D3F-F66B-FA3EF8152271}"/>
              </a:ext>
            </a:extLst>
          </p:cNvPr>
          <p:cNvCxnSpPr>
            <a:cxnSpLocks/>
          </p:cNvCxnSpPr>
          <p:nvPr/>
        </p:nvCxnSpPr>
        <p:spPr>
          <a:xfrm>
            <a:off x="496850" y="318263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56D426-8775-4EFE-C20F-5152967572B9}"/>
              </a:ext>
            </a:extLst>
          </p:cNvPr>
          <p:cNvCxnSpPr>
            <a:cxnSpLocks/>
          </p:cNvCxnSpPr>
          <p:nvPr/>
        </p:nvCxnSpPr>
        <p:spPr>
          <a:xfrm>
            <a:off x="496850" y="243587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7" name="Picture 26" descr="Logo&#10;&#10;Description automatically generated">
            <a:extLst>
              <a:ext uri="{FF2B5EF4-FFF2-40B4-BE49-F238E27FC236}">
                <a16:creationId xmlns:a16="http://schemas.microsoft.com/office/drawing/2014/main" id="{34857DA3-B110-A850-C1C1-D25D975197B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217304" y="2149115"/>
            <a:ext cx="718457" cy="524474"/>
          </a:xfrm>
          <a:prstGeom prst="rect">
            <a:avLst/>
          </a:prstGeom>
        </p:spPr>
      </p:pic>
      <p:pic>
        <p:nvPicPr>
          <p:cNvPr id="30" name="Picture 29" descr="Icon&#10;&#10;Description automatically generated">
            <a:extLst>
              <a:ext uri="{FF2B5EF4-FFF2-40B4-BE49-F238E27FC236}">
                <a16:creationId xmlns:a16="http://schemas.microsoft.com/office/drawing/2014/main" id="{B26CF05F-AADE-4F4C-0236-232B4EA6AD2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652598" y="556878"/>
            <a:ext cx="2108309" cy="985571"/>
          </a:xfrm>
          <a:prstGeom prst="rect">
            <a:avLst/>
          </a:prstGeom>
        </p:spPr>
      </p:pic>
      <p:sp>
        <p:nvSpPr>
          <p:cNvPr id="32" name="Rectangle: Rounded Corners 31">
            <a:extLst>
              <a:ext uri="{FF2B5EF4-FFF2-40B4-BE49-F238E27FC236}">
                <a16:creationId xmlns:a16="http://schemas.microsoft.com/office/drawing/2014/main" id="{52731E0F-3139-A4AA-EC70-3A5651C80459}"/>
              </a:ext>
            </a:extLst>
          </p:cNvPr>
          <p:cNvSpPr/>
          <p:nvPr/>
        </p:nvSpPr>
        <p:spPr>
          <a:xfrm>
            <a:off x="-1" y="4386019"/>
            <a:ext cx="5250322" cy="191510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omic Sans MS" panose="030F0702030302020204" pitchFamily="66" charset="0"/>
                <a:ea typeface="+mn-ea"/>
                <a:cs typeface="+mn-cs"/>
              </a:rPr>
              <a:t>The pdf version of the book and all the learning resources can be freely downloaded from the website: www.basiccomparch.com</a:t>
            </a:r>
          </a:p>
        </p:txBody>
      </p:sp>
      <p:sp>
        <p:nvSpPr>
          <p:cNvPr id="33" name="Rectangle: Rounded Corners 32">
            <a:extLst>
              <a:ext uri="{FF2B5EF4-FFF2-40B4-BE49-F238E27FC236}">
                <a16:creationId xmlns:a16="http://schemas.microsoft.com/office/drawing/2014/main" id="{A4F48367-88AB-7E64-C122-FDE9AADCA5EA}"/>
              </a:ext>
            </a:extLst>
          </p:cNvPr>
          <p:cNvSpPr/>
          <p:nvPr/>
        </p:nvSpPr>
        <p:spPr>
          <a:xfrm>
            <a:off x="10160" y="74828"/>
            <a:ext cx="1805486" cy="4490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nd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version</a:t>
            </a:r>
          </a:p>
        </p:txBody>
      </p:sp>
    </p:spTree>
    <p:extLst>
      <p:ext uri="{BB962C8B-B14F-4D97-AF65-F5344CB8AC3E}">
        <p14:creationId xmlns:p14="http://schemas.microsoft.com/office/powerpoint/2010/main" val="146397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2400" y="102725"/>
            <a:ext cx="8686800" cy="769441"/>
          </a:xfrm>
          <a:prstGeom prst="rect">
            <a:avLst/>
          </a:prstGeom>
        </p:spPr>
        <p:txBody>
          <a:bodyPr wrap="square">
            <a:spAutoFit/>
          </a:bodyPr>
          <a:lstStyle/>
          <a:p>
            <a:pPr algn="ctr"/>
            <a:r>
              <a:rPr lang="fr-FR" sz="4400" dirty="0"/>
              <a:t>Design of a Multiplexer</a:t>
            </a:r>
            <a:endParaRPr lang="en-US" sz="4400" dirty="0"/>
          </a:p>
        </p:txBody>
      </p:sp>
      <p:sp>
        <p:nvSpPr>
          <p:cNvPr id="5" name="AutoShape 3"/>
          <p:cNvSpPr>
            <a:spLocks noChangeAspect="1" noChangeArrowheads="1" noTextEdit="1"/>
          </p:cNvSpPr>
          <p:nvPr/>
        </p:nvSpPr>
        <p:spPr bwMode="auto">
          <a:xfrm>
            <a:off x="1492250" y="998041"/>
            <a:ext cx="62357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Line 5"/>
          <p:cNvSpPr>
            <a:spLocks noChangeShapeType="1"/>
          </p:cNvSpPr>
          <p:nvPr/>
        </p:nvSpPr>
        <p:spPr bwMode="auto">
          <a:xfrm flipH="1">
            <a:off x="3141663" y="1188905"/>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6"/>
          <p:cNvSpPr>
            <a:spLocks noChangeShapeType="1"/>
          </p:cNvSpPr>
          <p:nvPr/>
        </p:nvSpPr>
        <p:spPr bwMode="auto">
          <a:xfrm flipH="1">
            <a:off x="2820988" y="1472671"/>
            <a:ext cx="75088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7"/>
          <p:cNvSpPr>
            <a:spLocks noChangeShapeType="1"/>
          </p:cNvSpPr>
          <p:nvPr/>
        </p:nvSpPr>
        <p:spPr bwMode="auto">
          <a:xfrm flipH="1">
            <a:off x="4179888" y="1555221"/>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3575050" y="1111515"/>
            <a:ext cx="611188" cy="717153"/>
          </a:xfrm>
          <a:custGeom>
            <a:avLst/>
            <a:gdLst>
              <a:gd name="T0" fmla="*/ 0 w 2075"/>
              <a:gd name="T1" fmla="*/ 15 h 2239"/>
              <a:gd name="T2" fmla="*/ 1405 w 2075"/>
              <a:gd name="T3" fmla="*/ 40 h 2239"/>
              <a:gd name="T4" fmla="*/ 1811 w 2075"/>
              <a:gd name="T5" fmla="*/ 302 h 2239"/>
              <a:gd name="T6" fmla="*/ 2052 w 2075"/>
              <a:gd name="T7" fmla="*/ 1268 h 2239"/>
              <a:gd name="T8" fmla="*/ 1769 w 2075"/>
              <a:gd name="T9" fmla="*/ 1993 h 2239"/>
              <a:gd name="T10" fmla="*/ 1401 w 2075"/>
              <a:gd name="T11" fmla="*/ 2191 h 2239"/>
              <a:gd name="T12" fmla="*/ 550 w 2075"/>
              <a:gd name="T13" fmla="*/ 2225 h 2239"/>
              <a:gd name="T14" fmla="*/ 0 w 2075"/>
              <a:gd name="T15" fmla="*/ 2231 h 2239"/>
              <a:gd name="T16" fmla="*/ 0 w 2075"/>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5" h="2239">
                <a:moveTo>
                  <a:pt x="0" y="15"/>
                </a:moveTo>
                <a:cubicBezTo>
                  <a:pt x="469" y="20"/>
                  <a:pt x="938" y="0"/>
                  <a:pt x="1405" y="40"/>
                </a:cubicBezTo>
                <a:cubicBezTo>
                  <a:pt x="1607" y="83"/>
                  <a:pt x="1692" y="155"/>
                  <a:pt x="1811" y="302"/>
                </a:cubicBezTo>
                <a:cubicBezTo>
                  <a:pt x="2005" y="548"/>
                  <a:pt x="2075" y="930"/>
                  <a:pt x="2052" y="1268"/>
                </a:cubicBezTo>
                <a:cubicBezTo>
                  <a:pt x="2039" y="1530"/>
                  <a:pt x="1942" y="1819"/>
                  <a:pt x="1769" y="1993"/>
                </a:cubicBezTo>
                <a:cubicBezTo>
                  <a:pt x="1668" y="2093"/>
                  <a:pt x="1552" y="2156"/>
                  <a:pt x="1401" y="2191"/>
                </a:cubicBezTo>
                <a:cubicBezTo>
                  <a:pt x="1119" y="2239"/>
                  <a:pt x="834" y="2218"/>
                  <a:pt x="550" y="2225"/>
                </a:cubicBezTo>
                <a:cubicBezTo>
                  <a:pt x="367" y="2225"/>
                  <a:pt x="184" y="2225"/>
                  <a:pt x="0" y="2231"/>
                </a:cubicBezTo>
                <a:lnTo>
                  <a:pt x="0" y="15"/>
                </a:lnTo>
                <a:close/>
              </a:path>
            </a:pathLst>
          </a:custGeom>
          <a:noFill/>
          <a:ln w="1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p:cNvSpPr>
            <a:spLocks noChangeShapeType="1"/>
          </p:cNvSpPr>
          <p:nvPr/>
        </p:nvSpPr>
        <p:spPr bwMode="auto">
          <a:xfrm flipH="1">
            <a:off x="5118100" y="2693723"/>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0"/>
          <p:cNvSpPr>
            <a:spLocks noChangeShapeType="1"/>
          </p:cNvSpPr>
          <p:nvPr/>
        </p:nvSpPr>
        <p:spPr bwMode="auto">
          <a:xfrm flipH="1">
            <a:off x="5141913" y="2963730"/>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flipH="1">
            <a:off x="6345238" y="3111633"/>
            <a:ext cx="12811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478463" y="2537222"/>
            <a:ext cx="869950" cy="1124744"/>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flipH="1">
            <a:off x="3141663" y="2069439"/>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4"/>
          <p:cNvSpPr>
            <a:spLocks noChangeShapeType="1"/>
          </p:cNvSpPr>
          <p:nvPr/>
        </p:nvSpPr>
        <p:spPr bwMode="auto">
          <a:xfrm flipH="1">
            <a:off x="2844800" y="2327408"/>
            <a:ext cx="73818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5"/>
          <p:cNvSpPr>
            <a:spLocks noChangeShapeType="1"/>
          </p:cNvSpPr>
          <p:nvPr/>
        </p:nvSpPr>
        <p:spPr bwMode="auto">
          <a:xfrm flipH="1">
            <a:off x="4179888" y="2370402"/>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6"/>
          <p:cNvSpPr>
            <a:spLocks noChangeShapeType="1"/>
          </p:cNvSpPr>
          <p:nvPr/>
        </p:nvSpPr>
        <p:spPr bwMode="auto">
          <a:xfrm flipH="1">
            <a:off x="3154363" y="2986088"/>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7"/>
          <p:cNvSpPr>
            <a:spLocks noChangeShapeType="1"/>
          </p:cNvSpPr>
          <p:nvPr/>
        </p:nvSpPr>
        <p:spPr bwMode="auto">
          <a:xfrm flipH="1">
            <a:off x="2784475" y="3269853"/>
            <a:ext cx="8112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8"/>
          <p:cNvSpPr>
            <a:spLocks noChangeShapeType="1"/>
          </p:cNvSpPr>
          <p:nvPr/>
        </p:nvSpPr>
        <p:spPr bwMode="auto">
          <a:xfrm flipH="1">
            <a:off x="4179888" y="3233738"/>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9"/>
          <p:cNvSpPr>
            <a:spLocks noChangeShapeType="1"/>
          </p:cNvSpPr>
          <p:nvPr/>
        </p:nvSpPr>
        <p:spPr bwMode="auto">
          <a:xfrm flipH="1">
            <a:off x="3154363" y="3887259"/>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20"/>
          <p:cNvSpPr>
            <a:spLocks noChangeShapeType="1"/>
          </p:cNvSpPr>
          <p:nvPr/>
        </p:nvSpPr>
        <p:spPr bwMode="auto">
          <a:xfrm flipH="1">
            <a:off x="2808288" y="4145227"/>
            <a:ext cx="774700"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1"/>
          <p:cNvSpPr>
            <a:spLocks noChangeShapeType="1"/>
          </p:cNvSpPr>
          <p:nvPr/>
        </p:nvSpPr>
        <p:spPr bwMode="auto">
          <a:xfrm flipH="1">
            <a:off x="4179888" y="4110832"/>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2"/>
          <p:cNvSpPr>
            <a:spLocks noChangeShapeType="1"/>
          </p:cNvSpPr>
          <p:nvPr/>
        </p:nvSpPr>
        <p:spPr bwMode="auto">
          <a:xfrm flipH="1">
            <a:off x="5157788" y="3233738"/>
            <a:ext cx="415925"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3"/>
          <p:cNvSpPr>
            <a:spLocks noChangeShapeType="1"/>
          </p:cNvSpPr>
          <p:nvPr/>
        </p:nvSpPr>
        <p:spPr bwMode="auto">
          <a:xfrm flipH="1">
            <a:off x="5091113" y="3557059"/>
            <a:ext cx="41751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4586288" y="1558661"/>
            <a:ext cx="582613" cy="1133343"/>
          </a:xfrm>
          <a:custGeom>
            <a:avLst/>
            <a:gdLst>
              <a:gd name="T0" fmla="*/ 1975 w 1975"/>
              <a:gd name="T1" fmla="*/ 3547 h 3547"/>
              <a:gd name="T2" fmla="*/ 1128 w 1975"/>
              <a:gd name="T3" fmla="*/ 3547 h 3547"/>
              <a:gd name="T4" fmla="*/ 1128 w 1975"/>
              <a:gd name="T5" fmla="*/ 0 h 3547"/>
              <a:gd name="T6" fmla="*/ 0 w 1975"/>
              <a:gd name="T7" fmla="*/ 0 h 3547"/>
            </a:gdLst>
            <a:ahLst/>
            <a:cxnLst>
              <a:cxn ang="0">
                <a:pos x="T0" y="T1"/>
              </a:cxn>
              <a:cxn ang="0">
                <a:pos x="T2" y="T3"/>
              </a:cxn>
              <a:cxn ang="0">
                <a:pos x="T4" y="T5"/>
              </a:cxn>
              <a:cxn ang="0">
                <a:pos x="T6" y="T7"/>
              </a:cxn>
            </a:cxnLst>
            <a:rect l="0" t="0" r="r" b="b"/>
            <a:pathLst>
              <a:path w="1975" h="3547">
                <a:moveTo>
                  <a:pt x="1975" y="3547"/>
                </a:moveTo>
                <a:lnTo>
                  <a:pt x="1128" y="3547"/>
                </a:lnTo>
                <a:lnTo>
                  <a:pt x="1128" y="0"/>
                </a:lnTo>
                <a:lnTo>
                  <a:pt x="0" y="0"/>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4586288" y="2370402"/>
            <a:ext cx="619125" cy="593328"/>
          </a:xfrm>
          <a:custGeom>
            <a:avLst/>
            <a:gdLst>
              <a:gd name="T0" fmla="*/ 2096 w 2096"/>
              <a:gd name="T1" fmla="*/ 1854 h 1854"/>
              <a:gd name="T2" fmla="*/ 766 w 2096"/>
              <a:gd name="T3" fmla="*/ 1854 h 1854"/>
              <a:gd name="T4" fmla="*/ 806 w 2096"/>
              <a:gd name="T5" fmla="*/ 0 h 1854"/>
              <a:gd name="T6" fmla="*/ 0 w 2096"/>
              <a:gd name="T7" fmla="*/ 0 h 1854"/>
            </a:gdLst>
            <a:ahLst/>
            <a:cxnLst>
              <a:cxn ang="0">
                <a:pos x="T0" y="T1"/>
              </a:cxn>
              <a:cxn ang="0">
                <a:pos x="T2" y="T3"/>
              </a:cxn>
              <a:cxn ang="0">
                <a:pos x="T4" y="T5"/>
              </a:cxn>
              <a:cxn ang="0">
                <a:pos x="T6" y="T7"/>
              </a:cxn>
            </a:cxnLst>
            <a:rect l="0" t="0" r="r" b="b"/>
            <a:pathLst>
              <a:path w="2096" h="1854">
                <a:moveTo>
                  <a:pt x="2096" y="1854"/>
                </a:moveTo>
                <a:lnTo>
                  <a:pt x="766" y="1854"/>
                </a:lnTo>
                <a:lnTo>
                  <a:pt x="806" y="0"/>
                </a:lnTo>
                <a:lnTo>
                  <a:pt x="0" y="0"/>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6"/>
          <p:cNvSpPr>
            <a:spLocks noChangeShapeType="1"/>
          </p:cNvSpPr>
          <p:nvPr/>
        </p:nvSpPr>
        <p:spPr bwMode="auto">
          <a:xfrm flipH="1">
            <a:off x="4592638" y="3233738"/>
            <a:ext cx="565150"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4562475" y="3557059"/>
            <a:ext cx="558800" cy="553773"/>
          </a:xfrm>
          <a:custGeom>
            <a:avLst/>
            <a:gdLst>
              <a:gd name="T0" fmla="*/ 1895 w 1895"/>
              <a:gd name="T1" fmla="*/ 0 h 1733"/>
              <a:gd name="T2" fmla="*/ 564 w 1895"/>
              <a:gd name="T3" fmla="*/ 0 h 1733"/>
              <a:gd name="T4" fmla="*/ 564 w 1895"/>
              <a:gd name="T5" fmla="*/ 1733 h 1733"/>
              <a:gd name="T6" fmla="*/ 0 w 1895"/>
              <a:gd name="T7" fmla="*/ 1733 h 1733"/>
            </a:gdLst>
            <a:ahLst/>
            <a:cxnLst>
              <a:cxn ang="0">
                <a:pos x="T0" y="T1"/>
              </a:cxn>
              <a:cxn ang="0">
                <a:pos x="T2" y="T3"/>
              </a:cxn>
              <a:cxn ang="0">
                <a:pos x="T4" y="T5"/>
              </a:cxn>
              <a:cxn ang="0">
                <a:pos x="T6" y="T7"/>
              </a:cxn>
            </a:cxnLst>
            <a:rect l="0" t="0" r="r" b="b"/>
            <a:pathLst>
              <a:path w="1895" h="1733">
                <a:moveTo>
                  <a:pt x="1895" y="0"/>
                </a:moveTo>
                <a:lnTo>
                  <a:pt x="564" y="0"/>
                </a:lnTo>
                <a:lnTo>
                  <a:pt x="564" y="1733"/>
                </a:lnTo>
                <a:lnTo>
                  <a:pt x="0" y="1733"/>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2860675" y="2755636"/>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30" name="Rectangle 29"/>
          <p:cNvSpPr>
            <a:spLocks noChangeArrowheads="1"/>
          </p:cNvSpPr>
          <p:nvPr/>
        </p:nvSpPr>
        <p:spPr bwMode="auto">
          <a:xfrm>
            <a:off x="2503488" y="3961210"/>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B</a:t>
            </a:r>
            <a:endParaRPr kumimoji="0" lang="en-US" sz="1800" b="0" i="0" u="none" strike="noStrike" cap="none" normalizeH="0" baseline="0">
              <a:ln>
                <a:noFill/>
              </a:ln>
              <a:solidFill>
                <a:schemeClr val="tx1"/>
              </a:solidFill>
              <a:effectLst/>
              <a:latin typeface="Arial" pitchFamily="34" charset="0"/>
            </a:endParaRPr>
          </a:p>
        </p:txBody>
      </p:sp>
      <p:sp>
        <p:nvSpPr>
          <p:cNvPr id="31" name="Rectangle 30"/>
          <p:cNvSpPr>
            <a:spLocks noChangeArrowheads="1"/>
          </p:cNvSpPr>
          <p:nvPr/>
        </p:nvSpPr>
        <p:spPr bwMode="auto">
          <a:xfrm>
            <a:off x="2813050" y="1066800"/>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a:ln>
                  <a:noFill/>
                </a:ln>
                <a:solidFill>
                  <a:srgbClr val="000000"/>
                </a:solidFill>
                <a:effectLst/>
                <a:latin typeface="Sans"/>
              </a:rPr>
              <a:t>A</a:t>
            </a:r>
            <a:endParaRPr kumimoji="0" lang="en-US" sz="1800" b="0" i="0" u="none" strike="noStrike" cap="none" normalizeH="0" baseline="0" dirty="0">
              <a:ln>
                <a:noFill/>
              </a:ln>
              <a:solidFill>
                <a:schemeClr val="tx1"/>
              </a:solidFill>
              <a:effectLst/>
              <a:latin typeface="Arial" pitchFamily="34" charset="0"/>
            </a:endParaRPr>
          </a:p>
        </p:txBody>
      </p:sp>
      <p:sp>
        <p:nvSpPr>
          <p:cNvPr id="32" name="Line 31"/>
          <p:cNvSpPr>
            <a:spLocks noChangeShapeType="1"/>
          </p:cNvSpPr>
          <p:nvPr/>
        </p:nvSpPr>
        <p:spPr bwMode="auto">
          <a:xfrm>
            <a:off x="2743200" y="1066800"/>
            <a:ext cx="29686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2479675" y="1381522"/>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B</a:t>
            </a:r>
            <a:endParaRPr kumimoji="0" lang="en-US" sz="1800" b="0" i="0" u="none" strike="noStrike" cap="none" normalizeH="0" baseline="0">
              <a:ln>
                <a:noFill/>
              </a:ln>
              <a:solidFill>
                <a:schemeClr val="tx1"/>
              </a:solidFill>
              <a:effectLst/>
              <a:latin typeface="Arial" pitchFamily="34" charset="0"/>
            </a:endParaRPr>
          </a:p>
        </p:txBody>
      </p:sp>
      <p:sp>
        <p:nvSpPr>
          <p:cNvPr id="34" name="Line 33"/>
          <p:cNvSpPr>
            <a:spLocks noChangeShapeType="1"/>
          </p:cNvSpPr>
          <p:nvPr/>
        </p:nvSpPr>
        <p:spPr bwMode="auto">
          <a:xfrm>
            <a:off x="2425700" y="1336808"/>
            <a:ext cx="298450"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2473325" y="3123671"/>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B</a:t>
            </a:r>
            <a:endParaRPr kumimoji="0" lang="en-US" sz="1800" b="0" i="0" u="none" strike="noStrike" cap="none" normalizeH="0" baseline="0">
              <a:ln>
                <a:noFill/>
              </a:ln>
              <a:solidFill>
                <a:schemeClr val="tx1"/>
              </a:solidFill>
              <a:effectLst/>
              <a:latin typeface="Arial" pitchFamily="34" charset="0"/>
            </a:endParaRPr>
          </a:p>
        </p:txBody>
      </p:sp>
      <p:sp>
        <p:nvSpPr>
          <p:cNvPr id="36" name="Line 35"/>
          <p:cNvSpPr>
            <a:spLocks noChangeShapeType="1"/>
          </p:cNvSpPr>
          <p:nvPr/>
        </p:nvSpPr>
        <p:spPr bwMode="auto">
          <a:xfrm>
            <a:off x="2420938" y="3078957"/>
            <a:ext cx="29686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p:nvSpPr>
        <p:spPr bwMode="auto">
          <a:xfrm>
            <a:off x="3581400" y="1998927"/>
            <a:ext cx="611188" cy="715433"/>
          </a:xfrm>
          <a:custGeom>
            <a:avLst/>
            <a:gdLst>
              <a:gd name="T0" fmla="*/ 0 w 2074"/>
              <a:gd name="T1" fmla="*/ 15 h 2239"/>
              <a:gd name="T2" fmla="*/ 1405 w 2074"/>
              <a:gd name="T3" fmla="*/ 40 h 2239"/>
              <a:gd name="T4" fmla="*/ 1811 w 2074"/>
              <a:gd name="T5" fmla="*/ 301 h 2239"/>
              <a:gd name="T6" fmla="*/ 2052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7" y="0"/>
                  <a:pt x="1405" y="40"/>
                </a:cubicBezTo>
                <a:cubicBezTo>
                  <a:pt x="1607" y="83"/>
                  <a:pt x="1691" y="155"/>
                  <a:pt x="1811" y="301"/>
                </a:cubicBezTo>
                <a:cubicBezTo>
                  <a:pt x="2004" y="547"/>
                  <a:pt x="2074" y="930"/>
                  <a:pt x="2052" y="1268"/>
                </a:cubicBezTo>
                <a:cubicBezTo>
                  <a:pt x="2038" y="1530"/>
                  <a:pt x="1942" y="1819"/>
                  <a:pt x="1769" y="1992"/>
                </a:cubicBezTo>
                <a:cubicBezTo>
                  <a:pt x="1668" y="2093"/>
                  <a:pt x="1552" y="2156"/>
                  <a:pt x="1401" y="2190"/>
                </a:cubicBezTo>
                <a:cubicBezTo>
                  <a:pt x="1119" y="2239"/>
                  <a:pt x="833" y="2218"/>
                  <a:pt x="550" y="2225"/>
                </a:cubicBezTo>
                <a:cubicBezTo>
                  <a:pt x="366" y="2225"/>
                  <a:pt x="183" y="2225"/>
                  <a:pt x="0" y="2230"/>
                </a:cubicBezTo>
                <a:lnTo>
                  <a:pt x="0" y="15"/>
                </a:lnTo>
                <a:close/>
              </a:path>
            </a:pathLst>
          </a:custGeom>
          <a:noFill/>
          <a:ln w="1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p:nvSpPr>
        <p:spPr bwMode="auto">
          <a:xfrm>
            <a:off x="3592513" y="2888060"/>
            <a:ext cx="612775" cy="715433"/>
          </a:xfrm>
          <a:custGeom>
            <a:avLst/>
            <a:gdLst>
              <a:gd name="T0" fmla="*/ 0 w 2075"/>
              <a:gd name="T1" fmla="*/ 15 h 2239"/>
              <a:gd name="T2" fmla="*/ 1405 w 2075"/>
              <a:gd name="T3" fmla="*/ 40 h 2239"/>
              <a:gd name="T4" fmla="*/ 1811 w 2075"/>
              <a:gd name="T5" fmla="*/ 301 h 2239"/>
              <a:gd name="T6" fmla="*/ 2052 w 2075"/>
              <a:gd name="T7" fmla="*/ 1268 h 2239"/>
              <a:gd name="T8" fmla="*/ 1769 w 2075"/>
              <a:gd name="T9" fmla="*/ 1992 h 2239"/>
              <a:gd name="T10" fmla="*/ 1401 w 2075"/>
              <a:gd name="T11" fmla="*/ 2190 h 2239"/>
              <a:gd name="T12" fmla="*/ 550 w 2075"/>
              <a:gd name="T13" fmla="*/ 2225 h 2239"/>
              <a:gd name="T14" fmla="*/ 0 w 2075"/>
              <a:gd name="T15" fmla="*/ 2230 h 2239"/>
              <a:gd name="T16" fmla="*/ 0 w 2075"/>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5" h="2239">
                <a:moveTo>
                  <a:pt x="0" y="15"/>
                </a:moveTo>
                <a:cubicBezTo>
                  <a:pt x="469" y="20"/>
                  <a:pt x="938" y="0"/>
                  <a:pt x="1405" y="40"/>
                </a:cubicBezTo>
                <a:cubicBezTo>
                  <a:pt x="1607" y="83"/>
                  <a:pt x="1691" y="155"/>
                  <a:pt x="1811" y="301"/>
                </a:cubicBezTo>
                <a:cubicBezTo>
                  <a:pt x="2005" y="547"/>
                  <a:pt x="2075" y="930"/>
                  <a:pt x="2052" y="1268"/>
                </a:cubicBezTo>
                <a:cubicBezTo>
                  <a:pt x="2039" y="1530"/>
                  <a:pt x="1942" y="1819"/>
                  <a:pt x="1769" y="1992"/>
                </a:cubicBezTo>
                <a:cubicBezTo>
                  <a:pt x="1668" y="2093"/>
                  <a:pt x="1552" y="2156"/>
                  <a:pt x="1401" y="2190"/>
                </a:cubicBezTo>
                <a:cubicBezTo>
                  <a:pt x="1119" y="2239"/>
                  <a:pt x="834" y="2218"/>
                  <a:pt x="550" y="2225"/>
                </a:cubicBezTo>
                <a:cubicBezTo>
                  <a:pt x="367" y="2225"/>
                  <a:pt x="183" y="2225"/>
                  <a:pt x="0" y="2230"/>
                </a:cubicBezTo>
                <a:lnTo>
                  <a:pt x="0" y="15"/>
                </a:lnTo>
                <a:close/>
              </a:path>
            </a:pathLst>
          </a:custGeom>
          <a:noFill/>
          <a:ln w="1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3581400" y="3790950"/>
            <a:ext cx="611188" cy="715433"/>
          </a:xfrm>
          <a:custGeom>
            <a:avLst/>
            <a:gdLst>
              <a:gd name="T0" fmla="*/ 0 w 2074"/>
              <a:gd name="T1" fmla="*/ 15 h 2239"/>
              <a:gd name="T2" fmla="*/ 1405 w 2074"/>
              <a:gd name="T3" fmla="*/ 40 h 2239"/>
              <a:gd name="T4" fmla="*/ 1811 w 2074"/>
              <a:gd name="T5" fmla="*/ 301 h 2239"/>
              <a:gd name="T6" fmla="*/ 2052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7" y="0"/>
                  <a:pt x="1405" y="40"/>
                </a:cubicBezTo>
                <a:cubicBezTo>
                  <a:pt x="1607" y="83"/>
                  <a:pt x="1691" y="155"/>
                  <a:pt x="1811" y="301"/>
                </a:cubicBezTo>
                <a:cubicBezTo>
                  <a:pt x="2004" y="547"/>
                  <a:pt x="2074" y="930"/>
                  <a:pt x="2052" y="1268"/>
                </a:cubicBezTo>
                <a:cubicBezTo>
                  <a:pt x="2038" y="1530"/>
                  <a:pt x="1942" y="1819"/>
                  <a:pt x="1769" y="1992"/>
                </a:cubicBezTo>
                <a:cubicBezTo>
                  <a:pt x="1668" y="2093"/>
                  <a:pt x="1552" y="2156"/>
                  <a:pt x="1401" y="2190"/>
                </a:cubicBezTo>
                <a:cubicBezTo>
                  <a:pt x="1119" y="2239"/>
                  <a:pt x="833" y="2218"/>
                  <a:pt x="550" y="2225"/>
                </a:cubicBezTo>
                <a:cubicBezTo>
                  <a:pt x="366" y="2225"/>
                  <a:pt x="183" y="2225"/>
                  <a:pt x="0" y="2230"/>
                </a:cubicBezTo>
                <a:lnTo>
                  <a:pt x="0" y="15"/>
                </a:lnTo>
                <a:close/>
              </a:path>
            </a:pathLst>
          </a:custGeom>
          <a:noFill/>
          <a:ln w="15"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2873375" y="1888861"/>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41" name="Line 40"/>
          <p:cNvSpPr>
            <a:spLocks noChangeShapeType="1"/>
          </p:cNvSpPr>
          <p:nvPr/>
        </p:nvSpPr>
        <p:spPr bwMode="auto">
          <a:xfrm>
            <a:off x="2819400" y="1876822"/>
            <a:ext cx="296863"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a:spLocks noChangeArrowheads="1"/>
          </p:cNvSpPr>
          <p:nvPr/>
        </p:nvSpPr>
        <p:spPr bwMode="auto">
          <a:xfrm>
            <a:off x="2568575" y="2164027"/>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B</a:t>
            </a:r>
            <a:endParaRPr kumimoji="0" lang="en-US" sz="1800" b="0" i="0" u="none" strike="noStrike" cap="none" normalizeH="0" baseline="0">
              <a:ln>
                <a:noFill/>
              </a:ln>
              <a:solidFill>
                <a:schemeClr val="tx1"/>
              </a:solidFill>
              <a:effectLst/>
              <a:latin typeface="Arial" pitchFamily="34" charset="0"/>
            </a:endParaRPr>
          </a:p>
        </p:txBody>
      </p:sp>
      <p:sp>
        <p:nvSpPr>
          <p:cNvPr id="43" name="Rectangle 42"/>
          <p:cNvSpPr>
            <a:spLocks noChangeArrowheads="1"/>
          </p:cNvSpPr>
          <p:nvPr/>
        </p:nvSpPr>
        <p:spPr bwMode="auto">
          <a:xfrm>
            <a:off x="2892425" y="3639609"/>
            <a:ext cx="366713"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44" name="Line 43"/>
          <p:cNvSpPr>
            <a:spLocks noChangeShapeType="1"/>
          </p:cNvSpPr>
          <p:nvPr/>
        </p:nvSpPr>
        <p:spPr bwMode="auto">
          <a:xfrm flipH="1">
            <a:off x="2165350" y="1770195"/>
            <a:ext cx="138588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4"/>
          <p:cNvSpPr>
            <a:spLocks noChangeShapeType="1"/>
          </p:cNvSpPr>
          <p:nvPr/>
        </p:nvSpPr>
        <p:spPr bwMode="auto">
          <a:xfrm flipH="1">
            <a:off x="2189163" y="2628371"/>
            <a:ext cx="1392238" cy="6879"/>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5"/>
          <p:cNvSpPr>
            <a:spLocks noChangeShapeType="1"/>
          </p:cNvSpPr>
          <p:nvPr/>
        </p:nvSpPr>
        <p:spPr bwMode="auto">
          <a:xfrm flipH="1">
            <a:off x="2159000" y="3529542"/>
            <a:ext cx="1422400"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6"/>
          <p:cNvSpPr>
            <a:spLocks noChangeShapeType="1"/>
          </p:cNvSpPr>
          <p:nvPr/>
        </p:nvSpPr>
        <p:spPr bwMode="auto">
          <a:xfrm flipH="1">
            <a:off x="2159000" y="4420394"/>
            <a:ext cx="139858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7"/>
          <p:cNvSpPr>
            <a:spLocks noChangeArrowheads="1"/>
          </p:cNvSpPr>
          <p:nvPr/>
        </p:nvSpPr>
        <p:spPr bwMode="auto">
          <a:xfrm>
            <a:off x="1587500" y="1577578"/>
            <a:ext cx="363538"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X</a:t>
            </a:r>
            <a:endParaRPr kumimoji="0" lang="en-US" sz="1800" b="0" i="0" u="none" strike="noStrike" cap="none" normalizeH="0" baseline="0">
              <a:ln>
                <a:noFill/>
              </a:ln>
              <a:solidFill>
                <a:schemeClr val="tx1"/>
              </a:solidFill>
              <a:effectLst/>
              <a:latin typeface="Arial" pitchFamily="34" charset="0"/>
            </a:endParaRPr>
          </a:p>
        </p:txBody>
      </p:sp>
      <p:sp>
        <p:nvSpPr>
          <p:cNvPr id="49" name="Rectangle 48"/>
          <p:cNvSpPr>
            <a:spLocks noChangeArrowheads="1"/>
          </p:cNvSpPr>
          <p:nvPr/>
        </p:nvSpPr>
        <p:spPr bwMode="auto">
          <a:xfrm>
            <a:off x="1801813" y="1687645"/>
            <a:ext cx="474663" cy="43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00</a:t>
            </a:r>
            <a:endParaRPr kumimoji="0" lang="en-US" sz="1800" b="0" i="0" u="none" strike="noStrike" cap="none" normalizeH="0" baseline="0">
              <a:ln>
                <a:noFill/>
              </a:ln>
              <a:solidFill>
                <a:schemeClr val="tx1"/>
              </a:solidFill>
              <a:effectLst/>
              <a:latin typeface="Arial" pitchFamily="34" charset="0"/>
            </a:endParaRPr>
          </a:p>
        </p:txBody>
      </p:sp>
      <p:sp>
        <p:nvSpPr>
          <p:cNvPr id="50" name="Rectangle 49"/>
          <p:cNvSpPr>
            <a:spLocks noChangeArrowheads="1"/>
          </p:cNvSpPr>
          <p:nvPr/>
        </p:nvSpPr>
        <p:spPr bwMode="auto">
          <a:xfrm>
            <a:off x="1571625" y="2372122"/>
            <a:ext cx="363538"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X</a:t>
            </a:r>
            <a:endParaRPr kumimoji="0" lang="en-US" sz="1800" b="0" i="0" u="none" strike="noStrike" cap="none" normalizeH="0" baseline="0">
              <a:ln>
                <a:noFill/>
              </a:ln>
              <a:solidFill>
                <a:schemeClr val="tx1"/>
              </a:solidFill>
              <a:effectLst/>
              <a:latin typeface="Arial" pitchFamily="34" charset="0"/>
            </a:endParaRPr>
          </a:p>
        </p:txBody>
      </p:sp>
      <p:sp>
        <p:nvSpPr>
          <p:cNvPr id="51" name="Rectangle 50"/>
          <p:cNvSpPr>
            <a:spLocks noChangeArrowheads="1"/>
          </p:cNvSpPr>
          <p:nvPr/>
        </p:nvSpPr>
        <p:spPr bwMode="auto">
          <a:xfrm>
            <a:off x="1785938" y="2483909"/>
            <a:ext cx="474663" cy="43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01</a:t>
            </a:r>
            <a:endParaRPr kumimoji="0" lang="en-US" sz="1800" b="0" i="0" u="none" strike="noStrike" cap="none" normalizeH="0" baseline="0">
              <a:ln>
                <a:noFill/>
              </a:ln>
              <a:solidFill>
                <a:schemeClr val="tx1"/>
              </a:solidFill>
              <a:effectLst/>
              <a:latin typeface="Arial" pitchFamily="34" charset="0"/>
            </a:endParaRPr>
          </a:p>
        </p:txBody>
      </p:sp>
      <p:sp>
        <p:nvSpPr>
          <p:cNvPr id="52" name="Rectangle 51"/>
          <p:cNvSpPr>
            <a:spLocks noChangeArrowheads="1"/>
          </p:cNvSpPr>
          <p:nvPr/>
        </p:nvSpPr>
        <p:spPr bwMode="auto">
          <a:xfrm>
            <a:off x="1584325" y="3271573"/>
            <a:ext cx="363538"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X</a:t>
            </a:r>
            <a:endParaRPr kumimoji="0" lang="en-US" sz="1800" b="0" i="0" u="none" strike="noStrike" cap="none" normalizeH="0" baseline="0">
              <a:ln>
                <a:noFill/>
              </a:ln>
              <a:solidFill>
                <a:schemeClr val="tx1"/>
              </a:solidFill>
              <a:effectLst/>
              <a:latin typeface="Arial" pitchFamily="34" charset="0"/>
            </a:endParaRPr>
          </a:p>
        </p:txBody>
      </p:sp>
      <p:sp>
        <p:nvSpPr>
          <p:cNvPr id="53" name="Rectangle 52"/>
          <p:cNvSpPr>
            <a:spLocks noChangeArrowheads="1"/>
          </p:cNvSpPr>
          <p:nvPr/>
        </p:nvSpPr>
        <p:spPr bwMode="auto">
          <a:xfrm>
            <a:off x="1798638" y="3383360"/>
            <a:ext cx="474663" cy="43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10</a:t>
            </a:r>
            <a:endParaRPr kumimoji="0" lang="en-US" sz="1800" b="0" i="0" u="none" strike="noStrike" cap="none" normalizeH="0" baseline="0">
              <a:ln>
                <a:noFill/>
              </a:ln>
              <a:solidFill>
                <a:schemeClr val="tx1"/>
              </a:solidFill>
              <a:effectLst/>
              <a:latin typeface="Arial" pitchFamily="34" charset="0"/>
            </a:endParaRPr>
          </a:p>
        </p:txBody>
      </p:sp>
      <p:sp>
        <p:nvSpPr>
          <p:cNvPr id="54" name="Rectangle 53"/>
          <p:cNvSpPr>
            <a:spLocks noChangeArrowheads="1"/>
          </p:cNvSpPr>
          <p:nvPr/>
        </p:nvSpPr>
        <p:spPr bwMode="auto">
          <a:xfrm>
            <a:off x="1584325" y="4125094"/>
            <a:ext cx="363538"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a:ln>
                  <a:noFill/>
                </a:ln>
                <a:solidFill>
                  <a:srgbClr val="000000"/>
                </a:solidFill>
                <a:effectLst/>
                <a:latin typeface="Sans"/>
              </a:rPr>
              <a:t>X</a:t>
            </a:r>
            <a:endParaRPr kumimoji="0" lang="en-US" sz="1800" b="0" i="0" u="none" strike="noStrike" cap="none" normalizeH="0" baseline="0" dirty="0">
              <a:ln>
                <a:noFill/>
              </a:ln>
              <a:solidFill>
                <a:schemeClr val="tx1"/>
              </a:solidFill>
              <a:effectLst/>
              <a:latin typeface="Arial" pitchFamily="34" charset="0"/>
            </a:endParaRPr>
          </a:p>
        </p:txBody>
      </p:sp>
      <p:sp>
        <p:nvSpPr>
          <p:cNvPr id="55" name="Rectangle 54"/>
          <p:cNvSpPr>
            <a:spLocks noChangeArrowheads="1"/>
          </p:cNvSpPr>
          <p:nvPr/>
        </p:nvSpPr>
        <p:spPr bwMode="auto">
          <a:xfrm>
            <a:off x="1798637" y="4238987"/>
            <a:ext cx="474663" cy="43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Sans"/>
              </a:rPr>
              <a:t>11</a:t>
            </a:r>
            <a:endParaRPr kumimoji="0" lang="en-US" sz="1800" b="0" i="0" u="none" strike="noStrike" cap="none" normalizeH="0" baseline="0" dirty="0">
              <a:ln>
                <a:noFill/>
              </a:ln>
              <a:solidFill>
                <a:schemeClr val="tx1"/>
              </a:solidFill>
              <a:effectLst/>
              <a:latin typeface="Arial" pitchFamily="34" charset="0"/>
            </a:endParaRPr>
          </a:p>
        </p:txBody>
      </p:sp>
      <p:sp>
        <p:nvSpPr>
          <p:cNvPr id="56" name="Rectangle 55"/>
          <p:cNvSpPr>
            <a:spLocks noChangeArrowheads="1"/>
          </p:cNvSpPr>
          <p:nvPr/>
        </p:nvSpPr>
        <p:spPr bwMode="auto">
          <a:xfrm>
            <a:off x="6407150" y="2710921"/>
            <a:ext cx="1139825" cy="47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Output</a:t>
            </a:r>
            <a:endParaRPr kumimoji="0" lang="en-US" sz="1800" b="0" i="0" u="none" strike="noStrike" cap="none" normalizeH="0" baseline="0">
              <a:ln>
                <a:noFill/>
              </a:ln>
              <a:solidFill>
                <a:schemeClr val="tx1"/>
              </a:solidFill>
              <a:effectLst/>
              <a:latin typeface="Arial" pitchFamily="34" charset="0"/>
            </a:endParaRPr>
          </a:p>
        </p:txBody>
      </p:sp>
      <p:sp>
        <p:nvSpPr>
          <p:cNvPr id="57" name="Rectangle 56"/>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20</a:t>
            </a:fld>
            <a:endParaRPr lang="en-US" sz="1050" dirty="0">
              <a:latin typeface="Calibri" panose="020F0502020204030204" pitchFamily="34" charset="0"/>
            </a:endParaRPr>
          </a:p>
        </p:txBody>
      </p:sp>
      <p:sp>
        <p:nvSpPr>
          <p:cNvPr id="58" name="Left Brace 57"/>
          <p:cNvSpPr/>
          <p:nvPr/>
        </p:nvSpPr>
        <p:spPr>
          <a:xfrm>
            <a:off x="914400" y="1687645"/>
            <a:ext cx="381000" cy="28187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Rounded Rectangle 58"/>
          <p:cNvSpPr/>
          <p:nvPr/>
        </p:nvSpPr>
        <p:spPr>
          <a:xfrm>
            <a:off x="108743" y="2937074"/>
            <a:ext cx="881063" cy="283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inputs</a:t>
            </a:r>
          </a:p>
        </p:txBody>
      </p:sp>
      <p:sp>
        <p:nvSpPr>
          <p:cNvPr id="60" name="Rounded Rectangle 59"/>
          <p:cNvSpPr/>
          <p:nvPr/>
        </p:nvSpPr>
        <p:spPr>
          <a:xfrm>
            <a:off x="5842000" y="1733054"/>
            <a:ext cx="2847975" cy="385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bits: A and B</a:t>
            </a:r>
          </a:p>
        </p:txBody>
      </p:sp>
      <mc:AlternateContent xmlns:mc="http://schemas.openxmlformats.org/markup-compatibility/2006" xmlns:a14="http://schemas.microsoft.com/office/drawing/2010/main">
        <mc:Choice Requires="a14">
          <p:sp>
            <p:nvSpPr>
              <p:cNvPr id="61" name="Text Placeholder 2"/>
              <p:cNvSpPr txBox="1">
                <a:spLocks/>
              </p:cNvSpPr>
              <p:nvPr/>
            </p:nvSpPr>
            <p:spPr>
              <a:xfrm>
                <a:off x="571500" y="4719274"/>
                <a:ext cx="8458199" cy="2084583"/>
              </a:xfrm>
              <a:prstGeom prst="rect">
                <a:avLst/>
              </a:prstGeom>
            </p:spPr>
            <p:txBody>
              <a:bodyPr vert="horz" lIns="0" tIns="0" rIns="0" bIns="0" rtlCol="0">
                <a:normAutofit fontScale="77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a:solidFill>
                      <a:schemeClr val="tx1"/>
                    </a:solidFill>
                    <a:latin typeface="Calibri" panose="020F0502020204030204" pitchFamily="34" charset="0"/>
                  </a:rPr>
                  <a:t>Generate all combinations of select bits</a:t>
                </a:r>
              </a:p>
              <a:p>
                <a:pPr lvl="1" algn="just">
                  <a:buSzPct val="100000"/>
                  <a:buFont typeface="Symbol" panose="05050102010706020507" pitchFamily="18" charset="2"/>
                  <a:buChar char="*"/>
                </a:pP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 </m:t>
                        </m:r>
                      </m:e>
                    </m:acc>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e>
                    </m:acc>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m:t>
                        </m:r>
                      </m:e>
                    </m:acc>
                    <m:r>
                      <a:rPr lang="en-US" b="0" i="1" smtClean="0">
                        <a:solidFill>
                          <a:schemeClr val="tx1"/>
                        </a:solidFill>
                        <a:latin typeface="Cambria Math" panose="02040503050406030204" pitchFamily="18" charset="0"/>
                      </a:rPr>
                      <m:t>, </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𝐴</m:t>
                        </m:r>
                      </m:e>
                    </m:acc>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oMath>
                </a14:m>
                <a:endParaRPr lang="en-US" dirty="0">
                  <a:solidFill>
                    <a:schemeClr val="tx1"/>
                  </a:solidFill>
                  <a:latin typeface="Calibri" panose="020F0502020204030204" pitchFamily="34" charset="0"/>
                </a:endParaRP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Only one of the combinations is true. </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For this combination the output of the AND gate is equal to the input (X</a:t>
                </a:r>
                <a:r>
                  <a:rPr lang="en-US" baseline="-25000" dirty="0">
                    <a:solidFill>
                      <a:schemeClr val="tx1"/>
                    </a:solidFill>
                    <a:latin typeface="Calibri" panose="020F0502020204030204" pitchFamily="34" charset="0"/>
                  </a:rPr>
                  <a:t>AB</a:t>
                </a:r>
                <a:r>
                  <a:rPr lang="en-US" dirty="0">
                    <a:solidFill>
                      <a:schemeClr val="tx1"/>
                    </a:solidFill>
                    <a:latin typeface="Calibri" panose="020F0502020204030204" pitchFamily="34" charset="0"/>
                  </a:rPr>
                  <a:t>), rest of the outputs of the AND gates are 0</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 The output is equal to (X</a:t>
                </a:r>
                <a:r>
                  <a:rPr lang="en-US" baseline="-25000" dirty="0">
                    <a:solidFill>
                      <a:schemeClr val="tx1"/>
                    </a:solidFill>
                    <a:latin typeface="Calibri" panose="020F0502020204030204" pitchFamily="34" charset="0"/>
                  </a:rPr>
                  <a:t>AB</a:t>
                </a:r>
                <a:r>
                  <a:rPr lang="en-US" dirty="0">
                    <a:solidFill>
                      <a:schemeClr val="tx1"/>
                    </a:solidFill>
                    <a:latin typeface="Calibri" panose="020F0502020204030204" pitchFamily="34" charset="0"/>
                  </a:rPr>
                  <a:t> OR 0 OR 0 OR 0) = X</a:t>
                </a:r>
                <a:r>
                  <a:rPr lang="en-US" baseline="-25000" dirty="0">
                    <a:solidFill>
                      <a:schemeClr val="tx1"/>
                    </a:solidFill>
                    <a:latin typeface="Calibri" panose="020F0502020204030204" pitchFamily="34" charset="0"/>
                  </a:rPr>
                  <a:t>AB</a:t>
                </a:r>
              </a:p>
            </p:txBody>
          </p:sp>
        </mc:Choice>
        <mc:Fallback xmlns="">
          <p:sp>
            <p:nvSpPr>
              <p:cNvPr id="61" name="Text Placeholder 2"/>
              <p:cNvSpPr txBox="1">
                <a:spLocks noRot="1" noChangeAspect="1" noMove="1" noResize="1" noEditPoints="1" noAdjustHandles="1" noChangeArrowheads="1" noChangeShapeType="1" noTextEdit="1"/>
              </p:cNvSpPr>
              <p:nvPr/>
            </p:nvSpPr>
            <p:spPr>
              <a:xfrm>
                <a:off x="571500" y="4719274"/>
                <a:ext cx="8458199" cy="2084583"/>
              </a:xfrm>
              <a:prstGeom prst="rect">
                <a:avLst/>
              </a:prstGeom>
              <a:blipFill rotWithShape="0">
                <a:blip r:embed="rId3"/>
                <a:stretch>
                  <a:fillRect l="-1009" t="-8772" r="-1730" b="-6725"/>
                </a:stretch>
              </a:blipFill>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8605" y="304800"/>
            <a:ext cx="9181595" cy="769441"/>
          </a:xfrm>
          <a:prstGeom prst="rect">
            <a:avLst/>
          </a:prstGeom>
        </p:spPr>
        <p:txBody>
          <a:bodyPr wrap="square">
            <a:spAutoFit/>
          </a:bodyPr>
          <a:lstStyle/>
          <a:p>
            <a:pPr algn="ctr"/>
            <a:r>
              <a:rPr lang="fr-FR" sz="4400" dirty="0" err="1"/>
              <a:t>Demultiplexer</a:t>
            </a:r>
            <a:endParaRPr lang="en-US" sz="4400" dirty="0"/>
          </a:p>
        </p:txBody>
      </p:sp>
      <p:grpSp>
        <p:nvGrpSpPr>
          <p:cNvPr id="4" name="Group 4"/>
          <p:cNvGrpSpPr>
            <a:grpSpLocks noChangeAspect="1"/>
          </p:cNvGrpSpPr>
          <p:nvPr/>
        </p:nvGrpSpPr>
        <p:grpSpPr bwMode="auto">
          <a:xfrm>
            <a:off x="1676400" y="1676400"/>
            <a:ext cx="5822950" cy="4467225"/>
            <a:chOff x="1392" y="912"/>
            <a:chExt cx="3668" cy="2814"/>
          </a:xfrm>
        </p:grpSpPr>
        <p:sp>
          <p:nvSpPr>
            <p:cNvPr id="5" name="AutoShape 3"/>
            <p:cNvSpPr>
              <a:spLocks noChangeAspect="1" noChangeArrowheads="1" noTextEdit="1"/>
            </p:cNvSpPr>
            <p:nvPr/>
          </p:nvSpPr>
          <p:spPr bwMode="auto">
            <a:xfrm>
              <a:off x="1392" y="912"/>
              <a:ext cx="3668" cy="2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Line 5"/>
            <p:cNvSpPr>
              <a:spLocks noChangeShapeType="1"/>
            </p:cNvSpPr>
            <p:nvPr/>
          </p:nvSpPr>
          <p:spPr bwMode="auto">
            <a:xfrm flipH="1">
              <a:off x="3034" y="1255"/>
              <a:ext cx="322"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6"/>
            <p:cNvSpPr>
              <a:spLocks noChangeShapeType="1"/>
            </p:cNvSpPr>
            <p:nvPr/>
          </p:nvSpPr>
          <p:spPr bwMode="auto">
            <a:xfrm flipH="1">
              <a:off x="2787" y="1456"/>
              <a:ext cx="57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7"/>
            <p:cNvSpPr>
              <a:spLocks noChangeShapeType="1"/>
            </p:cNvSpPr>
            <p:nvPr/>
          </p:nvSpPr>
          <p:spPr bwMode="auto">
            <a:xfrm flipH="1">
              <a:off x="3833" y="1515"/>
              <a:ext cx="105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3367" y="1201"/>
              <a:ext cx="472" cy="508"/>
            </a:xfrm>
            <a:custGeom>
              <a:avLst/>
              <a:gdLst>
                <a:gd name="T0" fmla="*/ 0 w 2075"/>
                <a:gd name="T1" fmla="*/ 15 h 2239"/>
                <a:gd name="T2" fmla="*/ 1405 w 2075"/>
                <a:gd name="T3" fmla="*/ 40 h 2239"/>
                <a:gd name="T4" fmla="*/ 1811 w 2075"/>
                <a:gd name="T5" fmla="*/ 302 h 2239"/>
                <a:gd name="T6" fmla="*/ 2052 w 2075"/>
                <a:gd name="T7" fmla="*/ 1268 h 2239"/>
                <a:gd name="T8" fmla="*/ 1769 w 2075"/>
                <a:gd name="T9" fmla="*/ 1993 h 2239"/>
                <a:gd name="T10" fmla="*/ 1401 w 2075"/>
                <a:gd name="T11" fmla="*/ 2191 h 2239"/>
                <a:gd name="T12" fmla="*/ 550 w 2075"/>
                <a:gd name="T13" fmla="*/ 2225 h 2239"/>
                <a:gd name="T14" fmla="*/ 0 w 2075"/>
                <a:gd name="T15" fmla="*/ 2231 h 2239"/>
                <a:gd name="T16" fmla="*/ 0 w 2075"/>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5" h="2239">
                  <a:moveTo>
                    <a:pt x="0" y="15"/>
                  </a:moveTo>
                  <a:cubicBezTo>
                    <a:pt x="469" y="20"/>
                    <a:pt x="938" y="0"/>
                    <a:pt x="1405" y="40"/>
                  </a:cubicBezTo>
                  <a:cubicBezTo>
                    <a:pt x="1607" y="83"/>
                    <a:pt x="1691" y="155"/>
                    <a:pt x="1811" y="302"/>
                  </a:cubicBezTo>
                  <a:cubicBezTo>
                    <a:pt x="2005" y="548"/>
                    <a:pt x="2075" y="930"/>
                    <a:pt x="2052" y="1268"/>
                  </a:cubicBezTo>
                  <a:cubicBezTo>
                    <a:pt x="2039" y="1530"/>
                    <a:pt x="1942" y="1819"/>
                    <a:pt x="1769" y="1993"/>
                  </a:cubicBezTo>
                  <a:cubicBezTo>
                    <a:pt x="1668" y="2093"/>
                    <a:pt x="1552" y="2156"/>
                    <a:pt x="1401" y="2191"/>
                  </a:cubicBezTo>
                  <a:cubicBezTo>
                    <a:pt x="1119" y="2239"/>
                    <a:pt x="834" y="2218"/>
                    <a:pt x="550" y="2225"/>
                  </a:cubicBezTo>
                  <a:cubicBezTo>
                    <a:pt x="367" y="2225"/>
                    <a:pt x="184" y="2225"/>
                    <a:pt x="0" y="2231"/>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p:cNvSpPr>
              <a:spLocks noChangeShapeType="1"/>
            </p:cNvSpPr>
            <p:nvPr/>
          </p:nvSpPr>
          <p:spPr bwMode="auto">
            <a:xfrm flipH="1">
              <a:off x="3034" y="1881"/>
              <a:ext cx="322"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0"/>
            <p:cNvSpPr>
              <a:spLocks noChangeShapeType="1"/>
            </p:cNvSpPr>
            <p:nvPr/>
          </p:nvSpPr>
          <p:spPr bwMode="auto">
            <a:xfrm flipH="1">
              <a:off x="2805" y="2064"/>
              <a:ext cx="56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flipH="1">
              <a:off x="3833" y="2094"/>
              <a:ext cx="1036"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2"/>
            <p:cNvSpPr>
              <a:spLocks noChangeShapeType="1"/>
            </p:cNvSpPr>
            <p:nvPr/>
          </p:nvSpPr>
          <p:spPr bwMode="auto">
            <a:xfrm flipH="1">
              <a:off x="3044" y="2531"/>
              <a:ext cx="32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flipH="1">
              <a:off x="2759" y="2733"/>
              <a:ext cx="624"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4"/>
            <p:cNvSpPr>
              <a:spLocks noChangeShapeType="1"/>
            </p:cNvSpPr>
            <p:nvPr/>
          </p:nvSpPr>
          <p:spPr bwMode="auto">
            <a:xfrm flipH="1">
              <a:off x="3833" y="2708"/>
              <a:ext cx="1073"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5"/>
            <p:cNvSpPr>
              <a:spLocks noChangeShapeType="1"/>
            </p:cNvSpPr>
            <p:nvPr/>
          </p:nvSpPr>
          <p:spPr bwMode="auto">
            <a:xfrm flipH="1">
              <a:off x="3044" y="3172"/>
              <a:ext cx="32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6"/>
            <p:cNvSpPr>
              <a:spLocks noChangeShapeType="1"/>
            </p:cNvSpPr>
            <p:nvPr/>
          </p:nvSpPr>
          <p:spPr bwMode="auto">
            <a:xfrm flipH="1">
              <a:off x="2778" y="3355"/>
              <a:ext cx="596"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7"/>
            <p:cNvSpPr>
              <a:spLocks noChangeShapeType="1"/>
            </p:cNvSpPr>
            <p:nvPr/>
          </p:nvSpPr>
          <p:spPr bwMode="auto">
            <a:xfrm flipH="1">
              <a:off x="3833" y="3330"/>
              <a:ext cx="1064"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2790" y="1755"/>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20" name="Rectangle 19"/>
            <p:cNvSpPr>
              <a:spLocks noChangeArrowheads="1"/>
            </p:cNvSpPr>
            <p:nvPr/>
          </p:nvSpPr>
          <p:spPr bwMode="auto">
            <a:xfrm>
              <a:off x="2543" y="3225"/>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Sans"/>
                </a:rPr>
                <a:t>B</a:t>
              </a:r>
              <a:endParaRPr kumimoji="0" lang="en-US" sz="1800" b="0" i="0" u="none" strike="noStrike" cap="none" normalizeH="0" baseline="0">
                <a:ln>
                  <a:noFill/>
                </a:ln>
                <a:solidFill>
                  <a:schemeClr val="tx1"/>
                </a:solidFill>
                <a:effectLst/>
                <a:latin typeface="Arial" pitchFamily="34" charset="0"/>
              </a:endParaRPr>
            </a:p>
          </p:txBody>
        </p:sp>
        <p:sp>
          <p:nvSpPr>
            <p:cNvPr id="21" name="Rectangle 20"/>
            <p:cNvSpPr>
              <a:spLocks noChangeArrowheads="1"/>
            </p:cNvSpPr>
            <p:nvPr/>
          </p:nvSpPr>
          <p:spPr bwMode="auto">
            <a:xfrm>
              <a:off x="2781" y="1169"/>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22" name="Line 21"/>
            <p:cNvSpPr>
              <a:spLocks noChangeShapeType="1"/>
            </p:cNvSpPr>
            <p:nvPr/>
          </p:nvSpPr>
          <p:spPr bwMode="auto">
            <a:xfrm>
              <a:off x="2781" y="1127"/>
              <a:ext cx="22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2524" y="139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Sans"/>
                </a:rPr>
                <a:t>B</a:t>
              </a:r>
              <a:endParaRPr kumimoji="0" lang="en-US" sz="1800" b="0" i="0" u="none" strike="noStrike" cap="none" normalizeH="0" baseline="0">
                <a:ln>
                  <a:noFill/>
                </a:ln>
                <a:solidFill>
                  <a:schemeClr val="tx1"/>
                </a:solidFill>
                <a:effectLst/>
                <a:latin typeface="Arial" pitchFamily="34" charset="0"/>
              </a:endParaRPr>
            </a:p>
          </p:txBody>
        </p:sp>
        <p:sp>
          <p:nvSpPr>
            <p:cNvPr id="24" name="Line 23"/>
            <p:cNvSpPr>
              <a:spLocks noChangeShapeType="1"/>
            </p:cNvSpPr>
            <p:nvPr/>
          </p:nvSpPr>
          <p:spPr bwMode="auto">
            <a:xfrm>
              <a:off x="2483" y="1360"/>
              <a:ext cx="22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p:cNvSpPr>
              <a:spLocks noChangeArrowheads="1"/>
            </p:cNvSpPr>
            <p:nvPr/>
          </p:nvSpPr>
          <p:spPr bwMode="auto">
            <a:xfrm>
              <a:off x="2534" y="200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Sans"/>
                </a:rPr>
                <a:t>B</a:t>
              </a:r>
              <a:endParaRPr kumimoji="0" lang="en-US" sz="1800" b="0" i="0" u="none" strike="noStrike" cap="none" normalizeH="0" baseline="0">
                <a:ln>
                  <a:noFill/>
                </a:ln>
                <a:solidFill>
                  <a:schemeClr val="tx1"/>
                </a:solidFill>
                <a:effectLst/>
                <a:latin typeface="Arial" pitchFamily="34" charset="0"/>
              </a:endParaRPr>
            </a:p>
          </p:txBody>
        </p:sp>
        <p:sp>
          <p:nvSpPr>
            <p:cNvPr id="26" name="Line 25"/>
            <p:cNvSpPr>
              <a:spLocks noChangeShapeType="1"/>
            </p:cNvSpPr>
            <p:nvPr/>
          </p:nvSpPr>
          <p:spPr bwMode="auto">
            <a:xfrm>
              <a:off x="2492" y="1970"/>
              <a:ext cx="23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3372" y="1830"/>
              <a:ext cx="472" cy="509"/>
            </a:xfrm>
            <a:custGeom>
              <a:avLst/>
              <a:gdLst>
                <a:gd name="T0" fmla="*/ 0 w 2074"/>
                <a:gd name="T1" fmla="*/ 15 h 2239"/>
                <a:gd name="T2" fmla="*/ 1405 w 2074"/>
                <a:gd name="T3" fmla="*/ 40 h 2239"/>
                <a:gd name="T4" fmla="*/ 1811 w 2074"/>
                <a:gd name="T5" fmla="*/ 301 h 2239"/>
                <a:gd name="T6" fmla="*/ 2051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7" y="0"/>
                    <a:pt x="1405" y="40"/>
                  </a:cubicBezTo>
                  <a:cubicBezTo>
                    <a:pt x="1606" y="83"/>
                    <a:pt x="1691" y="155"/>
                    <a:pt x="1811" y="301"/>
                  </a:cubicBezTo>
                  <a:cubicBezTo>
                    <a:pt x="2004" y="547"/>
                    <a:pt x="2074" y="930"/>
                    <a:pt x="2051" y="1268"/>
                  </a:cubicBezTo>
                  <a:cubicBezTo>
                    <a:pt x="2038" y="1530"/>
                    <a:pt x="1942" y="1819"/>
                    <a:pt x="1769" y="1992"/>
                  </a:cubicBezTo>
                  <a:cubicBezTo>
                    <a:pt x="1667" y="2093"/>
                    <a:pt x="1551" y="2156"/>
                    <a:pt x="1401" y="2190"/>
                  </a:cubicBezTo>
                  <a:cubicBezTo>
                    <a:pt x="1119" y="2239"/>
                    <a:pt x="833" y="2218"/>
                    <a:pt x="550" y="2225"/>
                  </a:cubicBezTo>
                  <a:cubicBezTo>
                    <a:pt x="366" y="2225"/>
                    <a:pt x="183" y="2225"/>
                    <a:pt x="0" y="2230"/>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3381" y="2462"/>
              <a:ext cx="472" cy="508"/>
            </a:xfrm>
            <a:custGeom>
              <a:avLst/>
              <a:gdLst>
                <a:gd name="T0" fmla="*/ 0 w 2074"/>
                <a:gd name="T1" fmla="*/ 15 h 2239"/>
                <a:gd name="T2" fmla="*/ 1405 w 2074"/>
                <a:gd name="T3" fmla="*/ 40 h 2239"/>
                <a:gd name="T4" fmla="*/ 1811 w 2074"/>
                <a:gd name="T5" fmla="*/ 301 h 2239"/>
                <a:gd name="T6" fmla="*/ 2052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8" y="0"/>
                    <a:pt x="1405" y="40"/>
                  </a:cubicBezTo>
                  <a:cubicBezTo>
                    <a:pt x="1607" y="83"/>
                    <a:pt x="1691" y="155"/>
                    <a:pt x="1811" y="301"/>
                  </a:cubicBezTo>
                  <a:cubicBezTo>
                    <a:pt x="2005" y="547"/>
                    <a:pt x="2074" y="930"/>
                    <a:pt x="2052" y="1268"/>
                  </a:cubicBezTo>
                  <a:cubicBezTo>
                    <a:pt x="2038" y="1530"/>
                    <a:pt x="1942" y="1819"/>
                    <a:pt x="1769" y="1992"/>
                  </a:cubicBezTo>
                  <a:cubicBezTo>
                    <a:pt x="1668" y="2093"/>
                    <a:pt x="1552" y="2156"/>
                    <a:pt x="1401" y="2190"/>
                  </a:cubicBezTo>
                  <a:cubicBezTo>
                    <a:pt x="1119" y="2239"/>
                    <a:pt x="834" y="2218"/>
                    <a:pt x="550" y="2225"/>
                  </a:cubicBezTo>
                  <a:cubicBezTo>
                    <a:pt x="367" y="2225"/>
                    <a:pt x="183" y="2225"/>
                    <a:pt x="0" y="2230"/>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p:nvSpPr>
          <p:spPr bwMode="auto">
            <a:xfrm>
              <a:off x="3372" y="3103"/>
              <a:ext cx="472" cy="508"/>
            </a:xfrm>
            <a:custGeom>
              <a:avLst/>
              <a:gdLst>
                <a:gd name="T0" fmla="*/ 0 w 2074"/>
                <a:gd name="T1" fmla="*/ 15 h 2239"/>
                <a:gd name="T2" fmla="*/ 1405 w 2074"/>
                <a:gd name="T3" fmla="*/ 40 h 2239"/>
                <a:gd name="T4" fmla="*/ 1811 w 2074"/>
                <a:gd name="T5" fmla="*/ 301 h 2239"/>
                <a:gd name="T6" fmla="*/ 2051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7" y="0"/>
                    <a:pt x="1405" y="40"/>
                  </a:cubicBezTo>
                  <a:cubicBezTo>
                    <a:pt x="1606" y="83"/>
                    <a:pt x="1691" y="155"/>
                    <a:pt x="1811" y="301"/>
                  </a:cubicBezTo>
                  <a:cubicBezTo>
                    <a:pt x="2004" y="547"/>
                    <a:pt x="2074" y="930"/>
                    <a:pt x="2051" y="1268"/>
                  </a:cubicBezTo>
                  <a:cubicBezTo>
                    <a:pt x="2038" y="1530"/>
                    <a:pt x="1942" y="1819"/>
                    <a:pt x="1769" y="1992"/>
                  </a:cubicBezTo>
                  <a:cubicBezTo>
                    <a:pt x="1667" y="2093"/>
                    <a:pt x="1551" y="2156"/>
                    <a:pt x="1401" y="2190"/>
                  </a:cubicBezTo>
                  <a:cubicBezTo>
                    <a:pt x="1119" y="2239"/>
                    <a:pt x="833" y="2218"/>
                    <a:pt x="550" y="2225"/>
                  </a:cubicBezTo>
                  <a:cubicBezTo>
                    <a:pt x="366" y="2225"/>
                    <a:pt x="183" y="2225"/>
                    <a:pt x="0" y="2230"/>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2832" y="247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31" name="Line 30"/>
            <p:cNvSpPr>
              <a:spLocks noChangeShapeType="1"/>
            </p:cNvSpPr>
            <p:nvPr/>
          </p:nvSpPr>
          <p:spPr bwMode="auto">
            <a:xfrm>
              <a:off x="2832" y="2431"/>
              <a:ext cx="22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2537" y="260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Sans"/>
                </a:rPr>
                <a:t>B</a:t>
              </a:r>
              <a:endParaRPr kumimoji="0" lang="en-US" sz="1800" b="0" i="0" u="none" strike="noStrike" cap="none" normalizeH="0" baseline="0">
                <a:ln>
                  <a:noFill/>
                </a:ln>
                <a:solidFill>
                  <a:schemeClr val="tx1"/>
                </a:solidFill>
                <a:effectLst/>
                <a:latin typeface="Arial" pitchFamily="34" charset="0"/>
              </a:endParaRPr>
            </a:p>
          </p:txBody>
        </p:sp>
        <p:sp>
          <p:nvSpPr>
            <p:cNvPr id="33" name="Rectangle 32"/>
            <p:cNvSpPr>
              <a:spLocks noChangeArrowheads="1"/>
            </p:cNvSpPr>
            <p:nvPr/>
          </p:nvSpPr>
          <p:spPr bwMode="auto">
            <a:xfrm>
              <a:off x="2842" y="2996"/>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34" name="Line 33"/>
            <p:cNvSpPr>
              <a:spLocks noChangeShapeType="1"/>
            </p:cNvSpPr>
            <p:nvPr/>
          </p:nvSpPr>
          <p:spPr bwMode="auto">
            <a:xfrm flipH="1">
              <a:off x="2204" y="1668"/>
              <a:ext cx="114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4"/>
            <p:cNvSpPr>
              <a:spLocks noChangeShapeType="1"/>
            </p:cNvSpPr>
            <p:nvPr/>
          </p:nvSpPr>
          <p:spPr bwMode="auto">
            <a:xfrm flipH="1">
              <a:off x="2227" y="2277"/>
              <a:ext cx="114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5"/>
            <p:cNvSpPr>
              <a:spLocks noChangeShapeType="1"/>
            </p:cNvSpPr>
            <p:nvPr/>
          </p:nvSpPr>
          <p:spPr bwMode="auto">
            <a:xfrm flipH="1">
              <a:off x="2227" y="2918"/>
              <a:ext cx="114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6"/>
            <p:cNvSpPr>
              <a:spLocks noChangeShapeType="1"/>
            </p:cNvSpPr>
            <p:nvPr/>
          </p:nvSpPr>
          <p:spPr bwMode="auto">
            <a:xfrm flipH="1">
              <a:off x="2208" y="3550"/>
              <a:ext cx="1146"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3954" y="1183"/>
              <a:ext cx="1008"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dirty="0">
                  <a:ln>
                    <a:noFill/>
                  </a:ln>
                  <a:solidFill>
                    <a:srgbClr val="000000"/>
                  </a:solidFill>
                  <a:effectLst/>
                  <a:latin typeface="Sans"/>
                </a:rPr>
                <a:t>Outputs</a:t>
              </a:r>
              <a:endParaRPr kumimoji="0" lang="en-US" sz="1800" b="0" i="0" u="none" strike="noStrike" cap="none" normalizeH="0" baseline="0" dirty="0">
                <a:ln>
                  <a:noFill/>
                </a:ln>
                <a:solidFill>
                  <a:schemeClr val="tx1"/>
                </a:solidFill>
                <a:effectLst/>
                <a:latin typeface="Arial" pitchFamily="34" charset="0"/>
              </a:endParaRPr>
            </a:p>
          </p:txBody>
        </p:sp>
        <p:sp>
          <p:nvSpPr>
            <p:cNvPr id="39" name="Line 38"/>
            <p:cNvSpPr>
              <a:spLocks noChangeShapeType="1"/>
            </p:cNvSpPr>
            <p:nvPr/>
          </p:nvSpPr>
          <p:spPr bwMode="auto">
            <a:xfrm flipH="1">
              <a:off x="2204" y="1664"/>
              <a:ext cx="9" cy="1876"/>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9"/>
            <p:cNvSpPr>
              <a:spLocks noChangeShapeType="1"/>
            </p:cNvSpPr>
            <p:nvPr/>
          </p:nvSpPr>
          <p:spPr bwMode="auto">
            <a:xfrm flipH="1">
              <a:off x="1443" y="2598"/>
              <a:ext cx="76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a:spLocks noChangeArrowheads="1"/>
            </p:cNvSpPr>
            <p:nvPr/>
          </p:nvSpPr>
          <p:spPr bwMode="auto">
            <a:xfrm>
              <a:off x="1517" y="2309"/>
              <a:ext cx="68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Sans"/>
                </a:rPr>
                <a:t>Input</a:t>
              </a:r>
              <a:endParaRPr kumimoji="0" lang="en-US" sz="1800" b="0" i="0" u="none" strike="noStrike" cap="none" normalizeH="0" baseline="0">
                <a:ln>
                  <a:noFill/>
                </a:ln>
                <a:solidFill>
                  <a:schemeClr val="tx1"/>
                </a:solidFill>
                <a:effectLst/>
                <a:latin typeface="Arial" pitchFamily="34" charset="0"/>
              </a:endParaRPr>
            </a:p>
          </p:txBody>
        </p:sp>
        <p:sp>
          <p:nvSpPr>
            <p:cNvPr id="42" name="Oval 41"/>
            <p:cNvSpPr>
              <a:spLocks noChangeArrowheads="1"/>
            </p:cNvSpPr>
            <p:nvPr/>
          </p:nvSpPr>
          <p:spPr bwMode="auto">
            <a:xfrm>
              <a:off x="2152" y="2552"/>
              <a:ext cx="111" cy="102"/>
            </a:xfrm>
            <a:prstGeom prst="ellipse">
              <a:avLst/>
            </a:prstGeom>
            <a:solidFill>
              <a:srgbClr val="008080"/>
            </a:solidFill>
            <a:ln w="1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43" name="Rectangle 4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21</a:t>
            </a:fld>
            <a:endParaRPr lang="en-US" sz="1050" dirty="0">
              <a:latin typeface="Calibri" panose="020F0502020204030204" pitchFamily="34" charset="0"/>
            </a:endParaRPr>
          </a:p>
        </p:txBody>
      </p:sp>
      <p:sp>
        <p:nvSpPr>
          <p:cNvPr id="44" name="Rounded Rectangle 43"/>
          <p:cNvSpPr/>
          <p:nvPr/>
        </p:nvSpPr>
        <p:spPr>
          <a:xfrm>
            <a:off x="152400" y="1100001"/>
            <a:ext cx="3555813" cy="117439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dirty="0">
                <a:solidFill>
                  <a:schemeClr val="tx1"/>
                </a:solidFill>
              </a:rPr>
              <a:t>Given </a:t>
            </a:r>
            <a:r>
              <a:rPr lang="en-US" i="1" dirty="0">
                <a:solidFill>
                  <a:schemeClr val="tx1"/>
                </a:solidFill>
              </a:rPr>
              <a:t>1</a:t>
            </a:r>
            <a:r>
              <a:rPr lang="en-US" dirty="0">
                <a:solidFill>
                  <a:schemeClr val="tx1"/>
                </a:solidFill>
              </a:rPr>
              <a:t> </a:t>
            </a:r>
            <a:r>
              <a:rPr lang="en-US" dirty="0">
                <a:solidFill>
                  <a:srgbClr val="FF0000"/>
                </a:solidFill>
              </a:rPr>
              <a:t>input</a:t>
            </a:r>
            <a:r>
              <a:rPr lang="en-US" dirty="0">
                <a:solidFill>
                  <a:schemeClr val="tx1"/>
                </a:solidFill>
              </a:rPr>
              <a:t>, make it appear on one of </a:t>
            </a:r>
            <a:r>
              <a:rPr lang="en-US" i="1" dirty="0">
                <a:solidFill>
                  <a:schemeClr val="tx1"/>
                </a:solidFill>
              </a:rPr>
              <a:t>n </a:t>
            </a:r>
            <a:r>
              <a:rPr lang="en-US" dirty="0">
                <a:solidFill>
                  <a:schemeClr val="tx1"/>
                </a:solidFill>
              </a:rPr>
              <a:t>outputs. The output is decided by </a:t>
            </a:r>
            <a:r>
              <a:rPr lang="en-US" i="1" dirty="0">
                <a:solidFill>
                  <a:schemeClr val="tx1"/>
                </a:solidFill>
              </a:rPr>
              <a:t>log(n)</a:t>
            </a:r>
            <a:r>
              <a:rPr lang="en-US" dirty="0">
                <a:solidFill>
                  <a:schemeClr val="tx1"/>
                </a:solidFill>
              </a:rPr>
              <a:t> select bits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err="1"/>
              <a:t>Working</a:t>
            </a:r>
            <a:r>
              <a:rPr lang="fr-FR" sz="4400" dirty="0"/>
              <a:t> of a </a:t>
            </a:r>
            <a:r>
              <a:rPr lang="fr-FR" sz="4400" dirty="0" err="1"/>
              <a:t>Demultiplexer</a:t>
            </a:r>
            <a:endParaRPr lang="en-US" sz="4400" dirty="0"/>
          </a:p>
        </p:txBody>
      </p:sp>
      <mc:AlternateContent xmlns:mc="http://schemas.openxmlformats.org/markup-compatibility/2006" xmlns:a14="http://schemas.microsoft.com/office/drawing/2010/main">
        <mc:Choice Requires="a14">
          <p:sp>
            <p:nvSpPr>
              <p:cNvPr id="3" name="Text Placeholder 2"/>
              <p:cNvSpPr txBox="1">
                <a:spLocks/>
              </p:cNvSpPr>
              <p:nvPr/>
            </p:nvSpPr>
            <p:spPr>
              <a:xfrm>
                <a:off x="685800" y="1447800"/>
                <a:ext cx="7969250" cy="4724400"/>
              </a:xfrm>
              <a:prstGeom prst="rect">
                <a:avLst/>
              </a:prstGeo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a:latin typeface="Calibri" panose="020F0502020204030204" pitchFamily="34" charset="0"/>
                  </a:rPr>
                  <a:t>Same logic</a:t>
                </a:r>
              </a:p>
              <a:p>
                <a:pPr lvl="1" algn="just">
                  <a:buSzPct val="100000"/>
                  <a:buFont typeface="Symbol" panose="05050102010706020507" pitchFamily="18" charset="2"/>
                  <a:buChar char="*"/>
                </a:pPr>
                <a:r>
                  <a:rPr lang="en-US" dirty="0">
                    <a:solidFill>
                      <a:schemeClr val="tx2">
                        <a:lumMod val="75000"/>
                      </a:schemeClr>
                    </a:solidFill>
                    <a:latin typeface="Calibri" panose="020F0502020204030204" pitchFamily="34" charset="0"/>
                  </a:rPr>
                  <a:t>Generate</a:t>
                </a:r>
                <a:r>
                  <a:rPr lang="en-US" dirty="0">
                    <a:solidFill>
                      <a:schemeClr val="tx1"/>
                    </a:solidFill>
                    <a:latin typeface="Calibri" panose="020F0502020204030204" pitchFamily="34" charset="0"/>
                  </a:rPr>
                  <a:t> all combinations of A, B,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𝐴</m:t>
                        </m:r>
                      </m:e>
                    </m:acc>
                  </m:oMath>
                </a14:m>
                <a:r>
                  <a:rPr lang="en-US" dirty="0">
                    <a:solidFill>
                      <a:schemeClr val="tx1"/>
                    </a:solidFill>
                    <a:latin typeface="Calibri" panose="020F0502020204030204" pitchFamily="34" charset="0"/>
                  </a:rPr>
                  <a:t>, and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m:t>
                        </m:r>
                      </m:e>
                    </m:acc>
                  </m:oMath>
                </a14:m>
                <a:endParaRPr lang="en-US" dirty="0">
                  <a:solidFill>
                    <a:schemeClr val="tx1"/>
                  </a:solidFill>
                  <a:latin typeface="Calibri" panose="020F0502020204030204" pitchFamily="34" charset="0"/>
                </a:endParaRP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Only one combination is </a:t>
                </a:r>
                <a:r>
                  <a:rPr lang="en-US" dirty="0">
                    <a:solidFill>
                      <a:srgbClr val="00B050"/>
                    </a:solidFill>
                    <a:latin typeface="Calibri" panose="020F0502020204030204" pitchFamily="34" charset="0"/>
                  </a:rPr>
                  <a:t>TRUE</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The output of that </a:t>
                </a:r>
                <a:r>
                  <a:rPr lang="en-US" dirty="0">
                    <a:solidFill>
                      <a:schemeClr val="tx2">
                        <a:lumMod val="75000"/>
                      </a:schemeClr>
                    </a:solidFill>
                    <a:latin typeface="Calibri" panose="020F0502020204030204" pitchFamily="34" charset="0"/>
                  </a:rPr>
                  <a:t>AND</a:t>
                </a:r>
                <a:r>
                  <a:rPr lang="en-US" dirty="0">
                    <a:solidFill>
                      <a:schemeClr val="tx1"/>
                    </a:solidFill>
                    <a:latin typeface="Calibri" panose="020F0502020204030204" pitchFamily="34" charset="0"/>
                  </a:rPr>
                  <a:t> gate is equal to: X AND 1 = X </a:t>
                </a:r>
                <a:br>
                  <a:rPr lang="en-US" dirty="0">
                    <a:solidFill>
                      <a:schemeClr val="tx1"/>
                    </a:solidFill>
                    <a:latin typeface="Calibri" panose="020F0502020204030204" pitchFamily="34" charset="0"/>
                  </a:rPr>
                </a:br>
                <a:r>
                  <a:rPr lang="en-US" dirty="0">
                    <a:solidFill>
                      <a:schemeClr val="tx1"/>
                    </a:solidFill>
                    <a:latin typeface="Calibri" panose="020F0502020204030204" pitchFamily="34" charset="0"/>
                  </a:rPr>
                  <a:t>Here, X is the input</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The outputs of the rest of the AND gates are </a:t>
                </a:r>
                <a:r>
                  <a:rPr lang="en-US" b="1" dirty="0">
                    <a:solidFill>
                      <a:srgbClr val="FF0000"/>
                    </a:solidFill>
                    <a:latin typeface="Calibri" panose="020F0502020204030204" pitchFamily="34" charset="0"/>
                  </a:rPr>
                  <a:t>0 </a:t>
                </a:r>
              </a:p>
              <a:p>
                <a:pPr algn="just">
                  <a:buSzPct val="100000"/>
                  <a:buFont typeface="Symbol" panose="05050102010706020507" pitchFamily="18" charset="2"/>
                  <a:buChar char="*"/>
                </a:pPr>
                <a:endParaRPr lang="en-US" sz="24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mc:Choice>
        <mc:Fallback xmlns="">
          <p:sp>
            <p:nvSpPr>
              <p:cNvPr id="3" name="Text Placeholder 2"/>
              <p:cNvSpPr txBox="1">
                <a:spLocks noRot="1" noChangeAspect="1" noMove="1" noResize="1" noEditPoints="1" noAdjustHandles="1" noChangeArrowheads="1" noChangeShapeType="1" noTextEdit="1"/>
              </p:cNvSpPr>
              <p:nvPr/>
            </p:nvSpPr>
            <p:spPr>
              <a:xfrm>
                <a:off x="685800" y="1447800"/>
                <a:ext cx="7969250" cy="4724400"/>
              </a:xfrm>
              <a:prstGeom prst="rect">
                <a:avLst/>
              </a:prstGeom>
              <a:blipFill rotWithShape="0">
                <a:blip r:embed="rId2"/>
                <a:stretch>
                  <a:fillRect l="-1836" t="-3355" r="-2295"/>
                </a:stretch>
              </a:blipFill>
            </p:spPr>
            <p:txBody>
              <a:bodyPr/>
              <a:lstStyle/>
              <a:p>
                <a:r>
                  <a:rPr lang="en-US">
                    <a:noFill/>
                  </a:rPr>
                  <a:t> </a:t>
                </a:r>
              </a:p>
            </p:txBody>
          </p:sp>
        </mc:Fallback>
      </mc:AlternateContent>
    </p:spTree>
    <p:extLst>
      <p:ext uri="{BB962C8B-B14F-4D97-AF65-F5344CB8AC3E}">
        <p14:creationId xmlns:p14="http://schemas.microsoft.com/office/powerpoint/2010/main" val="3201600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8605" y="304800"/>
            <a:ext cx="9181595" cy="769441"/>
          </a:xfrm>
          <a:prstGeom prst="rect">
            <a:avLst/>
          </a:prstGeom>
        </p:spPr>
        <p:txBody>
          <a:bodyPr wrap="square">
            <a:spAutoFit/>
          </a:bodyPr>
          <a:lstStyle/>
          <a:p>
            <a:pPr algn="ctr"/>
            <a:r>
              <a:rPr lang="fr-FR" sz="4400" dirty="0" err="1"/>
              <a:t>Decoder</a:t>
            </a:r>
            <a:endParaRPr lang="en-US" sz="4400" dirty="0"/>
          </a:p>
        </p:txBody>
      </p:sp>
      <p:grpSp>
        <p:nvGrpSpPr>
          <p:cNvPr id="4" name="Group 4"/>
          <p:cNvGrpSpPr>
            <a:grpSpLocks noChangeAspect="1"/>
          </p:cNvGrpSpPr>
          <p:nvPr/>
        </p:nvGrpSpPr>
        <p:grpSpPr bwMode="auto">
          <a:xfrm>
            <a:off x="1676400" y="1676400"/>
            <a:ext cx="5822950" cy="4467225"/>
            <a:chOff x="1392" y="912"/>
            <a:chExt cx="3668" cy="2814"/>
          </a:xfrm>
        </p:grpSpPr>
        <p:sp>
          <p:nvSpPr>
            <p:cNvPr id="5" name="AutoShape 3"/>
            <p:cNvSpPr>
              <a:spLocks noChangeAspect="1" noChangeArrowheads="1" noTextEdit="1"/>
            </p:cNvSpPr>
            <p:nvPr/>
          </p:nvSpPr>
          <p:spPr bwMode="auto">
            <a:xfrm>
              <a:off x="1392" y="912"/>
              <a:ext cx="3668" cy="2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Line 5"/>
            <p:cNvSpPr>
              <a:spLocks noChangeShapeType="1"/>
            </p:cNvSpPr>
            <p:nvPr/>
          </p:nvSpPr>
          <p:spPr bwMode="auto">
            <a:xfrm flipH="1">
              <a:off x="3034" y="1255"/>
              <a:ext cx="322"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6"/>
            <p:cNvSpPr>
              <a:spLocks noChangeShapeType="1"/>
            </p:cNvSpPr>
            <p:nvPr/>
          </p:nvSpPr>
          <p:spPr bwMode="auto">
            <a:xfrm flipH="1">
              <a:off x="2787" y="1456"/>
              <a:ext cx="57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7"/>
            <p:cNvSpPr>
              <a:spLocks noChangeShapeType="1"/>
            </p:cNvSpPr>
            <p:nvPr/>
          </p:nvSpPr>
          <p:spPr bwMode="auto">
            <a:xfrm flipH="1">
              <a:off x="3833" y="1515"/>
              <a:ext cx="105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3367" y="1201"/>
              <a:ext cx="472" cy="508"/>
            </a:xfrm>
            <a:custGeom>
              <a:avLst/>
              <a:gdLst>
                <a:gd name="T0" fmla="*/ 0 w 2075"/>
                <a:gd name="T1" fmla="*/ 15 h 2239"/>
                <a:gd name="T2" fmla="*/ 1405 w 2075"/>
                <a:gd name="T3" fmla="*/ 40 h 2239"/>
                <a:gd name="T4" fmla="*/ 1811 w 2075"/>
                <a:gd name="T5" fmla="*/ 302 h 2239"/>
                <a:gd name="T6" fmla="*/ 2052 w 2075"/>
                <a:gd name="T7" fmla="*/ 1268 h 2239"/>
                <a:gd name="T8" fmla="*/ 1769 w 2075"/>
                <a:gd name="T9" fmla="*/ 1993 h 2239"/>
                <a:gd name="T10" fmla="*/ 1401 w 2075"/>
                <a:gd name="T11" fmla="*/ 2191 h 2239"/>
                <a:gd name="T12" fmla="*/ 550 w 2075"/>
                <a:gd name="T13" fmla="*/ 2225 h 2239"/>
                <a:gd name="T14" fmla="*/ 0 w 2075"/>
                <a:gd name="T15" fmla="*/ 2231 h 2239"/>
                <a:gd name="T16" fmla="*/ 0 w 2075"/>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5" h="2239">
                  <a:moveTo>
                    <a:pt x="0" y="15"/>
                  </a:moveTo>
                  <a:cubicBezTo>
                    <a:pt x="469" y="20"/>
                    <a:pt x="938" y="0"/>
                    <a:pt x="1405" y="40"/>
                  </a:cubicBezTo>
                  <a:cubicBezTo>
                    <a:pt x="1607" y="83"/>
                    <a:pt x="1691" y="155"/>
                    <a:pt x="1811" y="302"/>
                  </a:cubicBezTo>
                  <a:cubicBezTo>
                    <a:pt x="2005" y="548"/>
                    <a:pt x="2075" y="930"/>
                    <a:pt x="2052" y="1268"/>
                  </a:cubicBezTo>
                  <a:cubicBezTo>
                    <a:pt x="2039" y="1530"/>
                    <a:pt x="1942" y="1819"/>
                    <a:pt x="1769" y="1993"/>
                  </a:cubicBezTo>
                  <a:cubicBezTo>
                    <a:pt x="1668" y="2093"/>
                    <a:pt x="1552" y="2156"/>
                    <a:pt x="1401" y="2191"/>
                  </a:cubicBezTo>
                  <a:cubicBezTo>
                    <a:pt x="1119" y="2239"/>
                    <a:pt x="834" y="2218"/>
                    <a:pt x="550" y="2225"/>
                  </a:cubicBezTo>
                  <a:cubicBezTo>
                    <a:pt x="367" y="2225"/>
                    <a:pt x="184" y="2225"/>
                    <a:pt x="0" y="2231"/>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p:cNvSpPr>
              <a:spLocks noChangeShapeType="1"/>
            </p:cNvSpPr>
            <p:nvPr/>
          </p:nvSpPr>
          <p:spPr bwMode="auto">
            <a:xfrm flipH="1">
              <a:off x="3034" y="1881"/>
              <a:ext cx="322"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0"/>
            <p:cNvSpPr>
              <a:spLocks noChangeShapeType="1"/>
            </p:cNvSpPr>
            <p:nvPr/>
          </p:nvSpPr>
          <p:spPr bwMode="auto">
            <a:xfrm flipH="1">
              <a:off x="2805" y="2064"/>
              <a:ext cx="56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flipH="1">
              <a:off x="3833" y="2094"/>
              <a:ext cx="1036"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2"/>
            <p:cNvSpPr>
              <a:spLocks noChangeShapeType="1"/>
            </p:cNvSpPr>
            <p:nvPr/>
          </p:nvSpPr>
          <p:spPr bwMode="auto">
            <a:xfrm flipH="1">
              <a:off x="3044" y="2531"/>
              <a:ext cx="32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flipH="1">
              <a:off x="2759" y="2733"/>
              <a:ext cx="624"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4"/>
            <p:cNvSpPr>
              <a:spLocks noChangeShapeType="1"/>
            </p:cNvSpPr>
            <p:nvPr/>
          </p:nvSpPr>
          <p:spPr bwMode="auto">
            <a:xfrm flipH="1">
              <a:off x="3833" y="2708"/>
              <a:ext cx="1073"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5"/>
            <p:cNvSpPr>
              <a:spLocks noChangeShapeType="1"/>
            </p:cNvSpPr>
            <p:nvPr/>
          </p:nvSpPr>
          <p:spPr bwMode="auto">
            <a:xfrm flipH="1">
              <a:off x="3044" y="3172"/>
              <a:ext cx="32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6"/>
            <p:cNvSpPr>
              <a:spLocks noChangeShapeType="1"/>
            </p:cNvSpPr>
            <p:nvPr/>
          </p:nvSpPr>
          <p:spPr bwMode="auto">
            <a:xfrm flipH="1">
              <a:off x="2778" y="3355"/>
              <a:ext cx="596"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7"/>
            <p:cNvSpPr>
              <a:spLocks noChangeShapeType="1"/>
            </p:cNvSpPr>
            <p:nvPr/>
          </p:nvSpPr>
          <p:spPr bwMode="auto">
            <a:xfrm flipH="1">
              <a:off x="3833" y="3330"/>
              <a:ext cx="1064"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a:spLocks noChangeArrowheads="1"/>
            </p:cNvSpPr>
            <p:nvPr/>
          </p:nvSpPr>
          <p:spPr bwMode="auto">
            <a:xfrm>
              <a:off x="2790" y="1755"/>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dirty="0">
                  <a:ln>
                    <a:noFill/>
                  </a:ln>
                  <a:solidFill>
                    <a:srgbClr val="000000"/>
                  </a:solidFill>
                  <a:effectLst/>
                  <a:latin typeface="Sans"/>
                </a:rPr>
                <a:t>A</a:t>
              </a:r>
              <a:endParaRPr kumimoji="0" lang="en-US" sz="1800" b="0" i="0" u="none" strike="noStrike" cap="none" normalizeH="0" baseline="0" dirty="0">
                <a:ln>
                  <a:noFill/>
                </a:ln>
                <a:solidFill>
                  <a:schemeClr val="tx1"/>
                </a:solidFill>
                <a:effectLst/>
                <a:latin typeface="Arial" pitchFamily="34" charset="0"/>
              </a:endParaRPr>
            </a:p>
          </p:txBody>
        </p:sp>
        <p:sp>
          <p:nvSpPr>
            <p:cNvPr id="20" name="Rectangle 19"/>
            <p:cNvSpPr>
              <a:spLocks noChangeArrowheads="1"/>
            </p:cNvSpPr>
            <p:nvPr/>
          </p:nvSpPr>
          <p:spPr bwMode="auto">
            <a:xfrm>
              <a:off x="2543" y="3225"/>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Sans"/>
                </a:rPr>
                <a:t>B</a:t>
              </a:r>
              <a:endParaRPr kumimoji="0" lang="en-US" sz="1800" b="0" i="0" u="none" strike="noStrike" cap="none" normalizeH="0" baseline="0">
                <a:ln>
                  <a:noFill/>
                </a:ln>
                <a:solidFill>
                  <a:schemeClr val="tx1"/>
                </a:solidFill>
                <a:effectLst/>
                <a:latin typeface="Arial" pitchFamily="34" charset="0"/>
              </a:endParaRPr>
            </a:p>
          </p:txBody>
        </p:sp>
        <p:sp>
          <p:nvSpPr>
            <p:cNvPr id="21" name="Rectangle 20"/>
            <p:cNvSpPr>
              <a:spLocks noChangeArrowheads="1"/>
            </p:cNvSpPr>
            <p:nvPr/>
          </p:nvSpPr>
          <p:spPr bwMode="auto">
            <a:xfrm>
              <a:off x="2781" y="1169"/>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22" name="Line 21"/>
            <p:cNvSpPr>
              <a:spLocks noChangeShapeType="1"/>
            </p:cNvSpPr>
            <p:nvPr/>
          </p:nvSpPr>
          <p:spPr bwMode="auto">
            <a:xfrm>
              <a:off x="2781" y="1127"/>
              <a:ext cx="22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2524" y="139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Sans"/>
                </a:rPr>
                <a:t>B</a:t>
              </a:r>
              <a:endParaRPr kumimoji="0" lang="en-US" sz="1800" b="0" i="0" u="none" strike="noStrike" cap="none" normalizeH="0" baseline="0">
                <a:ln>
                  <a:noFill/>
                </a:ln>
                <a:solidFill>
                  <a:schemeClr val="tx1"/>
                </a:solidFill>
                <a:effectLst/>
                <a:latin typeface="Arial" pitchFamily="34" charset="0"/>
              </a:endParaRPr>
            </a:p>
          </p:txBody>
        </p:sp>
        <p:sp>
          <p:nvSpPr>
            <p:cNvPr id="24" name="Line 23"/>
            <p:cNvSpPr>
              <a:spLocks noChangeShapeType="1"/>
            </p:cNvSpPr>
            <p:nvPr/>
          </p:nvSpPr>
          <p:spPr bwMode="auto">
            <a:xfrm>
              <a:off x="2483" y="1360"/>
              <a:ext cx="22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p:cNvSpPr>
              <a:spLocks noChangeArrowheads="1"/>
            </p:cNvSpPr>
            <p:nvPr/>
          </p:nvSpPr>
          <p:spPr bwMode="auto">
            <a:xfrm>
              <a:off x="2534" y="200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Sans"/>
                </a:rPr>
                <a:t>B</a:t>
              </a:r>
              <a:endParaRPr kumimoji="0" lang="en-US" sz="1800" b="0" i="0" u="none" strike="noStrike" cap="none" normalizeH="0" baseline="0">
                <a:ln>
                  <a:noFill/>
                </a:ln>
                <a:solidFill>
                  <a:schemeClr val="tx1"/>
                </a:solidFill>
                <a:effectLst/>
                <a:latin typeface="Arial" pitchFamily="34" charset="0"/>
              </a:endParaRPr>
            </a:p>
          </p:txBody>
        </p:sp>
        <p:sp>
          <p:nvSpPr>
            <p:cNvPr id="26" name="Line 25"/>
            <p:cNvSpPr>
              <a:spLocks noChangeShapeType="1"/>
            </p:cNvSpPr>
            <p:nvPr/>
          </p:nvSpPr>
          <p:spPr bwMode="auto">
            <a:xfrm>
              <a:off x="2492" y="1970"/>
              <a:ext cx="23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3372" y="1830"/>
              <a:ext cx="472" cy="509"/>
            </a:xfrm>
            <a:custGeom>
              <a:avLst/>
              <a:gdLst>
                <a:gd name="T0" fmla="*/ 0 w 2074"/>
                <a:gd name="T1" fmla="*/ 15 h 2239"/>
                <a:gd name="T2" fmla="*/ 1405 w 2074"/>
                <a:gd name="T3" fmla="*/ 40 h 2239"/>
                <a:gd name="T4" fmla="*/ 1811 w 2074"/>
                <a:gd name="T5" fmla="*/ 301 h 2239"/>
                <a:gd name="T6" fmla="*/ 2051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7" y="0"/>
                    <a:pt x="1405" y="40"/>
                  </a:cubicBezTo>
                  <a:cubicBezTo>
                    <a:pt x="1606" y="83"/>
                    <a:pt x="1691" y="155"/>
                    <a:pt x="1811" y="301"/>
                  </a:cubicBezTo>
                  <a:cubicBezTo>
                    <a:pt x="2004" y="547"/>
                    <a:pt x="2074" y="930"/>
                    <a:pt x="2051" y="1268"/>
                  </a:cubicBezTo>
                  <a:cubicBezTo>
                    <a:pt x="2038" y="1530"/>
                    <a:pt x="1942" y="1819"/>
                    <a:pt x="1769" y="1992"/>
                  </a:cubicBezTo>
                  <a:cubicBezTo>
                    <a:pt x="1667" y="2093"/>
                    <a:pt x="1551" y="2156"/>
                    <a:pt x="1401" y="2190"/>
                  </a:cubicBezTo>
                  <a:cubicBezTo>
                    <a:pt x="1119" y="2239"/>
                    <a:pt x="833" y="2218"/>
                    <a:pt x="550" y="2225"/>
                  </a:cubicBezTo>
                  <a:cubicBezTo>
                    <a:pt x="366" y="2225"/>
                    <a:pt x="183" y="2225"/>
                    <a:pt x="0" y="2230"/>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3381" y="2462"/>
              <a:ext cx="472" cy="508"/>
            </a:xfrm>
            <a:custGeom>
              <a:avLst/>
              <a:gdLst>
                <a:gd name="T0" fmla="*/ 0 w 2074"/>
                <a:gd name="T1" fmla="*/ 15 h 2239"/>
                <a:gd name="T2" fmla="*/ 1405 w 2074"/>
                <a:gd name="T3" fmla="*/ 40 h 2239"/>
                <a:gd name="T4" fmla="*/ 1811 w 2074"/>
                <a:gd name="T5" fmla="*/ 301 h 2239"/>
                <a:gd name="T6" fmla="*/ 2052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8" y="0"/>
                    <a:pt x="1405" y="40"/>
                  </a:cubicBezTo>
                  <a:cubicBezTo>
                    <a:pt x="1607" y="83"/>
                    <a:pt x="1691" y="155"/>
                    <a:pt x="1811" y="301"/>
                  </a:cubicBezTo>
                  <a:cubicBezTo>
                    <a:pt x="2005" y="547"/>
                    <a:pt x="2074" y="930"/>
                    <a:pt x="2052" y="1268"/>
                  </a:cubicBezTo>
                  <a:cubicBezTo>
                    <a:pt x="2038" y="1530"/>
                    <a:pt x="1942" y="1819"/>
                    <a:pt x="1769" y="1992"/>
                  </a:cubicBezTo>
                  <a:cubicBezTo>
                    <a:pt x="1668" y="2093"/>
                    <a:pt x="1552" y="2156"/>
                    <a:pt x="1401" y="2190"/>
                  </a:cubicBezTo>
                  <a:cubicBezTo>
                    <a:pt x="1119" y="2239"/>
                    <a:pt x="834" y="2218"/>
                    <a:pt x="550" y="2225"/>
                  </a:cubicBezTo>
                  <a:cubicBezTo>
                    <a:pt x="367" y="2225"/>
                    <a:pt x="183" y="2225"/>
                    <a:pt x="0" y="2230"/>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p:nvSpPr>
          <p:spPr bwMode="auto">
            <a:xfrm>
              <a:off x="3372" y="3103"/>
              <a:ext cx="472" cy="508"/>
            </a:xfrm>
            <a:custGeom>
              <a:avLst/>
              <a:gdLst>
                <a:gd name="T0" fmla="*/ 0 w 2074"/>
                <a:gd name="T1" fmla="*/ 15 h 2239"/>
                <a:gd name="T2" fmla="*/ 1405 w 2074"/>
                <a:gd name="T3" fmla="*/ 40 h 2239"/>
                <a:gd name="T4" fmla="*/ 1811 w 2074"/>
                <a:gd name="T5" fmla="*/ 301 h 2239"/>
                <a:gd name="T6" fmla="*/ 2051 w 2074"/>
                <a:gd name="T7" fmla="*/ 1268 h 2239"/>
                <a:gd name="T8" fmla="*/ 1769 w 2074"/>
                <a:gd name="T9" fmla="*/ 1992 h 2239"/>
                <a:gd name="T10" fmla="*/ 1401 w 2074"/>
                <a:gd name="T11" fmla="*/ 2190 h 2239"/>
                <a:gd name="T12" fmla="*/ 550 w 2074"/>
                <a:gd name="T13" fmla="*/ 2225 h 2239"/>
                <a:gd name="T14" fmla="*/ 0 w 2074"/>
                <a:gd name="T15" fmla="*/ 2230 h 2239"/>
                <a:gd name="T16" fmla="*/ 0 w 2074"/>
                <a:gd name="T17" fmla="*/ 15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2239">
                  <a:moveTo>
                    <a:pt x="0" y="15"/>
                  </a:moveTo>
                  <a:cubicBezTo>
                    <a:pt x="468" y="20"/>
                    <a:pt x="937" y="0"/>
                    <a:pt x="1405" y="40"/>
                  </a:cubicBezTo>
                  <a:cubicBezTo>
                    <a:pt x="1606" y="83"/>
                    <a:pt x="1691" y="155"/>
                    <a:pt x="1811" y="301"/>
                  </a:cubicBezTo>
                  <a:cubicBezTo>
                    <a:pt x="2004" y="547"/>
                    <a:pt x="2074" y="930"/>
                    <a:pt x="2051" y="1268"/>
                  </a:cubicBezTo>
                  <a:cubicBezTo>
                    <a:pt x="2038" y="1530"/>
                    <a:pt x="1942" y="1819"/>
                    <a:pt x="1769" y="1992"/>
                  </a:cubicBezTo>
                  <a:cubicBezTo>
                    <a:pt x="1667" y="2093"/>
                    <a:pt x="1551" y="2156"/>
                    <a:pt x="1401" y="2190"/>
                  </a:cubicBezTo>
                  <a:cubicBezTo>
                    <a:pt x="1119" y="2239"/>
                    <a:pt x="833" y="2218"/>
                    <a:pt x="550" y="2225"/>
                  </a:cubicBezTo>
                  <a:cubicBezTo>
                    <a:pt x="366" y="2225"/>
                    <a:pt x="183" y="2225"/>
                    <a:pt x="0" y="2230"/>
                  </a:cubicBezTo>
                  <a:lnTo>
                    <a:pt x="0" y="15"/>
                  </a:lnTo>
                  <a:close/>
                </a:path>
              </a:pathLst>
            </a:custGeom>
            <a:noFill/>
            <a:ln w="19"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2832" y="247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31" name="Line 30"/>
            <p:cNvSpPr>
              <a:spLocks noChangeShapeType="1"/>
            </p:cNvSpPr>
            <p:nvPr/>
          </p:nvSpPr>
          <p:spPr bwMode="auto">
            <a:xfrm>
              <a:off x="2832" y="2431"/>
              <a:ext cx="229"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2537" y="2602"/>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Sans"/>
                </a:rPr>
                <a:t>B</a:t>
              </a:r>
              <a:endParaRPr kumimoji="0" lang="en-US" sz="1800" b="0" i="0" u="none" strike="noStrike" cap="none" normalizeH="0" baseline="0">
                <a:ln>
                  <a:noFill/>
                </a:ln>
                <a:solidFill>
                  <a:schemeClr val="tx1"/>
                </a:solidFill>
                <a:effectLst/>
                <a:latin typeface="Arial" pitchFamily="34" charset="0"/>
              </a:endParaRPr>
            </a:p>
          </p:txBody>
        </p:sp>
        <p:sp>
          <p:nvSpPr>
            <p:cNvPr id="33" name="Rectangle 32"/>
            <p:cNvSpPr>
              <a:spLocks noChangeArrowheads="1"/>
            </p:cNvSpPr>
            <p:nvPr/>
          </p:nvSpPr>
          <p:spPr bwMode="auto">
            <a:xfrm>
              <a:off x="2842" y="2996"/>
              <a:ext cx="2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38" name="Rectangle 37"/>
            <p:cNvSpPr>
              <a:spLocks noChangeArrowheads="1"/>
            </p:cNvSpPr>
            <p:nvPr/>
          </p:nvSpPr>
          <p:spPr bwMode="auto">
            <a:xfrm>
              <a:off x="3954" y="1183"/>
              <a:ext cx="1008"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dirty="0">
                  <a:ln>
                    <a:noFill/>
                  </a:ln>
                  <a:solidFill>
                    <a:srgbClr val="000000"/>
                  </a:solidFill>
                  <a:effectLst/>
                  <a:latin typeface="Sans"/>
                </a:rPr>
                <a:t>Outputs</a:t>
              </a:r>
              <a:endParaRPr kumimoji="0" lang="en-US" sz="1800" b="0" i="0" u="none" strike="noStrike" cap="none" normalizeH="0" baseline="0" dirty="0">
                <a:ln>
                  <a:noFill/>
                </a:ln>
                <a:solidFill>
                  <a:schemeClr val="tx1"/>
                </a:solidFill>
                <a:effectLst/>
                <a:latin typeface="Arial" pitchFamily="34" charset="0"/>
              </a:endParaRPr>
            </a:p>
          </p:txBody>
        </p:sp>
      </p:grpSp>
      <p:sp>
        <p:nvSpPr>
          <p:cNvPr id="43" name="Rectangle 4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23</a:t>
            </a:fld>
            <a:endParaRPr lang="en-US" sz="1050" dirty="0">
              <a:latin typeface="Calibri" panose="020F0502020204030204" pitchFamily="34" charset="0"/>
            </a:endParaRPr>
          </a:p>
        </p:txBody>
      </p:sp>
      <p:sp>
        <p:nvSpPr>
          <p:cNvPr id="44" name="Rounded Rectangle 43"/>
          <p:cNvSpPr/>
          <p:nvPr/>
        </p:nvSpPr>
        <p:spPr>
          <a:xfrm>
            <a:off x="152400" y="1100001"/>
            <a:ext cx="3555813" cy="117439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dirty="0">
                <a:solidFill>
                  <a:schemeClr val="tx1"/>
                </a:solidFill>
              </a:rPr>
              <a:t>Set one of the </a:t>
            </a:r>
            <a:r>
              <a:rPr lang="en-US" i="1" dirty="0">
                <a:solidFill>
                  <a:schemeClr val="tx1"/>
                </a:solidFill>
              </a:rPr>
              <a:t>n </a:t>
            </a:r>
            <a:r>
              <a:rPr lang="en-US" dirty="0">
                <a:solidFill>
                  <a:schemeClr val="tx1"/>
                </a:solidFill>
              </a:rPr>
              <a:t>outputs to 1. The output is decided by </a:t>
            </a:r>
            <a:r>
              <a:rPr lang="en-US" i="1" dirty="0">
                <a:solidFill>
                  <a:schemeClr val="tx1"/>
                </a:solidFill>
              </a:rPr>
              <a:t>log(n)</a:t>
            </a:r>
            <a:r>
              <a:rPr lang="en-US" dirty="0">
                <a:solidFill>
                  <a:schemeClr val="tx1"/>
                </a:solidFill>
              </a:rPr>
              <a:t> select bits</a:t>
            </a:r>
          </a:p>
        </p:txBody>
      </p:sp>
      <p:sp>
        <p:nvSpPr>
          <p:cNvPr id="45" name="Rounded Rectangle 44"/>
          <p:cNvSpPr/>
          <p:nvPr/>
        </p:nvSpPr>
        <p:spPr>
          <a:xfrm>
            <a:off x="4114800" y="6096000"/>
            <a:ext cx="4038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 is similar to a </a:t>
            </a:r>
            <a:r>
              <a:rPr lang="en-US"/>
              <a:t>demultiplexer</a:t>
            </a:r>
          </a:p>
        </p:txBody>
      </p:sp>
    </p:spTree>
    <p:extLst>
      <p:ext uri="{BB962C8B-B14F-4D97-AF65-F5344CB8AC3E}">
        <p14:creationId xmlns:p14="http://schemas.microsoft.com/office/powerpoint/2010/main" val="2925682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05" y="304800"/>
            <a:ext cx="9181595" cy="769441"/>
          </a:xfrm>
          <a:prstGeom prst="rect">
            <a:avLst/>
          </a:prstGeom>
        </p:spPr>
        <p:txBody>
          <a:bodyPr wrap="square">
            <a:spAutoFit/>
          </a:bodyPr>
          <a:lstStyle/>
          <a:p>
            <a:pPr algn="ctr"/>
            <a:r>
              <a:rPr lang="fr-FR" sz="4400" dirty="0"/>
              <a:t>Encoder</a:t>
            </a:r>
            <a:endParaRPr lang="en-US" sz="4400" dirty="0"/>
          </a:p>
        </p:txBody>
      </p:sp>
      <p:sp>
        <p:nvSpPr>
          <p:cNvPr id="3" name="Rectangle 5"/>
          <p:cNvSpPr>
            <a:spLocks noChangeArrowheads="1"/>
          </p:cNvSpPr>
          <p:nvPr/>
        </p:nvSpPr>
        <p:spPr bwMode="auto">
          <a:xfrm>
            <a:off x="4038600" y="1981200"/>
            <a:ext cx="1535113" cy="3528876"/>
          </a:xfrm>
          <a:prstGeom prst="rect">
            <a:avLst/>
          </a:prstGeom>
          <a:solidFill>
            <a:srgbClr val="DC9C4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 name="Line 6"/>
          <p:cNvSpPr>
            <a:spLocks noChangeShapeType="1"/>
          </p:cNvSpPr>
          <p:nvPr/>
        </p:nvSpPr>
        <p:spPr bwMode="auto">
          <a:xfrm>
            <a:off x="2236787" y="2187354"/>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Freeform 7"/>
          <p:cNvSpPr>
            <a:spLocks/>
          </p:cNvSpPr>
          <p:nvPr/>
        </p:nvSpPr>
        <p:spPr bwMode="auto">
          <a:xfrm>
            <a:off x="3894137" y="2145777"/>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Line 8"/>
          <p:cNvSpPr>
            <a:spLocks noChangeShapeType="1"/>
          </p:cNvSpPr>
          <p:nvPr/>
        </p:nvSpPr>
        <p:spPr bwMode="auto">
          <a:xfrm>
            <a:off x="2255837" y="4692388"/>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9"/>
          <p:cNvSpPr>
            <a:spLocks/>
          </p:cNvSpPr>
          <p:nvPr/>
        </p:nvSpPr>
        <p:spPr bwMode="auto">
          <a:xfrm>
            <a:off x="3913187" y="4650811"/>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Line 10"/>
          <p:cNvSpPr>
            <a:spLocks noChangeShapeType="1"/>
          </p:cNvSpPr>
          <p:nvPr/>
        </p:nvSpPr>
        <p:spPr bwMode="auto">
          <a:xfrm>
            <a:off x="2255837" y="5253682"/>
            <a:ext cx="178911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11"/>
          <p:cNvSpPr>
            <a:spLocks/>
          </p:cNvSpPr>
          <p:nvPr/>
        </p:nvSpPr>
        <p:spPr bwMode="auto">
          <a:xfrm>
            <a:off x="3913187" y="5212105"/>
            <a:ext cx="131763" cy="83155"/>
          </a:xfrm>
          <a:custGeom>
            <a:avLst/>
            <a:gdLst>
              <a:gd name="T0" fmla="*/ 23 w 83"/>
              <a:gd name="T1" fmla="*/ 24 h 48"/>
              <a:gd name="T2" fmla="*/ 0 w 83"/>
              <a:gd name="T3" fmla="*/ 48 h 48"/>
              <a:gd name="T4" fmla="*/ 83 w 83"/>
              <a:gd name="T5" fmla="*/ 24 h 48"/>
              <a:gd name="T6" fmla="*/ 0 w 83"/>
              <a:gd name="T7" fmla="*/ 0 h 48"/>
              <a:gd name="T8" fmla="*/ 23 w 83"/>
              <a:gd name="T9" fmla="*/ 24 h 48"/>
            </a:gdLst>
            <a:ahLst/>
            <a:cxnLst>
              <a:cxn ang="0">
                <a:pos x="T0" y="T1"/>
              </a:cxn>
              <a:cxn ang="0">
                <a:pos x="T2" y="T3"/>
              </a:cxn>
              <a:cxn ang="0">
                <a:pos x="T4" y="T5"/>
              </a:cxn>
              <a:cxn ang="0">
                <a:pos x="T6" y="T7"/>
              </a:cxn>
              <a:cxn ang="0">
                <a:pos x="T8" y="T9"/>
              </a:cxn>
            </a:cxnLst>
            <a:rect l="0" t="0" r="r" b="b"/>
            <a:pathLst>
              <a:path w="83" h="48">
                <a:moveTo>
                  <a:pt x="23" y="24"/>
                </a:moveTo>
                <a:lnTo>
                  <a:pt x="0" y="48"/>
                </a:lnTo>
                <a:lnTo>
                  <a:pt x="83" y="24"/>
                </a:lnTo>
                <a:lnTo>
                  <a:pt x="0" y="0"/>
                </a:lnTo>
                <a:lnTo>
                  <a:pt x="23"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12"/>
          <p:cNvSpPr>
            <a:spLocks noChangeArrowheads="1"/>
          </p:cNvSpPr>
          <p:nvPr/>
        </p:nvSpPr>
        <p:spPr bwMode="auto">
          <a:xfrm>
            <a:off x="3035300" y="3164421"/>
            <a:ext cx="84138" cy="100479"/>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Oval 13"/>
          <p:cNvSpPr>
            <a:spLocks noChangeArrowheads="1"/>
          </p:cNvSpPr>
          <p:nvPr/>
        </p:nvSpPr>
        <p:spPr bwMode="auto">
          <a:xfrm>
            <a:off x="3035300" y="4001165"/>
            <a:ext cx="84138" cy="100479"/>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14"/>
          <p:cNvSpPr>
            <a:spLocks noChangeArrowheads="1"/>
          </p:cNvSpPr>
          <p:nvPr/>
        </p:nvSpPr>
        <p:spPr bwMode="auto">
          <a:xfrm>
            <a:off x="3035300" y="3585392"/>
            <a:ext cx="84138" cy="102211"/>
          </a:xfrm>
          <a:prstGeom prst="ellipse">
            <a:avLst/>
          </a:pr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5"/>
          <p:cNvSpPr>
            <a:spLocks noChangeArrowheads="1"/>
          </p:cNvSpPr>
          <p:nvPr/>
        </p:nvSpPr>
        <p:spPr bwMode="auto">
          <a:xfrm>
            <a:off x="2019300" y="4087784"/>
            <a:ext cx="1450975" cy="53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a:ln>
                  <a:noFill/>
                </a:ln>
                <a:solidFill>
                  <a:srgbClr val="000000"/>
                </a:solidFill>
                <a:effectLst/>
                <a:latin typeface="Sans"/>
              </a:rPr>
              <a:t>n inputs</a:t>
            </a:r>
            <a:endParaRPr kumimoji="0" lang="en-US" sz="1800" b="0" i="0" u="none" strike="noStrike" cap="none" normalizeH="0" baseline="0">
              <a:ln>
                <a:noFill/>
              </a:ln>
              <a:solidFill>
                <a:schemeClr val="tx1"/>
              </a:solidFill>
              <a:effectLst/>
              <a:latin typeface="Arial" pitchFamily="34" charset="0"/>
            </a:endParaRPr>
          </a:p>
        </p:txBody>
      </p:sp>
      <p:sp>
        <p:nvSpPr>
          <p:cNvPr id="23" name="Rectangle 26"/>
          <p:cNvSpPr>
            <a:spLocks noChangeArrowheads="1"/>
          </p:cNvSpPr>
          <p:nvPr/>
        </p:nvSpPr>
        <p:spPr bwMode="auto">
          <a:xfrm>
            <a:off x="4113658" y="3778027"/>
            <a:ext cx="1384995"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dirty="0">
                <a:ln>
                  <a:noFill/>
                </a:ln>
                <a:solidFill>
                  <a:srgbClr val="000000"/>
                </a:solidFill>
                <a:effectLst/>
                <a:latin typeface="Sans"/>
              </a:rPr>
              <a:t>Encoder</a:t>
            </a:r>
            <a:endParaRPr kumimoji="0" lang="en-US" sz="1800" b="0" i="0" u="none" strike="noStrike" cap="none" normalizeH="0" baseline="0" dirty="0">
              <a:ln>
                <a:noFill/>
              </a:ln>
              <a:solidFill>
                <a:schemeClr val="tx1"/>
              </a:solidFill>
              <a:effectLst/>
              <a:latin typeface="Arial" pitchFamily="34" charset="0"/>
            </a:endParaRPr>
          </a:p>
        </p:txBody>
      </p:sp>
      <p:grpSp>
        <p:nvGrpSpPr>
          <p:cNvPr id="37" name="Group 36"/>
          <p:cNvGrpSpPr/>
          <p:nvPr/>
        </p:nvGrpSpPr>
        <p:grpSpPr>
          <a:xfrm rot="16200000">
            <a:off x="5527040" y="3311571"/>
            <a:ext cx="1065212" cy="971870"/>
            <a:chOff x="6745288" y="2715733"/>
            <a:chExt cx="1065212" cy="971870"/>
          </a:xfrm>
        </p:grpSpPr>
        <p:sp>
          <p:nvSpPr>
            <p:cNvPr id="28" name="Line 16"/>
            <p:cNvSpPr>
              <a:spLocks noChangeShapeType="1"/>
            </p:cNvSpPr>
            <p:nvPr/>
          </p:nvSpPr>
          <p:spPr bwMode="auto">
            <a:xfrm>
              <a:off x="7772400" y="2720930"/>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p:nvSpPr>
          <p:spPr bwMode="auto">
            <a:xfrm>
              <a:off x="7734300" y="3543815"/>
              <a:ext cx="76200" cy="143788"/>
            </a:xfrm>
            <a:custGeom>
              <a:avLst/>
              <a:gdLst>
                <a:gd name="T0" fmla="*/ 24 w 48"/>
                <a:gd name="T1" fmla="*/ 23 h 83"/>
                <a:gd name="T2" fmla="*/ 0 w 48"/>
                <a:gd name="T3" fmla="*/ 0 h 83"/>
                <a:gd name="T4" fmla="*/ 24 w 48"/>
                <a:gd name="T5" fmla="*/ 83 h 83"/>
                <a:gd name="T6" fmla="*/ 48 w 48"/>
                <a:gd name="T7" fmla="*/ 0 h 83"/>
                <a:gd name="T8" fmla="*/ 24 w 48"/>
                <a:gd name="T9" fmla="*/ 23 h 83"/>
              </a:gdLst>
              <a:ahLst/>
              <a:cxnLst>
                <a:cxn ang="0">
                  <a:pos x="T0" y="T1"/>
                </a:cxn>
                <a:cxn ang="0">
                  <a:pos x="T2" y="T3"/>
                </a:cxn>
                <a:cxn ang="0">
                  <a:pos x="T4" y="T5"/>
                </a:cxn>
                <a:cxn ang="0">
                  <a:pos x="T6" y="T7"/>
                </a:cxn>
                <a:cxn ang="0">
                  <a:pos x="T8" y="T9"/>
                </a:cxn>
              </a:cxnLst>
              <a:rect l="0" t="0" r="r" b="b"/>
              <a:pathLst>
                <a:path w="48" h="83">
                  <a:moveTo>
                    <a:pt x="24" y="23"/>
                  </a:moveTo>
                  <a:lnTo>
                    <a:pt x="0" y="0"/>
                  </a:lnTo>
                  <a:lnTo>
                    <a:pt x="24" y="83"/>
                  </a:lnTo>
                  <a:lnTo>
                    <a:pt x="48" y="0"/>
                  </a:lnTo>
                  <a:lnTo>
                    <a:pt x="24"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18"/>
            <p:cNvSpPr>
              <a:spLocks noChangeShapeType="1"/>
            </p:cNvSpPr>
            <p:nvPr/>
          </p:nvSpPr>
          <p:spPr bwMode="auto">
            <a:xfrm>
              <a:off x="6781800" y="2715733"/>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p:nvSpPr>
          <p:spPr bwMode="auto">
            <a:xfrm>
              <a:off x="6745288" y="3538618"/>
              <a:ext cx="74613" cy="143788"/>
            </a:xfrm>
            <a:custGeom>
              <a:avLst/>
              <a:gdLst>
                <a:gd name="T0" fmla="*/ 23 w 47"/>
                <a:gd name="T1" fmla="*/ 23 h 83"/>
                <a:gd name="T2" fmla="*/ 0 w 47"/>
                <a:gd name="T3" fmla="*/ 0 h 83"/>
                <a:gd name="T4" fmla="*/ 23 w 47"/>
                <a:gd name="T5" fmla="*/ 83 h 83"/>
                <a:gd name="T6" fmla="*/ 47 w 47"/>
                <a:gd name="T7" fmla="*/ 0 h 83"/>
                <a:gd name="T8" fmla="*/ 23 w 47"/>
                <a:gd name="T9" fmla="*/ 23 h 83"/>
              </a:gdLst>
              <a:ahLst/>
              <a:cxnLst>
                <a:cxn ang="0">
                  <a:pos x="T0" y="T1"/>
                </a:cxn>
                <a:cxn ang="0">
                  <a:pos x="T2" y="T3"/>
                </a:cxn>
                <a:cxn ang="0">
                  <a:pos x="T4" y="T5"/>
                </a:cxn>
                <a:cxn ang="0">
                  <a:pos x="T6" y="T7"/>
                </a:cxn>
                <a:cxn ang="0">
                  <a:pos x="T8" y="T9"/>
                </a:cxn>
              </a:cxnLst>
              <a:rect l="0" t="0" r="r" b="b"/>
              <a:pathLst>
                <a:path w="47" h="83">
                  <a:moveTo>
                    <a:pt x="23" y="23"/>
                  </a:moveTo>
                  <a:lnTo>
                    <a:pt x="0" y="0"/>
                  </a:lnTo>
                  <a:lnTo>
                    <a:pt x="23" y="83"/>
                  </a:lnTo>
                  <a:lnTo>
                    <a:pt x="47"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Line 20"/>
            <p:cNvSpPr>
              <a:spLocks noChangeShapeType="1"/>
            </p:cNvSpPr>
            <p:nvPr/>
          </p:nvSpPr>
          <p:spPr bwMode="auto">
            <a:xfrm>
              <a:off x="7105650" y="2715733"/>
              <a:ext cx="0" cy="966673"/>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p:nvSpPr>
          <p:spPr bwMode="auto">
            <a:xfrm>
              <a:off x="7069138" y="3538618"/>
              <a:ext cx="74613" cy="143788"/>
            </a:xfrm>
            <a:custGeom>
              <a:avLst/>
              <a:gdLst>
                <a:gd name="T0" fmla="*/ 23 w 47"/>
                <a:gd name="T1" fmla="*/ 23 h 83"/>
                <a:gd name="T2" fmla="*/ 0 w 47"/>
                <a:gd name="T3" fmla="*/ 0 h 83"/>
                <a:gd name="T4" fmla="*/ 23 w 47"/>
                <a:gd name="T5" fmla="*/ 83 h 83"/>
                <a:gd name="T6" fmla="*/ 47 w 47"/>
                <a:gd name="T7" fmla="*/ 0 h 83"/>
                <a:gd name="T8" fmla="*/ 23 w 47"/>
                <a:gd name="T9" fmla="*/ 23 h 83"/>
              </a:gdLst>
              <a:ahLst/>
              <a:cxnLst>
                <a:cxn ang="0">
                  <a:pos x="T0" y="T1"/>
                </a:cxn>
                <a:cxn ang="0">
                  <a:pos x="T2" y="T3"/>
                </a:cxn>
                <a:cxn ang="0">
                  <a:pos x="T4" y="T5"/>
                </a:cxn>
                <a:cxn ang="0">
                  <a:pos x="T6" y="T7"/>
                </a:cxn>
                <a:cxn ang="0">
                  <a:pos x="T8" y="T9"/>
                </a:cxn>
              </a:cxnLst>
              <a:rect l="0" t="0" r="r" b="b"/>
              <a:pathLst>
                <a:path w="47" h="83">
                  <a:moveTo>
                    <a:pt x="23" y="23"/>
                  </a:moveTo>
                  <a:lnTo>
                    <a:pt x="0" y="0"/>
                  </a:lnTo>
                  <a:lnTo>
                    <a:pt x="23" y="83"/>
                  </a:lnTo>
                  <a:lnTo>
                    <a:pt x="47"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2"/>
            <p:cNvSpPr>
              <a:spLocks/>
            </p:cNvSpPr>
            <p:nvPr/>
          </p:nvSpPr>
          <p:spPr bwMode="auto">
            <a:xfrm>
              <a:off x="7645400" y="3053549"/>
              <a:ext cx="66675" cy="103943"/>
            </a:xfrm>
            <a:custGeom>
              <a:avLst/>
              <a:gdLst>
                <a:gd name="T0" fmla="*/ 102 w 204"/>
                <a:gd name="T1" fmla="*/ 285 h 285"/>
                <a:gd name="T2" fmla="*/ 0 w 204"/>
                <a:gd name="T3" fmla="*/ 143 h 285"/>
                <a:gd name="T4" fmla="*/ 102 w 204"/>
                <a:gd name="T5" fmla="*/ 0 h 285"/>
                <a:gd name="T6" fmla="*/ 204 w 204"/>
                <a:gd name="T7" fmla="*/ 143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3"/>
                  </a:cubicBezTo>
                  <a:cubicBezTo>
                    <a:pt x="0" y="64"/>
                    <a:pt x="46" y="0"/>
                    <a:pt x="102" y="0"/>
                  </a:cubicBezTo>
                  <a:cubicBezTo>
                    <a:pt x="158" y="0"/>
                    <a:pt x="204" y="64"/>
                    <a:pt x="204" y="143"/>
                  </a:cubicBezTo>
                  <a:cubicBezTo>
                    <a:pt x="204" y="221"/>
                    <a:pt x="159"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3"/>
            <p:cNvSpPr>
              <a:spLocks/>
            </p:cNvSpPr>
            <p:nvPr/>
          </p:nvSpPr>
          <p:spPr bwMode="auto">
            <a:xfrm>
              <a:off x="7146925" y="3053549"/>
              <a:ext cx="68263" cy="103943"/>
            </a:xfrm>
            <a:custGeom>
              <a:avLst/>
              <a:gdLst>
                <a:gd name="T0" fmla="*/ 102 w 204"/>
                <a:gd name="T1" fmla="*/ 285 h 285"/>
                <a:gd name="T2" fmla="*/ 0 w 204"/>
                <a:gd name="T3" fmla="*/ 142 h 285"/>
                <a:gd name="T4" fmla="*/ 102 w 204"/>
                <a:gd name="T5" fmla="*/ 0 h 285"/>
                <a:gd name="T6" fmla="*/ 204 w 204"/>
                <a:gd name="T7" fmla="*/ 142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2"/>
                  </a:cubicBezTo>
                  <a:cubicBezTo>
                    <a:pt x="0" y="64"/>
                    <a:pt x="45" y="0"/>
                    <a:pt x="102" y="0"/>
                  </a:cubicBezTo>
                  <a:cubicBezTo>
                    <a:pt x="158" y="0"/>
                    <a:pt x="204" y="63"/>
                    <a:pt x="204" y="142"/>
                  </a:cubicBezTo>
                  <a:cubicBezTo>
                    <a:pt x="204" y="221"/>
                    <a:pt x="158"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4"/>
            <p:cNvSpPr>
              <a:spLocks/>
            </p:cNvSpPr>
            <p:nvPr/>
          </p:nvSpPr>
          <p:spPr bwMode="auto">
            <a:xfrm>
              <a:off x="7394575" y="3053549"/>
              <a:ext cx="68263" cy="103943"/>
            </a:xfrm>
            <a:custGeom>
              <a:avLst/>
              <a:gdLst>
                <a:gd name="T0" fmla="*/ 102 w 204"/>
                <a:gd name="T1" fmla="*/ 285 h 285"/>
                <a:gd name="T2" fmla="*/ 0 w 204"/>
                <a:gd name="T3" fmla="*/ 143 h 285"/>
                <a:gd name="T4" fmla="*/ 102 w 204"/>
                <a:gd name="T5" fmla="*/ 0 h 285"/>
                <a:gd name="T6" fmla="*/ 204 w 204"/>
                <a:gd name="T7" fmla="*/ 142 h 285"/>
                <a:gd name="T8" fmla="*/ 102 w 204"/>
                <a:gd name="T9" fmla="*/ 285 h 285"/>
              </a:gdLst>
              <a:ahLst/>
              <a:cxnLst>
                <a:cxn ang="0">
                  <a:pos x="T0" y="T1"/>
                </a:cxn>
                <a:cxn ang="0">
                  <a:pos x="T2" y="T3"/>
                </a:cxn>
                <a:cxn ang="0">
                  <a:pos x="T4" y="T5"/>
                </a:cxn>
                <a:cxn ang="0">
                  <a:pos x="T6" y="T7"/>
                </a:cxn>
                <a:cxn ang="0">
                  <a:pos x="T8" y="T9"/>
                </a:cxn>
              </a:cxnLst>
              <a:rect l="0" t="0" r="r" b="b"/>
              <a:pathLst>
                <a:path w="204" h="285">
                  <a:moveTo>
                    <a:pt x="102" y="285"/>
                  </a:moveTo>
                  <a:cubicBezTo>
                    <a:pt x="46" y="285"/>
                    <a:pt x="0" y="221"/>
                    <a:pt x="0" y="143"/>
                  </a:cubicBezTo>
                  <a:cubicBezTo>
                    <a:pt x="0" y="64"/>
                    <a:pt x="46" y="0"/>
                    <a:pt x="102" y="0"/>
                  </a:cubicBezTo>
                  <a:cubicBezTo>
                    <a:pt x="159" y="0"/>
                    <a:pt x="204" y="64"/>
                    <a:pt x="204" y="142"/>
                  </a:cubicBezTo>
                  <a:cubicBezTo>
                    <a:pt x="204" y="221"/>
                    <a:pt x="159" y="285"/>
                    <a:pt x="102" y="285"/>
                  </a:cubicBezTo>
                  <a:close/>
                </a:path>
              </a:pathLst>
            </a:custGeom>
            <a:solidFill>
              <a:srgbClr val="241C12"/>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8" name="Right Brace 37"/>
          <p:cNvSpPr/>
          <p:nvPr/>
        </p:nvSpPr>
        <p:spPr>
          <a:xfrm>
            <a:off x="6616711" y="3164421"/>
            <a:ext cx="304800" cy="1406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ounded Rectangle 38"/>
          <p:cNvSpPr/>
          <p:nvPr/>
        </p:nvSpPr>
        <p:spPr>
          <a:xfrm>
            <a:off x="7108824" y="3680825"/>
            <a:ext cx="1425576" cy="3705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log(n) bits</a:t>
            </a:r>
          </a:p>
        </p:txBody>
      </p:sp>
      <p:sp>
        <p:nvSpPr>
          <p:cNvPr id="40" name="Rounded Rectangle 39"/>
          <p:cNvSpPr/>
          <p:nvPr/>
        </p:nvSpPr>
        <p:spPr>
          <a:xfrm>
            <a:off x="1905000" y="1114909"/>
            <a:ext cx="6172200" cy="75455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Given </a:t>
            </a:r>
            <a:r>
              <a:rPr lang="en-US" i="1" dirty="0"/>
              <a:t>n</a:t>
            </a:r>
            <a:r>
              <a:rPr lang="en-US" dirty="0"/>
              <a:t> inputs, assume only one of them is 1. Find its id.</a:t>
            </a:r>
          </a:p>
          <a:p>
            <a:pPr algn="ctr"/>
            <a:r>
              <a:rPr lang="en-US" dirty="0"/>
              <a:t>For example: if the 6</a:t>
            </a:r>
            <a:r>
              <a:rPr lang="en-US" baseline="30000" dirty="0"/>
              <a:t>th</a:t>
            </a:r>
            <a:r>
              <a:rPr lang="en-US" dirty="0"/>
              <a:t> input out of 8 inputs is 1. The output should be 110</a:t>
            </a:r>
          </a:p>
        </p:txBody>
      </p:sp>
    </p:spTree>
    <p:extLst>
      <p:ext uri="{BB962C8B-B14F-4D97-AF65-F5344CB8AC3E}">
        <p14:creationId xmlns:p14="http://schemas.microsoft.com/office/powerpoint/2010/main" val="1259198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05" y="304800"/>
            <a:ext cx="9181595" cy="769441"/>
          </a:xfrm>
          <a:prstGeom prst="rect">
            <a:avLst/>
          </a:prstGeom>
        </p:spPr>
        <p:txBody>
          <a:bodyPr wrap="square">
            <a:spAutoFit/>
          </a:bodyPr>
          <a:lstStyle/>
          <a:p>
            <a:pPr algn="ctr"/>
            <a:r>
              <a:rPr lang="fr-FR" sz="4400" dirty="0" err="1"/>
              <a:t>Example</a:t>
            </a:r>
            <a:r>
              <a:rPr lang="fr-FR" sz="4400" dirty="0"/>
              <a:t> of a 3-bit Encoder</a:t>
            </a:r>
            <a:endParaRPr lang="en-US" sz="4400" dirty="0"/>
          </a:p>
        </p:txBody>
      </p:sp>
      <p:graphicFrame>
        <p:nvGraphicFramePr>
          <p:cNvPr id="3" name="Table 2"/>
          <p:cNvGraphicFramePr>
            <a:graphicFrameLocks noGrp="1"/>
          </p:cNvGraphicFramePr>
          <p:nvPr>
            <p:extLst>
              <p:ext uri="{D42A27DB-BD31-4B8C-83A1-F6EECF244321}">
                <p14:modId xmlns:p14="http://schemas.microsoft.com/office/powerpoint/2010/main" val="1897595524"/>
              </p:ext>
            </p:extLst>
          </p:nvPr>
        </p:nvGraphicFramePr>
        <p:xfrm>
          <a:off x="1524000" y="1600200"/>
          <a:ext cx="6096000" cy="33375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Input</a:t>
                      </a:r>
                      <a:r>
                        <a:rPr lang="en-US" baseline="0" dirty="0"/>
                        <a:t> bit</a:t>
                      </a:r>
                      <a:r>
                        <a:rPr lang="en-US" dirty="0"/>
                        <a:t> </a:t>
                      </a:r>
                    </a:p>
                  </a:txBody>
                  <a:tcPr/>
                </a:tc>
                <a:tc>
                  <a:txBody>
                    <a:bodyPr/>
                    <a:lstStyle/>
                    <a:p>
                      <a:r>
                        <a:rPr lang="en-US" dirty="0"/>
                        <a:t>Bit</a:t>
                      </a:r>
                      <a:r>
                        <a:rPr lang="en-US" baseline="0" dirty="0"/>
                        <a:t>2</a:t>
                      </a:r>
                      <a:endParaRPr lang="en-US" dirty="0"/>
                    </a:p>
                  </a:txBody>
                  <a:tcPr/>
                </a:tc>
                <a:tc>
                  <a:txBody>
                    <a:bodyPr/>
                    <a:lstStyle/>
                    <a:p>
                      <a:r>
                        <a:rPr lang="en-US" dirty="0"/>
                        <a:t>Bit1</a:t>
                      </a:r>
                    </a:p>
                  </a:txBody>
                  <a:tcPr/>
                </a:tc>
                <a:tc>
                  <a:txBody>
                    <a:bodyPr/>
                    <a:lstStyle/>
                    <a:p>
                      <a:r>
                        <a:rPr lang="en-US" dirty="0"/>
                        <a:t>Bit0</a:t>
                      </a:r>
                    </a:p>
                  </a:txBody>
                  <a:tcPr/>
                </a:tc>
                <a:extLst>
                  <a:ext uri="{0D108BD9-81ED-4DB2-BD59-A6C34878D82A}">
                    <a16:rowId xmlns:a16="http://schemas.microsoft.com/office/drawing/2014/main" val="10000"/>
                  </a:ext>
                </a:extLst>
              </a:tr>
              <a:tr h="370840">
                <a:tc>
                  <a:txBody>
                    <a:bodyPr/>
                    <a:lstStyle/>
                    <a:p>
                      <a:r>
                        <a:rPr lang="en-US" dirty="0"/>
                        <a:t>b0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70840">
                <a:tc>
                  <a:txBody>
                    <a:bodyPr/>
                    <a:lstStyle/>
                    <a:p>
                      <a:r>
                        <a:rPr lang="en-US" dirty="0"/>
                        <a:t>b1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b2</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3"/>
                  </a:ext>
                </a:extLst>
              </a:tr>
              <a:tr h="370840">
                <a:tc>
                  <a:txBody>
                    <a:bodyPr/>
                    <a:lstStyle/>
                    <a:p>
                      <a:r>
                        <a:rPr lang="en-US" dirty="0"/>
                        <a:t>b3</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b4</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5"/>
                  </a:ext>
                </a:extLst>
              </a:tr>
              <a:tr h="370840">
                <a:tc>
                  <a:txBody>
                    <a:bodyPr/>
                    <a:lstStyle/>
                    <a:p>
                      <a:r>
                        <a:rPr lang="en-US" dirty="0"/>
                        <a:t>b5</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6"/>
                  </a:ext>
                </a:extLst>
              </a:tr>
              <a:tr h="370840">
                <a:tc>
                  <a:txBody>
                    <a:bodyPr/>
                    <a:lstStyle/>
                    <a:p>
                      <a:r>
                        <a:rPr lang="en-US" dirty="0"/>
                        <a:t>b6</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7"/>
                  </a:ext>
                </a:extLst>
              </a:tr>
              <a:tr h="370840">
                <a:tc>
                  <a:txBody>
                    <a:bodyPr/>
                    <a:lstStyle/>
                    <a:p>
                      <a:r>
                        <a:rPr lang="en-US" dirty="0"/>
                        <a:t>b7</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8"/>
                  </a:ext>
                </a:extLst>
              </a:tr>
            </a:tbl>
          </a:graphicData>
        </a:graphic>
      </p:graphicFrame>
      <p:sp>
        <p:nvSpPr>
          <p:cNvPr id="4" name="TextBox 3"/>
          <p:cNvSpPr txBox="1"/>
          <p:nvPr/>
        </p:nvSpPr>
        <p:spPr>
          <a:xfrm>
            <a:off x="3429000" y="5098534"/>
            <a:ext cx="2411238" cy="369332"/>
          </a:xfrm>
          <a:prstGeom prst="rect">
            <a:avLst/>
          </a:prstGeom>
          <a:noFill/>
        </p:spPr>
        <p:txBody>
          <a:bodyPr wrap="none" rtlCol="0">
            <a:spAutoFit/>
          </a:bodyPr>
          <a:lstStyle/>
          <a:p>
            <a:r>
              <a:rPr lang="en-US" dirty="0"/>
              <a:t>Bit2 = b4 + b5 + b6 + b7</a:t>
            </a:r>
          </a:p>
        </p:txBody>
      </p:sp>
      <p:sp>
        <p:nvSpPr>
          <p:cNvPr id="5" name="Left Brace 4"/>
          <p:cNvSpPr/>
          <p:nvPr/>
        </p:nvSpPr>
        <p:spPr>
          <a:xfrm rot="5400000">
            <a:off x="5181600" y="-762000"/>
            <a:ext cx="381000" cy="43434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ounded Rectangle 5"/>
          <p:cNvSpPr/>
          <p:nvPr/>
        </p:nvSpPr>
        <p:spPr>
          <a:xfrm>
            <a:off x="4495800" y="1074241"/>
            <a:ext cx="1828800" cy="22115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Output bits</a:t>
            </a:r>
          </a:p>
        </p:txBody>
      </p:sp>
      <p:sp>
        <p:nvSpPr>
          <p:cNvPr id="9" name="TextBox 8"/>
          <p:cNvSpPr txBox="1"/>
          <p:nvPr/>
        </p:nvSpPr>
        <p:spPr>
          <a:xfrm>
            <a:off x="3429000" y="5617052"/>
            <a:ext cx="2366353" cy="369332"/>
          </a:xfrm>
          <a:prstGeom prst="rect">
            <a:avLst/>
          </a:prstGeom>
          <a:noFill/>
        </p:spPr>
        <p:txBody>
          <a:bodyPr wrap="none" rtlCol="0">
            <a:spAutoFit/>
          </a:bodyPr>
          <a:lstStyle/>
          <a:p>
            <a:r>
              <a:rPr lang="en-US" dirty="0"/>
              <a:t>Bit1 = b2 + b3 + b6 + b7</a:t>
            </a:r>
          </a:p>
        </p:txBody>
      </p:sp>
      <p:sp>
        <p:nvSpPr>
          <p:cNvPr id="11" name="TextBox 10"/>
          <p:cNvSpPr txBox="1"/>
          <p:nvPr/>
        </p:nvSpPr>
        <p:spPr>
          <a:xfrm>
            <a:off x="3429000" y="6135570"/>
            <a:ext cx="2372765" cy="369332"/>
          </a:xfrm>
          <a:prstGeom prst="rect">
            <a:avLst/>
          </a:prstGeom>
          <a:noFill/>
        </p:spPr>
        <p:txBody>
          <a:bodyPr wrap="none" rtlCol="0">
            <a:spAutoFit/>
          </a:bodyPr>
          <a:lstStyle/>
          <a:p>
            <a:r>
              <a:rPr lang="en-US" dirty="0"/>
              <a:t>Bit0 = b1 + b3 + b5 + b7</a:t>
            </a:r>
          </a:p>
        </p:txBody>
      </p:sp>
      <p:sp>
        <p:nvSpPr>
          <p:cNvPr id="13" name="Rounded Rectangle 12"/>
          <p:cNvSpPr/>
          <p:nvPr/>
        </p:nvSpPr>
        <p:spPr>
          <a:xfrm>
            <a:off x="228600" y="5210433"/>
            <a:ext cx="2590800" cy="514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the + symbol stands for OR</a:t>
            </a:r>
          </a:p>
        </p:txBody>
      </p:sp>
    </p:spTree>
    <p:extLst>
      <p:ext uri="{BB962C8B-B14F-4D97-AF65-F5344CB8AC3E}">
        <p14:creationId xmlns:p14="http://schemas.microsoft.com/office/powerpoint/2010/main" val="829575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05" y="304800"/>
            <a:ext cx="9181595" cy="769441"/>
          </a:xfrm>
          <a:prstGeom prst="rect">
            <a:avLst/>
          </a:prstGeom>
        </p:spPr>
        <p:txBody>
          <a:bodyPr wrap="square">
            <a:spAutoFit/>
          </a:bodyPr>
          <a:lstStyle/>
          <a:p>
            <a:pPr algn="ctr"/>
            <a:r>
              <a:rPr lang="fr-FR" sz="4400" dirty="0" err="1"/>
              <a:t>Example</a:t>
            </a:r>
            <a:r>
              <a:rPr lang="fr-FR" sz="4400" dirty="0"/>
              <a:t> of a 3-bit Encoder - II</a:t>
            </a:r>
            <a:endParaRPr lang="en-US" sz="4400" dirty="0"/>
          </a:p>
        </p:txBody>
      </p:sp>
      <p:sp>
        <p:nvSpPr>
          <p:cNvPr id="10" name="TextBox 9"/>
          <p:cNvSpPr txBox="1"/>
          <p:nvPr/>
        </p:nvSpPr>
        <p:spPr>
          <a:xfrm>
            <a:off x="6016033" y="1703806"/>
            <a:ext cx="686406" cy="461665"/>
          </a:xfrm>
          <a:prstGeom prst="rect">
            <a:avLst/>
          </a:prstGeom>
          <a:noFill/>
        </p:spPr>
        <p:txBody>
          <a:bodyPr wrap="none" rtlCol="0">
            <a:spAutoFit/>
          </a:bodyPr>
          <a:lstStyle/>
          <a:p>
            <a:r>
              <a:rPr lang="en-US" sz="2400" dirty="0"/>
              <a:t>Bit2</a:t>
            </a:r>
          </a:p>
        </p:txBody>
      </p:sp>
      <p:cxnSp>
        <p:nvCxnSpPr>
          <p:cNvPr id="12" name="Straight Connector 11"/>
          <p:cNvCxnSpPr/>
          <p:nvPr/>
        </p:nvCxnSpPr>
        <p:spPr>
          <a:xfrm>
            <a:off x="4122800" y="1958591"/>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4140473" y="2168599"/>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p:cNvCxnSpPr>
            <a:stCxn id="17" idx="3"/>
          </p:cNvCxnSpPr>
          <p:nvPr/>
        </p:nvCxnSpPr>
        <p:spPr>
          <a:xfrm flipV="1">
            <a:off x="5540193" y="2209800"/>
            <a:ext cx="708207" cy="7691"/>
          </a:xfrm>
          <a:prstGeom prst="line">
            <a:avLst/>
          </a:prstGeom>
        </p:spPr>
        <p:style>
          <a:lnRef idx="3">
            <a:schemeClr val="accent1"/>
          </a:lnRef>
          <a:fillRef idx="0">
            <a:schemeClr val="accent1"/>
          </a:fillRef>
          <a:effectRef idx="2">
            <a:schemeClr val="accent1"/>
          </a:effectRef>
          <a:fontRef idx="minor">
            <a:schemeClr val="tx1"/>
          </a:fontRef>
        </p:style>
      </p:cxnSp>
      <p:sp>
        <p:nvSpPr>
          <p:cNvPr id="17" name="Freeform 16"/>
          <p:cNvSpPr>
            <a:spLocks/>
          </p:cNvSpPr>
          <p:nvPr/>
        </p:nvSpPr>
        <p:spPr bwMode="auto">
          <a:xfrm>
            <a:off x="4724400" y="1828800"/>
            <a:ext cx="815793" cy="762000"/>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1" name="Straight Connector 20"/>
          <p:cNvCxnSpPr/>
          <p:nvPr/>
        </p:nvCxnSpPr>
        <p:spPr>
          <a:xfrm>
            <a:off x="4140473" y="2362200"/>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a:off x="4076700" y="2514600"/>
            <a:ext cx="673100" cy="0"/>
          </a:xfrm>
          <a:prstGeom prst="line">
            <a:avLst/>
          </a:prstGeom>
        </p:spPr>
        <p:style>
          <a:lnRef idx="3">
            <a:schemeClr val="accent1"/>
          </a:lnRef>
          <a:fillRef idx="0">
            <a:schemeClr val="accent1"/>
          </a:fillRef>
          <a:effectRef idx="2">
            <a:schemeClr val="accent1"/>
          </a:effectRef>
          <a:fontRef idx="minor">
            <a:schemeClr val="tx1"/>
          </a:fontRef>
        </p:style>
      </p:cxnSp>
      <p:sp>
        <p:nvSpPr>
          <p:cNvPr id="23" name="TextBox 22"/>
          <p:cNvSpPr txBox="1"/>
          <p:nvPr/>
        </p:nvSpPr>
        <p:spPr>
          <a:xfrm>
            <a:off x="6016033" y="3021814"/>
            <a:ext cx="651140" cy="461665"/>
          </a:xfrm>
          <a:prstGeom prst="rect">
            <a:avLst/>
          </a:prstGeom>
          <a:noFill/>
        </p:spPr>
        <p:txBody>
          <a:bodyPr wrap="none" rtlCol="0">
            <a:spAutoFit/>
          </a:bodyPr>
          <a:lstStyle/>
          <a:p>
            <a:r>
              <a:rPr lang="en-US" sz="2400" dirty="0"/>
              <a:t>Bit1</a:t>
            </a:r>
          </a:p>
        </p:txBody>
      </p:sp>
      <p:cxnSp>
        <p:nvCxnSpPr>
          <p:cNvPr id="24" name="Straight Connector 23"/>
          <p:cNvCxnSpPr/>
          <p:nvPr/>
        </p:nvCxnSpPr>
        <p:spPr>
          <a:xfrm>
            <a:off x="4122800" y="3276599"/>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a:off x="4140473" y="3486607"/>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Connector 25"/>
          <p:cNvCxnSpPr>
            <a:stCxn id="27" idx="3"/>
          </p:cNvCxnSpPr>
          <p:nvPr/>
        </p:nvCxnSpPr>
        <p:spPr>
          <a:xfrm flipV="1">
            <a:off x="5540193" y="3527808"/>
            <a:ext cx="708207" cy="7691"/>
          </a:xfrm>
          <a:prstGeom prst="line">
            <a:avLst/>
          </a:prstGeom>
        </p:spPr>
        <p:style>
          <a:lnRef idx="3">
            <a:schemeClr val="accent1"/>
          </a:lnRef>
          <a:fillRef idx="0">
            <a:schemeClr val="accent1"/>
          </a:fillRef>
          <a:effectRef idx="2">
            <a:schemeClr val="accent1"/>
          </a:effectRef>
          <a:fontRef idx="minor">
            <a:schemeClr val="tx1"/>
          </a:fontRef>
        </p:style>
      </p:cxnSp>
      <p:sp>
        <p:nvSpPr>
          <p:cNvPr id="27" name="Freeform 26"/>
          <p:cNvSpPr>
            <a:spLocks/>
          </p:cNvSpPr>
          <p:nvPr/>
        </p:nvSpPr>
        <p:spPr bwMode="auto">
          <a:xfrm>
            <a:off x="4724400" y="3146808"/>
            <a:ext cx="815793" cy="762000"/>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8" name="Straight Connector 27"/>
          <p:cNvCxnSpPr/>
          <p:nvPr/>
        </p:nvCxnSpPr>
        <p:spPr>
          <a:xfrm>
            <a:off x="4140473" y="3680208"/>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a:xfrm>
            <a:off x="4076700" y="3832608"/>
            <a:ext cx="673100" cy="0"/>
          </a:xfrm>
          <a:prstGeom prst="line">
            <a:avLst/>
          </a:prstGeom>
        </p:spPr>
        <p:style>
          <a:lnRef idx="3">
            <a:schemeClr val="accent1"/>
          </a:lnRef>
          <a:fillRef idx="0">
            <a:schemeClr val="accent1"/>
          </a:fillRef>
          <a:effectRef idx="2">
            <a:schemeClr val="accent1"/>
          </a:effectRef>
          <a:fontRef idx="minor">
            <a:schemeClr val="tx1"/>
          </a:fontRef>
        </p:style>
      </p:cxnSp>
      <p:sp>
        <p:nvSpPr>
          <p:cNvPr id="30" name="TextBox 29"/>
          <p:cNvSpPr txBox="1"/>
          <p:nvPr/>
        </p:nvSpPr>
        <p:spPr>
          <a:xfrm>
            <a:off x="6041433" y="4339822"/>
            <a:ext cx="712054" cy="461665"/>
          </a:xfrm>
          <a:prstGeom prst="rect">
            <a:avLst/>
          </a:prstGeom>
          <a:noFill/>
        </p:spPr>
        <p:txBody>
          <a:bodyPr wrap="none" rtlCol="0">
            <a:spAutoFit/>
          </a:bodyPr>
          <a:lstStyle/>
          <a:p>
            <a:r>
              <a:rPr lang="en-US" sz="2400" dirty="0"/>
              <a:t>Bit0</a:t>
            </a:r>
          </a:p>
        </p:txBody>
      </p:sp>
      <p:cxnSp>
        <p:nvCxnSpPr>
          <p:cNvPr id="31" name="Straight Connector 30"/>
          <p:cNvCxnSpPr/>
          <p:nvPr/>
        </p:nvCxnSpPr>
        <p:spPr>
          <a:xfrm>
            <a:off x="4148200" y="4594607"/>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a:xfrm>
            <a:off x="4165873" y="4804615"/>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Straight Connector 32"/>
          <p:cNvCxnSpPr>
            <a:stCxn id="34" idx="3"/>
          </p:cNvCxnSpPr>
          <p:nvPr/>
        </p:nvCxnSpPr>
        <p:spPr>
          <a:xfrm flipV="1">
            <a:off x="5565593" y="4845816"/>
            <a:ext cx="708207" cy="7691"/>
          </a:xfrm>
          <a:prstGeom prst="line">
            <a:avLst/>
          </a:prstGeom>
        </p:spPr>
        <p:style>
          <a:lnRef idx="3">
            <a:schemeClr val="accent1"/>
          </a:lnRef>
          <a:fillRef idx="0">
            <a:schemeClr val="accent1"/>
          </a:fillRef>
          <a:effectRef idx="2">
            <a:schemeClr val="accent1"/>
          </a:effectRef>
          <a:fontRef idx="minor">
            <a:schemeClr val="tx1"/>
          </a:fontRef>
        </p:style>
      </p:cxnSp>
      <p:sp>
        <p:nvSpPr>
          <p:cNvPr id="34" name="Freeform 33"/>
          <p:cNvSpPr>
            <a:spLocks/>
          </p:cNvSpPr>
          <p:nvPr/>
        </p:nvSpPr>
        <p:spPr bwMode="auto">
          <a:xfrm>
            <a:off x="4749800" y="4464816"/>
            <a:ext cx="815793" cy="762000"/>
          </a:xfrm>
          <a:custGeom>
            <a:avLst/>
            <a:gdLst>
              <a:gd name="T0" fmla="*/ 0 w 2946"/>
              <a:gd name="T1" fmla="*/ 0 h 3517"/>
              <a:gd name="T2" fmla="*/ 378 w 2946"/>
              <a:gd name="T3" fmla="*/ 1758 h 3517"/>
              <a:gd name="T4" fmla="*/ 0 w 2946"/>
              <a:gd name="T5" fmla="*/ 3517 h 3517"/>
              <a:gd name="T6" fmla="*/ 2946 w 2946"/>
              <a:gd name="T7" fmla="*/ 1794 h 3517"/>
              <a:gd name="T8" fmla="*/ 0 w 2946"/>
              <a:gd name="T9" fmla="*/ 0 h 3517"/>
            </a:gdLst>
            <a:ahLst/>
            <a:cxnLst>
              <a:cxn ang="0">
                <a:pos x="T0" y="T1"/>
              </a:cxn>
              <a:cxn ang="0">
                <a:pos x="T2" y="T3"/>
              </a:cxn>
              <a:cxn ang="0">
                <a:pos x="T4" y="T5"/>
              </a:cxn>
              <a:cxn ang="0">
                <a:pos x="T6" y="T7"/>
              </a:cxn>
              <a:cxn ang="0">
                <a:pos x="T8" y="T9"/>
              </a:cxn>
            </a:cxnLst>
            <a:rect l="0" t="0" r="r" b="b"/>
            <a:pathLst>
              <a:path w="2946" h="3517">
                <a:moveTo>
                  <a:pt x="0" y="0"/>
                </a:moveTo>
                <a:cubicBezTo>
                  <a:pt x="303" y="680"/>
                  <a:pt x="378" y="1195"/>
                  <a:pt x="378" y="1758"/>
                </a:cubicBezTo>
                <a:cubicBezTo>
                  <a:pt x="378" y="2437"/>
                  <a:pt x="246" y="2965"/>
                  <a:pt x="0" y="3517"/>
                </a:cubicBezTo>
                <a:cubicBezTo>
                  <a:pt x="953" y="3517"/>
                  <a:pt x="2413" y="2929"/>
                  <a:pt x="2946" y="1794"/>
                </a:cubicBezTo>
                <a:cubicBezTo>
                  <a:pt x="2407" y="739"/>
                  <a:pt x="937" y="0"/>
                  <a:pt x="0" y="0"/>
                </a:cubicBezTo>
                <a:close/>
              </a:path>
            </a:pathLst>
          </a:custGeom>
          <a:noFill/>
          <a:ln w="23"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35" name="Straight Connector 34"/>
          <p:cNvCxnSpPr/>
          <p:nvPr/>
        </p:nvCxnSpPr>
        <p:spPr>
          <a:xfrm>
            <a:off x="4165873" y="4998216"/>
            <a:ext cx="6731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4102100" y="5150616"/>
            <a:ext cx="673100" cy="0"/>
          </a:xfrm>
          <a:prstGeom prst="line">
            <a:avLst/>
          </a:prstGeom>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3579075" y="1749972"/>
            <a:ext cx="436338" cy="369332"/>
          </a:xfrm>
          <a:prstGeom prst="rect">
            <a:avLst/>
          </a:prstGeom>
          <a:noFill/>
        </p:spPr>
        <p:txBody>
          <a:bodyPr wrap="none" rtlCol="0">
            <a:spAutoFit/>
          </a:bodyPr>
          <a:lstStyle/>
          <a:p>
            <a:r>
              <a:rPr lang="en-US" dirty="0"/>
              <a:t>b4</a:t>
            </a:r>
          </a:p>
        </p:txBody>
      </p:sp>
      <p:sp>
        <p:nvSpPr>
          <p:cNvPr id="38" name="TextBox 37"/>
          <p:cNvSpPr txBox="1"/>
          <p:nvPr/>
        </p:nvSpPr>
        <p:spPr>
          <a:xfrm>
            <a:off x="3583349" y="1916668"/>
            <a:ext cx="426720" cy="369332"/>
          </a:xfrm>
          <a:prstGeom prst="rect">
            <a:avLst/>
          </a:prstGeom>
          <a:noFill/>
        </p:spPr>
        <p:txBody>
          <a:bodyPr wrap="none" rtlCol="0">
            <a:spAutoFit/>
          </a:bodyPr>
          <a:lstStyle/>
          <a:p>
            <a:r>
              <a:rPr lang="en-US" dirty="0"/>
              <a:t>b5</a:t>
            </a:r>
          </a:p>
        </p:txBody>
      </p:sp>
      <p:sp>
        <p:nvSpPr>
          <p:cNvPr id="39" name="TextBox 38"/>
          <p:cNvSpPr txBox="1"/>
          <p:nvPr/>
        </p:nvSpPr>
        <p:spPr>
          <a:xfrm>
            <a:off x="3588653" y="2159795"/>
            <a:ext cx="439544" cy="369332"/>
          </a:xfrm>
          <a:prstGeom prst="rect">
            <a:avLst/>
          </a:prstGeom>
          <a:noFill/>
        </p:spPr>
        <p:txBody>
          <a:bodyPr wrap="none" rtlCol="0">
            <a:spAutoFit/>
          </a:bodyPr>
          <a:lstStyle/>
          <a:p>
            <a:r>
              <a:rPr lang="en-US" dirty="0"/>
              <a:t>b6</a:t>
            </a:r>
          </a:p>
        </p:txBody>
      </p:sp>
      <p:sp>
        <p:nvSpPr>
          <p:cNvPr id="40" name="TextBox 39"/>
          <p:cNvSpPr txBox="1"/>
          <p:nvPr/>
        </p:nvSpPr>
        <p:spPr>
          <a:xfrm>
            <a:off x="3603100" y="2344461"/>
            <a:ext cx="421910" cy="369332"/>
          </a:xfrm>
          <a:prstGeom prst="rect">
            <a:avLst/>
          </a:prstGeom>
          <a:noFill/>
        </p:spPr>
        <p:txBody>
          <a:bodyPr wrap="none" rtlCol="0">
            <a:spAutoFit/>
          </a:bodyPr>
          <a:lstStyle/>
          <a:p>
            <a:r>
              <a:rPr lang="en-US" dirty="0"/>
              <a:t>b7</a:t>
            </a:r>
          </a:p>
        </p:txBody>
      </p:sp>
      <p:sp>
        <p:nvSpPr>
          <p:cNvPr id="41" name="TextBox 40"/>
          <p:cNvSpPr txBox="1"/>
          <p:nvPr/>
        </p:nvSpPr>
        <p:spPr>
          <a:xfrm>
            <a:off x="3586388" y="3025644"/>
            <a:ext cx="420308" cy="369332"/>
          </a:xfrm>
          <a:prstGeom prst="rect">
            <a:avLst/>
          </a:prstGeom>
          <a:noFill/>
        </p:spPr>
        <p:txBody>
          <a:bodyPr wrap="none" rtlCol="0">
            <a:spAutoFit/>
          </a:bodyPr>
          <a:lstStyle/>
          <a:p>
            <a:r>
              <a:rPr lang="en-US" dirty="0"/>
              <a:t>b2</a:t>
            </a:r>
          </a:p>
        </p:txBody>
      </p:sp>
      <p:sp>
        <p:nvSpPr>
          <p:cNvPr id="42" name="TextBox 41"/>
          <p:cNvSpPr txBox="1"/>
          <p:nvPr/>
        </p:nvSpPr>
        <p:spPr>
          <a:xfrm>
            <a:off x="3590662" y="3192340"/>
            <a:ext cx="425116" cy="369332"/>
          </a:xfrm>
          <a:prstGeom prst="rect">
            <a:avLst/>
          </a:prstGeom>
          <a:noFill/>
        </p:spPr>
        <p:txBody>
          <a:bodyPr wrap="none" rtlCol="0">
            <a:spAutoFit/>
          </a:bodyPr>
          <a:lstStyle/>
          <a:p>
            <a:r>
              <a:rPr lang="en-US" dirty="0"/>
              <a:t>b3</a:t>
            </a:r>
          </a:p>
        </p:txBody>
      </p:sp>
      <p:sp>
        <p:nvSpPr>
          <p:cNvPr id="43" name="TextBox 42"/>
          <p:cNvSpPr txBox="1"/>
          <p:nvPr/>
        </p:nvSpPr>
        <p:spPr>
          <a:xfrm>
            <a:off x="3595966" y="3435467"/>
            <a:ext cx="439544" cy="369332"/>
          </a:xfrm>
          <a:prstGeom prst="rect">
            <a:avLst/>
          </a:prstGeom>
          <a:noFill/>
        </p:spPr>
        <p:txBody>
          <a:bodyPr wrap="none" rtlCol="0">
            <a:spAutoFit/>
          </a:bodyPr>
          <a:lstStyle/>
          <a:p>
            <a:r>
              <a:rPr lang="en-US" dirty="0"/>
              <a:t>b6</a:t>
            </a:r>
          </a:p>
        </p:txBody>
      </p:sp>
      <p:sp>
        <p:nvSpPr>
          <p:cNvPr id="44" name="TextBox 43"/>
          <p:cNvSpPr txBox="1"/>
          <p:nvPr/>
        </p:nvSpPr>
        <p:spPr>
          <a:xfrm>
            <a:off x="3610413" y="3620133"/>
            <a:ext cx="421910" cy="369332"/>
          </a:xfrm>
          <a:prstGeom prst="rect">
            <a:avLst/>
          </a:prstGeom>
          <a:noFill/>
        </p:spPr>
        <p:txBody>
          <a:bodyPr wrap="none" rtlCol="0">
            <a:spAutoFit/>
          </a:bodyPr>
          <a:lstStyle/>
          <a:p>
            <a:r>
              <a:rPr lang="en-US" dirty="0"/>
              <a:t>b7</a:t>
            </a:r>
          </a:p>
        </p:txBody>
      </p:sp>
      <p:sp>
        <p:nvSpPr>
          <p:cNvPr id="45" name="TextBox 44"/>
          <p:cNvSpPr txBox="1"/>
          <p:nvPr/>
        </p:nvSpPr>
        <p:spPr>
          <a:xfrm>
            <a:off x="3608383" y="4342709"/>
            <a:ext cx="393056" cy="369332"/>
          </a:xfrm>
          <a:prstGeom prst="rect">
            <a:avLst/>
          </a:prstGeom>
          <a:noFill/>
        </p:spPr>
        <p:txBody>
          <a:bodyPr wrap="none" rtlCol="0">
            <a:spAutoFit/>
          </a:bodyPr>
          <a:lstStyle/>
          <a:p>
            <a:r>
              <a:rPr lang="en-US" dirty="0"/>
              <a:t>b1</a:t>
            </a:r>
          </a:p>
        </p:txBody>
      </p:sp>
      <p:sp>
        <p:nvSpPr>
          <p:cNvPr id="46" name="TextBox 45"/>
          <p:cNvSpPr txBox="1"/>
          <p:nvPr/>
        </p:nvSpPr>
        <p:spPr>
          <a:xfrm>
            <a:off x="3612657" y="4509405"/>
            <a:ext cx="425116" cy="369332"/>
          </a:xfrm>
          <a:prstGeom prst="rect">
            <a:avLst/>
          </a:prstGeom>
          <a:noFill/>
        </p:spPr>
        <p:txBody>
          <a:bodyPr wrap="none" rtlCol="0">
            <a:spAutoFit/>
          </a:bodyPr>
          <a:lstStyle/>
          <a:p>
            <a:r>
              <a:rPr lang="en-US" dirty="0"/>
              <a:t>b3</a:t>
            </a:r>
          </a:p>
        </p:txBody>
      </p:sp>
      <p:sp>
        <p:nvSpPr>
          <p:cNvPr id="47" name="TextBox 46"/>
          <p:cNvSpPr txBox="1"/>
          <p:nvPr/>
        </p:nvSpPr>
        <p:spPr>
          <a:xfrm>
            <a:off x="3617961" y="4752532"/>
            <a:ext cx="426720" cy="369332"/>
          </a:xfrm>
          <a:prstGeom prst="rect">
            <a:avLst/>
          </a:prstGeom>
          <a:noFill/>
        </p:spPr>
        <p:txBody>
          <a:bodyPr wrap="none" rtlCol="0">
            <a:spAutoFit/>
          </a:bodyPr>
          <a:lstStyle/>
          <a:p>
            <a:r>
              <a:rPr lang="en-US" dirty="0"/>
              <a:t>b5</a:t>
            </a:r>
          </a:p>
        </p:txBody>
      </p:sp>
      <p:sp>
        <p:nvSpPr>
          <p:cNvPr id="48" name="TextBox 47"/>
          <p:cNvSpPr txBox="1"/>
          <p:nvPr/>
        </p:nvSpPr>
        <p:spPr>
          <a:xfrm>
            <a:off x="3632408" y="4937198"/>
            <a:ext cx="421910" cy="369332"/>
          </a:xfrm>
          <a:prstGeom prst="rect">
            <a:avLst/>
          </a:prstGeom>
          <a:noFill/>
        </p:spPr>
        <p:txBody>
          <a:bodyPr wrap="none" rtlCol="0">
            <a:spAutoFit/>
          </a:bodyPr>
          <a:lstStyle/>
          <a:p>
            <a:r>
              <a:rPr lang="en-US" dirty="0"/>
              <a:t>b7</a:t>
            </a:r>
          </a:p>
        </p:txBody>
      </p:sp>
      <p:sp>
        <p:nvSpPr>
          <p:cNvPr id="49" name="Right Brace 48"/>
          <p:cNvSpPr/>
          <p:nvPr/>
        </p:nvSpPr>
        <p:spPr>
          <a:xfrm>
            <a:off x="6753487" y="1749972"/>
            <a:ext cx="561713" cy="33718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TextBox 49"/>
          <p:cNvSpPr txBox="1"/>
          <p:nvPr/>
        </p:nvSpPr>
        <p:spPr>
          <a:xfrm>
            <a:off x="7328806" y="3196642"/>
            <a:ext cx="982961" cy="369332"/>
          </a:xfrm>
          <a:prstGeom prst="rect">
            <a:avLst/>
          </a:prstGeom>
          <a:noFill/>
        </p:spPr>
        <p:txBody>
          <a:bodyPr wrap="none" rtlCol="0">
            <a:spAutoFit/>
          </a:bodyPr>
          <a:lstStyle/>
          <a:p>
            <a:r>
              <a:rPr lang="en-US" dirty="0"/>
              <a:t>Outputs</a:t>
            </a:r>
          </a:p>
        </p:txBody>
      </p:sp>
      <p:sp>
        <p:nvSpPr>
          <p:cNvPr id="51" name="Left Brace 50"/>
          <p:cNvSpPr/>
          <p:nvPr/>
        </p:nvSpPr>
        <p:spPr>
          <a:xfrm>
            <a:off x="3048000" y="1916668"/>
            <a:ext cx="304800" cy="33898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1882282" y="3463276"/>
            <a:ext cx="1189749" cy="369332"/>
          </a:xfrm>
          <a:prstGeom prst="rect">
            <a:avLst/>
          </a:prstGeom>
          <a:noFill/>
        </p:spPr>
        <p:txBody>
          <a:bodyPr wrap="none" rtlCol="0">
            <a:spAutoFit/>
          </a:bodyPr>
          <a:lstStyle/>
          <a:p>
            <a:r>
              <a:rPr lang="en-US" dirty="0"/>
              <a:t>8-bit input</a:t>
            </a:r>
          </a:p>
        </p:txBody>
      </p:sp>
    </p:spTree>
    <p:extLst>
      <p:ext uri="{BB962C8B-B14F-4D97-AF65-F5344CB8AC3E}">
        <p14:creationId xmlns:p14="http://schemas.microsoft.com/office/powerpoint/2010/main" val="1611686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8600" y="297359"/>
            <a:ext cx="8686800" cy="769441"/>
          </a:xfrm>
          <a:prstGeom prst="rect">
            <a:avLst/>
          </a:prstGeom>
        </p:spPr>
        <p:txBody>
          <a:bodyPr wrap="square">
            <a:spAutoFit/>
          </a:bodyPr>
          <a:lstStyle/>
          <a:p>
            <a:pPr algn="ctr"/>
            <a:r>
              <a:rPr lang="fr-FR" sz="4400" dirty="0" err="1"/>
              <a:t>Outline</a:t>
            </a:r>
            <a:endParaRPr lang="en-US" sz="4400" dirty="0"/>
          </a:p>
        </p:txBody>
      </p:sp>
      <p:sp>
        <p:nvSpPr>
          <p:cNvPr id="4" name="Rectangle 3"/>
          <p:cNvSpPr/>
          <p:nvPr/>
        </p:nvSpPr>
        <p:spPr>
          <a:xfrm>
            <a:off x="2286000" y="2057401"/>
            <a:ext cx="4572000" cy="3539430"/>
          </a:xfrm>
          <a:prstGeom prst="rect">
            <a:avLst/>
          </a:prstGeom>
        </p:spPr>
        <p:txBody>
          <a:bodyPr wrap="square">
            <a:spAutoFit/>
          </a:bodyPr>
          <a:lstStyle/>
          <a:p>
            <a:pPr lvl="0">
              <a:buClr>
                <a:schemeClr val="tx2">
                  <a:lumMod val="60000"/>
                  <a:lumOff val="40000"/>
                </a:schemeClr>
              </a:buClr>
              <a:buSzPct val="100000"/>
              <a:buFont typeface="Symbol" pitchFamily="18" charset="2"/>
              <a:buChar char=""/>
            </a:pPr>
            <a:r>
              <a:rPr lang="en-US" sz="3200" dirty="0">
                <a:latin typeface="Calibri" pitchFamily="34" charset="0"/>
              </a:rPr>
              <a:t>Transistors and Gates</a:t>
            </a:r>
          </a:p>
          <a:p>
            <a:pPr lvl="0">
              <a:buClr>
                <a:schemeClr val="tx2">
                  <a:lumMod val="60000"/>
                  <a:lumOff val="40000"/>
                </a:schemeClr>
              </a:buClr>
              <a:buSzPct val="100000"/>
              <a:buFont typeface="Symbol" pitchFamily="18" charset="2"/>
              <a:buChar char=""/>
            </a:pPr>
            <a:endParaRPr lang="en-US" sz="3200" dirty="0">
              <a:latin typeface="Calibri" pitchFamily="34" charset="0"/>
            </a:endParaRPr>
          </a:p>
          <a:p>
            <a:pPr lvl="0">
              <a:buClr>
                <a:schemeClr val="tx2">
                  <a:lumMod val="60000"/>
                  <a:lumOff val="40000"/>
                </a:schemeClr>
              </a:buClr>
              <a:buSzPct val="100000"/>
              <a:buFont typeface="Symbol" pitchFamily="18" charset="2"/>
              <a:buChar char=""/>
            </a:pPr>
            <a:r>
              <a:rPr lang="en-US" sz="3200" dirty="0">
                <a:latin typeface="Calibri" pitchFamily="34" charset="0"/>
              </a:rPr>
              <a:t>Combinational Logic</a:t>
            </a:r>
          </a:p>
          <a:p>
            <a:pPr lvl="0">
              <a:buClr>
                <a:schemeClr val="tx2">
                  <a:lumMod val="60000"/>
                  <a:lumOff val="40000"/>
                </a:schemeClr>
              </a:buClr>
              <a:buSzPct val="100000"/>
            </a:pPr>
            <a:endParaRPr lang="en-US" sz="3200" dirty="0">
              <a:latin typeface="Calibri" pitchFamily="34" charset="0"/>
            </a:endParaRPr>
          </a:p>
          <a:p>
            <a:pPr lvl="0">
              <a:buClr>
                <a:schemeClr val="tx2">
                  <a:lumMod val="60000"/>
                  <a:lumOff val="40000"/>
                </a:schemeClr>
              </a:buClr>
              <a:buSzPct val="100000"/>
              <a:buFont typeface="Symbol" pitchFamily="18" charset="2"/>
              <a:buChar char=""/>
            </a:pPr>
            <a:r>
              <a:rPr lang="en-US" sz="3200" dirty="0">
                <a:latin typeface="Calibri" pitchFamily="34" charset="0"/>
              </a:rPr>
              <a:t> Sequential Logic</a:t>
            </a:r>
          </a:p>
          <a:p>
            <a:pPr lvl="0">
              <a:buClr>
                <a:schemeClr val="tx2">
                  <a:lumMod val="60000"/>
                  <a:lumOff val="40000"/>
                </a:schemeClr>
              </a:buClr>
              <a:buSzPct val="100000"/>
              <a:buFont typeface="Symbol" pitchFamily="18" charset="2"/>
              <a:buChar char=""/>
            </a:pPr>
            <a:endParaRPr lang="en-US" sz="3200" dirty="0">
              <a:latin typeface="Calibri" pitchFamily="34" charset="0"/>
            </a:endParaRPr>
          </a:p>
          <a:p>
            <a:pPr lvl="0">
              <a:buClr>
                <a:schemeClr val="tx2">
                  <a:lumMod val="60000"/>
                  <a:lumOff val="40000"/>
                </a:schemeClr>
              </a:buClr>
              <a:buSzPct val="100000"/>
              <a:buFont typeface="Symbol" pitchFamily="18" charset="2"/>
              <a:buChar char=""/>
            </a:pPr>
            <a:r>
              <a:rPr lang="en-US" sz="3200" dirty="0">
                <a:latin typeface="Calibri" pitchFamily="34" charset="0"/>
              </a:rPr>
              <a:t> SRAM/ DRAM Cells</a:t>
            </a:r>
          </a:p>
        </p:txBody>
      </p:sp>
      <p:pic>
        <p:nvPicPr>
          <p:cNvPr id="5" name="Picture 4"/>
          <p:cNvPicPr>
            <a:picLocks noChangeAspect="1"/>
          </p:cNvPicPr>
          <p:nvPr/>
        </p:nvPicPr>
        <p:blipFill>
          <a:blip r:embed="rId4">
            <a:lum/>
            <a:alphaModFix/>
          </a:blip>
          <a:srcRect/>
          <a:stretch>
            <a:fillRect/>
          </a:stretch>
        </p:blipFill>
        <p:spPr>
          <a:xfrm rot="10800000">
            <a:off x="6400800" y="3827116"/>
            <a:ext cx="1397160" cy="981360"/>
          </a:xfrm>
          <a:prstGeom prst="rect">
            <a:avLst/>
          </a:prstGeom>
          <a:noFill/>
          <a:ln>
            <a:noFill/>
          </a:ln>
        </p:spPr>
      </p:pic>
      <p:sp>
        <p:nvSpPr>
          <p:cNvPr id="6" name="Rectangle 5"/>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27</a:t>
            </a:fld>
            <a:endParaRPr lang="en-US" sz="1050" dirty="0">
              <a:latin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28</a:t>
            </a:fld>
            <a:endParaRPr lang="en-US" sz="1050" dirty="0">
              <a:latin typeface="Calibri" panose="020F0502020204030204" pitchFamily="34" charset="0"/>
            </a:endParaRPr>
          </a:p>
        </p:txBody>
      </p:sp>
      <p:sp>
        <p:nvSpPr>
          <p:cNvPr id="4" name="Rectangle 3"/>
          <p:cNvSpPr/>
          <p:nvPr/>
        </p:nvSpPr>
        <p:spPr>
          <a:xfrm>
            <a:off x="304800" y="228600"/>
            <a:ext cx="8610600" cy="769441"/>
          </a:xfrm>
          <a:prstGeom prst="rect">
            <a:avLst/>
          </a:prstGeom>
        </p:spPr>
        <p:txBody>
          <a:bodyPr wrap="square">
            <a:spAutoFit/>
          </a:bodyPr>
          <a:lstStyle/>
          <a:p>
            <a:pPr algn="ctr"/>
            <a:r>
              <a:rPr lang="fr-FR" sz="4400" dirty="0"/>
              <a:t>SR </a:t>
            </a:r>
            <a:r>
              <a:rPr lang="fr-FR" sz="4400" dirty="0" err="1"/>
              <a:t>Latch</a:t>
            </a:r>
            <a:endParaRPr lang="en-US" sz="4400" dirty="0"/>
          </a:p>
        </p:txBody>
      </p:sp>
      <p:sp>
        <p:nvSpPr>
          <p:cNvPr id="6" name="AutoShape 3"/>
          <p:cNvSpPr>
            <a:spLocks noChangeAspect="1" noChangeArrowheads="1" noTextEdit="1"/>
          </p:cNvSpPr>
          <p:nvPr/>
        </p:nvSpPr>
        <p:spPr bwMode="auto">
          <a:xfrm>
            <a:off x="2895600" y="1752600"/>
            <a:ext cx="3394075"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5"/>
          <p:cNvSpPr>
            <a:spLocks noChangeShapeType="1"/>
          </p:cNvSpPr>
          <p:nvPr/>
        </p:nvSpPr>
        <p:spPr bwMode="auto">
          <a:xfrm flipH="1">
            <a:off x="3316288" y="2917130"/>
            <a:ext cx="817563"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H="1">
            <a:off x="3624263" y="3266380"/>
            <a:ext cx="5095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4130675" y="2775843"/>
            <a:ext cx="749300" cy="620713"/>
          </a:xfrm>
          <a:custGeom>
            <a:avLst/>
            <a:gdLst>
              <a:gd name="T0" fmla="*/ 0 w 2084"/>
              <a:gd name="T1" fmla="*/ 12 h 1720"/>
              <a:gd name="T2" fmla="*/ 1412 w 2084"/>
              <a:gd name="T3" fmla="*/ 31 h 1720"/>
              <a:gd name="T4" fmla="*/ 1820 w 2084"/>
              <a:gd name="T5" fmla="*/ 231 h 1720"/>
              <a:gd name="T6" fmla="*/ 2061 w 2084"/>
              <a:gd name="T7" fmla="*/ 974 h 1720"/>
              <a:gd name="T8" fmla="*/ 1778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2" y="31"/>
                </a:cubicBezTo>
                <a:cubicBezTo>
                  <a:pt x="1614" y="64"/>
                  <a:pt x="1699" y="119"/>
                  <a:pt x="1820" y="231"/>
                </a:cubicBezTo>
                <a:cubicBezTo>
                  <a:pt x="2014" y="420"/>
                  <a:pt x="2084" y="714"/>
                  <a:pt x="2061" y="974"/>
                </a:cubicBezTo>
                <a:cubicBezTo>
                  <a:pt x="2048" y="1175"/>
                  <a:pt x="1951" y="1397"/>
                  <a:pt x="1778" y="1530"/>
                </a:cubicBezTo>
                <a:cubicBezTo>
                  <a:pt x="1676" y="1608"/>
                  <a:pt x="1559" y="1656"/>
                  <a:pt x="1407" y="1682"/>
                </a:cubicBezTo>
                <a:cubicBezTo>
                  <a:pt x="1124" y="1720"/>
                  <a:pt x="837" y="1704"/>
                  <a:pt x="552" y="1709"/>
                </a:cubicBezTo>
                <a:cubicBezTo>
                  <a:pt x="368" y="1709"/>
                  <a:pt x="184" y="1709"/>
                  <a:pt x="0" y="1713"/>
                </a:cubicBezTo>
                <a:lnTo>
                  <a:pt x="0" y="12"/>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H="1">
            <a:off x="4970463" y="3083818"/>
            <a:ext cx="79692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4886325" y="3039368"/>
            <a:ext cx="76200" cy="80963"/>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H="1">
            <a:off x="3614738" y="4114105"/>
            <a:ext cx="53022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flipH="1">
            <a:off x="3317875" y="4461768"/>
            <a:ext cx="8270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4140200" y="3972818"/>
            <a:ext cx="750888" cy="619125"/>
          </a:xfrm>
          <a:custGeom>
            <a:avLst/>
            <a:gdLst>
              <a:gd name="T0" fmla="*/ 0 w 2084"/>
              <a:gd name="T1" fmla="*/ 11 h 1719"/>
              <a:gd name="T2" fmla="*/ 1412 w 2084"/>
              <a:gd name="T3" fmla="*/ 30 h 1719"/>
              <a:gd name="T4" fmla="*/ 1820 w 2084"/>
              <a:gd name="T5" fmla="*/ 231 h 1719"/>
              <a:gd name="T6" fmla="*/ 2062 w 2084"/>
              <a:gd name="T7" fmla="*/ 973 h 1719"/>
              <a:gd name="T8" fmla="*/ 1778 w 2084"/>
              <a:gd name="T9" fmla="*/ 1530 h 1719"/>
              <a:gd name="T10" fmla="*/ 1408 w 2084"/>
              <a:gd name="T11" fmla="*/ 1682 h 1719"/>
              <a:gd name="T12" fmla="*/ 552 w 2084"/>
              <a:gd name="T13" fmla="*/ 1708 h 1719"/>
              <a:gd name="T14" fmla="*/ 0 w 2084"/>
              <a:gd name="T15" fmla="*/ 1713 h 1719"/>
              <a:gd name="T16" fmla="*/ 0 w 2084"/>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19">
                <a:moveTo>
                  <a:pt x="0" y="11"/>
                </a:moveTo>
                <a:cubicBezTo>
                  <a:pt x="470" y="15"/>
                  <a:pt x="942" y="0"/>
                  <a:pt x="1412" y="30"/>
                </a:cubicBezTo>
                <a:cubicBezTo>
                  <a:pt x="1614" y="63"/>
                  <a:pt x="1699" y="119"/>
                  <a:pt x="1820" y="231"/>
                </a:cubicBezTo>
                <a:cubicBezTo>
                  <a:pt x="2014" y="420"/>
                  <a:pt x="2084" y="714"/>
                  <a:pt x="2062" y="973"/>
                </a:cubicBezTo>
                <a:cubicBezTo>
                  <a:pt x="2048" y="1175"/>
                  <a:pt x="1951" y="1397"/>
                  <a:pt x="1778" y="1530"/>
                </a:cubicBezTo>
                <a:cubicBezTo>
                  <a:pt x="1676" y="1607"/>
                  <a:pt x="1559" y="1655"/>
                  <a:pt x="1408" y="1682"/>
                </a:cubicBezTo>
                <a:cubicBezTo>
                  <a:pt x="1124" y="1719"/>
                  <a:pt x="837" y="1703"/>
                  <a:pt x="552" y="1708"/>
                </a:cubicBezTo>
                <a:cubicBezTo>
                  <a:pt x="368" y="1709"/>
                  <a:pt x="184" y="1709"/>
                  <a:pt x="0" y="1713"/>
                </a:cubicBezTo>
                <a:lnTo>
                  <a:pt x="0" y="11"/>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flipH="1">
            <a:off x="4981575" y="4280793"/>
            <a:ext cx="765175"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4"/>
          <p:cNvSpPr>
            <a:spLocks noChangeArrowheads="1"/>
          </p:cNvSpPr>
          <p:nvPr/>
        </p:nvSpPr>
        <p:spPr bwMode="auto">
          <a:xfrm>
            <a:off x="4897438" y="4236343"/>
            <a:ext cx="76200" cy="80963"/>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3603625" y="3102868"/>
            <a:ext cx="1870075" cy="1016000"/>
          </a:xfrm>
          <a:custGeom>
            <a:avLst/>
            <a:gdLst>
              <a:gd name="T0" fmla="*/ 5189 w 5189"/>
              <a:gd name="T1" fmla="*/ 0 h 2822"/>
              <a:gd name="T2" fmla="*/ 5189 w 5189"/>
              <a:gd name="T3" fmla="*/ 741 h 2822"/>
              <a:gd name="T4" fmla="*/ 0 w 5189"/>
              <a:gd name="T5" fmla="*/ 2167 h 2822"/>
              <a:gd name="T6" fmla="*/ 0 w 5189"/>
              <a:gd name="T7" fmla="*/ 2822 h 2822"/>
            </a:gdLst>
            <a:ahLst/>
            <a:cxnLst>
              <a:cxn ang="0">
                <a:pos x="T0" y="T1"/>
              </a:cxn>
              <a:cxn ang="0">
                <a:pos x="T2" y="T3"/>
              </a:cxn>
              <a:cxn ang="0">
                <a:pos x="T4" y="T5"/>
              </a:cxn>
              <a:cxn ang="0">
                <a:pos x="T6" y="T7"/>
              </a:cxn>
            </a:cxnLst>
            <a:rect l="0" t="0" r="r" b="b"/>
            <a:pathLst>
              <a:path w="5189" h="2822">
                <a:moveTo>
                  <a:pt x="5189" y="0"/>
                </a:moveTo>
                <a:lnTo>
                  <a:pt x="5189" y="741"/>
                </a:lnTo>
                <a:lnTo>
                  <a:pt x="0" y="2167"/>
                </a:lnTo>
                <a:lnTo>
                  <a:pt x="0" y="2822"/>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3627438" y="3256855"/>
            <a:ext cx="1846263" cy="1036638"/>
          </a:xfrm>
          <a:custGeom>
            <a:avLst/>
            <a:gdLst>
              <a:gd name="T0" fmla="*/ 5126 w 5126"/>
              <a:gd name="T1" fmla="*/ 2879 h 2879"/>
              <a:gd name="T2" fmla="*/ 5126 w 5126"/>
              <a:gd name="T3" fmla="*/ 1995 h 2879"/>
              <a:gd name="T4" fmla="*/ 0 w 5126"/>
              <a:gd name="T5" fmla="*/ 622 h 2879"/>
              <a:gd name="T6" fmla="*/ 0 w 5126"/>
              <a:gd name="T7" fmla="*/ 0 h 2879"/>
            </a:gdLst>
            <a:ahLst/>
            <a:cxnLst>
              <a:cxn ang="0">
                <a:pos x="T0" y="T1"/>
              </a:cxn>
              <a:cxn ang="0">
                <a:pos x="T2" y="T3"/>
              </a:cxn>
              <a:cxn ang="0">
                <a:pos x="T4" y="T5"/>
              </a:cxn>
              <a:cxn ang="0">
                <a:pos x="T6" y="T7"/>
              </a:cxn>
            </a:cxnLst>
            <a:rect l="0" t="0" r="r" b="b"/>
            <a:pathLst>
              <a:path w="5126" h="2879">
                <a:moveTo>
                  <a:pt x="5126" y="2879"/>
                </a:moveTo>
                <a:lnTo>
                  <a:pt x="5126" y="1995"/>
                </a:lnTo>
                <a:lnTo>
                  <a:pt x="0" y="622"/>
                </a:lnTo>
                <a:lnTo>
                  <a:pt x="0" y="0"/>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5846763" y="2969518"/>
            <a:ext cx="3714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Q</a:t>
            </a:r>
            <a:endParaRPr kumimoji="0" lang="en-US" sz="1800" b="0" i="0" u="none" strike="noStrike" cap="none" normalizeH="0" baseline="0">
              <a:ln>
                <a:noFill/>
              </a:ln>
              <a:solidFill>
                <a:schemeClr val="tx1"/>
              </a:solidFill>
              <a:effectLst/>
              <a:latin typeface="Arial" pitchFamily="34" charset="0"/>
            </a:endParaRPr>
          </a:p>
        </p:txBody>
      </p:sp>
      <p:sp>
        <p:nvSpPr>
          <p:cNvPr id="20" name="Rectangle 18"/>
          <p:cNvSpPr>
            <a:spLocks noChangeArrowheads="1"/>
          </p:cNvSpPr>
          <p:nvPr/>
        </p:nvSpPr>
        <p:spPr bwMode="auto">
          <a:xfrm>
            <a:off x="5846763" y="4137918"/>
            <a:ext cx="3714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Q</a:t>
            </a:r>
            <a:endParaRPr kumimoji="0" lang="en-US" sz="1800" b="0" i="0" u="none" strike="noStrike" cap="none" normalizeH="0" baseline="0">
              <a:ln>
                <a:noFill/>
              </a:ln>
              <a:solidFill>
                <a:schemeClr val="tx1"/>
              </a:solidFill>
              <a:effectLst/>
              <a:latin typeface="Arial" pitchFamily="34" charset="0"/>
            </a:endParaRPr>
          </a:p>
        </p:txBody>
      </p:sp>
      <p:sp>
        <p:nvSpPr>
          <p:cNvPr id="21" name="Line 19"/>
          <p:cNvSpPr>
            <a:spLocks noChangeShapeType="1"/>
          </p:cNvSpPr>
          <p:nvPr/>
        </p:nvSpPr>
        <p:spPr bwMode="auto">
          <a:xfrm>
            <a:off x="5832475" y="4109343"/>
            <a:ext cx="29845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3022600" y="2793305"/>
            <a:ext cx="3381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S</a:t>
            </a:r>
            <a:endParaRPr kumimoji="0" lang="en-US" sz="1800" b="0" i="0" u="none" strike="noStrike" cap="none" normalizeH="0" baseline="0">
              <a:ln>
                <a:noFill/>
              </a:ln>
              <a:solidFill>
                <a:schemeClr val="tx1"/>
              </a:solidFill>
              <a:effectLst/>
              <a:latin typeface="Arial" pitchFamily="34" charset="0"/>
            </a:endParaRPr>
          </a:p>
        </p:txBody>
      </p:sp>
      <p:sp>
        <p:nvSpPr>
          <p:cNvPr id="23" name="Rectangle 21"/>
          <p:cNvSpPr>
            <a:spLocks noChangeArrowheads="1"/>
          </p:cNvSpPr>
          <p:nvPr/>
        </p:nvSpPr>
        <p:spPr bwMode="auto">
          <a:xfrm>
            <a:off x="3041650" y="4330005"/>
            <a:ext cx="3556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R</a:t>
            </a:r>
            <a:endParaRPr kumimoji="0" lang="en-US" sz="1800" b="0" i="0" u="none" strike="noStrike" cap="none" normalizeH="0" baseline="0">
              <a:ln>
                <a:noFill/>
              </a:ln>
              <a:solidFill>
                <a:schemeClr val="tx1"/>
              </a:solidFill>
              <a:effectLst/>
              <a:latin typeface="Arial" pitchFamily="34" charset="0"/>
            </a:endParaRPr>
          </a:p>
        </p:txBody>
      </p:sp>
      <p:sp>
        <p:nvSpPr>
          <p:cNvPr id="24" name="Line 22"/>
          <p:cNvSpPr>
            <a:spLocks noChangeShapeType="1"/>
          </p:cNvSpPr>
          <p:nvPr/>
        </p:nvSpPr>
        <p:spPr bwMode="auto">
          <a:xfrm>
            <a:off x="2992438" y="2753618"/>
            <a:ext cx="29845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a:off x="3013075" y="4304605"/>
            <a:ext cx="29845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Oval 24"/>
          <p:cNvSpPr>
            <a:spLocks noChangeArrowheads="1"/>
          </p:cNvSpPr>
          <p:nvPr/>
        </p:nvSpPr>
        <p:spPr bwMode="auto">
          <a:xfrm>
            <a:off x="5422900" y="4233168"/>
            <a:ext cx="109538" cy="98425"/>
          </a:xfrm>
          <a:prstGeom prst="ellipse">
            <a:avLst/>
          </a:prstGeom>
          <a:solidFill>
            <a:srgbClr val="008080"/>
          </a:solidFill>
          <a:ln w="1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5"/>
          <p:cNvSpPr>
            <a:spLocks noChangeArrowheads="1"/>
          </p:cNvSpPr>
          <p:nvPr/>
        </p:nvSpPr>
        <p:spPr bwMode="auto">
          <a:xfrm>
            <a:off x="5422900" y="3025080"/>
            <a:ext cx="109538" cy="101600"/>
          </a:xfrm>
          <a:prstGeom prst="ellipse">
            <a:avLst/>
          </a:prstGeom>
          <a:solidFill>
            <a:srgbClr val="008080"/>
          </a:solidFill>
          <a:ln w="1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7"/>
          <p:cNvSpPr/>
          <p:nvPr/>
        </p:nvSpPr>
        <p:spPr>
          <a:xfrm>
            <a:off x="1828800" y="5092005"/>
            <a:ext cx="5943600" cy="1384995"/>
          </a:xfrm>
          <a:prstGeom prst="rect">
            <a:avLst/>
          </a:prstGeom>
        </p:spPr>
        <p:txBody>
          <a:bodyPr wrap="square">
            <a:spAutoFit/>
          </a:bodyPr>
          <a:lstStyle/>
          <a:p>
            <a:pPr lvl="0">
              <a:buClr>
                <a:schemeClr val="tx2">
                  <a:lumMod val="60000"/>
                  <a:lumOff val="40000"/>
                </a:schemeClr>
              </a:buClr>
              <a:buFont typeface="Symbol" pitchFamily="18" charset="2"/>
              <a:buChar char=""/>
            </a:pPr>
            <a:r>
              <a:rPr lang="en-US" sz="2400" dirty="0">
                <a:latin typeface="Calibri" pitchFamily="34" charset="0"/>
              </a:rPr>
              <a:t> </a:t>
            </a:r>
            <a:r>
              <a:rPr lang="en-US" sz="2800" dirty="0">
                <a:latin typeface="Calibri" pitchFamily="34" charset="0"/>
              </a:rPr>
              <a:t>S = 1, R = 0, Q = 1</a:t>
            </a:r>
          </a:p>
          <a:p>
            <a:pPr lvl="0">
              <a:buClr>
                <a:schemeClr val="tx2">
                  <a:lumMod val="60000"/>
                  <a:lumOff val="40000"/>
                </a:schemeClr>
              </a:buClr>
              <a:buFont typeface="Symbol" pitchFamily="18" charset="2"/>
              <a:buChar char=""/>
            </a:pPr>
            <a:r>
              <a:rPr lang="en-US" sz="2800" dirty="0">
                <a:latin typeface="Calibri" pitchFamily="34" charset="0"/>
              </a:rPr>
              <a:t> S = 0, R = 1, Q = 0</a:t>
            </a:r>
          </a:p>
          <a:p>
            <a:pPr lvl="0">
              <a:buClr>
                <a:schemeClr val="tx2">
                  <a:lumMod val="60000"/>
                  <a:lumOff val="40000"/>
                </a:schemeClr>
              </a:buClr>
              <a:buFont typeface="Symbol" pitchFamily="18" charset="2"/>
              <a:buChar char=""/>
            </a:pPr>
            <a:r>
              <a:rPr lang="en-US" sz="2800" dirty="0">
                <a:latin typeface="Calibri" pitchFamily="34" charset="0"/>
              </a:rPr>
              <a:t> S = 0, R = 0, &lt;maintain old values&gt;</a:t>
            </a:r>
          </a:p>
        </p:txBody>
      </p:sp>
      <p:sp>
        <p:nvSpPr>
          <p:cNvPr id="29" name="Rounded Rectangle 28"/>
          <p:cNvSpPr/>
          <p:nvPr/>
        </p:nvSpPr>
        <p:spPr>
          <a:xfrm>
            <a:off x="1568449" y="1472586"/>
            <a:ext cx="6508751" cy="6021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chemeClr val="tx1"/>
                </a:solidFill>
              </a:rPr>
              <a:t>Use a cross-coupled pair of NAND gates to store a stable value. </a:t>
            </a:r>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408" y="998041"/>
            <a:ext cx="1250633" cy="1326932"/>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042" y="2335920"/>
            <a:ext cx="1258028" cy="3388628"/>
          </a:xfrm>
          <a:prstGeom prst="rect">
            <a:avLst/>
          </a:prstGeom>
        </p:spPr>
      </p:pic>
      <p:sp>
        <p:nvSpPr>
          <p:cNvPr id="32" name="Rounded Rectangle 31"/>
          <p:cNvSpPr/>
          <p:nvPr/>
        </p:nvSpPr>
        <p:spPr>
          <a:xfrm>
            <a:off x="7245350" y="4953000"/>
            <a:ext cx="1695046" cy="1219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chemeClr val="tx1"/>
                </a:solidFill>
              </a:rPr>
              <a:t>Understand these points </a:t>
            </a:r>
          </a:p>
        </p:txBody>
      </p:sp>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13468" y="3869250"/>
            <a:ext cx="2026928" cy="1428984"/>
          </a:xfrm>
          <a:prstGeom prst="rect">
            <a:avLst/>
          </a:prstGeom>
        </p:spPr>
      </p:pic>
      <p:sp>
        <p:nvSpPr>
          <p:cNvPr id="34" name="Rounded Rectangle 33"/>
          <p:cNvSpPr/>
          <p:nvPr/>
        </p:nvSpPr>
        <p:spPr>
          <a:xfrm>
            <a:off x="4822824" y="5257800"/>
            <a:ext cx="1209676" cy="685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Set the values</a:t>
            </a:r>
          </a:p>
        </p:txBody>
      </p:sp>
      <p:sp>
        <p:nvSpPr>
          <p:cNvPr id="35" name="TextBox 34"/>
          <p:cNvSpPr txBox="1"/>
          <p:nvPr/>
        </p:nvSpPr>
        <p:spPr>
          <a:xfrm>
            <a:off x="7086600" y="2590800"/>
            <a:ext cx="1205779" cy="646331"/>
          </a:xfrm>
          <a:prstGeom prst="rect">
            <a:avLst/>
          </a:prstGeom>
          <a:noFill/>
        </p:spPr>
        <p:txBody>
          <a:bodyPr wrap="none" rtlCol="0">
            <a:spAutoFit/>
          </a:bodyPr>
          <a:lstStyle/>
          <a:p>
            <a:r>
              <a:rPr lang="en-US" dirty="0"/>
              <a:t>S </a:t>
            </a:r>
            <a:r>
              <a:rPr lang="en-US" dirty="0">
                <a:sym typeface="Wingdings" panose="05000000000000000000" pitchFamily="2" charset="2"/>
              </a:rPr>
              <a:t> Set</a:t>
            </a:r>
          </a:p>
          <a:p>
            <a:r>
              <a:rPr lang="en-US" dirty="0">
                <a:sym typeface="Wingdings" panose="05000000000000000000" pitchFamily="2" charset="2"/>
              </a:rPr>
              <a:t>R  Reset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29</a:t>
            </a:fld>
            <a:endParaRPr lang="en-US" sz="1050" dirty="0">
              <a:latin typeface="Calibri" panose="020F0502020204030204" pitchFamily="34" charset="0"/>
            </a:endParaRPr>
          </a:p>
        </p:txBody>
      </p:sp>
      <p:sp>
        <p:nvSpPr>
          <p:cNvPr id="4" name="Rectangle 3"/>
          <p:cNvSpPr/>
          <p:nvPr/>
        </p:nvSpPr>
        <p:spPr>
          <a:xfrm>
            <a:off x="304800" y="304800"/>
            <a:ext cx="8610600" cy="769441"/>
          </a:xfrm>
          <a:prstGeom prst="rect">
            <a:avLst/>
          </a:prstGeom>
        </p:spPr>
        <p:txBody>
          <a:bodyPr wrap="square">
            <a:spAutoFit/>
          </a:bodyPr>
          <a:lstStyle/>
          <a:p>
            <a:pPr algn="ctr"/>
            <a:r>
              <a:rPr lang="fr-FR" sz="4400" dirty="0" err="1"/>
              <a:t>Clocked</a:t>
            </a:r>
            <a:r>
              <a:rPr lang="fr-FR" sz="4400" dirty="0"/>
              <a:t> SR </a:t>
            </a:r>
            <a:r>
              <a:rPr lang="fr-FR" sz="4400" dirty="0" err="1"/>
              <a:t>Latch</a:t>
            </a:r>
            <a:endParaRPr lang="en-US" sz="4400" dirty="0"/>
          </a:p>
        </p:txBody>
      </p:sp>
      <p:grpSp>
        <p:nvGrpSpPr>
          <p:cNvPr id="5" name="Group 4"/>
          <p:cNvGrpSpPr>
            <a:grpSpLocks noChangeAspect="1"/>
          </p:cNvGrpSpPr>
          <p:nvPr/>
        </p:nvGrpSpPr>
        <p:grpSpPr bwMode="auto">
          <a:xfrm>
            <a:off x="2148680" y="1447800"/>
            <a:ext cx="5303839" cy="2382838"/>
            <a:chOff x="1511" y="1872"/>
            <a:chExt cx="3341" cy="1501"/>
          </a:xfrm>
        </p:grpSpPr>
        <p:sp>
          <p:nvSpPr>
            <p:cNvPr id="6" name="AutoShape 3"/>
            <p:cNvSpPr>
              <a:spLocks noChangeAspect="1" noChangeArrowheads="1" noTextEdit="1"/>
            </p:cNvSpPr>
            <p:nvPr/>
          </p:nvSpPr>
          <p:spPr bwMode="auto">
            <a:xfrm>
              <a:off x="1536" y="1872"/>
              <a:ext cx="3291"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5"/>
            <p:cNvSpPr>
              <a:spLocks noChangeShapeType="1"/>
            </p:cNvSpPr>
            <p:nvPr/>
          </p:nvSpPr>
          <p:spPr bwMode="auto">
            <a:xfrm flipH="1">
              <a:off x="2791" y="2097"/>
              <a:ext cx="74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H="1">
              <a:off x="3218" y="2316"/>
              <a:ext cx="32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536" y="2009"/>
              <a:ext cx="473" cy="390"/>
            </a:xfrm>
            <a:custGeom>
              <a:avLst/>
              <a:gdLst>
                <a:gd name="T0" fmla="*/ 0 w 2084"/>
                <a:gd name="T1" fmla="*/ 1708 h 1720"/>
                <a:gd name="T2" fmla="*/ 1412 w 2084"/>
                <a:gd name="T3" fmla="*/ 1689 h 1720"/>
                <a:gd name="T4" fmla="*/ 1820 w 2084"/>
                <a:gd name="T5" fmla="*/ 1488 h 1720"/>
                <a:gd name="T6" fmla="*/ 2062 w 2084"/>
                <a:gd name="T7" fmla="*/ 746 h 1720"/>
                <a:gd name="T8" fmla="*/ 1778 w 2084"/>
                <a:gd name="T9" fmla="*/ 190 h 1720"/>
                <a:gd name="T10" fmla="*/ 1408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8"/>
                  </a:cubicBezTo>
                  <a:cubicBezTo>
                    <a:pt x="2014" y="1300"/>
                    <a:pt x="2084" y="1006"/>
                    <a:pt x="2062" y="746"/>
                  </a:cubicBezTo>
                  <a:cubicBezTo>
                    <a:pt x="2048" y="545"/>
                    <a:pt x="1951" y="323"/>
                    <a:pt x="1778" y="190"/>
                  </a:cubicBezTo>
                  <a:cubicBezTo>
                    <a:pt x="1676" y="112"/>
                    <a:pt x="1559" y="64"/>
                    <a:pt x="1408" y="38"/>
                  </a:cubicBezTo>
                  <a:cubicBezTo>
                    <a:pt x="1124" y="0"/>
                    <a:pt x="837" y="16"/>
                    <a:pt x="552" y="11"/>
                  </a:cubicBezTo>
                  <a:cubicBezTo>
                    <a:pt x="368" y="11"/>
                    <a:pt x="184" y="11"/>
                    <a:pt x="0" y="7"/>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H="1">
              <a:off x="4066" y="2201"/>
              <a:ext cx="502"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4013" y="2174"/>
              <a:ext cx="48" cy="51"/>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H="1">
              <a:off x="3212" y="2850"/>
              <a:ext cx="334"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flipH="1">
              <a:off x="2786" y="3070"/>
              <a:ext cx="76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3543" y="2762"/>
              <a:ext cx="473" cy="389"/>
            </a:xfrm>
            <a:custGeom>
              <a:avLst/>
              <a:gdLst>
                <a:gd name="T0" fmla="*/ 0 w 2085"/>
                <a:gd name="T1" fmla="*/ 11 h 1719"/>
                <a:gd name="T2" fmla="*/ 1412 w 2085"/>
                <a:gd name="T3" fmla="*/ 30 h 1719"/>
                <a:gd name="T4" fmla="*/ 1820 w 2085"/>
                <a:gd name="T5" fmla="*/ 231 h 1719"/>
                <a:gd name="T6" fmla="*/ 2062 w 2085"/>
                <a:gd name="T7" fmla="*/ 973 h 1719"/>
                <a:gd name="T8" fmla="*/ 1778 w 2085"/>
                <a:gd name="T9" fmla="*/ 1530 h 1719"/>
                <a:gd name="T10" fmla="*/ 1408 w 2085"/>
                <a:gd name="T11" fmla="*/ 1682 h 1719"/>
                <a:gd name="T12" fmla="*/ 552 w 2085"/>
                <a:gd name="T13" fmla="*/ 1708 h 1719"/>
                <a:gd name="T14" fmla="*/ 0 w 2085"/>
                <a:gd name="T15" fmla="*/ 1713 h 1719"/>
                <a:gd name="T16" fmla="*/ 0 w 2085"/>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1"/>
                  </a:moveTo>
                  <a:cubicBezTo>
                    <a:pt x="471" y="15"/>
                    <a:pt x="942" y="0"/>
                    <a:pt x="1412" y="30"/>
                  </a:cubicBezTo>
                  <a:cubicBezTo>
                    <a:pt x="1615" y="63"/>
                    <a:pt x="1699" y="118"/>
                    <a:pt x="1820" y="231"/>
                  </a:cubicBezTo>
                  <a:cubicBezTo>
                    <a:pt x="2014" y="420"/>
                    <a:pt x="2085" y="714"/>
                    <a:pt x="2062" y="973"/>
                  </a:cubicBezTo>
                  <a:cubicBezTo>
                    <a:pt x="2048" y="1175"/>
                    <a:pt x="1951" y="1397"/>
                    <a:pt x="1778" y="1530"/>
                  </a:cubicBezTo>
                  <a:cubicBezTo>
                    <a:pt x="1676" y="1607"/>
                    <a:pt x="1559" y="1655"/>
                    <a:pt x="1408" y="1682"/>
                  </a:cubicBezTo>
                  <a:cubicBezTo>
                    <a:pt x="1124" y="1719"/>
                    <a:pt x="838" y="1703"/>
                    <a:pt x="552" y="1708"/>
                  </a:cubicBezTo>
                  <a:cubicBezTo>
                    <a:pt x="368" y="1708"/>
                    <a:pt x="184" y="1708"/>
                    <a:pt x="0" y="1713"/>
                  </a:cubicBezTo>
                  <a:lnTo>
                    <a:pt x="0" y="11"/>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flipH="1">
              <a:off x="4073" y="2955"/>
              <a:ext cx="483"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4"/>
            <p:cNvSpPr>
              <a:spLocks noChangeArrowheads="1"/>
            </p:cNvSpPr>
            <p:nvPr/>
          </p:nvSpPr>
          <p:spPr bwMode="auto">
            <a:xfrm>
              <a:off x="4020" y="2928"/>
              <a:ext cx="48" cy="50"/>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3205" y="2213"/>
              <a:ext cx="1178" cy="640"/>
            </a:xfrm>
            <a:custGeom>
              <a:avLst/>
              <a:gdLst>
                <a:gd name="T0" fmla="*/ 5189 w 5189"/>
                <a:gd name="T1" fmla="*/ 0 h 2822"/>
                <a:gd name="T2" fmla="*/ 5189 w 5189"/>
                <a:gd name="T3" fmla="*/ 741 h 2822"/>
                <a:gd name="T4" fmla="*/ 0 w 5189"/>
                <a:gd name="T5" fmla="*/ 2167 h 2822"/>
                <a:gd name="T6" fmla="*/ 0 w 5189"/>
                <a:gd name="T7" fmla="*/ 2822 h 2822"/>
              </a:gdLst>
              <a:ahLst/>
              <a:cxnLst>
                <a:cxn ang="0">
                  <a:pos x="T0" y="T1"/>
                </a:cxn>
                <a:cxn ang="0">
                  <a:pos x="T2" y="T3"/>
                </a:cxn>
                <a:cxn ang="0">
                  <a:pos x="T4" y="T5"/>
                </a:cxn>
                <a:cxn ang="0">
                  <a:pos x="T6" y="T7"/>
                </a:cxn>
              </a:cxnLst>
              <a:rect l="0" t="0" r="r" b="b"/>
              <a:pathLst>
                <a:path w="5189" h="2822">
                  <a:moveTo>
                    <a:pt x="5189" y="0"/>
                  </a:moveTo>
                  <a:lnTo>
                    <a:pt x="5189" y="741"/>
                  </a:lnTo>
                  <a:lnTo>
                    <a:pt x="0" y="2167"/>
                  </a:lnTo>
                  <a:lnTo>
                    <a:pt x="0" y="2822"/>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3219" y="2310"/>
              <a:ext cx="1164" cy="653"/>
            </a:xfrm>
            <a:custGeom>
              <a:avLst/>
              <a:gdLst>
                <a:gd name="T0" fmla="*/ 5126 w 5126"/>
                <a:gd name="T1" fmla="*/ 2879 h 2879"/>
                <a:gd name="T2" fmla="*/ 5126 w 5126"/>
                <a:gd name="T3" fmla="*/ 1995 h 2879"/>
                <a:gd name="T4" fmla="*/ 0 w 5126"/>
                <a:gd name="T5" fmla="*/ 622 h 2879"/>
                <a:gd name="T6" fmla="*/ 0 w 5126"/>
                <a:gd name="T7" fmla="*/ 0 h 2879"/>
              </a:gdLst>
              <a:ahLst/>
              <a:cxnLst>
                <a:cxn ang="0">
                  <a:pos x="T0" y="T1"/>
                </a:cxn>
                <a:cxn ang="0">
                  <a:pos x="T2" y="T3"/>
                </a:cxn>
                <a:cxn ang="0">
                  <a:pos x="T4" y="T5"/>
                </a:cxn>
                <a:cxn ang="0">
                  <a:pos x="T6" y="T7"/>
                </a:cxn>
              </a:cxnLst>
              <a:rect l="0" t="0" r="r" b="b"/>
              <a:pathLst>
                <a:path w="5126" h="2879">
                  <a:moveTo>
                    <a:pt x="5126" y="2879"/>
                  </a:moveTo>
                  <a:lnTo>
                    <a:pt x="5126" y="1995"/>
                  </a:lnTo>
                  <a:lnTo>
                    <a:pt x="0" y="622"/>
                  </a:lnTo>
                  <a:lnTo>
                    <a:pt x="0" y="0"/>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4618" y="2130"/>
              <a:ext cx="23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Q</a:t>
              </a:r>
              <a:endParaRPr kumimoji="0" lang="en-US" sz="1800" b="0" i="0" u="none" strike="noStrike" cap="none" normalizeH="0" baseline="0">
                <a:ln>
                  <a:noFill/>
                </a:ln>
                <a:solidFill>
                  <a:schemeClr val="tx1"/>
                </a:solidFill>
                <a:effectLst/>
                <a:latin typeface="Arial" pitchFamily="34" charset="0"/>
              </a:endParaRPr>
            </a:p>
          </p:txBody>
        </p:sp>
        <p:sp>
          <p:nvSpPr>
            <p:cNvPr id="20" name="Rectangle 18"/>
            <p:cNvSpPr>
              <a:spLocks noChangeArrowheads="1"/>
            </p:cNvSpPr>
            <p:nvPr/>
          </p:nvSpPr>
          <p:spPr bwMode="auto">
            <a:xfrm>
              <a:off x="4618" y="2866"/>
              <a:ext cx="23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Q</a:t>
              </a:r>
              <a:endParaRPr kumimoji="0" lang="en-US" sz="1800" b="0" i="0" u="none" strike="noStrike" cap="none" normalizeH="0" baseline="0">
                <a:ln>
                  <a:noFill/>
                </a:ln>
                <a:solidFill>
                  <a:schemeClr val="tx1"/>
                </a:solidFill>
                <a:effectLst/>
                <a:latin typeface="Arial" pitchFamily="34" charset="0"/>
              </a:endParaRPr>
            </a:p>
          </p:txBody>
        </p:sp>
        <p:sp>
          <p:nvSpPr>
            <p:cNvPr id="21" name="Line 19"/>
            <p:cNvSpPr>
              <a:spLocks noChangeShapeType="1"/>
            </p:cNvSpPr>
            <p:nvPr/>
          </p:nvSpPr>
          <p:spPr bwMode="auto">
            <a:xfrm>
              <a:off x="4609" y="2847"/>
              <a:ext cx="1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1860" y="1913"/>
              <a:ext cx="21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S</a:t>
              </a:r>
              <a:endParaRPr kumimoji="0" lang="en-US" sz="1800" b="0" i="0" u="none" strike="noStrike" cap="none" normalizeH="0" baseline="0">
                <a:ln>
                  <a:noFill/>
                </a:ln>
                <a:solidFill>
                  <a:schemeClr val="tx1"/>
                </a:solidFill>
                <a:effectLst/>
                <a:latin typeface="Arial" pitchFamily="34" charset="0"/>
              </a:endParaRPr>
            </a:p>
          </p:txBody>
        </p:sp>
        <p:sp>
          <p:nvSpPr>
            <p:cNvPr id="23" name="Rectangle 21"/>
            <p:cNvSpPr>
              <a:spLocks noChangeArrowheads="1"/>
            </p:cNvSpPr>
            <p:nvPr/>
          </p:nvSpPr>
          <p:spPr bwMode="auto">
            <a:xfrm>
              <a:off x="1840" y="3119"/>
              <a:ext cx="22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R</a:t>
              </a:r>
              <a:endParaRPr kumimoji="0" lang="en-US" sz="1800" b="0" i="0" u="none" strike="noStrike" cap="none" normalizeH="0" baseline="0">
                <a:ln>
                  <a:noFill/>
                </a:ln>
                <a:solidFill>
                  <a:schemeClr val="tx1"/>
                </a:solidFill>
                <a:effectLst/>
                <a:latin typeface="Arial" pitchFamily="34" charset="0"/>
              </a:endParaRPr>
            </a:p>
          </p:txBody>
        </p:sp>
        <p:sp>
          <p:nvSpPr>
            <p:cNvPr id="24" name="Freeform 22"/>
            <p:cNvSpPr>
              <a:spLocks/>
            </p:cNvSpPr>
            <p:nvPr/>
          </p:nvSpPr>
          <p:spPr bwMode="auto">
            <a:xfrm>
              <a:off x="2250" y="1909"/>
              <a:ext cx="473" cy="389"/>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3"/>
            <p:cNvSpPr>
              <a:spLocks noChangeArrowheads="1"/>
            </p:cNvSpPr>
            <p:nvPr/>
          </p:nvSpPr>
          <p:spPr bwMode="auto">
            <a:xfrm>
              <a:off x="2726" y="2073"/>
              <a:ext cx="49" cy="51"/>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2250" y="2860"/>
              <a:ext cx="473" cy="389"/>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Oval 25"/>
            <p:cNvSpPr>
              <a:spLocks noChangeArrowheads="1"/>
            </p:cNvSpPr>
            <p:nvPr/>
          </p:nvSpPr>
          <p:spPr bwMode="auto">
            <a:xfrm>
              <a:off x="2726" y="3025"/>
              <a:ext cx="49" cy="50"/>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6"/>
            <p:cNvSpPr>
              <a:spLocks noChangeShapeType="1"/>
            </p:cNvSpPr>
            <p:nvPr/>
          </p:nvSpPr>
          <p:spPr bwMode="auto">
            <a:xfrm flipH="1">
              <a:off x="2014" y="1993"/>
              <a:ext cx="227"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flipH="1">
              <a:off x="2014" y="3200"/>
              <a:ext cx="227"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p:cNvSpPr>
            <p:nvPr/>
          </p:nvSpPr>
          <p:spPr bwMode="auto">
            <a:xfrm>
              <a:off x="2008" y="2233"/>
              <a:ext cx="236" cy="692"/>
            </a:xfrm>
            <a:custGeom>
              <a:avLst/>
              <a:gdLst>
                <a:gd name="T0" fmla="*/ 1041 w 1041"/>
                <a:gd name="T1" fmla="*/ 14 h 3050"/>
                <a:gd name="T2" fmla="*/ 0 w 1041"/>
                <a:gd name="T3" fmla="*/ 0 h 3050"/>
                <a:gd name="T4" fmla="*/ 0 w 1041"/>
                <a:gd name="T5" fmla="*/ 3050 h 3050"/>
                <a:gd name="T6" fmla="*/ 1026 w 1041"/>
                <a:gd name="T7" fmla="*/ 3050 h 3050"/>
              </a:gdLst>
              <a:ahLst/>
              <a:cxnLst>
                <a:cxn ang="0">
                  <a:pos x="T0" y="T1"/>
                </a:cxn>
                <a:cxn ang="0">
                  <a:pos x="T2" y="T3"/>
                </a:cxn>
                <a:cxn ang="0">
                  <a:pos x="T4" y="T5"/>
                </a:cxn>
                <a:cxn ang="0">
                  <a:pos x="T6" y="T7"/>
                </a:cxn>
              </a:cxnLst>
              <a:rect l="0" t="0" r="r" b="b"/>
              <a:pathLst>
                <a:path w="1041" h="3050">
                  <a:moveTo>
                    <a:pt x="1041" y="14"/>
                  </a:moveTo>
                  <a:lnTo>
                    <a:pt x="0" y="0"/>
                  </a:lnTo>
                  <a:lnTo>
                    <a:pt x="0" y="3050"/>
                  </a:lnTo>
                  <a:lnTo>
                    <a:pt x="1026" y="3050"/>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flipH="1">
              <a:off x="1817" y="2562"/>
              <a:ext cx="1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30"/>
            <p:cNvSpPr>
              <a:spLocks noChangeArrowheads="1"/>
            </p:cNvSpPr>
            <p:nvPr/>
          </p:nvSpPr>
          <p:spPr bwMode="auto">
            <a:xfrm>
              <a:off x="1511" y="2555"/>
              <a:ext cx="3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Sans"/>
                </a:rPr>
                <a:t>Clock</a:t>
              </a:r>
              <a:endParaRPr kumimoji="0" lang="en-US" sz="1800" b="0" i="0" u="none" strike="noStrike" cap="none" normalizeH="0" baseline="0" dirty="0">
                <a:ln>
                  <a:noFill/>
                </a:ln>
                <a:solidFill>
                  <a:schemeClr val="tx1"/>
                </a:solidFill>
                <a:effectLst/>
                <a:latin typeface="Arial" pitchFamily="34" charset="0"/>
              </a:endParaRPr>
            </a:p>
          </p:txBody>
        </p:sp>
        <p:sp>
          <p:nvSpPr>
            <p:cNvPr id="33" name="Oval 31"/>
            <p:cNvSpPr>
              <a:spLocks noChangeArrowheads="1"/>
            </p:cNvSpPr>
            <p:nvPr/>
          </p:nvSpPr>
          <p:spPr bwMode="auto">
            <a:xfrm>
              <a:off x="4349" y="2180"/>
              <a:ext cx="66" cy="59"/>
            </a:xfrm>
            <a:prstGeom prst="ellipse">
              <a:avLst/>
            </a:prstGeom>
            <a:solidFill>
              <a:srgbClr val="008080"/>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32"/>
            <p:cNvSpPr>
              <a:spLocks noChangeArrowheads="1"/>
            </p:cNvSpPr>
            <p:nvPr/>
          </p:nvSpPr>
          <p:spPr bwMode="auto">
            <a:xfrm>
              <a:off x="4350" y="2925"/>
              <a:ext cx="63" cy="63"/>
            </a:xfrm>
            <a:prstGeom prst="ellipse">
              <a:avLst/>
            </a:prstGeom>
            <a:solidFill>
              <a:srgbClr val="008080"/>
            </a:solidFill>
            <a:ln w="1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mc:AlternateContent xmlns:mc="http://schemas.openxmlformats.org/markup-compatibility/2006" xmlns:a14="http://schemas.microsoft.com/office/drawing/2010/main">
        <mc:Choice Requires="a14">
          <p:sp>
            <p:nvSpPr>
              <p:cNvPr id="35" name="Text Placeholder 2"/>
              <p:cNvSpPr txBox="1">
                <a:spLocks/>
              </p:cNvSpPr>
              <p:nvPr/>
            </p:nvSpPr>
            <p:spPr>
              <a:xfrm>
                <a:off x="545305" y="4145493"/>
                <a:ext cx="8458199" cy="2084583"/>
              </a:xfrm>
              <a:prstGeom prst="rect">
                <a:avLst/>
              </a:prstGeom>
            </p:spPr>
            <p:txBody>
              <a:bodyPr vert="horz" lIns="0" tIns="0" rIns="0" bIns="0" rtlCol="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a:solidFill>
                      <a:schemeClr val="tx1"/>
                    </a:solidFill>
                    <a:latin typeface="Calibri" panose="020F0502020204030204" pitchFamily="34" charset="0"/>
                  </a:rPr>
                  <a:t>Let us add a clock signal.</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When the clock is 1, outputs of the NAND gates are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𝑆</m:t>
                        </m:r>
                      </m:e>
                    </m:acc>
                  </m:oMath>
                </a14:m>
                <a:r>
                  <a:rPr lang="en-US" dirty="0">
                    <a:solidFill>
                      <a:schemeClr val="tx1"/>
                    </a:solidFill>
                    <a:latin typeface="Calibri" panose="020F0502020204030204" pitchFamily="34" charset="0"/>
                  </a:rPr>
                  <a:t> and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𝑅</m:t>
                        </m:r>
                      </m:e>
                    </m:acc>
                    <m:r>
                      <a:rPr lang="en-US" b="0" i="1" smtClean="0">
                        <a:solidFill>
                          <a:schemeClr val="tx1"/>
                        </a:solidFill>
                        <a:latin typeface="Cambria Math" panose="02040503050406030204" pitchFamily="18" charset="0"/>
                      </a:rPr>
                      <m:t> </m:t>
                    </m:r>
                  </m:oMath>
                </a14:m>
                <a:r>
                  <a:rPr lang="en-US" dirty="0">
                    <a:solidFill>
                      <a:schemeClr val="tx1"/>
                    </a:solidFill>
                    <a:latin typeface="Calibri" panose="020F0502020204030204" pitchFamily="34" charset="0"/>
                  </a:rPr>
                  <a:t>respectively (same as the classic SR latch)</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Clock is 0 </a:t>
                </a:r>
                <a:r>
                  <a:rPr lang="en-US" dirty="0">
                    <a:solidFill>
                      <a:schemeClr val="tx1"/>
                    </a:solidFill>
                    <a:latin typeface="Calibri" panose="020F0502020204030204" pitchFamily="34" charset="0"/>
                    <a:sym typeface="Wingdings" panose="05000000000000000000" pitchFamily="2" charset="2"/>
                  </a:rPr>
                  <a:t> they </a:t>
                </a:r>
                <a:r>
                  <a:rPr lang="en-US" dirty="0">
                    <a:solidFill>
                      <a:schemeClr val="tx1"/>
                    </a:solidFill>
                    <a:latin typeface="Calibri" panose="020F0502020204030204" pitchFamily="34" charset="0"/>
                  </a:rPr>
                  <a:t>are 1 and 1 respectively (</a:t>
                </a:r>
                <a:r>
                  <a:rPr lang="en-US" dirty="0">
                    <a:solidFill>
                      <a:srgbClr val="0070C0"/>
                    </a:solidFill>
                    <a:latin typeface="Calibri" panose="020F0502020204030204" pitchFamily="34" charset="0"/>
                  </a:rPr>
                  <a:t>maintain</a:t>
                </a:r>
                <a:r>
                  <a:rPr lang="en-US" dirty="0">
                    <a:solidFill>
                      <a:schemeClr val="tx1"/>
                    </a:solidFill>
                    <a:latin typeface="Calibri" panose="020F0502020204030204" pitchFamily="34" charset="0"/>
                  </a:rPr>
                  <a:t> old values)</a:t>
                </a:r>
                <a:endParaRPr lang="en-US" baseline="-25000" dirty="0">
                  <a:solidFill>
                    <a:schemeClr val="tx1"/>
                  </a:solidFill>
                  <a:latin typeface="Calibri" panose="020F0502020204030204" pitchFamily="34" charset="0"/>
                </a:endParaRPr>
              </a:p>
            </p:txBody>
          </p:sp>
        </mc:Choice>
        <mc:Fallback xmlns="">
          <p:sp>
            <p:nvSpPr>
              <p:cNvPr id="35" name="Text Placeholder 2"/>
              <p:cNvSpPr txBox="1">
                <a:spLocks noRot="1" noChangeAspect="1" noMove="1" noResize="1" noEditPoints="1" noAdjustHandles="1" noChangeArrowheads="1" noChangeShapeType="1" noTextEdit="1"/>
              </p:cNvSpPr>
              <p:nvPr/>
            </p:nvSpPr>
            <p:spPr>
              <a:xfrm>
                <a:off x="545305" y="4145493"/>
                <a:ext cx="8458199" cy="2084583"/>
              </a:xfrm>
              <a:prstGeom prst="rect">
                <a:avLst/>
              </a:prstGeom>
              <a:blipFill rotWithShape="0">
                <a:blip r:embed="rId4"/>
                <a:stretch>
                  <a:fillRect l="-1657" t="-9942" r="-2161" b="-8480"/>
                </a:stretch>
              </a:blipFill>
            </p:spPr>
            <p:txBody>
              <a:bodyPr/>
              <a:lstStyle/>
              <a:p>
                <a:r>
                  <a:rPr lang="en-US">
                    <a:noFill/>
                  </a:rPr>
                  <a:t> </a:t>
                </a:r>
              </a:p>
            </p:txBody>
          </p:sp>
        </mc:Fallback>
      </mc:AlternateContent>
      <p:cxnSp>
        <p:nvCxnSpPr>
          <p:cNvPr id="37" name="Straight Connector 36"/>
          <p:cNvCxnSpPr/>
          <p:nvPr/>
        </p:nvCxnSpPr>
        <p:spPr>
          <a:xfrm>
            <a:off x="533400" y="2661444"/>
            <a:ext cx="3810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flipV="1">
            <a:off x="927101" y="2359916"/>
            <a:ext cx="0" cy="309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p:cNvCxnSpPr/>
          <p:nvPr/>
        </p:nvCxnSpPr>
        <p:spPr>
          <a:xfrm>
            <a:off x="927101" y="2355057"/>
            <a:ext cx="3810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1" name="Straight Connector 40"/>
          <p:cNvCxnSpPr/>
          <p:nvPr/>
        </p:nvCxnSpPr>
        <p:spPr>
          <a:xfrm flipV="1">
            <a:off x="1295400" y="2351881"/>
            <a:ext cx="0" cy="309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p:cNvCxnSpPr/>
          <p:nvPr/>
        </p:nvCxnSpPr>
        <p:spPr>
          <a:xfrm>
            <a:off x="1295400" y="2661444"/>
            <a:ext cx="3810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flipV="1">
            <a:off x="1689101" y="2350392"/>
            <a:ext cx="0" cy="309563"/>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a:off x="1689101" y="2345533"/>
            <a:ext cx="38100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5" name="Straight Connector 44"/>
          <p:cNvCxnSpPr/>
          <p:nvPr/>
        </p:nvCxnSpPr>
        <p:spPr>
          <a:xfrm flipV="1">
            <a:off x="2057400" y="2342357"/>
            <a:ext cx="0" cy="309563"/>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8600" y="304800"/>
            <a:ext cx="8686800" cy="769441"/>
          </a:xfrm>
          <a:prstGeom prst="rect">
            <a:avLst/>
          </a:prstGeom>
        </p:spPr>
        <p:txBody>
          <a:bodyPr wrap="square">
            <a:spAutoFit/>
          </a:bodyPr>
          <a:lstStyle/>
          <a:p>
            <a:pPr algn="ctr"/>
            <a:r>
              <a:rPr lang="fr-FR" sz="4400" dirty="0" err="1"/>
              <a:t>Outline</a:t>
            </a:r>
            <a:endParaRPr lang="en-US" sz="4400" dirty="0"/>
          </a:p>
        </p:txBody>
      </p:sp>
      <p:sp>
        <p:nvSpPr>
          <p:cNvPr id="4" name="Rectangle 3"/>
          <p:cNvSpPr/>
          <p:nvPr/>
        </p:nvSpPr>
        <p:spPr>
          <a:xfrm>
            <a:off x="2286000" y="1981200"/>
            <a:ext cx="4572000" cy="3539430"/>
          </a:xfrm>
          <a:prstGeom prst="rect">
            <a:avLst/>
          </a:prstGeom>
        </p:spPr>
        <p:txBody>
          <a:bodyPr wrap="square">
            <a:spAutoFit/>
          </a:bodyPr>
          <a:lstStyle/>
          <a:p>
            <a:pPr lvl="0">
              <a:buClr>
                <a:schemeClr val="tx2">
                  <a:lumMod val="60000"/>
                  <a:lumOff val="40000"/>
                </a:schemeClr>
              </a:buClr>
              <a:buSzPct val="100000"/>
              <a:buFont typeface="Symbol" pitchFamily="18" charset="2"/>
              <a:buChar char=""/>
            </a:pPr>
            <a:r>
              <a:rPr lang="en-US" sz="3200" dirty="0">
                <a:latin typeface="Calibri" pitchFamily="34" charset="0"/>
              </a:rPr>
              <a:t>Transistors and Gates</a:t>
            </a:r>
          </a:p>
          <a:p>
            <a:pPr lvl="0">
              <a:buClr>
                <a:schemeClr val="tx2">
                  <a:lumMod val="60000"/>
                  <a:lumOff val="40000"/>
                </a:schemeClr>
              </a:buClr>
              <a:buSzPct val="100000"/>
            </a:pPr>
            <a:endParaRPr lang="en-US" sz="3200" dirty="0">
              <a:latin typeface="Calibri" pitchFamily="34" charset="0"/>
            </a:endParaRPr>
          </a:p>
          <a:p>
            <a:pPr lvl="0">
              <a:buClr>
                <a:schemeClr val="tx2">
                  <a:lumMod val="60000"/>
                  <a:lumOff val="40000"/>
                </a:schemeClr>
              </a:buClr>
              <a:buSzPct val="100000"/>
              <a:buFont typeface="Symbol" pitchFamily="18" charset="2"/>
              <a:buChar char=""/>
            </a:pPr>
            <a:r>
              <a:rPr lang="en-US" sz="3200" dirty="0">
                <a:latin typeface="Calibri" pitchFamily="34" charset="0"/>
              </a:rPr>
              <a:t>Combinational Logic</a:t>
            </a:r>
          </a:p>
          <a:p>
            <a:pPr lvl="0">
              <a:buClr>
                <a:schemeClr val="tx2">
                  <a:lumMod val="60000"/>
                  <a:lumOff val="40000"/>
                </a:schemeClr>
              </a:buClr>
              <a:buSzPct val="100000"/>
            </a:pPr>
            <a:endParaRPr lang="en-US" sz="3200" dirty="0">
              <a:latin typeface="Calibri" pitchFamily="34" charset="0"/>
            </a:endParaRPr>
          </a:p>
          <a:p>
            <a:pPr lvl="0">
              <a:buClr>
                <a:schemeClr val="tx2">
                  <a:lumMod val="60000"/>
                  <a:lumOff val="40000"/>
                </a:schemeClr>
              </a:buClr>
              <a:buSzPct val="100000"/>
              <a:buFont typeface="Symbol" pitchFamily="18" charset="2"/>
              <a:buChar char=""/>
            </a:pPr>
            <a:r>
              <a:rPr lang="en-US" sz="3200" dirty="0">
                <a:latin typeface="Calibri" pitchFamily="34" charset="0"/>
              </a:rPr>
              <a:t> Sequential Logic</a:t>
            </a:r>
          </a:p>
          <a:p>
            <a:pPr lvl="0">
              <a:buClr>
                <a:schemeClr val="tx2">
                  <a:lumMod val="60000"/>
                  <a:lumOff val="40000"/>
                </a:schemeClr>
              </a:buClr>
              <a:buSzPct val="100000"/>
              <a:buFont typeface="Symbol" pitchFamily="18" charset="2"/>
              <a:buChar char=""/>
            </a:pPr>
            <a:endParaRPr lang="en-US" sz="3200" dirty="0">
              <a:latin typeface="Calibri" pitchFamily="34" charset="0"/>
            </a:endParaRPr>
          </a:p>
          <a:p>
            <a:pPr lvl="0">
              <a:buClr>
                <a:schemeClr val="tx2">
                  <a:lumMod val="60000"/>
                  <a:lumOff val="40000"/>
                </a:schemeClr>
              </a:buClr>
              <a:buSzPct val="100000"/>
              <a:buFont typeface="Symbol" pitchFamily="18" charset="2"/>
              <a:buChar char=""/>
            </a:pPr>
            <a:r>
              <a:rPr lang="en-US" sz="3200" dirty="0">
                <a:latin typeface="Calibri" pitchFamily="34" charset="0"/>
              </a:rPr>
              <a:t> SRAM/ DRAM Cells</a:t>
            </a:r>
          </a:p>
        </p:txBody>
      </p:sp>
      <p:pic>
        <p:nvPicPr>
          <p:cNvPr id="5" name="Picture 4"/>
          <p:cNvPicPr>
            <a:picLocks noChangeAspect="1"/>
          </p:cNvPicPr>
          <p:nvPr/>
        </p:nvPicPr>
        <p:blipFill>
          <a:blip r:embed="rId4">
            <a:lum/>
            <a:alphaModFix/>
          </a:blip>
          <a:srcRect/>
          <a:stretch>
            <a:fillRect/>
          </a:stretch>
        </p:blipFill>
        <p:spPr>
          <a:xfrm rot="10800000">
            <a:off x="6553200" y="1905000"/>
            <a:ext cx="1397160" cy="981360"/>
          </a:xfrm>
          <a:prstGeom prst="rect">
            <a:avLst/>
          </a:prstGeom>
          <a:noFill/>
          <a:ln>
            <a:noFill/>
          </a:ln>
        </p:spPr>
      </p:pic>
      <p:sp>
        <p:nvSpPr>
          <p:cNvPr id="6" name="Rectangle 5"/>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3</a:t>
            </a:fld>
            <a:endParaRPr lang="en-US" sz="1050" dirty="0">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30</a:t>
            </a:fld>
            <a:endParaRPr lang="en-US" sz="1050" dirty="0">
              <a:latin typeface="Calibri" panose="020F0502020204030204" pitchFamily="34" charset="0"/>
            </a:endParaRPr>
          </a:p>
        </p:txBody>
      </p:sp>
      <p:sp>
        <p:nvSpPr>
          <p:cNvPr id="4" name="Rectangle 3"/>
          <p:cNvSpPr/>
          <p:nvPr/>
        </p:nvSpPr>
        <p:spPr>
          <a:xfrm>
            <a:off x="228600" y="381000"/>
            <a:ext cx="8839200" cy="769441"/>
          </a:xfrm>
          <a:prstGeom prst="rect">
            <a:avLst/>
          </a:prstGeom>
        </p:spPr>
        <p:txBody>
          <a:bodyPr wrap="square">
            <a:spAutoFit/>
          </a:bodyPr>
          <a:lstStyle/>
          <a:p>
            <a:pPr algn="ctr"/>
            <a:r>
              <a:rPr lang="fr-FR" sz="4400" dirty="0"/>
              <a:t>D Flip Flop</a:t>
            </a:r>
            <a:endParaRPr lang="en-US" sz="4400" dirty="0"/>
          </a:p>
        </p:txBody>
      </p:sp>
      <p:grpSp>
        <p:nvGrpSpPr>
          <p:cNvPr id="5" name="Group 4"/>
          <p:cNvGrpSpPr>
            <a:grpSpLocks noChangeAspect="1"/>
          </p:cNvGrpSpPr>
          <p:nvPr/>
        </p:nvGrpSpPr>
        <p:grpSpPr bwMode="auto">
          <a:xfrm>
            <a:off x="2074333" y="1371600"/>
            <a:ext cx="5224463" cy="2309813"/>
            <a:chOff x="1392" y="1200"/>
            <a:chExt cx="3291" cy="1455"/>
          </a:xfrm>
        </p:grpSpPr>
        <p:sp>
          <p:nvSpPr>
            <p:cNvPr id="6" name="AutoShape 3"/>
            <p:cNvSpPr>
              <a:spLocks noChangeAspect="1" noChangeArrowheads="1" noTextEdit="1"/>
            </p:cNvSpPr>
            <p:nvPr/>
          </p:nvSpPr>
          <p:spPr bwMode="auto">
            <a:xfrm>
              <a:off x="1392" y="1200"/>
              <a:ext cx="3291"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5"/>
            <p:cNvSpPr>
              <a:spLocks noChangeShapeType="1"/>
            </p:cNvSpPr>
            <p:nvPr/>
          </p:nvSpPr>
          <p:spPr bwMode="auto">
            <a:xfrm flipH="1">
              <a:off x="2647" y="1425"/>
              <a:ext cx="74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H="1">
              <a:off x="3074" y="1644"/>
              <a:ext cx="321"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392" y="1337"/>
              <a:ext cx="473" cy="390"/>
            </a:xfrm>
            <a:custGeom>
              <a:avLst/>
              <a:gdLst>
                <a:gd name="T0" fmla="*/ 0 w 2084"/>
                <a:gd name="T1" fmla="*/ 1708 h 1720"/>
                <a:gd name="T2" fmla="*/ 1412 w 2084"/>
                <a:gd name="T3" fmla="*/ 1689 h 1720"/>
                <a:gd name="T4" fmla="*/ 1820 w 2084"/>
                <a:gd name="T5" fmla="*/ 1488 h 1720"/>
                <a:gd name="T6" fmla="*/ 2062 w 2084"/>
                <a:gd name="T7" fmla="*/ 746 h 1720"/>
                <a:gd name="T8" fmla="*/ 1778 w 2084"/>
                <a:gd name="T9" fmla="*/ 190 h 1720"/>
                <a:gd name="T10" fmla="*/ 1408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8"/>
                  </a:cubicBezTo>
                  <a:cubicBezTo>
                    <a:pt x="2014" y="1300"/>
                    <a:pt x="2084" y="1006"/>
                    <a:pt x="2062" y="746"/>
                  </a:cubicBezTo>
                  <a:cubicBezTo>
                    <a:pt x="2048" y="545"/>
                    <a:pt x="1951" y="323"/>
                    <a:pt x="1778" y="190"/>
                  </a:cubicBezTo>
                  <a:cubicBezTo>
                    <a:pt x="1676" y="112"/>
                    <a:pt x="1559" y="64"/>
                    <a:pt x="1408" y="38"/>
                  </a:cubicBezTo>
                  <a:cubicBezTo>
                    <a:pt x="1124" y="0"/>
                    <a:pt x="837" y="16"/>
                    <a:pt x="552" y="11"/>
                  </a:cubicBezTo>
                  <a:cubicBezTo>
                    <a:pt x="368" y="11"/>
                    <a:pt x="184" y="11"/>
                    <a:pt x="0" y="7"/>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H="1">
              <a:off x="3922" y="1529"/>
              <a:ext cx="502"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3869" y="1502"/>
              <a:ext cx="48" cy="51"/>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H="1">
              <a:off x="3068" y="2178"/>
              <a:ext cx="334"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flipH="1">
              <a:off x="2642" y="2398"/>
              <a:ext cx="760"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3399" y="2090"/>
              <a:ext cx="473" cy="389"/>
            </a:xfrm>
            <a:custGeom>
              <a:avLst/>
              <a:gdLst>
                <a:gd name="T0" fmla="*/ 0 w 2085"/>
                <a:gd name="T1" fmla="*/ 11 h 1719"/>
                <a:gd name="T2" fmla="*/ 1412 w 2085"/>
                <a:gd name="T3" fmla="*/ 30 h 1719"/>
                <a:gd name="T4" fmla="*/ 1820 w 2085"/>
                <a:gd name="T5" fmla="*/ 231 h 1719"/>
                <a:gd name="T6" fmla="*/ 2062 w 2085"/>
                <a:gd name="T7" fmla="*/ 973 h 1719"/>
                <a:gd name="T8" fmla="*/ 1778 w 2085"/>
                <a:gd name="T9" fmla="*/ 1530 h 1719"/>
                <a:gd name="T10" fmla="*/ 1408 w 2085"/>
                <a:gd name="T11" fmla="*/ 1682 h 1719"/>
                <a:gd name="T12" fmla="*/ 552 w 2085"/>
                <a:gd name="T13" fmla="*/ 1708 h 1719"/>
                <a:gd name="T14" fmla="*/ 0 w 2085"/>
                <a:gd name="T15" fmla="*/ 1713 h 1719"/>
                <a:gd name="T16" fmla="*/ 0 w 2085"/>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1"/>
                  </a:moveTo>
                  <a:cubicBezTo>
                    <a:pt x="471" y="15"/>
                    <a:pt x="942" y="0"/>
                    <a:pt x="1412" y="30"/>
                  </a:cubicBezTo>
                  <a:cubicBezTo>
                    <a:pt x="1615" y="63"/>
                    <a:pt x="1699" y="118"/>
                    <a:pt x="1820" y="231"/>
                  </a:cubicBezTo>
                  <a:cubicBezTo>
                    <a:pt x="2014" y="420"/>
                    <a:pt x="2085" y="714"/>
                    <a:pt x="2062" y="973"/>
                  </a:cubicBezTo>
                  <a:cubicBezTo>
                    <a:pt x="2048" y="1175"/>
                    <a:pt x="1951" y="1397"/>
                    <a:pt x="1778" y="1530"/>
                  </a:cubicBezTo>
                  <a:cubicBezTo>
                    <a:pt x="1676" y="1607"/>
                    <a:pt x="1559" y="1655"/>
                    <a:pt x="1408" y="1682"/>
                  </a:cubicBezTo>
                  <a:cubicBezTo>
                    <a:pt x="1124" y="1719"/>
                    <a:pt x="838" y="1703"/>
                    <a:pt x="552" y="1708"/>
                  </a:cubicBezTo>
                  <a:cubicBezTo>
                    <a:pt x="368" y="1708"/>
                    <a:pt x="184" y="1708"/>
                    <a:pt x="0" y="1713"/>
                  </a:cubicBezTo>
                  <a:lnTo>
                    <a:pt x="0" y="11"/>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flipH="1">
              <a:off x="3929" y="2283"/>
              <a:ext cx="483"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4"/>
            <p:cNvSpPr>
              <a:spLocks noChangeArrowheads="1"/>
            </p:cNvSpPr>
            <p:nvPr/>
          </p:nvSpPr>
          <p:spPr bwMode="auto">
            <a:xfrm>
              <a:off x="3876" y="2256"/>
              <a:ext cx="48" cy="50"/>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3061" y="1541"/>
              <a:ext cx="1178" cy="640"/>
            </a:xfrm>
            <a:custGeom>
              <a:avLst/>
              <a:gdLst>
                <a:gd name="T0" fmla="*/ 5189 w 5189"/>
                <a:gd name="T1" fmla="*/ 0 h 2822"/>
                <a:gd name="T2" fmla="*/ 5189 w 5189"/>
                <a:gd name="T3" fmla="*/ 741 h 2822"/>
                <a:gd name="T4" fmla="*/ 0 w 5189"/>
                <a:gd name="T5" fmla="*/ 2167 h 2822"/>
                <a:gd name="T6" fmla="*/ 0 w 5189"/>
                <a:gd name="T7" fmla="*/ 2822 h 2822"/>
              </a:gdLst>
              <a:ahLst/>
              <a:cxnLst>
                <a:cxn ang="0">
                  <a:pos x="T0" y="T1"/>
                </a:cxn>
                <a:cxn ang="0">
                  <a:pos x="T2" y="T3"/>
                </a:cxn>
                <a:cxn ang="0">
                  <a:pos x="T4" y="T5"/>
                </a:cxn>
                <a:cxn ang="0">
                  <a:pos x="T6" y="T7"/>
                </a:cxn>
              </a:cxnLst>
              <a:rect l="0" t="0" r="r" b="b"/>
              <a:pathLst>
                <a:path w="5189" h="2822">
                  <a:moveTo>
                    <a:pt x="5189" y="0"/>
                  </a:moveTo>
                  <a:lnTo>
                    <a:pt x="5189" y="741"/>
                  </a:lnTo>
                  <a:lnTo>
                    <a:pt x="0" y="2167"/>
                  </a:lnTo>
                  <a:lnTo>
                    <a:pt x="0" y="2822"/>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3075" y="1638"/>
              <a:ext cx="1164" cy="653"/>
            </a:xfrm>
            <a:custGeom>
              <a:avLst/>
              <a:gdLst>
                <a:gd name="T0" fmla="*/ 5126 w 5126"/>
                <a:gd name="T1" fmla="*/ 2879 h 2879"/>
                <a:gd name="T2" fmla="*/ 5126 w 5126"/>
                <a:gd name="T3" fmla="*/ 1995 h 2879"/>
                <a:gd name="T4" fmla="*/ 0 w 5126"/>
                <a:gd name="T5" fmla="*/ 622 h 2879"/>
                <a:gd name="T6" fmla="*/ 0 w 5126"/>
                <a:gd name="T7" fmla="*/ 0 h 2879"/>
              </a:gdLst>
              <a:ahLst/>
              <a:cxnLst>
                <a:cxn ang="0">
                  <a:pos x="T0" y="T1"/>
                </a:cxn>
                <a:cxn ang="0">
                  <a:pos x="T2" y="T3"/>
                </a:cxn>
                <a:cxn ang="0">
                  <a:pos x="T4" y="T5"/>
                </a:cxn>
                <a:cxn ang="0">
                  <a:pos x="T6" y="T7"/>
                </a:cxn>
              </a:cxnLst>
              <a:rect l="0" t="0" r="r" b="b"/>
              <a:pathLst>
                <a:path w="5126" h="2879">
                  <a:moveTo>
                    <a:pt x="5126" y="2879"/>
                  </a:moveTo>
                  <a:lnTo>
                    <a:pt x="5126" y="1995"/>
                  </a:lnTo>
                  <a:lnTo>
                    <a:pt x="0" y="622"/>
                  </a:lnTo>
                  <a:lnTo>
                    <a:pt x="0" y="0"/>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4474" y="1458"/>
              <a:ext cx="23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Q</a:t>
              </a:r>
              <a:endParaRPr kumimoji="0" lang="en-US" sz="1800" b="0" i="0" u="none" strike="noStrike" cap="none" normalizeH="0" baseline="0">
                <a:ln>
                  <a:noFill/>
                </a:ln>
                <a:solidFill>
                  <a:schemeClr val="tx1"/>
                </a:solidFill>
                <a:effectLst/>
                <a:latin typeface="Arial" pitchFamily="34" charset="0"/>
              </a:endParaRPr>
            </a:p>
          </p:txBody>
        </p:sp>
        <p:sp>
          <p:nvSpPr>
            <p:cNvPr id="20" name="Rectangle 18"/>
            <p:cNvSpPr>
              <a:spLocks noChangeArrowheads="1"/>
            </p:cNvSpPr>
            <p:nvPr/>
          </p:nvSpPr>
          <p:spPr bwMode="auto">
            <a:xfrm>
              <a:off x="4474" y="2194"/>
              <a:ext cx="23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Q</a:t>
              </a:r>
              <a:endParaRPr kumimoji="0" lang="en-US" sz="1800" b="0" i="0" u="none" strike="noStrike" cap="none" normalizeH="0" baseline="0">
                <a:ln>
                  <a:noFill/>
                </a:ln>
                <a:solidFill>
                  <a:schemeClr val="tx1"/>
                </a:solidFill>
                <a:effectLst/>
                <a:latin typeface="Arial" pitchFamily="34" charset="0"/>
              </a:endParaRPr>
            </a:p>
          </p:txBody>
        </p:sp>
        <p:sp>
          <p:nvSpPr>
            <p:cNvPr id="21" name="Line 19"/>
            <p:cNvSpPr>
              <a:spLocks noChangeShapeType="1"/>
            </p:cNvSpPr>
            <p:nvPr/>
          </p:nvSpPr>
          <p:spPr bwMode="auto">
            <a:xfrm>
              <a:off x="4465" y="2175"/>
              <a:ext cx="1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1716" y="1241"/>
              <a:ext cx="22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D</a:t>
              </a:r>
              <a:endParaRPr kumimoji="0" lang="en-US" sz="1800" b="0" i="0" u="none" strike="noStrike" cap="none" normalizeH="0" baseline="0">
                <a:ln>
                  <a:noFill/>
                </a:ln>
                <a:solidFill>
                  <a:schemeClr val="tx1"/>
                </a:solidFill>
                <a:effectLst/>
                <a:latin typeface="Arial" pitchFamily="34" charset="0"/>
              </a:endParaRPr>
            </a:p>
          </p:txBody>
        </p:sp>
        <p:sp>
          <p:nvSpPr>
            <p:cNvPr id="23" name="Freeform 21"/>
            <p:cNvSpPr>
              <a:spLocks/>
            </p:cNvSpPr>
            <p:nvPr/>
          </p:nvSpPr>
          <p:spPr bwMode="auto">
            <a:xfrm>
              <a:off x="2106" y="1237"/>
              <a:ext cx="473" cy="389"/>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22"/>
            <p:cNvSpPr>
              <a:spLocks noChangeArrowheads="1"/>
            </p:cNvSpPr>
            <p:nvPr/>
          </p:nvSpPr>
          <p:spPr bwMode="auto">
            <a:xfrm>
              <a:off x="2582" y="1401"/>
              <a:ext cx="49" cy="51"/>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2106" y="2188"/>
              <a:ext cx="473" cy="389"/>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Oval 24"/>
            <p:cNvSpPr>
              <a:spLocks noChangeArrowheads="1"/>
            </p:cNvSpPr>
            <p:nvPr/>
          </p:nvSpPr>
          <p:spPr bwMode="auto">
            <a:xfrm>
              <a:off x="2582" y="2353"/>
              <a:ext cx="49" cy="50"/>
            </a:xfrm>
            <a:prstGeom prst="ellipse">
              <a:avLst/>
            </a:prstGeom>
            <a:noFill/>
            <a:ln w="17"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5"/>
            <p:cNvSpPr>
              <a:spLocks noChangeShapeType="1"/>
            </p:cNvSpPr>
            <p:nvPr/>
          </p:nvSpPr>
          <p:spPr bwMode="auto">
            <a:xfrm flipH="1">
              <a:off x="1870" y="1321"/>
              <a:ext cx="227"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1864" y="1561"/>
              <a:ext cx="246" cy="963"/>
            </a:xfrm>
            <a:custGeom>
              <a:avLst/>
              <a:gdLst>
                <a:gd name="T0" fmla="*/ 1041 w 1083"/>
                <a:gd name="T1" fmla="*/ 14 h 4247"/>
                <a:gd name="T2" fmla="*/ 0 w 1083"/>
                <a:gd name="T3" fmla="*/ 0 h 4247"/>
                <a:gd name="T4" fmla="*/ 0 w 1083"/>
                <a:gd name="T5" fmla="*/ 4247 h 4247"/>
                <a:gd name="T6" fmla="*/ 1083 w 1083"/>
                <a:gd name="T7" fmla="*/ 4247 h 4247"/>
              </a:gdLst>
              <a:ahLst/>
              <a:cxnLst>
                <a:cxn ang="0">
                  <a:pos x="T0" y="T1"/>
                </a:cxn>
                <a:cxn ang="0">
                  <a:pos x="T2" y="T3"/>
                </a:cxn>
                <a:cxn ang="0">
                  <a:pos x="T4" y="T5"/>
                </a:cxn>
                <a:cxn ang="0">
                  <a:pos x="T6" y="T7"/>
                </a:cxn>
              </a:cxnLst>
              <a:rect l="0" t="0" r="r" b="b"/>
              <a:pathLst>
                <a:path w="1083" h="4247">
                  <a:moveTo>
                    <a:pt x="1041" y="14"/>
                  </a:moveTo>
                  <a:lnTo>
                    <a:pt x="0" y="0"/>
                  </a:lnTo>
                  <a:lnTo>
                    <a:pt x="0" y="4247"/>
                  </a:lnTo>
                  <a:lnTo>
                    <a:pt x="1083" y="4247"/>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flipH="1">
              <a:off x="1673" y="1890"/>
              <a:ext cx="188" cy="0"/>
            </a:xfrm>
            <a:prstGeom prst="line">
              <a:avLst/>
            </a:prstGeom>
            <a:noFill/>
            <a:ln w="1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8"/>
            <p:cNvSpPr>
              <a:spLocks noChangeArrowheads="1"/>
            </p:cNvSpPr>
            <p:nvPr/>
          </p:nvSpPr>
          <p:spPr bwMode="auto">
            <a:xfrm>
              <a:off x="1423" y="1815"/>
              <a:ext cx="28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Clk</a:t>
              </a:r>
              <a:endParaRPr kumimoji="0" lang="en-US" sz="1800" b="0" i="0" u="none" strike="noStrike" cap="none" normalizeH="0" baseline="0">
                <a:ln>
                  <a:noFill/>
                </a:ln>
                <a:solidFill>
                  <a:schemeClr val="tx1"/>
                </a:solidFill>
                <a:effectLst/>
                <a:latin typeface="Arial" pitchFamily="34" charset="0"/>
              </a:endParaRPr>
            </a:p>
          </p:txBody>
        </p:sp>
        <p:sp>
          <p:nvSpPr>
            <p:cNvPr id="31" name="Freeform 29"/>
            <p:cNvSpPr>
              <a:spLocks/>
            </p:cNvSpPr>
            <p:nvPr/>
          </p:nvSpPr>
          <p:spPr bwMode="auto">
            <a:xfrm>
              <a:off x="1994" y="1418"/>
              <a:ext cx="770" cy="860"/>
            </a:xfrm>
            <a:custGeom>
              <a:avLst/>
              <a:gdLst>
                <a:gd name="T0" fmla="*/ 3393 w 3393"/>
                <a:gd name="T1" fmla="*/ 0 h 3792"/>
                <a:gd name="T2" fmla="*/ 3364 w 3393"/>
                <a:gd name="T3" fmla="*/ 1796 h 3792"/>
                <a:gd name="T4" fmla="*/ 0 w 3393"/>
                <a:gd name="T5" fmla="*/ 1796 h 3792"/>
                <a:gd name="T6" fmla="*/ 0 w 3393"/>
                <a:gd name="T7" fmla="*/ 3792 h 3792"/>
                <a:gd name="T8" fmla="*/ 513 w 3393"/>
                <a:gd name="T9" fmla="*/ 3792 h 3792"/>
              </a:gdLst>
              <a:ahLst/>
              <a:cxnLst>
                <a:cxn ang="0">
                  <a:pos x="T0" y="T1"/>
                </a:cxn>
                <a:cxn ang="0">
                  <a:pos x="T2" y="T3"/>
                </a:cxn>
                <a:cxn ang="0">
                  <a:pos x="T4" y="T5"/>
                </a:cxn>
                <a:cxn ang="0">
                  <a:pos x="T6" y="T7"/>
                </a:cxn>
                <a:cxn ang="0">
                  <a:pos x="T8" y="T9"/>
                </a:cxn>
              </a:cxnLst>
              <a:rect l="0" t="0" r="r" b="b"/>
              <a:pathLst>
                <a:path w="3393" h="3792">
                  <a:moveTo>
                    <a:pt x="3393" y="0"/>
                  </a:moveTo>
                  <a:lnTo>
                    <a:pt x="3364" y="1796"/>
                  </a:lnTo>
                  <a:lnTo>
                    <a:pt x="0" y="1796"/>
                  </a:lnTo>
                  <a:lnTo>
                    <a:pt x="0" y="3792"/>
                  </a:lnTo>
                  <a:lnTo>
                    <a:pt x="513" y="3792"/>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Oval 30"/>
            <p:cNvSpPr>
              <a:spLocks noChangeArrowheads="1"/>
            </p:cNvSpPr>
            <p:nvPr/>
          </p:nvSpPr>
          <p:spPr bwMode="auto">
            <a:xfrm>
              <a:off x="2725" y="1400"/>
              <a:ext cx="62" cy="55"/>
            </a:xfrm>
            <a:prstGeom prst="ellipse">
              <a:avLst/>
            </a:prstGeom>
            <a:solidFill>
              <a:srgbClr val="008080"/>
            </a:solidFill>
            <a:ln w="1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Oval 31"/>
            <p:cNvSpPr>
              <a:spLocks noChangeArrowheads="1"/>
            </p:cNvSpPr>
            <p:nvPr/>
          </p:nvSpPr>
          <p:spPr bwMode="auto">
            <a:xfrm>
              <a:off x="4198" y="1510"/>
              <a:ext cx="61" cy="55"/>
            </a:xfrm>
            <a:prstGeom prst="ellipse">
              <a:avLst/>
            </a:prstGeom>
            <a:solidFill>
              <a:srgbClr val="008080"/>
            </a:solidFill>
            <a:ln w="1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32"/>
            <p:cNvSpPr>
              <a:spLocks noChangeArrowheads="1"/>
            </p:cNvSpPr>
            <p:nvPr/>
          </p:nvSpPr>
          <p:spPr bwMode="auto">
            <a:xfrm>
              <a:off x="4198" y="2260"/>
              <a:ext cx="61" cy="55"/>
            </a:xfrm>
            <a:prstGeom prst="ellipse">
              <a:avLst/>
            </a:prstGeom>
            <a:solidFill>
              <a:srgbClr val="008080"/>
            </a:solidFill>
            <a:ln w="1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5" name="Freeform 34"/>
          <p:cNvSpPr/>
          <p:nvPr/>
        </p:nvSpPr>
        <p:spPr>
          <a:xfrm>
            <a:off x="2464278" y="4173538"/>
            <a:ext cx="4680000" cy="10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D = 1, Q = 1</a:t>
            </a:r>
          </a:p>
          <a:p>
            <a:pPr marL="0" marR="0" lvl="0" indent="0" algn="ctr"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D = 0, Q = 0</a:t>
            </a:r>
          </a:p>
        </p:txBody>
      </p:sp>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1182" y="3554413"/>
            <a:ext cx="2026928" cy="1428984"/>
          </a:xfrm>
          <a:prstGeom prst="rect">
            <a:avLst/>
          </a:prstGeom>
        </p:spPr>
      </p:pic>
      <mc:AlternateContent xmlns:mc="http://schemas.openxmlformats.org/markup-compatibility/2006" xmlns:a14="http://schemas.microsoft.com/office/drawing/2010/main">
        <mc:Choice Requires="a14">
          <p:sp>
            <p:nvSpPr>
              <p:cNvPr id="37" name="Rounded Rectangle 36"/>
              <p:cNvSpPr/>
              <p:nvPr/>
            </p:nvSpPr>
            <p:spPr>
              <a:xfrm>
                <a:off x="1512622" y="5395912"/>
                <a:ext cx="7174177" cy="13858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en-US" dirty="0"/>
                  <a:t>Let us not have two inputs: S and R </a:t>
                </a:r>
              </a:p>
              <a:p>
                <a:pPr marL="285750" indent="-285750">
                  <a:buFont typeface="Arial" panose="020B0604020202020204" pitchFamily="34" charset="0"/>
                  <a:buChar char="•"/>
                </a:pPr>
                <a:r>
                  <a:rPr lang="en-US" dirty="0"/>
                  <a:t>Let us consider a single input, D, and modify the clocked SR latched appropriately </a:t>
                </a:r>
              </a:p>
              <a:p>
                <a:pPr marL="285750" indent="-285750">
                  <a:buFont typeface="Arial" panose="020B0604020202020204" pitchFamily="34" charset="0"/>
                  <a:buChar char="•"/>
                </a:pPr>
                <a:r>
                  <a:rPr lang="en-US" dirty="0"/>
                  <a:t>If </a:t>
                </a:r>
                <a:r>
                  <a:rPr lang="en-US" dirty="0" err="1"/>
                  <a:t>Clk</a:t>
                </a:r>
                <a:r>
                  <a:rPr lang="en-US" dirty="0"/>
                  <a:t> = 1, I1 =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𝐷</m:t>
                        </m:r>
                      </m:e>
                    </m:acc>
                  </m:oMath>
                </a14:m>
                <a:r>
                  <a:rPr lang="en-US" dirty="0"/>
                  <a:t>, I2 = D </a:t>
                </a:r>
                <a:r>
                  <a:rPr lang="en-US" dirty="0">
                    <a:sym typeface="Wingdings" panose="05000000000000000000" pitchFamily="2" charset="2"/>
                  </a:rPr>
                  <a:t> Essentially, this sets Q to D</a:t>
                </a:r>
              </a:p>
              <a:p>
                <a:pPr marL="285750" indent="-285750">
                  <a:buFont typeface="Arial" panose="020B0604020202020204" pitchFamily="34" charset="0"/>
                  <a:buChar char="•"/>
                </a:pPr>
                <a:r>
                  <a:rPr lang="en-US" dirty="0">
                    <a:sym typeface="Wingdings" panose="05000000000000000000" pitchFamily="2" charset="2"/>
                  </a:rPr>
                  <a:t>If </a:t>
                </a:r>
                <a:r>
                  <a:rPr lang="en-US" dirty="0" err="1">
                    <a:sym typeface="Wingdings" panose="05000000000000000000" pitchFamily="2" charset="2"/>
                  </a:rPr>
                  <a:t>Clk</a:t>
                </a:r>
                <a:r>
                  <a:rPr lang="en-US" dirty="0">
                    <a:sym typeface="Wingdings" panose="05000000000000000000" pitchFamily="2" charset="2"/>
                  </a:rPr>
                  <a:t> = 0, I1 = I2 = 1 (maintain old values)</a:t>
                </a:r>
                <a:endParaRPr lang="en-US" dirty="0"/>
              </a:p>
            </p:txBody>
          </p:sp>
        </mc:Choice>
        <mc:Fallback xmlns="">
          <p:sp>
            <p:nvSpPr>
              <p:cNvPr id="37" name="Rounded Rectangle 36"/>
              <p:cNvSpPr>
                <a:spLocks noRot="1" noChangeAspect="1" noMove="1" noResize="1" noEditPoints="1" noAdjustHandles="1" noChangeArrowheads="1" noChangeShapeType="1" noTextEdit="1"/>
              </p:cNvSpPr>
              <p:nvPr/>
            </p:nvSpPr>
            <p:spPr>
              <a:xfrm>
                <a:off x="1512622" y="5395912"/>
                <a:ext cx="7174177" cy="1385887"/>
              </a:xfrm>
              <a:prstGeom prst="roundRect">
                <a:avLst/>
              </a:prstGeom>
              <a:blipFill rotWithShape="0">
                <a:blip r:embed="rId5"/>
                <a:stretch>
                  <a:fillRect t="-4803" b="-9607"/>
                </a:stretch>
              </a:blipFill>
            </p:spPr>
            <p:txBody>
              <a:bodyPr/>
              <a:lstStyle/>
              <a:p>
                <a:r>
                  <a:rPr lang="en-US">
                    <a:noFill/>
                  </a:rPr>
                  <a:t> </a:t>
                </a:r>
              </a:p>
            </p:txBody>
          </p:sp>
        </mc:Fallback>
      </mc:AlternateContent>
      <p:sp>
        <p:nvSpPr>
          <p:cNvPr id="38" name="Rounded Rectangle 37"/>
          <p:cNvSpPr/>
          <p:nvPr/>
        </p:nvSpPr>
        <p:spPr>
          <a:xfrm>
            <a:off x="4343400" y="1393826"/>
            <a:ext cx="685800" cy="2460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I1</a:t>
            </a:r>
          </a:p>
        </p:txBody>
      </p:sp>
      <p:sp>
        <p:nvSpPr>
          <p:cNvPr id="39" name="Rounded Rectangle 38"/>
          <p:cNvSpPr/>
          <p:nvPr/>
        </p:nvSpPr>
        <p:spPr>
          <a:xfrm>
            <a:off x="4292071" y="2992438"/>
            <a:ext cx="685800" cy="2460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I2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5018452" y="1889189"/>
            <a:ext cx="3538736" cy="1980109"/>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0" name="Rectangle 79"/>
          <p:cNvSpPr/>
          <p:nvPr/>
        </p:nvSpPr>
        <p:spPr>
          <a:xfrm>
            <a:off x="762000" y="1906091"/>
            <a:ext cx="3538736" cy="1980109"/>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31</a:t>
            </a:fld>
            <a:endParaRPr lang="en-US" sz="1050" dirty="0">
              <a:latin typeface="Calibri" panose="020F0502020204030204" pitchFamily="34" charset="0"/>
            </a:endParaRPr>
          </a:p>
        </p:txBody>
      </p:sp>
      <p:sp>
        <p:nvSpPr>
          <p:cNvPr id="4" name="Rectangle 3"/>
          <p:cNvSpPr/>
          <p:nvPr/>
        </p:nvSpPr>
        <p:spPr>
          <a:xfrm>
            <a:off x="-69574" y="102706"/>
            <a:ext cx="9176786" cy="769441"/>
          </a:xfrm>
          <a:prstGeom prst="rect">
            <a:avLst/>
          </a:prstGeom>
        </p:spPr>
        <p:txBody>
          <a:bodyPr wrap="square">
            <a:spAutoFit/>
          </a:bodyPr>
          <a:lstStyle/>
          <a:p>
            <a:pPr algn="ctr"/>
            <a:r>
              <a:rPr lang="fr-FR" sz="4400" dirty="0"/>
              <a:t>Master Slave D Flip Flop</a:t>
            </a:r>
            <a:endParaRPr lang="en-US" sz="4400" dirty="0"/>
          </a:p>
        </p:txBody>
      </p:sp>
      <p:grpSp>
        <p:nvGrpSpPr>
          <p:cNvPr id="5" name="Group 4"/>
          <p:cNvGrpSpPr>
            <a:grpSpLocks noChangeAspect="1"/>
          </p:cNvGrpSpPr>
          <p:nvPr/>
        </p:nvGrpSpPr>
        <p:grpSpPr bwMode="auto">
          <a:xfrm>
            <a:off x="914400" y="2133600"/>
            <a:ext cx="7315200" cy="1673225"/>
            <a:chOff x="960" y="1320"/>
            <a:chExt cx="4608" cy="1054"/>
          </a:xfrm>
        </p:grpSpPr>
        <p:sp>
          <p:nvSpPr>
            <p:cNvPr id="6" name="AutoShape 3"/>
            <p:cNvSpPr>
              <a:spLocks noChangeAspect="1" noChangeArrowheads="1" noTextEdit="1"/>
            </p:cNvSpPr>
            <p:nvPr/>
          </p:nvSpPr>
          <p:spPr bwMode="auto">
            <a:xfrm>
              <a:off x="960" y="1320"/>
              <a:ext cx="4608" cy="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5"/>
            <p:cNvSpPr>
              <a:spLocks noChangeShapeType="1"/>
            </p:cNvSpPr>
            <p:nvPr/>
          </p:nvSpPr>
          <p:spPr bwMode="auto">
            <a:xfrm flipH="1">
              <a:off x="1869" y="1483"/>
              <a:ext cx="542"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H="1">
              <a:off x="2178" y="1642"/>
              <a:ext cx="233"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2409" y="1419"/>
              <a:ext cx="343" cy="283"/>
            </a:xfrm>
            <a:custGeom>
              <a:avLst/>
              <a:gdLst>
                <a:gd name="T0" fmla="*/ 0 w 2084"/>
                <a:gd name="T1" fmla="*/ 1708 h 1720"/>
                <a:gd name="T2" fmla="*/ 1412 w 2084"/>
                <a:gd name="T3" fmla="*/ 1689 h 1720"/>
                <a:gd name="T4" fmla="*/ 1820 w 2084"/>
                <a:gd name="T5" fmla="*/ 1488 h 1720"/>
                <a:gd name="T6" fmla="*/ 2062 w 2084"/>
                <a:gd name="T7" fmla="*/ 746 h 1720"/>
                <a:gd name="T8" fmla="*/ 1778 w 2084"/>
                <a:gd name="T9" fmla="*/ 190 h 1720"/>
                <a:gd name="T10" fmla="*/ 1408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8"/>
                  </a:cubicBezTo>
                  <a:cubicBezTo>
                    <a:pt x="2014" y="1300"/>
                    <a:pt x="2084" y="1006"/>
                    <a:pt x="2062" y="746"/>
                  </a:cubicBezTo>
                  <a:cubicBezTo>
                    <a:pt x="2048" y="545"/>
                    <a:pt x="1951" y="323"/>
                    <a:pt x="1778" y="190"/>
                  </a:cubicBezTo>
                  <a:cubicBezTo>
                    <a:pt x="1676" y="112"/>
                    <a:pt x="1559" y="64"/>
                    <a:pt x="1408"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H="1">
              <a:off x="2793" y="1559"/>
              <a:ext cx="363"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2754" y="1539"/>
              <a:ext cx="36" cy="36"/>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H="1">
              <a:off x="2174" y="2028"/>
              <a:ext cx="242"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flipH="1">
              <a:off x="1866" y="2188"/>
              <a:ext cx="55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2414" y="1964"/>
              <a:ext cx="343" cy="283"/>
            </a:xfrm>
            <a:custGeom>
              <a:avLst/>
              <a:gdLst>
                <a:gd name="T0" fmla="*/ 0 w 2085"/>
                <a:gd name="T1" fmla="*/ 11 h 1719"/>
                <a:gd name="T2" fmla="*/ 1412 w 2085"/>
                <a:gd name="T3" fmla="*/ 30 h 1719"/>
                <a:gd name="T4" fmla="*/ 1820 w 2085"/>
                <a:gd name="T5" fmla="*/ 231 h 1719"/>
                <a:gd name="T6" fmla="*/ 2062 w 2085"/>
                <a:gd name="T7" fmla="*/ 973 h 1719"/>
                <a:gd name="T8" fmla="*/ 1778 w 2085"/>
                <a:gd name="T9" fmla="*/ 1530 h 1719"/>
                <a:gd name="T10" fmla="*/ 1408 w 2085"/>
                <a:gd name="T11" fmla="*/ 1682 h 1719"/>
                <a:gd name="T12" fmla="*/ 552 w 2085"/>
                <a:gd name="T13" fmla="*/ 1708 h 1719"/>
                <a:gd name="T14" fmla="*/ 0 w 2085"/>
                <a:gd name="T15" fmla="*/ 1713 h 1719"/>
                <a:gd name="T16" fmla="*/ 0 w 2085"/>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1"/>
                  </a:moveTo>
                  <a:cubicBezTo>
                    <a:pt x="471" y="15"/>
                    <a:pt x="942" y="0"/>
                    <a:pt x="1412" y="30"/>
                  </a:cubicBezTo>
                  <a:cubicBezTo>
                    <a:pt x="1615" y="63"/>
                    <a:pt x="1699" y="118"/>
                    <a:pt x="1820" y="231"/>
                  </a:cubicBezTo>
                  <a:cubicBezTo>
                    <a:pt x="2014" y="420"/>
                    <a:pt x="2085" y="714"/>
                    <a:pt x="2062" y="973"/>
                  </a:cubicBezTo>
                  <a:cubicBezTo>
                    <a:pt x="2048" y="1175"/>
                    <a:pt x="1951" y="1397"/>
                    <a:pt x="1778" y="1530"/>
                  </a:cubicBezTo>
                  <a:cubicBezTo>
                    <a:pt x="1676" y="1607"/>
                    <a:pt x="1559" y="1655"/>
                    <a:pt x="1408" y="1682"/>
                  </a:cubicBezTo>
                  <a:cubicBezTo>
                    <a:pt x="1124" y="1719"/>
                    <a:pt x="838" y="1703"/>
                    <a:pt x="552" y="1708"/>
                  </a:cubicBezTo>
                  <a:cubicBezTo>
                    <a:pt x="368" y="1708"/>
                    <a:pt x="184" y="1708"/>
                    <a:pt x="0" y="1713"/>
                  </a:cubicBezTo>
                  <a:lnTo>
                    <a:pt x="0" y="11"/>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flipH="1">
              <a:off x="2798" y="2104"/>
              <a:ext cx="349"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4"/>
            <p:cNvSpPr>
              <a:spLocks noChangeArrowheads="1"/>
            </p:cNvSpPr>
            <p:nvPr/>
          </p:nvSpPr>
          <p:spPr bwMode="auto">
            <a:xfrm>
              <a:off x="2759" y="2085"/>
              <a:ext cx="35" cy="36"/>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2169" y="1567"/>
              <a:ext cx="853" cy="464"/>
            </a:xfrm>
            <a:custGeom>
              <a:avLst/>
              <a:gdLst>
                <a:gd name="T0" fmla="*/ 5189 w 5189"/>
                <a:gd name="T1" fmla="*/ 0 h 2822"/>
                <a:gd name="T2" fmla="*/ 5189 w 5189"/>
                <a:gd name="T3" fmla="*/ 741 h 2822"/>
                <a:gd name="T4" fmla="*/ 0 w 5189"/>
                <a:gd name="T5" fmla="*/ 2167 h 2822"/>
                <a:gd name="T6" fmla="*/ 0 w 5189"/>
                <a:gd name="T7" fmla="*/ 2822 h 2822"/>
              </a:gdLst>
              <a:ahLst/>
              <a:cxnLst>
                <a:cxn ang="0">
                  <a:pos x="T0" y="T1"/>
                </a:cxn>
                <a:cxn ang="0">
                  <a:pos x="T2" y="T3"/>
                </a:cxn>
                <a:cxn ang="0">
                  <a:pos x="T4" y="T5"/>
                </a:cxn>
                <a:cxn ang="0">
                  <a:pos x="T6" y="T7"/>
                </a:cxn>
              </a:cxnLst>
              <a:rect l="0" t="0" r="r" b="b"/>
              <a:pathLst>
                <a:path w="5189" h="2822">
                  <a:moveTo>
                    <a:pt x="5189" y="0"/>
                  </a:moveTo>
                  <a:lnTo>
                    <a:pt x="5189" y="741"/>
                  </a:lnTo>
                  <a:lnTo>
                    <a:pt x="0" y="2167"/>
                  </a:lnTo>
                  <a:lnTo>
                    <a:pt x="0" y="282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2179" y="1638"/>
              <a:ext cx="843" cy="473"/>
            </a:xfrm>
            <a:custGeom>
              <a:avLst/>
              <a:gdLst>
                <a:gd name="T0" fmla="*/ 5126 w 5126"/>
                <a:gd name="T1" fmla="*/ 2879 h 2879"/>
                <a:gd name="T2" fmla="*/ 5126 w 5126"/>
                <a:gd name="T3" fmla="*/ 1995 h 2879"/>
                <a:gd name="T4" fmla="*/ 0 w 5126"/>
                <a:gd name="T5" fmla="*/ 622 h 2879"/>
                <a:gd name="T6" fmla="*/ 0 w 5126"/>
                <a:gd name="T7" fmla="*/ 0 h 2879"/>
              </a:gdLst>
              <a:ahLst/>
              <a:cxnLst>
                <a:cxn ang="0">
                  <a:pos x="T0" y="T1"/>
                </a:cxn>
                <a:cxn ang="0">
                  <a:pos x="T2" y="T3"/>
                </a:cxn>
                <a:cxn ang="0">
                  <a:pos x="T4" y="T5"/>
                </a:cxn>
                <a:cxn ang="0">
                  <a:pos x="T6" y="T7"/>
                </a:cxn>
              </a:cxnLst>
              <a:rect l="0" t="0" r="r" b="b"/>
              <a:pathLst>
                <a:path w="5126" h="2879">
                  <a:moveTo>
                    <a:pt x="5126" y="2879"/>
                  </a:moveTo>
                  <a:lnTo>
                    <a:pt x="5126" y="1995"/>
                  </a:lnTo>
                  <a:lnTo>
                    <a:pt x="0" y="622"/>
                  </a:lnTo>
                  <a:lnTo>
                    <a:pt x="0" y="0"/>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3163" y="1741"/>
              <a:ext cx="13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1195" y="1351"/>
              <a:ext cx="16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D</a:t>
              </a:r>
              <a:endParaRPr kumimoji="0" lang="en-US" sz="1800" b="0" i="0" u="none" strike="noStrike" cap="none" normalizeH="0" baseline="0">
                <a:ln>
                  <a:noFill/>
                </a:ln>
                <a:solidFill>
                  <a:schemeClr val="tx1"/>
                </a:solidFill>
                <a:effectLst/>
                <a:latin typeface="Arial" pitchFamily="34" charset="0"/>
              </a:endParaRPr>
            </a:p>
          </p:txBody>
        </p:sp>
        <p:sp>
          <p:nvSpPr>
            <p:cNvPr id="21" name="Freeform 19"/>
            <p:cNvSpPr>
              <a:spLocks/>
            </p:cNvSpPr>
            <p:nvPr/>
          </p:nvSpPr>
          <p:spPr bwMode="auto">
            <a:xfrm>
              <a:off x="1477" y="1346"/>
              <a:ext cx="343" cy="283"/>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20"/>
            <p:cNvSpPr>
              <a:spLocks noChangeArrowheads="1"/>
            </p:cNvSpPr>
            <p:nvPr/>
          </p:nvSpPr>
          <p:spPr bwMode="auto">
            <a:xfrm>
              <a:off x="1822" y="1466"/>
              <a:ext cx="35"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1477" y="2035"/>
              <a:ext cx="343" cy="283"/>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22"/>
            <p:cNvSpPr>
              <a:spLocks noChangeArrowheads="1"/>
            </p:cNvSpPr>
            <p:nvPr/>
          </p:nvSpPr>
          <p:spPr bwMode="auto">
            <a:xfrm>
              <a:off x="1822" y="2155"/>
              <a:ext cx="35"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flipH="1">
              <a:off x="1306" y="1408"/>
              <a:ext cx="16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1302" y="1581"/>
              <a:ext cx="178" cy="698"/>
            </a:xfrm>
            <a:custGeom>
              <a:avLst/>
              <a:gdLst>
                <a:gd name="T0" fmla="*/ 1041 w 1083"/>
                <a:gd name="T1" fmla="*/ 14 h 4247"/>
                <a:gd name="T2" fmla="*/ 0 w 1083"/>
                <a:gd name="T3" fmla="*/ 0 h 4247"/>
                <a:gd name="T4" fmla="*/ 0 w 1083"/>
                <a:gd name="T5" fmla="*/ 4247 h 4247"/>
                <a:gd name="T6" fmla="*/ 1083 w 1083"/>
                <a:gd name="T7" fmla="*/ 4247 h 4247"/>
              </a:gdLst>
              <a:ahLst/>
              <a:cxnLst>
                <a:cxn ang="0">
                  <a:pos x="T0" y="T1"/>
                </a:cxn>
                <a:cxn ang="0">
                  <a:pos x="T2" y="T3"/>
                </a:cxn>
                <a:cxn ang="0">
                  <a:pos x="T4" y="T5"/>
                </a:cxn>
                <a:cxn ang="0">
                  <a:pos x="T6" y="T7"/>
                </a:cxn>
              </a:cxnLst>
              <a:rect l="0" t="0" r="r" b="b"/>
              <a:pathLst>
                <a:path w="1083" h="4247">
                  <a:moveTo>
                    <a:pt x="1041" y="14"/>
                  </a:moveTo>
                  <a:lnTo>
                    <a:pt x="0" y="0"/>
                  </a:lnTo>
                  <a:lnTo>
                    <a:pt x="0" y="4247"/>
                  </a:lnTo>
                  <a:lnTo>
                    <a:pt x="1083" y="4247"/>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5"/>
            <p:cNvSpPr>
              <a:spLocks noChangeShapeType="1"/>
            </p:cNvSpPr>
            <p:nvPr/>
          </p:nvSpPr>
          <p:spPr bwMode="auto">
            <a:xfrm flipH="1">
              <a:off x="1164" y="1820"/>
              <a:ext cx="136"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982" y="1765"/>
              <a:ext cx="21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Clk</a:t>
              </a:r>
              <a:endParaRPr kumimoji="0" lang="en-US" sz="1800" b="0" i="0" u="none" strike="noStrike" cap="none" normalizeH="0" baseline="0">
                <a:ln>
                  <a:noFill/>
                </a:ln>
                <a:solidFill>
                  <a:schemeClr val="tx1"/>
                </a:solidFill>
                <a:effectLst/>
                <a:latin typeface="Arial" pitchFamily="34" charset="0"/>
              </a:endParaRPr>
            </a:p>
          </p:txBody>
        </p:sp>
        <p:sp>
          <p:nvSpPr>
            <p:cNvPr id="29" name="Freeform 27"/>
            <p:cNvSpPr>
              <a:spLocks/>
            </p:cNvSpPr>
            <p:nvPr/>
          </p:nvSpPr>
          <p:spPr bwMode="auto">
            <a:xfrm>
              <a:off x="1396" y="1478"/>
              <a:ext cx="558" cy="623"/>
            </a:xfrm>
            <a:custGeom>
              <a:avLst/>
              <a:gdLst>
                <a:gd name="T0" fmla="*/ 3393 w 3393"/>
                <a:gd name="T1" fmla="*/ 0 h 3792"/>
                <a:gd name="T2" fmla="*/ 3364 w 3393"/>
                <a:gd name="T3" fmla="*/ 1796 h 3792"/>
                <a:gd name="T4" fmla="*/ 0 w 3393"/>
                <a:gd name="T5" fmla="*/ 1796 h 3792"/>
                <a:gd name="T6" fmla="*/ 0 w 3393"/>
                <a:gd name="T7" fmla="*/ 3792 h 3792"/>
                <a:gd name="T8" fmla="*/ 513 w 3393"/>
                <a:gd name="T9" fmla="*/ 3792 h 3792"/>
              </a:gdLst>
              <a:ahLst/>
              <a:cxnLst>
                <a:cxn ang="0">
                  <a:pos x="T0" y="T1"/>
                </a:cxn>
                <a:cxn ang="0">
                  <a:pos x="T2" y="T3"/>
                </a:cxn>
                <a:cxn ang="0">
                  <a:pos x="T4" y="T5"/>
                </a:cxn>
                <a:cxn ang="0">
                  <a:pos x="T6" y="T7"/>
                </a:cxn>
                <a:cxn ang="0">
                  <a:pos x="T8" y="T9"/>
                </a:cxn>
              </a:cxnLst>
              <a:rect l="0" t="0" r="r" b="b"/>
              <a:pathLst>
                <a:path w="3393" h="3792">
                  <a:moveTo>
                    <a:pt x="3393" y="0"/>
                  </a:moveTo>
                  <a:lnTo>
                    <a:pt x="3364" y="1796"/>
                  </a:lnTo>
                  <a:lnTo>
                    <a:pt x="0" y="1796"/>
                  </a:lnTo>
                  <a:lnTo>
                    <a:pt x="0" y="3792"/>
                  </a:lnTo>
                  <a:lnTo>
                    <a:pt x="513" y="379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28"/>
            <p:cNvSpPr>
              <a:spLocks noChangeArrowheads="1"/>
            </p:cNvSpPr>
            <p:nvPr/>
          </p:nvSpPr>
          <p:spPr bwMode="auto">
            <a:xfrm>
              <a:off x="1926" y="1465"/>
              <a:ext cx="44" cy="4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29"/>
            <p:cNvSpPr>
              <a:spLocks noChangeArrowheads="1"/>
            </p:cNvSpPr>
            <p:nvPr/>
          </p:nvSpPr>
          <p:spPr bwMode="auto">
            <a:xfrm>
              <a:off x="2992" y="1545"/>
              <a:ext cx="45" cy="39"/>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30"/>
            <p:cNvSpPr>
              <a:spLocks noChangeArrowheads="1"/>
            </p:cNvSpPr>
            <p:nvPr/>
          </p:nvSpPr>
          <p:spPr bwMode="auto">
            <a:xfrm>
              <a:off x="2992" y="2088"/>
              <a:ext cx="45" cy="4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Line 31"/>
            <p:cNvSpPr>
              <a:spLocks noChangeShapeType="1"/>
            </p:cNvSpPr>
            <p:nvPr/>
          </p:nvSpPr>
          <p:spPr bwMode="auto">
            <a:xfrm flipH="1">
              <a:off x="4026" y="1471"/>
              <a:ext cx="542"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2"/>
            <p:cNvSpPr>
              <a:spLocks noChangeShapeType="1"/>
            </p:cNvSpPr>
            <p:nvPr/>
          </p:nvSpPr>
          <p:spPr bwMode="auto">
            <a:xfrm flipH="1">
              <a:off x="4336" y="1630"/>
              <a:ext cx="232"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4567" y="1408"/>
              <a:ext cx="342" cy="282"/>
            </a:xfrm>
            <a:custGeom>
              <a:avLst/>
              <a:gdLst>
                <a:gd name="T0" fmla="*/ 0 w 2084"/>
                <a:gd name="T1" fmla="*/ 1708 h 1719"/>
                <a:gd name="T2" fmla="*/ 1411 w 2084"/>
                <a:gd name="T3" fmla="*/ 1689 h 1719"/>
                <a:gd name="T4" fmla="*/ 1819 w 2084"/>
                <a:gd name="T5" fmla="*/ 1488 h 1719"/>
                <a:gd name="T6" fmla="*/ 2061 w 2084"/>
                <a:gd name="T7" fmla="*/ 746 h 1719"/>
                <a:gd name="T8" fmla="*/ 1777 w 2084"/>
                <a:gd name="T9" fmla="*/ 189 h 1719"/>
                <a:gd name="T10" fmla="*/ 1407 w 2084"/>
                <a:gd name="T11" fmla="*/ 37 h 1719"/>
                <a:gd name="T12" fmla="*/ 552 w 2084"/>
                <a:gd name="T13" fmla="*/ 11 h 1719"/>
                <a:gd name="T14" fmla="*/ 0 w 2084"/>
                <a:gd name="T15" fmla="*/ 6 h 1719"/>
                <a:gd name="T16" fmla="*/ 0 w 2084"/>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19">
                  <a:moveTo>
                    <a:pt x="0" y="1708"/>
                  </a:moveTo>
                  <a:cubicBezTo>
                    <a:pt x="470" y="1704"/>
                    <a:pt x="942" y="1719"/>
                    <a:pt x="1411" y="1689"/>
                  </a:cubicBezTo>
                  <a:cubicBezTo>
                    <a:pt x="1614" y="1656"/>
                    <a:pt x="1699" y="1601"/>
                    <a:pt x="1819" y="1488"/>
                  </a:cubicBezTo>
                  <a:cubicBezTo>
                    <a:pt x="2014" y="1299"/>
                    <a:pt x="2084" y="1005"/>
                    <a:pt x="2061" y="746"/>
                  </a:cubicBezTo>
                  <a:cubicBezTo>
                    <a:pt x="2048" y="544"/>
                    <a:pt x="1951" y="322"/>
                    <a:pt x="1777" y="189"/>
                  </a:cubicBezTo>
                  <a:cubicBezTo>
                    <a:pt x="1675" y="112"/>
                    <a:pt x="1559" y="64"/>
                    <a:pt x="1407" y="37"/>
                  </a:cubicBezTo>
                  <a:cubicBezTo>
                    <a:pt x="1124" y="0"/>
                    <a:pt x="837" y="16"/>
                    <a:pt x="552" y="11"/>
                  </a:cubicBezTo>
                  <a:cubicBezTo>
                    <a:pt x="368" y="11"/>
                    <a:pt x="184" y="11"/>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4"/>
            <p:cNvSpPr>
              <a:spLocks noChangeShapeType="1"/>
            </p:cNvSpPr>
            <p:nvPr/>
          </p:nvSpPr>
          <p:spPr bwMode="auto">
            <a:xfrm flipH="1">
              <a:off x="4950" y="1547"/>
              <a:ext cx="364"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Oval 35"/>
            <p:cNvSpPr>
              <a:spLocks noChangeArrowheads="1"/>
            </p:cNvSpPr>
            <p:nvPr/>
          </p:nvSpPr>
          <p:spPr bwMode="auto">
            <a:xfrm>
              <a:off x="4911" y="1527"/>
              <a:ext cx="36"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6"/>
            <p:cNvSpPr>
              <a:spLocks noChangeShapeType="1"/>
            </p:cNvSpPr>
            <p:nvPr/>
          </p:nvSpPr>
          <p:spPr bwMode="auto">
            <a:xfrm flipH="1">
              <a:off x="4331" y="2017"/>
              <a:ext cx="242"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7"/>
            <p:cNvSpPr>
              <a:spLocks noChangeShapeType="1"/>
            </p:cNvSpPr>
            <p:nvPr/>
          </p:nvSpPr>
          <p:spPr bwMode="auto">
            <a:xfrm flipH="1">
              <a:off x="4023" y="2176"/>
              <a:ext cx="55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p:cNvSpPr>
            <p:nvPr/>
          </p:nvSpPr>
          <p:spPr bwMode="auto">
            <a:xfrm>
              <a:off x="4571" y="1953"/>
              <a:ext cx="343" cy="282"/>
            </a:xfrm>
            <a:custGeom>
              <a:avLst/>
              <a:gdLst>
                <a:gd name="T0" fmla="*/ 0 w 2084"/>
                <a:gd name="T1" fmla="*/ 12 h 1720"/>
                <a:gd name="T2" fmla="*/ 1411 w 2084"/>
                <a:gd name="T3" fmla="*/ 31 h 1720"/>
                <a:gd name="T4" fmla="*/ 1819 w 2084"/>
                <a:gd name="T5" fmla="*/ 232 h 1720"/>
                <a:gd name="T6" fmla="*/ 2061 w 2084"/>
                <a:gd name="T7" fmla="*/ 974 h 1720"/>
                <a:gd name="T8" fmla="*/ 1777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1" y="31"/>
                  </a:cubicBezTo>
                  <a:cubicBezTo>
                    <a:pt x="1614" y="64"/>
                    <a:pt x="1699" y="119"/>
                    <a:pt x="1819" y="232"/>
                  </a:cubicBezTo>
                  <a:cubicBezTo>
                    <a:pt x="2014" y="421"/>
                    <a:pt x="2084" y="714"/>
                    <a:pt x="2061" y="974"/>
                  </a:cubicBezTo>
                  <a:cubicBezTo>
                    <a:pt x="2048" y="1175"/>
                    <a:pt x="1951" y="1397"/>
                    <a:pt x="1777" y="1530"/>
                  </a:cubicBezTo>
                  <a:cubicBezTo>
                    <a:pt x="1675" y="1608"/>
                    <a:pt x="1559" y="1656"/>
                    <a:pt x="1407" y="1682"/>
                  </a:cubicBezTo>
                  <a:cubicBezTo>
                    <a:pt x="1124" y="1720"/>
                    <a:pt x="837" y="1704"/>
                    <a:pt x="552" y="1709"/>
                  </a:cubicBezTo>
                  <a:cubicBezTo>
                    <a:pt x="368" y="1709"/>
                    <a:pt x="184" y="1709"/>
                    <a:pt x="0" y="1713"/>
                  </a:cubicBezTo>
                  <a:lnTo>
                    <a:pt x="0" y="12"/>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9"/>
            <p:cNvSpPr>
              <a:spLocks noChangeShapeType="1"/>
            </p:cNvSpPr>
            <p:nvPr/>
          </p:nvSpPr>
          <p:spPr bwMode="auto">
            <a:xfrm flipH="1">
              <a:off x="4955" y="2093"/>
              <a:ext cx="35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Oval 40"/>
            <p:cNvSpPr>
              <a:spLocks noChangeArrowheads="1"/>
            </p:cNvSpPr>
            <p:nvPr/>
          </p:nvSpPr>
          <p:spPr bwMode="auto">
            <a:xfrm>
              <a:off x="4916" y="2073"/>
              <a:ext cx="36"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4327" y="1556"/>
              <a:ext cx="852" cy="463"/>
            </a:xfrm>
            <a:custGeom>
              <a:avLst/>
              <a:gdLst>
                <a:gd name="T0" fmla="*/ 5188 w 5188"/>
                <a:gd name="T1" fmla="*/ 0 h 2822"/>
                <a:gd name="T2" fmla="*/ 5188 w 5188"/>
                <a:gd name="T3" fmla="*/ 741 h 2822"/>
                <a:gd name="T4" fmla="*/ 0 w 5188"/>
                <a:gd name="T5" fmla="*/ 2166 h 2822"/>
                <a:gd name="T6" fmla="*/ 0 w 5188"/>
                <a:gd name="T7" fmla="*/ 2822 h 2822"/>
              </a:gdLst>
              <a:ahLst/>
              <a:cxnLst>
                <a:cxn ang="0">
                  <a:pos x="T0" y="T1"/>
                </a:cxn>
                <a:cxn ang="0">
                  <a:pos x="T2" y="T3"/>
                </a:cxn>
                <a:cxn ang="0">
                  <a:pos x="T4" y="T5"/>
                </a:cxn>
                <a:cxn ang="0">
                  <a:pos x="T6" y="T7"/>
                </a:cxn>
              </a:cxnLst>
              <a:rect l="0" t="0" r="r" b="b"/>
              <a:pathLst>
                <a:path w="5188" h="2822">
                  <a:moveTo>
                    <a:pt x="5188" y="0"/>
                  </a:moveTo>
                  <a:lnTo>
                    <a:pt x="5188" y="741"/>
                  </a:lnTo>
                  <a:lnTo>
                    <a:pt x="0" y="2166"/>
                  </a:lnTo>
                  <a:lnTo>
                    <a:pt x="0" y="282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4337" y="1626"/>
              <a:ext cx="842" cy="473"/>
            </a:xfrm>
            <a:custGeom>
              <a:avLst/>
              <a:gdLst>
                <a:gd name="T0" fmla="*/ 5126 w 5126"/>
                <a:gd name="T1" fmla="*/ 2880 h 2880"/>
                <a:gd name="T2" fmla="*/ 5126 w 5126"/>
                <a:gd name="T3" fmla="*/ 1996 h 2880"/>
                <a:gd name="T4" fmla="*/ 0 w 5126"/>
                <a:gd name="T5" fmla="*/ 622 h 2880"/>
                <a:gd name="T6" fmla="*/ 0 w 5126"/>
                <a:gd name="T7" fmla="*/ 0 h 2880"/>
              </a:gdLst>
              <a:ahLst/>
              <a:cxnLst>
                <a:cxn ang="0">
                  <a:pos x="T0" y="T1"/>
                </a:cxn>
                <a:cxn ang="0">
                  <a:pos x="T2" y="T3"/>
                </a:cxn>
                <a:cxn ang="0">
                  <a:pos x="T4" y="T5"/>
                </a:cxn>
                <a:cxn ang="0">
                  <a:pos x="T6" y="T7"/>
                </a:cxn>
              </a:cxnLst>
              <a:rect l="0" t="0" r="r" b="b"/>
              <a:pathLst>
                <a:path w="5126" h="2880">
                  <a:moveTo>
                    <a:pt x="5126" y="2880"/>
                  </a:moveTo>
                  <a:lnTo>
                    <a:pt x="5126" y="1996"/>
                  </a:lnTo>
                  <a:lnTo>
                    <a:pt x="0" y="622"/>
                  </a:lnTo>
                  <a:lnTo>
                    <a:pt x="0" y="0"/>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3"/>
            <p:cNvSpPr>
              <a:spLocks noChangeArrowheads="1"/>
            </p:cNvSpPr>
            <p:nvPr/>
          </p:nvSpPr>
          <p:spPr bwMode="auto">
            <a:xfrm>
              <a:off x="5350" y="1496"/>
              <a:ext cx="17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Q</a:t>
              </a:r>
              <a:endParaRPr kumimoji="0" lang="en-US" sz="1800" b="0" i="0" u="none" strike="noStrike" cap="none" normalizeH="0" baseline="0">
                <a:ln>
                  <a:noFill/>
                </a:ln>
                <a:solidFill>
                  <a:schemeClr val="tx1"/>
                </a:solidFill>
                <a:effectLst/>
                <a:latin typeface="Arial" pitchFamily="34" charset="0"/>
              </a:endParaRPr>
            </a:p>
          </p:txBody>
        </p:sp>
        <p:sp>
          <p:nvSpPr>
            <p:cNvPr id="46" name="Rectangle 44"/>
            <p:cNvSpPr>
              <a:spLocks noChangeArrowheads="1"/>
            </p:cNvSpPr>
            <p:nvPr/>
          </p:nvSpPr>
          <p:spPr bwMode="auto">
            <a:xfrm>
              <a:off x="5350" y="2030"/>
              <a:ext cx="17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Q</a:t>
              </a:r>
              <a:endParaRPr kumimoji="0" lang="en-US" sz="1800" b="0" i="0" u="none" strike="noStrike" cap="none" normalizeH="0" baseline="0">
                <a:ln>
                  <a:noFill/>
                </a:ln>
                <a:solidFill>
                  <a:schemeClr val="tx1"/>
                </a:solidFill>
                <a:effectLst/>
                <a:latin typeface="Arial" pitchFamily="34" charset="0"/>
              </a:endParaRPr>
            </a:p>
          </p:txBody>
        </p:sp>
        <p:sp>
          <p:nvSpPr>
            <p:cNvPr id="47" name="Line 45"/>
            <p:cNvSpPr>
              <a:spLocks noChangeShapeType="1"/>
            </p:cNvSpPr>
            <p:nvPr/>
          </p:nvSpPr>
          <p:spPr bwMode="auto">
            <a:xfrm>
              <a:off x="5343" y="2015"/>
              <a:ext cx="136"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3634" y="1335"/>
              <a:ext cx="343" cy="282"/>
            </a:xfrm>
            <a:custGeom>
              <a:avLst/>
              <a:gdLst>
                <a:gd name="T0" fmla="*/ 0 w 2084"/>
                <a:gd name="T1" fmla="*/ 1708 h 1720"/>
                <a:gd name="T2" fmla="*/ 1412 w 2084"/>
                <a:gd name="T3" fmla="*/ 1689 h 1720"/>
                <a:gd name="T4" fmla="*/ 1820 w 2084"/>
                <a:gd name="T5" fmla="*/ 1489 h 1720"/>
                <a:gd name="T6" fmla="*/ 2061 w 2084"/>
                <a:gd name="T7" fmla="*/ 746 h 1720"/>
                <a:gd name="T8" fmla="*/ 1777 w 2084"/>
                <a:gd name="T9" fmla="*/ 190 h 1720"/>
                <a:gd name="T10" fmla="*/ 1407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9"/>
                  </a:cubicBezTo>
                  <a:cubicBezTo>
                    <a:pt x="2014" y="1300"/>
                    <a:pt x="2084" y="1006"/>
                    <a:pt x="2061" y="746"/>
                  </a:cubicBezTo>
                  <a:cubicBezTo>
                    <a:pt x="2048" y="545"/>
                    <a:pt x="1951" y="323"/>
                    <a:pt x="1777" y="190"/>
                  </a:cubicBezTo>
                  <a:cubicBezTo>
                    <a:pt x="1676" y="112"/>
                    <a:pt x="1559" y="64"/>
                    <a:pt x="1407"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Oval 47"/>
            <p:cNvSpPr>
              <a:spLocks noChangeArrowheads="1"/>
            </p:cNvSpPr>
            <p:nvPr/>
          </p:nvSpPr>
          <p:spPr bwMode="auto">
            <a:xfrm>
              <a:off x="3979" y="1454"/>
              <a:ext cx="36"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p:cNvSpPr>
            <p:nvPr/>
          </p:nvSpPr>
          <p:spPr bwMode="auto">
            <a:xfrm>
              <a:off x="3634" y="2024"/>
              <a:ext cx="343" cy="282"/>
            </a:xfrm>
            <a:custGeom>
              <a:avLst/>
              <a:gdLst>
                <a:gd name="T0" fmla="*/ 0 w 2084"/>
                <a:gd name="T1" fmla="*/ 1708 h 1720"/>
                <a:gd name="T2" fmla="*/ 1412 w 2084"/>
                <a:gd name="T3" fmla="*/ 1689 h 1720"/>
                <a:gd name="T4" fmla="*/ 1820 w 2084"/>
                <a:gd name="T5" fmla="*/ 1489 h 1720"/>
                <a:gd name="T6" fmla="*/ 2061 w 2084"/>
                <a:gd name="T7" fmla="*/ 746 h 1720"/>
                <a:gd name="T8" fmla="*/ 1777 w 2084"/>
                <a:gd name="T9" fmla="*/ 190 h 1720"/>
                <a:gd name="T10" fmla="*/ 1407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9"/>
                  </a:cubicBezTo>
                  <a:cubicBezTo>
                    <a:pt x="2014" y="1300"/>
                    <a:pt x="2084" y="1006"/>
                    <a:pt x="2061" y="746"/>
                  </a:cubicBezTo>
                  <a:cubicBezTo>
                    <a:pt x="2048" y="545"/>
                    <a:pt x="1951" y="323"/>
                    <a:pt x="1777" y="190"/>
                  </a:cubicBezTo>
                  <a:cubicBezTo>
                    <a:pt x="1676" y="112"/>
                    <a:pt x="1559" y="64"/>
                    <a:pt x="1407"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Oval 49"/>
            <p:cNvSpPr>
              <a:spLocks noChangeArrowheads="1"/>
            </p:cNvSpPr>
            <p:nvPr/>
          </p:nvSpPr>
          <p:spPr bwMode="auto">
            <a:xfrm>
              <a:off x="3979" y="2143"/>
              <a:ext cx="36" cy="37"/>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p:cNvSpPr>
            <p:nvPr/>
          </p:nvSpPr>
          <p:spPr bwMode="auto">
            <a:xfrm>
              <a:off x="3154" y="1396"/>
              <a:ext cx="474" cy="167"/>
            </a:xfrm>
            <a:custGeom>
              <a:avLst/>
              <a:gdLst>
                <a:gd name="T0" fmla="*/ 2880 w 2880"/>
                <a:gd name="T1" fmla="*/ 0 h 1012"/>
                <a:gd name="T2" fmla="*/ 0 w 2880"/>
                <a:gd name="T3" fmla="*/ 0 h 1012"/>
                <a:gd name="T4" fmla="*/ 0 w 2880"/>
                <a:gd name="T5" fmla="*/ 1012 h 1012"/>
              </a:gdLst>
              <a:ahLst/>
              <a:cxnLst>
                <a:cxn ang="0">
                  <a:pos x="T0" y="T1"/>
                </a:cxn>
                <a:cxn ang="0">
                  <a:pos x="T2" y="T3"/>
                </a:cxn>
                <a:cxn ang="0">
                  <a:pos x="T4" y="T5"/>
                </a:cxn>
              </a:cxnLst>
              <a:rect l="0" t="0" r="r" b="b"/>
              <a:pathLst>
                <a:path w="2880" h="1012">
                  <a:moveTo>
                    <a:pt x="2880" y="0"/>
                  </a:moveTo>
                  <a:lnTo>
                    <a:pt x="0" y="0"/>
                  </a:lnTo>
                  <a:lnTo>
                    <a:pt x="0" y="101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p:cNvSpPr>
            <p:nvPr/>
          </p:nvSpPr>
          <p:spPr bwMode="auto">
            <a:xfrm>
              <a:off x="3460" y="1570"/>
              <a:ext cx="171" cy="520"/>
            </a:xfrm>
            <a:custGeom>
              <a:avLst/>
              <a:gdLst>
                <a:gd name="T0" fmla="*/ 1040 w 1040"/>
                <a:gd name="T1" fmla="*/ 14 h 3165"/>
                <a:gd name="T2" fmla="*/ 0 w 1040"/>
                <a:gd name="T3" fmla="*/ 0 h 3165"/>
                <a:gd name="T4" fmla="*/ 0 w 1040"/>
                <a:gd name="T5" fmla="*/ 3165 h 3165"/>
                <a:gd name="T6" fmla="*/ 998 w 1040"/>
                <a:gd name="T7" fmla="*/ 3165 h 3165"/>
              </a:gdLst>
              <a:ahLst/>
              <a:cxnLst>
                <a:cxn ang="0">
                  <a:pos x="T0" y="T1"/>
                </a:cxn>
                <a:cxn ang="0">
                  <a:pos x="T2" y="T3"/>
                </a:cxn>
                <a:cxn ang="0">
                  <a:pos x="T4" y="T5"/>
                </a:cxn>
                <a:cxn ang="0">
                  <a:pos x="T6" y="T7"/>
                </a:cxn>
              </a:cxnLst>
              <a:rect l="0" t="0" r="r" b="b"/>
              <a:pathLst>
                <a:path w="1040" h="3165">
                  <a:moveTo>
                    <a:pt x="1040" y="14"/>
                  </a:moveTo>
                  <a:lnTo>
                    <a:pt x="0" y="0"/>
                  </a:lnTo>
                  <a:lnTo>
                    <a:pt x="0" y="3165"/>
                  </a:lnTo>
                  <a:lnTo>
                    <a:pt x="998" y="3165"/>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2"/>
            <p:cNvSpPr>
              <a:spLocks noChangeShapeType="1"/>
            </p:cNvSpPr>
            <p:nvPr/>
          </p:nvSpPr>
          <p:spPr bwMode="auto">
            <a:xfrm flipH="1">
              <a:off x="3321" y="1809"/>
              <a:ext cx="136"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Rectangle 53"/>
            <p:cNvSpPr>
              <a:spLocks noChangeArrowheads="1"/>
            </p:cNvSpPr>
            <p:nvPr/>
          </p:nvSpPr>
          <p:spPr bwMode="auto">
            <a:xfrm>
              <a:off x="3140" y="1753"/>
              <a:ext cx="21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Clk</a:t>
              </a:r>
              <a:endParaRPr kumimoji="0" lang="en-US" sz="1800" b="0" i="0" u="none" strike="noStrike" cap="none" normalizeH="0" baseline="0">
                <a:ln>
                  <a:noFill/>
                </a:ln>
                <a:solidFill>
                  <a:schemeClr val="tx1"/>
                </a:solidFill>
                <a:effectLst/>
                <a:latin typeface="Arial" pitchFamily="34" charset="0"/>
              </a:endParaRPr>
            </a:p>
          </p:txBody>
        </p:sp>
        <p:sp>
          <p:nvSpPr>
            <p:cNvPr id="56" name="Oval 54"/>
            <p:cNvSpPr>
              <a:spLocks noChangeArrowheads="1"/>
            </p:cNvSpPr>
            <p:nvPr/>
          </p:nvSpPr>
          <p:spPr bwMode="auto">
            <a:xfrm>
              <a:off x="4083" y="1453"/>
              <a:ext cx="45" cy="4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Oval 55"/>
            <p:cNvSpPr>
              <a:spLocks noChangeArrowheads="1"/>
            </p:cNvSpPr>
            <p:nvPr/>
          </p:nvSpPr>
          <p:spPr bwMode="auto">
            <a:xfrm>
              <a:off x="5150" y="1533"/>
              <a:ext cx="44" cy="4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56"/>
            <p:cNvSpPr>
              <a:spLocks noChangeArrowheads="1"/>
            </p:cNvSpPr>
            <p:nvPr/>
          </p:nvSpPr>
          <p:spPr bwMode="auto">
            <a:xfrm>
              <a:off x="5150" y="2076"/>
              <a:ext cx="44" cy="4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Line 57"/>
            <p:cNvSpPr>
              <a:spLocks noChangeShapeType="1"/>
            </p:cNvSpPr>
            <p:nvPr/>
          </p:nvSpPr>
          <p:spPr bwMode="auto">
            <a:xfrm flipH="1">
              <a:off x="3155" y="2260"/>
              <a:ext cx="469"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8"/>
            <p:cNvSpPr>
              <a:spLocks noChangeShapeType="1"/>
            </p:cNvSpPr>
            <p:nvPr/>
          </p:nvSpPr>
          <p:spPr bwMode="auto">
            <a:xfrm flipV="1">
              <a:off x="3153" y="2101"/>
              <a:ext cx="0" cy="164"/>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1" name="Freeform 60"/>
          <p:cNvSpPr/>
          <p:nvPr/>
        </p:nvSpPr>
        <p:spPr>
          <a:xfrm>
            <a:off x="4424594" y="1673026"/>
            <a:ext cx="503999" cy="43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D'</a:t>
            </a:r>
          </a:p>
        </p:txBody>
      </p:sp>
      <p:sp>
        <p:nvSpPr>
          <p:cNvPr id="63" name="Rounded Rectangle 62"/>
          <p:cNvSpPr/>
          <p:nvPr/>
        </p:nvSpPr>
        <p:spPr>
          <a:xfrm>
            <a:off x="605367" y="1033463"/>
            <a:ext cx="2971800" cy="685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Connect two D flip flops one after the other</a:t>
            </a:r>
          </a:p>
        </p:txBody>
      </p:sp>
      <p:sp>
        <p:nvSpPr>
          <p:cNvPr id="64" name="Rounded Rectangle 63"/>
          <p:cNvSpPr/>
          <p:nvPr/>
        </p:nvSpPr>
        <p:spPr>
          <a:xfrm>
            <a:off x="1735138" y="4273550"/>
            <a:ext cx="1524000"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Clk</a:t>
            </a:r>
            <a:endParaRPr lang="en-US" dirty="0"/>
          </a:p>
        </p:txBody>
      </p:sp>
      <p:cxnSp>
        <p:nvCxnSpPr>
          <p:cNvPr id="66" name="Straight Connector 65"/>
          <p:cNvCxnSpPr/>
          <p:nvPr/>
        </p:nvCxnSpPr>
        <p:spPr>
          <a:xfrm>
            <a:off x="5338431" y="4688206"/>
            <a:ext cx="118268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8" name="Straight Connector 67"/>
          <p:cNvCxnSpPr/>
          <p:nvPr/>
        </p:nvCxnSpPr>
        <p:spPr>
          <a:xfrm flipV="1">
            <a:off x="4177441" y="4105275"/>
            <a:ext cx="0" cy="582931"/>
          </a:xfrm>
          <a:prstGeom prst="line">
            <a:avLst/>
          </a:prstGeom>
        </p:spPr>
        <p:style>
          <a:lnRef idx="3">
            <a:schemeClr val="accent2"/>
          </a:lnRef>
          <a:fillRef idx="0">
            <a:schemeClr val="accent2"/>
          </a:fillRef>
          <a:effectRef idx="2">
            <a:schemeClr val="accent2"/>
          </a:effectRef>
          <a:fontRef idx="minor">
            <a:schemeClr val="tx1"/>
          </a:fontRef>
        </p:style>
      </p:cxnSp>
      <p:cxnSp>
        <p:nvCxnSpPr>
          <p:cNvPr id="69" name="Straight Connector 68"/>
          <p:cNvCxnSpPr/>
          <p:nvPr/>
        </p:nvCxnSpPr>
        <p:spPr>
          <a:xfrm>
            <a:off x="4183261" y="4096504"/>
            <a:ext cx="118268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Straight Arrow Connector 70"/>
          <p:cNvCxnSpPr/>
          <p:nvPr/>
        </p:nvCxnSpPr>
        <p:spPr>
          <a:xfrm>
            <a:off x="5359226" y="4092713"/>
            <a:ext cx="0" cy="5829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3" name="TextBox 72"/>
          <p:cNvSpPr txBox="1"/>
          <p:nvPr/>
        </p:nvSpPr>
        <p:spPr>
          <a:xfrm>
            <a:off x="5687589" y="4213979"/>
            <a:ext cx="352982" cy="461665"/>
          </a:xfrm>
          <a:prstGeom prst="rect">
            <a:avLst/>
          </a:prstGeom>
          <a:noFill/>
        </p:spPr>
        <p:txBody>
          <a:bodyPr wrap="none" rtlCol="0">
            <a:spAutoFit/>
          </a:bodyPr>
          <a:lstStyle/>
          <a:p>
            <a:r>
              <a:rPr lang="en-US" sz="2400" dirty="0"/>
              <a:t>0</a:t>
            </a:r>
          </a:p>
        </p:txBody>
      </p:sp>
      <p:sp>
        <p:nvSpPr>
          <p:cNvPr id="74" name="TextBox 73"/>
          <p:cNvSpPr txBox="1"/>
          <p:nvPr/>
        </p:nvSpPr>
        <p:spPr>
          <a:xfrm>
            <a:off x="5479198" y="4736857"/>
            <a:ext cx="769763" cy="369332"/>
          </a:xfrm>
          <a:prstGeom prst="rect">
            <a:avLst/>
          </a:prstGeom>
          <a:noFill/>
        </p:spPr>
        <p:txBody>
          <a:bodyPr wrap="none" rtlCol="0">
            <a:spAutoFit/>
          </a:bodyPr>
          <a:lstStyle/>
          <a:p>
            <a:r>
              <a:rPr lang="en-US" dirty="0"/>
              <a:t>Q = D’</a:t>
            </a:r>
          </a:p>
        </p:txBody>
      </p:sp>
      <p:sp>
        <p:nvSpPr>
          <p:cNvPr id="75" name="TextBox 74"/>
          <p:cNvSpPr txBox="1"/>
          <p:nvPr/>
        </p:nvSpPr>
        <p:spPr>
          <a:xfrm>
            <a:off x="4548386" y="3723440"/>
            <a:ext cx="292068" cy="461665"/>
          </a:xfrm>
          <a:prstGeom prst="rect">
            <a:avLst/>
          </a:prstGeom>
          <a:noFill/>
        </p:spPr>
        <p:txBody>
          <a:bodyPr wrap="none" rtlCol="0">
            <a:spAutoFit/>
          </a:bodyPr>
          <a:lstStyle/>
          <a:p>
            <a:r>
              <a:rPr lang="en-US" sz="2400" dirty="0"/>
              <a:t>1</a:t>
            </a:r>
          </a:p>
        </p:txBody>
      </p:sp>
      <p:sp>
        <p:nvSpPr>
          <p:cNvPr id="76" name="TextBox 75"/>
          <p:cNvSpPr txBox="1"/>
          <p:nvPr/>
        </p:nvSpPr>
        <p:spPr>
          <a:xfrm>
            <a:off x="4370388" y="4105275"/>
            <a:ext cx="756938" cy="369332"/>
          </a:xfrm>
          <a:prstGeom prst="rect">
            <a:avLst/>
          </a:prstGeom>
          <a:noFill/>
        </p:spPr>
        <p:txBody>
          <a:bodyPr wrap="none" rtlCol="0">
            <a:spAutoFit/>
          </a:bodyPr>
          <a:lstStyle/>
          <a:p>
            <a:r>
              <a:rPr lang="en-US" dirty="0"/>
              <a:t>D’ = D</a:t>
            </a:r>
          </a:p>
        </p:txBody>
      </p:sp>
      <p:sp>
        <p:nvSpPr>
          <p:cNvPr id="79" name="TextBox 78"/>
          <p:cNvSpPr txBox="1"/>
          <p:nvPr/>
        </p:nvSpPr>
        <p:spPr>
          <a:xfrm>
            <a:off x="1606550" y="5135940"/>
            <a:ext cx="7133684"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When the </a:t>
            </a:r>
            <a:r>
              <a:rPr lang="en-US" sz="2400" dirty="0" err="1"/>
              <a:t>Clk</a:t>
            </a:r>
            <a:r>
              <a:rPr lang="en-US" sz="2400" dirty="0"/>
              <a:t> = 1, the value of D gets </a:t>
            </a:r>
            <a:r>
              <a:rPr lang="en-US" sz="2400" dirty="0">
                <a:solidFill>
                  <a:srgbClr val="0070C0"/>
                </a:solidFill>
              </a:rPr>
              <a:t>transferred</a:t>
            </a:r>
            <a:r>
              <a:rPr lang="en-US" sz="2400" dirty="0"/>
              <a:t> to </a:t>
            </a:r>
            <a:br>
              <a:rPr lang="en-US" sz="2400" dirty="0"/>
            </a:br>
            <a:r>
              <a:rPr lang="en-US" sz="2400" dirty="0"/>
              <a:t>the slave (D’)</a:t>
            </a:r>
          </a:p>
          <a:p>
            <a:pPr marL="285750" indent="-285750">
              <a:buFont typeface="Arial" panose="020B0604020202020204" pitchFamily="34" charset="0"/>
              <a:buChar char="•"/>
            </a:pPr>
            <a:r>
              <a:rPr lang="en-US" sz="2400" dirty="0"/>
              <a:t>Then when the </a:t>
            </a:r>
            <a:r>
              <a:rPr lang="en-US" sz="2400" dirty="0" err="1"/>
              <a:t>Clk</a:t>
            </a:r>
            <a:r>
              <a:rPr lang="en-US" sz="2400" dirty="0"/>
              <a:t> transitions to 0 (1 </a:t>
            </a:r>
            <a:r>
              <a:rPr lang="en-US" sz="2400" dirty="0">
                <a:sym typeface="Wingdings" panose="05000000000000000000" pitchFamily="2" charset="2"/>
              </a:rPr>
              <a:t> 0)</a:t>
            </a:r>
          </a:p>
          <a:p>
            <a:pPr marL="285750" indent="-285750">
              <a:buFont typeface="Arial" panose="020B0604020202020204" pitchFamily="34" charset="0"/>
              <a:buChar char="•"/>
            </a:pPr>
            <a:r>
              <a:rPr lang="en-US" sz="2400" dirty="0"/>
              <a:t>The value of D’ gets </a:t>
            </a:r>
            <a:r>
              <a:rPr lang="en-US" sz="2400" dirty="0">
                <a:solidFill>
                  <a:srgbClr val="0070C0"/>
                </a:solidFill>
              </a:rPr>
              <a:t>transferred</a:t>
            </a:r>
            <a:r>
              <a:rPr lang="en-US" sz="2400" dirty="0"/>
              <a:t> to the output (Q) </a:t>
            </a:r>
          </a:p>
        </p:txBody>
      </p:sp>
      <p:sp>
        <p:nvSpPr>
          <p:cNvPr id="83" name="Rounded Rectangle 82"/>
          <p:cNvSpPr/>
          <p:nvPr/>
        </p:nvSpPr>
        <p:spPr>
          <a:xfrm>
            <a:off x="1828850" y="1804629"/>
            <a:ext cx="1524000" cy="21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a:t>
            </a:r>
          </a:p>
        </p:txBody>
      </p:sp>
      <p:sp>
        <p:nvSpPr>
          <p:cNvPr id="84" name="Rounded Rectangle 83"/>
          <p:cNvSpPr/>
          <p:nvPr/>
        </p:nvSpPr>
        <p:spPr>
          <a:xfrm>
            <a:off x="5977119" y="1768627"/>
            <a:ext cx="1524000" cy="21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slave</a:t>
            </a:r>
          </a:p>
        </p:txBody>
      </p:sp>
      <p:sp>
        <p:nvSpPr>
          <p:cNvPr id="85" name="Rounded Rectangle 84"/>
          <p:cNvSpPr/>
          <p:nvPr/>
        </p:nvSpPr>
        <p:spPr>
          <a:xfrm>
            <a:off x="6547733" y="4038601"/>
            <a:ext cx="2392663" cy="69056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solidFill>
                  <a:srgbClr val="FF0000"/>
                </a:solidFill>
              </a:rPr>
              <a:t>Note the importance of the negative edge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574" y="102706"/>
            <a:ext cx="9176786" cy="769441"/>
          </a:xfrm>
          <a:prstGeom prst="rect">
            <a:avLst/>
          </a:prstGeom>
        </p:spPr>
        <p:txBody>
          <a:bodyPr wrap="square">
            <a:spAutoFit/>
          </a:bodyPr>
          <a:lstStyle/>
          <a:p>
            <a:pPr algn="ctr"/>
            <a:r>
              <a:rPr lang="fr-FR" sz="4400" dirty="0"/>
              <a:t>Master Slave J-K Flip Flop</a:t>
            </a:r>
            <a:endParaRPr lang="en-US" sz="4400" dirty="0"/>
          </a:p>
        </p:txBody>
      </p:sp>
      <p:sp>
        <p:nvSpPr>
          <p:cNvPr id="3" name="Rectangle 2"/>
          <p:cNvSpPr/>
          <p:nvPr/>
        </p:nvSpPr>
        <p:spPr>
          <a:xfrm>
            <a:off x="4942252" y="1508189"/>
            <a:ext cx="3538736" cy="2149411"/>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Rectangle 3"/>
          <p:cNvSpPr/>
          <p:nvPr/>
        </p:nvSpPr>
        <p:spPr>
          <a:xfrm>
            <a:off x="685800" y="1525091"/>
            <a:ext cx="3538736" cy="2132509"/>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AutoShape 3"/>
          <p:cNvSpPr>
            <a:spLocks noChangeAspect="1" noChangeArrowheads="1" noTextEdit="1"/>
          </p:cNvSpPr>
          <p:nvPr/>
        </p:nvSpPr>
        <p:spPr bwMode="auto">
          <a:xfrm>
            <a:off x="838200" y="1752600"/>
            <a:ext cx="731520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Line 5"/>
          <p:cNvSpPr>
            <a:spLocks noChangeShapeType="1"/>
          </p:cNvSpPr>
          <p:nvPr/>
        </p:nvSpPr>
        <p:spPr bwMode="auto">
          <a:xfrm flipH="1">
            <a:off x="2281238" y="2011363"/>
            <a:ext cx="86042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flipH="1">
            <a:off x="2771775" y="2263775"/>
            <a:ext cx="36988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138488" y="1909763"/>
            <a:ext cx="544513" cy="449263"/>
          </a:xfrm>
          <a:custGeom>
            <a:avLst/>
            <a:gdLst>
              <a:gd name="T0" fmla="*/ 0 w 2084"/>
              <a:gd name="T1" fmla="*/ 1708 h 1720"/>
              <a:gd name="T2" fmla="*/ 1412 w 2084"/>
              <a:gd name="T3" fmla="*/ 1689 h 1720"/>
              <a:gd name="T4" fmla="*/ 1820 w 2084"/>
              <a:gd name="T5" fmla="*/ 1488 h 1720"/>
              <a:gd name="T6" fmla="*/ 2062 w 2084"/>
              <a:gd name="T7" fmla="*/ 746 h 1720"/>
              <a:gd name="T8" fmla="*/ 1778 w 2084"/>
              <a:gd name="T9" fmla="*/ 190 h 1720"/>
              <a:gd name="T10" fmla="*/ 1408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8"/>
                </a:cubicBezTo>
                <a:cubicBezTo>
                  <a:pt x="2014" y="1300"/>
                  <a:pt x="2084" y="1006"/>
                  <a:pt x="2062" y="746"/>
                </a:cubicBezTo>
                <a:cubicBezTo>
                  <a:pt x="2048" y="545"/>
                  <a:pt x="1951" y="323"/>
                  <a:pt x="1778" y="190"/>
                </a:cubicBezTo>
                <a:cubicBezTo>
                  <a:pt x="1676" y="112"/>
                  <a:pt x="1559" y="64"/>
                  <a:pt x="1408"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H="1">
            <a:off x="3748088" y="2132013"/>
            <a:ext cx="576263"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3686175" y="2100263"/>
            <a:ext cx="57150" cy="57150"/>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flipH="1">
            <a:off x="2765425" y="2876550"/>
            <a:ext cx="38417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flipH="1">
            <a:off x="2276475" y="3130550"/>
            <a:ext cx="87312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3146425" y="2774950"/>
            <a:ext cx="544513" cy="449263"/>
          </a:xfrm>
          <a:custGeom>
            <a:avLst/>
            <a:gdLst>
              <a:gd name="T0" fmla="*/ 0 w 2085"/>
              <a:gd name="T1" fmla="*/ 11 h 1719"/>
              <a:gd name="T2" fmla="*/ 1412 w 2085"/>
              <a:gd name="T3" fmla="*/ 30 h 1719"/>
              <a:gd name="T4" fmla="*/ 1820 w 2085"/>
              <a:gd name="T5" fmla="*/ 231 h 1719"/>
              <a:gd name="T6" fmla="*/ 2062 w 2085"/>
              <a:gd name="T7" fmla="*/ 973 h 1719"/>
              <a:gd name="T8" fmla="*/ 1778 w 2085"/>
              <a:gd name="T9" fmla="*/ 1530 h 1719"/>
              <a:gd name="T10" fmla="*/ 1408 w 2085"/>
              <a:gd name="T11" fmla="*/ 1682 h 1719"/>
              <a:gd name="T12" fmla="*/ 552 w 2085"/>
              <a:gd name="T13" fmla="*/ 1708 h 1719"/>
              <a:gd name="T14" fmla="*/ 0 w 2085"/>
              <a:gd name="T15" fmla="*/ 1713 h 1719"/>
              <a:gd name="T16" fmla="*/ 0 w 2085"/>
              <a:gd name="T17" fmla="*/ 11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1"/>
                </a:moveTo>
                <a:cubicBezTo>
                  <a:pt x="471" y="15"/>
                  <a:pt x="942" y="0"/>
                  <a:pt x="1412" y="30"/>
                </a:cubicBezTo>
                <a:cubicBezTo>
                  <a:pt x="1615" y="63"/>
                  <a:pt x="1699" y="118"/>
                  <a:pt x="1820" y="231"/>
                </a:cubicBezTo>
                <a:cubicBezTo>
                  <a:pt x="2014" y="420"/>
                  <a:pt x="2085" y="714"/>
                  <a:pt x="2062" y="973"/>
                </a:cubicBezTo>
                <a:cubicBezTo>
                  <a:pt x="2048" y="1175"/>
                  <a:pt x="1951" y="1397"/>
                  <a:pt x="1778" y="1530"/>
                </a:cubicBezTo>
                <a:cubicBezTo>
                  <a:pt x="1676" y="1607"/>
                  <a:pt x="1559" y="1655"/>
                  <a:pt x="1408" y="1682"/>
                </a:cubicBezTo>
                <a:cubicBezTo>
                  <a:pt x="1124" y="1719"/>
                  <a:pt x="838" y="1703"/>
                  <a:pt x="552" y="1708"/>
                </a:cubicBezTo>
                <a:cubicBezTo>
                  <a:pt x="368" y="1708"/>
                  <a:pt x="184" y="1708"/>
                  <a:pt x="0" y="1713"/>
                </a:cubicBezTo>
                <a:lnTo>
                  <a:pt x="0" y="11"/>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flipH="1">
            <a:off x="3756025" y="2997200"/>
            <a:ext cx="55403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14"/>
          <p:cNvSpPr>
            <a:spLocks noChangeArrowheads="1"/>
          </p:cNvSpPr>
          <p:nvPr/>
        </p:nvSpPr>
        <p:spPr bwMode="auto">
          <a:xfrm>
            <a:off x="3694113" y="2967038"/>
            <a:ext cx="55563" cy="57150"/>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2757488" y="2144713"/>
            <a:ext cx="1354138" cy="736600"/>
          </a:xfrm>
          <a:custGeom>
            <a:avLst/>
            <a:gdLst>
              <a:gd name="T0" fmla="*/ 5189 w 5189"/>
              <a:gd name="T1" fmla="*/ 0 h 2822"/>
              <a:gd name="T2" fmla="*/ 5189 w 5189"/>
              <a:gd name="T3" fmla="*/ 741 h 2822"/>
              <a:gd name="T4" fmla="*/ 0 w 5189"/>
              <a:gd name="T5" fmla="*/ 2167 h 2822"/>
              <a:gd name="T6" fmla="*/ 0 w 5189"/>
              <a:gd name="T7" fmla="*/ 2822 h 2822"/>
            </a:gdLst>
            <a:ahLst/>
            <a:cxnLst>
              <a:cxn ang="0">
                <a:pos x="T0" y="T1"/>
              </a:cxn>
              <a:cxn ang="0">
                <a:pos x="T2" y="T3"/>
              </a:cxn>
              <a:cxn ang="0">
                <a:pos x="T4" y="T5"/>
              </a:cxn>
              <a:cxn ang="0">
                <a:pos x="T6" y="T7"/>
              </a:cxn>
            </a:cxnLst>
            <a:rect l="0" t="0" r="r" b="b"/>
            <a:pathLst>
              <a:path w="5189" h="2822">
                <a:moveTo>
                  <a:pt x="5189" y="0"/>
                </a:moveTo>
                <a:lnTo>
                  <a:pt x="5189" y="741"/>
                </a:lnTo>
                <a:lnTo>
                  <a:pt x="0" y="2167"/>
                </a:lnTo>
                <a:lnTo>
                  <a:pt x="0" y="282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2773363" y="2257425"/>
            <a:ext cx="1338263" cy="750888"/>
          </a:xfrm>
          <a:custGeom>
            <a:avLst/>
            <a:gdLst>
              <a:gd name="T0" fmla="*/ 5126 w 5126"/>
              <a:gd name="T1" fmla="*/ 2879 h 2879"/>
              <a:gd name="T2" fmla="*/ 5126 w 5126"/>
              <a:gd name="T3" fmla="*/ 1995 h 2879"/>
              <a:gd name="T4" fmla="*/ 0 w 5126"/>
              <a:gd name="T5" fmla="*/ 622 h 2879"/>
              <a:gd name="T6" fmla="*/ 0 w 5126"/>
              <a:gd name="T7" fmla="*/ 0 h 2879"/>
            </a:gdLst>
            <a:ahLst/>
            <a:cxnLst>
              <a:cxn ang="0">
                <a:pos x="T0" y="T1"/>
              </a:cxn>
              <a:cxn ang="0">
                <a:pos x="T2" y="T3"/>
              </a:cxn>
              <a:cxn ang="0">
                <a:pos x="T4" y="T5"/>
              </a:cxn>
              <a:cxn ang="0">
                <a:pos x="T6" y="T7"/>
              </a:cxn>
            </a:cxnLst>
            <a:rect l="0" t="0" r="r" b="b"/>
            <a:pathLst>
              <a:path w="5126" h="2879">
                <a:moveTo>
                  <a:pt x="5126" y="2879"/>
                </a:moveTo>
                <a:lnTo>
                  <a:pt x="5126" y="1995"/>
                </a:lnTo>
                <a:lnTo>
                  <a:pt x="0" y="622"/>
                </a:lnTo>
                <a:lnTo>
                  <a:pt x="0" y="0"/>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4335463" y="2420938"/>
            <a:ext cx="214313"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1211263" y="1947862"/>
            <a:ext cx="109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Sans"/>
              </a:rPr>
              <a:t>J</a:t>
            </a:r>
            <a:endParaRPr kumimoji="0" lang="en-US" sz="1800" b="0" i="0" u="none" strike="noStrike" cap="none" normalizeH="0" baseline="0" dirty="0">
              <a:ln>
                <a:noFill/>
              </a:ln>
              <a:solidFill>
                <a:schemeClr val="tx1"/>
              </a:solidFill>
              <a:effectLst/>
              <a:latin typeface="Arial" pitchFamily="34" charset="0"/>
            </a:endParaRPr>
          </a:p>
        </p:txBody>
      </p:sp>
      <p:sp>
        <p:nvSpPr>
          <p:cNvPr id="21" name="Freeform 19"/>
          <p:cNvSpPr>
            <a:spLocks/>
          </p:cNvSpPr>
          <p:nvPr/>
        </p:nvSpPr>
        <p:spPr bwMode="auto">
          <a:xfrm>
            <a:off x="1658938" y="1793875"/>
            <a:ext cx="544513" cy="449263"/>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20"/>
          <p:cNvSpPr>
            <a:spLocks noChangeArrowheads="1"/>
          </p:cNvSpPr>
          <p:nvPr/>
        </p:nvSpPr>
        <p:spPr bwMode="auto">
          <a:xfrm>
            <a:off x="2206625" y="1984375"/>
            <a:ext cx="55563"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1658938" y="2887663"/>
            <a:ext cx="544513" cy="449263"/>
          </a:xfrm>
          <a:custGeom>
            <a:avLst/>
            <a:gdLst>
              <a:gd name="T0" fmla="*/ 0 w 2085"/>
              <a:gd name="T1" fmla="*/ 1708 h 1719"/>
              <a:gd name="T2" fmla="*/ 1412 w 2085"/>
              <a:gd name="T3" fmla="*/ 1689 h 1719"/>
              <a:gd name="T4" fmla="*/ 1820 w 2085"/>
              <a:gd name="T5" fmla="*/ 1488 h 1719"/>
              <a:gd name="T6" fmla="*/ 2062 w 2085"/>
              <a:gd name="T7" fmla="*/ 746 h 1719"/>
              <a:gd name="T8" fmla="*/ 1778 w 2085"/>
              <a:gd name="T9" fmla="*/ 189 h 1719"/>
              <a:gd name="T10" fmla="*/ 1408 w 2085"/>
              <a:gd name="T11" fmla="*/ 37 h 1719"/>
              <a:gd name="T12" fmla="*/ 553 w 2085"/>
              <a:gd name="T13" fmla="*/ 11 h 1719"/>
              <a:gd name="T14" fmla="*/ 0 w 2085"/>
              <a:gd name="T15" fmla="*/ 6 h 1719"/>
              <a:gd name="T16" fmla="*/ 0 w 2085"/>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1719">
                <a:moveTo>
                  <a:pt x="0" y="1708"/>
                </a:moveTo>
                <a:cubicBezTo>
                  <a:pt x="471" y="1704"/>
                  <a:pt x="942" y="1719"/>
                  <a:pt x="1412" y="1689"/>
                </a:cubicBezTo>
                <a:cubicBezTo>
                  <a:pt x="1615" y="1656"/>
                  <a:pt x="1699" y="1600"/>
                  <a:pt x="1820" y="1488"/>
                </a:cubicBezTo>
                <a:cubicBezTo>
                  <a:pt x="2014" y="1299"/>
                  <a:pt x="2085" y="1005"/>
                  <a:pt x="2062" y="746"/>
                </a:cubicBezTo>
                <a:cubicBezTo>
                  <a:pt x="2048" y="544"/>
                  <a:pt x="1951" y="322"/>
                  <a:pt x="1778" y="189"/>
                </a:cubicBezTo>
                <a:cubicBezTo>
                  <a:pt x="1676" y="112"/>
                  <a:pt x="1559" y="64"/>
                  <a:pt x="1408" y="37"/>
                </a:cubicBezTo>
                <a:cubicBezTo>
                  <a:pt x="1124" y="0"/>
                  <a:pt x="838" y="16"/>
                  <a:pt x="553" y="11"/>
                </a:cubicBezTo>
                <a:cubicBezTo>
                  <a:pt x="368" y="10"/>
                  <a:pt x="184" y="10"/>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22"/>
          <p:cNvSpPr>
            <a:spLocks noChangeArrowheads="1"/>
          </p:cNvSpPr>
          <p:nvPr/>
        </p:nvSpPr>
        <p:spPr bwMode="auto">
          <a:xfrm>
            <a:off x="2206625" y="3078163"/>
            <a:ext cx="55563"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flipH="1">
            <a:off x="1387475" y="2038349"/>
            <a:ext cx="26193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1381125" y="2166939"/>
            <a:ext cx="282575" cy="857250"/>
          </a:xfrm>
          <a:custGeom>
            <a:avLst/>
            <a:gdLst>
              <a:gd name="T0" fmla="*/ 1041 w 1083"/>
              <a:gd name="T1" fmla="*/ 14 h 4247"/>
              <a:gd name="T2" fmla="*/ 0 w 1083"/>
              <a:gd name="T3" fmla="*/ 0 h 4247"/>
              <a:gd name="T4" fmla="*/ 0 w 1083"/>
              <a:gd name="T5" fmla="*/ 4247 h 4247"/>
              <a:gd name="T6" fmla="*/ 1083 w 1083"/>
              <a:gd name="T7" fmla="*/ 4247 h 4247"/>
            </a:gdLst>
            <a:ahLst/>
            <a:cxnLst>
              <a:cxn ang="0">
                <a:pos x="T0" y="T1"/>
              </a:cxn>
              <a:cxn ang="0">
                <a:pos x="T2" y="T3"/>
              </a:cxn>
              <a:cxn ang="0">
                <a:pos x="T4" y="T5"/>
              </a:cxn>
              <a:cxn ang="0">
                <a:pos x="T6" y="T7"/>
              </a:cxn>
            </a:cxnLst>
            <a:rect l="0" t="0" r="r" b="b"/>
            <a:pathLst>
              <a:path w="1083" h="4247">
                <a:moveTo>
                  <a:pt x="1041" y="14"/>
                </a:moveTo>
                <a:lnTo>
                  <a:pt x="0" y="0"/>
                </a:lnTo>
                <a:lnTo>
                  <a:pt x="0" y="4247"/>
                </a:lnTo>
                <a:lnTo>
                  <a:pt x="1083" y="4247"/>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5"/>
          <p:cNvSpPr>
            <a:spLocks noChangeShapeType="1"/>
          </p:cNvSpPr>
          <p:nvPr/>
        </p:nvSpPr>
        <p:spPr bwMode="auto">
          <a:xfrm flipH="1">
            <a:off x="1162050" y="2546350"/>
            <a:ext cx="21590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873125" y="2459038"/>
            <a:ext cx="336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Clk</a:t>
            </a:r>
            <a:endParaRPr kumimoji="0" lang="en-US" sz="1800" b="0" i="0" u="none" strike="noStrike" cap="none" normalizeH="0" baseline="0">
              <a:ln>
                <a:noFill/>
              </a:ln>
              <a:solidFill>
                <a:schemeClr val="tx1"/>
              </a:solidFill>
              <a:effectLst/>
              <a:latin typeface="Arial" pitchFamily="34" charset="0"/>
            </a:endParaRPr>
          </a:p>
        </p:txBody>
      </p:sp>
      <p:sp>
        <p:nvSpPr>
          <p:cNvPr id="31" name="Oval 29"/>
          <p:cNvSpPr>
            <a:spLocks noChangeArrowheads="1"/>
          </p:cNvSpPr>
          <p:nvPr/>
        </p:nvSpPr>
        <p:spPr bwMode="auto">
          <a:xfrm>
            <a:off x="4064000" y="2109788"/>
            <a:ext cx="71438" cy="61913"/>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30"/>
          <p:cNvSpPr>
            <a:spLocks noChangeArrowheads="1"/>
          </p:cNvSpPr>
          <p:nvPr/>
        </p:nvSpPr>
        <p:spPr bwMode="auto">
          <a:xfrm>
            <a:off x="4064000" y="2971800"/>
            <a:ext cx="71438"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Line 31"/>
          <p:cNvSpPr>
            <a:spLocks noChangeShapeType="1"/>
          </p:cNvSpPr>
          <p:nvPr/>
        </p:nvSpPr>
        <p:spPr bwMode="auto">
          <a:xfrm flipH="1">
            <a:off x="5705475" y="1992313"/>
            <a:ext cx="86042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2"/>
          <p:cNvSpPr>
            <a:spLocks noChangeShapeType="1"/>
          </p:cNvSpPr>
          <p:nvPr/>
        </p:nvSpPr>
        <p:spPr bwMode="auto">
          <a:xfrm flipH="1">
            <a:off x="6197600" y="2244725"/>
            <a:ext cx="36830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6564313" y="1892300"/>
            <a:ext cx="542925" cy="447675"/>
          </a:xfrm>
          <a:custGeom>
            <a:avLst/>
            <a:gdLst>
              <a:gd name="T0" fmla="*/ 0 w 2084"/>
              <a:gd name="T1" fmla="*/ 1708 h 1719"/>
              <a:gd name="T2" fmla="*/ 1411 w 2084"/>
              <a:gd name="T3" fmla="*/ 1689 h 1719"/>
              <a:gd name="T4" fmla="*/ 1819 w 2084"/>
              <a:gd name="T5" fmla="*/ 1488 h 1719"/>
              <a:gd name="T6" fmla="*/ 2061 w 2084"/>
              <a:gd name="T7" fmla="*/ 746 h 1719"/>
              <a:gd name="T8" fmla="*/ 1777 w 2084"/>
              <a:gd name="T9" fmla="*/ 189 h 1719"/>
              <a:gd name="T10" fmla="*/ 1407 w 2084"/>
              <a:gd name="T11" fmla="*/ 37 h 1719"/>
              <a:gd name="T12" fmla="*/ 552 w 2084"/>
              <a:gd name="T13" fmla="*/ 11 h 1719"/>
              <a:gd name="T14" fmla="*/ 0 w 2084"/>
              <a:gd name="T15" fmla="*/ 6 h 1719"/>
              <a:gd name="T16" fmla="*/ 0 w 2084"/>
              <a:gd name="T17" fmla="*/ 1708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19">
                <a:moveTo>
                  <a:pt x="0" y="1708"/>
                </a:moveTo>
                <a:cubicBezTo>
                  <a:pt x="470" y="1704"/>
                  <a:pt x="942" y="1719"/>
                  <a:pt x="1411" y="1689"/>
                </a:cubicBezTo>
                <a:cubicBezTo>
                  <a:pt x="1614" y="1656"/>
                  <a:pt x="1699" y="1601"/>
                  <a:pt x="1819" y="1488"/>
                </a:cubicBezTo>
                <a:cubicBezTo>
                  <a:pt x="2014" y="1299"/>
                  <a:pt x="2084" y="1005"/>
                  <a:pt x="2061" y="746"/>
                </a:cubicBezTo>
                <a:cubicBezTo>
                  <a:pt x="2048" y="544"/>
                  <a:pt x="1951" y="322"/>
                  <a:pt x="1777" y="189"/>
                </a:cubicBezTo>
                <a:cubicBezTo>
                  <a:pt x="1675" y="112"/>
                  <a:pt x="1559" y="64"/>
                  <a:pt x="1407" y="37"/>
                </a:cubicBezTo>
                <a:cubicBezTo>
                  <a:pt x="1124" y="0"/>
                  <a:pt x="837" y="16"/>
                  <a:pt x="552" y="11"/>
                </a:cubicBezTo>
                <a:cubicBezTo>
                  <a:pt x="368" y="11"/>
                  <a:pt x="184" y="11"/>
                  <a:pt x="0" y="6"/>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4"/>
          <p:cNvSpPr>
            <a:spLocks noChangeShapeType="1"/>
          </p:cNvSpPr>
          <p:nvPr/>
        </p:nvSpPr>
        <p:spPr bwMode="auto">
          <a:xfrm flipH="1">
            <a:off x="7172325" y="2112963"/>
            <a:ext cx="57785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Oval 35"/>
          <p:cNvSpPr>
            <a:spLocks noChangeArrowheads="1"/>
          </p:cNvSpPr>
          <p:nvPr/>
        </p:nvSpPr>
        <p:spPr bwMode="auto">
          <a:xfrm>
            <a:off x="7110413" y="2081213"/>
            <a:ext cx="57150"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6"/>
          <p:cNvSpPr>
            <a:spLocks noChangeShapeType="1"/>
          </p:cNvSpPr>
          <p:nvPr/>
        </p:nvSpPr>
        <p:spPr bwMode="auto">
          <a:xfrm flipH="1">
            <a:off x="6189663" y="2859088"/>
            <a:ext cx="38417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7"/>
          <p:cNvSpPr>
            <a:spLocks noChangeShapeType="1"/>
          </p:cNvSpPr>
          <p:nvPr/>
        </p:nvSpPr>
        <p:spPr bwMode="auto">
          <a:xfrm flipH="1">
            <a:off x="5700713" y="3111500"/>
            <a:ext cx="87312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p:cNvSpPr>
          <p:nvPr/>
        </p:nvSpPr>
        <p:spPr bwMode="auto">
          <a:xfrm>
            <a:off x="6570663" y="2757488"/>
            <a:ext cx="544513" cy="447675"/>
          </a:xfrm>
          <a:custGeom>
            <a:avLst/>
            <a:gdLst>
              <a:gd name="T0" fmla="*/ 0 w 2084"/>
              <a:gd name="T1" fmla="*/ 12 h 1720"/>
              <a:gd name="T2" fmla="*/ 1411 w 2084"/>
              <a:gd name="T3" fmla="*/ 31 h 1720"/>
              <a:gd name="T4" fmla="*/ 1819 w 2084"/>
              <a:gd name="T5" fmla="*/ 232 h 1720"/>
              <a:gd name="T6" fmla="*/ 2061 w 2084"/>
              <a:gd name="T7" fmla="*/ 974 h 1720"/>
              <a:gd name="T8" fmla="*/ 1777 w 2084"/>
              <a:gd name="T9" fmla="*/ 1530 h 1720"/>
              <a:gd name="T10" fmla="*/ 1407 w 2084"/>
              <a:gd name="T11" fmla="*/ 1682 h 1720"/>
              <a:gd name="T12" fmla="*/ 552 w 2084"/>
              <a:gd name="T13" fmla="*/ 1709 h 1720"/>
              <a:gd name="T14" fmla="*/ 0 w 2084"/>
              <a:gd name="T15" fmla="*/ 1713 h 1720"/>
              <a:gd name="T16" fmla="*/ 0 w 2084"/>
              <a:gd name="T17" fmla="*/ 12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2"/>
                </a:moveTo>
                <a:cubicBezTo>
                  <a:pt x="470" y="15"/>
                  <a:pt x="942" y="0"/>
                  <a:pt x="1411" y="31"/>
                </a:cubicBezTo>
                <a:cubicBezTo>
                  <a:pt x="1614" y="64"/>
                  <a:pt x="1699" y="119"/>
                  <a:pt x="1819" y="232"/>
                </a:cubicBezTo>
                <a:cubicBezTo>
                  <a:pt x="2014" y="421"/>
                  <a:pt x="2084" y="714"/>
                  <a:pt x="2061" y="974"/>
                </a:cubicBezTo>
                <a:cubicBezTo>
                  <a:pt x="2048" y="1175"/>
                  <a:pt x="1951" y="1397"/>
                  <a:pt x="1777" y="1530"/>
                </a:cubicBezTo>
                <a:cubicBezTo>
                  <a:pt x="1675" y="1608"/>
                  <a:pt x="1559" y="1656"/>
                  <a:pt x="1407" y="1682"/>
                </a:cubicBezTo>
                <a:cubicBezTo>
                  <a:pt x="1124" y="1720"/>
                  <a:pt x="837" y="1704"/>
                  <a:pt x="552" y="1709"/>
                </a:cubicBezTo>
                <a:cubicBezTo>
                  <a:pt x="368" y="1709"/>
                  <a:pt x="184" y="1709"/>
                  <a:pt x="0" y="1713"/>
                </a:cubicBezTo>
                <a:lnTo>
                  <a:pt x="0" y="12"/>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9"/>
          <p:cNvSpPr>
            <a:spLocks noChangeShapeType="1"/>
          </p:cNvSpPr>
          <p:nvPr/>
        </p:nvSpPr>
        <p:spPr bwMode="auto">
          <a:xfrm flipH="1">
            <a:off x="7180263" y="2979738"/>
            <a:ext cx="555625"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Oval 40"/>
          <p:cNvSpPr>
            <a:spLocks noChangeArrowheads="1"/>
          </p:cNvSpPr>
          <p:nvPr/>
        </p:nvSpPr>
        <p:spPr bwMode="auto">
          <a:xfrm>
            <a:off x="7118350" y="2947988"/>
            <a:ext cx="57150"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6183313" y="2127250"/>
            <a:ext cx="1352550" cy="735013"/>
          </a:xfrm>
          <a:custGeom>
            <a:avLst/>
            <a:gdLst>
              <a:gd name="T0" fmla="*/ 5188 w 5188"/>
              <a:gd name="T1" fmla="*/ 0 h 2822"/>
              <a:gd name="T2" fmla="*/ 5188 w 5188"/>
              <a:gd name="T3" fmla="*/ 741 h 2822"/>
              <a:gd name="T4" fmla="*/ 0 w 5188"/>
              <a:gd name="T5" fmla="*/ 2166 h 2822"/>
              <a:gd name="T6" fmla="*/ 0 w 5188"/>
              <a:gd name="T7" fmla="*/ 2822 h 2822"/>
            </a:gdLst>
            <a:ahLst/>
            <a:cxnLst>
              <a:cxn ang="0">
                <a:pos x="T0" y="T1"/>
              </a:cxn>
              <a:cxn ang="0">
                <a:pos x="T2" y="T3"/>
              </a:cxn>
              <a:cxn ang="0">
                <a:pos x="T4" y="T5"/>
              </a:cxn>
              <a:cxn ang="0">
                <a:pos x="T6" y="T7"/>
              </a:cxn>
            </a:cxnLst>
            <a:rect l="0" t="0" r="r" b="b"/>
            <a:pathLst>
              <a:path w="5188" h="2822">
                <a:moveTo>
                  <a:pt x="5188" y="0"/>
                </a:moveTo>
                <a:lnTo>
                  <a:pt x="5188" y="741"/>
                </a:lnTo>
                <a:lnTo>
                  <a:pt x="0" y="2166"/>
                </a:lnTo>
                <a:lnTo>
                  <a:pt x="0" y="282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6199188" y="2238375"/>
            <a:ext cx="1336675" cy="750888"/>
          </a:xfrm>
          <a:custGeom>
            <a:avLst/>
            <a:gdLst>
              <a:gd name="T0" fmla="*/ 5126 w 5126"/>
              <a:gd name="T1" fmla="*/ 2880 h 2880"/>
              <a:gd name="T2" fmla="*/ 5126 w 5126"/>
              <a:gd name="T3" fmla="*/ 1996 h 2880"/>
              <a:gd name="T4" fmla="*/ 0 w 5126"/>
              <a:gd name="T5" fmla="*/ 622 h 2880"/>
              <a:gd name="T6" fmla="*/ 0 w 5126"/>
              <a:gd name="T7" fmla="*/ 0 h 2880"/>
            </a:gdLst>
            <a:ahLst/>
            <a:cxnLst>
              <a:cxn ang="0">
                <a:pos x="T0" y="T1"/>
              </a:cxn>
              <a:cxn ang="0">
                <a:pos x="T2" y="T3"/>
              </a:cxn>
              <a:cxn ang="0">
                <a:pos x="T4" y="T5"/>
              </a:cxn>
              <a:cxn ang="0">
                <a:pos x="T6" y="T7"/>
              </a:cxn>
            </a:cxnLst>
            <a:rect l="0" t="0" r="r" b="b"/>
            <a:pathLst>
              <a:path w="5126" h="2880">
                <a:moveTo>
                  <a:pt x="5126" y="2880"/>
                </a:moveTo>
                <a:lnTo>
                  <a:pt x="5126" y="1996"/>
                </a:lnTo>
                <a:lnTo>
                  <a:pt x="0" y="622"/>
                </a:lnTo>
                <a:lnTo>
                  <a:pt x="0" y="0"/>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3"/>
          <p:cNvSpPr>
            <a:spLocks noChangeArrowheads="1"/>
          </p:cNvSpPr>
          <p:nvPr/>
        </p:nvSpPr>
        <p:spPr bwMode="auto">
          <a:xfrm>
            <a:off x="7807325" y="2032000"/>
            <a:ext cx="2794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Q</a:t>
            </a:r>
            <a:endParaRPr kumimoji="0" lang="en-US" sz="1800" b="0" i="0" u="none" strike="noStrike" cap="none" normalizeH="0" baseline="0">
              <a:ln>
                <a:noFill/>
              </a:ln>
              <a:solidFill>
                <a:schemeClr val="tx1"/>
              </a:solidFill>
              <a:effectLst/>
              <a:latin typeface="Arial" pitchFamily="34" charset="0"/>
            </a:endParaRPr>
          </a:p>
        </p:txBody>
      </p:sp>
      <p:sp>
        <p:nvSpPr>
          <p:cNvPr id="46" name="Rectangle 44"/>
          <p:cNvSpPr>
            <a:spLocks noChangeArrowheads="1"/>
          </p:cNvSpPr>
          <p:nvPr/>
        </p:nvSpPr>
        <p:spPr bwMode="auto">
          <a:xfrm>
            <a:off x="7807325" y="2879725"/>
            <a:ext cx="2794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Q</a:t>
            </a:r>
            <a:endParaRPr kumimoji="0" lang="en-US" sz="1800" b="0" i="0" u="none" strike="noStrike" cap="none" normalizeH="0" baseline="0">
              <a:ln>
                <a:noFill/>
              </a:ln>
              <a:solidFill>
                <a:schemeClr val="tx1"/>
              </a:solidFill>
              <a:effectLst/>
              <a:latin typeface="Arial" pitchFamily="34" charset="0"/>
            </a:endParaRPr>
          </a:p>
        </p:txBody>
      </p:sp>
      <p:sp>
        <p:nvSpPr>
          <p:cNvPr id="47" name="Line 45"/>
          <p:cNvSpPr>
            <a:spLocks noChangeShapeType="1"/>
          </p:cNvSpPr>
          <p:nvPr/>
        </p:nvSpPr>
        <p:spPr bwMode="auto">
          <a:xfrm>
            <a:off x="7796213" y="2855913"/>
            <a:ext cx="21590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5083175" y="1776413"/>
            <a:ext cx="544513" cy="447675"/>
          </a:xfrm>
          <a:custGeom>
            <a:avLst/>
            <a:gdLst>
              <a:gd name="T0" fmla="*/ 0 w 2084"/>
              <a:gd name="T1" fmla="*/ 1708 h 1720"/>
              <a:gd name="T2" fmla="*/ 1412 w 2084"/>
              <a:gd name="T3" fmla="*/ 1689 h 1720"/>
              <a:gd name="T4" fmla="*/ 1820 w 2084"/>
              <a:gd name="T5" fmla="*/ 1489 h 1720"/>
              <a:gd name="T6" fmla="*/ 2061 w 2084"/>
              <a:gd name="T7" fmla="*/ 746 h 1720"/>
              <a:gd name="T8" fmla="*/ 1777 w 2084"/>
              <a:gd name="T9" fmla="*/ 190 h 1720"/>
              <a:gd name="T10" fmla="*/ 1407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9"/>
                </a:cubicBezTo>
                <a:cubicBezTo>
                  <a:pt x="2014" y="1300"/>
                  <a:pt x="2084" y="1006"/>
                  <a:pt x="2061" y="746"/>
                </a:cubicBezTo>
                <a:cubicBezTo>
                  <a:pt x="2048" y="545"/>
                  <a:pt x="1951" y="323"/>
                  <a:pt x="1777" y="190"/>
                </a:cubicBezTo>
                <a:cubicBezTo>
                  <a:pt x="1676" y="112"/>
                  <a:pt x="1559" y="64"/>
                  <a:pt x="1407"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Oval 47"/>
          <p:cNvSpPr>
            <a:spLocks noChangeArrowheads="1"/>
          </p:cNvSpPr>
          <p:nvPr/>
        </p:nvSpPr>
        <p:spPr bwMode="auto">
          <a:xfrm>
            <a:off x="5630863" y="1965325"/>
            <a:ext cx="57150"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p:cNvSpPr>
          <p:nvPr/>
        </p:nvSpPr>
        <p:spPr bwMode="auto">
          <a:xfrm>
            <a:off x="5083175" y="2870200"/>
            <a:ext cx="544513" cy="447675"/>
          </a:xfrm>
          <a:custGeom>
            <a:avLst/>
            <a:gdLst>
              <a:gd name="T0" fmla="*/ 0 w 2084"/>
              <a:gd name="T1" fmla="*/ 1708 h 1720"/>
              <a:gd name="T2" fmla="*/ 1412 w 2084"/>
              <a:gd name="T3" fmla="*/ 1689 h 1720"/>
              <a:gd name="T4" fmla="*/ 1820 w 2084"/>
              <a:gd name="T5" fmla="*/ 1489 h 1720"/>
              <a:gd name="T6" fmla="*/ 2061 w 2084"/>
              <a:gd name="T7" fmla="*/ 746 h 1720"/>
              <a:gd name="T8" fmla="*/ 1777 w 2084"/>
              <a:gd name="T9" fmla="*/ 190 h 1720"/>
              <a:gd name="T10" fmla="*/ 1407 w 2084"/>
              <a:gd name="T11" fmla="*/ 38 h 1720"/>
              <a:gd name="T12" fmla="*/ 552 w 2084"/>
              <a:gd name="T13" fmla="*/ 11 h 1720"/>
              <a:gd name="T14" fmla="*/ 0 w 2084"/>
              <a:gd name="T15" fmla="*/ 7 h 1720"/>
              <a:gd name="T16" fmla="*/ 0 w 2084"/>
              <a:gd name="T17" fmla="*/ 1708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4" h="1720">
                <a:moveTo>
                  <a:pt x="0" y="1708"/>
                </a:moveTo>
                <a:cubicBezTo>
                  <a:pt x="470" y="1705"/>
                  <a:pt x="942" y="1720"/>
                  <a:pt x="1412" y="1689"/>
                </a:cubicBezTo>
                <a:cubicBezTo>
                  <a:pt x="1614" y="1656"/>
                  <a:pt x="1699" y="1601"/>
                  <a:pt x="1820" y="1489"/>
                </a:cubicBezTo>
                <a:cubicBezTo>
                  <a:pt x="2014" y="1300"/>
                  <a:pt x="2084" y="1006"/>
                  <a:pt x="2061" y="746"/>
                </a:cubicBezTo>
                <a:cubicBezTo>
                  <a:pt x="2048" y="545"/>
                  <a:pt x="1951" y="323"/>
                  <a:pt x="1777" y="190"/>
                </a:cubicBezTo>
                <a:cubicBezTo>
                  <a:pt x="1676" y="112"/>
                  <a:pt x="1559" y="64"/>
                  <a:pt x="1407" y="38"/>
                </a:cubicBezTo>
                <a:cubicBezTo>
                  <a:pt x="1124" y="0"/>
                  <a:pt x="837" y="16"/>
                  <a:pt x="552" y="11"/>
                </a:cubicBezTo>
                <a:cubicBezTo>
                  <a:pt x="368" y="11"/>
                  <a:pt x="184" y="11"/>
                  <a:pt x="0" y="7"/>
                </a:cubicBezTo>
                <a:lnTo>
                  <a:pt x="0" y="1708"/>
                </a:lnTo>
                <a:close/>
              </a:path>
            </a:pathLst>
          </a:cu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Oval 49"/>
          <p:cNvSpPr>
            <a:spLocks noChangeArrowheads="1"/>
          </p:cNvSpPr>
          <p:nvPr/>
        </p:nvSpPr>
        <p:spPr bwMode="auto">
          <a:xfrm>
            <a:off x="5630863" y="3059113"/>
            <a:ext cx="57150" cy="58738"/>
          </a:xfrm>
          <a:prstGeom prst="ellipse">
            <a:avLst/>
          </a:prstGeom>
          <a:noFill/>
          <a:ln w="12" cap="flat">
            <a:solidFill>
              <a:srgbClr val="0000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p:cNvSpPr>
          <p:nvPr/>
        </p:nvSpPr>
        <p:spPr bwMode="auto">
          <a:xfrm>
            <a:off x="4321175" y="1873250"/>
            <a:ext cx="752475" cy="265113"/>
          </a:xfrm>
          <a:custGeom>
            <a:avLst/>
            <a:gdLst>
              <a:gd name="T0" fmla="*/ 2880 w 2880"/>
              <a:gd name="T1" fmla="*/ 0 h 1012"/>
              <a:gd name="T2" fmla="*/ 0 w 2880"/>
              <a:gd name="T3" fmla="*/ 0 h 1012"/>
              <a:gd name="T4" fmla="*/ 0 w 2880"/>
              <a:gd name="T5" fmla="*/ 1012 h 1012"/>
            </a:gdLst>
            <a:ahLst/>
            <a:cxnLst>
              <a:cxn ang="0">
                <a:pos x="T0" y="T1"/>
              </a:cxn>
              <a:cxn ang="0">
                <a:pos x="T2" y="T3"/>
              </a:cxn>
              <a:cxn ang="0">
                <a:pos x="T4" y="T5"/>
              </a:cxn>
            </a:cxnLst>
            <a:rect l="0" t="0" r="r" b="b"/>
            <a:pathLst>
              <a:path w="2880" h="1012">
                <a:moveTo>
                  <a:pt x="2880" y="0"/>
                </a:moveTo>
                <a:lnTo>
                  <a:pt x="0" y="0"/>
                </a:lnTo>
                <a:lnTo>
                  <a:pt x="0" y="1012"/>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p:cNvSpPr>
          <p:nvPr/>
        </p:nvSpPr>
        <p:spPr bwMode="auto">
          <a:xfrm>
            <a:off x="4806950" y="2149475"/>
            <a:ext cx="271463" cy="825500"/>
          </a:xfrm>
          <a:custGeom>
            <a:avLst/>
            <a:gdLst>
              <a:gd name="T0" fmla="*/ 1040 w 1040"/>
              <a:gd name="T1" fmla="*/ 14 h 3165"/>
              <a:gd name="T2" fmla="*/ 0 w 1040"/>
              <a:gd name="T3" fmla="*/ 0 h 3165"/>
              <a:gd name="T4" fmla="*/ 0 w 1040"/>
              <a:gd name="T5" fmla="*/ 3165 h 3165"/>
              <a:gd name="T6" fmla="*/ 998 w 1040"/>
              <a:gd name="T7" fmla="*/ 3165 h 3165"/>
            </a:gdLst>
            <a:ahLst/>
            <a:cxnLst>
              <a:cxn ang="0">
                <a:pos x="T0" y="T1"/>
              </a:cxn>
              <a:cxn ang="0">
                <a:pos x="T2" y="T3"/>
              </a:cxn>
              <a:cxn ang="0">
                <a:pos x="T4" y="T5"/>
              </a:cxn>
              <a:cxn ang="0">
                <a:pos x="T6" y="T7"/>
              </a:cxn>
            </a:cxnLst>
            <a:rect l="0" t="0" r="r" b="b"/>
            <a:pathLst>
              <a:path w="1040" h="3165">
                <a:moveTo>
                  <a:pt x="1040" y="14"/>
                </a:moveTo>
                <a:lnTo>
                  <a:pt x="0" y="0"/>
                </a:lnTo>
                <a:lnTo>
                  <a:pt x="0" y="3165"/>
                </a:lnTo>
                <a:lnTo>
                  <a:pt x="998" y="3165"/>
                </a:lnTo>
              </a:path>
            </a:pathLst>
          </a:custGeom>
          <a:noFill/>
          <a:ln w="12"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2"/>
          <p:cNvSpPr>
            <a:spLocks noChangeShapeType="1"/>
          </p:cNvSpPr>
          <p:nvPr/>
        </p:nvSpPr>
        <p:spPr bwMode="auto">
          <a:xfrm flipH="1">
            <a:off x="4586288" y="2528888"/>
            <a:ext cx="215900"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Rectangle 53"/>
          <p:cNvSpPr>
            <a:spLocks noChangeArrowheads="1"/>
          </p:cNvSpPr>
          <p:nvPr/>
        </p:nvSpPr>
        <p:spPr bwMode="auto">
          <a:xfrm>
            <a:off x="4298950" y="2439988"/>
            <a:ext cx="336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Clk</a:t>
            </a:r>
            <a:endParaRPr kumimoji="0" lang="en-US" sz="1800" b="0" i="0" u="none" strike="noStrike" cap="none" normalizeH="0" baseline="0">
              <a:ln>
                <a:noFill/>
              </a:ln>
              <a:solidFill>
                <a:schemeClr val="tx1"/>
              </a:solidFill>
              <a:effectLst/>
              <a:latin typeface="Arial" pitchFamily="34" charset="0"/>
            </a:endParaRPr>
          </a:p>
        </p:txBody>
      </p:sp>
      <p:sp>
        <p:nvSpPr>
          <p:cNvPr id="56" name="Oval 54"/>
          <p:cNvSpPr>
            <a:spLocks noChangeArrowheads="1"/>
          </p:cNvSpPr>
          <p:nvPr/>
        </p:nvSpPr>
        <p:spPr bwMode="auto">
          <a:xfrm>
            <a:off x="5795963" y="1963738"/>
            <a:ext cx="71438"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Oval 55"/>
          <p:cNvSpPr>
            <a:spLocks noChangeArrowheads="1"/>
          </p:cNvSpPr>
          <p:nvPr/>
        </p:nvSpPr>
        <p:spPr bwMode="auto">
          <a:xfrm>
            <a:off x="7489825" y="2090738"/>
            <a:ext cx="69850"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56"/>
          <p:cNvSpPr>
            <a:spLocks noChangeArrowheads="1"/>
          </p:cNvSpPr>
          <p:nvPr/>
        </p:nvSpPr>
        <p:spPr bwMode="auto">
          <a:xfrm>
            <a:off x="7489825" y="2952750"/>
            <a:ext cx="69850"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Line 57"/>
          <p:cNvSpPr>
            <a:spLocks noChangeShapeType="1"/>
          </p:cNvSpPr>
          <p:nvPr/>
        </p:nvSpPr>
        <p:spPr bwMode="auto">
          <a:xfrm flipH="1">
            <a:off x="4322763" y="3244850"/>
            <a:ext cx="74453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8"/>
          <p:cNvSpPr>
            <a:spLocks noChangeShapeType="1"/>
          </p:cNvSpPr>
          <p:nvPr/>
        </p:nvSpPr>
        <p:spPr bwMode="auto">
          <a:xfrm flipV="1">
            <a:off x="4319588" y="2992438"/>
            <a:ext cx="0" cy="26035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ounded Rectangle 61"/>
          <p:cNvSpPr/>
          <p:nvPr/>
        </p:nvSpPr>
        <p:spPr>
          <a:xfrm>
            <a:off x="1752650" y="1384200"/>
            <a:ext cx="1524000" cy="21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a:t>
            </a:r>
          </a:p>
        </p:txBody>
      </p:sp>
      <p:sp>
        <p:nvSpPr>
          <p:cNvPr id="63" name="Rounded Rectangle 62"/>
          <p:cNvSpPr/>
          <p:nvPr/>
        </p:nvSpPr>
        <p:spPr>
          <a:xfrm>
            <a:off x="5900919" y="1387627"/>
            <a:ext cx="1524000" cy="21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slave</a:t>
            </a:r>
          </a:p>
        </p:txBody>
      </p:sp>
      <p:sp>
        <p:nvSpPr>
          <p:cNvPr id="64" name="Rectangle 18"/>
          <p:cNvSpPr>
            <a:spLocks noChangeArrowheads="1"/>
          </p:cNvSpPr>
          <p:nvPr/>
        </p:nvSpPr>
        <p:spPr bwMode="auto">
          <a:xfrm>
            <a:off x="1201738" y="3048000"/>
            <a:ext cx="1458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Sans"/>
              </a:rPr>
              <a:t>K</a:t>
            </a:r>
            <a:endParaRPr kumimoji="0" lang="en-US" sz="1800" b="0" i="0" u="none" strike="noStrike" cap="none" normalizeH="0" baseline="0" dirty="0">
              <a:ln>
                <a:noFill/>
              </a:ln>
              <a:solidFill>
                <a:schemeClr val="tx1"/>
              </a:solidFill>
              <a:effectLst/>
              <a:latin typeface="Arial" pitchFamily="34" charset="0"/>
            </a:endParaRPr>
          </a:p>
        </p:txBody>
      </p:sp>
      <p:sp>
        <p:nvSpPr>
          <p:cNvPr id="65" name="Line 23"/>
          <p:cNvSpPr>
            <a:spLocks noChangeShapeType="1"/>
          </p:cNvSpPr>
          <p:nvPr/>
        </p:nvSpPr>
        <p:spPr bwMode="auto">
          <a:xfrm flipH="1">
            <a:off x="1377950" y="3138487"/>
            <a:ext cx="261938" cy="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67" name="Straight Connector 66"/>
          <p:cNvCxnSpPr>
            <a:stCxn id="44" idx="3"/>
          </p:cNvCxnSpPr>
          <p:nvPr/>
        </p:nvCxnSpPr>
        <p:spPr>
          <a:xfrm flipH="1" flipV="1">
            <a:off x="6197600" y="1639629"/>
            <a:ext cx="1588" cy="598746"/>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flipH="1" flipV="1">
            <a:off x="1439070" y="1639629"/>
            <a:ext cx="4747418" cy="10035"/>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p:cNvCxnSpPr/>
          <p:nvPr/>
        </p:nvCxnSpPr>
        <p:spPr>
          <a:xfrm>
            <a:off x="1439070" y="1639629"/>
            <a:ext cx="0" cy="252671"/>
          </a:xfrm>
          <a:prstGeom prst="line">
            <a:avLst/>
          </a:prstGeom>
        </p:spPr>
        <p:style>
          <a:lnRef idx="3">
            <a:schemeClr val="dk1"/>
          </a:lnRef>
          <a:fillRef idx="0">
            <a:schemeClr val="dk1"/>
          </a:fillRef>
          <a:effectRef idx="2">
            <a:schemeClr val="dk1"/>
          </a:effectRef>
          <a:fontRef idx="minor">
            <a:schemeClr val="tx1"/>
          </a:fontRef>
        </p:style>
      </p:cxnSp>
      <p:cxnSp>
        <p:nvCxnSpPr>
          <p:cNvPr id="73" name="Straight Connector 72"/>
          <p:cNvCxnSpPr/>
          <p:nvPr/>
        </p:nvCxnSpPr>
        <p:spPr>
          <a:xfrm>
            <a:off x="1445950" y="1894142"/>
            <a:ext cx="193938" cy="0"/>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Connector 81"/>
          <p:cNvCxnSpPr/>
          <p:nvPr/>
        </p:nvCxnSpPr>
        <p:spPr>
          <a:xfrm flipH="1" flipV="1">
            <a:off x="6189663" y="2872587"/>
            <a:ext cx="1588" cy="598746"/>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flipH="1" flipV="1">
            <a:off x="1440658" y="3482749"/>
            <a:ext cx="4747418" cy="10035"/>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83"/>
          <p:cNvCxnSpPr/>
          <p:nvPr/>
        </p:nvCxnSpPr>
        <p:spPr>
          <a:xfrm>
            <a:off x="1445950" y="3244850"/>
            <a:ext cx="0" cy="252671"/>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Connector 84"/>
          <p:cNvCxnSpPr/>
          <p:nvPr/>
        </p:nvCxnSpPr>
        <p:spPr>
          <a:xfrm>
            <a:off x="1465000" y="3254887"/>
            <a:ext cx="193938" cy="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86" name="Table 85"/>
              <p:cNvGraphicFramePr>
                <a:graphicFrameLocks noGrp="1"/>
              </p:cNvGraphicFramePr>
              <p:nvPr>
                <p:extLst>
                  <p:ext uri="{D42A27DB-BD31-4B8C-83A1-F6EECF244321}">
                    <p14:modId xmlns:p14="http://schemas.microsoft.com/office/powerpoint/2010/main" val="661408150"/>
                  </p:ext>
                </p:extLst>
              </p:nvPr>
            </p:nvGraphicFramePr>
            <p:xfrm>
              <a:off x="685800" y="4366949"/>
              <a:ext cx="3615587" cy="1854200"/>
            </p:xfrm>
            <a:graphic>
              <a:graphicData uri="http://schemas.openxmlformats.org/drawingml/2006/table">
                <a:tbl>
                  <a:tblPr firstRow="1" bandRow="1">
                    <a:tableStyleId>{5C22544A-7EE6-4342-B048-85BDC9FD1C3A}</a:tableStyleId>
                  </a:tblPr>
                  <a:tblGrid>
                    <a:gridCol w="468990">
                      <a:extLst>
                        <a:ext uri="{9D8B030D-6E8A-4147-A177-3AD203B41FA5}">
                          <a16:colId xmlns:a16="http://schemas.microsoft.com/office/drawing/2014/main" val="20000"/>
                        </a:ext>
                      </a:extLst>
                    </a:gridCol>
                    <a:gridCol w="539779">
                      <a:extLst>
                        <a:ext uri="{9D8B030D-6E8A-4147-A177-3AD203B41FA5}">
                          <a16:colId xmlns:a16="http://schemas.microsoft.com/office/drawing/2014/main" val="20001"/>
                        </a:ext>
                      </a:extLst>
                    </a:gridCol>
                    <a:gridCol w="539779">
                      <a:extLst>
                        <a:ext uri="{9D8B030D-6E8A-4147-A177-3AD203B41FA5}">
                          <a16:colId xmlns:a16="http://schemas.microsoft.com/office/drawing/2014/main" val="20002"/>
                        </a:ext>
                      </a:extLst>
                    </a:gridCol>
                    <a:gridCol w="539779">
                      <a:extLst>
                        <a:ext uri="{9D8B030D-6E8A-4147-A177-3AD203B41FA5}">
                          <a16:colId xmlns:a16="http://schemas.microsoft.com/office/drawing/2014/main" val="20003"/>
                        </a:ext>
                      </a:extLst>
                    </a:gridCol>
                    <a:gridCol w="975915">
                      <a:extLst>
                        <a:ext uri="{9D8B030D-6E8A-4147-A177-3AD203B41FA5}">
                          <a16:colId xmlns:a16="http://schemas.microsoft.com/office/drawing/2014/main" val="20004"/>
                        </a:ext>
                      </a:extLst>
                    </a:gridCol>
                    <a:gridCol w="551345">
                      <a:extLst>
                        <a:ext uri="{9D8B030D-6E8A-4147-A177-3AD203B41FA5}">
                          <a16:colId xmlns:a16="http://schemas.microsoft.com/office/drawing/2014/main" val="20005"/>
                        </a:ext>
                      </a:extLst>
                    </a:gridCol>
                  </a:tblGrid>
                  <a:tr h="370840">
                    <a:tc>
                      <a:txBody>
                        <a:bodyPr/>
                        <a:lstStyle/>
                        <a:p>
                          <a:r>
                            <a:rPr lang="en-US" dirty="0"/>
                            <a:t>J</a:t>
                          </a:r>
                        </a:p>
                      </a:txBody>
                      <a:tcPr/>
                    </a:tc>
                    <a:tc>
                      <a:txBody>
                        <a:bodyPr/>
                        <a:lstStyle/>
                        <a:p>
                          <a:r>
                            <a:rPr lang="en-US" dirty="0"/>
                            <a:t>K</a:t>
                          </a:r>
                        </a:p>
                      </a:txBody>
                      <a:tcPr/>
                    </a:tc>
                    <a:tc>
                      <a:txBody>
                        <a:bodyPr/>
                        <a:lstStyle/>
                        <a:p>
                          <a:r>
                            <a:rPr lang="en-US" dirty="0"/>
                            <a:t>I1</a:t>
                          </a:r>
                        </a:p>
                      </a:txBody>
                      <a:tcPr/>
                    </a:tc>
                    <a:tc>
                      <a:txBody>
                        <a:bodyPr/>
                        <a:lstStyle/>
                        <a:p>
                          <a:pPr algn="ctr"/>
                          <a:r>
                            <a:rPr lang="en-US" dirty="0"/>
                            <a:t>I2</a:t>
                          </a:r>
                        </a:p>
                      </a:txBody>
                      <a:tcPr/>
                    </a:tc>
                    <a:tc>
                      <a:txBody>
                        <a:bodyPr/>
                        <a:lstStyle/>
                        <a:p>
                          <a:pPr algn="ctr"/>
                          <a:r>
                            <a:rPr lang="en-US" dirty="0"/>
                            <a:t>T1</a:t>
                          </a:r>
                        </a:p>
                      </a:txBody>
                      <a:tcPr/>
                    </a:tc>
                    <a:tc>
                      <a:txBody>
                        <a:bodyPr/>
                        <a:lstStyle/>
                        <a:p>
                          <a:r>
                            <a:rPr lang="en-US" dirty="0" err="1"/>
                            <a:t>Clk</a:t>
                          </a:r>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pPr algn="ctr"/>
                          <a:r>
                            <a:rPr lang="en-US" dirty="0"/>
                            <a:t>1</a:t>
                          </a:r>
                        </a:p>
                      </a:txBody>
                      <a:tcPr/>
                    </a:tc>
                    <a:tc>
                      <a:txBody>
                        <a:bodyPr/>
                        <a:lstStyle/>
                        <a:p>
                          <a:pPr algn="ctr"/>
                          <a:r>
                            <a:rPr lang="en-US" dirty="0"/>
                            <a:t> </a:t>
                          </a:r>
                          <a:r>
                            <a:rPr lang="en-US" baseline="0" dirty="0"/>
                            <a:t>Q</a:t>
                          </a:r>
                          <a:endParaRPr lang="en-US" dirty="0"/>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0</a:t>
                          </a:r>
                        </a:p>
                      </a:txBody>
                      <a:tcPr/>
                    </a:tc>
                    <a:tc>
                      <a:txBody>
                        <a:bodyPr/>
                        <a:lstStyle/>
                        <a:p>
                          <a:r>
                            <a:rPr lang="en-US" dirty="0"/>
                            <a:t>Q</a:t>
                          </a:r>
                        </a:p>
                      </a:txBody>
                      <a:tcPr/>
                    </a:tc>
                    <a:tc>
                      <a:txBody>
                        <a:bodyPr/>
                        <a:lstStyle/>
                        <a:p>
                          <a:pPr algn="ctr"/>
                          <a:r>
                            <a:rPr lang="en-US" dirty="0"/>
                            <a:t>1</a:t>
                          </a:r>
                        </a:p>
                      </a:txBody>
                      <a:tcPr/>
                    </a:tc>
                    <a:tc>
                      <a:txBody>
                        <a:bodyPr/>
                        <a:lstStyle/>
                        <a:p>
                          <a:pPr algn="ctr"/>
                          <a:r>
                            <a:rPr lang="en-US" baseline="0" dirty="0"/>
                            <a:t>1</a:t>
                          </a:r>
                          <a:endParaRPr lang="en-US" dirty="0"/>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𝑄</m:t>
                                    </m:r>
                                  </m:e>
                                </m:acc>
                              </m:oMath>
                            </m:oMathPara>
                          </a14:m>
                          <a:endParaRPr lang="en-US" dirty="0"/>
                        </a:p>
                      </a:txBody>
                      <a:tcPr/>
                    </a:tc>
                    <a:tc>
                      <a:txBody>
                        <a:bodyPr/>
                        <a:lstStyle/>
                        <a:p>
                          <a:pPr algn="ctr"/>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1</a:t>
                          </a:r>
                        </a:p>
                      </a:txBody>
                      <a:tcPr/>
                    </a:tc>
                    <a:tc>
                      <a:txBody>
                        <a:bodyPr/>
                        <a:lstStyle/>
                        <a:p>
                          <a:r>
                            <a:rPr lang="en-US" dirty="0"/>
                            <a:t>Q</a:t>
                          </a: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𝑄</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𝑄</m:t>
                                    </m:r>
                                  </m:e>
                                </m:acc>
                              </m:oMath>
                            </m:oMathPara>
                          </a14:m>
                          <a:endParaRPr lang="en-US" dirty="0"/>
                        </a:p>
                      </a:txBody>
                      <a:tcPr/>
                    </a:tc>
                    <a:tc>
                      <a:txBody>
                        <a:bodyPr/>
                        <a:lstStyle/>
                        <a:p>
                          <a:r>
                            <a:rPr lang="en-US" dirty="0"/>
                            <a:t>1</a:t>
                          </a:r>
                        </a:p>
                      </a:txBody>
                      <a:tcPr/>
                    </a:tc>
                    <a:extLst>
                      <a:ext uri="{0D108BD9-81ED-4DB2-BD59-A6C34878D82A}">
                        <a16:rowId xmlns:a16="http://schemas.microsoft.com/office/drawing/2014/main" val="10004"/>
                      </a:ext>
                    </a:extLst>
                  </a:tr>
                </a:tbl>
              </a:graphicData>
            </a:graphic>
          </p:graphicFrame>
        </mc:Choice>
        <mc:Fallback xmlns="">
          <p:graphicFrame>
            <p:nvGraphicFramePr>
              <p:cNvPr id="86" name="Table 85"/>
              <p:cNvGraphicFramePr>
                <a:graphicFrameLocks noGrp="1"/>
              </p:cNvGraphicFramePr>
              <p:nvPr>
                <p:extLst>
                  <p:ext uri="{D42A27DB-BD31-4B8C-83A1-F6EECF244321}">
                    <p14:modId xmlns:p14="http://schemas.microsoft.com/office/powerpoint/2010/main" val="661408150"/>
                  </p:ext>
                </p:extLst>
              </p:nvPr>
            </p:nvGraphicFramePr>
            <p:xfrm>
              <a:off x="685800" y="4366949"/>
              <a:ext cx="3615587" cy="1854200"/>
            </p:xfrm>
            <a:graphic>
              <a:graphicData uri="http://schemas.openxmlformats.org/drawingml/2006/table">
                <a:tbl>
                  <a:tblPr firstRow="1" bandRow="1">
                    <a:tableStyleId>{5C22544A-7EE6-4342-B048-85BDC9FD1C3A}</a:tableStyleId>
                  </a:tblPr>
                  <a:tblGrid>
                    <a:gridCol w="468990"/>
                    <a:gridCol w="539779"/>
                    <a:gridCol w="539779"/>
                    <a:gridCol w="539779"/>
                    <a:gridCol w="975915"/>
                    <a:gridCol w="551345"/>
                  </a:tblGrid>
                  <a:tr h="370840">
                    <a:tc>
                      <a:txBody>
                        <a:bodyPr/>
                        <a:lstStyle/>
                        <a:p>
                          <a:r>
                            <a:rPr lang="en-US" dirty="0" smtClean="0"/>
                            <a:t>J</a:t>
                          </a:r>
                          <a:endParaRPr lang="en-US" dirty="0"/>
                        </a:p>
                      </a:txBody>
                      <a:tcPr/>
                    </a:tc>
                    <a:tc>
                      <a:txBody>
                        <a:bodyPr/>
                        <a:lstStyle/>
                        <a:p>
                          <a:r>
                            <a:rPr lang="en-US" dirty="0" smtClean="0"/>
                            <a:t>K</a:t>
                          </a:r>
                          <a:endParaRPr lang="en-US" dirty="0"/>
                        </a:p>
                      </a:txBody>
                      <a:tcPr/>
                    </a:tc>
                    <a:tc>
                      <a:txBody>
                        <a:bodyPr/>
                        <a:lstStyle/>
                        <a:p>
                          <a:r>
                            <a:rPr lang="en-US" dirty="0" smtClean="0"/>
                            <a:t>I1</a:t>
                          </a:r>
                          <a:endParaRPr lang="en-US" dirty="0"/>
                        </a:p>
                      </a:txBody>
                      <a:tcPr/>
                    </a:tc>
                    <a:tc>
                      <a:txBody>
                        <a:bodyPr/>
                        <a:lstStyle/>
                        <a:p>
                          <a:pPr algn="ctr"/>
                          <a:r>
                            <a:rPr lang="en-US" dirty="0" smtClean="0"/>
                            <a:t>I2</a:t>
                          </a:r>
                          <a:endParaRPr lang="en-US" dirty="0"/>
                        </a:p>
                      </a:txBody>
                      <a:tcPr/>
                    </a:tc>
                    <a:tc>
                      <a:txBody>
                        <a:bodyPr/>
                        <a:lstStyle/>
                        <a:p>
                          <a:pPr algn="ctr"/>
                          <a:r>
                            <a:rPr lang="en-US" dirty="0" smtClean="0"/>
                            <a:t>T1</a:t>
                          </a:r>
                          <a:endParaRPr lang="en-US" dirty="0"/>
                        </a:p>
                      </a:txBody>
                      <a:tcPr/>
                    </a:tc>
                    <a:tc>
                      <a:txBody>
                        <a:bodyPr/>
                        <a:lstStyle/>
                        <a:p>
                          <a:r>
                            <a:rPr lang="en-US" dirty="0" err="1" smtClean="0"/>
                            <a:t>Clk</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 </a:t>
                          </a:r>
                          <a:r>
                            <a:rPr lang="en-US" baseline="0" dirty="0" smtClean="0"/>
                            <a:t>Q</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Q</a:t>
                          </a:r>
                          <a:endParaRPr lang="en-US" dirty="0"/>
                        </a:p>
                      </a:txBody>
                      <a:tcPr/>
                    </a:tc>
                    <a:tc>
                      <a:txBody>
                        <a:bodyPr/>
                        <a:lstStyle/>
                        <a:p>
                          <a:pPr algn="ctr"/>
                          <a:r>
                            <a:rPr lang="en-US" dirty="0" smtClean="0"/>
                            <a:t>1</a:t>
                          </a:r>
                          <a:endParaRPr lang="en-US" dirty="0"/>
                        </a:p>
                      </a:txBody>
                      <a:tcPr/>
                    </a:tc>
                    <a:tc>
                      <a:txBody>
                        <a:bodyPr/>
                        <a:lstStyle/>
                        <a:p>
                          <a:pPr algn="ctr"/>
                          <a:r>
                            <a:rPr lang="en-US" baseline="0"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endParaRPr lang="en-US"/>
                        </a:p>
                      </a:txBody>
                      <a:tcPr>
                        <a:blipFill rotWithShape="0">
                          <a:blip r:embed="rId3"/>
                          <a:stretch>
                            <a:fillRect l="-286517" t="-308197" r="-286517" b="-124590"/>
                          </a:stretch>
                        </a:blipFill>
                      </a:tcPr>
                    </a:tc>
                    <a:tc>
                      <a:txBody>
                        <a:bodyPr/>
                        <a:lstStyle/>
                        <a:p>
                          <a:pPr algn="ctr"/>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Q</a:t>
                          </a:r>
                          <a:endParaRPr lang="en-US" dirty="0"/>
                        </a:p>
                      </a:txBody>
                      <a:tcPr/>
                    </a:tc>
                    <a:tc>
                      <a:txBody>
                        <a:bodyPr/>
                        <a:lstStyle/>
                        <a:p>
                          <a:endParaRPr lang="en-US"/>
                        </a:p>
                      </a:txBody>
                      <a:tcPr>
                        <a:blipFill rotWithShape="0">
                          <a:blip r:embed="rId3"/>
                          <a:stretch>
                            <a:fillRect l="-286517" t="-408197" r="-286517" b="-24590"/>
                          </a:stretch>
                        </a:blipFill>
                      </a:tcPr>
                    </a:tc>
                    <a:tc>
                      <a:txBody>
                        <a:bodyPr/>
                        <a:lstStyle/>
                        <a:p>
                          <a:endParaRPr lang="en-US"/>
                        </a:p>
                      </a:txBody>
                      <a:tcPr>
                        <a:blipFill rotWithShape="0">
                          <a:blip r:embed="rId3"/>
                          <a:stretch>
                            <a:fillRect l="-215000" t="-408197" r="-59375" b="-24590"/>
                          </a:stretch>
                        </a:blipFill>
                      </a:tcPr>
                    </a:tc>
                    <a:tc>
                      <a:txBody>
                        <a:bodyPr/>
                        <a:lstStyle/>
                        <a:p>
                          <a:r>
                            <a:rPr lang="en-US" dirty="0" smtClean="0"/>
                            <a:t>1</a:t>
                          </a:r>
                          <a:endParaRPr lang="en-US" dirty="0"/>
                        </a:p>
                      </a:txBody>
                      <a:tcPr/>
                    </a:tc>
                  </a:tr>
                </a:tbl>
              </a:graphicData>
            </a:graphic>
          </p:graphicFrame>
        </mc:Fallback>
      </mc:AlternateContent>
      <p:sp>
        <p:nvSpPr>
          <p:cNvPr id="87" name="Rounded Rectangle 86"/>
          <p:cNvSpPr/>
          <p:nvPr/>
        </p:nvSpPr>
        <p:spPr>
          <a:xfrm>
            <a:off x="4411116" y="1770314"/>
            <a:ext cx="446452" cy="24447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T1</a:t>
            </a:r>
          </a:p>
        </p:txBody>
      </p:sp>
      <mc:AlternateContent xmlns:mc="http://schemas.openxmlformats.org/markup-compatibility/2006" xmlns:a14="http://schemas.microsoft.com/office/drawing/2010/main">
        <mc:Choice Requires="a14">
          <p:sp>
            <p:nvSpPr>
              <p:cNvPr id="88" name="Rounded Rectangle 87"/>
              <p:cNvSpPr/>
              <p:nvPr/>
            </p:nvSpPr>
            <p:spPr>
              <a:xfrm>
                <a:off x="4478867" y="3031899"/>
                <a:ext cx="446452" cy="32786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r>
                            <a:rPr lang="en-US" b="0" i="1" smtClean="0">
                              <a:latin typeface="Cambria Math" panose="02040503050406030204" pitchFamily="18" charset="0"/>
                            </a:rPr>
                            <m:t>1</m:t>
                          </m:r>
                        </m:e>
                      </m:acc>
                    </m:oMath>
                  </m:oMathPara>
                </a14:m>
                <a:endParaRPr lang="en-US" dirty="0"/>
              </a:p>
            </p:txBody>
          </p:sp>
        </mc:Choice>
        <mc:Fallback xmlns="">
          <p:sp>
            <p:nvSpPr>
              <p:cNvPr id="88" name="Rounded Rectangle 87"/>
              <p:cNvSpPr>
                <a:spLocks noRot="1" noChangeAspect="1" noMove="1" noResize="1" noEditPoints="1" noAdjustHandles="1" noChangeArrowheads="1" noChangeShapeType="1" noTextEdit="1"/>
              </p:cNvSpPr>
              <p:nvPr/>
            </p:nvSpPr>
            <p:spPr>
              <a:xfrm>
                <a:off x="4478867" y="3031899"/>
                <a:ext cx="446452" cy="327861"/>
              </a:xfrm>
              <a:prstGeom prst="roundRect">
                <a:avLst/>
              </a:prstGeom>
              <a:blipFill rotWithShape="0">
                <a:blip r:embed="rId4"/>
                <a:stretch>
                  <a:fillRect l="-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9" name="Table 88"/>
              <p:cNvGraphicFramePr>
                <a:graphicFrameLocks noGrp="1"/>
              </p:cNvGraphicFramePr>
              <p:nvPr>
                <p:extLst>
                  <p:ext uri="{D42A27DB-BD31-4B8C-83A1-F6EECF244321}">
                    <p14:modId xmlns:p14="http://schemas.microsoft.com/office/powerpoint/2010/main" val="2951957051"/>
                  </p:ext>
                </p:extLst>
              </p:nvPr>
            </p:nvGraphicFramePr>
            <p:xfrm>
              <a:off x="5050368" y="4371977"/>
              <a:ext cx="3683641" cy="1855153"/>
            </p:xfrm>
            <a:graphic>
              <a:graphicData uri="http://schemas.openxmlformats.org/drawingml/2006/table">
                <a:tbl>
                  <a:tblPr firstRow="1" bandRow="1">
                    <a:tableStyleId>{5C22544A-7EE6-4342-B048-85BDC9FD1C3A}</a:tableStyleId>
                  </a:tblPr>
                  <a:tblGrid>
                    <a:gridCol w="736728">
                      <a:extLst>
                        <a:ext uri="{9D8B030D-6E8A-4147-A177-3AD203B41FA5}">
                          <a16:colId xmlns:a16="http://schemas.microsoft.com/office/drawing/2014/main" val="20000"/>
                        </a:ext>
                      </a:extLst>
                    </a:gridCol>
                    <a:gridCol w="736728">
                      <a:extLst>
                        <a:ext uri="{9D8B030D-6E8A-4147-A177-3AD203B41FA5}">
                          <a16:colId xmlns:a16="http://schemas.microsoft.com/office/drawing/2014/main" val="20001"/>
                        </a:ext>
                      </a:extLst>
                    </a:gridCol>
                    <a:gridCol w="934711">
                      <a:extLst>
                        <a:ext uri="{9D8B030D-6E8A-4147-A177-3AD203B41FA5}">
                          <a16:colId xmlns:a16="http://schemas.microsoft.com/office/drawing/2014/main" val="20002"/>
                        </a:ext>
                      </a:extLst>
                    </a:gridCol>
                    <a:gridCol w="538746">
                      <a:extLst>
                        <a:ext uri="{9D8B030D-6E8A-4147-A177-3AD203B41FA5}">
                          <a16:colId xmlns:a16="http://schemas.microsoft.com/office/drawing/2014/main" val="20003"/>
                        </a:ext>
                      </a:extLst>
                    </a:gridCol>
                    <a:gridCol w="736728">
                      <a:extLst>
                        <a:ext uri="{9D8B030D-6E8A-4147-A177-3AD203B41FA5}">
                          <a16:colId xmlns:a16="http://schemas.microsoft.com/office/drawing/2014/main" val="20004"/>
                        </a:ext>
                      </a:extLst>
                    </a:gridCol>
                  </a:tblGrid>
                  <a:tr h="370840">
                    <a:tc>
                      <a:txBody>
                        <a:bodyPr/>
                        <a:lstStyle/>
                        <a:p>
                          <a:r>
                            <a:rPr lang="en-US" dirty="0"/>
                            <a:t>J</a:t>
                          </a:r>
                        </a:p>
                      </a:txBody>
                      <a:tcPr/>
                    </a:tc>
                    <a:tc>
                      <a:txBody>
                        <a:bodyPr/>
                        <a:lstStyle/>
                        <a:p>
                          <a:r>
                            <a:rPr lang="en-US" dirty="0"/>
                            <a:t>K</a:t>
                          </a:r>
                        </a:p>
                      </a:txBody>
                      <a:tcPr/>
                    </a:tc>
                    <a:tc>
                      <a:txBody>
                        <a:bodyPr/>
                        <a:lstStyle/>
                        <a:p>
                          <a:pPr algn="ctr"/>
                          <a:r>
                            <a:rPr lang="en-US" dirty="0"/>
                            <a:t>T1</a:t>
                          </a:r>
                        </a:p>
                      </a:txBody>
                      <a:tcPr/>
                    </a:tc>
                    <a:tc>
                      <a:txBody>
                        <a:bodyPr/>
                        <a:lstStyle/>
                        <a:p>
                          <a:r>
                            <a:rPr lang="en-US" dirty="0" err="1"/>
                            <a:t>Clk</a:t>
                          </a:r>
                          <a:endParaRPr lang="en-US" dirty="0"/>
                        </a:p>
                      </a:txBody>
                      <a:tcPr/>
                    </a:tc>
                    <a:tc>
                      <a:txBody>
                        <a:bodyPr/>
                        <a:lstStyle/>
                        <a:p>
                          <a:pPr algn="ctr"/>
                          <a:r>
                            <a:rPr lang="en-US" dirty="0"/>
                            <a:t>Q</a:t>
                          </a:r>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0</a:t>
                          </a:r>
                        </a:p>
                      </a:txBody>
                      <a:tcPr/>
                    </a:tc>
                    <a:tc>
                      <a:txBody>
                        <a:bodyPr/>
                        <a:lstStyle/>
                        <a:p>
                          <a:pPr algn="ctr"/>
                          <a:r>
                            <a:rPr lang="en-US" dirty="0"/>
                            <a:t>old</a:t>
                          </a:r>
                          <a:r>
                            <a:rPr lang="en-US" baseline="0" dirty="0"/>
                            <a:t> Q</a:t>
                          </a:r>
                          <a:endParaRPr lang="en-US" dirty="0"/>
                        </a:p>
                      </a:txBody>
                      <a:tcPr/>
                    </a:tc>
                    <a:tc>
                      <a:txBody>
                        <a:bodyPr/>
                        <a:lstStyle/>
                        <a:p>
                          <a:r>
                            <a:rPr lang="en-US" dirty="0"/>
                            <a:t>0</a:t>
                          </a:r>
                        </a:p>
                      </a:txBody>
                      <a:tcPr/>
                    </a:tc>
                    <a:tc>
                      <a:txBody>
                        <a:bodyPr/>
                        <a:lstStyle/>
                        <a:p>
                          <a:pPr algn="ctr"/>
                          <a:r>
                            <a:rPr lang="en-US" dirty="0"/>
                            <a:t>old Q</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0</a:t>
                          </a:r>
                        </a:p>
                      </a:txBody>
                      <a:tcPr/>
                    </a:tc>
                    <a:tc>
                      <a:txBody>
                        <a:bodyPr/>
                        <a:lstStyle/>
                        <a:p>
                          <a:pPr algn="ctr"/>
                          <a:r>
                            <a:rPr lang="en-US" dirty="0"/>
                            <a:t>1</a:t>
                          </a:r>
                        </a:p>
                      </a:txBody>
                      <a:tcPr/>
                    </a:tc>
                    <a:tc>
                      <a:txBody>
                        <a:bodyPr/>
                        <a:lstStyle/>
                        <a:p>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1</a:t>
                          </a:r>
                        </a:p>
                      </a:txBody>
                      <a:tcPr/>
                    </a:tc>
                    <a:tc>
                      <a:txBody>
                        <a:bodyPr/>
                        <a:lstStyle/>
                        <a:p>
                          <a:pPr algn="ctr"/>
                          <a:r>
                            <a:rPr lang="en-US" dirty="0"/>
                            <a:t>0</a:t>
                          </a:r>
                        </a:p>
                      </a:txBody>
                      <a:tcPr/>
                    </a:tc>
                    <a:tc>
                      <a:txBody>
                        <a:bodyPr/>
                        <a:lstStyle/>
                        <a:p>
                          <a:r>
                            <a:rPr lang="en-US" dirty="0"/>
                            <a:t>0</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1</a:t>
                          </a: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𝑜𝑙𝑑</m:t>
                                    </m:r>
                                    <m:r>
                                      <a:rPr lang="en-US" b="0" i="1" smtClean="0">
                                        <a:latin typeface="Cambria Math" panose="02040503050406030204" pitchFamily="18" charset="0"/>
                                      </a:rPr>
                                      <m:t> </m:t>
                                    </m:r>
                                    <m:r>
                                      <a:rPr lang="en-US" b="0" i="1" smtClean="0">
                                        <a:latin typeface="Cambria Math" panose="02040503050406030204" pitchFamily="18" charset="0"/>
                                      </a:rPr>
                                      <m:t>𝑄</m:t>
                                    </m:r>
                                  </m:e>
                                </m:acc>
                              </m:oMath>
                            </m:oMathPara>
                          </a14:m>
                          <a:endParaRPr lang="en-US" dirty="0"/>
                        </a:p>
                      </a:txBody>
                      <a:tcPr/>
                    </a:tc>
                    <a:tc>
                      <a:txBody>
                        <a:bodyPr/>
                        <a:lstStyle/>
                        <a:p>
                          <a:r>
                            <a:rPr lang="en-US" dirty="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𝑜𝑙𝑑</m:t>
                                    </m:r>
                                    <m:r>
                                      <a:rPr lang="en-US" b="0" i="1" smtClean="0">
                                        <a:latin typeface="Cambria Math" panose="02040503050406030204" pitchFamily="18" charset="0"/>
                                      </a:rPr>
                                      <m:t> </m:t>
                                    </m:r>
                                    <m:r>
                                      <a:rPr lang="en-US" b="0" i="1" smtClean="0">
                                        <a:latin typeface="Cambria Math" panose="02040503050406030204" pitchFamily="18" charset="0"/>
                                      </a:rPr>
                                      <m:t>𝑄</m:t>
                                    </m:r>
                                  </m:e>
                                </m:acc>
                              </m:oMath>
                            </m:oMathPara>
                          </a14:m>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89" name="Table 88"/>
              <p:cNvGraphicFramePr>
                <a:graphicFrameLocks noGrp="1"/>
              </p:cNvGraphicFramePr>
              <p:nvPr>
                <p:extLst>
                  <p:ext uri="{D42A27DB-BD31-4B8C-83A1-F6EECF244321}">
                    <p14:modId xmlns:p14="http://schemas.microsoft.com/office/powerpoint/2010/main" val="2951957051"/>
                  </p:ext>
                </p:extLst>
              </p:nvPr>
            </p:nvGraphicFramePr>
            <p:xfrm>
              <a:off x="5050368" y="4371977"/>
              <a:ext cx="3683641" cy="1855153"/>
            </p:xfrm>
            <a:graphic>
              <a:graphicData uri="http://schemas.openxmlformats.org/drawingml/2006/table">
                <a:tbl>
                  <a:tblPr firstRow="1" bandRow="1">
                    <a:tableStyleId>{5C22544A-7EE6-4342-B048-85BDC9FD1C3A}</a:tableStyleId>
                  </a:tblPr>
                  <a:tblGrid>
                    <a:gridCol w="736728"/>
                    <a:gridCol w="736728"/>
                    <a:gridCol w="934711"/>
                    <a:gridCol w="538746"/>
                    <a:gridCol w="736728"/>
                  </a:tblGrid>
                  <a:tr h="370840">
                    <a:tc>
                      <a:txBody>
                        <a:bodyPr/>
                        <a:lstStyle/>
                        <a:p>
                          <a:r>
                            <a:rPr lang="en-US" dirty="0" smtClean="0"/>
                            <a:t>J</a:t>
                          </a:r>
                          <a:endParaRPr lang="en-US" dirty="0"/>
                        </a:p>
                      </a:txBody>
                      <a:tcPr/>
                    </a:tc>
                    <a:tc>
                      <a:txBody>
                        <a:bodyPr/>
                        <a:lstStyle/>
                        <a:p>
                          <a:r>
                            <a:rPr lang="en-US" dirty="0" smtClean="0"/>
                            <a:t>K</a:t>
                          </a:r>
                          <a:endParaRPr lang="en-US" dirty="0"/>
                        </a:p>
                      </a:txBody>
                      <a:tcPr/>
                    </a:tc>
                    <a:tc>
                      <a:txBody>
                        <a:bodyPr/>
                        <a:lstStyle/>
                        <a:p>
                          <a:pPr algn="ctr"/>
                          <a:r>
                            <a:rPr lang="en-US" dirty="0" smtClean="0"/>
                            <a:t>T1</a:t>
                          </a:r>
                          <a:endParaRPr lang="en-US" dirty="0"/>
                        </a:p>
                      </a:txBody>
                      <a:tcPr/>
                    </a:tc>
                    <a:tc>
                      <a:txBody>
                        <a:bodyPr/>
                        <a:lstStyle/>
                        <a:p>
                          <a:r>
                            <a:rPr lang="en-US" dirty="0" err="1" smtClean="0"/>
                            <a:t>Clk</a:t>
                          </a:r>
                          <a:endParaRPr lang="en-US" dirty="0"/>
                        </a:p>
                      </a:txBody>
                      <a:tcPr/>
                    </a:tc>
                    <a:tc>
                      <a:txBody>
                        <a:bodyPr/>
                        <a:lstStyle/>
                        <a:p>
                          <a:pPr algn="ctr"/>
                          <a:r>
                            <a:rPr lang="en-US" dirty="0" smtClean="0"/>
                            <a:t>Q</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pPr algn="ctr"/>
                          <a:r>
                            <a:rPr lang="en-US" dirty="0" smtClean="0"/>
                            <a:t>old</a:t>
                          </a:r>
                          <a:r>
                            <a:rPr lang="en-US" baseline="0" dirty="0" smtClean="0"/>
                            <a:t> Q</a:t>
                          </a:r>
                          <a:endParaRPr lang="en-US" dirty="0"/>
                        </a:p>
                      </a:txBody>
                      <a:tcPr/>
                    </a:tc>
                    <a:tc>
                      <a:txBody>
                        <a:bodyPr/>
                        <a:lstStyle/>
                        <a:p>
                          <a:r>
                            <a:rPr lang="en-US" dirty="0" smtClean="0"/>
                            <a:t>0</a:t>
                          </a:r>
                          <a:endParaRPr lang="en-US" dirty="0"/>
                        </a:p>
                      </a:txBody>
                      <a:tcPr/>
                    </a:tc>
                    <a:tc>
                      <a:txBody>
                        <a:bodyPr/>
                        <a:lstStyle/>
                        <a:p>
                          <a:pPr algn="ctr"/>
                          <a:r>
                            <a:rPr lang="en-US" dirty="0" smtClean="0"/>
                            <a:t>old </a:t>
                          </a:r>
                          <a:r>
                            <a:rPr lang="en-US" dirty="0" smtClean="0"/>
                            <a:t>Q</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pPr algn="ctr"/>
                          <a:r>
                            <a:rPr lang="en-US" dirty="0" smtClean="0"/>
                            <a:t>1</a:t>
                          </a:r>
                          <a:endParaRPr lang="en-US" dirty="0"/>
                        </a:p>
                      </a:txBody>
                      <a:tcPr/>
                    </a:tc>
                    <a:tc>
                      <a:txBody>
                        <a:bodyPr/>
                        <a:lstStyle/>
                        <a:p>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pPr algn="ctr"/>
                          <a:r>
                            <a:rPr lang="en-US" dirty="0" smtClean="0"/>
                            <a:t>0</a:t>
                          </a:r>
                          <a:endParaRPr lang="en-US" dirty="0"/>
                        </a:p>
                      </a:txBody>
                      <a:tcPr/>
                    </a:tc>
                    <a:tc>
                      <a:txBody>
                        <a:bodyPr/>
                        <a:lstStyle/>
                        <a:p>
                          <a:r>
                            <a:rPr lang="en-US" dirty="0" smtClean="0"/>
                            <a:t>0</a:t>
                          </a:r>
                          <a:endParaRPr lang="en-US" dirty="0"/>
                        </a:p>
                      </a:txBody>
                      <a:tcPr/>
                    </a:tc>
                    <a:tc>
                      <a:txBody>
                        <a:bodyPr/>
                        <a:lstStyle/>
                        <a:p>
                          <a:pPr algn="ctr"/>
                          <a:r>
                            <a:rPr lang="en-US" dirty="0" smtClean="0"/>
                            <a:t>0</a:t>
                          </a:r>
                          <a:endParaRPr lang="en-US" dirty="0"/>
                        </a:p>
                      </a:txBody>
                      <a:tcPr/>
                    </a:tc>
                  </a:tr>
                  <a:tr h="371793">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endParaRPr lang="en-US"/>
                        </a:p>
                      </a:txBody>
                      <a:tcPr>
                        <a:blipFill rotWithShape="0">
                          <a:blip r:embed="rId5"/>
                          <a:stretch>
                            <a:fillRect l="-157792" t="-408197" r="-138312" b="-24590"/>
                          </a:stretch>
                        </a:blipFill>
                      </a:tcPr>
                    </a:tc>
                    <a:tc>
                      <a:txBody>
                        <a:bodyPr/>
                        <a:lstStyle/>
                        <a:p>
                          <a:r>
                            <a:rPr lang="en-US" dirty="0" smtClean="0"/>
                            <a:t>0</a:t>
                          </a:r>
                          <a:endParaRPr lang="en-US" dirty="0"/>
                        </a:p>
                      </a:txBody>
                      <a:tcPr/>
                    </a:tc>
                    <a:tc>
                      <a:txBody>
                        <a:bodyPr/>
                        <a:lstStyle/>
                        <a:p>
                          <a:endParaRPr lang="en-US"/>
                        </a:p>
                      </a:txBody>
                      <a:tcPr>
                        <a:blipFill rotWithShape="0">
                          <a:blip r:embed="rId5"/>
                          <a:stretch>
                            <a:fillRect l="-400826" t="-408197" r="-3306" b="-24590"/>
                          </a:stretch>
                        </a:blipFill>
                      </a:tcPr>
                    </a:tc>
                  </a:tr>
                </a:tbl>
              </a:graphicData>
            </a:graphic>
          </p:graphicFrame>
        </mc:Fallback>
      </mc:AlternateContent>
      <p:sp>
        <p:nvSpPr>
          <p:cNvPr id="90" name="Rounded Rectangle 89"/>
          <p:cNvSpPr/>
          <p:nvPr/>
        </p:nvSpPr>
        <p:spPr>
          <a:xfrm>
            <a:off x="2362200" y="1912938"/>
            <a:ext cx="409575" cy="24447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I1</a:t>
            </a:r>
          </a:p>
        </p:txBody>
      </p:sp>
      <p:sp>
        <p:nvSpPr>
          <p:cNvPr id="91" name="Rounded Rectangle 90"/>
          <p:cNvSpPr/>
          <p:nvPr/>
        </p:nvSpPr>
        <p:spPr>
          <a:xfrm>
            <a:off x="2344738" y="3004608"/>
            <a:ext cx="409575" cy="24447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I2</a:t>
            </a:r>
          </a:p>
        </p:txBody>
      </p:sp>
      <p:sp>
        <p:nvSpPr>
          <p:cNvPr id="92" name="Oval 55"/>
          <p:cNvSpPr>
            <a:spLocks noChangeArrowheads="1"/>
          </p:cNvSpPr>
          <p:nvPr/>
        </p:nvSpPr>
        <p:spPr bwMode="auto">
          <a:xfrm>
            <a:off x="6169026" y="2192337"/>
            <a:ext cx="69850"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Oval 55"/>
          <p:cNvSpPr>
            <a:spLocks noChangeArrowheads="1"/>
          </p:cNvSpPr>
          <p:nvPr/>
        </p:nvSpPr>
        <p:spPr bwMode="auto">
          <a:xfrm>
            <a:off x="6172200" y="2832100"/>
            <a:ext cx="69850" cy="63500"/>
          </a:xfrm>
          <a:prstGeom prst="ellipse">
            <a:avLst/>
          </a:prstGeom>
          <a:solidFill>
            <a:srgbClr val="008080"/>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Rounded Rectangle 94"/>
          <p:cNvSpPr/>
          <p:nvPr/>
        </p:nvSpPr>
        <p:spPr>
          <a:xfrm>
            <a:off x="5758656" y="6248400"/>
            <a:ext cx="2697163"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Transfer the input to the output</a:t>
            </a:r>
          </a:p>
        </p:txBody>
      </p:sp>
      <p:sp>
        <p:nvSpPr>
          <p:cNvPr id="96" name="Rounded Rectangle 95"/>
          <p:cNvSpPr/>
          <p:nvPr/>
        </p:nvSpPr>
        <p:spPr>
          <a:xfrm>
            <a:off x="5795963" y="4010025"/>
            <a:ext cx="2509837" cy="2714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slave is active</a:t>
            </a:r>
          </a:p>
        </p:txBody>
      </p:sp>
      <p:sp>
        <p:nvSpPr>
          <p:cNvPr id="97" name="Rounded Rectangle 96"/>
          <p:cNvSpPr/>
          <p:nvPr/>
        </p:nvSpPr>
        <p:spPr>
          <a:xfrm>
            <a:off x="1274675" y="4036219"/>
            <a:ext cx="2509837" cy="2714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master is active</a:t>
            </a:r>
          </a:p>
        </p:txBody>
      </p:sp>
      <p:sp>
        <p:nvSpPr>
          <p:cNvPr id="98" name="Rounded Rectangle 97"/>
          <p:cNvSpPr/>
          <p:nvPr/>
        </p:nvSpPr>
        <p:spPr>
          <a:xfrm>
            <a:off x="1158611" y="6261100"/>
            <a:ext cx="2697163"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Maintain, Set, Reset, or Toggle</a:t>
            </a:r>
          </a:p>
        </p:txBody>
      </p:sp>
      <p:cxnSp>
        <p:nvCxnSpPr>
          <p:cNvPr id="100" name="Straight Connector 99"/>
          <p:cNvCxnSpPr/>
          <p:nvPr/>
        </p:nvCxnSpPr>
        <p:spPr>
          <a:xfrm>
            <a:off x="4802188" y="4010025"/>
            <a:ext cx="0" cy="27717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174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8600" y="297359"/>
            <a:ext cx="8686800" cy="769441"/>
          </a:xfrm>
          <a:prstGeom prst="rect">
            <a:avLst/>
          </a:prstGeom>
        </p:spPr>
        <p:txBody>
          <a:bodyPr wrap="square">
            <a:spAutoFit/>
          </a:bodyPr>
          <a:lstStyle/>
          <a:p>
            <a:pPr algn="ctr"/>
            <a:r>
              <a:rPr lang="fr-FR" sz="4400" dirty="0" err="1"/>
              <a:t>Outline</a:t>
            </a:r>
            <a:endParaRPr lang="en-US" sz="4400" dirty="0"/>
          </a:p>
        </p:txBody>
      </p:sp>
      <p:sp>
        <p:nvSpPr>
          <p:cNvPr id="4" name="Rectangle 3"/>
          <p:cNvSpPr/>
          <p:nvPr/>
        </p:nvSpPr>
        <p:spPr>
          <a:xfrm>
            <a:off x="2286000" y="2057401"/>
            <a:ext cx="4572000" cy="3539430"/>
          </a:xfrm>
          <a:prstGeom prst="rect">
            <a:avLst/>
          </a:prstGeom>
        </p:spPr>
        <p:txBody>
          <a:bodyPr wrap="square">
            <a:spAutoFit/>
          </a:bodyPr>
          <a:lstStyle/>
          <a:p>
            <a:pPr lvl="0">
              <a:buClr>
                <a:schemeClr val="tx2">
                  <a:lumMod val="60000"/>
                  <a:lumOff val="40000"/>
                </a:schemeClr>
              </a:buClr>
              <a:buSzPct val="100000"/>
              <a:buFont typeface="Symbol" pitchFamily="18" charset="2"/>
              <a:buChar char=""/>
            </a:pPr>
            <a:r>
              <a:rPr lang="en-US" sz="3200" dirty="0">
                <a:latin typeface="Calibri" pitchFamily="34" charset="0"/>
              </a:rPr>
              <a:t>Transistors and Gates</a:t>
            </a:r>
          </a:p>
          <a:p>
            <a:pPr lvl="0">
              <a:buClr>
                <a:schemeClr val="tx2">
                  <a:lumMod val="60000"/>
                  <a:lumOff val="40000"/>
                </a:schemeClr>
              </a:buClr>
              <a:buSzPct val="100000"/>
            </a:pPr>
            <a:r>
              <a:rPr lang="en-US" sz="3200" dirty="0">
                <a:latin typeface="Calibri" pitchFamily="34" charset="0"/>
              </a:rPr>
              <a:t> </a:t>
            </a:r>
          </a:p>
          <a:p>
            <a:pPr lvl="0">
              <a:buClr>
                <a:schemeClr val="tx2">
                  <a:lumMod val="60000"/>
                  <a:lumOff val="40000"/>
                </a:schemeClr>
              </a:buClr>
              <a:buSzPct val="100000"/>
              <a:buFont typeface="Symbol" pitchFamily="18" charset="2"/>
              <a:buChar char=""/>
            </a:pPr>
            <a:r>
              <a:rPr lang="en-US" sz="3200" dirty="0">
                <a:latin typeface="Calibri" pitchFamily="34" charset="0"/>
              </a:rPr>
              <a:t>Combinational Logic</a:t>
            </a:r>
          </a:p>
          <a:p>
            <a:pPr lvl="0">
              <a:buClr>
                <a:schemeClr val="tx2">
                  <a:lumMod val="60000"/>
                  <a:lumOff val="40000"/>
                </a:schemeClr>
              </a:buClr>
              <a:buSzPct val="100000"/>
            </a:pPr>
            <a:endParaRPr lang="en-US" sz="3200" dirty="0">
              <a:latin typeface="Calibri" pitchFamily="34" charset="0"/>
            </a:endParaRPr>
          </a:p>
          <a:p>
            <a:pPr lvl="0">
              <a:buClr>
                <a:schemeClr val="tx2">
                  <a:lumMod val="60000"/>
                  <a:lumOff val="40000"/>
                </a:schemeClr>
              </a:buClr>
              <a:buSzPct val="100000"/>
              <a:buFont typeface="Symbol" pitchFamily="18" charset="2"/>
              <a:buChar char=""/>
            </a:pPr>
            <a:r>
              <a:rPr lang="en-US" sz="3200" dirty="0">
                <a:latin typeface="Calibri" pitchFamily="34" charset="0"/>
              </a:rPr>
              <a:t> Sequential Logic</a:t>
            </a:r>
          </a:p>
          <a:p>
            <a:pPr lvl="0">
              <a:buClr>
                <a:schemeClr val="tx2">
                  <a:lumMod val="60000"/>
                  <a:lumOff val="40000"/>
                </a:schemeClr>
              </a:buClr>
              <a:buSzPct val="100000"/>
              <a:buFont typeface="Symbol" pitchFamily="18" charset="2"/>
              <a:buChar char=""/>
            </a:pPr>
            <a:endParaRPr lang="en-US" sz="3200" dirty="0">
              <a:latin typeface="Calibri" pitchFamily="34" charset="0"/>
            </a:endParaRPr>
          </a:p>
          <a:p>
            <a:pPr lvl="0">
              <a:buClr>
                <a:schemeClr val="tx2">
                  <a:lumMod val="60000"/>
                  <a:lumOff val="40000"/>
                </a:schemeClr>
              </a:buClr>
              <a:buSzPct val="100000"/>
              <a:buFont typeface="Symbol" pitchFamily="18" charset="2"/>
              <a:buChar char=""/>
            </a:pPr>
            <a:r>
              <a:rPr lang="en-US" sz="3200" dirty="0">
                <a:latin typeface="Calibri" pitchFamily="34" charset="0"/>
              </a:rPr>
              <a:t> SRAM/ DRAM Cells</a:t>
            </a:r>
          </a:p>
        </p:txBody>
      </p:sp>
      <p:pic>
        <p:nvPicPr>
          <p:cNvPr id="5" name="Picture 4"/>
          <p:cNvPicPr>
            <a:picLocks noChangeAspect="1"/>
          </p:cNvPicPr>
          <p:nvPr/>
        </p:nvPicPr>
        <p:blipFill>
          <a:blip r:embed="rId4">
            <a:lum/>
            <a:alphaModFix/>
          </a:blip>
          <a:srcRect/>
          <a:stretch>
            <a:fillRect/>
          </a:stretch>
        </p:blipFill>
        <p:spPr>
          <a:xfrm rot="10800000">
            <a:off x="6159420" y="4872282"/>
            <a:ext cx="1397160" cy="981360"/>
          </a:xfrm>
          <a:prstGeom prst="rect">
            <a:avLst/>
          </a:prstGeom>
          <a:noFill/>
          <a:ln>
            <a:noFill/>
          </a:ln>
        </p:spPr>
      </p:pic>
      <p:sp>
        <p:nvSpPr>
          <p:cNvPr id="6" name="Rectangle 5"/>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33</a:t>
            </a:fld>
            <a:endParaRPr lang="en-US" sz="1050" dirty="0">
              <a:latin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769441"/>
          </a:xfrm>
          <a:prstGeom prst="rect">
            <a:avLst/>
          </a:prstGeom>
        </p:spPr>
        <p:txBody>
          <a:bodyPr wrap="square">
            <a:spAutoFit/>
          </a:bodyPr>
          <a:lstStyle/>
          <a:p>
            <a:pPr algn="ctr"/>
            <a:r>
              <a:rPr lang="fr-FR" sz="4400" dirty="0"/>
              <a:t>SRAM </a:t>
            </a:r>
            <a:r>
              <a:rPr lang="fr-FR" sz="4400" dirty="0" err="1"/>
              <a:t>Cell</a:t>
            </a:r>
            <a:endParaRPr lang="en-US" sz="4400" dirty="0"/>
          </a:p>
        </p:txBody>
      </p:sp>
      <p:sp>
        <p:nvSpPr>
          <p:cNvPr id="3" name="TextBox 2"/>
          <p:cNvSpPr txBox="1"/>
          <p:nvPr/>
        </p:nvSpPr>
        <p:spPr>
          <a:xfrm>
            <a:off x="1143000" y="1828800"/>
            <a:ext cx="7572073"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We want to </a:t>
            </a:r>
            <a:r>
              <a:rPr lang="en-US" sz="2400" dirty="0">
                <a:solidFill>
                  <a:srgbClr val="FF0000"/>
                </a:solidFill>
              </a:rPr>
              <a:t>reduce</a:t>
            </a:r>
            <a:r>
              <a:rPr lang="en-US" sz="2400" dirty="0"/>
              <a:t> the number of transistors required </a:t>
            </a:r>
            <a:br>
              <a:rPr lang="en-US" sz="2400" dirty="0"/>
            </a:br>
            <a:r>
              <a:rPr lang="en-US" sz="2400" dirty="0"/>
              <a:t>to store a single bit</a:t>
            </a:r>
          </a:p>
          <a:p>
            <a:pPr marL="285750" indent="-285750">
              <a:buFont typeface="Arial" panose="020B0604020202020204" pitchFamily="34" charset="0"/>
              <a:buChar char="•"/>
            </a:pPr>
            <a:r>
              <a:rPr lang="en-US" sz="2400" dirty="0"/>
              <a:t>Instead of using a </a:t>
            </a:r>
            <a:r>
              <a:rPr lang="en-US" sz="2400" dirty="0">
                <a:solidFill>
                  <a:srgbClr val="0070C0"/>
                </a:solidFill>
              </a:rPr>
              <a:t>cross-coupled</a:t>
            </a:r>
            <a:r>
              <a:rPr lang="en-US" sz="2400" dirty="0"/>
              <a:t> pair of NAND gates,</a:t>
            </a:r>
            <a:br>
              <a:rPr lang="en-US" sz="2400" dirty="0"/>
            </a:br>
            <a:r>
              <a:rPr lang="en-US" sz="2400" dirty="0"/>
              <a:t>use a cross coupled pair of </a:t>
            </a:r>
            <a:r>
              <a:rPr lang="en-US" sz="2400" dirty="0">
                <a:solidFill>
                  <a:srgbClr val="FF0000"/>
                </a:solidFill>
              </a:rPr>
              <a:t>inverters</a:t>
            </a:r>
          </a:p>
        </p:txBody>
      </p:sp>
      <p:grpSp>
        <p:nvGrpSpPr>
          <p:cNvPr id="26" name="Group 25"/>
          <p:cNvGrpSpPr/>
          <p:nvPr/>
        </p:nvGrpSpPr>
        <p:grpSpPr>
          <a:xfrm>
            <a:off x="3352800" y="3733919"/>
            <a:ext cx="1828800" cy="1828681"/>
            <a:chOff x="3352800" y="3733919"/>
            <a:chExt cx="1828800" cy="1828681"/>
          </a:xfrm>
        </p:grpSpPr>
        <p:sp>
          <p:nvSpPr>
            <p:cNvPr id="4" name="Isosceles Triangle 3"/>
            <p:cNvSpPr/>
            <p:nvPr/>
          </p:nvSpPr>
          <p:spPr>
            <a:xfrm rot="5400000">
              <a:off x="3886200" y="3886319"/>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rot="16200000">
              <a:off x="3865033" y="4876800"/>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80467" y="407681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Oval 6"/>
            <p:cNvSpPr/>
            <p:nvPr/>
          </p:nvSpPr>
          <p:spPr>
            <a:xfrm>
              <a:off x="3865033" y="506729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 name="Straight Connector 8"/>
            <p:cNvCxnSpPr>
              <a:stCxn id="7" idx="2"/>
            </p:cNvCxnSpPr>
            <p:nvPr/>
          </p:nvCxnSpPr>
          <p:spPr>
            <a:xfrm flipH="1">
              <a:off x="3352800" y="5143499"/>
              <a:ext cx="51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3528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4" idx="3"/>
            </p:cNvCxnSpPr>
            <p:nvPr/>
          </p:nvCxnSpPr>
          <p:spPr>
            <a:xfrm>
              <a:off x="3352800" y="4153019"/>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6"/>
            </p:cNvCxnSpPr>
            <p:nvPr/>
          </p:nvCxnSpPr>
          <p:spPr>
            <a:xfrm>
              <a:off x="4732867" y="4153019"/>
              <a:ext cx="4487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816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5" idx="3"/>
            </p:cNvCxnSpPr>
            <p:nvPr/>
          </p:nvCxnSpPr>
          <p:spPr>
            <a:xfrm flipV="1">
              <a:off x="4550833" y="5143499"/>
              <a:ext cx="630767"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Rounded Rectangle 22"/>
          <p:cNvSpPr/>
          <p:nvPr/>
        </p:nvSpPr>
        <p:spPr>
          <a:xfrm>
            <a:off x="5715000" y="4381559"/>
            <a:ext cx="23622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 pair of inverters stores 1 bit</a:t>
            </a:r>
          </a:p>
        </p:txBody>
      </p:sp>
      <p:sp>
        <p:nvSpPr>
          <p:cNvPr id="24" name="TextBox 23"/>
          <p:cNvSpPr txBox="1"/>
          <p:nvPr/>
        </p:nvSpPr>
        <p:spPr>
          <a:xfrm>
            <a:off x="1062129" y="5743425"/>
            <a:ext cx="7608173"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solidFill>
                  <a:srgbClr val="FF0000"/>
                </a:solidFill>
              </a:rPr>
              <a:t>Problems</a:t>
            </a:r>
            <a:r>
              <a:rPr lang="en-US" sz="2400" dirty="0"/>
              <a:t>: Need extra circuitry to read and write values</a:t>
            </a:r>
            <a:endParaRPr lang="en-US" sz="2400" dirty="0">
              <a:solidFill>
                <a:srgbClr val="FF0000"/>
              </a:solidFill>
            </a:endParaRPr>
          </a:p>
        </p:txBody>
      </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574" y="5607087"/>
            <a:ext cx="709555" cy="734339"/>
          </a:xfrm>
          <a:prstGeom prst="rect">
            <a:avLst/>
          </a:prstGeom>
        </p:spPr>
      </p:pic>
    </p:spTree>
    <p:extLst>
      <p:ext uri="{BB962C8B-B14F-4D97-AF65-F5344CB8AC3E}">
        <p14:creationId xmlns:p14="http://schemas.microsoft.com/office/powerpoint/2010/main" val="2887139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3784601" y="5527674"/>
            <a:ext cx="2006599" cy="10795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0" name="Rectangle 49"/>
          <p:cNvSpPr/>
          <p:nvPr/>
        </p:nvSpPr>
        <p:spPr>
          <a:xfrm>
            <a:off x="3668713" y="2184401"/>
            <a:ext cx="2122487" cy="2844800"/>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 name="Picture 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35</a:t>
            </a:fld>
            <a:endParaRPr lang="en-US" sz="1050" dirty="0">
              <a:latin typeface="Calibri" panose="020F0502020204030204" pitchFamily="34" charset="0"/>
            </a:endParaRPr>
          </a:p>
        </p:txBody>
      </p:sp>
      <p:sp>
        <p:nvSpPr>
          <p:cNvPr id="4" name="Rectangle 3"/>
          <p:cNvSpPr/>
          <p:nvPr/>
        </p:nvSpPr>
        <p:spPr>
          <a:xfrm>
            <a:off x="228600" y="304800"/>
            <a:ext cx="8686800" cy="769441"/>
          </a:xfrm>
          <a:prstGeom prst="rect">
            <a:avLst/>
          </a:prstGeom>
        </p:spPr>
        <p:txBody>
          <a:bodyPr wrap="square">
            <a:spAutoFit/>
          </a:bodyPr>
          <a:lstStyle/>
          <a:p>
            <a:pPr algn="ctr"/>
            <a:r>
              <a:rPr lang="fr-FR" sz="4400" dirty="0"/>
              <a:t>SRAM </a:t>
            </a:r>
            <a:r>
              <a:rPr lang="fr-FR" sz="4400" dirty="0" err="1"/>
              <a:t>Cell</a:t>
            </a:r>
            <a:endParaRPr lang="en-US" sz="4400" dirty="0"/>
          </a:p>
        </p:txBody>
      </p:sp>
      <p:grpSp>
        <p:nvGrpSpPr>
          <p:cNvPr id="5" name="Group 4"/>
          <p:cNvGrpSpPr>
            <a:grpSpLocks noChangeAspect="1"/>
          </p:cNvGrpSpPr>
          <p:nvPr/>
        </p:nvGrpSpPr>
        <p:grpSpPr bwMode="auto">
          <a:xfrm>
            <a:off x="1981200" y="1676400"/>
            <a:ext cx="5229225" cy="4124325"/>
            <a:chOff x="1392" y="1104"/>
            <a:chExt cx="3294" cy="2598"/>
          </a:xfrm>
        </p:grpSpPr>
        <p:sp>
          <p:nvSpPr>
            <p:cNvPr id="6" name="AutoShape 3"/>
            <p:cNvSpPr>
              <a:spLocks noChangeAspect="1" noChangeArrowheads="1" noTextEdit="1"/>
            </p:cNvSpPr>
            <p:nvPr/>
          </p:nvSpPr>
          <p:spPr bwMode="auto">
            <a:xfrm>
              <a:off x="1392" y="1104"/>
              <a:ext cx="3294" cy="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2558" y="1693"/>
              <a:ext cx="204" cy="1259"/>
            </a:xfrm>
            <a:custGeom>
              <a:avLst/>
              <a:gdLst>
                <a:gd name="T0" fmla="*/ 22 w 999"/>
                <a:gd name="T1" fmla="*/ 0 h 6159"/>
                <a:gd name="T2" fmla="*/ 1 w 999"/>
                <a:gd name="T3" fmla="*/ 685 h 6159"/>
                <a:gd name="T4" fmla="*/ 999 w 999"/>
                <a:gd name="T5" fmla="*/ 685 h 6159"/>
                <a:gd name="T6" fmla="*/ 999 w 999"/>
                <a:gd name="T7" fmla="*/ 1768 h 6159"/>
                <a:gd name="T8" fmla="*/ 30 w 999"/>
                <a:gd name="T9" fmla="*/ 1768 h 6159"/>
                <a:gd name="T10" fmla="*/ 30 w 999"/>
                <a:gd name="T11" fmla="*/ 4000 h 6159"/>
                <a:gd name="T12" fmla="*/ 971 w 999"/>
                <a:gd name="T13" fmla="*/ 3992 h 6159"/>
                <a:gd name="T14" fmla="*/ 971 w 999"/>
                <a:gd name="T15" fmla="*/ 5104 h 6159"/>
                <a:gd name="T16" fmla="*/ 0 w 999"/>
                <a:gd name="T17" fmla="*/ 5090 h 6159"/>
                <a:gd name="T18" fmla="*/ 0 w 999"/>
                <a:gd name="T19" fmla="*/ 6159 h 6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9" h="6159">
                  <a:moveTo>
                    <a:pt x="22" y="0"/>
                  </a:moveTo>
                  <a:lnTo>
                    <a:pt x="1" y="685"/>
                  </a:lnTo>
                  <a:lnTo>
                    <a:pt x="999" y="685"/>
                  </a:lnTo>
                  <a:lnTo>
                    <a:pt x="999" y="1768"/>
                  </a:lnTo>
                  <a:lnTo>
                    <a:pt x="30" y="1768"/>
                  </a:lnTo>
                  <a:lnTo>
                    <a:pt x="30" y="4000"/>
                  </a:lnTo>
                  <a:lnTo>
                    <a:pt x="971" y="3992"/>
                  </a:lnTo>
                  <a:lnTo>
                    <a:pt x="971" y="5104"/>
                  </a:lnTo>
                  <a:lnTo>
                    <a:pt x="0" y="5090"/>
                  </a:lnTo>
                  <a:lnTo>
                    <a:pt x="0" y="6159"/>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Oval 6"/>
            <p:cNvSpPr>
              <a:spLocks noChangeArrowheads="1"/>
            </p:cNvSpPr>
            <p:nvPr/>
          </p:nvSpPr>
          <p:spPr bwMode="auto">
            <a:xfrm>
              <a:off x="3077" y="1501"/>
              <a:ext cx="86" cy="68"/>
            </a:xfrm>
            <a:prstGeom prst="ellipse">
              <a:avLst/>
            </a:prstGeom>
            <a:noFill/>
            <a:ln w="9"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2818" y="1868"/>
              <a:ext cx="0" cy="163"/>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2821" y="2538"/>
              <a:ext cx="0" cy="163"/>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2820" y="1915"/>
              <a:ext cx="69" cy="74"/>
            </a:xfrm>
            <a:prstGeom prst="ellipse">
              <a:avLst/>
            </a:prstGeom>
            <a:noFill/>
            <a:ln w="9"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2824" y="1960"/>
              <a:ext cx="217" cy="657"/>
            </a:xfrm>
            <a:custGeom>
              <a:avLst/>
              <a:gdLst>
                <a:gd name="T0" fmla="*/ 383 w 1058"/>
                <a:gd name="T1" fmla="*/ 0 h 3215"/>
                <a:gd name="T2" fmla="*/ 1058 w 1058"/>
                <a:gd name="T3" fmla="*/ 0 h 3215"/>
                <a:gd name="T4" fmla="*/ 1058 w 1058"/>
                <a:gd name="T5" fmla="*/ 3215 h 3215"/>
                <a:gd name="T6" fmla="*/ 0 w 1058"/>
                <a:gd name="T7" fmla="*/ 3215 h 3215"/>
              </a:gdLst>
              <a:ahLst/>
              <a:cxnLst>
                <a:cxn ang="0">
                  <a:pos x="T0" y="T1"/>
                </a:cxn>
                <a:cxn ang="0">
                  <a:pos x="T2" y="T3"/>
                </a:cxn>
                <a:cxn ang="0">
                  <a:pos x="T4" y="T5"/>
                </a:cxn>
                <a:cxn ang="0">
                  <a:pos x="T6" y="T7"/>
                </a:cxn>
              </a:cxnLst>
              <a:rect l="0" t="0" r="r" b="b"/>
              <a:pathLst>
                <a:path w="1058" h="3215">
                  <a:moveTo>
                    <a:pt x="383" y="0"/>
                  </a:moveTo>
                  <a:lnTo>
                    <a:pt x="1058" y="0"/>
                  </a:lnTo>
                  <a:lnTo>
                    <a:pt x="1058" y="3215"/>
                  </a:lnTo>
                  <a:lnTo>
                    <a:pt x="0" y="3215"/>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3164" y="1428"/>
              <a:ext cx="9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Bitstream Vera Sans"/>
                </a:rPr>
                <a:t>v</a:t>
              </a:r>
              <a:endParaRPr kumimoji="0" lang="en-US" sz="1800" b="0" i="0" u="none" strike="noStrike" cap="none" normalizeH="0" baseline="0">
                <a:ln>
                  <a:noFill/>
                </a:ln>
                <a:solidFill>
                  <a:schemeClr val="tx1"/>
                </a:solidFill>
                <a:effectLst/>
                <a:latin typeface="Arial" pitchFamily="34" charset="0"/>
              </a:endParaRPr>
            </a:p>
          </p:txBody>
        </p:sp>
        <p:sp>
          <p:nvSpPr>
            <p:cNvPr id="14" name="Rectangle 12"/>
            <p:cNvSpPr>
              <a:spLocks noChangeArrowheads="1"/>
            </p:cNvSpPr>
            <p:nvPr/>
          </p:nvSpPr>
          <p:spPr bwMode="auto">
            <a:xfrm>
              <a:off x="3209" y="1477"/>
              <a:ext cx="12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Bitstream Vera Sans"/>
                </a:rPr>
                <a:t>dd</a:t>
              </a:r>
              <a:endParaRPr kumimoji="0" lang="en-US" sz="1800" b="0" i="0" u="none" strike="noStrike" cap="none" normalizeH="0" baseline="0">
                <a:ln>
                  <a:noFill/>
                </a:ln>
                <a:solidFill>
                  <a:schemeClr val="tx1"/>
                </a:solidFill>
                <a:effectLst/>
                <a:latin typeface="Arial" pitchFamily="34" charset="0"/>
              </a:endParaRPr>
            </a:p>
          </p:txBody>
        </p:sp>
        <p:sp>
          <p:nvSpPr>
            <p:cNvPr id="15" name="Freeform 13"/>
            <p:cNvSpPr>
              <a:spLocks/>
            </p:cNvSpPr>
            <p:nvPr/>
          </p:nvSpPr>
          <p:spPr bwMode="auto">
            <a:xfrm>
              <a:off x="3451" y="1688"/>
              <a:ext cx="204" cy="1258"/>
            </a:xfrm>
            <a:custGeom>
              <a:avLst/>
              <a:gdLst>
                <a:gd name="T0" fmla="*/ 998 w 1000"/>
                <a:gd name="T1" fmla="*/ 0 h 6159"/>
                <a:gd name="T2" fmla="*/ 998 w 1000"/>
                <a:gd name="T3" fmla="*/ 645 h 6159"/>
                <a:gd name="T4" fmla="*/ 0 w 1000"/>
                <a:gd name="T5" fmla="*/ 645 h 6159"/>
                <a:gd name="T6" fmla="*/ 0 w 1000"/>
                <a:gd name="T7" fmla="*/ 1728 h 6159"/>
                <a:gd name="T8" fmla="*/ 969 w 1000"/>
                <a:gd name="T9" fmla="*/ 1728 h 6159"/>
                <a:gd name="T10" fmla="*/ 969 w 1000"/>
                <a:gd name="T11" fmla="*/ 3960 h 6159"/>
                <a:gd name="T12" fmla="*/ 29 w 1000"/>
                <a:gd name="T13" fmla="*/ 3952 h 6159"/>
                <a:gd name="T14" fmla="*/ 29 w 1000"/>
                <a:gd name="T15" fmla="*/ 5064 h 6159"/>
                <a:gd name="T16" fmla="*/ 1000 w 1000"/>
                <a:gd name="T17" fmla="*/ 5050 h 6159"/>
                <a:gd name="T18" fmla="*/ 1000 w 1000"/>
                <a:gd name="T19" fmla="*/ 6159 h 6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0" h="6159">
                  <a:moveTo>
                    <a:pt x="998" y="0"/>
                  </a:moveTo>
                  <a:lnTo>
                    <a:pt x="998" y="645"/>
                  </a:lnTo>
                  <a:lnTo>
                    <a:pt x="0" y="645"/>
                  </a:lnTo>
                  <a:lnTo>
                    <a:pt x="0" y="1728"/>
                  </a:lnTo>
                  <a:lnTo>
                    <a:pt x="969" y="1728"/>
                  </a:lnTo>
                  <a:lnTo>
                    <a:pt x="969" y="3960"/>
                  </a:lnTo>
                  <a:lnTo>
                    <a:pt x="29" y="3952"/>
                  </a:lnTo>
                  <a:lnTo>
                    <a:pt x="29" y="5064"/>
                  </a:lnTo>
                  <a:lnTo>
                    <a:pt x="1000" y="5050"/>
                  </a:lnTo>
                  <a:lnTo>
                    <a:pt x="1000" y="6159"/>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
            <p:cNvSpPr>
              <a:spLocks noChangeShapeType="1"/>
            </p:cNvSpPr>
            <p:nvPr/>
          </p:nvSpPr>
          <p:spPr bwMode="auto">
            <a:xfrm>
              <a:off x="2964" y="3047"/>
              <a:ext cx="338"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5"/>
            <p:cNvSpPr>
              <a:spLocks noChangeShapeType="1"/>
            </p:cNvSpPr>
            <p:nvPr/>
          </p:nvSpPr>
          <p:spPr bwMode="auto">
            <a:xfrm>
              <a:off x="3040" y="3100"/>
              <a:ext cx="186"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6"/>
            <p:cNvSpPr>
              <a:spLocks noChangeShapeType="1"/>
            </p:cNvSpPr>
            <p:nvPr/>
          </p:nvSpPr>
          <p:spPr bwMode="auto">
            <a:xfrm>
              <a:off x="3101" y="3157"/>
              <a:ext cx="59"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3395" y="1854"/>
              <a:ext cx="0" cy="163"/>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3393" y="2524"/>
              <a:ext cx="0" cy="163"/>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Oval 19"/>
            <p:cNvSpPr>
              <a:spLocks noChangeArrowheads="1"/>
            </p:cNvSpPr>
            <p:nvPr/>
          </p:nvSpPr>
          <p:spPr bwMode="auto">
            <a:xfrm>
              <a:off x="3317" y="1901"/>
              <a:ext cx="68" cy="74"/>
            </a:xfrm>
            <a:prstGeom prst="ellipse">
              <a:avLst/>
            </a:prstGeom>
            <a:noFill/>
            <a:ln w="9"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3172" y="1946"/>
              <a:ext cx="217" cy="657"/>
            </a:xfrm>
            <a:custGeom>
              <a:avLst/>
              <a:gdLst>
                <a:gd name="T0" fmla="*/ 676 w 1059"/>
                <a:gd name="T1" fmla="*/ 0 h 3215"/>
                <a:gd name="T2" fmla="*/ 0 w 1059"/>
                <a:gd name="T3" fmla="*/ 0 h 3215"/>
                <a:gd name="T4" fmla="*/ 0 w 1059"/>
                <a:gd name="T5" fmla="*/ 3215 h 3215"/>
                <a:gd name="T6" fmla="*/ 1059 w 1059"/>
                <a:gd name="T7" fmla="*/ 3215 h 3215"/>
              </a:gdLst>
              <a:ahLst/>
              <a:cxnLst>
                <a:cxn ang="0">
                  <a:pos x="T0" y="T1"/>
                </a:cxn>
                <a:cxn ang="0">
                  <a:pos x="T2" y="T3"/>
                </a:cxn>
                <a:cxn ang="0">
                  <a:pos x="T4" y="T5"/>
                </a:cxn>
                <a:cxn ang="0">
                  <a:pos x="T6" y="T7"/>
                </a:cxn>
              </a:cxnLst>
              <a:rect l="0" t="0" r="r" b="b"/>
              <a:pathLst>
                <a:path w="1059" h="3215">
                  <a:moveTo>
                    <a:pt x="676" y="0"/>
                  </a:moveTo>
                  <a:lnTo>
                    <a:pt x="0" y="0"/>
                  </a:lnTo>
                  <a:lnTo>
                    <a:pt x="0" y="3215"/>
                  </a:lnTo>
                  <a:lnTo>
                    <a:pt x="1059" y="3215"/>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a:off x="2555" y="2196"/>
              <a:ext cx="622"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a:off x="3041" y="2283"/>
              <a:ext cx="614"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3"/>
            <p:cNvSpPr>
              <a:spLocks noChangeArrowheads="1"/>
            </p:cNvSpPr>
            <p:nvPr/>
          </p:nvSpPr>
          <p:spPr bwMode="auto">
            <a:xfrm>
              <a:off x="2538" y="2176"/>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4"/>
            <p:cNvSpPr>
              <a:spLocks noChangeArrowheads="1"/>
            </p:cNvSpPr>
            <p:nvPr/>
          </p:nvSpPr>
          <p:spPr bwMode="auto">
            <a:xfrm>
              <a:off x="3633" y="2262"/>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5"/>
            <p:cNvSpPr>
              <a:spLocks noChangeArrowheads="1"/>
            </p:cNvSpPr>
            <p:nvPr/>
          </p:nvSpPr>
          <p:spPr bwMode="auto">
            <a:xfrm>
              <a:off x="3023" y="2267"/>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6"/>
            <p:cNvSpPr>
              <a:spLocks noChangeArrowheads="1"/>
            </p:cNvSpPr>
            <p:nvPr/>
          </p:nvSpPr>
          <p:spPr bwMode="auto">
            <a:xfrm>
              <a:off x="3150" y="2172"/>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a:off x="2559" y="2950"/>
              <a:ext cx="1100"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8"/>
            <p:cNvSpPr>
              <a:spLocks noChangeShapeType="1"/>
            </p:cNvSpPr>
            <p:nvPr/>
          </p:nvSpPr>
          <p:spPr bwMode="auto">
            <a:xfrm flipV="1">
              <a:off x="3136" y="2950"/>
              <a:ext cx="0" cy="99"/>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a:off x="2559" y="1694"/>
              <a:ext cx="1100"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0"/>
            <p:cNvSpPr>
              <a:spLocks noChangeShapeType="1"/>
            </p:cNvSpPr>
            <p:nvPr/>
          </p:nvSpPr>
          <p:spPr bwMode="auto">
            <a:xfrm flipV="1">
              <a:off x="3120" y="1580"/>
              <a:ext cx="0" cy="111"/>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1651" y="2040"/>
              <a:ext cx="877" cy="164"/>
            </a:xfrm>
            <a:custGeom>
              <a:avLst/>
              <a:gdLst>
                <a:gd name="T0" fmla="*/ 4291 w 4291"/>
                <a:gd name="T1" fmla="*/ 784 h 798"/>
                <a:gd name="T2" fmla="*/ 2537 w 4291"/>
                <a:gd name="T3" fmla="*/ 784 h 798"/>
                <a:gd name="T4" fmla="*/ 2537 w 4291"/>
                <a:gd name="T5" fmla="*/ 0 h 798"/>
                <a:gd name="T6" fmla="*/ 1511 w 4291"/>
                <a:gd name="T7" fmla="*/ 0 h 798"/>
                <a:gd name="T8" fmla="*/ 1525 w 4291"/>
                <a:gd name="T9" fmla="*/ 784 h 798"/>
                <a:gd name="T10" fmla="*/ 0 w 4291"/>
                <a:gd name="T11" fmla="*/ 798 h 798"/>
              </a:gdLst>
              <a:ahLst/>
              <a:cxnLst>
                <a:cxn ang="0">
                  <a:pos x="T0" y="T1"/>
                </a:cxn>
                <a:cxn ang="0">
                  <a:pos x="T2" y="T3"/>
                </a:cxn>
                <a:cxn ang="0">
                  <a:pos x="T4" y="T5"/>
                </a:cxn>
                <a:cxn ang="0">
                  <a:pos x="T6" y="T7"/>
                </a:cxn>
                <a:cxn ang="0">
                  <a:pos x="T8" y="T9"/>
                </a:cxn>
                <a:cxn ang="0">
                  <a:pos x="T10" y="T11"/>
                </a:cxn>
              </a:cxnLst>
              <a:rect l="0" t="0" r="r" b="b"/>
              <a:pathLst>
                <a:path w="4291" h="798">
                  <a:moveTo>
                    <a:pt x="4291" y="784"/>
                  </a:moveTo>
                  <a:lnTo>
                    <a:pt x="2537" y="784"/>
                  </a:lnTo>
                  <a:lnTo>
                    <a:pt x="2537" y="0"/>
                  </a:lnTo>
                  <a:lnTo>
                    <a:pt x="1511" y="0"/>
                  </a:lnTo>
                  <a:lnTo>
                    <a:pt x="1525" y="784"/>
                  </a:lnTo>
                  <a:lnTo>
                    <a:pt x="0" y="798"/>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2"/>
            <p:cNvSpPr>
              <a:spLocks noChangeShapeType="1"/>
            </p:cNvSpPr>
            <p:nvPr/>
          </p:nvSpPr>
          <p:spPr bwMode="auto">
            <a:xfrm>
              <a:off x="1969" y="2017"/>
              <a:ext cx="198"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3684" y="2122"/>
              <a:ext cx="878" cy="163"/>
            </a:xfrm>
            <a:custGeom>
              <a:avLst/>
              <a:gdLst>
                <a:gd name="T0" fmla="*/ 4291 w 4291"/>
                <a:gd name="T1" fmla="*/ 784 h 798"/>
                <a:gd name="T2" fmla="*/ 2538 w 4291"/>
                <a:gd name="T3" fmla="*/ 784 h 798"/>
                <a:gd name="T4" fmla="*/ 2538 w 4291"/>
                <a:gd name="T5" fmla="*/ 0 h 798"/>
                <a:gd name="T6" fmla="*/ 1511 w 4291"/>
                <a:gd name="T7" fmla="*/ 0 h 798"/>
                <a:gd name="T8" fmla="*/ 1526 w 4291"/>
                <a:gd name="T9" fmla="*/ 784 h 798"/>
                <a:gd name="T10" fmla="*/ 0 w 4291"/>
                <a:gd name="T11" fmla="*/ 798 h 798"/>
              </a:gdLst>
              <a:ahLst/>
              <a:cxnLst>
                <a:cxn ang="0">
                  <a:pos x="T0" y="T1"/>
                </a:cxn>
                <a:cxn ang="0">
                  <a:pos x="T2" y="T3"/>
                </a:cxn>
                <a:cxn ang="0">
                  <a:pos x="T4" y="T5"/>
                </a:cxn>
                <a:cxn ang="0">
                  <a:pos x="T6" y="T7"/>
                </a:cxn>
                <a:cxn ang="0">
                  <a:pos x="T8" y="T9"/>
                </a:cxn>
                <a:cxn ang="0">
                  <a:pos x="T10" y="T11"/>
                </a:cxn>
              </a:cxnLst>
              <a:rect l="0" t="0" r="r" b="b"/>
              <a:pathLst>
                <a:path w="4291" h="798">
                  <a:moveTo>
                    <a:pt x="4291" y="784"/>
                  </a:moveTo>
                  <a:lnTo>
                    <a:pt x="2538" y="784"/>
                  </a:lnTo>
                  <a:lnTo>
                    <a:pt x="2538" y="0"/>
                  </a:lnTo>
                  <a:lnTo>
                    <a:pt x="1511" y="0"/>
                  </a:lnTo>
                  <a:lnTo>
                    <a:pt x="1526" y="784"/>
                  </a:lnTo>
                  <a:lnTo>
                    <a:pt x="0" y="798"/>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4"/>
            <p:cNvSpPr>
              <a:spLocks noChangeShapeType="1"/>
            </p:cNvSpPr>
            <p:nvPr/>
          </p:nvSpPr>
          <p:spPr bwMode="auto">
            <a:xfrm>
              <a:off x="4002" y="2099"/>
              <a:ext cx="198"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2079" y="1385"/>
              <a:ext cx="2021" cy="708"/>
            </a:xfrm>
            <a:custGeom>
              <a:avLst/>
              <a:gdLst>
                <a:gd name="T0" fmla="*/ 9879 w 9879"/>
                <a:gd name="T1" fmla="*/ 3464 h 3464"/>
                <a:gd name="T2" fmla="*/ 9879 w 9879"/>
                <a:gd name="T3" fmla="*/ 0 h 3464"/>
                <a:gd name="T4" fmla="*/ 0 w 9879"/>
                <a:gd name="T5" fmla="*/ 0 h 3464"/>
                <a:gd name="T6" fmla="*/ 0 w 9879"/>
                <a:gd name="T7" fmla="*/ 3079 h 3464"/>
              </a:gdLst>
              <a:ahLst/>
              <a:cxnLst>
                <a:cxn ang="0">
                  <a:pos x="T0" y="T1"/>
                </a:cxn>
                <a:cxn ang="0">
                  <a:pos x="T2" y="T3"/>
                </a:cxn>
                <a:cxn ang="0">
                  <a:pos x="T4" y="T5"/>
                </a:cxn>
                <a:cxn ang="0">
                  <a:pos x="T6" y="T7"/>
                </a:cxn>
              </a:cxnLst>
              <a:rect l="0" t="0" r="r" b="b"/>
              <a:pathLst>
                <a:path w="9879" h="3464">
                  <a:moveTo>
                    <a:pt x="9879" y="3464"/>
                  </a:moveTo>
                  <a:lnTo>
                    <a:pt x="9879" y="0"/>
                  </a:lnTo>
                  <a:lnTo>
                    <a:pt x="0" y="0"/>
                  </a:lnTo>
                  <a:lnTo>
                    <a:pt x="0" y="3079"/>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6"/>
            <p:cNvSpPr>
              <a:spLocks noChangeShapeType="1"/>
            </p:cNvSpPr>
            <p:nvPr/>
          </p:nvSpPr>
          <p:spPr bwMode="auto">
            <a:xfrm flipH="1">
              <a:off x="1773" y="1385"/>
              <a:ext cx="301"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7"/>
            <p:cNvSpPr>
              <a:spLocks noChangeArrowheads="1"/>
            </p:cNvSpPr>
            <p:nvPr/>
          </p:nvSpPr>
          <p:spPr bwMode="auto">
            <a:xfrm>
              <a:off x="1822" y="1263"/>
              <a:ext cx="633"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Word line (WL)</a:t>
              </a:r>
              <a:endParaRPr kumimoji="0" lang="en-US" sz="1800" b="0" i="0" u="none" strike="noStrike" cap="none" normalizeH="0" baseline="0">
                <a:ln>
                  <a:noFill/>
                </a:ln>
                <a:solidFill>
                  <a:schemeClr val="tx1"/>
                </a:solidFill>
                <a:effectLst/>
                <a:latin typeface="Arial" pitchFamily="34" charset="0"/>
              </a:endParaRPr>
            </a:p>
          </p:txBody>
        </p:sp>
        <p:sp>
          <p:nvSpPr>
            <p:cNvPr id="40" name="Line 38"/>
            <p:cNvSpPr>
              <a:spLocks noChangeShapeType="1"/>
            </p:cNvSpPr>
            <p:nvPr/>
          </p:nvSpPr>
          <p:spPr bwMode="auto">
            <a:xfrm>
              <a:off x="1654" y="1172"/>
              <a:ext cx="0" cy="2104"/>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9"/>
            <p:cNvSpPr>
              <a:spLocks noChangeShapeType="1"/>
            </p:cNvSpPr>
            <p:nvPr/>
          </p:nvSpPr>
          <p:spPr bwMode="auto">
            <a:xfrm>
              <a:off x="4557" y="1175"/>
              <a:ext cx="0" cy="2104"/>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0"/>
            <p:cNvSpPr>
              <a:spLocks noChangeArrowheads="1"/>
            </p:cNvSpPr>
            <p:nvPr/>
          </p:nvSpPr>
          <p:spPr bwMode="auto">
            <a:xfrm>
              <a:off x="1585" y="3362"/>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43" name="Rectangle 41"/>
            <p:cNvSpPr>
              <a:spLocks noChangeArrowheads="1"/>
            </p:cNvSpPr>
            <p:nvPr/>
          </p:nvSpPr>
          <p:spPr bwMode="auto">
            <a:xfrm>
              <a:off x="4498" y="3340"/>
              <a:ext cx="22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00"/>
                  </a:solidFill>
                  <a:effectLst/>
                  <a:latin typeface="Sans"/>
                </a:rPr>
                <a:t>BL</a:t>
              </a:r>
              <a:endParaRPr kumimoji="0" lang="en-US" sz="1800" b="0" i="0" u="none" strike="noStrike" cap="none" normalizeH="0" baseline="0" dirty="0">
                <a:ln>
                  <a:noFill/>
                </a:ln>
                <a:solidFill>
                  <a:schemeClr val="tx1"/>
                </a:solidFill>
                <a:effectLst/>
                <a:latin typeface="Arial" pitchFamily="34" charset="0"/>
              </a:endParaRPr>
            </a:p>
          </p:txBody>
        </p:sp>
        <p:sp>
          <p:nvSpPr>
            <p:cNvPr id="44" name="Line 42"/>
            <p:cNvSpPr>
              <a:spLocks noChangeShapeType="1"/>
            </p:cNvSpPr>
            <p:nvPr/>
          </p:nvSpPr>
          <p:spPr bwMode="auto">
            <a:xfrm>
              <a:off x="4487" y="3317"/>
              <a:ext cx="158"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3"/>
            <p:cNvSpPr>
              <a:spLocks noChangeArrowheads="1"/>
            </p:cNvSpPr>
            <p:nvPr/>
          </p:nvSpPr>
          <p:spPr bwMode="auto">
            <a:xfrm>
              <a:off x="1431" y="3504"/>
              <a:ext cx="62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Sans"/>
                </a:rPr>
                <a:t>(Bit line)</a:t>
              </a:r>
              <a:endParaRPr kumimoji="0" lang="en-US" sz="1800" b="0" i="0" u="none" strike="noStrike" cap="none" normalizeH="0" baseline="0">
                <a:ln>
                  <a:noFill/>
                </a:ln>
                <a:solidFill>
                  <a:schemeClr val="tx1"/>
                </a:solidFill>
                <a:effectLst/>
                <a:latin typeface="Arial" pitchFamily="34" charset="0"/>
              </a:endParaRPr>
            </a:p>
          </p:txBody>
        </p:sp>
        <p:sp>
          <p:nvSpPr>
            <p:cNvPr id="46" name="Oval 44"/>
            <p:cNvSpPr>
              <a:spLocks noChangeArrowheads="1"/>
            </p:cNvSpPr>
            <p:nvPr/>
          </p:nvSpPr>
          <p:spPr bwMode="auto">
            <a:xfrm>
              <a:off x="1637" y="2184"/>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Oval 45"/>
            <p:cNvSpPr>
              <a:spLocks noChangeArrowheads="1"/>
            </p:cNvSpPr>
            <p:nvPr/>
          </p:nvSpPr>
          <p:spPr bwMode="auto">
            <a:xfrm>
              <a:off x="4539" y="2267"/>
              <a:ext cx="38" cy="34"/>
            </a:xfrm>
            <a:prstGeom prst="ellipse">
              <a:avLst/>
            </a:prstGeom>
            <a:solidFill>
              <a:srgbClr val="00808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6"/>
            <p:cNvSpPr>
              <a:spLocks noChangeArrowheads="1"/>
            </p:cNvSpPr>
            <p:nvPr/>
          </p:nvSpPr>
          <p:spPr bwMode="auto">
            <a:xfrm>
              <a:off x="1953" y="2270"/>
              <a:ext cx="37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W1</a:t>
              </a:r>
              <a:endParaRPr kumimoji="0" lang="en-US" sz="1800" b="0" i="0" u="none" strike="noStrike" cap="none" normalizeH="0" baseline="0">
                <a:ln>
                  <a:noFill/>
                </a:ln>
                <a:solidFill>
                  <a:schemeClr val="tx1"/>
                </a:solidFill>
                <a:effectLst/>
                <a:latin typeface="Arial" pitchFamily="34" charset="0"/>
              </a:endParaRPr>
            </a:p>
          </p:txBody>
        </p:sp>
        <p:sp>
          <p:nvSpPr>
            <p:cNvPr id="49" name="Rectangle 47"/>
            <p:cNvSpPr>
              <a:spLocks noChangeArrowheads="1"/>
            </p:cNvSpPr>
            <p:nvPr/>
          </p:nvSpPr>
          <p:spPr bwMode="auto">
            <a:xfrm>
              <a:off x="3985" y="2333"/>
              <a:ext cx="37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W2</a:t>
              </a:r>
              <a:endParaRPr kumimoji="0" lang="en-US" sz="1800" b="0" i="0" u="none" strike="noStrike" cap="none" normalizeH="0" baseline="0">
                <a:ln>
                  <a:noFill/>
                </a:ln>
                <a:solidFill>
                  <a:schemeClr val="tx1"/>
                </a:solidFill>
                <a:effectLst/>
                <a:latin typeface="Arial" pitchFamily="34" charset="0"/>
              </a:endParaRPr>
            </a:p>
          </p:txBody>
        </p:sp>
      </p:grpSp>
      <p:sp>
        <p:nvSpPr>
          <p:cNvPr id="51" name="Rounded Rectangle 50"/>
          <p:cNvSpPr/>
          <p:nvPr/>
        </p:nvSpPr>
        <p:spPr>
          <a:xfrm>
            <a:off x="3712369" y="5000624"/>
            <a:ext cx="2135188" cy="520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cross coupled</a:t>
            </a:r>
          </a:p>
          <a:p>
            <a:pPr algn="ctr"/>
            <a:r>
              <a:rPr lang="en-US" dirty="0"/>
              <a:t>pair of inverters</a:t>
            </a:r>
          </a:p>
        </p:txBody>
      </p:sp>
      <p:grpSp>
        <p:nvGrpSpPr>
          <p:cNvPr id="52" name="Group 51"/>
          <p:cNvGrpSpPr/>
          <p:nvPr/>
        </p:nvGrpSpPr>
        <p:grpSpPr>
          <a:xfrm>
            <a:off x="4280297" y="5624513"/>
            <a:ext cx="999331" cy="776287"/>
            <a:chOff x="3352800" y="3733919"/>
            <a:chExt cx="1828800" cy="1828681"/>
          </a:xfrm>
        </p:grpSpPr>
        <p:sp>
          <p:nvSpPr>
            <p:cNvPr id="53" name="Isosceles Triangle 52"/>
            <p:cNvSpPr/>
            <p:nvPr/>
          </p:nvSpPr>
          <p:spPr>
            <a:xfrm rot="5400000">
              <a:off x="3886200" y="3886319"/>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6200000">
              <a:off x="3865033" y="4876800"/>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580467" y="407681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Oval 55"/>
            <p:cNvSpPr/>
            <p:nvPr/>
          </p:nvSpPr>
          <p:spPr>
            <a:xfrm>
              <a:off x="3865033" y="506729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57" name="Straight Connector 56"/>
            <p:cNvCxnSpPr>
              <a:stCxn id="56" idx="2"/>
            </p:cNvCxnSpPr>
            <p:nvPr/>
          </p:nvCxnSpPr>
          <p:spPr>
            <a:xfrm flipH="1">
              <a:off x="3352800" y="5143499"/>
              <a:ext cx="51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33528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53" idx="3"/>
            </p:cNvCxnSpPr>
            <p:nvPr/>
          </p:nvCxnSpPr>
          <p:spPr>
            <a:xfrm>
              <a:off x="3352800" y="4153019"/>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5" idx="6"/>
            </p:cNvCxnSpPr>
            <p:nvPr/>
          </p:nvCxnSpPr>
          <p:spPr>
            <a:xfrm>
              <a:off x="4732867" y="4153019"/>
              <a:ext cx="4487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1816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4" idx="3"/>
            </p:cNvCxnSpPr>
            <p:nvPr/>
          </p:nvCxnSpPr>
          <p:spPr>
            <a:xfrm flipV="1">
              <a:off x="4550833" y="5143499"/>
              <a:ext cx="630767"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4" name="Oval 63"/>
          <p:cNvSpPr/>
          <p:nvPr/>
        </p:nvSpPr>
        <p:spPr>
          <a:xfrm>
            <a:off x="2732088" y="3048000"/>
            <a:ext cx="696912" cy="4851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035970" y="3192463"/>
            <a:ext cx="620712" cy="4349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899946" y="3162300"/>
            <a:ext cx="719929" cy="5302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729415" y="3309408"/>
            <a:ext cx="620712" cy="4349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7" grpId="0" animBg="1"/>
      <p:bldP spid="6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1446550"/>
          </a:xfrm>
          <a:prstGeom prst="rect">
            <a:avLst/>
          </a:prstGeom>
        </p:spPr>
        <p:txBody>
          <a:bodyPr wrap="square">
            <a:spAutoFit/>
          </a:bodyPr>
          <a:lstStyle/>
          <a:p>
            <a:pPr algn="ctr"/>
            <a:r>
              <a:rPr lang="fr-FR" sz="4400" dirty="0"/>
              <a:t>SRAM </a:t>
            </a:r>
            <a:r>
              <a:rPr lang="fr-FR" sz="4400" dirty="0" err="1"/>
              <a:t>Cell</a:t>
            </a:r>
            <a:r>
              <a:rPr lang="fr-FR" sz="4400" dirty="0"/>
              <a:t> (Alternative </a:t>
            </a:r>
            <a:r>
              <a:rPr lang="fr-FR" sz="4400" dirty="0" err="1"/>
              <a:t>Reprsentation</a:t>
            </a:r>
            <a:r>
              <a:rPr lang="fr-FR" sz="4400" dirty="0"/>
              <a:t>)</a:t>
            </a:r>
            <a:endParaRPr lang="en-US" sz="4400" dirty="0"/>
          </a:p>
        </p:txBody>
      </p:sp>
      <p:grpSp>
        <p:nvGrpSpPr>
          <p:cNvPr id="3" name="Group 2"/>
          <p:cNvGrpSpPr/>
          <p:nvPr/>
        </p:nvGrpSpPr>
        <p:grpSpPr>
          <a:xfrm>
            <a:off x="3810000" y="1811298"/>
            <a:ext cx="2003028" cy="1600200"/>
            <a:chOff x="3352800" y="3733919"/>
            <a:chExt cx="1828800" cy="1828681"/>
          </a:xfrm>
        </p:grpSpPr>
        <p:sp>
          <p:nvSpPr>
            <p:cNvPr id="4" name="Isosceles Triangle 3"/>
            <p:cNvSpPr/>
            <p:nvPr/>
          </p:nvSpPr>
          <p:spPr>
            <a:xfrm rot="5400000">
              <a:off x="3886200" y="3886319"/>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rot="16200000">
              <a:off x="3865033" y="4876800"/>
              <a:ext cx="8382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80467" y="407681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Oval 6"/>
            <p:cNvSpPr/>
            <p:nvPr/>
          </p:nvSpPr>
          <p:spPr>
            <a:xfrm>
              <a:off x="3865033" y="5067299"/>
              <a:ext cx="152400" cy="152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8" name="Straight Connector 7"/>
            <p:cNvCxnSpPr>
              <a:stCxn id="7" idx="2"/>
            </p:cNvCxnSpPr>
            <p:nvPr/>
          </p:nvCxnSpPr>
          <p:spPr>
            <a:xfrm flipH="1">
              <a:off x="3352800" y="5143499"/>
              <a:ext cx="51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3528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4" idx="3"/>
            </p:cNvCxnSpPr>
            <p:nvPr/>
          </p:nvCxnSpPr>
          <p:spPr>
            <a:xfrm>
              <a:off x="3352800" y="4153019"/>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6"/>
            </p:cNvCxnSpPr>
            <p:nvPr/>
          </p:nvCxnSpPr>
          <p:spPr>
            <a:xfrm>
              <a:off x="4732867" y="4153019"/>
              <a:ext cx="4487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81600" y="4153019"/>
              <a:ext cx="0" cy="9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3"/>
            </p:cNvCxnSpPr>
            <p:nvPr/>
          </p:nvCxnSpPr>
          <p:spPr>
            <a:xfrm flipV="1">
              <a:off x="4550833" y="5143499"/>
              <a:ext cx="630767" cy="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a:off x="2133600" y="2649498"/>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977233" y="2397711"/>
            <a:ext cx="304800" cy="257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52800" y="2649498"/>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791200" y="2644158"/>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6629399" y="2363843"/>
            <a:ext cx="381001" cy="280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10400" y="2644158"/>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33600" y="2111355"/>
            <a:ext cx="0" cy="1071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467600" y="2075625"/>
            <a:ext cx="0" cy="1071543"/>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057400" y="2611396"/>
            <a:ext cx="152400" cy="1143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p:cNvSpPr/>
          <p:nvPr/>
        </p:nvSpPr>
        <p:spPr>
          <a:xfrm>
            <a:off x="7391400" y="2587007"/>
            <a:ext cx="152400" cy="1143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1730763" y="2819400"/>
            <a:ext cx="433132" cy="369332"/>
          </a:xfrm>
          <a:prstGeom prst="rect">
            <a:avLst/>
          </a:prstGeom>
          <a:noFill/>
        </p:spPr>
        <p:txBody>
          <a:bodyPr wrap="none" rtlCol="0">
            <a:spAutoFit/>
          </a:bodyPr>
          <a:lstStyle/>
          <a:p>
            <a:r>
              <a:rPr lang="en-US" dirty="0"/>
              <a:t>BL</a:t>
            </a:r>
          </a:p>
        </p:txBody>
      </p:sp>
      <p:sp>
        <p:nvSpPr>
          <p:cNvPr id="31" name="Rectangle 41"/>
          <p:cNvSpPr>
            <a:spLocks noChangeArrowheads="1"/>
          </p:cNvSpPr>
          <p:nvPr/>
        </p:nvSpPr>
        <p:spPr bwMode="auto">
          <a:xfrm>
            <a:off x="7564438" y="2919373"/>
            <a:ext cx="3603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00"/>
                </a:solidFill>
                <a:effectLst/>
                <a:latin typeface="Sans"/>
              </a:rPr>
              <a:t>BL</a:t>
            </a:r>
            <a:endParaRPr kumimoji="0" lang="en-US" sz="1800" b="0" i="0" u="none" strike="noStrike" cap="none" normalizeH="0" baseline="0" dirty="0">
              <a:ln>
                <a:noFill/>
              </a:ln>
              <a:solidFill>
                <a:schemeClr val="tx1"/>
              </a:solidFill>
              <a:effectLst/>
              <a:latin typeface="Arial" pitchFamily="34" charset="0"/>
            </a:endParaRPr>
          </a:p>
        </p:txBody>
      </p:sp>
      <p:sp>
        <p:nvSpPr>
          <p:cNvPr id="32" name="Line 42"/>
          <p:cNvSpPr>
            <a:spLocks noChangeShapeType="1"/>
          </p:cNvSpPr>
          <p:nvPr/>
        </p:nvSpPr>
        <p:spPr bwMode="auto">
          <a:xfrm>
            <a:off x="7546976" y="2882861"/>
            <a:ext cx="250825"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Oval 32"/>
          <p:cNvSpPr/>
          <p:nvPr/>
        </p:nvSpPr>
        <p:spPr>
          <a:xfrm>
            <a:off x="3282033" y="2363843"/>
            <a:ext cx="70767"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002473" y="2621298"/>
            <a:ext cx="70767"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566831" y="2336292"/>
            <a:ext cx="70767"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981832" y="2644157"/>
            <a:ext cx="70767"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2819400" y="2819400"/>
            <a:ext cx="762000" cy="3277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W1</a:t>
            </a:r>
          </a:p>
        </p:txBody>
      </p:sp>
      <p:sp>
        <p:nvSpPr>
          <p:cNvPr id="38" name="Rounded Rectangle 37"/>
          <p:cNvSpPr/>
          <p:nvPr/>
        </p:nvSpPr>
        <p:spPr>
          <a:xfrm>
            <a:off x="6394384" y="2762080"/>
            <a:ext cx="762000" cy="3277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W2</a:t>
            </a:r>
          </a:p>
        </p:txBody>
      </p:sp>
      <mc:AlternateContent xmlns:mc="http://schemas.openxmlformats.org/markup-compatibility/2006" xmlns:a14="http://schemas.microsoft.com/office/drawing/2010/main">
        <mc:Choice Requires="a14">
          <p:sp>
            <p:nvSpPr>
              <p:cNvPr id="39" name="Text Placeholder 2"/>
              <p:cNvSpPr txBox="1">
                <a:spLocks/>
              </p:cNvSpPr>
              <p:nvPr/>
            </p:nvSpPr>
            <p:spPr>
              <a:xfrm>
                <a:off x="545305" y="3987423"/>
                <a:ext cx="8458199" cy="2794377"/>
              </a:xfrm>
              <a:prstGeom prst="rect">
                <a:avLst/>
              </a:prstGeom>
            </p:spPr>
            <p:txBody>
              <a:bodyPr vert="horz" lIns="0" tIns="0" rIns="0" bIns="0" rtlCol="0">
                <a:normAutofit fontScale="70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a:solidFill>
                      <a:schemeClr val="tx1"/>
                    </a:solidFill>
                    <a:latin typeface="Calibri" panose="020F0502020204030204" pitchFamily="34" charset="0"/>
                  </a:rPr>
                  <a:t>The word line signal turns W1 and W2 </a:t>
                </a:r>
                <a:r>
                  <a:rPr lang="en-US" b="1" dirty="0">
                    <a:solidFill>
                      <a:srgbClr val="00B050"/>
                    </a:solidFill>
                    <a:latin typeface="Calibri" panose="020F0502020204030204" pitchFamily="34" charset="0"/>
                  </a:rPr>
                  <a:t>on</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The inverter pair gets </a:t>
                </a:r>
                <a:r>
                  <a:rPr lang="en-US" b="1" dirty="0">
                    <a:solidFill>
                      <a:srgbClr val="00B050"/>
                    </a:solidFill>
                    <a:latin typeface="Calibri" panose="020F0502020204030204" pitchFamily="34" charset="0"/>
                  </a:rPr>
                  <a:t>connected</a:t>
                </a:r>
                <a:r>
                  <a:rPr lang="en-US" dirty="0">
                    <a:solidFill>
                      <a:schemeClr val="tx1"/>
                    </a:solidFill>
                    <a:latin typeface="Calibri" panose="020F0502020204030204" pitchFamily="34" charset="0"/>
                  </a:rPr>
                  <a:t> to the </a:t>
                </a:r>
                <a:r>
                  <a:rPr lang="en-US" dirty="0">
                    <a:solidFill>
                      <a:srgbClr val="FF0000"/>
                    </a:solidFill>
                    <a:latin typeface="Calibri" panose="020F0502020204030204" pitchFamily="34" charset="0"/>
                  </a:rPr>
                  <a:t>bit lines</a:t>
                </a:r>
              </a:p>
              <a:p>
                <a:pPr algn="just">
                  <a:buSzPct val="100000"/>
                  <a:buFont typeface="Symbol" panose="05050102010706020507" pitchFamily="18" charset="2"/>
                  <a:buChar char="*"/>
                </a:pPr>
                <a:r>
                  <a:rPr lang="en-US" dirty="0">
                    <a:solidFill>
                      <a:srgbClr val="FF0000"/>
                    </a:solidFill>
                    <a:latin typeface="Calibri" panose="020F0502020204030204" pitchFamily="34" charset="0"/>
                  </a:rPr>
                  <a:t>Read</a:t>
                </a:r>
                <a:r>
                  <a:rPr lang="en-US" dirty="0">
                    <a:solidFill>
                      <a:schemeClr val="tx1"/>
                    </a:solidFill>
                    <a:latin typeface="Calibri" panose="020F0502020204030204" pitchFamily="34" charset="0"/>
                  </a:rPr>
                  <a:t> mode: </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The values of BL and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𝐵𝐿</m:t>
                        </m:r>
                      </m:e>
                    </m:acc>
                  </m:oMath>
                </a14:m>
                <a:r>
                  <a:rPr lang="en-US" dirty="0">
                    <a:solidFill>
                      <a:schemeClr val="tx1"/>
                    </a:solidFill>
                    <a:latin typeface="Calibri" panose="020F0502020204030204" pitchFamily="34" charset="0"/>
                  </a:rPr>
                  <a:t> are set to V and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𝑉</m:t>
                        </m:r>
                      </m:e>
                    </m:acc>
                  </m:oMath>
                </a14:m>
                <a:r>
                  <a:rPr lang="en-US" dirty="0">
                    <a:solidFill>
                      <a:schemeClr val="tx1"/>
                    </a:solidFill>
                    <a:latin typeface="Calibri" panose="020F0502020204030204" pitchFamily="34" charset="0"/>
                  </a:rPr>
                  <a:t>respectively. The bit lines are kept </a:t>
                </a:r>
                <a:r>
                  <a:rPr lang="en-US" dirty="0">
                    <a:solidFill>
                      <a:srgbClr val="0070C0"/>
                    </a:solidFill>
                    <a:latin typeface="Calibri" panose="020F0502020204030204" pitchFamily="34" charset="0"/>
                  </a:rPr>
                  <a:t>floating</a:t>
                </a:r>
                <a:r>
                  <a:rPr lang="en-US" dirty="0">
                    <a:solidFill>
                      <a:schemeClr val="tx1"/>
                    </a:solidFill>
                    <a:latin typeface="Calibri" panose="020F0502020204030204" pitchFamily="34" charset="0"/>
                  </a:rPr>
                  <a:t>.</a:t>
                </a:r>
              </a:p>
              <a:p>
                <a:pPr algn="just">
                  <a:buSzPct val="100000"/>
                  <a:buFont typeface="Symbol" panose="05050102010706020507" pitchFamily="18" charset="2"/>
                  <a:buChar char="*"/>
                </a:pPr>
                <a:r>
                  <a:rPr lang="en-US" dirty="0">
                    <a:solidFill>
                      <a:srgbClr val="00B050"/>
                    </a:solidFill>
                    <a:latin typeface="Calibri" panose="020F0502020204030204" pitchFamily="34" charset="0"/>
                  </a:rPr>
                  <a:t>Write</a:t>
                </a:r>
                <a:r>
                  <a:rPr lang="en-US" dirty="0">
                    <a:solidFill>
                      <a:schemeClr val="tx1"/>
                    </a:solidFill>
                    <a:latin typeface="Calibri" panose="020F0502020204030204" pitchFamily="34" charset="0"/>
                  </a:rPr>
                  <a:t> mode:</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The values of the terminals, V and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𝑉</m:t>
                        </m:r>
                      </m:e>
                    </m:acc>
                    <m:r>
                      <a:rPr lang="en-US" b="0" i="0" smtClean="0">
                        <a:solidFill>
                          <a:schemeClr val="tx1"/>
                        </a:solidFill>
                        <a:latin typeface="Cambria Math" panose="02040503050406030204" pitchFamily="18" charset="0"/>
                      </a:rPr>
                      <m:t>, </m:t>
                    </m:r>
                  </m:oMath>
                </a14:m>
                <a:r>
                  <a:rPr lang="en-US" dirty="0">
                    <a:solidFill>
                      <a:schemeClr val="tx1"/>
                    </a:solidFill>
                    <a:latin typeface="Calibri" panose="020F0502020204030204" pitchFamily="34" charset="0"/>
                  </a:rPr>
                  <a:t>are set to the values of BL  and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𝐵𝐿</m:t>
                        </m:r>
                      </m:e>
                    </m:acc>
                  </m:oMath>
                </a14:m>
                <a:r>
                  <a:rPr lang="en-US" dirty="0">
                    <a:solidFill>
                      <a:schemeClr val="tx1"/>
                    </a:solidFill>
                    <a:latin typeface="Calibri" panose="020F0502020204030204" pitchFamily="34" charset="0"/>
                  </a:rPr>
                  <a:t> respectively. The bit lines are charged by strong </a:t>
                </a:r>
                <a:r>
                  <a:rPr lang="en-US" b="1" dirty="0">
                    <a:solidFill>
                      <a:schemeClr val="accent6">
                        <a:lumMod val="50000"/>
                      </a:schemeClr>
                    </a:solidFill>
                    <a:latin typeface="Calibri" panose="020F0502020204030204" pitchFamily="34" charset="0"/>
                  </a:rPr>
                  <a:t>driver circuits</a:t>
                </a:r>
                <a:r>
                  <a:rPr lang="en-US" dirty="0">
                    <a:solidFill>
                      <a:schemeClr val="tx1"/>
                    </a:solidFill>
                    <a:latin typeface="Calibri" panose="020F0502020204030204" pitchFamily="34" charset="0"/>
                  </a:rPr>
                  <a:t>.</a:t>
                </a:r>
              </a:p>
            </p:txBody>
          </p:sp>
        </mc:Choice>
        <mc:Fallback xmlns="">
          <p:sp>
            <p:nvSpPr>
              <p:cNvPr id="39" name="Text Placeholder 2"/>
              <p:cNvSpPr txBox="1">
                <a:spLocks noRot="1" noChangeAspect="1" noMove="1" noResize="1" noEditPoints="1" noAdjustHandles="1" noChangeArrowheads="1" noChangeShapeType="1" noTextEdit="1"/>
              </p:cNvSpPr>
              <p:nvPr/>
            </p:nvSpPr>
            <p:spPr>
              <a:xfrm>
                <a:off x="545305" y="3987423"/>
                <a:ext cx="8458199" cy="2794377"/>
              </a:xfrm>
              <a:prstGeom prst="rect">
                <a:avLst/>
              </a:prstGeom>
              <a:blipFill rotWithShape="0">
                <a:blip r:embed="rId2"/>
                <a:stretch>
                  <a:fillRect l="-720" t="-5882" r="-1513"/>
                </a:stretch>
              </a:blipFill>
            </p:spPr>
            <p:txBody>
              <a:bodyPr/>
              <a:lstStyle/>
              <a:p>
                <a:r>
                  <a:rPr lang="en-US">
                    <a:noFill/>
                  </a:rPr>
                  <a:t> </a:t>
                </a:r>
              </a:p>
            </p:txBody>
          </p:sp>
        </mc:Fallback>
      </mc:AlternateContent>
      <p:cxnSp>
        <p:nvCxnSpPr>
          <p:cNvPr id="41" name="Straight Connector 40"/>
          <p:cNvCxnSpPr/>
          <p:nvPr/>
        </p:nvCxnSpPr>
        <p:spPr>
          <a:xfrm>
            <a:off x="1524000" y="3810000"/>
            <a:ext cx="5257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3" name="Straight Connector 42"/>
          <p:cNvCxnSpPr>
            <a:stCxn id="37" idx="2"/>
          </p:cNvCxnSpPr>
          <p:nvPr/>
        </p:nvCxnSpPr>
        <p:spPr>
          <a:xfrm>
            <a:off x="3200400" y="3147168"/>
            <a:ext cx="0" cy="662832"/>
          </a:xfrm>
          <a:prstGeom prst="line">
            <a:avLst/>
          </a:prstGeom>
        </p:spPr>
        <p:style>
          <a:lnRef idx="3">
            <a:schemeClr val="accent2"/>
          </a:lnRef>
          <a:fillRef idx="0">
            <a:schemeClr val="accent2"/>
          </a:fillRef>
          <a:effectRef idx="2">
            <a:schemeClr val="accent2"/>
          </a:effectRef>
          <a:fontRef idx="minor">
            <a:schemeClr val="tx1"/>
          </a:fontRef>
        </p:style>
      </p:cxnSp>
      <p:cxnSp>
        <p:nvCxnSpPr>
          <p:cNvPr id="44" name="Straight Connector 43"/>
          <p:cNvCxnSpPr/>
          <p:nvPr/>
        </p:nvCxnSpPr>
        <p:spPr>
          <a:xfrm>
            <a:off x="6781800" y="3080082"/>
            <a:ext cx="0" cy="729918"/>
          </a:xfrm>
          <a:prstGeom prst="line">
            <a:avLst/>
          </a:prstGeom>
        </p:spPr>
        <p:style>
          <a:lnRef idx="3">
            <a:schemeClr val="accent2"/>
          </a:lnRef>
          <a:fillRef idx="0">
            <a:schemeClr val="accent2"/>
          </a:fillRef>
          <a:effectRef idx="2">
            <a:schemeClr val="accent2"/>
          </a:effectRef>
          <a:fontRef idx="minor">
            <a:schemeClr val="tx1"/>
          </a:fontRef>
        </p:style>
      </p:cxnSp>
      <p:sp>
        <p:nvSpPr>
          <p:cNvPr id="46" name="TextBox 45"/>
          <p:cNvSpPr txBox="1"/>
          <p:nvPr/>
        </p:nvSpPr>
        <p:spPr>
          <a:xfrm>
            <a:off x="3630962" y="3503071"/>
            <a:ext cx="1093569" cy="369332"/>
          </a:xfrm>
          <a:prstGeom prst="rect">
            <a:avLst/>
          </a:prstGeom>
          <a:noFill/>
        </p:spPr>
        <p:txBody>
          <a:bodyPr wrap="none" rtlCol="0">
            <a:spAutoFit/>
          </a:bodyPr>
          <a:lstStyle/>
          <a:p>
            <a:r>
              <a:rPr lang="en-US" dirty="0"/>
              <a:t>word line</a:t>
            </a:r>
          </a:p>
        </p:txBody>
      </p:sp>
      <p:sp>
        <p:nvSpPr>
          <p:cNvPr id="48" name="Rounded Rectangle 47"/>
          <p:cNvSpPr/>
          <p:nvPr/>
        </p:nvSpPr>
        <p:spPr>
          <a:xfrm>
            <a:off x="3842810" y="2475679"/>
            <a:ext cx="398830" cy="25808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V</a:t>
            </a:r>
          </a:p>
        </p:txBody>
      </p:sp>
      <mc:AlternateContent xmlns:mc="http://schemas.openxmlformats.org/markup-compatibility/2006" xmlns:a14="http://schemas.microsoft.com/office/drawing/2010/main">
        <mc:Choice Requires="a14">
          <p:sp>
            <p:nvSpPr>
              <p:cNvPr id="49" name="Rounded Rectangle 48"/>
              <p:cNvSpPr/>
              <p:nvPr/>
            </p:nvSpPr>
            <p:spPr>
              <a:xfrm>
                <a:off x="5441979" y="2492142"/>
                <a:ext cx="333795" cy="32725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𝑉</m:t>
                          </m:r>
                        </m:e>
                      </m:acc>
                    </m:oMath>
                  </m:oMathPara>
                </a14:m>
                <a:endParaRPr lang="en-US" dirty="0"/>
              </a:p>
            </p:txBody>
          </p:sp>
        </mc:Choice>
        <mc:Fallback xmlns="">
          <p:sp>
            <p:nvSpPr>
              <p:cNvPr id="49" name="Rounded Rectangle 48"/>
              <p:cNvSpPr>
                <a:spLocks noRot="1" noChangeAspect="1" noMove="1" noResize="1" noEditPoints="1" noAdjustHandles="1" noChangeArrowheads="1" noChangeShapeType="1" noTextEdit="1"/>
              </p:cNvSpPr>
              <p:nvPr/>
            </p:nvSpPr>
            <p:spPr>
              <a:xfrm>
                <a:off x="5441979" y="2492142"/>
                <a:ext cx="333795" cy="327258"/>
              </a:xfrm>
              <a:prstGeom prst="roundRect">
                <a:avLst/>
              </a:prstGeom>
              <a:blipFill rotWithShape="0">
                <a:blip r:embed="rId3"/>
                <a:stretch>
                  <a:fillRect l="-1724"/>
                </a:stretch>
              </a:blipFill>
            </p:spPr>
            <p:txBody>
              <a:bodyPr/>
              <a:lstStyle/>
              <a:p>
                <a:r>
                  <a:rPr lang="en-US">
                    <a:noFill/>
                  </a:rPr>
                  <a:t> </a:t>
                </a:r>
              </a:p>
            </p:txBody>
          </p:sp>
        </mc:Fallback>
      </mc:AlternateContent>
      <p:sp>
        <p:nvSpPr>
          <p:cNvPr id="51" name="Rounded Rectangular Callout 50"/>
          <p:cNvSpPr/>
          <p:nvPr/>
        </p:nvSpPr>
        <p:spPr>
          <a:xfrm>
            <a:off x="6394384" y="4157898"/>
            <a:ext cx="2368616" cy="634511"/>
          </a:xfrm>
          <a:prstGeom prst="wedgeRoundRectCallout">
            <a:avLst>
              <a:gd name="adj1" fmla="val 27650"/>
              <a:gd name="adj2" fmla="val 1185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connected to ground or </a:t>
            </a:r>
            <a:r>
              <a:rPr lang="en-US" dirty="0" err="1"/>
              <a:t>Vcc</a:t>
            </a:r>
            <a:endParaRPr lang="en-US" dirty="0"/>
          </a:p>
        </p:txBody>
      </p:sp>
      <p:sp>
        <p:nvSpPr>
          <p:cNvPr id="52" name="Rectangle 51"/>
          <p:cNvSpPr/>
          <p:nvPr/>
        </p:nvSpPr>
        <p:spPr>
          <a:xfrm>
            <a:off x="2667000" y="1751350"/>
            <a:ext cx="4572000" cy="190625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7052599" y="1600200"/>
            <a:ext cx="1786601" cy="511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Transistor SRAM cell</a:t>
            </a:r>
          </a:p>
        </p:txBody>
      </p:sp>
    </p:spTree>
    <p:extLst>
      <p:ext uri="{BB962C8B-B14F-4D97-AF65-F5344CB8AC3E}">
        <p14:creationId xmlns:p14="http://schemas.microsoft.com/office/powerpoint/2010/main" val="2271525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37</a:t>
            </a:fld>
            <a:endParaRPr lang="en-US" sz="1050" dirty="0">
              <a:latin typeface="Calibri" panose="020F0502020204030204" pitchFamily="34" charset="0"/>
            </a:endParaRPr>
          </a:p>
        </p:txBody>
      </p:sp>
      <p:sp>
        <p:nvSpPr>
          <p:cNvPr id="4" name="Rectangle 3"/>
          <p:cNvSpPr/>
          <p:nvPr/>
        </p:nvSpPr>
        <p:spPr>
          <a:xfrm>
            <a:off x="228600" y="228600"/>
            <a:ext cx="8686800" cy="769441"/>
          </a:xfrm>
          <a:prstGeom prst="rect">
            <a:avLst/>
          </a:prstGeom>
        </p:spPr>
        <p:txBody>
          <a:bodyPr wrap="square">
            <a:spAutoFit/>
          </a:bodyPr>
          <a:lstStyle/>
          <a:p>
            <a:pPr algn="ctr"/>
            <a:r>
              <a:rPr lang="fr-FR" sz="4400" dirty="0" err="1"/>
              <a:t>Array</a:t>
            </a:r>
            <a:r>
              <a:rPr lang="fr-FR" sz="4400" dirty="0"/>
              <a:t> of SRAM </a:t>
            </a:r>
            <a:r>
              <a:rPr lang="fr-FR" sz="4400" dirty="0" err="1"/>
              <a:t>Cells</a:t>
            </a:r>
            <a:endParaRPr lang="en-US" sz="4400" dirty="0"/>
          </a:p>
        </p:txBody>
      </p:sp>
      <p:sp>
        <p:nvSpPr>
          <p:cNvPr id="6" name="AutoShape 3"/>
          <p:cNvSpPr>
            <a:spLocks noChangeAspect="1" noChangeArrowheads="1" noTextEdit="1"/>
          </p:cNvSpPr>
          <p:nvPr/>
        </p:nvSpPr>
        <p:spPr bwMode="auto">
          <a:xfrm>
            <a:off x="1752600" y="1524000"/>
            <a:ext cx="52578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p:cNvSpPr>
            <a:spLocks noChangeArrowheads="1"/>
          </p:cNvSpPr>
          <p:nvPr/>
        </p:nvSpPr>
        <p:spPr bwMode="auto">
          <a:xfrm>
            <a:off x="3155950" y="2073275"/>
            <a:ext cx="3794125" cy="2778125"/>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716213" y="1785937"/>
            <a:ext cx="377825" cy="2808287"/>
          </a:xfrm>
          <a:custGeom>
            <a:avLst/>
            <a:gdLst>
              <a:gd name="T0" fmla="*/ 555 w 1511"/>
              <a:gd name="T1" fmla="*/ 0 h 11232"/>
              <a:gd name="T2" fmla="*/ 957 w 1511"/>
              <a:gd name="T3" fmla="*/ 0 h 11232"/>
              <a:gd name="T4" fmla="*/ 1511 w 1511"/>
              <a:gd name="T5" fmla="*/ 554 h 11232"/>
              <a:gd name="T6" fmla="*/ 1511 w 1511"/>
              <a:gd name="T7" fmla="*/ 10678 h 11232"/>
              <a:gd name="T8" fmla="*/ 957 w 1511"/>
              <a:gd name="T9" fmla="*/ 11232 h 11232"/>
              <a:gd name="T10" fmla="*/ 555 w 1511"/>
              <a:gd name="T11" fmla="*/ 11232 h 11232"/>
              <a:gd name="T12" fmla="*/ 0 w 1511"/>
              <a:gd name="T13" fmla="*/ 10678 h 11232"/>
              <a:gd name="T14" fmla="*/ 0 w 1511"/>
              <a:gd name="T15" fmla="*/ 554 h 11232"/>
              <a:gd name="T16" fmla="*/ 555 w 1511"/>
              <a:gd name="T17" fmla="*/ 0 h 1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1232">
                <a:moveTo>
                  <a:pt x="555" y="0"/>
                </a:moveTo>
                <a:lnTo>
                  <a:pt x="957" y="0"/>
                </a:lnTo>
                <a:cubicBezTo>
                  <a:pt x="1264" y="0"/>
                  <a:pt x="1511" y="247"/>
                  <a:pt x="1511" y="554"/>
                </a:cubicBezTo>
                <a:lnTo>
                  <a:pt x="1511" y="10678"/>
                </a:lnTo>
                <a:cubicBezTo>
                  <a:pt x="1511" y="10985"/>
                  <a:pt x="1264" y="11232"/>
                  <a:pt x="957" y="11232"/>
                </a:cubicBezTo>
                <a:lnTo>
                  <a:pt x="555" y="11232"/>
                </a:lnTo>
                <a:cubicBezTo>
                  <a:pt x="248" y="11232"/>
                  <a:pt x="0" y="10985"/>
                  <a:pt x="0" y="10678"/>
                </a:cubicBezTo>
                <a:lnTo>
                  <a:pt x="0" y="554"/>
                </a:lnTo>
                <a:cubicBezTo>
                  <a:pt x="0" y="247"/>
                  <a:pt x="248" y="0"/>
                  <a:pt x="555" y="0"/>
                </a:cubicBezTo>
                <a:close/>
              </a:path>
            </a:pathLst>
          </a:custGeom>
          <a:solidFill>
            <a:srgbClr val="94B3B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8"/>
          <p:cNvSpPr>
            <a:spLocks noChangeShapeType="1"/>
          </p:cNvSpPr>
          <p:nvPr/>
        </p:nvSpPr>
        <p:spPr bwMode="auto">
          <a:xfrm>
            <a:off x="1812925" y="3090862"/>
            <a:ext cx="87471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2540000" y="3048000"/>
            <a:ext cx="147638" cy="84137"/>
          </a:xfrm>
          <a:custGeom>
            <a:avLst/>
            <a:gdLst>
              <a:gd name="T0" fmla="*/ 27 w 93"/>
              <a:gd name="T1" fmla="*/ 27 h 53"/>
              <a:gd name="T2" fmla="*/ 0 w 93"/>
              <a:gd name="T3" fmla="*/ 53 h 53"/>
              <a:gd name="T4" fmla="*/ 93 w 93"/>
              <a:gd name="T5" fmla="*/ 27 h 53"/>
              <a:gd name="T6" fmla="*/ 0 w 93"/>
              <a:gd name="T7" fmla="*/ 0 h 53"/>
              <a:gd name="T8" fmla="*/ 27 w 93"/>
              <a:gd name="T9" fmla="*/ 27 h 53"/>
            </a:gdLst>
            <a:ahLst/>
            <a:cxnLst>
              <a:cxn ang="0">
                <a:pos x="T0" y="T1"/>
              </a:cxn>
              <a:cxn ang="0">
                <a:pos x="T2" y="T3"/>
              </a:cxn>
              <a:cxn ang="0">
                <a:pos x="T4" y="T5"/>
              </a:cxn>
              <a:cxn ang="0">
                <a:pos x="T6" y="T7"/>
              </a:cxn>
              <a:cxn ang="0">
                <a:pos x="T8" y="T9"/>
              </a:cxn>
            </a:cxnLst>
            <a:rect l="0" t="0" r="r" b="b"/>
            <a:pathLst>
              <a:path w="93" h="53">
                <a:moveTo>
                  <a:pt x="27" y="27"/>
                </a:moveTo>
                <a:lnTo>
                  <a:pt x="0" y="53"/>
                </a:lnTo>
                <a:lnTo>
                  <a:pt x="93" y="27"/>
                </a:lnTo>
                <a:lnTo>
                  <a:pt x="0" y="0"/>
                </a:lnTo>
                <a:lnTo>
                  <a:pt x="27" y="27"/>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100388" y="1982787"/>
            <a:ext cx="3359150" cy="4762"/>
          </a:xfrm>
          <a:custGeom>
            <a:avLst/>
            <a:gdLst>
              <a:gd name="T0" fmla="*/ 0 w 13432"/>
              <a:gd name="T1" fmla="*/ 0 h 19"/>
              <a:gd name="T2" fmla="*/ 13432 w 13432"/>
              <a:gd name="T3" fmla="*/ 19 h 19"/>
              <a:gd name="T4" fmla="*/ 13432 w 13432"/>
              <a:gd name="T5" fmla="*/ 0 h 19"/>
            </a:gdLst>
            <a:ahLst/>
            <a:cxnLst>
              <a:cxn ang="0">
                <a:pos x="T0" y="T1"/>
              </a:cxn>
              <a:cxn ang="0">
                <a:pos x="T2" y="T3"/>
              </a:cxn>
              <a:cxn ang="0">
                <a:pos x="T4" y="T5"/>
              </a:cxn>
            </a:cxnLst>
            <a:rect l="0" t="0" r="r" b="b"/>
            <a:pathLst>
              <a:path w="13432" h="19">
                <a:moveTo>
                  <a:pt x="0" y="0"/>
                </a:moveTo>
                <a:lnTo>
                  <a:pt x="13432" y="19"/>
                </a:lnTo>
                <a:lnTo>
                  <a:pt x="134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a:off x="3630613" y="198278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2"/>
          <p:cNvSpPr>
            <a:spLocks noChangeShapeType="1"/>
          </p:cNvSpPr>
          <p:nvPr/>
        </p:nvSpPr>
        <p:spPr bwMode="auto">
          <a:xfrm>
            <a:off x="4470400" y="1987550"/>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a:off x="5432425" y="1992312"/>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4"/>
          <p:cNvSpPr>
            <a:spLocks noChangeShapeType="1"/>
          </p:cNvSpPr>
          <p:nvPr/>
        </p:nvSpPr>
        <p:spPr bwMode="auto">
          <a:xfrm>
            <a:off x="6454775" y="198278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3416300" y="2133600"/>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3465513" y="2155825"/>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18" name="Rectangle 17"/>
          <p:cNvSpPr>
            <a:spLocks noChangeArrowheads="1"/>
          </p:cNvSpPr>
          <p:nvPr/>
        </p:nvSpPr>
        <p:spPr bwMode="auto">
          <a:xfrm>
            <a:off x="3541713" y="2289175"/>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19" name="Rectangle 18"/>
          <p:cNvSpPr>
            <a:spLocks noChangeArrowheads="1"/>
          </p:cNvSpPr>
          <p:nvPr/>
        </p:nvSpPr>
        <p:spPr bwMode="auto">
          <a:xfrm>
            <a:off x="4297363" y="2141537"/>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4346575" y="216376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21" name="Rectangle 20"/>
          <p:cNvSpPr>
            <a:spLocks noChangeArrowheads="1"/>
          </p:cNvSpPr>
          <p:nvPr/>
        </p:nvSpPr>
        <p:spPr bwMode="auto">
          <a:xfrm>
            <a:off x="4422775" y="229711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22" name="Rectangle 21"/>
          <p:cNvSpPr>
            <a:spLocks noChangeArrowheads="1"/>
          </p:cNvSpPr>
          <p:nvPr/>
        </p:nvSpPr>
        <p:spPr bwMode="auto">
          <a:xfrm>
            <a:off x="5249863" y="2141537"/>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5299075" y="216376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24" name="Rectangle 23"/>
          <p:cNvSpPr>
            <a:spLocks noChangeArrowheads="1"/>
          </p:cNvSpPr>
          <p:nvPr/>
        </p:nvSpPr>
        <p:spPr bwMode="auto">
          <a:xfrm>
            <a:off x="5373688" y="229711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25" name="Rectangle 24"/>
          <p:cNvSpPr>
            <a:spLocks noChangeArrowheads="1"/>
          </p:cNvSpPr>
          <p:nvPr/>
        </p:nvSpPr>
        <p:spPr bwMode="auto">
          <a:xfrm>
            <a:off x="6184900" y="2136775"/>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6234113" y="215900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27" name="Rectangle 26"/>
          <p:cNvSpPr>
            <a:spLocks noChangeArrowheads="1"/>
          </p:cNvSpPr>
          <p:nvPr/>
        </p:nvSpPr>
        <p:spPr bwMode="auto">
          <a:xfrm>
            <a:off x="6310313" y="229235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28" name="Freeform 27"/>
          <p:cNvSpPr>
            <a:spLocks/>
          </p:cNvSpPr>
          <p:nvPr/>
        </p:nvSpPr>
        <p:spPr bwMode="auto">
          <a:xfrm>
            <a:off x="3087688" y="2898775"/>
            <a:ext cx="3357563" cy="4762"/>
          </a:xfrm>
          <a:custGeom>
            <a:avLst/>
            <a:gdLst>
              <a:gd name="T0" fmla="*/ 0 w 13431"/>
              <a:gd name="T1" fmla="*/ 0 h 19"/>
              <a:gd name="T2" fmla="*/ 13431 w 13431"/>
              <a:gd name="T3" fmla="*/ 19 h 19"/>
              <a:gd name="T4" fmla="*/ 13431 w 13431"/>
              <a:gd name="T5" fmla="*/ 0 h 19"/>
            </a:gdLst>
            <a:ahLst/>
            <a:cxnLst>
              <a:cxn ang="0">
                <a:pos x="T0" y="T1"/>
              </a:cxn>
              <a:cxn ang="0">
                <a:pos x="T2" y="T3"/>
              </a:cxn>
              <a:cxn ang="0">
                <a:pos x="T4" y="T5"/>
              </a:cxn>
            </a:cxnLst>
            <a:rect l="0" t="0" r="r" b="b"/>
            <a:pathLst>
              <a:path w="13431" h="19">
                <a:moveTo>
                  <a:pt x="0" y="0"/>
                </a:moveTo>
                <a:lnTo>
                  <a:pt x="13431" y="19"/>
                </a:lnTo>
                <a:lnTo>
                  <a:pt x="1343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8"/>
          <p:cNvSpPr>
            <a:spLocks noChangeShapeType="1"/>
          </p:cNvSpPr>
          <p:nvPr/>
        </p:nvSpPr>
        <p:spPr bwMode="auto">
          <a:xfrm>
            <a:off x="3616325" y="28987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9"/>
          <p:cNvSpPr>
            <a:spLocks noChangeShapeType="1"/>
          </p:cNvSpPr>
          <p:nvPr/>
        </p:nvSpPr>
        <p:spPr bwMode="auto">
          <a:xfrm>
            <a:off x="4456113" y="290353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0"/>
          <p:cNvSpPr>
            <a:spLocks noChangeShapeType="1"/>
          </p:cNvSpPr>
          <p:nvPr/>
        </p:nvSpPr>
        <p:spPr bwMode="auto">
          <a:xfrm>
            <a:off x="5418138" y="2908300"/>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1"/>
          <p:cNvSpPr>
            <a:spLocks noChangeShapeType="1"/>
          </p:cNvSpPr>
          <p:nvPr/>
        </p:nvSpPr>
        <p:spPr bwMode="auto">
          <a:xfrm>
            <a:off x="6440488" y="28987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3403600" y="3049587"/>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3451225" y="307181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35" name="Rectangle 34"/>
          <p:cNvSpPr>
            <a:spLocks noChangeArrowheads="1"/>
          </p:cNvSpPr>
          <p:nvPr/>
        </p:nvSpPr>
        <p:spPr bwMode="auto">
          <a:xfrm>
            <a:off x="3527425" y="320516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36" name="Rectangle 35"/>
          <p:cNvSpPr>
            <a:spLocks noChangeArrowheads="1"/>
          </p:cNvSpPr>
          <p:nvPr/>
        </p:nvSpPr>
        <p:spPr bwMode="auto">
          <a:xfrm>
            <a:off x="4284663" y="3055937"/>
            <a:ext cx="431800"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4332288" y="30797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38" name="Rectangle 37"/>
          <p:cNvSpPr>
            <a:spLocks noChangeArrowheads="1"/>
          </p:cNvSpPr>
          <p:nvPr/>
        </p:nvSpPr>
        <p:spPr bwMode="auto">
          <a:xfrm>
            <a:off x="4408488" y="32131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39" name="Rectangle 38"/>
          <p:cNvSpPr>
            <a:spLocks noChangeArrowheads="1"/>
          </p:cNvSpPr>
          <p:nvPr/>
        </p:nvSpPr>
        <p:spPr bwMode="auto">
          <a:xfrm>
            <a:off x="5235575" y="3055937"/>
            <a:ext cx="433388"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5284788" y="30797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41" name="Rectangle 40"/>
          <p:cNvSpPr>
            <a:spLocks noChangeArrowheads="1"/>
          </p:cNvSpPr>
          <p:nvPr/>
        </p:nvSpPr>
        <p:spPr bwMode="auto">
          <a:xfrm>
            <a:off x="5360988" y="32131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42" name="Rectangle 41"/>
          <p:cNvSpPr>
            <a:spLocks noChangeArrowheads="1"/>
          </p:cNvSpPr>
          <p:nvPr/>
        </p:nvSpPr>
        <p:spPr bwMode="auto">
          <a:xfrm>
            <a:off x="6170613" y="3051175"/>
            <a:ext cx="433388"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2"/>
          <p:cNvSpPr>
            <a:spLocks noChangeArrowheads="1"/>
          </p:cNvSpPr>
          <p:nvPr/>
        </p:nvSpPr>
        <p:spPr bwMode="auto">
          <a:xfrm>
            <a:off x="6219825" y="3074987"/>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44" name="Rectangle 43"/>
          <p:cNvSpPr>
            <a:spLocks noChangeArrowheads="1"/>
          </p:cNvSpPr>
          <p:nvPr/>
        </p:nvSpPr>
        <p:spPr bwMode="auto">
          <a:xfrm>
            <a:off x="6296025" y="3208337"/>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45" name="Freeform 44"/>
          <p:cNvSpPr>
            <a:spLocks/>
          </p:cNvSpPr>
          <p:nvPr/>
        </p:nvSpPr>
        <p:spPr bwMode="auto">
          <a:xfrm>
            <a:off x="3094038" y="4321175"/>
            <a:ext cx="3359150" cy="6350"/>
          </a:xfrm>
          <a:custGeom>
            <a:avLst/>
            <a:gdLst>
              <a:gd name="T0" fmla="*/ 0 w 13432"/>
              <a:gd name="T1" fmla="*/ 0 h 20"/>
              <a:gd name="T2" fmla="*/ 13432 w 13432"/>
              <a:gd name="T3" fmla="*/ 20 h 20"/>
              <a:gd name="T4" fmla="*/ 13432 w 13432"/>
              <a:gd name="T5" fmla="*/ 0 h 20"/>
            </a:gdLst>
            <a:ahLst/>
            <a:cxnLst>
              <a:cxn ang="0">
                <a:pos x="T0" y="T1"/>
              </a:cxn>
              <a:cxn ang="0">
                <a:pos x="T2" y="T3"/>
              </a:cxn>
              <a:cxn ang="0">
                <a:pos x="T4" y="T5"/>
              </a:cxn>
            </a:cxnLst>
            <a:rect l="0" t="0" r="r" b="b"/>
            <a:pathLst>
              <a:path w="13432" h="20">
                <a:moveTo>
                  <a:pt x="0" y="0"/>
                </a:moveTo>
                <a:lnTo>
                  <a:pt x="13432" y="20"/>
                </a:lnTo>
                <a:lnTo>
                  <a:pt x="134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5"/>
          <p:cNvSpPr>
            <a:spLocks noChangeShapeType="1"/>
          </p:cNvSpPr>
          <p:nvPr/>
        </p:nvSpPr>
        <p:spPr bwMode="auto">
          <a:xfrm>
            <a:off x="3624263" y="43211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6"/>
          <p:cNvSpPr>
            <a:spLocks noChangeShapeType="1"/>
          </p:cNvSpPr>
          <p:nvPr/>
        </p:nvSpPr>
        <p:spPr bwMode="auto">
          <a:xfrm>
            <a:off x="4462463" y="4327525"/>
            <a:ext cx="0" cy="1444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7"/>
          <p:cNvSpPr>
            <a:spLocks noChangeShapeType="1"/>
          </p:cNvSpPr>
          <p:nvPr/>
        </p:nvSpPr>
        <p:spPr bwMode="auto">
          <a:xfrm>
            <a:off x="5424488" y="4332287"/>
            <a:ext cx="0" cy="1444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8"/>
          <p:cNvSpPr>
            <a:spLocks noChangeShapeType="1"/>
          </p:cNvSpPr>
          <p:nvPr/>
        </p:nvSpPr>
        <p:spPr bwMode="auto">
          <a:xfrm>
            <a:off x="6448425" y="43211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3409950" y="4471987"/>
            <a:ext cx="431800"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3459163" y="449580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52" name="Rectangle 51"/>
          <p:cNvSpPr>
            <a:spLocks noChangeArrowheads="1"/>
          </p:cNvSpPr>
          <p:nvPr/>
        </p:nvSpPr>
        <p:spPr bwMode="auto">
          <a:xfrm>
            <a:off x="3533775" y="462915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53" name="Rectangle 52"/>
          <p:cNvSpPr>
            <a:spLocks noChangeArrowheads="1"/>
          </p:cNvSpPr>
          <p:nvPr/>
        </p:nvSpPr>
        <p:spPr bwMode="auto">
          <a:xfrm>
            <a:off x="4291013" y="4479925"/>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53"/>
          <p:cNvSpPr>
            <a:spLocks noChangeArrowheads="1"/>
          </p:cNvSpPr>
          <p:nvPr/>
        </p:nvSpPr>
        <p:spPr bwMode="auto">
          <a:xfrm>
            <a:off x="4340225" y="45021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55" name="Rectangle 54"/>
          <p:cNvSpPr>
            <a:spLocks noChangeArrowheads="1"/>
          </p:cNvSpPr>
          <p:nvPr/>
        </p:nvSpPr>
        <p:spPr bwMode="auto">
          <a:xfrm>
            <a:off x="4414838" y="46355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56" name="Rectangle 55"/>
          <p:cNvSpPr>
            <a:spLocks noChangeArrowheads="1"/>
          </p:cNvSpPr>
          <p:nvPr/>
        </p:nvSpPr>
        <p:spPr bwMode="auto">
          <a:xfrm>
            <a:off x="5243513" y="4479925"/>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5291138" y="45021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58" name="Rectangle 57"/>
          <p:cNvSpPr>
            <a:spLocks noChangeArrowheads="1"/>
          </p:cNvSpPr>
          <p:nvPr/>
        </p:nvSpPr>
        <p:spPr bwMode="auto">
          <a:xfrm>
            <a:off x="5367338" y="46355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59" name="Rectangle 58"/>
          <p:cNvSpPr>
            <a:spLocks noChangeArrowheads="1"/>
          </p:cNvSpPr>
          <p:nvPr/>
        </p:nvSpPr>
        <p:spPr bwMode="auto">
          <a:xfrm>
            <a:off x="6178550" y="4475162"/>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6227763" y="4497387"/>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61" name="Rectangle 60"/>
          <p:cNvSpPr>
            <a:spLocks noChangeArrowheads="1"/>
          </p:cNvSpPr>
          <p:nvPr/>
        </p:nvSpPr>
        <p:spPr bwMode="auto">
          <a:xfrm>
            <a:off x="6302375" y="4630737"/>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62" name="Oval 61"/>
          <p:cNvSpPr>
            <a:spLocks noChangeArrowheads="1"/>
          </p:cNvSpPr>
          <p:nvPr/>
        </p:nvSpPr>
        <p:spPr bwMode="auto">
          <a:xfrm>
            <a:off x="4364038" y="3709987"/>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Oval 62"/>
          <p:cNvSpPr>
            <a:spLocks noChangeArrowheads="1"/>
          </p:cNvSpPr>
          <p:nvPr/>
        </p:nvSpPr>
        <p:spPr bwMode="auto">
          <a:xfrm>
            <a:off x="4764088" y="3713162"/>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3"/>
          <p:cNvSpPr>
            <a:spLocks noChangeArrowheads="1"/>
          </p:cNvSpPr>
          <p:nvPr/>
        </p:nvSpPr>
        <p:spPr bwMode="auto">
          <a:xfrm>
            <a:off x="5140325" y="3719512"/>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64"/>
          <p:cNvSpPr>
            <a:spLocks noChangeShapeType="1"/>
          </p:cNvSpPr>
          <p:nvPr/>
        </p:nvSpPr>
        <p:spPr bwMode="auto">
          <a:xfrm>
            <a:off x="3251200" y="1854200"/>
            <a:ext cx="1588" cy="33035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5"/>
          <p:cNvSpPr>
            <a:spLocks noChangeShapeType="1"/>
          </p:cNvSpPr>
          <p:nvPr/>
        </p:nvSpPr>
        <p:spPr bwMode="auto">
          <a:xfrm>
            <a:off x="3251200" y="22733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6"/>
          <p:cNvSpPr>
            <a:spLocks noChangeShapeType="1"/>
          </p:cNvSpPr>
          <p:nvPr/>
        </p:nvSpPr>
        <p:spPr bwMode="auto">
          <a:xfrm>
            <a:off x="3251200" y="31607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7"/>
          <p:cNvSpPr>
            <a:spLocks noChangeShapeType="1"/>
          </p:cNvSpPr>
          <p:nvPr/>
        </p:nvSpPr>
        <p:spPr bwMode="auto">
          <a:xfrm>
            <a:off x="3251200" y="46116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Oval 68"/>
          <p:cNvSpPr>
            <a:spLocks noChangeArrowheads="1"/>
          </p:cNvSpPr>
          <p:nvPr/>
        </p:nvSpPr>
        <p:spPr bwMode="auto">
          <a:xfrm>
            <a:off x="3225800" y="2241550"/>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69"/>
          <p:cNvSpPr>
            <a:spLocks noChangeArrowheads="1"/>
          </p:cNvSpPr>
          <p:nvPr/>
        </p:nvSpPr>
        <p:spPr bwMode="auto">
          <a:xfrm>
            <a:off x="3205163" y="3128962"/>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70"/>
          <p:cNvSpPr>
            <a:spLocks noChangeArrowheads="1"/>
          </p:cNvSpPr>
          <p:nvPr/>
        </p:nvSpPr>
        <p:spPr bwMode="auto">
          <a:xfrm>
            <a:off x="3213100" y="4572000"/>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71"/>
          <p:cNvSpPr>
            <a:spLocks noChangeShapeType="1"/>
          </p:cNvSpPr>
          <p:nvPr/>
        </p:nvSpPr>
        <p:spPr bwMode="auto">
          <a:xfrm>
            <a:off x="4125913" y="1854200"/>
            <a:ext cx="7938" cy="40703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72"/>
          <p:cNvSpPr>
            <a:spLocks noChangeShapeType="1"/>
          </p:cNvSpPr>
          <p:nvPr/>
        </p:nvSpPr>
        <p:spPr bwMode="auto">
          <a:xfrm>
            <a:off x="4125913" y="22733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3"/>
          <p:cNvSpPr>
            <a:spLocks noChangeShapeType="1"/>
          </p:cNvSpPr>
          <p:nvPr/>
        </p:nvSpPr>
        <p:spPr bwMode="auto">
          <a:xfrm>
            <a:off x="4125913" y="31607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4"/>
          <p:cNvSpPr>
            <a:spLocks noChangeShapeType="1"/>
          </p:cNvSpPr>
          <p:nvPr/>
        </p:nvSpPr>
        <p:spPr bwMode="auto">
          <a:xfrm>
            <a:off x="4125913" y="46116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Oval 75"/>
          <p:cNvSpPr>
            <a:spLocks noChangeArrowheads="1"/>
          </p:cNvSpPr>
          <p:nvPr/>
        </p:nvSpPr>
        <p:spPr bwMode="auto">
          <a:xfrm>
            <a:off x="4100513" y="22415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76"/>
          <p:cNvSpPr>
            <a:spLocks noChangeArrowheads="1"/>
          </p:cNvSpPr>
          <p:nvPr/>
        </p:nvSpPr>
        <p:spPr bwMode="auto">
          <a:xfrm>
            <a:off x="4079875" y="3128962"/>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77"/>
          <p:cNvSpPr>
            <a:spLocks noChangeArrowheads="1"/>
          </p:cNvSpPr>
          <p:nvPr/>
        </p:nvSpPr>
        <p:spPr bwMode="auto">
          <a:xfrm>
            <a:off x="4087813" y="457200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Line 78"/>
          <p:cNvSpPr>
            <a:spLocks noChangeShapeType="1"/>
          </p:cNvSpPr>
          <p:nvPr/>
        </p:nvSpPr>
        <p:spPr bwMode="auto">
          <a:xfrm>
            <a:off x="5084763" y="1860550"/>
            <a:ext cx="0" cy="40116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9"/>
          <p:cNvSpPr>
            <a:spLocks noChangeShapeType="1"/>
          </p:cNvSpPr>
          <p:nvPr/>
        </p:nvSpPr>
        <p:spPr bwMode="auto">
          <a:xfrm>
            <a:off x="5084763" y="2281237"/>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80"/>
          <p:cNvSpPr>
            <a:spLocks noChangeShapeType="1"/>
          </p:cNvSpPr>
          <p:nvPr/>
        </p:nvSpPr>
        <p:spPr bwMode="auto">
          <a:xfrm>
            <a:off x="5084763" y="316706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1"/>
          <p:cNvSpPr>
            <a:spLocks noChangeShapeType="1"/>
          </p:cNvSpPr>
          <p:nvPr/>
        </p:nvSpPr>
        <p:spPr bwMode="auto">
          <a:xfrm>
            <a:off x="5084763" y="461803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Oval 82"/>
          <p:cNvSpPr>
            <a:spLocks noChangeArrowheads="1"/>
          </p:cNvSpPr>
          <p:nvPr/>
        </p:nvSpPr>
        <p:spPr bwMode="auto">
          <a:xfrm>
            <a:off x="5059363" y="22494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83"/>
          <p:cNvSpPr>
            <a:spLocks noChangeArrowheads="1"/>
          </p:cNvSpPr>
          <p:nvPr/>
        </p:nvSpPr>
        <p:spPr bwMode="auto">
          <a:xfrm>
            <a:off x="5038725" y="31353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Oval 84"/>
          <p:cNvSpPr>
            <a:spLocks noChangeArrowheads="1"/>
          </p:cNvSpPr>
          <p:nvPr/>
        </p:nvSpPr>
        <p:spPr bwMode="auto">
          <a:xfrm>
            <a:off x="5045075" y="457993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Line 85"/>
          <p:cNvSpPr>
            <a:spLocks noChangeShapeType="1"/>
          </p:cNvSpPr>
          <p:nvPr/>
        </p:nvSpPr>
        <p:spPr bwMode="auto">
          <a:xfrm>
            <a:off x="6015038" y="1841500"/>
            <a:ext cx="0" cy="310832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6"/>
          <p:cNvSpPr>
            <a:spLocks noChangeShapeType="1"/>
          </p:cNvSpPr>
          <p:nvPr/>
        </p:nvSpPr>
        <p:spPr bwMode="auto">
          <a:xfrm>
            <a:off x="6008688" y="2260600"/>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7"/>
          <p:cNvSpPr>
            <a:spLocks noChangeShapeType="1"/>
          </p:cNvSpPr>
          <p:nvPr/>
        </p:nvSpPr>
        <p:spPr bwMode="auto">
          <a:xfrm>
            <a:off x="6008688" y="314801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8"/>
          <p:cNvSpPr>
            <a:spLocks noChangeShapeType="1"/>
          </p:cNvSpPr>
          <p:nvPr/>
        </p:nvSpPr>
        <p:spPr bwMode="auto">
          <a:xfrm>
            <a:off x="6008688" y="4598987"/>
            <a:ext cx="14287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Oval 89"/>
          <p:cNvSpPr>
            <a:spLocks noChangeArrowheads="1"/>
          </p:cNvSpPr>
          <p:nvPr/>
        </p:nvSpPr>
        <p:spPr bwMode="auto">
          <a:xfrm>
            <a:off x="5981700" y="22288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Oval 90"/>
          <p:cNvSpPr>
            <a:spLocks noChangeArrowheads="1"/>
          </p:cNvSpPr>
          <p:nvPr/>
        </p:nvSpPr>
        <p:spPr bwMode="auto">
          <a:xfrm>
            <a:off x="5962650" y="3116262"/>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Oval 91"/>
          <p:cNvSpPr>
            <a:spLocks noChangeArrowheads="1"/>
          </p:cNvSpPr>
          <p:nvPr/>
        </p:nvSpPr>
        <p:spPr bwMode="auto">
          <a:xfrm>
            <a:off x="5969000"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Line 92"/>
          <p:cNvSpPr>
            <a:spLocks noChangeShapeType="1"/>
          </p:cNvSpPr>
          <p:nvPr/>
        </p:nvSpPr>
        <p:spPr bwMode="auto">
          <a:xfrm>
            <a:off x="4005263" y="1851025"/>
            <a:ext cx="6350" cy="31130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3"/>
          <p:cNvSpPr>
            <a:spLocks noChangeShapeType="1"/>
          </p:cNvSpPr>
          <p:nvPr/>
        </p:nvSpPr>
        <p:spPr bwMode="auto">
          <a:xfrm flipH="1">
            <a:off x="3846513" y="2271712"/>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4"/>
          <p:cNvSpPr>
            <a:spLocks noChangeShapeType="1"/>
          </p:cNvSpPr>
          <p:nvPr/>
        </p:nvSpPr>
        <p:spPr bwMode="auto">
          <a:xfrm flipH="1">
            <a:off x="3867150" y="3157537"/>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5"/>
          <p:cNvSpPr>
            <a:spLocks noChangeShapeType="1"/>
          </p:cNvSpPr>
          <p:nvPr/>
        </p:nvSpPr>
        <p:spPr bwMode="auto">
          <a:xfrm flipH="1">
            <a:off x="3860800" y="4608512"/>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Oval 96"/>
          <p:cNvSpPr>
            <a:spLocks noChangeArrowheads="1"/>
          </p:cNvSpPr>
          <p:nvPr/>
        </p:nvSpPr>
        <p:spPr bwMode="auto">
          <a:xfrm>
            <a:off x="3951288" y="2238375"/>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Oval 97"/>
          <p:cNvSpPr>
            <a:spLocks noChangeArrowheads="1"/>
          </p:cNvSpPr>
          <p:nvPr/>
        </p:nvSpPr>
        <p:spPr bwMode="auto">
          <a:xfrm>
            <a:off x="3971925" y="312578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Oval 98"/>
          <p:cNvSpPr>
            <a:spLocks noChangeArrowheads="1"/>
          </p:cNvSpPr>
          <p:nvPr/>
        </p:nvSpPr>
        <p:spPr bwMode="auto">
          <a:xfrm>
            <a:off x="3965575" y="45704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Line 99"/>
          <p:cNvSpPr>
            <a:spLocks noChangeShapeType="1"/>
          </p:cNvSpPr>
          <p:nvPr/>
        </p:nvSpPr>
        <p:spPr bwMode="auto">
          <a:xfrm>
            <a:off x="4899025" y="1860550"/>
            <a:ext cx="6350" cy="40624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00"/>
          <p:cNvSpPr>
            <a:spLocks noChangeShapeType="1"/>
          </p:cNvSpPr>
          <p:nvPr/>
        </p:nvSpPr>
        <p:spPr bwMode="auto">
          <a:xfrm flipH="1">
            <a:off x="4740275" y="2281237"/>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101"/>
          <p:cNvSpPr>
            <a:spLocks noChangeShapeType="1"/>
          </p:cNvSpPr>
          <p:nvPr/>
        </p:nvSpPr>
        <p:spPr bwMode="auto">
          <a:xfrm flipH="1">
            <a:off x="4760913" y="316706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02"/>
          <p:cNvSpPr>
            <a:spLocks noChangeShapeType="1"/>
          </p:cNvSpPr>
          <p:nvPr/>
        </p:nvSpPr>
        <p:spPr bwMode="auto">
          <a:xfrm flipH="1">
            <a:off x="4754563" y="461803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Oval 103"/>
          <p:cNvSpPr>
            <a:spLocks noChangeArrowheads="1"/>
          </p:cNvSpPr>
          <p:nvPr/>
        </p:nvSpPr>
        <p:spPr bwMode="auto">
          <a:xfrm>
            <a:off x="4846638" y="2249487"/>
            <a:ext cx="68263"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104"/>
          <p:cNvSpPr>
            <a:spLocks noChangeArrowheads="1"/>
          </p:cNvSpPr>
          <p:nvPr/>
        </p:nvSpPr>
        <p:spPr bwMode="auto">
          <a:xfrm>
            <a:off x="4867275" y="31353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Oval 105"/>
          <p:cNvSpPr>
            <a:spLocks noChangeArrowheads="1"/>
          </p:cNvSpPr>
          <p:nvPr/>
        </p:nvSpPr>
        <p:spPr bwMode="auto">
          <a:xfrm>
            <a:off x="4859338" y="457993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Line 106"/>
          <p:cNvSpPr>
            <a:spLocks noChangeShapeType="1"/>
          </p:cNvSpPr>
          <p:nvPr/>
        </p:nvSpPr>
        <p:spPr bwMode="auto">
          <a:xfrm>
            <a:off x="5851525" y="1841500"/>
            <a:ext cx="4763" cy="40116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07"/>
          <p:cNvSpPr>
            <a:spLocks noChangeShapeType="1"/>
          </p:cNvSpPr>
          <p:nvPr/>
        </p:nvSpPr>
        <p:spPr bwMode="auto">
          <a:xfrm flipH="1">
            <a:off x="5694363" y="2260600"/>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08"/>
          <p:cNvSpPr>
            <a:spLocks noChangeShapeType="1"/>
          </p:cNvSpPr>
          <p:nvPr/>
        </p:nvSpPr>
        <p:spPr bwMode="auto">
          <a:xfrm flipH="1">
            <a:off x="5715000" y="314801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9"/>
          <p:cNvSpPr>
            <a:spLocks noChangeShapeType="1"/>
          </p:cNvSpPr>
          <p:nvPr/>
        </p:nvSpPr>
        <p:spPr bwMode="auto">
          <a:xfrm flipH="1">
            <a:off x="5707063" y="45989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Oval 110"/>
          <p:cNvSpPr>
            <a:spLocks noChangeArrowheads="1"/>
          </p:cNvSpPr>
          <p:nvPr/>
        </p:nvSpPr>
        <p:spPr bwMode="auto">
          <a:xfrm>
            <a:off x="5799138" y="2228850"/>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Oval 111"/>
          <p:cNvSpPr>
            <a:spLocks noChangeArrowheads="1"/>
          </p:cNvSpPr>
          <p:nvPr/>
        </p:nvSpPr>
        <p:spPr bwMode="auto">
          <a:xfrm>
            <a:off x="5819775" y="311626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Oval 112"/>
          <p:cNvSpPr>
            <a:spLocks noChangeArrowheads="1"/>
          </p:cNvSpPr>
          <p:nvPr/>
        </p:nvSpPr>
        <p:spPr bwMode="auto">
          <a:xfrm>
            <a:off x="5811838"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Line 113"/>
          <p:cNvSpPr>
            <a:spLocks noChangeShapeType="1"/>
          </p:cNvSpPr>
          <p:nvPr/>
        </p:nvSpPr>
        <p:spPr bwMode="auto">
          <a:xfrm>
            <a:off x="6775450" y="1849437"/>
            <a:ext cx="6350" cy="31035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14"/>
          <p:cNvSpPr>
            <a:spLocks noChangeShapeType="1"/>
          </p:cNvSpPr>
          <p:nvPr/>
        </p:nvSpPr>
        <p:spPr bwMode="auto">
          <a:xfrm flipH="1">
            <a:off x="6616700" y="22606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15"/>
          <p:cNvSpPr>
            <a:spLocks noChangeShapeType="1"/>
          </p:cNvSpPr>
          <p:nvPr/>
        </p:nvSpPr>
        <p:spPr bwMode="auto">
          <a:xfrm flipH="1">
            <a:off x="6637338" y="31480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16"/>
          <p:cNvSpPr>
            <a:spLocks noChangeShapeType="1"/>
          </p:cNvSpPr>
          <p:nvPr/>
        </p:nvSpPr>
        <p:spPr bwMode="auto">
          <a:xfrm flipH="1">
            <a:off x="6630988" y="45989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Oval 117"/>
          <p:cNvSpPr>
            <a:spLocks noChangeArrowheads="1"/>
          </p:cNvSpPr>
          <p:nvPr/>
        </p:nvSpPr>
        <p:spPr bwMode="auto">
          <a:xfrm>
            <a:off x="6723063" y="22288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Oval 118"/>
          <p:cNvSpPr>
            <a:spLocks noChangeArrowheads="1"/>
          </p:cNvSpPr>
          <p:nvPr/>
        </p:nvSpPr>
        <p:spPr bwMode="auto">
          <a:xfrm>
            <a:off x="6743700" y="3116262"/>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Oval 119"/>
          <p:cNvSpPr>
            <a:spLocks noChangeArrowheads="1"/>
          </p:cNvSpPr>
          <p:nvPr/>
        </p:nvSpPr>
        <p:spPr bwMode="auto">
          <a:xfrm>
            <a:off x="6735763"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Rectangle 120"/>
          <p:cNvSpPr>
            <a:spLocks noChangeArrowheads="1"/>
          </p:cNvSpPr>
          <p:nvPr/>
        </p:nvSpPr>
        <p:spPr bwMode="auto">
          <a:xfrm>
            <a:off x="1795463" y="2813050"/>
            <a:ext cx="9398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Address</a:t>
            </a:r>
            <a:endParaRPr kumimoji="0" lang="en-US" sz="1800" b="0" i="0" u="none" strike="noStrike" cap="none" normalizeH="0" baseline="0">
              <a:ln>
                <a:noFill/>
              </a:ln>
              <a:solidFill>
                <a:schemeClr val="tx1"/>
              </a:solidFill>
              <a:effectLst/>
              <a:latin typeface="Arial" pitchFamily="34" charset="0"/>
            </a:endParaRPr>
          </a:p>
        </p:txBody>
      </p:sp>
      <p:sp>
        <p:nvSpPr>
          <p:cNvPr id="122" name="Rectangle 121"/>
          <p:cNvSpPr>
            <a:spLocks noChangeArrowheads="1"/>
          </p:cNvSpPr>
          <p:nvPr/>
        </p:nvSpPr>
        <p:spPr bwMode="auto">
          <a:xfrm>
            <a:off x="3186113" y="1697037"/>
            <a:ext cx="2746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123" name="Rectangle 122"/>
          <p:cNvSpPr>
            <a:spLocks noChangeArrowheads="1"/>
          </p:cNvSpPr>
          <p:nvPr/>
        </p:nvSpPr>
        <p:spPr bwMode="auto">
          <a:xfrm>
            <a:off x="3863975" y="1679575"/>
            <a:ext cx="2746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124" name="Line 123"/>
          <p:cNvSpPr>
            <a:spLocks noChangeShapeType="1"/>
          </p:cNvSpPr>
          <p:nvPr/>
        </p:nvSpPr>
        <p:spPr bwMode="auto">
          <a:xfrm>
            <a:off x="3859213" y="1657350"/>
            <a:ext cx="19367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24"/>
          <p:cNvSpPr>
            <a:spLocks noChangeArrowheads="1"/>
          </p:cNvSpPr>
          <p:nvPr/>
        </p:nvSpPr>
        <p:spPr bwMode="auto">
          <a:xfrm>
            <a:off x="4572000" y="1814512"/>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WL</a:t>
            </a:r>
            <a:endParaRPr kumimoji="0" lang="en-US" sz="1800" b="0" i="0" u="none" strike="noStrike" cap="none" normalizeH="0" baseline="0">
              <a:ln>
                <a:noFill/>
              </a:ln>
              <a:solidFill>
                <a:schemeClr val="tx1"/>
              </a:solidFill>
              <a:effectLst/>
              <a:latin typeface="Arial" pitchFamily="34" charset="0"/>
            </a:endParaRPr>
          </a:p>
        </p:txBody>
      </p:sp>
      <p:sp>
        <p:nvSpPr>
          <p:cNvPr id="126" name="Rectangle 125"/>
          <p:cNvSpPr>
            <a:spLocks noChangeArrowheads="1"/>
          </p:cNvSpPr>
          <p:nvPr/>
        </p:nvSpPr>
        <p:spPr bwMode="auto">
          <a:xfrm>
            <a:off x="4591050" y="2735262"/>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WL</a:t>
            </a:r>
            <a:endParaRPr kumimoji="0" lang="en-US" sz="1800" b="0" i="0" u="none" strike="noStrike" cap="none" normalizeH="0" baseline="0">
              <a:ln>
                <a:noFill/>
              </a:ln>
              <a:solidFill>
                <a:schemeClr val="tx1"/>
              </a:solidFill>
              <a:effectLst/>
              <a:latin typeface="Arial" pitchFamily="34" charset="0"/>
            </a:endParaRPr>
          </a:p>
        </p:txBody>
      </p:sp>
      <p:sp>
        <p:nvSpPr>
          <p:cNvPr id="127" name="Rectangle 126"/>
          <p:cNvSpPr>
            <a:spLocks noChangeArrowheads="1"/>
          </p:cNvSpPr>
          <p:nvPr/>
        </p:nvSpPr>
        <p:spPr bwMode="auto">
          <a:xfrm>
            <a:off x="4564063" y="4137025"/>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WL</a:t>
            </a:r>
            <a:endParaRPr kumimoji="0" lang="en-US" sz="1800" b="0" i="0" u="none" strike="noStrike" cap="none" normalizeH="0" baseline="0">
              <a:ln>
                <a:noFill/>
              </a:ln>
              <a:solidFill>
                <a:schemeClr val="tx1"/>
              </a:solidFill>
              <a:effectLst/>
              <a:latin typeface="Arial" pitchFamily="34" charset="0"/>
            </a:endParaRPr>
          </a:p>
        </p:txBody>
      </p:sp>
      <p:sp>
        <p:nvSpPr>
          <p:cNvPr id="128" name="Line 127"/>
          <p:cNvSpPr>
            <a:spLocks noChangeShapeType="1"/>
          </p:cNvSpPr>
          <p:nvPr/>
        </p:nvSpPr>
        <p:spPr bwMode="auto">
          <a:xfrm flipH="1">
            <a:off x="4741863" y="5434013"/>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Rectangle 128"/>
          <p:cNvSpPr>
            <a:spLocks noChangeArrowheads="1"/>
          </p:cNvSpPr>
          <p:nvPr/>
        </p:nvSpPr>
        <p:spPr bwMode="auto">
          <a:xfrm>
            <a:off x="4303713" y="5286375"/>
            <a:ext cx="433388" cy="266700"/>
          </a:xfrm>
          <a:prstGeom prst="rect">
            <a:avLst/>
          </a:prstGeom>
          <a:solidFill>
            <a:srgbClr val="D7F4E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129"/>
          <p:cNvSpPr>
            <a:spLocks noChangeArrowheads="1"/>
          </p:cNvSpPr>
          <p:nvPr/>
        </p:nvSpPr>
        <p:spPr bwMode="auto">
          <a:xfrm>
            <a:off x="4384675" y="5294313"/>
            <a:ext cx="323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Write</a:t>
            </a:r>
            <a:endParaRPr kumimoji="0" lang="en-US" sz="1800" b="0" i="0" u="none" strike="noStrike" cap="none" normalizeH="0" baseline="0">
              <a:ln>
                <a:noFill/>
              </a:ln>
              <a:solidFill>
                <a:schemeClr val="tx1"/>
              </a:solidFill>
              <a:effectLst/>
              <a:latin typeface="Arial" pitchFamily="34" charset="0"/>
            </a:endParaRPr>
          </a:p>
        </p:txBody>
      </p:sp>
      <p:sp>
        <p:nvSpPr>
          <p:cNvPr id="131" name="Rectangle 130"/>
          <p:cNvSpPr>
            <a:spLocks noChangeArrowheads="1"/>
          </p:cNvSpPr>
          <p:nvPr/>
        </p:nvSpPr>
        <p:spPr bwMode="auto">
          <a:xfrm>
            <a:off x="4376738" y="5427663"/>
            <a:ext cx="33813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driver</a:t>
            </a:r>
            <a:endParaRPr kumimoji="0" lang="en-US" sz="1800" b="0" i="0" u="none" strike="noStrike" cap="none" normalizeH="0" baseline="0">
              <a:ln>
                <a:noFill/>
              </a:ln>
              <a:solidFill>
                <a:schemeClr val="tx1"/>
              </a:solidFill>
              <a:effectLst/>
              <a:latin typeface="Arial" pitchFamily="34" charset="0"/>
            </a:endParaRPr>
          </a:p>
        </p:txBody>
      </p:sp>
      <p:sp>
        <p:nvSpPr>
          <p:cNvPr id="132" name="Line 131"/>
          <p:cNvSpPr>
            <a:spLocks noChangeShapeType="1"/>
          </p:cNvSpPr>
          <p:nvPr/>
        </p:nvSpPr>
        <p:spPr bwMode="auto">
          <a:xfrm>
            <a:off x="4159250" y="5434013"/>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Oval 132"/>
          <p:cNvSpPr>
            <a:spLocks noChangeArrowheads="1"/>
          </p:cNvSpPr>
          <p:nvPr/>
        </p:nvSpPr>
        <p:spPr bwMode="auto">
          <a:xfrm>
            <a:off x="4121150" y="5395913"/>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Oval 133"/>
          <p:cNvSpPr>
            <a:spLocks noChangeArrowheads="1"/>
          </p:cNvSpPr>
          <p:nvPr/>
        </p:nvSpPr>
        <p:spPr bwMode="auto">
          <a:xfrm>
            <a:off x="4857750" y="5402263"/>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 name="Line 134"/>
          <p:cNvSpPr>
            <a:spLocks noChangeShapeType="1"/>
          </p:cNvSpPr>
          <p:nvPr/>
        </p:nvSpPr>
        <p:spPr bwMode="auto">
          <a:xfrm flipH="1">
            <a:off x="5694363" y="5430838"/>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35"/>
          <p:cNvSpPr>
            <a:spLocks noChangeArrowheads="1"/>
          </p:cNvSpPr>
          <p:nvPr/>
        </p:nvSpPr>
        <p:spPr bwMode="auto">
          <a:xfrm>
            <a:off x="5256213" y="5283200"/>
            <a:ext cx="433388" cy="268287"/>
          </a:xfrm>
          <a:prstGeom prst="rect">
            <a:avLst/>
          </a:prstGeom>
          <a:solidFill>
            <a:srgbClr val="D7F4E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 name="Rectangle 136"/>
          <p:cNvSpPr>
            <a:spLocks noChangeArrowheads="1"/>
          </p:cNvSpPr>
          <p:nvPr/>
        </p:nvSpPr>
        <p:spPr bwMode="auto">
          <a:xfrm>
            <a:off x="5337175" y="5291138"/>
            <a:ext cx="323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Sans"/>
              </a:rPr>
              <a:t>Write</a:t>
            </a:r>
            <a:endParaRPr kumimoji="0" lang="en-US" sz="1800" b="0" i="0" u="none" strike="noStrike" cap="none" normalizeH="0" baseline="0" dirty="0">
              <a:ln>
                <a:noFill/>
              </a:ln>
              <a:solidFill>
                <a:schemeClr val="tx1"/>
              </a:solidFill>
              <a:effectLst/>
              <a:latin typeface="Arial" pitchFamily="34" charset="0"/>
            </a:endParaRPr>
          </a:p>
        </p:txBody>
      </p:sp>
      <p:sp>
        <p:nvSpPr>
          <p:cNvPr id="138" name="Rectangle 137"/>
          <p:cNvSpPr>
            <a:spLocks noChangeArrowheads="1"/>
          </p:cNvSpPr>
          <p:nvPr/>
        </p:nvSpPr>
        <p:spPr bwMode="auto">
          <a:xfrm>
            <a:off x="5329238" y="5424488"/>
            <a:ext cx="33813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driver</a:t>
            </a:r>
            <a:endParaRPr kumimoji="0" lang="en-US" sz="1800" b="0" i="0" u="none" strike="noStrike" cap="none" normalizeH="0" baseline="0">
              <a:ln>
                <a:noFill/>
              </a:ln>
              <a:solidFill>
                <a:schemeClr val="tx1"/>
              </a:solidFill>
              <a:effectLst/>
              <a:latin typeface="Arial" pitchFamily="34" charset="0"/>
            </a:endParaRPr>
          </a:p>
        </p:txBody>
      </p:sp>
      <p:sp>
        <p:nvSpPr>
          <p:cNvPr id="139" name="Line 138"/>
          <p:cNvSpPr>
            <a:spLocks noChangeShapeType="1"/>
          </p:cNvSpPr>
          <p:nvPr/>
        </p:nvSpPr>
        <p:spPr bwMode="auto">
          <a:xfrm>
            <a:off x="5111750" y="5430838"/>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Oval 139"/>
          <p:cNvSpPr>
            <a:spLocks noChangeArrowheads="1"/>
          </p:cNvSpPr>
          <p:nvPr/>
        </p:nvSpPr>
        <p:spPr bwMode="auto">
          <a:xfrm>
            <a:off x="5073650" y="5392738"/>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 name="Oval 140"/>
          <p:cNvSpPr>
            <a:spLocks noChangeArrowheads="1"/>
          </p:cNvSpPr>
          <p:nvPr/>
        </p:nvSpPr>
        <p:spPr bwMode="auto">
          <a:xfrm>
            <a:off x="5810250" y="5399088"/>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 name="Rectangle 141"/>
          <p:cNvSpPr>
            <a:spLocks noChangeArrowheads="1"/>
          </p:cNvSpPr>
          <p:nvPr/>
        </p:nvSpPr>
        <p:spPr bwMode="auto">
          <a:xfrm>
            <a:off x="4287838" y="5692775"/>
            <a:ext cx="5969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Data in</a:t>
            </a:r>
            <a:endParaRPr kumimoji="0" lang="en-US" sz="1800" b="0" i="0" u="none" strike="noStrike" cap="none" normalizeH="0" baseline="0">
              <a:ln>
                <a:noFill/>
              </a:ln>
              <a:solidFill>
                <a:schemeClr val="tx1"/>
              </a:solidFill>
              <a:effectLst/>
              <a:latin typeface="Arial" pitchFamily="34" charset="0"/>
            </a:endParaRPr>
          </a:p>
        </p:txBody>
      </p:sp>
      <p:sp>
        <p:nvSpPr>
          <p:cNvPr id="143" name="Line 142"/>
          <p:cNvSpPr>
            <a:spLocks noChangeShapeType="1"/>
          </p:cNvSpPr>
          <p:nvPr/>
        </p:nvSpPr>
        <p:spPr bwMode="auto">
          <a:xfrm flipV="1">
            <a:off x="4524375" y="5564188"/>
            <a:ext cx="0" cy="13017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143"/>
          <p:cNvSpPr>
            <a:spLocks/>
          </p:cNvSpPr>
          <p:nvPr/>
        </p:nvSpPr>
        <p:spPr bwMode="auto">
          <a:xfrm>
            <a:off x="4500563" y="5564188"/>
            <a:ext cx="47625" cy="82550"/>
          </a:xfrm>
          <a:custGeom>
            <a:avLst/>
            <a:gdLst>
              <a:gd name="T0" fmla="*/ 15 w 30"/>
              <a:gd name="T1" fmla="*/ 37 h 52"/>
              <a:gd name="T2" fmla="*/ 30 w 30"/>
              <a:gd name="T3" fmla="*/ 52 h 52"/>
              <a:gd name="T4" fmla="*/ 15 w 30"/>
              <a:gd name="T5" fmla="*/ 0 h 52"/>
              <a:gd name="T6" fmla="*/ 0 w 30"/>
              <a:gd name="T7" fmla="*/ 52 h 52"/>
              <a:gd name="T8" fmla="*/ 15 w 30"/>
              <a:gd name="T9" fmla="*/ 37 h 52"/>
            </a:gdLst>
            <a:ahLst/>
            <a:cxnLst>
              <a:cxn ang="0">
                <a:pos x="T0" y="T1"/>
              </a:cxn>
              <a:cxn ang="0">
                <a:pos x="T2" y="T3"/>
              </a:cxn>
              <a:cxn ang="0">
                <a:pos x="T4" y="T5"/>
              </a:cxn>
              <a:cxn ang="0">
                <a:pos x="T6" y="T7"/>
              </a:cxn>
              <a:cxn ang="0">
                <a:pos x="T8" y="T9"/>
              </a:cxn>
            </a:cxnLst>
            <a:rect l="0" t="0" r="r" b="b"/>
            <a:pathLst>
              <a:path w="30" h="52">
                <a:moveTo>
                  <a:pt x="15" y="37"/>
                </a:moveTo>
                <a:lnTo>
                  <a:pt x="30" y="52"/>
                </a:lnTo>
                <a:lnTo>
                  <a:pt x="15" y="0"/>
                </a:lnTo>
                <a:lnTo>
                  <a:pt x="0" y="52"/>
                </a:lnTo>
                <a:lnTo>
                  <a:pt x="15" y="3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 name="Rectangle 144"/>
          <p:cNvSpPr>
            <a:spLocks noChangeArrowheads="1"/>
          </p:cNvSpPr>
          <p:nvPr/>
        </p:nvSpPr>
        <p:spPr bwMode="auto">
          <a:xfrm>
            <a:off x="4057650" y="5883275"/>
            <a:ext cx="900113" cy="247650"/>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 name="Rectangle 145"/>
          <p:cNvSpPr>
            <a:spLocks noChangeArrowheads="1"/>
          </p:cNvSpPr>
          <p:nvPr/>
        </p:nvSpPr>
        <p:spPr bwMode="auto">
          <a:xfrm>
            <a:off x="4092575" y="5943600"/>
            <a:ext cx="928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Sense amplifier</a:t>
            </a:r>
            <a:endParaRPr kumimoji="0" lang="en-US" sz="1800" b="0" i="0" u="none" strike="noStrike" cap="none" normalizeH="0" baseline="0" dirty="0">
              <a:ln>
                <a:noFill/>
              </a:ln>
              <a:solidFill>
                <a:schemeClr val="tx1"/>
              </a:solidFill>
              <a:effectLst/>
              <a:latin typeface="Arial" pitchFamily="34" charset="0"/>
            </a:endParaRPr>
          </a:p>
        </p:txBody>
      </p:sp>
      <p:sp>
        <p:nvSpPr>
          <p:cNvPr id="147" name="Rectangle 146"/>
          <p:cNvSpPr>
            <a:spLocks noChangeArrowheads="1"/>
          </p:cNvSpPr>
          <p:nvPr/>
        </p:nvSpPr>
        <p:spPr bwMode="auto">
          <a:xfrm>
            <a:off x="5037138" y="5878513"/>
            <a:ext cx="901700" cy="247650"/>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Rectangle 147"/>
          <p:cNvSpPr>
            <a:spLocks noChangeArrowheads="1"/>
          </p:cNvSpPr>
          <p:nvPr/>
        </p:nvSpPr>
        <p:spPr bwMode="auto">
          <a:xfrm>
            <a:off x="5073650" y="5935663"/>
            <a:ext cx="928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Sense amplifier</a:t>
            </a:r>
            <a:endParaRPr kumimoji="0" lang="en-US" sz="1800" b="0" i="0" u="none" strike="noStrike" cap="none" normalizeH="0" baseline="0">
              <a:ln>
                <a:noFill/>
              </a:ln>
              <a:solidFill>
                <a:schemeClr val="tx1"/>
              </a:solidFill>
              <a:effectLst/>
              <a:latin typeface="Arial" pitchFamily="34" charset="0"/>
            </a:endParaRPr>
          </a:p>
        </p:txBody>
      </p:sp>
      <p:sp>
        <p:nvSpPr>
          <p:cNvPr id="149" name="Line 148"/>
          <p:cNvSpPr>
            <a:spLocks noChangeShapeType="1"/>
          </p:cNvSpPr>
          <p:nvPr/>
        </p:nvSpPr>
        <p:spPr bwMode="auto">
          <a:xfrm>
            <a:off x="4503738" y="6137275"/>
            <a:ext cx="0" cy="1793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9"/>
          <p:cNvSpPr>
            <a:spLocks/>
          </p:cNvSpPr>
          <p:nvPr/>
        </p:nvSpPr>
        <p:spPr bwMode="auto">
          <a:xfrm>
            <a:off x="4476750" y="6216650"/>
            <a:ext cx="55563" cy="100012"/>
          </a:xfrm>
          <a:custGeom>
            <a:avLst/>
            <a:gdLst>
              <a:gd name="T0" fmla="*/ 17 w 35"/>
              <a:gd name="T1" fmla="*/ 18 h 63"/>
              <a:gd name="T2" fmla="*/ 0 w 35"/>
              <a:gd name="T3" fmla="*/ 0 h 63"/>
              <a:gd name="T4" fmla="*/ 17 w 35"/>
              <a:gd name="T5" fmla="*/ 63 h 63"/>
              <a:gd name="T6" fmla="*/ 35 w 35"/>
              <a:gd name="T7" fmla="*/ 0 h 63"/>
              <a:gd name="T8" fmla="*/ 17 w 35"/>
              <a:gd name="T9" fmla="*/ 18 h 63"/>
            </a:gdLst>
            <a:ahLst/>
            <a:cxnLst>
              <a:cxn ang="0">
                <a:pos x="T0" y="T1"/>
              </a:cxn>
              <a:cxn ang="0">
                <a:pos x="T2" y="T3"/>
              </a:cxn>
              <a:cxn ang="0">
                <a:pos x="T4" y="T5"/>
              </a:cxn>
              <a:cxn ang="0">
                <a:pos x="T6" y="T7"/>
              </a:cxn>
              <a:cxn ang="0">
                <a:pos x="T8" y="T9"/>
              </a:cxn>
            </a:cxnLst>
            <a:rect l="0" t="0" r="r" b="b"/>
            <a:pathLst>
              <a:path w="35" h="63">
                <a:moveTo>
                  <a:pt x="17" y="18"/>
                </a:moveTo>
                <a:lnTo>
                  <a:pt x="0" y="0"/>
                </a:lnTo>
                <a:lnTo>
                  <a:pt x="17" y="63"/>
                </a:lnTo>
                <a:lnTo>
                  <a:pt x="35" y="0"/>
                </a:lnTo>
                <a:lnTo>
                  <a:pt x="17"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 name="Line 150"/>
          <p:cNvSpPr>
            <a:spLocks noChangeShapeType="1"/>
          </p:cNvSpPr>
          <p:nvPr/>
        </p:nvSpPr>
        <p:spPr bwMode="auto">
          <a:xfrm>
            <a:off x="5500688" y="6132513"/>
            <a:ext cx="0" cy="1793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151"/>
          <p:cNvSpPr>
            <a:spLocks/>
          </p:cNvSpPr>
          <p:nvPr/>
        </p:nvSpPr>
        <p:spPr bwMode="auto">
          <a:xfrm>
            <a:off x="5473700" y="6211888"/>
            <a:ext cx="55563" cy="100012"/>
          </a:xfrm>
          <a:custGeom>
            <a:avLst/>
            <a:gdLst>
              <a:gd name="T0" fmla="*/ 17 w 35"/>
              <a:gd name="T1" fmla="*/ 18 h 63"/>
              <a:gd name="T2" fmla="*/ 0 w 35"/>
              <a:gd name="T3" fmla="*/ 0 h 63"/>
              <a:gd name="T4" fmla="*/ 17 w 35"/>
              <a:gd name="T5" fmla="*/ 63 h 63"/>
              <a:gd name="T6" fmla="*/ 35 w 35"/>
              <a:gd name="T7" fmla="*/ 0 h 63"/>
              <a:gd name="T8" fmla="*/ 17 w 35"/>
              <a:gd name="T9" fmla="*/ 18 h 63"/>
            </a:gdLst>
            <a:ahLst/>
            <a:cxnLst>
              <a:cxn ang="0">
                <a:pos x="T0" y="T1"/>
              </a:cxn>
              <a:cxn ang="0">
                <a:pos x="T2" y="T3"/>
              </a:cxn>
              <a:cxn ang="0">
                <a:pos x="T4" y="T5"/>
              </a:cxn>
              <a:cxn ang="0">
                <a:pos x="T6" y="T7"/>
              </a:cxn>
              <a:cxn ang="0">
                <a:pos x="T8" y="T9"/>
              </a:cxn>
            </a:cxnLst>
            <a:rect l="0" t="0" r="r" b="b"/>
            <a:pathLst>
              <a:path w="35" h="63">
                <a:moveTo>
                  <a:pt x="17" y="18"/>
                </a:moveTo>
                <a:lnTo>
                  <a:pt x="0" y="0"/>
                </a:lnTo>
                <a:lnTo>
                  <a:pt x="17" y="63"/>
                </a:lnTo>
                <a:lnTo>
                  <a:pt x="35" y="0"/>
                </a:lnTo>
                <a:lnTo>
                  <a:pt x="17"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 name="Rectangle 152"/>
          <p:cNvSpPr>
            <a:spLocks noChangeArrowheads="1"/>
          </p:cNvSpPr>
          <p:nvPr/>
        </p:nvSpPr>
        <p:spPr bwMode="auto">
          <a:xfrm>
            <a:off x="4625975" y="6281738"/>
            <a:ext cx="85725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Data out</a:t>
            </a:r>
            <a:endParaRPr kumimoji="0" lang="en-US" sz="1800" b="0" i="0" u="none" strike="noStrike" cap="none" normalizeH="0" baseline="0">
              <a:ln>
                <a:noFill/>
              </a:ln>
              <a:solidFill>
                <a:schemeClr val="tx1"/>
              </a:solidFill>
              <a:effectLst/>
              <a:latin typeface="Arial" pitchFamily="34" charset="0"/>
            </a:endParaRPr>
          </a:p>
        </p:txBody>
      </p:sp>
      <p:sp>
        <p:nvSpPr>
          <p:cNvPr id="154" name="Freeform 153"/>
          <p:cNvSpPr>
            <a:spLocks/>
          </p:cNvSpPr>
          <p:nvPr/>
        </p:nvSpPr>
        <p:spPr bwMode="auto">
          <a:xfrm>
            <a:off x="3130550" y="4951412"/>
            <a:ext cx="3778250" cy="233362"/>
          </a:xfrm>
          <a:custGeom>
            <a:avLst/>
            <a:gdLst>
              <a:gd name="T0" fmla="*/ 466 w 15111"/>
              <a:gd name="T1" fmla="*/ 0 h 933"/>
              <a:gd name="T2" fmla="*/ 14645 w 15111"/>
              <a:gd name="T3" fmla="*/ 0 h 933"/>
              <a:gd name="T4" fmla="*/ 15111 w 15111"/>
              <a:gd name="T5" fmla="*/ 467 h 933"/>
              <a:gd name="T6" fmla="*/ 14645 w 15111"/>
              <a:gd name="T7" fmla="*/ 933 h 933"/>
              <a:gd name="T8" fmla="*/ 466 w 15111"/>
              <a:gd name="T9" fmla="*/ 933 h 933"/>
              <a:gd name="T10" fmla="*/ 0 w 15111"/>
              <a:gd name="T11" fmla="*/ 467 h 933"/>
              <a:gd name="T12" fmla="*/ 466 w 15111"/>
              <a:gd name="T13" fmla="*/ 0 h 933"/>
            </a:gdLst>
            <a:ahLst/>
            <a:cxnLst>
              <a:cxn ang="0">
                <a:pos x="T0" y="T1"/>
              </a:cxn>
              <a:cxn ang="0">
                <a:pos x="T2" y="T3"/>
              </a:cxn>
              <a:cxn ang="0">
                <a:pos x="T4" y="T5"/>
              </a:cxn>
              <a:cxn ang="0">
                <a:pos x="T6" y="T7"/>
              </a:cxn>
              <a:cxn ang="0">
                <a:pos x="T8" y="T9"/>
              </a:cxn>
              <a:cxn ang="0">
                <a:pos x="T10" y="T11"/>
              </a:cxn>
              <a:cxn ang="0">
                <a:pos x="T12" y="T13"/>
              </a:cxn>
            </a:cxnLst>
            <a:rect l="0" t="0" r="r" b="b"/>
            <a:pathLst>
              <a:path w="15111" h="933">
                <a:moveTo>
                  <a:pt x="466" y="0"/>
                </a:moveTo>
                <a:lnTo>
                  <a:pt x="14645" y="0"/>
                </a:lnTo>
                <a:cubicBezTo>
                  <a:pt x="14903" y="0"/>
                  <a:pt x="15111" y="208"/>
                  <a:pt x="15111" y="467"/>
                </a:cubicBezTo>
                <a:cubicBezTo>
                  <a:pt x="15111" y="725"/>
                  <a:pt x="14903" y="933"/>
                  <a:pt x="14645" y="933"/>
                </a:cubicBezTo>
                <a:lnTo>
                  <a:pt x="466" y="933"/>
                </a:lnTo>
                <a:cubicBezTo>
                  <a:pt x="208" y="933"/>
                  <a:pt x="0" y="725"/>
                  <a:pt x="0" y="467"/>
                </a:cubicBezTo>
                <a:cubicBezTo>
                  <a:pt x="0" y="208"/>
                  <a:pt x="208" y="0"/>
                  <a:pt x="466" y="0"/>
                </a:cubicBezTo>
                <a:close/>
              </a:path>
            </a:pathLst>
          </a:custGeom>
          <a:solidFill>
            <a:srgbClr val="FFD5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Rectangle 154"/>
          <p:cNvSpPr>
            <a:spLocks noChangeArrowheads="1"/>
          </p:cNvSpPr>
          <p:nvPr/>
        </p:nvSpPr>
        <p:spPr bwMode="auto">
          <a:xfrm>
            <a:off x="5237163" y="5672138"/>
            <a:ext cx="5969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Data in</a:t>
            </a:r>
            <a:endParaRPr kumimoji="0" lang="en-US" sz="1800" b="0" i="0" u="none" strike="noStrike" cap="none" normalizeH="0" baseline="0">
              <a:ln>
                <a:noFill/>
              </a:ln>
              <a:solidFill>
                <a:schemeClr val="tx1"/>
              </a:solidFill>
              <a:effectLst/>
              <a:latin typeface="Arial" pitchFamily="34" charset="0"/>
            </a:endParaRPr>
          </a:p>
        </p:txBody>
      </p:sp>
      <p:sp>
        <p:nvSpPr>
          <p:cNvPr id="156" name="Line 155"/>
          <p:cNvSpPr>
            <a:spLocks noChangeShapeType="1"/>
          </p:cNvSpPr>
          <p:nvPr/>
        </p:nvSpPr>
        <p:spPr bwMode="auto">
          <a:xfrm flipV="1">
            <a:off x="5475288" y="5543550"/>
            <a:ext cx="0" cy="13017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6"/>
          <p:cNvSpPr>
            <a:spLocks/>
          </p:cNvSpPr>
          <p:nvPr/>
        </p:nvSpPr>
        <p:spPr bwMode="auto">
          <a:xfrm>
            <a:off x="5451475" y="5543550"/>
            <a:ext cx="47625" cy="84137"/>
          </a:xfrm>
          <a:custGeom>
            <a:avLst/>
            <a:gdLst>
              <a:gd name="T0" fmla="*/ 15 w 30"/>
              <a:gd name="T1" fmla="*/ 38 h 53"/>
              <a:gd name="T2" fmla="*/ 30 w 30"/>
              <a:gd name="T3" fmla="*/ 53 h 53"/>
              <a:gd name="T4" fmla="*/ 15 w 30"/>
              <a:gd name="T5" fmla="*/ 0 h 53"/>
              <a:gd name="T6" fmla="*/ 0 w 30"/>
              <a:gd name="T7" fmla="*/ 53 h 53"/>
              <a:gd name="T8" fmla="*/ 15 w 30"/>
              <a:gd name="T9" fmla="*/ 38 h 53"/>
            </a:gdLst>
            <a:ahLst/>
            <a:cxnLst>
              <a:cxn ang="0">
                <a:pos x="T0" y="T1"/>
              </a:cxn>
              <a:cxn ang="0">
                <a:pos x="T2" y="T3"/>
              </a:cxn>
              <a:cxn ang="0">
                <a:pos x="T4" y="T5"/>
              </a:cxn>
              <a:cxn ang="0">
                <a:pos x="T6" y="T7"/>
              </a:cxn>
              <a:cxn ang="0">
                <a:pos x="T8" y="T9"/>
              </a:cxn>
            </a:cxnLst>
            <a:rect l="0" t="0" r="r" b="b"/>
            <a:pathLst>
              <a:path w="30" h="53">
                <a:moveTo>
                  <a:pt x="15" y="38"/>
                </a:moveTo>
                <a:lnTo>
                  <a:pt x="30" y="53"/>
                </a:lnTo>
                <a:lnTo>
                  <a:pt x="15" y="0"/>
                </a:lnTo>
                <a:lnTo>
                  <a:pt x="0" y="53"/>
                </a:lnTo>
                <a:lnTo>
                  <a:pt x="15" y="3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Rectangle 157"/>
          <p:cNvSpPr>
            <a:spLocks noChangeArrowheads="1"/>
          </p:cNvSpPr>
          <p:nvPr/>
        </p:nvSpPr>
        <p:spPr bwMode="auto">
          <a:xfrm>
            <a:off x="4124325" y="4975225"/>
            <a:ext cx="177800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Column mux/demux</a:t>
            </a:r>
            <a:endParaRPr kumimoji="0" lang="en-US" sz="1800" b="0" i="0" u="none" strike="noStrike" cap="none" normalizeH="0" baseline="0">
              <a:ln>
                <a:noFill/>
              </a:ln>
              <a:solidFill>
                <a:schemeClr val="tx1"/>
              </a:solidFill>
              <a:effectLst/>
              <a:latin typeface="Arial" pitchFamily="34" charset="0"/>
            </a:endParaRPr>
          </a:p>
        </p:txBody>
      </p:sp>
      <p:sp>
        <p:nvSpPr>
          <p:cNvPr id="159" name="Line 158"/>
          <p:cNvSpPr>
            <a:spLocks noChangeShapeType="1"/>
          </p:cNvSpPr>
          <p:nvPr/>
        </p:nvSpPr>
        <p:spPr bwMode="auto">
          <a:xfrm>
            <a:off x="2254250" y="5073650"/>
            <a:ext cx="87471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59"/>
          <p:cNvSpPr>
            <a:spLocks/>
          </p:cNvSpPr>
          <p:nvPr/>
        </p:nvSpPr>
        <p:spPr bwMode="auto">
          <a:xfrm>
            <a:off x="2981325" y="5030787"/>
            <a:ext cx="147638" cy="85725"/>
          </a:xfrm>
          <a:custGeom>
            <a:avLst/>
            <a:gdLst>
              <a:gd name="T0" fmla="*/ 27 w 93"/>
              <a:gd name="T1" fmla="*/ 27 h 54"/>
              <a:gd name="T2" fmla="*/ 0 w 93"/>
              <a:gd name="T3" fmla="*/ 54 h 54"/>
              <a:gd name="T4" fmla="*/ 93 w 93"/>
              <a:gd name="T5" fmla="*/ 27 h 54"/>
              <a:gd name="T6" fmla="*/ 0 w 93"/>
              <a:gd name="T7" fmla="*/ 0 h 54"/>
              <a:gd name="T8" fmla="*/ 27 w 93"/>
              <a:gd name="T9" fmla="*/ 27 h 54"/>
            </a:gdLst>
            <a:ahLst/>
            <a:cxnLst>
              <a:cxn ang="0">
                <a:pos x="T0" y="T1"/>
              </a:cxn>
              <a:cxn ang="0">
                <a:pos x="T2" y="T3"/>
              </a:cxn>
              <a:cxn ang="0">
                <a:pos x="T4" y="T5"/>
              </a:cxn>
              <a:cxn ang="0">
                <a:pos x="T6" y="T7"/>
              </a:cxn>
              <a:cxn ang="0">
                <a:pos x="T8" y="T9"/>
              </a:cxn>
            </a:cxnLst>
            <a:rect l="0" t="0" r="r" b="b"/>
            <a:pathLst>
              <a:path w="93" h="54">
                <a:moveTo>
                  <a:pt x="27" y="27"/>
                </a:moveTo>
                <a:lnTo>
                  <a:pt x="0" y="54"/>
                </a:lnTo>
                <a:lnTo>
                  <a:pt x="93" y="27"/>
                </a:lnTo>
                <a:lnTo>
                  <a:pt x="0" y="0"/>
                </a:lnTo>
                <a:lnTo>
                  <a:pt x="27" y="27"/>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 name="Rectangle 160"/>
          <p:cNvSpPr>
            <a:spLocks noChangeArrowheads="1"/>
          </p:cNvSpPr>
          <p:nvPr/>
        </p:nvSpPr>
        <p:spPr bwMode="auto">
          <a:xfrm>
            <a:off x="2228850" y="5094287"/>
            <a:ext cx="9398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00"/>
                </a:solidFill>
                <a:effectLst/>
                <a:latin typeface="Sans"/>
              </a:rPr>
              <a:t>Address</a:t>
            </a:r>
            <a:endParaRPr kumimoji="0" lang="en-US" sz="1800" b="0" i="0" u="none" strike="noStrike" cap="none" normalizeH="0" baseline="0" dirty="0">
              <a:ln>
                <a:noFill/>
              </a:ln>
              <a:solidFill>
                <a:schemeClr val="tx1"/>
              </a:solidFill>
              <a:effectLst/>
              <a:latin typeface="Arial" pitchFamily="34" charset="0"/>
            </a:endParaRPr>
          </a:p>
        </p:txBody>
      </p:sp>
      <p:sp>
        <p:nvSpPr>
          <p:cNvPr id="162" name="Rounded Rectangle 161"/>
          <p:cNvSpPr/>
          <p:nvPr/>
        </p:nvSpPr>
        <p:spPr>
          <a:xfrm>
            <a:off x="685799" y="998041"/>
            <a:ext cx="3959225" cy="52595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 save space, we arrange SRAM cells into rows and columns </a:t>
            </a:r>
          </a:p>
        </p:txBody>
      </p:sp>
      <p:sp>
        <p:nvSpPr>
          <p:cNvPr id="163" name="Rounded Rectangular Callout 162"/>
          <p:cNvSpPr/>
          <p:nvPr/>
        </p:nvSpPr>
        <p:spPr>
          <a:xfrm>
            <a:off x="7096125" y="2408237"/>
            <a:ext cx="1971675" cy="825500"/>
          </a:xfrm>
          <a:prstGeom prst="wedgeRoundRectCallout">
            <a:avLst>
              <a:gd name="adj1" fmla="val -105277"/>
              <a:gd name="adj2" fmla="val 11218"/>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Setting a word line enables all the cells in a row</a:t>
            </a:r>
          </a:p>
        </p:txBody>
      </p:sp>
      <p:sp>
        <p:nvSpPr>
          <p:cNvPr id="164" name="Rounded Rectangle 163"/>
          <p:cNvSpPr/>
          <p:nvPr/>
        </p:nvSpPr>
        <p:spPr>
          <a:xfrm>
            <a:off x="7096125" y="3505200"/>
            <a:ext cx="1971675" cy="762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a:t>Only one row can be enabled at a time</a:t>
            </a:r>
          </a:p>
        </p:txBody>
      </p:sp>
      <p:pic>
        <p:nvPicPr>
          <p:cNvPr id="166" name="Picture 1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2114" y="3331832"/>
            <a:ext cx="295936" cy="295936"/>
          </a:xfrm>
          <a:prstGeom prst="rect">
            <a:avLst/>
          </a:prstGeom>
        </p:spPr>
      </p:pic>
      <p:sp>
        <p:nvSpPr>
          <p:cNvPr id="167" name="TextBox 166"/>
          <p:cNvSpPr txBox="1"/>
          <p:nvPr/>
        </p:nvSpPr>
        <p:spPr>
          <a:xfrm>
            <a:off x="2751189" y="2040274"/>
            <a:ext cx="344966" cy="2031325"/>
          </a:xfrm>
          <a:prstGeom prst="rect">
            <a:avLst/>
          </a:prstGeom>
          <a:noFill/>
        </p:spPr>
        <p:txBody>
          <a:bodyPr wrap="none" rtlCol="0">
            <a:spAutoFit/>
          </a:bodyPr>
          <a:lstStyle/>
          <a:p>
            <a:r>
              <a:rPr lang="en-US" dirty="0"/>
              <a:t>D</a:t>
            </a:r>
          </a:p>
          <a:p>
            <a:r>
              <a:rPr lang="en-US" dirty="0"/>
              <a:t>E</a:t>
            </a:r>
          </a:p>
          <a:p>
            <a:r>
              <a:rPr lang="en-US" dirty="0"/>
              <a:t>C</a:t>
            </a:r>
          </a:p>
          <a:p>
            <a:r>
              <a:rPr lang="en-US" dirty="0"/>
              <a:t>O</a:t>
            </a:r>
          </a:p>
          <a:p>
            <a:r>
              <a:rPr lang="en-US" dirty="0"/>
              <a:t>D</a:t>
            </a:r>
          </a:p>
          <a:p>
            <a:r>
              <a:rPr lang="en-US" dirty="0"/>
              <a:t>E</a:t>
            </a:r>
          </a:p>
          <a:p>
            <a:r>
              <a:rPr lang="en-US" dirty="0"/>
              <a:t>R</a:t>
            </a:r>
          </a:p>
        </p:txBody>
      </p:sp>
      <p:sp>
        <p:nvSpPr>
          <p:cNvPr id="169" name="Rounded Rectangular Callout 168"/>
          <p:cNvSpPr/>
          <p:nvPr/>
        </p:nvSpPr>
        <p:spPr>
          <a:xfrm>
            <a:off x="0" y="1657350"/>
            <a:ext cx="2386013" cy="992187"/>
          </a:xfrm>
          <a:prstGeom prst="wedgeRoundRectCallout">
            <a:avLst>
              <a:gd name="adj1" fmla="val 63630"/>
              <a:gd name="adj2" fmla="val 4211"/>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Use a decoder to set only one word line to 1 (based on the address)</a:t>
            </a:r>
          </a:p>
        </p:txBody>
      </p:sp>
      <p:sp>
        <p:nvSpPr>
          <p:cNvPr id="170" name="Rectangle 169"/>
          <p:cNvSpPr/>
          <p:nvPr/>
        </p:nvSpPr>
        <p:spPr>
          <a:xfrm>
            <a:off x="3465513" y="5230812"/>
            <a:ext cx="3484562" cy="1423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ounded Rectangular Callout 170"/>
          <p:cNvSpPr/>
          <p:nvPr/>
        </p:nvSpPr>
        <p:spPr>
          <a:xfrm>
            <a:off x="7088717" y="4764881"/>
            <a:ext cx="1944687" cy="736600"/>
          </a:xfrm>
          <a:prstGeom prst="wedgeRoundRectCallout">
            <a:avLst>
              <a:gd name="adj1" fmla="val -99182"/>
              <a:gd name="adj2" fmla="val -9472"/>
              <a:gd name="adj3" fmla="val 16667"/>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Choose a subset of columns to read or write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769441"/>
          </a:xfrm>
          <a:prstGeom prst="rect">
            <a:avLst/>
          </a:prstGeom>
        </p:spPr>
        <p:txBody>
          <a:bodyPr wrap="square">
            <a:spAutoFit/>
          </a:bodyPr>
          <a:lstStyle/>
          <a:p>
            <a:pPr algn="ctr"/>
            <a:r>
              <a:rPr lang="fr-FR" sz="4400" dirty="0"/>
              <a:t>Operating an </a:t>
            </a:r>
            <a:r>
              <a:rPr lang="fr-FR" sz="4400" dirty="0" err="1"/>
              <a:t>Array</a:t>
            </a:r>
            <a:r>
              <a:rPr lang="fr-FR" sz="4400" dirty="0"/>
              <a:t> of SRAM </a:t>
            </a:r>
            <a:r>
              <a:rPr lang="fr-FR" sz="4400" dirty="0" err="1"/>
              <a:t>Cells</a:t>
            </a:r>
            <a:endParaRPr lang="en-US" sz="4400" dirty="0"/>
          </a:p>
        </p:txBody>
      </p:sp>
      <mc:AlternateContent xmlns:mc="http://schemas.openxmlformats.org/markup-compatibility/2006" xmlns:a14="http://schemas.microsoft.com/office/drawing/2010/main">
        <mc:Choice Requires="a14">
          <p:sp>
            <p:nvSpPr>
              <p:cNvPr id="3" name="Text Placeholder 2"/>
              <p:cNvSpPr txBox="1">
                <a:spLocks/>
              </p:cNvSpPr>
              <p:nvPr/>
            </p:nvSpPr>
            <p:spPr>
              <a:xfrm>
                <a:off x="685800" y="1447800"/>
                <a:ext cx="7969250" cy="4724400"/>
              </a:xfrm>
              <a:prstGeom prst="rect">
                <a:avLst/>
              </a:prstGeom>
            </p:spPr>
            <p:txBody>
              <a:bodyPr vert="horz" lIns="0" tIns="0" rIns="0" bIns="0" rtlCol="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b="1" dirty="0">
                    <a:solidFill>
                      <a:srgbClr val="00B050"/>
                    </a:solidFill>
                    <a:latin typeface="Calibri" panose="020F0502020204030204" pitchFamily="34" charset="0"/>
                  </a:rPr>
                  <a:t>Write </a:t>
                </a:r>
                <a:r>
                  <a:rPr lang="en-US" dirty="0">
                    <a:solidFill>
                      <a:schemeClr val="tx1"/>
                    </a:solidFill>
                    <a:latin typeface="Calibri" panose="020F0502020204030204" pitchFamily="34" charset="0"/>
                  </a:rPr>
                  <a:t>mode:</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Use a </a:t>
                </a:r>
                <a:r>
                  <a:rPr lang="en-US" dirty="0">
                    <a:solidFill>
                      <a:srgbClr val="0070C0"/>
                    </a:solidFill>
                    <a:latin typeface="Calibri" panose="020F0502020204030204" pitchFamily="34" charset="0"/>
                  </a:rPr>
                  <a:t>driver circuit</a:t>
                </a:r>
                <a:r>
                  <a:rPr lang="en-US" dirty="0">
                    <a:solidFill>
                      <a:schemeClr val="tx1"/>
                    </a:solidFill>
                    <a:latin typeface="Calibri" panose="020F0502020204030204" pitchFamily="34" charset="0"/>
                  </a:rPr>
                  <a:t> to set the values of BL and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𝐵𝐿</m:t>
                        </m:r>
                      </m:e>
                    </m:acc>
                  </m:oMath>
                </a14:m>
                <a:r>
                  <a:rPr lang="en-US" dirty="0">
                    <a:solidFill>
                      <a:schemeClr val="tx1"/>
                    </a:solidFill>
                    <a:latin typeface="Calibri" panose="020F0502020204030204" pitchFamily="34" charset="0"/>
                  </a:rPr>
                  <a:t> </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Simultaneously </a:t>
                </a:r>
                <a:r>
                  <a:rPr lang="en-US" dirty="0">
                    <a:solidFill>
                      <a:srgbClr val="FF0000"/>
                    </a:solidFill>
                    <a:latin typeface="Calibri" panose="020F0502020204030204" pitchFamily="34" charset="0"/>
                  </a:rPr>
                  <a:t>enable</a:t>
                </a:r>
                <a:r>
                  <a:rPr lang="en-US" dirty="0">
                    <a:solidFill>
                      <a:schemeClr val="tx1"/>
                    </a:solidFill>
                    <a:latin typeface="Calibri" panose="020F0502020204030204" pitchFamily="34" charset="0"/>
                  </a:rPr>
                  <a:t> the word line</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The values in BL and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𝐵𝐿</m:t>
                        </m:r>
                      </m:e>
                    </m:acc>
                  </m:oMath>
                </a14:m>
                <a:r>
                  <a:rPr lang="en-US" dirty="0">
                    <a:solidFill>
                      <a:schemeClr val="tx1"/>
                    </a:solidFill>
                    <a:latin typeface="Calibri" panose="020F0502020204030204" pitchFamily="34" charset="0"/>
                  </a:rPr>
                  <a:t> will get </a:t>
                </a:r>
                <a:r>
                  <a:rPr lang="en-US" dirty="0">
                    <a:solidFill>
                      <a:srgbClr val="FF0000"/>
                    </a:solidFill>
                    <a:latin typeface="Calibri" panose="020F0502020204030204" pitchFamily="34" charset="0"/>
                  </a:rPr>
                  <a:t>transferred</a:t>
                </a:r>
                <a:r>
                  <a:rPr lang="en-US" dirty="0">
                    <a:solidFill>
                      <a:schemeClr val="tx1"/>
                    </a:solidFill>
                    <a:latin typeface="Calibri" panose="020F0502020204030204" pitchFamily="34" charset="0"/>
                  </a:rPr>
                  <a:t> to the SRAM cell (thus a write)</a:t>
                </a:r>
              </a:p>
              <a:p>
                <a:pPr algn="just">
                  <a:buSzPct val="100000"/>
                  <a:buFont typeface="Symbol" panose="05050102010706020507" pitchFamily="18" charset="2"/>
                  <a:buChar char="*"/>
                </a:pPr>
                <a:r>
                  <a:rPr lang="en-US" dirty="0">
                    <a:solidFill>
                      <a:srgbClr val="FF0000"/>
                    </a:solidFill>
                    <a:latin typeface="Calibri" panose="020F0502020204030204" pitchFamily="34" charset="0"/>
                  </a:rPr>
                  <a:t>Read</a:t>
                </a:r>
                <a:r>
                  <a:rPr lang="en-US" dirty="0">
                    <a:solidFill>
                      <a:schemeClr val="tx1"/>
                    </a:solidFill>
                    <a:latin typeface="Calibri" panose="020F0502020204030204" pitchFamily="34" charset="0"/>
                  </a:rPr>
                  <a:t>: </a:t>
                </a:r>
              </a:p>
              <a:p>
                <a:pPr lvl="1" algn="just">
                  <a:buSzPct val="100000"/>
                  <a:buFont typeface="Symbol" panose="05050102010706020507" pitchFamily="18" charset="2"/>
                  <a:buChar char="*"/>
                </a:pPr>
                <a:r>
                  <a:rPr lang="en-US" dirty="0">
                    <a:solidFill>
                      <a:srgbClr val="00B050"/>
                    </a:solidFill>
                    <a:latin typeface="Calibri" panose="020F0502020204030204" pitchFamily="34" charset="0"/>
                  </a:rPr>
                  <a:t>Disconnect</a:t>
                </a:r>
                <a:r>
                  <a:rPr lang="en-US" dirty="0">
                    <a:solidFill>
                      <a:schemeClr val="tx1"/>
                    </a:solidFill>
                    <a:latin typeface="Calibri" panose="020F0502020204030204" pitchFamily="34" charset="0"/>
                  </a:rPr>
                  <a:t> the bit lines from supply and ground using transistors (floating)</a:t>
                </a:r>
              </a:p>
              <a:p>
                <a:pPr lvl="1" algn="just">
                  <a:buSzPct val="100000"/>
                  <a:buFont typeface="Symbol" panose="05050102010706020507" pitchFamily="18" charset="2"/>
                  <a:buChar char="*"/>
                </a:pPr>
                <a:r>
                  <a:rPr lang="en-US" dirty="0">
                    <a:solidFill>
                      <a:srgbClr val="FF0000"/>
                    </a:solidFill>
                    <a:latin typeface="Calibri" panose="020F0502020204030204" pitchFamily="34" charset="0"/>
                  </a:rPr>
                  <a:t>Enable</a:t>
                </a:r>
                <a:r>
                  <a:rPr lang="en-US" dirty="0">
                    <a:solidFill>
                      <a:schemeClr val="tx1"/>
                    </a:solidFill>
                    <a:latin typeface="Calibri" panose="020F0502020204030204" pitchFamily="34" charset="0"/>
                  </a:rPr>
                  <a:t> the word line</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The </a:t>
                </a:r>
                <a:r>
                  <a:rPr lang="en-US" dirty="0">
                    <a:solidFill>
                      <a:srgbClr val="0070C0"/>
                    </a:solidFill>
                    <a:latin typeface="Calibri" panose="020F0502020204030204" pitchFamily="34" charset="0"/>
                  </a:rPr>
                  <a:t>values</a:t>
                </a:r>
                <a:r>
                  <a:rPr lang="en-US" dirty="0">
                    <a:solidFill>
                      <a:schemeClr val="tx1"/>
                    </a:solidFill>
                    <a:latin typeface="Calibri" panose="020F0502020204030204" pitchFamily="34" charset="0"/>
                  </a:rPr>
                  <a:t> of (BL and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𝐵𝐿</m:t>
                        </m:r>
                      </m:e>
                    </m:acc>
                  </m:oMath>
                </a14:m>
                <a:r>
                  <a:rPr lang="en-US" dirty="0">
                    <a:solidFill>
                      <a:schemeClr val="tx1"/>
                    </a:solidFill>
                    <a:latin typeface="Calibri" panose="020F0502020204030204" pitchFamily="34" charset="0"/>
                  </a:rPr>
                  <a:t>) will get set to logical 1 and 0 respectively if the value stored in the SRAM cell is 1, or vice-versa</a:t>
                </a:r>
              </a:p>
              <a:p>
                <a:pPr lvl="1" algn="just">
                  <a:buSzPct val="100000"/>
                  <a:buFont typeface="Symbol" panose="05050102010706020507" pitchFamily="18" charset="2"/>
                  <a:buChar char="*"/>
                </a:pPr>
                <a:endParaRPr lang="en-US" sz="1600" dirty="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sz="8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mc:Choice>
        <mc:Fallback xmlns="">
          <p:sp>
            <p:nvSpPr>
              <p:cNvPr id="3" name="Text Placeholder 2"/>
              <p:cNvSpPr txBox="1">
                <a:spLocks noRot="1" noChangeAspect="1" noMove="1" noResize="1" noEditPoints="1" noAdjustHandles="1" noChangeArrowheads="1" noChangeShapeType="1" noTextEdit="1"/>
              </p:cNvSpPr>
              <p:nvPr/>
            </p:nvSpPr>
            <p:spPr>
              <a:xfrm>
                <a:off x="685800" y="1447800"/>
                <a:ext cx="7969250" cy="4724400"/>
              </a:xfrm>
              <a:prstGeom prst="rect">
                <a:avLst/>
              </a:prstGeom>
              <a:blipFill rotWithShape="0">
                <a:blip r:embed="rId2"/>
                <a:stretch>
                  <a:fillRect l="-1607" t="-4903" r="-2066"/>
                </a:stretch>
              </a:blipFill>
            </p:spPr>
            <p:txBody>
              <a:bodyPr/>
              <a:lstStyle/>
              <a:p>
                <a:r>
                  <a:rPr lang="en-US">
                    <a:noFill/>
                  </a:rPr>
                  <a:t> </a:t>
                </a:r>
              </a:p>
            </p:txBody>
          </p:sp>
        </mc:Fallback>
      </mc:AlternateContent>
    </p:spTree>
    <p:extLst>
      <p:ext uri="{BB962C8B-B14F-4D97-AF65-F5344CB8AC3E}">
        <p14:creationId xmlns:p14="http://schemas.microsoft.com/office/powerpoint/2010/main" val="3186082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769441"/>
          </a:xfrm>
          <a:prstGeom prst="rect">
            <a:avLst/>
          </a:prstGeom>
        </p:spPr>
        <p:txBody>
          <a:bodyPr wrap="square">
            <a:spAutoFit/>
          </a:bodyPr>
          <a:lstStyle/>
          <a:p>
            <a:pPr algn="ctr"/>
            <a:r>
              <a:rPr lang="fr-FR" sz="4400" dirty="0" err="1"/>
              <a:t>Pre-charging</a:t>
            </a:r>
            <a:endParaRPr lang="en-US" sz="4400" dirty="0"/>
          </a:p>
        </p:txBody>
      </p:sp>
      <p:sp>
        <p:nvSpPr>
          <p:cNvPr id="3" name="Text Placeholder 2"/>
          <p:cNvSpPr txBox="1">
            <a:spLocks/>
          </p:cNvSpPr>
          <p:nvPr/>
        </p:nvSpPr>
        <p:spPr>
          <a:xfrm>
            <a:off x="685800" y="1447800"/>
            <a:ext cx="7969250" cy="4724400"/>
          </a:xfrm>
          <a:prstGeom prst="rect">
            <a:avLst/>
          </a:prstGeom>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b="1" dirty="0">
                <a:solidFill>
                  <a:srgbClr val="00B050"/>
                </a:solidFill>
                <a:latin typeface="Calibri" panose="020F0502020204030204" pitchFamily="34" charset="0"/>
              </a:rPr>
              <a:t>Issues with the simple design:</a:t>
            </a:r>
            <a:endParaRPr lang="en-US" dirty="0">
              <a:solidFill>
                <a:schemeClr val="tx1"/>
              </a:solidFill>
              <a:latin typeface="Calibri" panose="020F0502020204030204" pitchFamily="34" charset="0"/>
            </a:endParaRP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The bit lines are very long, and are connected to a lot of SRAM cells</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They thus have a lot of resistance and capacitance</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Driving them to a logical 0 or 1 (typically 1V) will take a long time</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This will make the SRAM </a:t>
            </a:r>
            <a:r>
              <a:rPr lang="en-US" dirty="0">
                <a:solidFill>
                  <a:srgbClr val="FF0000"/>
                </a:solidFill>
                <a:latin typeface="Calibri" panose="020F0502020204030204" pitchFamily="34" charset="0"/>
              </a:rPr>
              <a:t>slow </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Can we do something </a:t>
            </a:r>
            <a:r>
              <a:rPr lang="en-US" b="1" dirty="0">
                <a:solidFill>
                  <a:srgbClr val="00B050"/>
                </a:solidFill>
                <a:latin typeface="Calibri" panose="020F0502020204030204" pitchFamily="34" charset="0"/>
              </a:rPr>
              <a:t>better</a:t>
            </a:r>
          </a:p>
          <a:p>
            <a:pPr algn="just">
              <a:buSzPct val="100000"/>
              <a:buFont typeface="Symbol" panose="05050102010706020507" pitchFamily="18" charset="2"/>
              <a:buChar char="*"/>
            </a:pPr>
            <a:r>
              <a:rPr lang="en-US" dirty="0">
                <a:solidFill>
                  <a:srgbClr val="0070C0"/>
                </a:solidFill>
                <a:latin typeface="Calibri" panose="020F0502020204030204" pitchFamily="34" charset="0"/>
              </a:rPr>
              <a:t>Observe:</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Let us pre-charge both the </a:t>
            </a:r>
            <a:r>
              <a:rPr lang="en-US" dirty="0" err="1">
                <a:solidFill>
                  <a:schemeClr val="tx1"/>
                </a:solidFill>
                <a:latin typeface="Calibri" panose="020F0502020204030204" pitchFamily="34" charset="0"/>
              </a:rPr>
              <a:t>bitlines</a:t>
            </a:r>
            <a:r>
              <a:rPr lang="en-US" dirty="0">
                <a:solidFill>
                  <a:schemeClr val="tx1"/>
                </a:solidFill>
                <a:latin typeface="Calibri" panose="020F0502020204030204" pitchFamily="34" charset="0"/>
              </a:rPr>
              <a:t> to 0.5 V (assuming logical 1 is 1V) using strong pre-charge driver circuits</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Let us then </a:t>
            </a:r>
            <a:r>
              <a:rPr lang="en-US" dirty="0">
                <a:solidFill>
                  <a:srgbClr val="00B050"/>
                </a:solidFill>
                <a:latin typeface="Calibri" panose="020F0502020204030204" pitchFamily="34" charset="0"/>
              </a:rPr>
              <a:t>enable</a:t>
            </a:r>
            <a:r>
              <a:rPr lang="en-US" dirty="0">
                <a:solidFill>
                  <a:schemeClr val="tx1"/>
                </a:solidFill>
                <a:latin typeface="Calibri" panose="020F0502020204030204" pitchFamily="34" charset="0"/>
              </a:rPr>
              <a:t> the word line</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One of the bit lines will move </a:t>
            </a:r>
            <a:r>
              <a:rPr lang="en-US" dirty="0">
                <a:solidFill>
                  <a:srgbClr val="FF0000"/>
                </a:solidFill>
                <a:latin typeface="Calibri" panose="020F0502020204030204" pitchFamily="34" charset="0"/>
              </a:rPr>
              <a:t>towards</a:t>
            </a:r>
            <a:r>
              <a:rPr lang="en-US" dirty="0">
                <a:solidFill>
                  <a:schemeClr val="tx1"/>
                </a:solidFill>
                <a:latin typeface="Calibri" panose="020F0502020204030204" pitchFamily="34" charset="0"/>
              </a:rPr>
              <a:t> 0V and the other </a:t>
            </a:r>
            <a:r>
              <a:rPr lang="en-US" dirty="0">
                <a:solidFill>
                  <a:srgbClr val="FF0000"/>
                </a:solidFill>
                <a:latin typeface="Calibri" panose="020F0502020204030204" pitchFamily="34" charset="0"/>
              </a:rPr>
              <a:t>towards</a:t>
            </a:r>
            <a:r>
              <a:rPr lang="en-US" dirty="0">
                <a:solidFill>
                  <a:schemeClr val="tx1"/>
                </a:solidFill>
                <a:latin typeface="Calibri" panose="020F0502020204030204" pitchFamily="34" charset="0"/>
              </a:rPr>
              <a:t> 1V</a:t>
            </a:r>
          </a:p>
          <a:p>
            <a:pPr lvl="1" algn="just">
              <a:buSzPct val="100000"/>
              <a:buFont typeface="Symbol" panose="05050102010706020507" pitchFamily="18" charset="2"/>
              <a:buChar char="*"/>
            </a:pPr>
            <a:r>
              <a:rPr lang="en-US" b="1" dirty="0">
                <a:solidFill>
                  <a:srgbClr val="C00000"/>
                </a:solidFill>
                <a:latin typeface="Calibri" panose="020F0502020204030204" pitchFamily="34" charset="0"/>
              </a:rPr>
              <a:t>IDEA</a:t>
            </a:r>
            <a:r>
              <a:rPr lang="en-US" dirty="0">
                <a:solidFill>
                  <a:schemeClr val="tx1"/>
                </a:solidFill>
                <a:latin typeface="Calibri" panose="020F0502020204030204" pitchFamily="34" charset="0"/>
              </a:rPr>
              <a:t>: Monitor the difference in voltages between the bit lines</a:t>
            </a:r>
          </a:p>
          <a:p>
            <a:pPr lvl="1" algn="just">
              <a:buSzPct val="100000"/>
              <a:buFont typeface="Symbol" panose="05050102010706020507" pitchFamily="18" charset="2"/>
              <a:buChar char="*"/>
            </a:pPr>
            <a:endParaRPr lang="en-US" sz="8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16933" y="5029200"/>
            <a:ext cx="1215673" cy="1338262"/>
          </a:xfrm>
          <a:prstGeom prst="rect">
            <a:avLst/>
          </a:prstGeom>
        </p:spPr>
      </p:pic>
    </p:spTree>
    <p:extLst>
      <p:ext uri="{BB962C8B-B14F-4D97-AF65-F5344CB8AC3E}">
        <p14:creationId xmlns:p14="http://schemas.microsoft.com/office/powerpoint/2010/main" val="3610626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1446550"/>
          </a:xfrm>
          <a:prstGeom prst="rect">
            <a:avLst/>
          </a:prstGeom>
        </p:spPr>
        <p:txBody>
          <a:bodyPr wrap="square">
            <a:spAutoFit/>
          </a:bodyPr>
          <a:lstStyle/>
          <a:p>
            <a:pPr algn="ctr"/>
            <a:r>
              <a:rPr lang="fr-FR" sz="4400" dirty="0" err="1"/>
              <a:t>Disclaimer</a:t>
            </a:r>
            <a:r>
              <a:rPr lang="fr-FR" sz="4400" dirty="0"/>
              <a:t>: This </a:t>
            </a:r>
            <a:r>
              <a:rPr lang="fr-FR" sz="4400" dirty="0" err="1"/>
              <a:t>chapter</a:t>
            </a:r>
            <a:r>
              <a:rPr lang="fr-FR" sz="4400" dirty="0"/>
              <a:t> </a:t>
            </a:r>
            <a:r>
              <a:rPr lang="fr-FR" sz="4400" dirty="0" err="1"/>
              <a:t>is</a:t>
            </a:r>
            <a:r>
              <a:rPr lang="fr-FR" sz="4400" dirty="0"/>
              <a:t> </a:t>
            </a:r>
            <a:r>
              <a:rPr lang="fr-FR" sz="4400" dirty="0" err="1"/>
              <a:t>only</a:t>
            </a:r>
            <a:r>
              <a:rPr lang="fr-FR" sz="4400" dirty="0"/>
              <a:t> to </a:t>
            </a:r>
            <a:r>
              <a:rPr lang="fr-FR" sz="4400" dirty="0" err="1"/>
              <a:t>get</a:t>
            </a:r>
            <a:r>
              <a:rPr lang="fr-FR" sz="4400" dirty="0"/>
              <a:t> a high </a:t>
            </a:r>
            <a:r>
              <a:rPr lang="fr-FR" sz="4400" dirty="0" err="1"/>
              <a:t>level</a:t>
            </a:r>
            <a:r>
              <a:rPr lang="fr-FR" sz="4400" dirty="0"/>
              <a:t> </a:t>
            </a:r>
            <a:r>
              <a:rPr lang="fr-FR" sz="4400" dirty="0" err="1"/>
              <a:t>overview</a:t>
            </a:r>
            <a:r>
              <a:rPr lang="fr-FR" sz="4400" dirty="0"/>
              <a:t> ...</a:t>
            </a:r>
            <a:endParaRPr lang="en-US" sz="4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990600"/>
            <a:ext cx="812825" cy="812825"/>
          </a:xfrm>
          <a:prstGeom prst="rect">
            <a:avLst/>
          </a:prstGeom>
        </p:spPr>
      </p:pic>
      <p:sp>
        <p:nvSpPr>
          <p:cNvPr id="5" name="Text Placeholder 2"/>
          <p:cNvSpPr txBox="1">
            <a:spLocks/>
          </p:cNvSpPr>
          <p:nvPr/>
        </p:nvSpPr>
        <p:spPr>
          <a:xfrm>
            <a:off x="567279" y="2057400"/>
            <a:ext cx="7969250" cy="3962400"/>
          </a:xfrm>
          <a:prstGeom prst="rect">
            <a:avLst/>
          </a:prstGeo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a:latin typeface="Calibri" panose="020F0502020204030204" pitchFamily="34" charset="0"/>
              </a:rPr>
              <a:t>We assume some </a:t>
            </a:r>
            <a:r>
              <a:rPr lang="en-US" dirty="0">
                <a:solidFill>
                  <a:srgbClr val="C00000"/>
                </a:solidFill>
                <a:latin typeface="Calibri" panose="020F0502020204030204" pitchFamily="34" charset="0"/>
              </a:rPr>
              <a:t>background</a:t>
            </a:r>
            <a:r>
              <a:rPr lang="en-US" dirty="0">
                <a:latin typeface="Calibri" panose="020F0502020204030204" pitchFamily="34" charset="0"/>
              </a:rPr>
              <a:t> in logic gates, transistors, combinational and sequential logic</a:t>
            </a:r>
          </a:p>
          <a:p>
            <a:pPr algn="just">
              <a:buSzPct val="100000"/>
              <a:buFont typeface="Symbol" panose="05050102010706020507" pitchFamily="18" charset="2"/>
              <a:buChar char="*"/>
            </a:pPr>
            <a:r>
              <a:rPr lang="en-US" dirty="0">
                <a:solidFill>
                  <a:schemeClr val="tx1"/>
                </a:solidFill>
                <a:latin typeface="Calibri" panose="020F0502020204030204" pitchFamily="34" charset="0"/>
              </a:rPr>
              <a:t>The </a:t>
            </a:r>
            <a:r>
              <a:rPr lang="en-US" dirty="0">
                <a:solidFill>
                  <a:srgbClr val="FF0000"/>
                </a:solidFill>
                <a:latin typeface="Calibri" panose="020F0502020204030204" pitchFamily="34" charset="0"/>
              </a:rPr>
              <a:t>aim</a:t>
            </a:r>
            <a:r>
              <a:rPr lang="en-US" dirty="0">
                <a:solidFill>
                  <a:schemeClr val="tx1"/>
                </a:solidFill>
                <a:latin typeface="Calibri" panose="020F0502020204030204" pitchFamily="34" charset="0"/>
              </a:rPr>
              <a:t> of this chapter is to only provide a </a:t>
            </a:r>
            <a:r>
              <a:rPr lang="en-US" u="sng" dirty="0">
                <a:solidFill>
                  <a:srgbClr val="0070C0"/>
                </a:solidFill>
                <a:latin typeface="Calibri" panose="020F0502020204030204" pitchFamily="34" charset="0"/>
              </a:rPr>
              <a:t>high level overview</a:t>
            </a:r>
          </a:p>
          <a:p>
            <a:pPr algn="just">
              <a:buSzPct val="100000"/>
              <a:buFont typeface="Symbol" panose="05050102010706020507" pitchFamily="18" charset="2"/>
              <a:buChar char="*"/>
            </a:pPr>
            <a:r>
              <a:rPr lang="en-US" dirty="0">
                <a:solidFill>
                  <a:schemeClr val="tx1"/>
                </a:solidFill>
                <a:latin typeface="Calibri" panose="020F0502020204030204" pitchFamily="34" charset="0"/>
              </a:rPr>
              <a:t>For a </a:t>
            </a:r>
            <a:r>
              <a:rPr lang="en-US" dirty="0">
                <a:solidFill>
                  <a:srgbClr val="00B050"/>
                </a:solidFill>
                <a:latin typeface="Calibri" panose="020F0502020204030204" pitchFamily="34" charset="0"/>
              </a:rPr>
              <a:t>deeper</a:t>
            </a:r>
            <a:r>
              <a:rPr lang="en-US" dirty="0">
                <a:solidFill>
                  <a:schemeClr val="tx1"/>
                </a:solidFill>
                <a:latin typeface="Calibri" panose="020F0502020204030204" pitchFamily="34" charset="0"/>
              </a:rPr>
              <a:t> understanding consult any of the classic textbooks on digital logic</a:t>
            </a:r>
          </a:p>
        </p:txBody>
      </p:sp>
    </p:spTree>
    <p:extLst>
      <p:ext uri="{BB962C8B-B14F-4D97-AF65-F5344CB8AC3E}">
        <p14:creationId xmlns:p14="http://schemas.microsoft.com/office/powerpoint/2010/main" val="1798108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769441"/>
          </a:xfrm>
          <a:prstGeom prst="rect">
            <a:avLst/>
          </a:prstGeom>
        </p:spPr>
        <p:txBody>
          <a:bodyPr wrap="square">
            <a:spAutoFit/>
          </a:bodyPr>
          <a:lstStyle/>
          <a:p>
            <a:pPr algn="ctr"/>
            <a:r>
              <a:rPr lang="fr-FR" sz="4400" dirty="0" err="1"/>
              <a:t>Pre-charging</a:t>
            </a:r>
            <a:r>
              <a:rPr lang="fr-FR" sz="4400" dirty="0"/>
              <a:t> - II</a:t>
            </a:r>
            <a:endParaRPr lang="en-US" sz="4400" dirty="0"/>
          </a:p>
        </p:txBody>
      </p:sp>
      <mc:AlternateContent xmlns:mc="http://schemas.openxmlformats.org/markup-compatibility/2006" xmlns:a14="http://schemas.microsoft.com/office/drawing/2010/main">
        <mc:Choice Requires="a14">
          <p:sp>
            <p:nvSpPr>
              <p:cNvPr id="3" name="Text Placeholder 2"/>
              <p:cNvSpPr txBox="1">
                <a:spLocks/>
              </p:cNvSpPr>
              <p:nvPr/>
            </p:nvSpPr>
            <p:spPr>
              <a:xfrm>
                <a:off x="685800" y="1447800"/>
                <a:ext cx="7969250" cy="4724400"/>
              </a:xfrm>
              <a:prstGeom prst="rect">
                <a:avLst/>
              </a:prstGeom>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a:solidFill>
                      <a:schemeClr val="tx1"/>
                    </a:solidFill>
                    <a:latin typeface="Calibri" panose="020F0502020204030204" pitchFamily="34" charset="0"/>
                  </a:rPr>
                  <a:t>Should we </a:t>
                </a:r>
                <a:r>
                  <a:rPr lang="en-US" dirty="0">
                    <a:solidFill>
                      <a:srgbClr val="0070C0"/>
                    </a:solidFill>
                    <a:latin typeface="Calibri" panose="020F0502020204030204" pitchFamily="34" charset="0"/>
                  </a:rPr>
                  <a:t>wait</a:t>
                </a:r>
                <a:r>
                  <a:rPr lang="en-US" dirty="0">
                    <a:solidFill>
                      <a:schemeClr val="tx1"/>
                    </a:solidFill>
                    <a:latin typeface="Calibri" panose="020F0502020204030204" pitchFamily="34" charset="0"/>
                  </a:rPr>
                  <a:t> for one of the </a:t>
                </a:r>
                <a:r>
                  <a:rPr lang="en-US" dirty="0">
                    <a:solidFill>
                      <a:srgbClr val="FF0000"/>
                    </a:solidFill>
                    <a:latin typeface="Calibri" panose="020F0502020204030204" pitchFamily="34" charset="0"/>
                  </a:rPr>
                  <a:t>bit lines </a:t>
                </a:r>
                <a:r>
                  <a:rPr lang="en-US" dirty="0">
                    <a:solidFill>
                      <a:schemeClr val="tx1"/>
                    </a:solidFill>
                    <a:latin typeface="Calibri" panose="020F0502020204030204" pitchFamily="34" charset="0"/>
                  </a:rPr>
                  <a:t>to reach 0V and the </a:t>
                </a:r>
                <a:r>
                  <a:rPr lang="en-US" dirty="0">
                    <a:solidFill>
                      <a:srgbClr val="C00000"/>
                    </a:solidFill>
                    <a:latin typeface="Calibri" panose="020F0502020204030204" pitchFamily="34" charset="0"/>
                  </a:rPr>
                  <a:t>other</a:t>
                </a:r>
                <a:r>
                  <a:rPr lang="en-US" dirty="0">
                    <a:solidFill>
                      <a:schemeClr val="tx1"/>
                    </a:solidFill>
                    <a:latin typeface="Calibri" panose="020F0502020204030204" pitchFamily="34" charset="0"/>
                  </a:rPr>
                  <a:t> to reach 1V</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Answer: </a:t>
                </a:r>
                <a:r>
                  <a:rPr lang="en-US" b="1" dirty="0">
                    <a:solidFill>
                      <a:srgbClr val="FF0000"/>
                    </a:solidFill>
                    <a:latin typeface="Calibri" panose="020F0502020204030204" pitchFamily="34" charset="0"/>
                  </a:rPr>
                  <a:t>NO</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If we know the outcome: </a:t>
                </a:r>
                <a:r>
                  <a:rPr lang="en-US" dirty="0">
                    <a:solidFill>
                      <a:srgbClr val="C00000"/>
                    </a:solidFill>
                    <a:latin typeface="Calibri" panose="020F0502020204030204" pitchFamily="34" charset="0"/>
                  </a:rPr>
                  <a:t>why wait</a:t>
                </a:r>
              </a:p>
              <a:p>
                <a:pPr algn="just">
                  <a:buSzPct val="100000"/>
                  <a:buFont typeface="Symbol" panose="05050102010706020507" pitchFamily="18" charset="2"/>
                  <a:buChar char="*"/>
                </a:pPr>
                <a:r>
                  <a:rPr lang="en-US" dirty="0">
                    <a:solidFill>
                      <a:srgbClr val="C00000"/>
                    </a:solidFill>
                    <a:latin typeface="Calibri" panose="020F0502020204030204" pitchFamily="34" charset="0"/>
                  </a:rPr>
                  <a:t>Monitor</a:t>
                </a:r>
                <a:r>
                  <a:rPr lang="en-US" dirty="0">
                    <a:solidFill>
                      <a:schemeClr val="tx1"/>
                    </a:solidFill>
                    <a:latin typeface="Calibri" panose="020F0502020204030204" pitchFamily="34" charset="0"/>
                  </a:rPr>
                  <a:t> the difference: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Δ</m:t>
                    </m:r>
                    <m:r>
                      <a:rPr lang="en-US"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𝑉𝑜𝑙𝑡𝑎𝑔𝑒</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𝐵𝐿</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𝑉𝑜𝑙𝑡𝑎𝑔𝑒</m:t>
                    </m:r>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𝐵𝐿</m:t>
                        </m:r>
                      </m:e>
                    </m:acc>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latin typeface="Calibri" panose="020F0502020204030204" pitchFamily="34" charset="0"/>
                  </a:rPr>
                  <a:t> </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There can be some amount of electrical noise that might cause a little bit of fluctuation in the voltages of the bit line. Define a noise threshold, T.</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The moment: |</a:t>
                </a:r>
                <a:r>
                  <a:rPr lang="el-GR" dirty="0">
                    <a:solidFill>
                      <a:schemeClr val="tx1"/>
                    </a:solidFill>
                    <a:ea typeface="Cambria Math" panose="02040503050406030204" pitchFamily="18" charset="0"/>
                  </a:rPr>
                  <a:t> </a:t>
                </a:r>
                <a14:m>
                  <m:oMath xmlns:m="http://schemas.openxmlformats.org/officeDocument/2006/math">
                    <m:r>
                      <m:rPr>
                        <m:sty m:val="p"/>
                      </m:rPr>
                      <a:rPr lang="el-GR" i="1">
                        <a:solidFill>
                          <a:schemeClr val="tx1"/>
                        </a:solidFill>
                        <a:latin typeface="Cambria Math" panose="02040503050406030204" pitchFamily="18" charset="0"/>
                        <a:ea typeface="Cambria Math" panose="02040503050406030204" pitchFamily="18" charset="0"/>
                      </a:rPr>
                      <m:t>Δ</m:t>
                    </m:r>
                  </m:oMath>
                </a14:m>
                <a:r>
                  <a:rPr lang="en-US" dirty="0">
                    <a:solidFill>
                      <a:schemeClr val="tx1"/>
                    </a:solidFill>
                    <a:latin typeface="Calibri" panose="020F0502020204030204" pitchFamily="34" charset="0"/>
                  </a:rPr>
                  <a:t>| &gt; T, declare the </a:t>
                </a:r>
                <a:r>
                  <a:rPr lang="en-US" dirty="0">
                    <a:solidFill>
                      <a:srgbClr val="FF0000"/>
                    </a:solidFill>
                    <a:latin typeface="Calibri" panose="020F0502020204030204" pitchFamily="34" charset="0"/>
                  </a:rPr>
                  <a:t>result</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If </a:t>
                </a:r>
                <a14:m>
                  <m:oMath xmlns:m="http://schemas.openxmlformats.org/officeDocument/2006/math">
                    <m:r>
                      <m:rPr>
                        <m:sty m:val="p"/>
                      </m:rPr>
                      <a:rPr lang="el-GR" i="1">
                        <a:solidFill>
                          <a:schemeClr val="tx1"/>
                        </a:solidFill>
                        <a:latin typeface="Cambria Math" panose="02040503050406030204" pitchFamily="18" charset="0"/>
                        <a:ea typeface="Cambria Math" panose="02040503050406030204" pitchFamily="18" charset="0"/>
                      </a:rPr>
                      <m:t>Δ</m:t>
                    </m:r>
                  </m:oMath>
                </a14:m>
                <a:r>
                  <a:rPr lang="en-US" dirty="0">
                    <a:solidFill>
                      <a:schemeClr val="tx1"/>
                    </a:solidFill>
                    <a:latin typeface="Calibri" panose="020F0502020204030204" pitchFamily="34" charset="0"/>
                  </a:rPr>
                  <a:t> is +</a:t>
                </a:r>
                <a:r>
                  <a:rPr lang="en-US" dirty="0" err="1">
                    <a:solidFill>
                      <a:schemeClr val="tx1"/>
                    </a:solidFill>
                    <a:latin typeface="Calibri" panose="020F0502020204030204" pitchFamily="34" charset="0"/>
                  </a:rPr>
                  <a:t>ve</a:t>
                </a:r>
                <a:r>
                  <a:rPr lang="en-US" dirty="0">
                    <a:solidFill>
                      <a:schemeClr val="tx1"/>
                    </a:solidFill>
                    <a:latin typeface="Calibri" panose="020F0502020204030204" pitchFamily="34" charset="0"/>
                  </a:rPr>
                  <a:t>, infer a logical 1</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Else, infer a logical 0</a:t>
                </a:r>
              </a:p>
              <a:p>
                <a:pPr lvl="1" algn="just">
                  <a:buSzPct val="100000"/>
                  <a:buFont typeface="Symbol" panose="05050102010706020507" pitchFamily="18" charset="2"/>
                  <a:buChar char="*"/>
                </a:pPr>
                <a:endParaRPr lang="en-US" sz="8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mc:Choice>
        <mc:Fallback xmlns="">
          <p:sp>
            <p:nvSpPr>
              <p:cNvPr id="3" name="Text Placeholder 2"/>
              <p:cNvSpPr txBox="1">
                <a:spLocks noRot="1" noChangeAspect="1" noMove="1" noResize="1" noEditPoints="1" noAdjustHandles="1" noChangeArrowheads="1" noChangeShapeType="1" noTextEdit="1"/>
              </p:cNvSpPr>
              <p:nvPr/>
            </p:nvSpPr>
            <p:spPr>
              <a:xfrm>
                <a:off x="685800" y="1447800"/>
                <a:ext cx="7969250" cy="4724400"/>
              </a:xfrm>
              <a:prstGeom prst="rect">
                <a:avLst/>
              </a:prstGeom>
              <a:blipFill rotWithShape="0">
                <a:blip r:embed="rId2"/>
                <a:stretch>
                  <a:fillRect l="-1301" t="-4258" r="-2525"/>
                </a:stretch>
              </a:blipFill>
            </p:spPr>
            <p:txBody>
              <a:bodyPr/>
              <a:lstStyle/>
              <a:p>
                <a:r>
                  <a:rPr lang="en-US">
                    <a:noFill/>
                  </a:rPr>
                  <a:t> </a:t>
                </a:r>
              </a:p>
            </p:txBody>
          </p:sp>
        </mc:Fallback>
      </mc:AlternateContent>
      <p:sp>
        <p:nvSpPr>
          <p:cNvPr id="5" name="Rounded Rectangle 4"/>
          <p:cNvSpPr/>
          <p:nvPr/>
        </p:nvSpPr>
        <p:spPr>
          <a:xfrm>
            <a:off x="2438400" y="5943600"/>
            <a:ext cx="51054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 very fast method of reading</a:t>
            </a:r>
          </a:p>
        </p:txBody>
      </p:sp>
      <p:pic>
        <p:nvPicPr>
          <p:cNvPr id="6" name="Picture 5"/>
          <p:cNvPicPr>
            <a:picLocks noChangeAspect="1"/>
          </p:cNvPicPr>
          <p:nvPr/>
        </p:nvPicPr>
        <p:blipFill>
          <a:blip r:embed="rId3"/>
          <a:stretch>
            <a:fillRect/>
          </a:stretch>
        </p:blipFill>
        <p:spPr>
          <a:xfrm>
            <a:off x="254000" y="5781194"/>
            <a:ext cx="1771650" cy="1076806"/>
          </a:xfrm>
          <a:prstGeom prst="rect">
            <a:avLst/>
          </a:prstGeom>
        </p:spPr>
      </p:pic>
    </p:spTree>
    <p:extLst>
      <p:ext uri="{BB962C8B-B14F-4D97-AF65-F5344CB8AC3E}">
        <p14:creationId xmlns:p14="http://schemas.microsoft.com/office/powerpoint/2010/main" val="3842530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41</a:t>
            </a:fld>
            <a:endParaRPr lang="en-US" sz="1050" dirty="0">
              <a:latin typeface="Calibri" panose="020F0502020204030204" pitchFamily="34" charset="0"/>
            </a:endParaRPr>
          </a:p>
        </p:txBody>
      </p:sp>
      <p:sp>
        <p:nvSpPr>
          <p:cNvPr id="4" name="Rectangle 3"/>
          <p:cNvSpPr/>
          <p:nvPr/>
        </p:nvSpPr>
        <p:spPr>
          <a:xfrm>
            <a:off x="228600" y="228600"/>
            <a:ext cx="8686800" cy="769441"/>
          </a:xfrm>
          <a:prstGeom prst="rect">
            <a:avLst/>
          </a:prstGeom>
        </p:spPr>
        <p:txBody>
          <a:bodyPr wrap="square">
            <a:spAutoFit/>
          </a:bodyPr>
          <a:lstStyle/>
          <a:p>
            <a:pPr algn="ctr"/>
            <a:r>
              <a:rPr lang="fr-FR" sz="4400" dirty="0" err="1"/>
              <a:t>Array</a:t>
            </a:r>
            <a:r>
              <a:rPr lang="fr-FR" sz="4400" dirty="0"/>
              <a:t> of SRAM </a:t>
            </a:r>
            <a:r>
              <a:rPr lang="fr-FR" sz="4400" dirty="0" err="1"/>
              <a:t>Cells</a:t>
            </a:r>
            <a:endParaRPr lang="en-US" sz="4400" dirty="0"/>
          </a:p>
        </p:txBody>
      </p:sp>
      <p:sp>
        <p:nvSpPr>
          <p:cNvPr id="6" name="AutoShape 3"/>
          <p:cNvSpPr>
            <a:spLocks noChangeAspect="1" noChangeArrowheads="1" noTextEdit="1"/>
          </p:cNvSpPr>
          <p:nvPr/>
        </p:nvSpPr>
        <p:spPr bwMode="auto">
          <a:xfrm>
            <a:off x="1752600" y="1524000"/>
            <a:ext cx="52578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p:cNvSpPr>
            <a:spLocks noChangeArrowheads="1"/>
          </p:cNvSpPr>
          <p:nvPr/>
        </p:nvSpPr>
        <p:spPr bwMode="auto">
          <a:xfrm>
            <a:off x="3155950" y="2073275"/>
            <a:ext cx="3794125" cy="2778125"/>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716213" y="1785937"/>
            <a:ext cx="377825" cy="2808287"/>
          </a:xfrm>
          <a:custGeom>
            <a:avLst/>
            <a:gdLst>
              <a:gd name="T0" fmla="*/ 555 w 1511"/>
              <a:gd name="T1" fmla="*/ 0 h 11232"/>
              <a:gd name="T2" fmla="*/ 957 w 1511"/>
              <a:gd name="T3" fmla="*/ 0 h 11232"/>
              <a:gd name="T4" fmla="*/ 1511 w 1511"/>
              <a:gd name="T5" fmla="*/ 554 h 11232"/>
              <a:gd name="T6" fmla="*/ 1511 w 1511"/>
              <a:gd name="T7" fmla="*/ 10678 h 11232"/>
              <a:gd name="T8" fmla="*/ 957 w 1511"/>
              <a:gd name="T9" fmla="*/ 11232 h 11232"/>
              <a:gd name="T10" fmla="*/ 555 w 1511"/>
              <a:gd name="T11" fmla="*/ 11232 h 11232"/>
              <a:gd name="T12" fmla="*/ 0 w 1511"/>
              <a:gd name="T13" fmla="*/ 10678 h 11232"/>
              <a:gd name="T14" fmla="*/ 0 w 1511"/>
              <a:gd name="T15" fmla="*/ 554 h 11232"/>
              <a:gd name="T16" fmla="*/ 555 w 1511"/>
              <a:gd name="T17" fmla="*/ 0 h 1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1232">
                <a:moveTo>
                  <a:pt x="555" y="0"/>
                </a:moveTo>
                <a:lnTo>
                  <a:pt x="957" y="0"/>
                </a:lnTo>
                <a:cubicBezTo>
                  <a:pt x="1264" y="0"/>
                  <a:pt x="1511" y="247"/>
                  <a:pt x="1511" y="554"/>
                </a:cubicBezTo>
                <a:lnTo>
                  <a:pt x="1511" y="10678"/>
                </a:lnTo>
                <a:cubicBezTo>
                  <a:pt x="1511" y="10985"/>
                  <a:pt x="1264" y="11232"/>
                  <a:pt x="957" y="11232"/>
                </a:cubicBezTo>
                <a:lnTo>
                  <a:pt x="555" y="11232"/>
                </a:lnTo>
                <a:cubicBezTo>
                  <a:pt x="248" y="11232"/>
                  <a:pt x="0" y="10985"/>
                  <a:pt x="0" y="10678"/>
                </a:cubicBezTo>
                <a:lnTo>
                  <a:pt x="0" y="554"/>
                </a:lnTo>
                <a:cubicBezTo>
                  <a:pt x="0" y="247"/>
                  <a:pt x="248" y="0"/>
                  <a:pt x="555" y="0"/>
                </a:cubicBezTo>
                <a:close/>
              </a:path>
            </a:pathLst>
          </a:custGeom>
          <a:solidFill>
            <a:srgbClr val="94B3B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8"/>
          <p:cNvSpPr>
            <a:spLocks noChangeShapeType="1"/>
          </p:cNvSpPr>
          <p:nvPr/>
        </p:nvSpPr>
        <p:spPr bwMode="auto">
          <a:xfrm>
            <a:off x="1812925" y="3090862"/>
            <a:ext cx="87471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2540000" y="3048000"/>
            <a:ext cx="147638" cy="84137"/>
          </a:xfrm>
          <a:custGeom>
            <a:avLst/>
            <a:gdLst>
              <a:gd name="T0" fmla="*/ 27 w 93"/>
              <a:gd name="T1" fmla="*/ 27 h 53"/>
              <a:gd name="T2" fmla="*/ 0 w 93"/>
              <a:gd name="T3" fmla="*/ 53 h 53"/>
              <a:gd name="T4" fmla="*/ 93 w 93"/>
              <a:gd name="T5" fmla="*/ 27 h 53"/>
              <a:gd name="T6" fmla="*/ 0 w 93"/>
              <a:gd name="T7" fmla="*/ 0 h 53"/>
              <a:gd name="T8" fmla="*/ 27 w 93"/>
              <a:gd name="T9" fmla="*/ 27 h 53"/>
            </a:gdLst>
            <a:ahLst/>
            <a:cxnLst>
              <a:cxn ang="0">
                <a:pos x="T0" y="T1"/>
              </a:cxn>
              <a:cxn ang="0">
                <a:pos x="T2" y="T3"/>
              </a:cxn>
              <a:cxn ang="0">
                <a:pos x="T4" y="T5"/>
              </a:cxn>
              <a:cxn ang="0">
                <a:pos x="T6" y="T7"/>
              </a:cxn>
              <a:cxn ang="0">
                <a:pos x="T8" y="T9"/>
              </a:cxn>
            </a:cxnLst>
            <a:rect l="0" t="0" r="r" b="b"/>
            <a:pathLst>
              <a:path w="93" h="53">
                <a:moveTo>
                  <a:pt x="27" y="27"/>
                </a:moveTo>
                <a:lnTo>
                  <a:pt x="0" y="53"/>
                </a:lnTo>
                <a:lnTo>
                  <a:pt x="93" y="27"/>
                </a:lnTo>
                <a:lnTo>
                  <a:pt x="0" y="0"/>
                </a:lnTo>
                <a:lnTo>
                  <a:pt x="27" y="27"/>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3100388" y="1982787"/>
            <a:ext cx="3359150" cy="4762"/>
          </a:xfrm>
          <a:custGeom>
            <a:avLst/>
            <a:gdLst>
              <a:gd name="T0" fmla="*/ 0 w 13432"/>
              <a:gd name="T1" fmla="*/ 0 h 19"/>
              <a:gd name="T2" fmla="*/ 13432 w 13432"/>
              <a:gd name="T3" fmla="*/ 19 h 19"/>
              <a:gd name="T4" fmla="*/ 13432 w 13432"/>
              <a:gd name="T5" fmla="*/ 0 h 19"/>
            </a:gdLst>
            <a:ahLst/>
            <a:cxnLst>
              <a:cxn ang="0">
                <a:pos x="T0" y="T1"/>
              </a:cxn>
              <a:cxn ang="0">
                <a:pos x="T2" y="T3"/>
              </a:cxn>
              <a:cxn ang="0">
                <a:pos x="T4" y="T5"/>
              </a:cxn>
            </a:cxnLst>
            <a:rect l="0" t="0" r="r" b="b"/>
            <a:pathLst>
              <a:path w="13432" h="19">
                <a:moveTo>
                  <a:pt x="0" y="0"/>
                </a:moveTo>
                <a:lnTo>
                  <a:pt x="13432" y="19"/>
                </a:lnTo>
                <a:lnTo>
                  <a:pt x="134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a:off x="3630613" y="198278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2"/>
          <p:cNvSpPr>
            <a:spLocks noChangeShapeType="1"/>
          </p:cNvSpPr>
          <p:nvPr/>
        </p:nvSpPr>
        <p:spPr bwMode="auto">
          <a:xfrm>
            <a:off x="4470400" y="1987550"/>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a:off x="5432425" y="1992312"/>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4"/>
          <p:cNvSpPr>
            <a:spLocks noChangeShapeType="1"/>
          </p:cNvSpPr>
          <p:nvPr/>
        </p:nvSpPr>
        <p:spPr bwMode="auto">
          <a:xfrm>
            <a:off x="6454775" y="198278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3416300" y="2133600"/>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3465513" y="2155825"/>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18" name="Rectangle 17"/>
          <p:cNvSpPr>
            <a:spLocks noChangeArrowheads="1"/>
          </p:cNvSpPr>
          <p:nvPr/>
        </p:nvSpPr>
        <p:spPr bwMode="auto">
          <a:xfrm>
            <a:off x="3541713" y="2289175"/>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19" name="Rectangle 18"/>
          <p:cNvSpPr>
            <a:spLocks noChangeArrowheads="1"/>
          </p:cNvSpPr>
          <p:nvPr/>
        </p:nvSpPr>
        <p:spPr bwMode="auto">
          <a:xfrm>
            <a:off x="4297363" y="2141537"/>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9"/>
          <p:cNvSpPr>
            <a:spLocks noChangeArrowheads="1"/>
          </p:cNvSpPr>
          <p:nvPr/>
        </p:nvSpPr>
        <p:spPr bwMode="auto">
          <a:xfrm>
            <a:off x="4346575" y="216376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21" name="Rectangle 20"/>
          <p:cNvSpPr>
            <a:spLocks noChangeArrowheads="1"/>
          </p:cNvSpPr>
          <p:nvPr/>
        </p:nvSpPr>
        <p:spPr bwMode="auto">
          <a:xfrm>
            <a:off x="4422775" y="229711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22" name="Rectangle 21"/>
          <p:cNvSpPr>
            <a:spLocks noChangeArrowheads="1"/>
          </p:cNvSpPr>
          <p:nvPr/>
        </p:nvSpPr>
        <p:spPr bwMode="auto">
          <a:xfrm>
            <a:off x="5249863" y="2141537"/>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5299075" y="216376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24" name="Rectangle 23"/>
          <p:cNvSpPr>
            <a:spLocks noChangeArrowheads="1"/>
          </p:cNvSpPr>
          <p:nvPr/>
        </p:nvSpPr>
        <p:spPr bwMode="auto">
          <a:xfrm>
            <a:off x="5373688" y="229711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25" name="Rectangle 24"/>
          <p:cNvSpPr>
            <a:spLocks noChangeArrowheads="1"/>
          </p:cNvSpPr>
          <p:nvPr/>
        </p:nvSpPr>
        <p:spPr bwMode="auto">
          <a:xfrm>
            <a:off x="6184900" y="2136775"/>
            <a:ext cx="433388"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6234113" y="215900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27" name="Rectangle 26"/>
          <p:cNvSpPr>
            <a:spLocks noChangeArrowheads="1"/>
          </p:cNvSpPr>
          <p:nvPr/>
        </p:nvSpPr>
        <p:spPr bwMode="auto">
          <a:xfrm>
            <a:off x="6310313" y="229235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28" name="Freeform 27"/>
          <p:cNvSpPr>
            <a:spLocks/>
          </p:cNvSpPr>
          <p:nvPr/>
        </p:nvSpPr>
        <p:spPr bwMode="auto">
          <a:xfrm>
            <a:off x="3087688" y="2898775"/>
            <a:ext cx="3357563" cy="4762"/>
          </a:xfrm>
          <a:custGeom>
            <a:avLst/>
            <a:gdLst>
              <a:gd name="T0" fmla="*/ 0 w 13431"/>
              <a:gd name="T1" fmla="*/ 0 h 19"/>
              <a:gd name="T2" fmla="*/ 13431 w 13431"/>
              <a:gd name="T3" fmla="*/ 19 h 19"/>
              <a:gd name="T4" fmla="*/ 13431 w 13431"/>
              <a:gd name="T5" fmla="*/ 0 h 19"/>
            </a:gdLst>
            <a:ahLst/>
            <a:cxnLst>
              <a:cxn ang="0">
                <a:pos x="T0" y="T1"/>
              </a:cxn>
              <a:cxn ang="0">
                <a:pos x="T2" y="T3"/>
              </a:cxn>
              <a:cxn ang="0">
                <a:pos x="T4" y="T5"/>
              </a:cxn>
            </a:cxnLst>
            <a:rect l="0" t="0" r="r" b="b"/>
            <a:pathLst>
              <a:path w="13431" h="19">
                <a:moveTo>
                  <a:pt x="0" y="0"/>
                </a:moveTo>
                <a:lnTo>
                  <a:pt x="13431" y="19"/>
                </a:lnTo>
                <a:lnTo>
                  <a:pt x="1343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8"/>
          <p:cNvSpPr>
            <a:spLocks noChangeShapeType="1"/>
          </p:cNvSpPr>
          <p:nvPr/>
        </p:nvSpPr>
        <p:spPr bwMode="auto">
          <a:xfrm>
            <a:off x="3616325" y="28987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9"/>
          <p:cNvSpPr>
            <a:spLocks noChangeShapeType="1"/>
          </p:cNvSpPr>
          <p:nvPr/>
        </p:nvSpPr>
        <p:spPr bwMode="auto">
          <a:xfrm>
            <a:off x="4456113" y="2903537"/>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0"/>
          <p:cNvSpPr>
            <a:spLocks noChangeShapeType="1"/>
          </p:cNvSpPr>
          <p:nvPr/>
        </p:nvSpPr>
        <p:spPr bwMode="auto">
          <a:xfrm>
            <a:off x="5418138" y="2908300"/>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1"/>
          <p:cNvSpPr>
            <a:spLocks noChangeShapeType="1"/>
          </p:cNvSpPr>
          <p:nvPr/>
        </p:nvSpPr>
        <p:spPr bwMode="auto">
          <a:xfrm>
            <a:off x="6440488" y="28987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3403600" y="3049587"/>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3451225" y="3071812"/>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35" name="Rectangle 34"/>
          <p:cNvSpPr>
            <a:spLocks noChangeArrowheads="1"/>
          </p:cNvSpPr>
          <p:nvPr/>
        </p:nvSpPr>
        <p:spPr bwMode="auto">
          <a:xfrm>
            <a:off x="3527425" y="3205162"/>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36" name="Rectangle 35"/>
          <p:cNvSpPr>
            <a:spLocks noChangeArrowheads="1"/>
          </p:cNvSpPr>
          <p:nvPr/>
        </p:nvSpPr>
        <p:spPr bwMode="auto">
          <a:xfrm>
            <a:off x="4284663" y="3055937"/>
            <a:ext cx="431800"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4332288" y="30797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38" name="Rectangle 37"/>
          <p:cNvSpPr>
            <a:spLocks noChangeArrowheads="1"/>
          </p:cNvSpPr>
          <p:nvPr/>
        </p:nvSpPr>
        <p:spPr bwMode="auto">
          <a:xfrm>
            <a:off x="4408488" y="32131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39" name="Rectangle 38"/>
          <p:cNvSpPr>
            <a:spLocks noChangeArrowheads="1"/>
          </p:cNvSpPr>
          <p:nvPr/>
        </p:nvSpPr>
        <p:spPr bwMode="auto">
          <a:xfrm>
            <a:off x="5235575" y="3055937"/>
            <a:ext cx="433388"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5284788" y="30797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41" name="Rectangle 40"/>
          <p:cNvSpPr>
            <a:spLocks noChangeArrowheads="1"/>
          </p:cNvSpPr>
          <p:nvPr/>
        </p:nvSpPr>
        <p:spPr bwMode="auto">
          <a:xfrm>
            <a:off x="5360988" y="32131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42" name="Rectangle 41"/>
          <p:cNvSpPr>
            <a:spLocks noChangeArrowheads="1"/>
          </p:cNvSpPr>
          <p:nvPr/>
        </p:nvSpPr>
        <p:spPr bwMode="auto">
          <a:xfrm>
            <a:off x="6170613" y="3051175"/>
            <a:ext cx="433388"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2"/>
          <p:cNvSpPr>
            <a:spLocks noChangeArrowheads="1"/>
          </p:cNvSpPr>
          <p:nvPr/>
        </p:nvSpPr>
        <p:spPr bwMode="auto">
          <a:xfrm>
            <a:off x="6219825" y="3074987"/>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44" name="Rectangle 43"/>
          <p:cNvSpPr>
            <a:spLocks noChangeArrowheads="1"/>
          </p:cNvSpPr>
          <p:nvPr/>
        </p:nvSpPr>
        <p:spPr bwMode="auto">
          <a:xfrm>
            <a:off x="6296025" y="3208337"/>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45" name="Freeform 44"/>
          <p:cNvSpPr>
            <a:spLocks/>
          </p:cNvSpPr>
          <p:nvPr/>
        </p:nvSpPr>
        <p:spPr bwMode="auto">
          <a:xfrm>
            <a:off x="3094038" y="4321175"/>
            <a:ext cx="3359150" cy="6350"/>
          </a:xfrm>
          <a:custGeom>
            <a:avLst/>
            <a:gdLst>
              <a:gd name="T0" fmla="*/ 0 w 13432"/>
              <a:gd name="T1" fmla="*/ 0 h 20"/>
              <a:gd name="T2" fmla="*/ 13432 w 13432"/>
              <a:gd name="T3" fmla="*/ 20 h 20"/>
              <a:gd name="T4" fmla="*/ 13432 w 13432"/>
              <a:gd name="T5" fmla="*/ 0 h 20"/>
            </a:gdLst>
            <a:ahLst/>
            <a:cxnLst>
              <a:cxn ang="0">
                <a:pos x="T0" y="T1"/>
              </a:cxn>
              <a:cxn ang="0">
                <a:pos x="T2" y="T3"/>
              </a:cxn>
              <a:cxn ang="0">
                <a:pos x="T4" y="T5"/>
              </a:cxn>
            </a:cxnLst>
            <a:rect l="0" t="0" r="r" b="b"/>
            <a:pathLst>
              <a:path w="13432" h="20">
                <a:moveTo>
                  <a:pt x="0" y="0"/>
                </a:moveTo>
                <a:lnTo>
                  <a:pt x="13432" y="20"/>
                </a:lnTo>
                <a:lnTo>
                  <a:pt x="134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5"/>
          <p:cNvSpPr>
            <a:spLocks noChangeShapeType="1"/>
          </p:cNvSpPr>
          <p:nvPr/>
        </p:nvSpPr>
        <p:spPr bwMode="auto">
          <a:xfrm>
            <a:off x="3624263" y="43211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6"/>
          <p:cNvSpPr>
            <a:spLocks noChangeShapeType="1"/>
          </p:cNvSpPr>
          <p:nvPr/>
        </p:nvSpPr>
        <p:spPr bwMode="auto">
          <a:xfrm>
            <a:off x="4462463" y="4327525"/>
            <a:ext cx="0" cy="1444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7"/>
          <p:cNvSpPr>
            <a:spLocks noChangeShapeType="1"/>
          </p:cNvSpPr>
          <p:nvPr/>
        </p:nvSpPr>
        <p:spPr bwMode="auto">
          <a:xfrm>
            <a:off x="5424488" y="4332287"/>
            <a:ext cx="0" cy="1444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8"/>
          <p:cNvSpPr>
            <a:spLocks noChangeShapeType="1"/>
          </p:cNvSpPr>
          <p:nvPr/>
        </p:nvSpPr>
        <p:spPr bwMode="auto">
          <a:xfrm>
            <a:off x="6448425" y="4321175"/>
            <a:ext cx="0" cy="1460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3409950" y="4471987"/>
            <a:ext cx="431800" cy="268287"/>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3459163" y="449580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52" name="Rectangle 51"/>
          <p:cNvSpPr>
            <a:spLocks noChangeArrowheads="1"/>
          </p:cNvSpPr>
          <p:nvPr/>
        </p:nvSpPr>
        <p:spPr bwMode="auto">
          <a:xfrm>
            <a:off x="3533775" y="462915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53" name="Rectangle 52"/>
          <p:cNvSpPr>
            <a:spLocks noChangeArrowheads="1"/>
          </p:cNvSpPr>
          <p:nvPr/>
        </p:nvSpPr>
        <p:spPr bwMode="auto">
          <a:xfrm>
            <a:off x="4291013" y="4479925"/>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53"/>
          <p:cNvSpPr>
            <a:spLocks noChangeArrowheads="1"/>
          </p:cNvSpPr>
          <p:nvPr/>
        </p:nvSpPr>
        <p:spPr bwMode="auto">
          <a:xfrm>
            <a:off x="4340225" y="45021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55" name="Rectangle 54"/>
          <p:cNvSpPr>
            <a:spLocks noChangeArrowheads="1"/>
          </p:cNvSpPr>
          <p:nvPr/>
        </p:nvSpPr>
        <p:spPr bwMode="auto">
          <a:xfrm>
            <a:off x="4414838" y="46355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56" name="Rectangle 55"/>
          <p:cNvSpPr>
            <a:spLocks noChangeArrowheads="1"/>
          </p:cNvSpPr>
          <p:nvPr/>
        </p:nvSpPr>
        <p:spPr bwMode="auto">
          <a:xfrm>
            <a:off x="5243513" y="4479925"/>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5291138" y="4502150"/>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58" name="Rectangle 57"/>
          <p:cNvSpPr>
            <a:spLocks noChangeArrowheads="1"/>
          </p:cNvSpPr>
          <p:nvPr/>
        </p:nvSpPr>
        <p:spPr bwMode="auto">
          <a:xfrm>
            <a:off x="5367338" y="4635500"/>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59" name="Rectangle 58"/>
          <p:cNvSpPr>
            <a:spLocks noChangeArrowheads="1"/>
          </p:cNvSpPr>
          <p:nvPr/>
        </p:nvSpPr>
        <p:spPr bwMode="auto">
          <a:xfrm>
            <a:off x="6178550" y="4475162"/>
            <a:ext cx="431800" cy="266700"/>
          </a:xfrm>
          <a:prstGeom prst="rect">
            <a:avLst/>
          </a:prstGeom>
          <a:solidFill>
            <a:srgbClr val="FFCC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6227763" y="4497387"/>
            <a:ext cx="379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SRAM</a:t>
            </a:r>
            <a:endParaRPr kumimoji="0" lang="en-US" sz="1800" b="0" i="0" u="none" strike="noStrike" cap="none" normalizeH="0" baseline="0">
              <a:ln>
                <a:noFill/>
              </a:ln>
              <a:solidFill>
                <a:schemeClr val="tx1"/>
              </a:solidFill>
              <a:effectLst/>
              <a:latin typeface="Arial" pitchFamily="34" charset="0"/>
            </a:endParaRPr>
          </a:p>
        </p:txBody>
      </p:sp>
      <p:sp>
        <p:nvSpPr>
          <p:cNvPr id="61" name="Rectangle 60"/>
          <p:cNvSpPr>
            <a:spLocks noChangeArrowheads="1"/>
          </p:cNvSpPr>
          <p:nvPr/>
        </p:nvSpPr>
        <p:spPr bwMode="auto">
          <a:xfrm>
            <a:off x="6302375" y="4630737"/>
            <a:ext cx="2222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62" name="Oval 61"/>
          <p:cNvSpPr>
            <a:spLocks noChangeArrowheads="1"/>
          </p:cNvSpPr>
          <p:nvPr/>
        </p:nvSpPr>
        <p:spPr bwMode="auto">
          <a:xfrm>
            <a:off x="4364038" y="3709987"/>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Oval 62"/>
          <p:cNvSpPr>
            <a:spLocks noChangeArrowheads="1"/>
          </p:cNvSpPr>
          <p:nvPr/>
        </p:nvSpPr>
        <p:spPr bwMode="auto">
          <a:xfrm>
            <a:off x="4764088" y="3713162"/>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3"/>
          <p:cNvSpPr>
            <a:spLocks noChangeArrowheads="1"/>
          </p:cNvSpPr>
          <p:nvPr/>
        </p:nvSpPr>
        <p:spPr bwMode="auto">
          <a:xfrm>
            <a:off x="5140325" y="3719512"/>
            <a:ext cx="96838" cy="88900"/>
          </a:xfrm>
          <a:prstGeom prst="ellipse">
            <a:avLst/>
          </a:prstGeom>
          <a:solidFill>
            <a:srgbClr val="241C1C"/>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64"/>
          <p:cNvSpPr>
            <a:spLocks noChangeShapeType="1"/>
          </p:cNvSpPr>
          <p:nvPr/>
        </p:nvSpPr>
        <p:spPr bwMode="auto">
          <a:xfrm>
            <a:off x="3251200" y="1854200"/>
            <a:ext cx="1588" cy="33035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5"/>
          <p:cNvSpPr>
            <a:spLocks noChangeShapeType="1"/>
          </p:cNvSpPr>
          <p:nvPr/>
        </p:nvSpPr>
        <p:spPr bwMode="auto">
          <a:xfrm>
            <a:off x="3251200" y="22733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6"/>
          <p:cNvSpPr>
            <a:spLocks noChangeShapeType="1"/>
          </p:cNvSpPr>
          <p:nvPr/>
        </p:nvSpPr>
        <p:spPr bwMode="auto">
          <a:xfrm>
            <a:off x="3251200" y="31607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7"/>
          <p:cNvSpPr>
            <a:spLocks noChangeShapeType="1"/>
          </p:cNvSpPr>
          <p:nvPr/>
        </p:nvSpPr>
        <p:spPr bwMode="auto">
          <a:xfrm>
            <a:off x="3251200" y="46116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Oval 68"/>
          <p:cNvSpPr>
            <a:spLocks noChangeArrowheads="1"/>
          </p:cNvSpPr>
          <p:nvPr/>
        </p:nvSpPr>
        <p:spPr bwMode="auto">
          <a:xfrm>
            <a:off x="3225800" y="2241550"/>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69"/>
          <p:cNvSpPr>
            <a:spLocks noChangeArrowheads="1"/>
          </p:cNvSpPr>
          <p:nvPr/>
        </p:nvSpPr>
        <p:spPr bwMode="auto">
          <a:xfrm>
            <a:off x="3205163" y="3128962"/>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70"/>
          <p:cNvSpPr>
            <a:spLocks noChangeArrowheads="1"/>
          </p:cNvSpPr>
          <p:nvPr/>
        </p:nvSpPr>
        <p:spPr bwMode="auto">
          <a:xfrm>
            <a:off x="3213100" y="4572000"/>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71"/>
          <p:cNvSpPr>
            <a:spLocks noChangeShapeType="1"/>
          </p:cNvSpPr>
          <p:nvPr/>
        </p:nvSpPr>
        <p:spPr bwMode="auto">
          <a:xfrm>
            <a:off x="4125913" y="1854200"/>
            <a:ext cx="7938" cy="407035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72"/>
          <p:cNvSpPr>
            <a:spLocks noChangeShapeType="1"/>
          </p:cNvSpPr>
          <p:nvPr/>
        </p:nvSpPr>
        <p:spPr bwMode="auto">
          <a:xfrm>
            <a:off x="4125913" y="22733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3"/>
          <p:cNvSpPr>
            <a:spLocks noChangeShapeType="1"/>
          </p:cNvSpPr>
          <p:nvPr/>
        </p:nvSpPr>
        <p:spPr bwMode="auto">
          <a:xfrm>
            <a:off x="4125913" y="31607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4"/>
          <p:cNvSpPr>
            <a:spLocks noChangeShapeType="1"/>
          </p:cNvSpPr>
          <p:nvPr/>
        </p:nvSpPr>
        <p:spPr bwMode="auto">
          <a:xfrm>
            <a:off x="4125913" y="46116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Oval 75"/>
          <p:cNvSpPr>
            <a:spLocks noChangeArrowheads="1"/>
          </p:cNvSpPr>
          <p:nvPr/>
        </p:nvSpPr>
        <p:spPr bwMode="auto">
          <a:xfrm>
            <a:off x="4100513" y="22415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76"/>
          <p:cNvSpPr>
            <a:spLocks noChangeArrowheads="1"/>
          </p:cNvSpPr>
          <p:nvPr/>
        </p:nvSpPr>
        <p:spPr bwMode="auto">
          <a:xfrm>
            <a:off x="4079875" y="3128962"/>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77"/>
          <p:cNvSpPr>
            <a:spLocks noChangeArrowheads="1"/>
          </p:cNvSpPr>
          <p:nvPr/>
        </p:nvSpPr>
        <p:spPr bwMode="auto">
          <a:xfrm>
            <a:off x="4087813" y="457200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Line 78"/>
          <p:cNvSpPr>
            <a:spLocks noChangeShapeType="1"/>
          </p:cNvSpPr>
          <p:nvPr/>
        </p:nvSpPr>
        <p:spPr bwMode="auto">
          <a:xfrm>
            <a:off x="5084763" y="1860550"/>
            <a:ext cx="0" cy="40116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9"/>
          <p:cNvSpPr>
            <a:spLocks noChangeShapeType="1"/>
          </p:cNvSpPr>
          <p:nvPr/>
        </p:nvSpPr>
        <p:spPr bwMode="auto">
          <a:xfrm>
            <a:off x="5084763" y="2281237"/>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80"/>
          <p:cNvSpPr>
            <a:spLocks noChangeShapeType="1"/>
          </p:cNvSpPr>
          <p:nvPr/>
        </p:nvSpPr>
        <p:spPr bwMode="auto">
          <a:xfrm>
            <a:off x="5084763" y="316706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1"/>
          <p:cNvSpPr>
            <a:spLocks noChangeShapeType="1"/>
          </p:cNvSpPr>
          <p:nvPr/>
        </p:nvSpPr>
        <p:spPr bwMode="auto">
          <a:xfrm>
            <a:off x="5084763" y="461803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Oval 82"/>
          <p:cNvSpPr>
            <a:spLocks noChangeArrowheads="1"/>
          </p:cNvSpPr>
          <p:nvPr/>
        </p:nvSpPr>
        <p:spPr bwMode="auto">
          <a:xfrm>
            <a:off x="5059363" y="22494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83"/>
          <p:cNvSpPr>
            <a:spLocks noChangeArrowheads="1"/>
          </p:cNvSpPr>
          <p:nvPr/>
        </p:nvSpPr>
        <p:spPr bwMode="auto">
          <a:xfrm>
            <a:off x="5038725" y="31353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Oval 84"/>
          <p:cNvSpPr>
            <a:spLocks noChangeArrowheads="1"/>
          </p:cNvSpPr>
          <p:nvPr/>
        </p:nvSpPr>
        <p:spPr bwMode="auto">
          <a:xfrm>
            <a:off x="5045075" y="457993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Line 85"/>
          <p:cNvSpPr>
            <a:spLocks noChangeShapeType="1"/>
          </p:cNvSpPr>
          <p:nvPr/>
        </p:nvSpPr>
        <p:spPr bwMode="auto">
          <a:xfrm>
            <a:off x="6015038" y="1841500"/>
            <a:ext cx="0" cy="310832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6"/>
          <p:cNvSpPr>
            <a:spLocks noChangeShapeType="1"/>
          </p:cNvSpPr>
          <p:nvPr/>
        </p:nvSpPr>
        <p:spPr bwMode="auto">
          <a:xfrm>
            <a:off x="6008688" y="2260600"/>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7"/>
          <p:cNvSpPr>
            <a:spLocks noChangeShapeType="1"/>
          </p:cNvSpPr>
          <p:nvPr/>
        </p:nvSpPr>
        <p:spPr bwMode="auto">
          <a:xfrm>
            <a:off x="6008688" y="314801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8"/>
          <p:cNvSpPr>
            <a:spLocks noChangeShapeType="1"/>
          </p:cNvSpPr>
          <p:nvPr/>
        </p:nvSpPr>
        <p:spPr bwMode="auto">
          <a:xfrm>
            <a:off x="6008688" y="4598987"/>
            <a:ext cx="14287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Oval 89"/>
          <p:cNvSpPr>
            <a:spLocks noChangeArrowheads="1"/>
          </p:cNvSpPr>
          <p:nvPr/>
        </p:nvSpPr>
        <p:spPr bwMode="auto">
          <a:xfrm>
            <a:off x="5981700" y="22288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Oval 90"/>
          <p:cNvSpPr>
            <a:spLocks noChangeArrowheads="1"/>
          </p:cNvSpPr>
          <p:nvPr/>
        </p:nvSpPr>
        <p:spPr bwMode="auto">
          <a:xfrm>
            <a:off x="5962650" y="3116262"/>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Oval 91"/>
          <p:cNvSpPr>
            <a:spLocks noChangeArrowheads="1"/>
          </p:cNvSpPr>
          <p:nvPr/>
        </p:nvSpPr>
        <p:spPr bwMode="auto">
          <a:xfrm>
            <a:off x="5969000"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Line 92"/>
          <p:cNvSpPr>
            <a:spLocks noChangeShapeType="1"/>
          </p:cNvSpPr>
          <p:nvPr/>
        </p:nvSpPr>
        <p:spPr bwMode="auto">
          <a:xfrm>
            <a:off x="4005263" y="1851025"/>
            <a:ext cx="6350" cy="31130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3"/>
          <p:cNvSpPr>
            <a:spLocks noChangeShapeType="1"/>
          </p:cNvSpPr>
          <p:nvPr/>
        </p:nvSpPr>
        <p:spPr bwMode="auto">
          <a:xfrm flipH="1">
            <a:off x="3846513" y="2271712"/>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4"/>
          <p:cNvSpPr>
            <a:spLocks noChangeShapeType="1"/>
          </p:cNvSpPr>
          <p:nvPr/>
        </p:nvSpPr>
        <p:spPr bwMode="auto">
          <a:xfrm flipH="1">
            <a:off x="3867150" y="3157537"/>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5"/>
          <p:cNvSpPr>
            <a:spLocks noChangeShapeType="1"/>
          </p:cNvSpPr>
          <p:nvPr/>
        </p:nvSpPr>
        <p:spPr bwMode="auto">
          <a:xfrm flipH="1">
            <a:off x="3860800" y="4608512"/>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Oval 96"/>
          <p:cNvSpPr>
            <a:spLocks noChangeArrowheads="1"/>
          </p:cNvSpPr>
          <p:nvPr/>
        </p:nvSpPr>
        <p:spPr bwMode="auto">
          <a:xfrm>
            <a:off x="3951288" y="2238375"/>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Oval 97"/>
          <p:cNvSpPr>
            <a:spLocks noChangeArrowheads="1"/>
          </p:cNvSpPr>
          <p:nvPr/>
        </p:nvSpPr>
        <p:spPr bwMode="auto">
          <a:xfrm>
            <a:off x="3971925" y="312578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Oval 98"/>
          <p:cNvSpPr>
            <a:spLocks noChangeArrowheads="1"/>
          </p:cNvSpPr>
          <p:nvPr/>
        </p:nvSpPr>
        <p:spPr bwMode="auto">
          <a:xfrm>
            <a:off x="3965575" y="45704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Line 99"/>
          <p:cNvSpPr>
            <a:spLocks noChangeShapeType="1"/>
          </p:cNvSpPr>
          <p:nvPr/>
        </p:nvSpPr>
        <p:spPr bwMode="auto">
          <a:xfrm>
            <a:off x="4899025" y="1860550"/>
            <a:ext cx="6350" cy="40624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00"/>
          <p:cNvSpPr>
            <a:spLocks noChangeShapeType="1"/>
          </p:cNvSpPr>
          <p:nvPr/>
        </p:nvSpPr>
        <p:spPr bwMode="auto">
          <a:xfrm flipH="1">
            <a:off x="4740275" y="2281237"/>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101"/>
          <p:cNvSpPr>
            <a:spLocks noChangeShapeType="1"/>
          </p:cNvSpPr>
          <p:nvPr/>
        </p:nvSpPr>
        <p:spPr bwMode="auto">
          <a:xfrm flipH="1">
            <a:off x="4760913" y="316706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02"/>
          <p:cNvSpPr>
            <a:spLocks noChangeShapeType="1"/>
          </p:cNvSpPr>
          <p:nvPr/>
        </p:nvSpPr>
        <p:spPr bwMode="auto">
          <a:xfrm flipH="1">
            <a:off x="4754563" y="461803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Oval 103"/>
          <p:cNvSpPr>
            <a:spLocks noChangeArrowheads="1"/>
          </p:cNvSpPr>
          <p:nvPr/>
        </p:nvSpPr>
        <p:spPr bwMode="auto">
          <a:xfrm>
            <a:off x="4846638" y="2249487"/>
            <a:ext cx="68263"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104"/>
          <p:cNvSpPr>
            <a:spLocks noChangeArrowheads="1"/>
          </p:cNvSpPr>
          <p:nvPr/>
        </p:nvSpPr>
        <p:spPr bwMode="auto">
          <a:xfrm>
            <a:off x="4867275" y="313531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Oval 105"/>
          <p:cNvSpPr>
            <a:spLocks noChangeArrowheads="1"/>
          </p:cNvSpPr>
          <p:nvPr/>
        </p:nvSpPr>
        <p:spPr bwMode="auto">
          <a:xfrm>
            <a:off x="4859338" y="4579937"/>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Line 106"/>
          <p:cNvSpPr>
            <a:spLocks noChangeShapeType="1"/>
          </p:cNvSpPr>
          <p:nvPr/>
        </p:nvSpPr>
        <p:spPr bwMode="auto">
          <a:xfrm>
            <a:off x="5851525" y="1841500"/>
            <a:ext cx="4763" cy="401161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07"/>
          <p:cNvSpPr>
            <a:spLocks noChangeShapeType="1"/>
          </p:cNvSpPr>
          <p:nvPr/>
        </p:nvSpPr>
        <p:spPr bwMode="auto">
          <a:xfrm flipH="1">
            <a:off x="5694363" y="2260600"/>
            <a:ext cx="1571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08"/>
          <p:cNvSpPr>
            <a:spLocks noChangeShapeType="1"/>
          </p:cNvSpPr>
          <p:nvPr/>
        </p:nvSpPr>
        <p:spPr bwMode="auto">
          <a:xfrm flipH="1">
            <a:off x="5715000" y="3148012"/>
            <a:ext cx="13652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09"/>
          <p:cNvSpPr>
            <a:spLocks noChangeShapeType="1"/>
          </p:cNvSpPr>
          <p:nvPr/>
        </p:nvSpPr>
        <p:spPr bwMode="auto">
          <a:xfrm flipH="1">
            <a:off x="5707063" y="45989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Oval 110"/>
          <p:cNvSpPr>
            <a:spLocks noChangeArrowheads="1"/>
          </p:cNvSpPr>
          <p:nvPr/>
        </p:nvSpPr>
        <p:spPr bwMode="auto">
          <a:xfrm>
            <a:off x="5799138" y="2228850"/>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Oval 111"/>
          <p:cNvSpPr>
            <a:spLocks noChangeArrowheads="1"/>
          </p:cNvSpPr>
          <p:nvPr/>
        </p:nvSpPr>
        <p:spPr bwMode="auto">
          <a:xfrm>
            <a:off x="5819775" y="3116262"/>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Oval 112"/>
          <p:cNvSpPr>
            <a:spLocks noChangeArrowheads="1"/>
          </p:cNvSpPr>
          <p:nvPr/>
        </p:nvSpPr>
        <p:spPr bwMode="auto">
          <a:xfrm>
            <a:off x="5811838"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Line 113"/>
          <p:cNvSpPr>
            <a:spLocks noChangeShapeType="1"/>
          </p:cNvSpPr>
          <p:nvPr/>
        </p:nvSpPr>
        <p:spPr bwMode="auto">
          <a:xfrm>
            <a:off x="6775450" y="1849437"/>
            <a:ext cx="6350" cy="3103562"/>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14"/>
          <p:cNvSpPr>
            <a:spLocks noChangeShapeType="1"/>
          </p:cNvSpPr>
          <p:nvPr/>
        </p:nvSpPr>
        <p:spPr bwMode="auto">
          <a:xfrm flipH="1">
            <a:off x="6616700" y="2260600"/>
            <a:ext cx="158750"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15"/>
          <p:cNvSpPr>
            <a:spLocks noChangeShapeType="1"/>
          </p:cNvSpPr>
          <p:nvPr/>
        </p:nvSpPr>
        <p:spPr bwMode="auto">
          <a:xfrm flipH="1">
            <a:off x="6637338" y="3148012"/>
            <a:ext cx="138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16"/>
          <p:cNvSpPr>
            <a:spLocks noChangeShapeType="1"/>
          </p:cNvSpPr>
          <p:nvPr/>
        </p:nvSpPr>
        <p:spPr bwMode="auto">
          <a:xfrm flipH="1">
            <a:off x="6630988" y="4598987"/>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Oval 117"/>
          <p:cNvSpPr>
            <a:spLocks noChangeArrowheads="1"/>
          </p:cNvSpPr>
          <p:nvPr/>
        </p:nvSpPr>
        <p:spPr bwMode="auto">
          <a:xfrm>
            <a:off x="6723063" y="2228850"/>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Oval 118"/>
          <p:cNvSpPr>
            <a:spLocks noChangeArrowheads="1"/>
          </p:cNvSpPr>
          <p:nvPr/>
        </p:nvSpPr>
        <p:spPr bwMode="auto">
          <a:xfrm>
            <a:off x="6743700" y="3116262"/>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Oval 119"/>
          <p:cNvSpPr>
            <a:spLocks noChangeArrowheads="1"/>
          </p:cNvSpPr>
          <p:nvPr/>
        </p:nvSpPr>
        <p:spPr bwMode="auto">
          <a:xfrm>
            <a:off x="6735763" y="4560887"/>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Rectangle 120"/>
          <p:cNvSpPr>
            <a:spLocks noChangeArrowheads="1"/>
          </p:cNvSpPr>
          <p:nvPr/>
        </p:nvSpPr>
        <p:spPr bwMode="auto">
          <a:xfrm>
            <a:off x="1795463" y="2813050"/>
            <a:ext cx="9398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Address</a:t>
            </a:r>
            <a:endParaRPr kumimoji="0" lang="en-US" sz="1800" b="0" i="0" u="none" strike="noStrike" cap="none" normalizeH="0" baseline="0">
              <a:ln>
                <a:noFill/>
              </a:ln>
              <a:solidFill>
                <a:schemeClr val="tx1"/>
              </a:solidFill>
              <a:effectLst/>
              <a:latin typeface="Arial" pitchFamily="34" charset="0"/>
            </a:endParaRPr>
          </a:p>
        </p:txBody>
      </p:sp>
      <p:sp>
        <p:nvSpPr>
          <p:cNvPr id="122" name="Rectangle 121"/>
          <p:cNvSpPr>
            <a:spLocks noChangeArrowheads="1"/>
          </p:cNvSpPr>
          <p:nvPr/>
        </p:nvSpPr>
        <p:spPr bwMode="auto">
          <a:xfrm>
            <a:off x="3186113" y="1697037"/>
            <a:ext cx="2746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123" name="Rectangle 122"/>
          <p:cNvSpPr>
            <a:spLocks noChangeArrowheads="1"/>
          </p:cNvSpPr>
          <p:nvPr/>
        </p:nvSpPr>
        <p:spPr bwMode="auto">
          <a:xfrm>
            <a:off x="3863975" y="1679575"/>
            <a:ext cx="2746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124" name="Line 123"/>
          <p:cNvSpPr>
            <a:spLocks noChangeShapeType="1"/>
          </p:cNvSpPr>
          <p:nvPr/>
        </p:nvSpPr>
        <p:spPr bwMode="auto">
          <a:xfrm>
            <a:off x="3859213" y="1657350"/>
            <a:ext cx="19367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24"/>
          <p:cNvSpPr>
            <a:spLocks noChangeArrowheads="1"/>
          </p:cNvSpPr>
          <p:nvPr/>
        </p:nvSpPr>
        <p:spPr bwMode="auto">
          <a:xfrm>
            <a:off x="4572000" y="1814512"/>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WL</a:t>
            </a:r>
            <a:endParaRPr kumimoji="0" lang="en-US" sz="1800" b="0" i="0" u="none" strike="noStrike" cap="none" normalizeH="0" baseline="0">
              <a:ln>
                <a:noFill/>
              </a:ln>
              <a:solidFill>
                <a:schemeClr val="tx1"/>
              </a:solidFill>
              <a:effectLst/>
              <a:latin typeface="Arial" pitchFamily="34" charset="0"/>
            </a:endParaRPr>
          </a:p>
        </p:txBody>
      </p:sp>
      <p:sp>
        <p:nvSpPr>
          <p:cNvPr id="126" name="Rectangle 125"/>
          <p:cNvSpPr>
            <a:spLocks noChangeArrowheads="1"/>
          </p:cNvSpPr>
          <p:nvPr/>
        </p:nvSpPr>
        <p:spPr bwMode="auto">
          <a:xfrm>
            <a:off x="4591050" y="2735262"/>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WL</a:t>
            </a:r>
            <a:endParaRPr kumimoji="0" lang="en-US" sz="1800" b="0" i="0" u="none" strike="noStrike" cap="none" normalizeH="0" baseline="0">
              <a:ln>
                <a:noFill/>
              </a:ln>
              <a:solidFill>
                <a:schemeClr val="tx1"/>
              </a:solidFill>
              <a:effectLst/>
              <a:latin typeface="Arial" pitchFamily="34" charset="0"/>
            </a:endParaRPr>
          </a:p>
        </p:txBody>
      </p:sp>
      <p:sp>
        <p:nvSpPr>
          <p:cNvPr id="127" name="Rectangle 126"/>
          <p:cNvSpPr>
            <a:spLocks noChangeArrowheads="1"/>
          </p:cNvSpPr>
          <p:nvPr/>
        </p:nvSpPr>
        <p:spPr bwMode="auto">
          <a:xfrm>
            <a:off x="4564063" y="4137025"/>
            <a:ext cx="328613"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WL</a:t>
            </a:r>
            <a:endParaRPr kumimoji="0" lang="en-US" sz="1800" b="0" i="0" u="none" strike="noStrike" cap="none" normalizeH="0" baseline="0">
              <a:ln>
                <a:noFill/>
              </a:ln>
              <a:solidFill>
                <a:schemeClr val="tx1"/>
              </a:solidFill>
              <a:effectLst/>
              <a:latin typeface="Arial" pitchFamily="34" charset="0"/>
            </a:endParaRPr>
          </a:p>
        </p:txBody>
      </p:sp>
      <p:sp>
        <p:nvSpPr>
          <p:cNvPr id="128" name="Line 127"/>
          <p:cNvSpPr>
            <a:spLocks noChangeShapeType="1"/>
          </p:cNvSpPr>
          <p:nvPr/>
        </p:nvSpPr>
        <p:spPr bwMode="auto">
          <a:xfrm flipH="1">
            <a:off x="4741863" y="5434013"/>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Rectangle 128"/>
          <p:cNvSpPr>
            <a:spLocks noChangeArrowheads="1"/>
          </p:cNvSpPr>
          <p:nvPr/>
        </p:nvSpPr>
        <p:spPr bwMode="auto">
          <a:xfrm>
            <a:off x="4303713" y="5286375"/>
            <a:ext cx="433388" cy="266700"/>
          </a:xfrm>
          <a:prstGeom prst="rect">
            <a:avLst/>
          </a:prstGeom>
          <a:solidFill>
            <a:srgbClr val="D7F4E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129"/>
          <p:cNvSpPr>
            <a:spLocks noChangeArrowheads="1"/>
          </p:cNvSpPr>
          <p:nvPr/>
        </p:nvSpPr>
        <p:spPr bwMode="auto">
          <a:xfrm>
            <a:off x="4384675" y="5294313"/>
            <a:ext cx="323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Write</a:t>
            </a:r>
            <a:endParaRPr kumimoji="0" lang="en-US" sz="1800" b="0" i="0" u="none" strike="noStrike" cap="none" normalizeH="0" baseline="0">
              <a:ln>
                <a:noFill/>
              </a:ln>
              <a:solidFill>
                <a:schemeClr val="tx1"/>
              </a:solidFill>
              <a:effectLst/>
              <a:latin typeface="Arial" pitchFamily="34" charset="0"/>
            </a:endParaRPr>
          </a:p>
        </p:txBody>
      </p:sp>
      <p:sp>
        <p:nvSpPr>
          <p:cNvPr id="131" name="Rectangle 130"/>
          <p:cNvSpPr>
            <a:spLocks noChangeArrowheads="1"/>
          </p:cNvSpPr>
          <p:nvPr/>
        </p:nvSpPr>
        <p:spPr bwMode="auto">
          <a:xfrm>
            <a:off x="4376738" y="5427663"/>
            <a:ext cx="33813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driver</a:t>
            </a:r>
            <a:endParaRPr kumimoji="0" lang="en-US" sz="1800" b="0" i="0" u="none" strike="noStrike" cap="none" normalizeH="0" baseline="0">
              <a:ln>
                <a:noFill/>
              </a:ln>
              <a:solidFill>
                <a:schemeClr val="tx1"/>
              </a:solidFill>
              <a:effectLst/>
              <a:latin typeface="Arial" pitchFamily="34" charset="0"/>
            </a:endParaRPr>
          </a:p>
        </p:txBody>
      </p:sp>
      <p:sp>
        <p:nvSpPr>
          <p:cNvPr id="132" name="Line 131"/>
          <p:cNvSpPr>
            <a:spLocks noChangeShapeType="1"/>
          </p:cNvSpPr>
          <p:nvPr/>
        </p:nvSpPr>
        <p:spPr bwMode="auto">
          <a:xfrm>
            <a:off x="4159250" y="5434013"/>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Oval 132"/>
          <p:cNvSpPr>
            <a:spLocks noChangeArrowheads="1"/>
          </p:cNvSpPr>
          <p:nvPr/>
        </p:nvSpPr>
        <p:spPr bwMode="auto">
          <a:xfrm>
            <a:off x="4121150" y="5395913"/>
            <a:ext cx="69850" cy="53975"/>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Oval 133"/>
          <p:cNvSpPr>
            <a:spLocks noChangeArrowheads="1"/>
          </p:cNvSpPr>
          <p:nvPr/>
        </p:nvSpPr>
        <p:spPr bwMode="auto">
          <a:xfrm>
            <a:off x="4857750" y="5402263"/>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 name="Line 134"/>
          <p:cNvSpPr>
            <a:spLocks noChangeShapeType="1"/>
          </p:cNvSpPr>
          <p:nvPr/>
        </p:nvSpPr>
        <p:spPr bwMode="auto">
          <a:xfrm flipH="1">
            <a:off x="5694363" y="5430838"/>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35"/>
          <p:cNvSpPr>
            <a:spLocks noChangeArrowheads="1"/>
          </p:cNvSpPr>
          <p:nvPr/>
        </p:nvSpPr>
        <p:spPr bwMode="auto">
          <a:xfrm>
            <a:off x="5256213" y="5283200"/>
            <a:ext cx="433388" cy="268287"/>
          </a:xfrm>
          <a:prstGeom prst="rect">
            <a:avLst/>
          </a:prstGeom>
          <a:solidFill>
            <a:srgbClr val="D7F4E3"/>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 name="Rectangle 136"/>
          <p:cNvSpPr>
            <a:spLocks noChangeArrowheads="1"/>
          </p:cNvSpPr>
          <p:nvPr/>
        </p:nvSpPr>
        <p:spPr bwMode="auto">
          <a:xfrm>
            <a:off x="5337175" y="5291138"/>
            <a:ext cx="3238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rgbClr val="000000"/>
                </a:solidFill>
                <a:effectLst/>
                <a:latin typeface="Sans"/>
              </a:rPr>
              <a:t>Write</a:t>
            </a:r>
            <a:endParaRPr kumimoji="0" lang="en-US" sz="1800" b="0" i="0" u="none" strike="noStrike" cap="none" normalizeH="0" baseline="0" dirty="0">
              <a:ln>
                <a:noFill/>
              </a:ln>
              <a:solidFill>
                <a:schemeClr val="tx1"/>
              </a:solidFill>
              <a:effectLst/>
              <a:latin typeface="Arial" pitchFamily="34" charset="0"/>
            </a:endParaRPr>
          </a:p>
        </p:txBody>
      </p:sp>
      <p:sp>
        <p:nvSpPr>
          <p:cNvPr id="138" name="Rectangle 137"/>
          <p:cNvSpPr>
            <a:spLocks noChangeArrowheads="1"/>
          </p:cNvSpPr>
          <p:nvPr/>
        </p:nvSpPr>
        <p:spPr bwMode="auto">
          <a:xfrm>
            <a:off x="5329238" y="5424488"/>
            <a:ext cx="33813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driver</a:t>
            </a:r>
            <a:endParaRPr kumimoji="0" lang="en-US" sz="1800" b="0" i="0" u="none" strike="noStrike" cap="none" normalizeH="0" baseline="0">
              <a:ln>
                <a:noFill/>
              </a:ln>
              <a:solidFill>
                <a:schemeClr val="tx1"/>
              </a:solidFill>
              <a:effectLst/>
              <a:latin typeface="Arial" pitchFamily="34" charset="0"/>
            </a:endParaRPr>
          </a:p>
        </p:txBody>
      </p:sp>
      <p:sp>
        <p:nvSpPr>
          <p:cNvPr id="139" name="Line 138"/>
          <p:cNvSpPr>
            <a:spLocks noChangeShapeType="1"/>
          </p:cNvSpPr>
          <p:nvPr/>
        </p:nvSpPr>
        <p:spPr bwMode="auto">
          <a:xfrm>
            <a:off x="5111750" y="5430838"/>
            <a:ext cx="14446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Oval 139"/>
          <p:cNvSpPr>
            <a:spLocks noChangeArrowheads="1"/>
          </p:cNvSpPr>
          <p:nvPr/>
        </p:nvSpPr>
        <p:spPr bwMode="auto">
          <a:xfrm>
            <a:off x="5073650" y="5392738"/>
            <a:ext cx="68263"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1" name="Oval 140"/>
          <p:cNvSpPr>
            <a:spLocks noChangeArrowheads="1"/>
          </p:cNvSpPr>
          <p:nvPr/>
        </p:nvSpPr>
        <p:spPr bwMode="auto">
          <a:xfrm>
            <a:off x="5810250" y="5399088"/>
            <a:ext cx="69850" cy="5556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 name="Rectangle 141"/>
          <p:cNvSpPr>
            <a:spLocks noChangeArrowheads="1"/>
          </p:cNvSpPr>
          <p:nvPr/>
        </p:nvSpPr>
        <p:spPr bwMode="auto">
          <a:xfrm>
            <a:off x="4287838" y="5692775"/>
            <a:ext cx="5969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Data in</a:t>
            </a:r>
            <a:endParaRPr kumimoji="0" lang="en-US" sz="1800" b="0" i="0" u="none" strike="noStrike" cap="none" normalizeH="0" baseline="0">
              <a:ln>
                <a:noFill/>
              </a:ln>
              <a:solidFill>
                <a:schemeClr val="tx1"/>
              </a:solidFill>
              <a:effectLst/>
              <a:latin typeface="Arial" pitchFamily="34" charset="0"/>
            </a:endParaRPr>
          </a:p>
        </p:txBody>
      </p:sp>
      <p:sp>
        <p:nvSpPr>
          <p:cNvPr id="143" name="Line 142"/>
          <p:cNvSpPr>
            <a:spLocks noChangeShapeType="1"/>
          </p:cNvSpPr>
          <p:nvPr/>
        </p:nvSpPr>
        <p:spPr bwMode="auto">
          <a:xfrm flipV="1">
            <a:off x="4524375" y="5564188"/>
            <a:ext cx="0" cy="13017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143"/>
          <p:cNvSpPr>
            <a:spLocks/>
          </p:cNvSpPr>
          <p:nvPr/>
        </p:nvSpPr>
        <p:spPr bwMode="auto">
          <a:xfrm>
            <a:off x="4500563" y="5564188"/>
            <a:ext cx="47625" cy="82550"/>
          </a:xfrm>
          <a:custGeom>
            <a:avLst/>
            <a:gdLst>
              <a:gd name="T0" fmla="*/ 15 w 30"/>
              <a:gd name="T1" fmla="*/ 37 h 52"/>
              <a:gd name="T2" fmla="*/ 30 w 30"/>
              <a:gd name="T3" fmla="*/ 52 h 52"/>
              <a:gd name="T4" fmla="*/ 15 w 30"/>
              <a:gd name="T5" fmla="*/ 0 h 52"/>
              <a:gd name="T6" fmla="*/ 0 w 30"/>
              <a:gd name="T7" fmla="*/ 52 h 52"/>
              <a:gd name="T8" fmla="*/ 15 w 30"/>
              <a:gd name="T9" fmla="*/ 37 h 52"/>
            </a:gdLst>
            <a:ahLst/>
            <a:cxnLst>
              <a:cxn ang="0">
                <a:pos x="T0" y="T1"/>
              </a:cxn>
              <a:cxn ang="0">
                <a:pos x="T2" y="T3"/>
              </a:cxn>
              <a:cxn ang="0">
                <a:pos x="T4" y="T5"/>
              </a:cxn>
              <a:cxn ang="0">
                <a:pos x="T6" y="T7"/>
              </a:cxn>
              <a:cxn ang="0">
                <a:pos x="T8" y="T9"/>
              </a:cxn>
            </a:cxnLst>
            <a:rect l="0" t="0" r="r" b="b"/>
            <a:pathLst>
              <a:path w="30" h="52">
                <a:moveTo>
                  <a:pt x="15" y="37"/>
                </a:moveTo>
                <a:lnTo>
                  <a:pt x="30" y="52"/>
                </a:lnTo>
                <a:lnTo>
                  <a:pt x="15" y="0"/>
                </a:lnTo>
                <a:lnTo>
                  <a:pt x="0" y="52"/>
                </a:lnTo>
                <a:lnTo>
                  <a:pt x="15" y="3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 name="Rectangle 144"/>
          <p:cNvSpPr>
            <a:spLocks noChangeArrowheads="1"/>
          </p:cNvSpPr>
          <p:nvPr/>
        </p:nvSpPr>
        <p:spPr bwMode="auto">
          <a:xfrm>
            <a:off x="4057650" y="5883275"/>
            <a:ext cx="900113" cy="247650"/>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6" name="Rectangle 145"/>
          <p:cNvSpPr>
            <a:spLocks noChangeArrowheads="1"/>
          </p:cNvSpPr>
          <p:nvPr/>
        </p:nvSpPr>
        <p:spPr bwMode="auto">
          <a:xfrm>
            <a:off x="4092575" y="5943600"/>
            <a:ext cx="928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Sans"/>
              </a:rPr>
              <a:t>Sense amplifier</a:t>
            </a:r>
            <a:endParaRPr kumimoji="0" lang="en-US" sz="1800" b="0" i="0" u="none" strike="noStrike" cap="none" normalizeH="0" baseline="0" dirty="0">
              <a:ln>
                <a:noFill/>
              </a:ln>
              <a:solidFill>
                <a:schemeClr val="tx1"/>
              </a:solidFill>
              <a:effectLst/>
              <a:latin typeface="Arial" pitchFamily="34" charset="0"/>
            </a:endParaRPr>
          </a:p>
        </p:txBody>
      </p:sp>
      <p:sp>
        <p:nvSpPr>
          <p:cNvPr id="147" name="Rectangle 146"/>
          <p:cNvSpPr>
            <a:spLocks noChangeArrowheads="1"/>
          </p:cNvSpPr>
          <p:nvPr/>
        </p:nvSpPr>
        <p:spPr bwMode="auto">
          <a:xfrm>
            <a:off x="5037138" y="5878513"/>
            <a:ext cx="901700" cy="247650"/>
          </a:xfrm>
          <a:prstGeom prst="rect">
            <a:avLst/>
          </a:prstGeom>
          <a:solidFill>
            <a:srgbClr val="D7E3F4"/>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Rectangle 147"/>
          <p:cNvSpPr>
            <a:spLocks noChangeArrowheads="1"/>
          </p:cNvSpPr>
          <p:nvPr/>
        </p:nvSpPr>
        <p:spPr bwMode="auto">
          <a:xfrm>
            <a:off x="5073650" y="5935663"/>
            <a:ext cx="928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Sense amplifier</a:t>
            </a:r>
            <a:endParaRPr kumimoji="0" lang="en-US" sz="1800" b="0" i="0" u="none" strike="noStrike" cap="none" normalizeH="0" baseline="0">
              <a:ln>
                <a:noFill/>
              </a:ln>
              <a:solidFill>
                <a:schemeClr val="tx1"/>
              </a:solidFill>
              <a:effectLst/>
              <a:latin typeface="Arial" pitchFamily="34" charset="0"/>
            </a:endParaRPr>
          </a:p>
        </p:txBody>
      </p:sp>
      <p:sp>
        <p:nvSpPr>
          <p:cNvPr id="149" name="Line 148"/>
          <p:cNvSpPr>
            <a:spLocks noChangeShapeType="1"/>
          </p:cNvSpPr>
          <p:nvPr/>
        </p:nvSpPr>
        <p:spPr bwMode="auto">
          <a:xfrm>
            <a:off x="4503738" y="6137275"/>
            <a:ext cx="0" cy="1793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9"/>
          <p:cNvSpPr>
            <a:spLocks/>
          </p:cNvSpPr>
          <p:nvPr/>
        </p:nvSpPr>
        <p:spPr bwMode="auto">
          <a:xfrm>
            <a:off x="4476750" y="6216650"/>
            <a:ext cx="55563" cy="100012"/>
          </a:xfrm>
          <a:custGeom>
            <a:avLst/>
            <a:gdLst>
              <a:gd name="T0" fmla="*/ 17 w 35"/>
              <a:gd name="T1" fmla="*/ 18 h 63"/>
              <a:gd name="T2" fmla="*/ 0 w 35"/>
              <a:gd name="T3" fmla="*/ 0 h 63"/>
              <a:gd name="T4" fmla="*/ 17 w 35"/>
              <a:gd name="T5" fmla="*/ 63 h 63"/>
              <a:gd name="T6" fmla="*/ 35 w 35"/>
              <a:gd name="T7" fmla="*/ 0 h 63"/>
              <a:gd name="T8" fmla="*/ 17 w 35"/>
              <a:gd name="T9" fmla="*/ 18 h 63"/>
            </a:gdLst>
            <a:ahLst/>
            <a:cxnLst>
              <a:cxn ang="0">
                <a:pos x="T0" y="T1"/>
              </a:cxn>
              <a:cxn ang="0">
                <a:pos x="T2" y="T3"/>
              </a:cxn>
              <a:cxn ang="0">
                <a:pos x="T4" y="T5"/>
              </a:cxn>
              <a:cxn ang="0">
                <a:pos x="T6" y="T7"/>
              </a:cxn>
              <a:cxn ang="0">
                <a:pos x="T8" y="T9"/>
              </a:cxn>
            </a:cxnLst>
            <a:rect l="0" t="0" r="r" b="b"/>
            <a:pathLst>
              <a:path w="35" h="63">
                <a:moveTo>
                  <a:pt x="17" y="18"/>
                </a:moveTo>
                <a:lnTo>
                  <a:pt x="0" y="0"/>
                </a:lnTo>
                <a:lnTo>
                  <a:pt x="17" y="63"/>
                </a:lnTo>
                <a:lnTo>
                  <a:pt x="35" y="0"/>
                </a:lnTo>
                <a:lnTo>
                  <a:pt x="17"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1" name="Line 150"/>
          <p:cNvSpPr>
            <a:spLocks noChangeShapeType="1"/>
          </p:cNvSpPr>
          <p:nvPr/>
        </p:nvSpPr>
        <p:spPr bwMode="auto">
          <a:xfrm>
            <a:off x="5500688" y="6132513"/>
            <a:ext cx="0" cy="1793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151"/>
          <p:cNvSpPr>
            <a:spLocks/>
          </p:cNvSpPr>
          <p:nvPr/>
        </p:nvSpPr>
        <p:spPr bwMode="auto">
          <a:xfrm>
            <a:off x="5473700" y="6211888"/>
            <a:ext cx="55563" cy="100012"/>
          </a:xfrm>
          <a:custGeom>
            <a:avLst/>
            <a:gdLst>
              <a:gd name="T0" fmla="*/ 17 w 35"/>
              <a:gd name="T1" fmla="*/ 18 h 63"/>
              <a:gd name="T2" fmla="*/ 0 w 35"/>
              <a:gd name="T3" fmla="*/ 0 h 63"/>
              <a:gd name="T4" fmla="*/ 17 w 35"/>
              <a:gd name="T5" fmla="*/ 63 h 63"/>
              <a:gd name="T6" fmla="*/ 35 w 35"/>
              <a:gd name="T7" fmla="*/ 0 h 63"/>
              <a:gd name="T8" fmla="*/ 17 w 35"/>
              <a:gd name="T9" fmla="*/ 18 h 63"/>
            </a:gdLst>
            <a:ahLst/>
            <a:cxnLst>
              <a:cxn ang="0">
                <a:pos x="T0" y="T1"/>
              </a:cxn>
              <a:cxn ang="0">
                <a:pos x="T2" y="T3"/>
              </a:cxn>
              <a:cxn ang="0">
                <a:pos x="T4" y="T5"/>
              </a:cxn>
              <a:cxn ang="0">
                <a:pos x="T6" y="T7"/>
              </a:cxn>
              <a:cxn ang="0">
                <a:pos x="T8" y="T9"/>
              </a:cxn>
            </a:cxnLst>
            <a:rect l="0" t="0" r="r" b="b"/>
            <a:pathLst>
              <a:path w="35" h="63">
                <a:moveTo>
                  <a:pt x="17" y="18"/>
                </a:moveTo>
                <a:lnTo>
                  <a:pt x="0" y="0"/>
                </a:lnTo>
                <a:lnTo>
                  <a:pt x="17" y="63"/>
                </a:lnTo>
                <a:lnTo>
                  <a:pt x="35" y="0"/>
                </a:lnTo>
                <a:lnTo>
                  <a:pt x="17"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 name="Rectangle 152"/>
          <p:cNvSpPr>
            <a:spLocks noChangeArrowheads="1"/>
          </p:cNvSpPr>
          <p:nvPr/>
        </p:nvSpPr>
        <p:spPr bwMode="auto">
          <a:xfrm>
            <a:off x="4625975" y="6281738"/>
            <a:ext cx="85725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Data out</a:t>
            </a:r>
            <a:endParaRPr kumimoji="0" lang="en-US" sz="1800" b="0" i="0" u="none" strike="noStrike" cap="none" normalizeH="0" baseline="0">
              <a:ln>
                <a:noFill/>
              </a:ln>
              <a:solidFill>
                <a:schemeClr val="tx1"/>
              </a:solidFill>
              <a:effectLst/>
              <a:latin typeface="Arial" pitchFamily="34" charset="0"/>
            </a:endParaRPr>
          </a:p>
        </p:txBody>
      </p:sp>
      <p:sp>
        <p:nvSpPr>
          <p:cNvPr id="154" name="Freeform 153"/>
          <p:cNvSpPr>
            <a:spLocks/>
          </p:cNvSpPr>
          <p:nvPr/>
        </p:nvSpPr>
        <p:spPr bwMode="auto">
          <a:xfrm>
            <a:off x="3130550" y="4951412"/>
            <a:ext cx="3778250" cy="233362"/>
          </a:xfrm>
          <a:custGeom>
            <a:avLst/>
            <a:gdLst>
              <a:gd name="T0" fmla="*/ 466 w 15111"/>
              <a:gd name="T1" fmla="*/ 0 h 933"/>
              <a:gd name="T2" fmla="*/ 14645 w 15111"/>
              <a:gd name="T3" fmla="*/ 0 h 933"/>
              <a:gd name="T4" fmla="*/ 15111 w 15111"/>
              <a:gd name="T5" fmla="*/ 467 h 933"/>
              <a:gd name="T6" fmla="*/ 14645 w 15111"/>
              <a:gd name="T7" fmla="*/ 933 h 933"/>
              <a:gd name="T8" fmla="*/ 466 w 15111"/>
              <a:gd name="T9" fmla="*/ 933 h 933"/>
              <a:gd name="T10" fmla="*/ 0 w 15111"/>
              <a:gd name="T11" fmla="*/ 467 h 933"/>
              <a:gd name="T12" fmla="*/ 466 w 15111"/>
              <a:gd name="T13" fmla="*/ 0 h 933"/>
            </a:gdLst>
            <a:ahLst/>
            <a:cxnLst>
              <a:cxn ang="0">
                <a:pos x="T0" y="T1"/>
              </a:cxn>
              <a:cxn ang="0">
                <a:pos x="T2" y="T3"/>
              </a:cxn>
              <a:cxn ang="0">
                <a:pos x="T4" y="T5"/>
              </a:cxn>
              <a:cxn ang="0">
                <a:pos x="T6" y="T7"/>
              </a:cxn>
              <a:cxn ang="0">
                <a:pos x="T8" y="T9"/>
              </a:cxn>
              <a:cxn ang="0">
                <a:pos x="T10" y="T11"/>
              </a:cxn>
              <a:cxn ang="0">
                <a:pos x="T12" y="T13"/>
              </a:cxn>
            </a:cxnLst>
            <a:rect l="0" t="0" r="r" b="b"/>
            <a:pathLst>
              <a:path w="15111" h="933">
                <a:moveTo>
                  <a:pt x="466" y="0"/>
                </a:moveTo>
                <a:lnTo>
                  <a:pt x="14645" y="0"/>
                </a:lnTo>
                <a:cubicBezTo>
                  <a:pt x="14903" y="0"/>
                  <a:pt x="15111" y="208"/>
                  <a:pt x="15111" y="467"/>
                </a:cubicBezTo>
                <a:cubicBezTo>
                  <a:pt x="15111" y="725"/>
                  <a:pt x="14903" y="933"/>
                  <a:pt x="14645" y="933"/>
                </a:cubicBezTo>
                <a:lnTo>
                  <a:pt x="466" y="933"/>
                </a:lnTo>
                <a:cubicBezTo>
                  <a:pt x="208" y="933"/>
                  <a:pt x="0" y="725"/>
                  <a:pt x="0" y="467"/>
                </a:cubicBezTo>
                <a:cubicBezTo>
                  <a:pt x="0" y="208"/>
                  <a:pt x="208" y="0"/>
                  <a:pt x="466" y="0"/>
                </a:cubicBezTo>
                <a:close/>
              </a:path>
            </a:pathLst>
          </a:custGeom>
          <a:solidFill>
            <a:srgbClr val="FFD5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Rectangle 154"/>
          <p:cNvSpPr>
            <a:spLocks noChangeArrowheads="1"/>
          </p:cNvSpPr>
          <p:nvPr/>
        </p:nvSpPr>
        <p:spPr bwMode="auto">
          <a:xfrm>
            <a:off x="5237163" y="5672138"/>
            <a:ext cx="59690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Data in</a:t>
            </a:r>
            <a:endParaRPr kumimoji="0" lang="en-US" sz="1800" b="0" i="0" u="none" strike="noStrike" cap="none" normalizeH="0" baseline="0">
              <a:ln>
                <a:noFill/>
              </a:ln>
              <a:solidFill>
                <a:schemeClr val="tx1"/>
              </a:solidFill>
              <a:effectLst/>
              <a:latin typeface="Arial" pitchFamily="34" charset="0"/>
            </a:endParaRPr>
          </a:p>
        </p:txBody>
      </p:sp>
      <p:sp>
        <p:nvSpPr>
          <p:cNvPr id="156" name="Line 155"/>
          <p:cNvSpPr>
            <a:spLocks noChangeShapeType="1"/>
          </p:cNvSpPr>
          <p:nvPr/>
        </p:nvSpPr>
        <p:spPr bwMode="auto">
          <a:xfrm flipV="1">
            <a:off x="5475288" y="5543550"/>
            <a:ext cx="0" cy="13017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6"/>
          <p:cNvSpPr>
            <a:spLocks/>
          </p:cNvSpPr>
          <p:nvPr/>
        </p:nvSpPr>
        <p:spPr bwMode="auto">
          <a:xfrm>
            <a:off x="5451475" y="5543550"/>
            <a:ext cx="47625" cy="84137"/>
          </a:xfrm>
          <a:custGeom>
            <a:avLst/>
            <a:gdLst>
              <a:gd name="T0" fmla="*/ 15 w 30"/>
              <a:gd name="T1" fmla="*/ 38 h 53"/>
              <a:gd name="T2" fmla="*/ 30 w 30"/>
              <a:gd name="T3" fmla="*/ 53 h 53"/>
              <a:gd name="T4" fmla="*/ 15 w 30"/>
              <a:gd name="T5" fmla="*/ 0 h 53"/>
              <a:gd name="T6" fmla="*/ 0 w 30"/>
              <a:gd name="T7" fmla="*/ 53 h 53"/>
              <a:gd name="T8" fmla="*/ 15 w 30"/>
              <a:gd name="T9" fmla="*/ 38 h 53"/>
            </a:gdLst>
            <a:ahLst/>
            <a:cxnLst>
              <a:cxn ang="0">
                <a:pos x="T0" y="T1"/>
              </a:cxn>
              <a:cxn ang="0">
                <a:pos x="T2" y="T3"/>
              </a:cxn>
              <a:cxn ang="0">
                <a:pos x="T4" y="T5"/>
              </a:cxn>
              <a:cxn ang="0">
                <a:pos x="T6" y="T7"/>
              </a:cxn>
              <a:cxn ang="0">
                <a:pos x="T8" y="T9"/>
              </a:cxn>
            </a:cxnLst>
            <a:rect l="0" t="0" r="r" b="b"/>
            <a:pathLst>
              <a:path w="30" h="53">
                <a:moveTo>
                  <a:pt x="15" y="38"/>
                </a:moveTo>
                <a:lnTo>
                  <a:pt x="30" y="53"/>
                </a:lnTo>
                <a:lnTo>
                  <a:pt x="15" y="0"/>
                </a:lnTo>
                <a:lnTo>
                  <a:pt x="0" y="53"/>
                </a:lnTo>
                <a:lnTo>
                  <a:pt x="15" y="3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Rectangle 157"/>
          <p:cNvSpPr>
            <a:spLocks noChangeArrowheads="1"/>
          </p:cNvSpPr>
          <p:nvPr/>
        </p:nvSpPr>
        <p:spPr bwMode="auto">
          <a:xfrm>
            <a:off x="4124325" y="4975225"/>
            <a:ext cx="177800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Column mux/demux</a:t>
            </a:r>
            <a:endParaRPr kumimoji="0" lang="en-US" sz="1800" b="0" i="0" u="none" strike="noStrike" cap="none" normalizeH="0" baseline="0">
              <a:ln>
                <a:noFill/>
              </a:ln>
              <a:solidFill>
                <a:schemeClr val="tx1"/>
              </a:solidFill>
              <a:effectLst/>
              <a:latin typeface="Arial" pitchFamily="34" charset="0"/>
            </a:endParaRPr>
          </a:p>
        </p:txBody>
      </p:sp>
      <p:sp>
        <p:nvSpPr>
          <p:cNvPr id="159" name="Line 158"/>
          <p:cNvSpPr>
            <a:spLocks noChangeShapeType="1"/>
          </p:cNvSpPr>
          <p:nvPr/>
        </p:nvSpPr>
        <p:spPr bwMode="auto">
          <a:xfrm>
            <a:off x="2254250" y="5073650"/>
            <a:ext cx="87471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59"/>
          <p:cNvSpPr>
            <a:spLocks/>
          </p:cNvSpPr>
          <p:nvPr/>
        </p:nvSpPr>
        <p:spPr bwMode="auto">
          <a:xfrm>
            <a:off x="2981325" y="5030787"/>
            <a:ext cx="147638" cy="85725"/>
          </a:xfrm>
          <a:custGeom>
            <a:avLst/>
            <a:gdLst>
              <a:gd name="T0" fmla="*/ 27 w 93"/>
              <a:gd name="T1" fmla="*/ 27 h 54"/>
              <a:gd name="T2" fmla="*/ 0 w 93"/>
              <a:gd name="T3" fmla="*/ 54 h 54"/>
              <a:gd name="T4" fmla="*/ 93 w 93"/>
              <a:gd name="T5" fmla="*/ 27 h 54"/>
              <a:gd name="T6" fmla="*/ 0 w 93"/>
              <a:gd name="T7" fmla="*/ 0 h 54"/>
              <a:gd name="T8" fmla="*/ 27 w 93"/>
              <a:gd name="T9" fmla="*/ 27 h 54"/>
            </a:gdLst>
            <a:ahLst/>
            <a:cxnLst>
              <a:cxn ang="0">
                <a:pos x="T0" y="T1"/>
              </a:cxn>
              <a:cxn ang="0">
                <a:pos x="T2" y="T3"/>
              </a:cxn>
              <a:cxn ang="0">
                <a:pos x="T4" y="T5"/>
              </a:cxn>
              <a:cxn ang="0">
                <a:pos x="T6" y="T7"/>
              </a:cxn>
              <a:cxn ang="0">
                <a:pos x="T8" y="T9"/>
              </a:cxn>
            </a:cxnLst>
            <a:rect l="0" t="0" r="r" b="b"/>
            <a:pathLst>
              <a:path w="93" h="54">
                <a:moveTo>
                  <a:pt x="27" y="27"/>
                </a:moveTo>
                <a:lnTo>
                  <a:pt x="0" y="54"/>
                </a:lnTo>
                <a:lnTo>
                  <a:pt x="93" y="27"/>
                </a:lnTo>
                <a:lnTo>
                  <a:pt x="0" y="0"/>
                </a:lnTo>
                <a:lnTo>
                  <a:pt x="27" y="27"/>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 name="Rectangle 160"/>
          <p:cNvSpPr>
            <a:spLocks noChangeArrowheads="1"/>
          </p:cNvSpPr>
          <p:nvPr/>
        </p:nvSpPr>
        <p:spPr bwMode="auto">
          <a:xfrm>
            <a:off x="2228850" y="5094287"/>
            <a:ext cx="9398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00"/>
                </a:solidFill>
                <a:effectLst/>
                <a:latin typeface="Sans"/>
              </a:rPr>
              <a:t>Address</a:t>
            </a:r>
            <a:endParaRPr kumimoji="0" lang="en-US" sz="1800" b="0" i="0" u="none" strike="noStrike" cap="none" normalizeH="0" baseline="0" dirty="0">
              <a:ln>
                <a:noFill/>
              </a:ln>
              <a:solidFill>
                <a:schemeClr val="tx1"/>
              </a:solidFill>
              <a:effectLst/>
              <a:latin typeface="Arial" pitchFamily="34" charset="0"/>
            </a:endParaRPr>
          </a:p>
        </p:txBody>
      </p:sp>
      <p:sp>
        <p:nvSpPr>
          <p:cNvPr id="167" name="TextBox 166"/>
          <p:cNvSpPr txBox="1"/>
          <p:nvPr/>
        </p:nvSpPr>
        <p:spPr>
          <a:xfrm>
            <a:off x="2751189" y="2040274"/>
            <a:ext cx="344966" cy="2031325"/>
          </a:xfrm>
          <a:prstGeom prst="rect">
            <a:avLst/>
          </a:prstGeom>
          <a:noFill/>
        </p:spPr>
        <p:txBody>
          <a:bodyPr wrap="none" rtlCol="0">
            <a:spAutoFit/>
          </a:bodyPr>
          <a:lstStyle/>
          <a:p>
            <a:r>
              <a:rPr lang="en-US" dirty="0"/>
              <a:t>D</a:t>
            </a:r>
          </a:p>
          <a:p>
            <a:r>
              <a:rPr lang="en-US" dirty="0"/>
              <a:t>E</a:t>
            </a:r>
          </a:p>
          <a:p>
            <a:r>
              <a:rPr lang="en-US" dirty="0"/>
              <a:t>C</a:t>
            </a:r>
          </a:p>
          <a:p>
            <a:r>
              <a:rPr lang="en-US" dirty="0"/>
              <a:t>O</a:t>
            </a:r>
          </a:p>
          <a:p>
            <a:r>
              <a:rPr lang="en-US" dirty="0"/>
              <a:t>D</a:t>
            </a:r>
          </a:p>
          <a:p>
            <a:r>
              <a:rPr lang="en-US" dirty="0"/>
              <a:t>E</a:t>
            </a:r>
          </a:p>
          <a:p>
            <a:r>
              <a:rPr lang="en-US" dirty="0"/>
              <a:t>R</a:t>
            </a:r>
          </a:p>
        </p:txBody>
      </p:sp>
      <p:sp>
        <p:nvSpPr>
          <p:cNvPr id="5" name="Rectangle 4"/>
          <p:cNvSpPr/>
          <p:nvPr/>
        </p:nvSpPr>
        <p:spPr>
          <a:xfrm>
            <a:off x="5080000" y="1380331"/>
            <a:ext cx="658813"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6064250" y="1389856"/>
            <a:ext cx="658813"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216400" y="1391443"/>
            <a:ext cx="658813"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3267075" y="1381124"/>
            <a:ext cx="658813"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ounded Rectangular Callout 164"/>
          <p:cNvSpPr/>
          <p:nvPr/>
        </p:nvSpPr>
        <p:spPr>
          <a:xfrm>
            <a:off x="7205663" y="1924843"/>
            <a:ext cx="1524000" cy="550862"/>
          </a:xfrm>
          <a:prstGeom prst="wedgeRoundRectCallout">
            <a:avLst>
              <a:gd name="adj1" fmla="val -78055"/>
              <a:gd name="adj2" fmla="val -1019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Pre-charge</a:t>
            </a:r>
          </a:p>
          <a:p>
            <a:pPr algn="ctr"/>
            <a:r>
              <a:rPr lang="en-US" dirty="0"/>
              <a:t>drivers</a:t>
            </a:r>
          </a:p>
        </p:txBody>
      </p:sp>
      <p:sp>
        <p:nvSpPr>
          <p:cNvPr id="175" name="Rounded Rectangular Callout 174"/>
          <p:cNvSpPr/>
          <p:nvPr/>
        </p:nvSpPr>
        <p:spPr>
          <a:xfrm>
            <a:off x="7175500" y="5169694"/>
            <a:ext cx="1524000" cy="550862"/>
          </a:xfrm>
          <a:prstGeom prst="wedgeRoundRectCallout">
            <a:avLst>
              <a:gd name="adj1" fmla="val -146388"/>
              <a:gd name="adj2" fmla="val -128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Write</a:t>
            </a:r>
          </a:p>
          <a:p>
            <a:pPr algn="ctr"/>
            <a:r>
              <a:rPr lang="en-US" dirty="0"/>
              <a:t>drivers</a:t>
            </a:r>
          </a:p>
        </p:txBody>
      </p:sp>
      <p:sp>
        <p:nvSpPr>
          <p:cNvPr id="176" name="Rounded Rectangular Callout 175"/>
          <p:cNvSpPr/>
          <p:nvPr/>
        </p:nvSpPr>
        <p:spPr>
          <a:xfrm>
            <a:off x="6394450" y="5870575"/>
            <a:ext cx="2713037" cy="800892"/>
          </a:xfrm>
          <a:prstGeom prst="wedgeRoundRectCallout">
            <a:avLst>
              <a:gd name="adj1" fmla="val -66751"/>
              <a:gd name="adj2" fmla="val -451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Sense amplifiers to monitor the difference in voltages</a:t>
            </a:r>
          </a:p>
        </p:txBody>
      </p:sp>
    </p:spTree>
    <p:extLst>
      <p:ext uri="{BB962C8B-B14F-4D97-AF65-F5344CB8AC3E}">
        <p14:creationId xmlns:p14="http://schemas.microsoft.com/office/powerpoint/2010/main" val="1050923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42</a:t>
            </a:fld>
            <a:endParaRPr lang="en-US" sz="1050" dirty="0">
              <a:latin typeface="Calibri" panose="020F0502020204030204" pitchFamily="34" charset="0"/>
            </a:endParaRPr>
          </a:p>
        </p:txBody>
      </p:sp>
      <p:sp>
        <p:nvSpPr>
          <p:cNvPr id="4" name="Rectangle 3"/>
          <p:cNvSpPr/>
          <p:nvPr/>
        </p:nvSpPr>
        <p:spPr>
          <a:xfrm>
            <a:off x="228600" y="304800"/>
            <a:ext cx="8686800" cy="769441"/>
          </a:xfrm>
          <a:prstGeom prst="rect">
            <a:avLst/>
          </a:prstGeom>
        </p:spPr>
        <p:txBody>
          <a:bodyPr wrap="square">
            <a:spAutoFit/>
          </a:bodyPr>
          <a:lstStyle/>
          <a:p>
            <a:pPr algn="ctr"/>
            <a:r>
              <a:rPr lang="fr-FR" sz="4400" dirty="0"/>
              <a:t>DRAM </a:t>
            </a:r>
            <a:r>
              <a:rPr lang="fr-FR" sz="4400" dirty="0" err="1"/>
              <a:t>Cell</a:t>
            </a:r>
            <a:r>
              <a:rPr lang="fr-FR" sz="4400" dirty="0"/>
              <a:t> (</a:t>
            </a:r>
            <a:r>
              <a:rPr lang="fr-FR" sz="4400" dirty="0" err="1"/>
              <a:t>even</a:t>
            </a:r>
            <a:r>
              <a:rPr lang="fr-FR" sz="4400" dirty="0"/>
              <a:t> </a:t>
            </a:r>
            <a:r>
              <a:rPr lang="fr-FR" sz="4400" dirty="0" err="1"/>
              <a:t>smaller</a:t>
            </a:r>
            <a:r>
              <a:rPr lang="fr-FR" sz="4400" dirty="0"/>
              <a:t>)</a:t>
            </a:r>
            <a:endParaRPr lang="en-US" sz="4400" dirty="0"/>
          </a:p>
        </p:txBody>
      </p:sp>
      <p:grpSp>
        <p:nvGrpSpPr>
          <p:cNvPr id="5" name="Group 4"/>
          <p:cNvGrpSpPr>
            <a:grpSpLocks noChangeAspect="1"/>
          </p:cNvGrpSpPr>
          <p:nvPr/>
        </p:nvGrpSpPr>
        <p:grpSpPr bwMode="auto">
          <a:xfrm>
            <a:off x="2667000" y="1752600"/>
            <a:ext cx="3657600" cy="4030663"/>
            <a:chOff x="2064" y="1200"/>
            <a:chExt cx="2304" cy="2539"/>
          </a:xfrm>
        </p:grpSpPr>
        <p:sp>
          <p:nvSpPr>
            <p:cNvPr id="6" name="AutoShape 3"/>
            <p:cNvSpPr>
              <a:spLocks noChangeAspect="1" noChangeArrowheads="1" noTextEdit="1"/>
            </p:cNvSpPr>
            <p:nvPr/>
          </p:nvSpPr>
          <p:spPr bwMode="auto">
            <a:xfrm>
              <a:off x="2064" y="1200"/>
              <a:ext cx="2304" cy="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2414" y="1988"/>
              <a:ext cx="1618" cy="303"/>
            </a:xfrm>
            <a:custGeom>
              <a:avLst/>
              <a:gdLst>
                <a:gd name="T0" fmla="*/ 4291 w 4291"/>
                <a:gd name="T1" fmla="*/ 784 h 798"/>
                <a:gd name="T2" fmla="*/ 2538 w 4291"/>
                <a:gd name="T3" fmla="*/ 784 h 798"/>
                <a:gd name="T4" fmla="*/ 2538 w 4291"/>
                <a:gd name="T5" fmla="*/ 0 h 798"/>
                <a:gd name="T6" fmla="*/ 1511 w 4291"/>
                <a:gd name="T7" fmla="*/ 0 h 798"/>
                <a:gd name="T8" fmla="*/ 1526 w 4291"/>
                <a:gd name="T9" fmla="*/ 784 h 798"/>
                <a:gd name="T10" fmla="*/ 0 w 4291"/>
                <a:gd name="T11" fmla="*/ 798 h 798"/>
              </a:gdLst>
              <a:ahLst/>
              <a:cxnLst>
                <a:cxn ang="0">
                  <a:pos x="T0" y="T1"/>
                </a:cxn>
                <a:cxn ang="0">
                  <a:pos x="T2" y="T3"/>
                </a:cxn>
                <a:cxn ang="0">
                  <a:pos x="T4" y="T5"/>
                </a:cxn>
                <a:cxn ang="0">
                  <a:pos x="T6" y="T7"/>
                </a:cxn>
                <a:cxn ang="0">
                  <a:pos x="T8" y="T9"/>
                </a:cxn>
                <a:cxn ang="0">
                  <a:pos x="T10" y="T11"/>
                </a:cxn>
              </a:cxnLst>
              <a:rect l="0" t="0" r="r" b="b"/>
              <a:pathLst>
                <a:path w="4291" h="798">
                  <a:moveTo>
                    <a:pt x="4291" y="784"/>
                  </a:moveTo>
                  <a:lnTo>
                    <a:pt x="2538" y="784"/>
                  </a:lnTo>
                  <a:lnTo>
                    <a:pt x="2538" y="0"/>
                  </a:lnTo>
                  <a:lnTo>
                    <a:pt x="1511" y="0"/>
                  </a:lnTo>
                  <a:lnTo>
                    <a:pt x="1526" y="784"/>
                  </a:lnTo>
                  <a:lnTo>
                    <a:pt x="0" y="798"/>
                  </a:ln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6"/>
            <p:cNvSpPr>
              <a:spLocks noChangeShapeType="1"/>
            </p:cNvSpPr>
            <p:nvPr/>
          </p:nvSpPr>
          <p:spPr bwMode="auto">
            <a:xfrm>
              <a:off x="2996" y="1929"/>
              <a:ext cx="366"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flipH="1">
              <a:off x="2628" y="1741"/>
              <a:ext cx="553" cy="0"/>
            </a:xfrm>
            <a:prstGeom prst="line">
              <a:avLst/>
            </a:prstGeom>
            <a:noFill/>
            <a:ln w="1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2653" y="1493"/>
              <a:ext cx="11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Sans"/>
                </a:rPr>
                <a:t>Word line (WL)</a:t>
              </a:r>
              <a:endParaRPr kumimoji="0" lang="en-US" sz="1800" b="0" i="0" u="none" strike="noStrike" cap="none" normalizeH="0" baseline="0">
                <a:ln>
                  <a:noFill/>
                </a:ln>
                <a:solidFill>
                  <a:schemeClr val="tx1"/>
                </a:solidFill>
                <a:effectLst/>
                <a:latin typeface="Arial" pitchFamily="34" charset="0"/>
              </a:endParaRPr>
            </a:p>
          </p:txBody>
        </p:sp>
        <p:sp>
          <p:nvSpPr>
            <p:cNvPr id="11" name="Freeform 9"/>
            <p:cNvSpPr>
              <a:spLocks/>
            </p:cNvSpPr>
            <p:nvPr/>
          </p:nvSpPr>
          <p:spPr bwMode="auto">
            <a:xfrm>
              <a:off x="2404" y="1371"/>
              <a:ext cx="15" cy="2356"/>
            </a:xfrm>
            <a:custGeom>
              <a:avLst/>
              <a:gdLst>
                <a:gd name="T0" fmla="*/ 41 w 41"/>
                <a:gd name="T1" fmla="*/ 0 h 6214"/>
                <a:gd name="T2" fmla="*/ 0 w 41"/>
                <a:gd name="T3" fmla="*/ 4969 h 6214"/>
              </a:gdLst>
              <a:ahLst/>
              <a:cxnLst>
                <a:cxn ang="0">
                  <a:pos x="T0" y="T1"/>
                </a:cxn>
                <a:cxn ang="0">
                  <a:pos x="T2" y="T3"/>
                </a:cxn>
              </a:cxnLst>
              <a:rect l="0" t="0" r="r" b="b"/>
              <a:pathLst>
                <a:path w="41" h="6214">
                  <a:moveTo>
                    <a:pt x="41" y="0"/>
                  </a:moveTo>
                  <a:cubicBezTo>
                    <a:pt x="41" y="6214"/>
                    <a:pt x="0" y="4969"/>
                    <a:pt x="0" y="4969"/>
                  </a:cubicBez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2314" y="3296"/>
              <a:ext cx="31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13" name="Rectangle 11"/>
            <p:cNvSpPr>
              <a:spLocks noChangeArrowheads="1"/>
            </p:cNvSpPr>
            <p:nvPr/>
          </p:nvSpPr>
          <p:spPr bwMode="auto">
            <a:xfrm>
              <a:off x="2079" y="3479"/>
              <a:ext cx="85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(Bit line)</a:t>
              </a:r>
              <a:endParaRPr kumimoji="0" lang="en-US" sz="1800" b="0" i="0" u="none" strike="noStrike" cap="none" normalizeH="0" baseline="0">
                <a:ln>
                  <a:noFill/>
                </a:ln>
                <a:solidFill>
                  <a:schemeClr val="tx1"/>
                </a:solidFill>
                <a:effectLst/>
                <a:latin typeface="Arial" pitchFamily="34" charset="0"/>
              </a:endParaRPr>
            </a:p>
          </p:txBody>
        </p:sp>
        <p:sp>
          <p:nvSpPr>
            <p:cNvPr id="14" name="Oval 12"/>
            <p:cNvSpPr>
              <a:spLocks noChangeArrowheads="1"/>
            </p:cNvSpPr>
            <p:nvPr/>
          </p:nvSpPr>
          <p:spPr bwMode="auto">
            <a:xfrm>
              <a:off x="2389" y="2254"/>
              <a:ext cx="70" cy="63"/>
            </a:xfrm>
            <a:prstGeom prst="ellipse">
              <a:avLst/>
            </a:prstGeom>
            <a:solidFill>
              <a:srgbClr val="008080"/>
            </a:solidFill>
            <a:ln w="2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a:off x="3845" y="2782"/>
              <a:ext cx="41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
            <p:cNvSpPr>
              <a:spLocks noChangeShapeType="1"/>
            </p:cNvSpPr>
            <p:nvPr/>
          </p:nvSpPr>
          <p:spPr bwMode="auto">
            <a:xfrm>
              <a:off x="3845" y="2904"/>
              <a:ext cx="41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5"/>
            <p:cNvSpPr>
              <a:spLocks noChangeShapeType="1"/>
            </p:cNvSpPr>
            <p:nvPr/>
          </p:nvSpPr>
          <p:spPr bwMode="auto">
            <a:xfrm>
              <a:off x="4035" y="2927"/>
              <a:ext cx="0" cy="176"/>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6"/>
            <p:cNvSpPr>
              <a:spLocks noChangeShapeType="1"/>
            </p:cNvSpPr>
            <p:nvPr/>
          </p:nvSpPr>
          <p:spPr bwMode="auto">
            <a:xfrm>
              <a:off x="3825" y="3112"/>
              <a:ext cx="418"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3924" y="3196"/>
              <a:ext cx="19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4008" y="3280"/>
              <a:ext cx="45"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4025" y="2292"/>
              <a:ext cx="4" cy="490"/>
            </a:xfrm>
            <a:custGeom>
              <a:avLst/>
              <a:gdLst>
                <a:gd name="T0" fmla="*/ 2 w 10"/>
                <a:gd name="T1" fmla="*/ 0 h 1292"/>
                <a:gd name="T2" fmla="*/ 10 w 10"/>
                <a:gd name="T3" fmla="*/ 1292 h 1292"/>
              </a:gdLst>
              <a:ahLst/>
              <a:cxnLst>
                <a:cxn ang="0">
                  <a:pos x="T0" y="T1"/>
                </a:cxn>
                <a:cxn ang="0">
                  <a:pos x="T2" y="T3"/>
                </a:cxn>
              </a:cxnLst>
              <a:rect l="0" t="0" r="r" b="b"/>
              <a:pathLst>
                <a:path w="10" h="1292">
                  <a:moveTo>
                    <a:pt x="2" y="0"/>
                  </a:moveTo>
                  <a:cubicBezTo>
                    <a:pt x="0" y="969"/>
                    <a:pt x="10" y="1292"/>
                    <a:pt x="10" y="1292"/>
                  </a:cubicBez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0"/>
            <p:cNvSpPr>
              <a:spLocks noChangeShapeType="1"/>
            </p:cNvSpPr>
            <p:nvPr/>
          </p:nvSpPr>
          <p:spPr bwMode="auto">
            <a:xfrm>
              <a:off x="3174" y="1745"/>
              <a:ext cx="0" cy="176"/>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3" name="Rounded Rectangular Callout 22"/>
          <p:cNvSpPr/>
          <p:nvPr/>
        </p:nvSpPr>
        <p:spPr>
          <a:xfrm>
            <a:off x="6256602" y="2715418"/>
            <a:ext cx="2514600" cy="1420813"/>
          </a:xfrm>
          <a:prstGeom prst="wedgeRoundRectCallout">
            <a:avLst>
              <a:gd name="adj1" fmla="val -68644"/>
              <a:gd name="adj2" fmla="val 2904"/>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Capacitor is charged </a:t>
            </a:r>
            <a:r>
              <a:rPr lang="en-US" dirty="0">
                <a:sym typeface="Wingdings" panose="05000000000000000000" pitchFamily="2" charset="2"/>
              </a:rPr>
              <a:t> logical 1</a:t>
            </a:r>
          </a:p>
          <a:p>
            <a:pPr algn="ctr"/>
            <a:r>
              <a:rPr lang="en-US" dirty="0">
                <a:sym typeface="Wingdings" panose="05000000000000000000" pitchFamily="2" charset="2"/>
              </a:rPr>
              <a:t>No charge across the capacitor  0</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769441"/>
          </a:xfrm>
          <a:prstGeom prst="rect">
            <a:avLst/>
          </a:prstGeom>
        </p:spPr>
        <p:txBody>
          <a:bodyPr wrap="square">
            <a:spAutoFit/>
          </a:bodyPr>
          <a:lstStyle/>
          <a:p>
            <a:pPr algn="ctr"/>
            <a:r>
              <a:rPr lang="fr-FR" sz="4400" dirty="0" err="1"/>
              <a:t>Array</a:t>
            </a:r>
            <a:r>
              <a:rPr lang="fr-FR" sz="4400" dirty="0"/>
              <a:t> of DRAM </a:t>
            </a:r>
            <a:r>
              <a:rPr lang="fr-FR" sz="4400" dirty="0" err="1"/>
              <a:t>Cells</a:t>
            </a:r>
            <a:endParaRPr lang="en-US" sz="4400" dirty="0"/>
          </a:p>
        </p:txBody>
      </p:sp>
      <p:sp>
        <p:nvSpPr>
          <p:cNvPr id="3" name="Text Placeholder 2"/>
          <p:cNvSpPr txBox="1">
            <a:spLocks/>
          </p:cNvSpPr>
          <p:nvPr/>
        </p:nvSpPr>
        <p:spPr>
          <a:xfrm>
            <a:off x="685800" y="1447800"/>
            <a:ext cx="7969250" cy="4724400"/>
          </a:xfrm>
          <a:prstGeom prst="rect">
            <a:avLst/>
          </a:prstGeo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b="1" dirty="0">
                <a:solidFill>
                  <a:srgbClr val="00B050"/>
                </a:solidFill>
                <a:latin typeface="Calibri" panose="020F0502020204030204" pitchFamily="34" charset="0"/>
              </a:rPr>
              <a:t>Features</a:t>
            </a:r>
            <a:endParaRPr lang="en-US" dirty="0">
              <a:solidFill>
                <a:schemeClr val="tx1"/>
              </a:solidFill>
              <a:latin typeface="Calibri" panose="020F0502020204030204" pitchFamily="34" charset="0"/>
            </a:endParaRP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There is a </a:t>
            </a:r>
            <a:r>
              <a:rPr lang="en-US" dirty="0">
                <a:solidFill>
                  <a:srgbClr val="0070C0"/>
                </a:solidFill>
                <a:latin typeface="Calibri" panose="020F0502020204030204" pitchFamily="34" charset="0"/>
              </a:rPr>
              <a:t>single</a:t>
            </a:r>
            <a:r>
              <a:rPr lang="en-US" dirty="0">
                <a:solidFill>
                  <a:schemeClr val="tx1"/>
                </a:solidFill>
                <a:latin typeface="Calibri" panose="020F0502020204030204" pitchFamily="34" charset="0"/>
              </a:rPr>
              <a:t> bit line</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For </a:t>
            </a:r>
            <a:r>
              <a:rPr lang="en-US" dirty="0">
                <a:solidFill>
                  <a:srgbClr val="00B050"/>
                </a:solidFill>
                <a:latin typeface="Calibri" panose="020F0502020204030204" pitchFamily="34" charset="0"/>
              </a:rPr>
              <a:t>writing</a:t>
            </a:r>
            <a:r>
              <a:rPr lang="en-US" dirty="0">
                <a:solidFill>
                  <a:schemeClr val="tx1"/>
                </a:solidFill>
                <a:latin typeface="Calibri" panose="020F0502020204030204" pitchFamily="34" charset="0"/>
              </a:rPr>
              <a:t> </a:t>
            </a:r>
            <a:r>
              <a:rPr lang="en-US" dirty="0">
                <a:solidFill>
                  <a:schemeClr val="tx1"/>
                </a:solidFill>
                <a:latin typeface="Calibri" panose="020F0502020204030204" pitchFamily="34" charset="0"/>
                <a:sym typeface="Wingdings" panose="05000000000000000000" pitchFamily="2" charset="2"/>
              </a:rPr>
              <a:t> </a:t>
            </a:r>
            <a:r>
              <a:rPr lang="en-US" dirty="0">
                <a:solidFill>
                  <a:srgbClr val="FF0000"/>
                </a:solidFill>
                <a:latin typeface="Calibri" panose="020F0502020204030204" pitchFamily="34" charset="0"/>
                <a:sym typeface="Wingdings" panose="05000000000000000000" pitchFamily="2" charset="2"/>
              </a:rPr>
              <a:t>Enable</a:t>
            </a:r>
            <a:r>
              <a:rPr lang="en-US" dirty="0">
                <a:solidFill>
                  <a:schemeClr val="tx1"/>
                </a:solidFill>
                <a:latin typeface="Calibri" panose="020F0502020204030204" pitchFamily="34" charset="0"/>
                <a:sym typeface="Wingdings" panose="05000000000000000000" pitchFamily="2" charset="2"/>
              </a:rPr>
              <a:t> the word line and </a:t>
            </a:r>
            <a:r>
              <a:rPr lang="en-US" dirty="0">
                <a:solidFill>
                  <a:srgbClr val="0070C0"/>
                </a:solidFill>
                <a:latin typeface="Calibri" panose="020F0502020204030204" pitchFamily="34" charset="0"/>
                <a:sym typeface="Wingdings" panose="05000000000000000000" pitchFamily="2" charset="2"/>
              </a:rPr>
              <a:t>charge </a:t>
            </a:r>
            <a:r>
              <a:rPr lang="en-US" dirty="0">
                <a:solidFill>
                  <a:schemeClr val="tx1"/>
                </a:solidFill>
                <a:latin typeface="Calibri" panose="020F0502020204030204" pitchFamily="34" charset="0"/>
                <a:sym typeface="Wingdings" panose="05000000000000000000" pitchFamily="2" charset="2"/>
              </a:rPr>
              <a:t>the bit line with a </a:t>
            </a:r>
            <a:r>
              <a:rPr lang="en-US" dirty="0">
                <a:solidFill>
                  <a:srgbClr val="0070C0"/>
                </a:solidFill>
                <a:latin typeface="Calibri" panose="020F0502020204030204" pitchFamily="34" charset="0"/>
                <a:sym typeface="Wingdings" panose="05000000000000000000" pitchFamily="2" charset="2"/>
              </a:rPr>
              <a:t>driver circuit</a:t>
            </a:r>
          </a:p>
          <a:p>
            <a:pPr lvl="1" algn="just">
              <a:buSzPct val="100000"/>
              <a:buFont typeface="Symbol" panose="05050102010706020507" pitchFamily="18" charset="2"/>
              <a:buChar char="*"/>
            </a:pPr>
            <a:r>
              <a:rPr lang="en-US" dirty="0">
                <a:solidFill>
                  <a:schemeClr val="tx1"/>
                </a:solidFill>
                <a:latin typeface="Calibri" panose="020F0502020204030204" pitchFamily="34" charset="0"/>
                <a:sym typeface="Wingdings" panose="05000000000000000000" pitchFamily="2" charset="2"/>
              </a:rPr>
              <a:t>For </a:t>
            </a:r>
            <a:r>
              <a:rPr lang="en-US" dirty="0">
                <a:solidFill>
                  <a:srgbClr val="FF0000"/>
                </a:solidFill>
                <a:latin typeface="Calibri" panose="020F0502020204030204" pitchFamily="34" charset="0"/>
                <a:sym typeface="Wingdings" panose="05000000000000000000" pitchFamily="2" charset="2"/>
              </a:rPr>
              <a:t>reading</a:t>
            </a:r>
            <a:r>
              <a:rPr lang="en-US" dirty="0">
                <a:solidFill>
                  <a:schemeClr val="tx1"/>
                </a:solidFill>
                <a:latin typeface="Calibri" panose="020F0502020204030204" pitchFamily="34" charset="0"/>
                <a:sym typeface="Wingdings" panose="05000000000000000000" pitchFamily="2" charset="2"/>
              </a:rPr>
              <a:t>  </a:t>
            </a:r>
            <a:r>
              <a:rPr lang="en-US" dirty="0">
                <a:solidFill>
                  <a:srgbClr val="00B050"/>
                </a:solidFill>
                <a:latin typeface="Calibri" panose="020F0502020204030204" pitchFamily="34" charset="0"/>
                <a:sym typeface="Wingdings" panose="05000000000000000000" pitchFamily="2" charset="2"/>
              </a:rPr>
              <a:t>pre charge </a:t>
            </a:r>
            <a:r>
              <a:rPr lang="en-US" dirty="0">
                <a:solidFill>
                  <a:schemeClr val="tx1"/>
                </a:solidFill>
                <a:latin typeface="Calibri" panose="020F0502020204030204" pitchFamily="34" charset="0"/>
                <a:sym typeface="Wingdings" panose="05000000000000000000" pitchFamily="2" charset="2"/>
              </a:rPr>
              <a:t>the bit line to 0.5 V, </a:t>
            </a:r>
            <a:r>
              <a:rPr lang="en-US" dirty="0">
                <a:solidFill>
                  <a:srgbClr val="FF0000"/>
                </a:solidFill>
                <a:latin typeface="Calibri" panose="020F0502020204030204" pitchFamily="34" charset="0"/>
                <a:sym typeface="Wingdings" panose="05000000000000000000" pitchFamily="2" charset="2"/>
              </a:rPr>
              <a:t>enable</a:t>
            </a:r>
            <a:r>
              <a:rPr lang="en-US" dirty="0">
                <a:solidFill>
                  <a:schemeClr val="tx1"/>
                </a:solidFill>
                <a:latin typeface="Calibri" panose="020F0502020204030204" pitchFamily="34" charset="0"/>
                <a:sym typeface="Wingdings" panose="05000000000000000000" pitchFamily="2" charset="2"/>
              </a:rPr>
              <a:t> the word line, and monitor the difference of the voltage w.r.t 0.5 V</a:t>
            </a:r>
          </a:p>
          <a:p>
            <a:pPr lvl="2" algn="just">
              <a:buSzPct val="100000"/>
              <a:buFont typeface="Symbol" panose="05050102010706020507" pitchFamily="18" charset="2"/>
              <a:buChar char="*"/>
            </a:pPr>
            <a:r>
              <a:rPr lang="en-US" dirty="0">
                <a:solidFill>
                  <a:schemeClr val="tx1"/>
                </a:solidFill>
                <a:latin typeface="Calibri" panose="020F0502020204030204" pitchFamily="34" charset="0"/>
                <a:sym typeface="Wingdings" panose="05000000000000000000" pitchFamily="2" charset="2"/>
              </a:rPr>
              <a:t>If the </a:t>
            </a:r>
            <a:r>
              <a:rPr lang="en-US" dirty="0">
                <a:solidFill>
                  <a:srgbClr val="FF0000"/>
                </a:solidFill>
                <a:latin typeface="Calibri" panose="020F0502020204030204" pitchFamily="34" charset="0"/>
                <a:sym typeface="Wingdings" panose="05000000000000000000" pitchFamily="2" charset="2"/>
              </a:rPr>
              <a:t>difference</a:t>
            </a:r>
            <a:r>
              <a:rPr lang="en-US" dirty="0">
                <a:solidFill>
                  <a:schemeClr val="tx1"/>
                </a:solidFill>
                <a:latin typeface="Calibri" panose="020F0502020204030204" pitchFamily="34" charset="0"/>
                <a:sym typeface="Wingdings" panose="05000000000000000000" pitchFamily="2" charset="2"/>
              </a:rPr>
              <a:t> in voltages exceeds a threshold</a:t>
            </a:r>
          </a:p>
          <a:p>
            <a:pPr lvl="2" algn="just">
              <a:buSzPct val="100000"/>
              <a:buFont typeface="Symbol" panose="05050102010706020507" pitchFamily="18" charset="2"/>
              <a:buChar char="*"/>
            </a:pPr>
            <a:r>
              <a:rPr lang="en-US" dirty="0">
                <a:solidFill>
                  <a:srgbClr val="0070C0"/>
                </a:solidFill>
                <a:latin typeface="Calibri" panose="020F0502020204030204" pitchFamily="34" charset="0"/>
                <a:sym typeface="Wingdings" panose="05000000000000000000" pitchFamily="2" charset="2"/>
              </a:rPr>
              <a:t>Infer </a:t>
            </a:r>
            <a:r>
              <a:rPr lang="en-US" dirty="0">
                <a:solidFill>
                  <a:schemeClr val="tx1"/>
                </a:solidFill>
                <a:latin typeface="Calibri" panose="020F0502020204030204" pitchFamily="34" charset="0"/>
                <a:sym typeface="Wingdings" panose="05000000000000000000" pitchFamily="2" charset="2"/>
              </a:rPr>
              <a:t>a logical 0 or 1 depending on the sign of the difference</a:t>
            </a:r>
          </a:p>
          <a:p>
            <a:pPr marL="540000" lvl="1" indent="0" algn="just">
              <a:buSzPct val="100000"/>
              <a:buNone/>
            </a:pPr>
            <a:endParaRPr lang="en-US" dirty="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sz="1600" dirty="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sz="8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653930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769441"/>
          </a:xfrm>
          <a:prstGeom prst="rect">
            <a:avLst/>
          </a:prstGeom>
        </p:spPr>
        <p:txBody>
          <a:bodyPr wrap="square">
            <a:spAutoFit/>
          </a:bodyPr>
          <a:lstStyle/>
          <a:p>
            <a:pPr algn="ctr"/>
            <a:r>
              <a:rPr lang="fr-FR" sz="4400" dirty="0"/>
              <a:t>DRAM </a:t>
            </a:r>
            <a:r>
              <a:rPr lang="fr-FR" sz="4400" dirty="0" err="1"/>
              <a:t>Refresh</a:t>
            </a:r>
            <a:endParaRPr lang="en-US" sz="4400" dirty="0"/>
          </a:p>
        </p:txBody>
      </p:sp>
      <p:sp>
        <p:nvSpPr>
          <p:cNvPr id="3" name="Text Placeholder 2"/>
          <p:cNvSpPr txBox="1">
            <a:spLocks/>
          </p:cNvSpPr>
          <p:nvPr/>
        </p:nvSpPr>
        <p:spPr>
          <a:xfrm>
            <a:off x="685800" y="1447800"/>
            <a:ext cx="7969250" cy="4724400"/>
          </a:xfrm>
          <a:prstGeom prst="rect">
            <a:avLst/>
          </a:prstGeom>
        </p:spPr>
        <p:txBody>
          <a:bodyPr vert="horz" lIns="0" tIns="0" rIns="0" bIns="0" rtlCol="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b="1" dirty="0">
                <a:solidFill>
                  <a:srgbClr val="FF0000"/>
                </a:solidFill>
                <a:latin typeface="Calibri" panose="020F0502020204030204" pitchFamily="34" charset="0"/>
              </a:rPr>
              <a:t>Problems</a:t>
            </a:r>
            <a:endParaRPr lang="en-US" dirty="0">
              <a:solidFill>
                <a:srgbClr val="FF0000"/>
              </a:solidFill>
              <a:latin typeface="Calibri" panose="020F0502020204030204" pitchFamily="34" charset="0"/>
            </a:endParaRP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After every </a:t>
            </a:r>
            <a:r>
              <a:rPr lang="en-US" dirty="0">
                <a:solidFill>
                  <a:srgbClr val="00B050"/>
                </a:solidFill>
                <a:latin typeface="Calibri" panose="020F0502020204030204" pitchFamily="34" charset="0"/>
              </a:rPr>
              <a:t>read</a:t>
            </a:r>
            <a:r>
              <a:rPr lang="en-US" dirty="0">
                <a:solidFill>
                  <a:schemeClr val="tx1"/>
                </a:solidFill>
                <a:latin typeface="Calibri" panose="020F0502020204030204" pitchFamily="34" charset="0"/>
              </a:rPr>
              <a:t>, we lose some charge from the capacitor</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Periodically, charge from the capacitor </a:t>
            </a:r>
            <a:r>
              <a:rPr lang="en-US" dirty="0">
                <a:solidFill>
                  <a:srgbClr val="FF0000"/>
                </a:solidFill>
                <a:latin typeface="Calibri" panose="020F0502020204030204" pitchFamily="34" charset="0"/>
              </a:rPr>
              <a:t>leaks</a:t>
            </a:r>
            <a:r>
              <a:rPr lang="en-US" dirty="0">
                <a:solidFill>
                  <a:schemeClr val="tx1"/>
                </a:solidFill>
                <a:latin typeface="Calibri" panose="020F0502020204030204" pitchFamily="34" charset="0"/>
              </a:rPr>
              <a:t> out</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Hence, it is necessary to:</a:t>
            </a:r>
          </a:p>
          <a:p>
            <a:pPr lvl="2" algn="just">
              <a:buSzPct val="100000"/>
              <a:buFont typeface="Symbol" panose="05050102010706020507" pitchFamily="18" charset="2"/>
              <a:buChar char="*"/>
            </a:pPr>
            <a:r>
              <a:rPr lang="en-US" dirty="0">
                <a:solidFill>
                  <a:schemeClr val="tx1"/>
                </a:solidFill>
                <a:latin typeface="Calibri" panose="020F0502020204030204" pitchFamily="34" charset="0"/>
              </a:rPr>
              <a:t>Periodically </a:t>
            </a:r>
            <a:r>
              <a:rPr lang="en-US" dirty="0">
                <a:solidFill>
                  <a:srgbClr val="FF0000"/>
                </a:solidFill>
                <a:latin typeface="Calibri" panose="020F0502020204030204" pitchFamily="34" charset="0"/>
              </a:rPr>
              <a:t>read</a:t>
            </a:r>
            <a:r>
              <a:rPr lang="en-US" dirty="0">
                <a:solidFill>
                  <a:schemeClr val="tx1"/>
                </a:solidFill>
                <a:latin typeface="Calibri" panose="020F0502020204030204" pitchFamily="34" charset="0"/>
              </a:rPr>
              <a:t> each and every DRAM cell</a:t>
            </a:r>
          </a:p>
          <a:p>
            <a:pPr lvl="2" algn="just">
              <a:buSzPct val="100000"/>
              <a:buFont typeface="Symbol" panose="05050102010706020507" pitchFamily="18" charset="2"/>
              <a:buChar char="*"/>
            </a:pPr>
            <a:r>
              <a:rPr lang="en-US" dirty="0">
                <a:solidFill>
                  <a:schemeClr val="tx1"/>
                </a:solidFill>
                <a:latin typeface="Calibri" panose="020F0502020204030204" pitchFamily="34" charset="0"/>
              </a:rPr>
              <a:t>And </a:t>
            </a:r>
            <a:r>
              <a:rPr lang="en-US" dirty="0">
                <a:solidFill>
                  <a:srgbClr val="00B050"/>
                </a:solidFill>
                <a:latin typeface="Calibri" panose="020F0502020204030204" pitchFamily="34" charset="0"/>
              </a:rPr>
              <a:t>write</a:t>
            </a:r>
            <a:r>
              <a:rPr lang="en-US" dirty="0">
                <a:solidFill>
                  <a:schemeClr val="tx1"/>
                </a:solidFill>
                <a:latin typeface="Calibri" panose="020F0502020204030204" pitchFamily="34" charset="0"/>
              </a:rPr>
              <a:t> the same data back</a:t>
            </a:r>
          </a:p>
          <a:p>
            <a:pPr lvl="1" algn="just">
              <a:buSzPct val="100000"/>
              <a:buFont typeface="Symbol" panose="05050102010706020507" pitchFamily="18" charset="2"/>
              <a:buChar char="*"/>
            </a:pPr>
            <a:r>
              <a:rPr lang="en-US" b="1" dirty="0">
                <a:solidFill>
                  <a:srgbClr val="0070C0"/>
                </a:solidFill>
                <a:latin typeface="Calibri" panose="020F0502020204030204" pitchFamily="34" charset="0"/>
              </a:rPr>
              <a:t>Example</a:t>
            </a:r>
            <a:r>
              <a:rPr lang="en-US" dirty="0">
                <a:solidFill>
                  <a:schemeClr val="tx1"/>
                </a:solidFill>
                <a:latin typeface="Calibri" panose="020F0502020204030204" pitchFamily="34" charset="0"/>
              </a:rPr>
              <a:t>: The charge across the capacitor reduces from 1 V to 0.7 V over time.</a:t>
            </a:r>
          </a:p>
          <a:p>
            <a:pPr lvl="2" algn="just">
              <a:buSzPct val="100000"/>
              <a:buFont typeface="Symbol" panose="05050102010706020507" pitchFamily="18" charset="2"/>
              <a:buChar char="*"/>
            </a:pPr>
            <a:r>
              <a:rPr lang="en-US" dirty="0">
                <a:solidFill>
                  <a:schemeClr val="tx1"/>
                </a:solidFill>
                <a:latin typeface="Calibri" panose="020F0502020204030204" pitchFamily="34" charset="0"/>
              </a:rPr>
              <a:t>Let’s say, this is </a:t>
            </a:r>
            <a:r>
              <a:rPr lang="en-US" dirty="0">
                <a:solidFill>
                  <a:srgbClr val="00B050"/>
                </a:solidFill>
                <a:latin typeface="Calibri" panose="020F0502020204030204" pitchFamily="34" charset="0"/>
              </a:rPr>
              <a:t>enough</a:t>
            </a:r>
            <a:r>
              <a:rPr lang="en-US" dirty="0">
                <a:solidFill>
                  <a:schemeClr val="tx1"/>
                </a:solidFill>
                <a:latin typeface="Calibri" panose="020F0502020204030204" pitchFamily="34" charset="0"/>
              </a:rPr>
              <a:t> to infer a logical 1.</a:t>
            </a:r>
          </a:p>
          <a:p>
            <a:pPr lvl="2" algn="just">
              <a:buSzPct val="100000"/>
              <a:buFont typeface="Symbol" panose="05050102010706020507" pitchFamily="18" charset="2"/>
              <a:buChar char="*"/>
            </a:pPr>
            <a:r>
              <a:rPr lang="en-US" dirty="0">
                <a:solidFill>
                  <a:srgbClr val="FF0000"/>
                </a:solidFill>
                <a:latin typeface="Calibri" panose="020F0502020204030204" pitchFamily="34" charset="0"/>
              </a:rPr>
              <a:t>Read</a:t>
            </a:r>
            <a:r>
              <a:rPr lang="en-US" dirty="0">
                <a:solidFill>
                  <a:schemeClr val="tx1"/>
                </a:solidFill>
                <a:latin typeface="Calibri" panose="020F0502020204030204" pitchFamily="34" charset="0"/>
              </a:rPr>
              <a:t> the value (logical 1 in this case)</a:t>
            </a:r>
          </a:p>
          <a:p>
            <a:pPr lvl="2" algn="just">
              <a:buSzPct val="100000"/>
              <a:buFont typeface="Symbol" panose="05050102010706020507" pitchFamily="18" charset="2"/>
              <a:buChar char="*"/>
            </a:pPr>
            <a:r>
              <a:rPr lang="en-US" dirty="0">
                <a:solidFill>
                  <a:schemeClr val="tx1"/>
                </a:solidFill>
                <a:latin typeface="Calibri" panose="020F0502020204030204" pitchFamily="34" charset="0"/>
              </a:rPr>
              <a:t>And </a:t>
            </a:r>
            <a:r>
              <a:rPr lang="en-US" dirty="0">
                <a:solidFill>
                  <a:srgbClr val="0070C0"/>
                </a:solidFill>
                <a:latin typeface="Calibri" panose="020F0502020204030204" pitchFamily="34" charset="0"/>
              </a:rPr>
              <a:t>write</a:t>
            </a:r>
            <a:r>
              <a:rPr lang="en-US" dirty="0">
                <a:solidFill>
                  <a:schemeClr val="tx1"/>
                </a:solidFill>
                <a:latin typeface="Calibri" panose="020F0502020204030204" pitchFamily="34" charset="0"/>
              </a:rPr>
              <a:t> the same value again. We thus </a:t>
            </a:r>
            <a:r>
              <a:rPr lang="en-US" dirty="0">
                <a:solidFill>
                  <a:srgbClr val="00B050"/>
                </a:solidFill>
                <a:latin typeface="Calibri" panose="020F0502020204030204" pitchFamily="34" charset="0"/>
              </a:rPr>
              <a:t>restore</a:t>
            </a:r>
            <a:r>
              <a:rPr lang="en-US" dirty="0">
                <a:solidFill>
                  <a:schemeClr val="tx1"/>
                </a:solidFill>
                <a:latin typeface="Calibri" panose="020F0502020204030204" pitchFamily="34" charset="0"/>
              </a:rPr>
              <a:t> the charge on the capacitor to 1 V.</a:t>
            </a:r>
          </a:p>
          <a:p>
            <a:pPr marL="1007999" lvl="2" indent="0" algn="just">
              <a:buSzPct val="100000"/>
              <a:buNone/>
            </a:pPr>
            <a:endParaRPr lang="en-US" dirty="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sz="800" b="1" dirty="0">
              <a:solidFill>
                <a:srgbClr val="00B050"/>
              </a:solidFill>
              <a:latin typeface="Calibri" panose="020F0502020204030204" pitchFamily="34" charset="0"/>
            </a:endParaRPr>
          </a:p>
          <a:p>
            <a:pPr algn="just">
              <a:buSzPct val="100000"/>
              <a:buFont typeface="Symbol" panose="05050102010706020507" pitchFamily="18" charset="2"/>
              <a:buChar char="*"/>
            </a:pPr>
            <a:endParaRPr lang="en-US" dirty="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p:sp>
        <p:nvSpPr>
          <p:cNvPr id="4" name="Rounded Rectangle 3"/>
          <p:cNvSpPr/>
          <p:nvPr/>
        </p:nvSpPr>
        <p:spPr>
          <a:xfrm>
            <a:off x="3124200" y="6019800"/>
            <a:ext cx="4038600" cy="6096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This is known as DRAM refresh</a:t>
            </a:r>
          </a:p>
        </p:txBody>
      </p:sp>
    </p:spTree>
    <p:extLst>
      <p:ext uri="{BB962C8B-B14F-4D97-AF65-F5344CB8AC3E}">
        <p14:creationId xmlns:p14="http://schemas.microsoft.com/office/powerpoint/2010/main" val="40619779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45</a:t>
            </a:fld>
            <a:endParaRPr lang="en-US" sz="1050" dirty="0">
              <a:latin typeface="Calibri" panose="020F0502020204030204" pitchFamily="34" charset="0"/>
            </a:endParaRPr>
          </a:p>
        </p:txBody>
      </p:sp>
      <p:sp>
        <p:nvSpPr>
          <p:cNvPr id="4" name="Rectangle 3"/>
          <p:cNvSpPr/>
          <p:nvPr/>
        </p:nvSpPr>
        <p:spPr>
          <a:xfrm>
            <a:off x="152400" y="304800"/>
            <a:ext cx="8839200" cy="769441"/>
          </a:xfrm>
          <a:prstGeom prst="rect">
            <a:avLst/>
          </a:prstGeom>
        </p:spPr>
        <p:txBody>
          <a:bodyPr wrap="square">
            <a:spAutoFit/>
          </a:bodyPr>
          <a:lstStyle/>
          <a:p>
            <a:pPr algn="ctr"/>
            <a:r>
              <a:rPr lang="fr-FR" sz="4400" dirty="0" err="1"/>
              <a:t>Array</a:t>
            </a:r>
            <a:r>
              <a:rPr lang="fr-FR" sz="4400" dirty="0"/>
              <a:t> of DRAM </a:t>
            </a:r>
            <a:r>
              <a:rPr lang="fr-FR" sz="4400" dirty="0" err="1"/>
              <a:t>Cells</a:t>
            </a:r>
            <a:endParaRPr lang="en-US" sz="4400" dirty="0"/>
          </a:p>
        </p:txBody>
      </p:sp>
      <p:grpSp>
        <p:nvGrpSpPr>
          <p:cNvPr id="5" name="Group 4"/>
          <p:cNvGrpSpPr>
            <a:grpSpLocks noChangeAspect="1"/>
          </p:cNvGrpSpPr>
          <p:nvPr/>
        </p:nvGrpSpPr>
        <p:grpSpPr bwMode="auto">
          <a:xfrm>
            <a:off x="1828800" y="1371600"/>
            <a:ext cx="4929188" cy="5084763"/>
            <a:chOff x="1344" y="864"/>
            <a:chExt cx="3105" cy="3155"/>
          </a:xfrm>
        </p:grpSpPr>
        <p:sp>
          <p:nvSpPr>
            <p:cNvPr id="6" name="AutoShape 3"/>
            <p:cNvSpPr>
              <a:spLocks noChangeAspect="1" noChangeArrowheads="1" noTextEdit="1"/>
            </p:cNvSpPr>
            <p:nvPr/>
          </p:nvSpPr>
          <p:spPr bwMode="auto">
            <a:xfrm>
              <a:off x="1344" y="864"/>
              <a:ext cx="3105" cy="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p:cNvSpPr>
              <a:spLocks noChangeArrowheads="1"/>
            </p:cNvSpPr>
            <p:nvPr/>
          </p:nvSpPr>
          <p:spPr bwMode="auto">
            <a:xfrm>
              <a:off x="2180" y="1120"/>
              <a:ext cx="2114" cy="1641"/>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1921" y="950"/>
              <a:ext cx="224" cy="1659"/>
            </a:xfrm>
            <a:custGeom>
              <a:avLst/>
              <a:gdLst>
                <a:gd name="T0" fmla="*/ 555 w 1511"/>
                <a:gd name="T1" fmla="*/ 0 h 11232"/>
                <a:gd name="T2" fmla="*/ 957 w 1511"/>
                <a:gd name="T3" fmla="*/ 0 h 11232"/>
                <a:gd name="T4" fmla="*/ 1511 w 1511"/>
                <a:gd name="T5" fmla="*/ 554 h 11232"/>
                <a:gd name="T6" fmla="*/ 1511 w 1511"/>
                <a:gd name="T7" fmla="*/ 10678 h 11232"/>
                <a:gd name="T8" fmla="*/ 957 w 1511"/>
                <a:gd name="T9" fmla="*/ 11232 h 11232"/>
                <a:gd name="T10" fmla="*/ 555 w 1511"/>
                <a:gd name="T11" fmla="*/ 11232 h 11232"/>
                <a:gd name="T12" fmla="*/ 0 w 1511"/>
                <a:gd name="T13" fmla="*/ 10678 h 11232"/>
                <a:gd name="T14" fmla="*/ 0 w 1511"/>
                <a:gd name="T15" fmla="*/ 554 h 11232"/>
                <a:gd name="T16" fmla="*/ 555 w 1511"/>
                <a:gd name="T17" fmla="*/ 0 h 1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1232">
                  <a:moveTo>
                    <a:pt x="555" y="0"/>
                  </a:moveTo>
                  <a:lnTo>
                    <a:pt x="957" y="0"/>
                  </a:lnTo>
                  <a:cubicBezTo>
                    <a:pt x="1264" y="0"/>
                    <a:pt x="1511" y="247"/>
                    <a:pt x="1511" y="554"/>
                  </a:cubicBezTo>
                  <a:lnTo>
                    <a:pt x="1511" y="10678"/>
                  </a:lnTo>
                  <a:cubicBezTo>
                    <a:pt x="1511" y="10985"/>
                    <a:pt x="1264" y="11232"/>
                    <a:pt x="957" y="11232"/>
                  </a:cubicBezTo>
                  <a:lnTo>
                    <a:pt x="555" y="11232"/>
                  </a:lnTo>
                  <a:cubicBezTo>
                    <a:pt x="248" y="11232"/>
                    <a:pt x="0" y="10985"/>
                    <a:pt x="0" y="10678"/>
                  </a:cubicBezTo>
                  <a:lnTo>
                    <a:pt x="0" y="554"/>
                  </a:lnTo>
                  <a:cubicBezTo>
                    <a:pt x="0" y="247"/>
                    <a:pt x="248" y="0"/>
                    <a:pt x="555" y="0"/>
                  </a:cubicBezTo>
                  <a:close/>
                </a:path>
              </a:pathLst>
            </a:custGeom>
            <a:solidFill>
              <a:srgbClr val="94B3B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rot="5400000">
              <a:off x="1682" y="1621"/>
              <a:ext cx="70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Sans"/>
                </a:rPr>
                <a:t>Decoder</a:t>
              </a:r>
              <a:endParaRPr kumimoji="0" lang="en-US" sz="1800" b="0" i="0" u="none" strike="noStrike" cap="none" normalizeH="0" baseline="0" dirty="0">
                <a:ln>
                  <a:noFill/>
                </a:ln>
                <a:solidFill>
                  <a:schemeClr val="tx1"/>
                </a:solidFill>
                <a:effectLst/>
                <a:latin typeface="Arial" pitchFamily="34" charset="0"/>
              </a:endParaRPr>
            </a:p>
          </p:txBody>
        </p:sp>
        <p:sp>
          <p:nvSpPr>
            <p:cNvPr id="10" name="Line 8"/>
            <p:cNvSpPr>
              <a:spLocks noChangeShapeType="1"/>
            </p:cNvSpPr>
            <p:nvPr/>
          </p:nvSpPr>
          <p:spPr bwMode="auto">
            <a:xfrm>
              <a:off x="1388" y="1721"/>
              <a:ext cx="517"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1817" y="1696"/>
              <a:ext cx="88" cy="50"/>
            </a:xfrm>
            <a:custGeom>
              <a:avLst/>
              <a:gdLst>
                <a:gd name="T0" fmla="*/ 25 w 88"/>
                <a:gd name="T1" fmla="*/ 25 h 50"/>
                <a:gd name="T2" fmla="*/ 0 w 88"/>
                <a:gd name="T3" fmla="*/ 50 h 50"/>
                <a:gd name="T4" fmla="*/ 88 w 88"/>
                <a:gd name="T5" fmla="*/ 25 h 50"/>
                <a:gd name="T6" fmla="*/ 0 w 88"/>
                <a:gd name="T7" fmla="*/ 0 h 50"/>
                <a:gd name="T8" fmla="*/ 25 w 88"/>
                <a:gd name="T9" fmla="*/ 25 h 50"/>
              </a:gdLst>
              <a:ahLst/>
              <a:cxnLst>
                <a:cxn ang="0">
                  <a:pos x="T0" y="T1"/>
                </a:cxn>
                <a:cxn ang="0">
                  <a:pos x="T2" y="T3"/>
                </a:cxn>
                <a:cxn ang="0">
                  <a:pos x="T4" y="T5"/>
                </a:cxn>
                <a:cxn ang="0">
                  <a:pos x="T6" y="T7"/>
                </a:cxn>
                <a:cxn ang="0">
                  <a:pos x="T8" y="T9"/>
                </a:cxn>
              </a:cxnLst>
              <a:rect l="0" t="0" r="r" b="b"/>
              <a:pathLst>
                <a:path w="88" h="50">
                  <a:moveTo>
                    <a:pt x="25" y="25"/>
                  </a:moveTo>
                  <a:lnTo>
                    <a:pt x="0" y="50"/>
                  </a:lnTo>
                  <a:lnTo>
                    <a:pt x="88"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2148" y="1067"/>
              <a:ext cx="1984" cy="3"/>
            </a:xfrm>
            <a:custGeom>
              <a:avLst/>
              <a:gdLst>
                <a:gd name="T0" fmla="*/ 0 w 13431"/>
                <a:gd name="T1" fmla="*/ 0 h 20"/>
                <a:gd name="T2" fmla="*/ 13431 w 13431"/>
                <a:gd name="T3" fmla="*/ 20 h 20"/>
                <a:gd name="T4" fmla="*/ 13431 w 13431"/>
                <a:gd name="T5" fmla="*/ 0 h 20"/>
              </a:gdLst>
              <a:ahLst/>
              <a:cxnLst>
                <a:cxn ang="0">
                  <a:pos x="T0" y="T1"/>
                </a:cxn>
                <a:cxn ang="0">
                  <a:pos x="T2" y="T3"/>
                </a:cxn>
                <a:cxn ang="0">
                  <a:pos x="T4" y="T5"/>
                </a:cxn>
              </a:cxnLst>
              <a:rect l="0" t="0" r="r" b="b"/>
              <a:pathLst>
                <a:path w="13431" h="20">
                  <a:moveTo>
                    <a:pt x="0" y="0"/>
                  </a:moveTo>
                  <a:lnTo>
                    <a:pt x="13431" y="20"/>
                  </a:lnTo>
                  <a:lnTo>
                    <a:pt x="1343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1"/>
            <p:cNvSpPr>
              <a:spLocks noChangeShapeType="1"/>
            </p:cNvSpPr>
            <p:nvPr/>
          </p:nvSpPr>
          <p:spPr bwMode="auto">
            <a:xfrm>
              <a:off x="2461" y="1067"/>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2"/>
            <p:cNvSpPr>
              <a:spLocks noChangeShapeType="1"/>
            </p:cNvSpPr>
            <p:nvPr/>
          </p:nvSpPr>
          <p:spPr bwMode="auto">
            <a:xfrm>
              <a:off x="2957" y="1070"/>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3"/>
            <p:cNvSpPr>
              <a:spLocks noChangeShapeType="1"/>
            </p:cNvSpPr>
            <p:nvPr/>
          </p:nvSpPr>
          <p:spPr bwMode="auto">
            <a:xfrm>
              <a:off x="3525" y="1072"/>
              <a:ext cx="0" cy="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
            <p:cNvSpPr>
              <a:spLocks noChangeShapeType="1"/>
            </p:cNvSpPr>
            <p:nvPr/>
          </p:nvSpPr>
          <p:spPr bwMode="auto">
            <a:xfrm>
              <a:off x="4129" y="1067"/>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2335" y="1156"/>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2362" y="1170"/>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DRAM</a:t>
              </a:r>
              <a:endParaRPr kumimoji="0" lang="en-US" sz="1800" b="0" i="0" u="none" strike="noStrike" cap="none" normalizeH="0" baseline="0">
                <a:ln>
                  <a:noFill/>
                </a:ln>
                <a:solidFill>
                  <a:schemeClr val="tx1"/>
                </a:solidFill>
                <a:effectLst/>
                <a:latin typeface="Arial" pitchFamily="34" charset="0"/>
              </a:endParaRPr>
            </a:p>
          </p:txBody>
        </p:sp>
        <p:sp>
          <p:nvSpPr>
            <p:cNvPr id="19" name="Rectangle 17"/>
            <p:cNvSpPr>
              <a:spLocks noChangeArrowheads="1"/>
            </p:cNvSpPr>
            <p:nvPr/>
          </p:nvSpPr>
          <p:spPr bwMode="auto">
            <a:xfrm>
              <a:off x="2408" y="1248"/>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20" name="Rectangle 18"/>
            <p:cNvSpPr>
              <a:spLocks noChangeArrowheads="1"/>
            </p:cNvSpPr>
            <p:nvPr/>
          </p:nvSpPr>
          <p:spPr bwMode="auto">
            <a:xfrm>
              <a:off x="2855" y="1160"/>
              <a:ext cx="256"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2882" y="1174"/>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DRAM</a:t>
              </a:r>
              <a:endParaRPr kumimoji="0" lang="en-US" sz="1800" b="0" i="0" u="none" strike="noStrike" cap="none" normalizeH="0" baseline="0">
                <a:ln>
                  <a:noFill/>
                </a:ln>
                <a:solidFill>
                  <a:schemeClr val="tx1"/>
                </a:solidFill>
                <a:effectLst/>
                <a:latin typeface="Arial" pitchFamily="34" charset="0"/>
              </a:endParaRPr>
            </a:p>
          </p:txBody>
        </p:sp>
        <p:sp>
          <p:nvSpPr>
            <p:cNvPr id="22" name="Rectangle 20"/>
            <p:cNvSpPr>
              <a:spLocks noChangeArrowheads="1"/>
            </p:cNvSpPr>
            <p:nvPr/>
          </p:nvSpPr>
          <p:spPr bwMode="auto">
            <a:xfrm>
              <a:off x="2929" y="1253"/>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23" name="Rectangle 21"/>
            <p:cNvSpPr>
              <a:spLocks noChangeArrowheads="1"/>
            </p:cNvSpPr>
            <p:nvPr/>
          </p:nvSpPr>
          <p:spPr bwMode="auto">
            <a:xfrm>
              <a:off x="3417" y="1160"/>
              <a:ext cx="256"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3445" y="1174"/>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DRAM</a:t>
              </a:r>
              <a:endParaRPr kumimoji="0" lang="en-US" sz="1800" b="0" i="0" u="none" strike="noStrike" cap="none" normalizeH="0" baseline="0">
                <a:ln>
                  <a:noFill/>
                </a:ln>
                <a:solidFill>
                  <a:schemeClr val="tx1"/>
                </a:solidFill>
                <a:effectLst/>
                <a:latin typeface="Arial" pitchFamily="34" charset="0"/>
              </a:endParaRPr>
            </a:p>
          </p:txBody>
        </p:sp>
        <p:sp>
          <p:nvSpPr>
            <p:cNvPr id="25" name="Rectangle 23"/>
            <p:cNvSpPr>
              <a:spLocks noChangeArrowheads="1"/>
            </p:cNvSpPr>
            <p:nvPr/>
          </p:nvSpPr>
          <p:spPr bwMode="auto">
            <a:xfrm>
              <a:off x="3491" y="1253"/>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26" name="Rectangle 24"/>
            <p:cNvSpPr>
              <a:spLocks noChangeArrowheads="1"/>
            </p:cNvSpPr>
            <p:nvPr/>
          </p:nvSpPr>
          <p:spPr bwMode="auto">
            <a:xfrm>
              <a:off x="3970" y="1157"/>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3997" y="1171"/>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DRAM</a:t>
              </a:r>
              <a:endParaRPr kumimoji="0" lang="en-US" sz="1800" b="0" i="0" u="none" strike="noStrike" cap="none" normalizeH="0" baseline="0">
                <a:ln>
                  <a:noFill/>
                </a:ln>
                <a:solidFill>
                  <a:schemeClr val="tx1"/>
                </a:solidFill>
                <a:effectLst/>
                <a:latin typeface="Arial" pitchFamily="34" charset="0"/>
              </a:endParaRPr>
            </a:p>
          </p:txBody>
        </p:sp>
        <p:sp>
          <p:nvSpPr>
            <p:cNvPr id="28" name="Rectangle 26"/>
            <p:cNvSpPr>
              <a:spLocks noChangeArrowheads="1"/>
            </p:cNvSpPr>
            <p:nvPr/>
          </p:nvSpPr>
          <p:spPr bwMode="auto">
            <a:xfrm>
              <a:off x="4043" y="1250"/>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29" name="Freeform 27"/>
            <p:cNvSpPr>
              <a:spLocks/>
            </p:cNvSpPr>
            <p:nvPr/>
          </p:nvSpPr>
          <p:spPr bwMode="auto">
            <a:xfrm>
              <a:off x="2140" y="1607"/>
              <a:ext cx="1984" cy="3"/>
            </a:xfrm>
            <a:custGeom>
              <a:avLst/>
              <a:gdLst>
                <a:gd name="T0" fmla="*/ 0 w 13431"/>
                <a:gd name="T1" fmla="*/ 0 h 19"/>
                <a:gd name="T2" fmla="*/ 13431 w 13431"/>
                <a:gd name="T3" fmla="*/ 19 h 19"/>
                <a:gd name="T4" fmla="*/ 13431 w 13431"/>
                <a:gd name="T5" fmla="*/ 0 h 19"/>
              </a:gdLst>
              <a:ahLst/>
              <a:cxnLst>
                <a:cxn ang="0">
                  <a:pos x="T0" y="T1"/>
                </a:cxn>
                <a:cxn ang="0">
                  <a:pos x="T2" y="T3"/>
                </a:cxn>
                <a:cxn ang="0">
                  <a:pos x="T4" y="T5"/>
                </a:cxn>
              </a:cxnLst>
              <a:rect l="0" t="0" r="r" b="b"/>
              <a:pathLst>
                <a:path w="13431" h="19">
                  <a:moveTo>
                    <a:pt x="0" y="0"/>
                  </a:moveTo>
                  <a:lnTo>
                    <a:pt x="13431" y="19"/>
                  </a:lnTo>
                  <a:lnTo>
                    <a:pt x="1343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8"/>
            <p:cNvSpPr>
              <a:spLocks noChangeShapeType="1"/>
            </p:cNvSpPr>
            <p:nvPr/>
          </p:nvSpPr>
          <p:spPr bwMode="auto">
            <a:xfrm>
              <a:off x="2453" y="1607"/>
              <a:ext cx="0" cy="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a:off x="2949" y="1610"/>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0"/>
            <p:cNvSpPr>
              <a:spLocks noChangeShapeType="1"/>
            </p:cNvSpPr>
            <p:nvPr/>
          </p:nvSpPr>
          <p:spPr bwMode="auto">
            <a:xfrm>
              <a:off x="3517" y="1613"/>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31"/>
            <p:cNvSpPr>
              <a:spLocks noChangeShapeType="1"/>
            </p:cNvSpPr>
            <p:nvPr/>
          </p:nvSpPr>
          <p:spPr bwMode="auto">
            <a:xfrm>
              <a:off x="4121" y="1607"/>
              <a:ext cx="0" cy="8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32"/>
            <p:cNvSpPr>
              <a:spLocks noChangeArrowheads="1"/>
            </p:cNvSpPr>
            <p:nvPr/>
          </p:nvSpPr>
          <p:spPr bwMode="auto">
            <a:xfrm>
              <a:off x="2327" y="1696"/>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3"/>
            <p:cNvSpPr>
              <a:spLocks noChangeArrowheads="1"/>
            </p:cNvSpPr>
            <p:nvPr/>
          </p:nvSpPr>
          <p:spPr bwMode="auto">
            <a:xfrm>
              <a:off x="2354" y="1711"/>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DRAM</a:t>
              </a:r>
              <a:endParaRPr kumimoji="0" lang="en-US" sz="1800" b="0" i="0" u="none" strike="noStrike" cap="none" normalizeH="0" baseline="0">
                <a:ln>
                  <a:noFill/>
                </a:ln>
                <a:solidFill>
                  <a:schemeClr val="tx1"/>
                </a:solidFill>
                <a:effectLst/>
                <a:latin typeface="Arial" pitchFamily="34" charset="0"/>
              </a:endParaRPr>
            </a:p>
          </p:txBody>
        </p:sp>
        <p:sp>
          <p:nvSpPr>
            <p:cNvPr id="36" name="Rectangle 34"/>
            <p:cNvSpPr>
              <a:spLocks noChangeArrowheads="1"/>
            </p:cNvSpPr>
            <p:nvPr/>
          </p:nvSpPr>
          <p:spPr bwMode="auto">
            <a:xfrm>
              <a:off x="2400" y="1789"/>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37" name="Rectangle 35"/>
            <p:cNvSpPr>
              <a:spLocks noChangeArrowheads="1"/>
            </p:cNvSpPr>
            <p:nvPr/>
          </p:nvSpPr>
          <p:spPr bwMode="auto">
            <a:xfrm>
              <a:off x="2847" y="1701"/>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6"/>
            <p:cNvSpPr>
              <a:spLocks noChangeArrowheads="1"/>
            </p:cNvSpPr>
            <p:nvPr/>
          </p:nvSpPr>
          <p:spPr bwMode="auto">
            <a:xfrm>
              <a:off x="2874" y="1715"/>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DRAM</a:t>
              </a:r>
              <a:endParaRPr kumimoji="0" lang="en-US" sz="1800" b="0" i="0" u="none" strike="noStrike" cap="none" normalizeH="0" baseline="0">
                <a:ln>
                  <a:noFill/>
                </a:ln>
                <a:solidFill>
                  <a:schemeClr val="tx1"/>
                </a:solidFill>
                <a:effectLst/>
                <a:latin typeface="Arial" pitchFamily="34" charset="0"/>
              </a:endParaRPr>
            </a:p>
          </p:txBody>
        </p:sp>
        <p:sp>
          <p:nvSpPr>
            <p:cNvPr id="39" name="Rectangle 37"/>
            <p:cNvSpPr>
              <a:spLocks noChangeArrowheads="1"/>
            </p:cNvSpPr>
            <p:nvPr/>
          </p:nvSpPr>
          <p:spPr bwMode="auto">
            <a:xfrm>
              <a:off x="2921" y="1793"/>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40" name="Rectangle 38"/>
            <p:cNvSpPr>
              <a:spLocks noChangeArrowheads="1"/>
            </p:cNvSpPr>
            <p:nvPr/>
          </p:nvSpPr>
          <p:spPr bwMode="auto">
            <a:xfrm>
              <a:off x="3409" y="1701"/>
              <a:ext cx="256"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9"/>
            <p:cNvSpPr>
              <a:spLocks noChangeArrowheads="1"/>
            </p:cNvSpPr>
            <p:nvPr/>
          </p:nvSpPr>
          <p:spPr bwMode="auto">
            <a:xfrm>
              <a:off x="3436" y="1715"/>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DRAM</a:t>
              </a:r>
              <a:endParaRPr kumimoji="0" lang="en-US" sz="1800" b="0" i="0" u="none" strike="noStrike" cap="none" normalizeH="0" baseline="0">
                <a:ln>
                  <a:noFill/>
                </a:ln>
                <a:solidFill>
                  <a:schemeClr val="tx1"/>
                </a:solidFill>
                <a:effectLst/>
                <a:latin typeface="Arial" pitchFamily="34" charset="0"/>
              </a:endParaRPr>
            </a:p>
          </p:txBody>
        </p:sp>
        <p:sp>
          <p:nvSpPr>
            <p:cNvPr id="42" name="Rectangle 40"/>
            <p:cNvSpPr>
              <a:spLocks noChangeArrowheads="1"/>
            </p:cNvSpPr>
            <p:nvPr/>
          </p:nvSpPr>
          <p:spPr bwMode="auto">
            <a:xfrm>
              <a:off x="3483" y="1793"/>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43" name="Rectangle 41"/>
            <p:cNvSpPr>
              <a:spLocks noChangeArrowheads="1"/>
            </p:cNvSpPr>
            <p:nvPr/>
          </p:nvSpPr>
          <p:spPr bwMode="auto">
            <a:xfrm>
              <a:off x="3962" y="1698"/>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42"/>
            <p:cNvSpPr>
              <a:spLocks noChangeArrowheads="1"/>
            </p:cNvSpPr>
            <p:nvPr/>
          </p:nvSpPr>
          <p:spPr bwMode="auto">
            <a:xfrm>
              <a:off x="3989" y="1712"/>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DRAM</a:t>
              </a:r>
              <a:endParaRPr kumimoji="0" lang="en-US" sz="1800" b="0" i="0" u="none" strike="noStrike" cap="none" normalizeH="0" baseline="0">
                <a:ln>
                  <a:noFill/>
                </a:ln>
                <a:solidFill>
                  <a:schemeClr val="tx1"/>
                </a:solidFill>
                <a:effectLst/>
                <a:latin typeface="Arial" pitchFamily="34" charset="0"/>
              </a:endParaRPr>
            </a:p>
          </p:txBody>
        </p:sp>
        <p:sp>
          <p:nvSpPr>
            <p:cNvPr id="45" name="Rectangle 43"/>
            <p:cNvSpPr>
              <a:spLocks noChangeArrowheads="1"/>
            </p:cNvSpPr>
            <p:nvPr/>
          </p:nvSpPr>
          <p:spPr bwMode="auto">
            <a:xfrm>
              <a:off x="4035" y="179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46" name="Freeform 44"/>
            <p:cNvSpPr>
              <a:spLocks/>
            </p:cNvSpPr>
            <p:nvPr/>
          </p:nvSpPr>
          <p:spPr bwMode="auto">
            <a:xfrm>
              <a:off x="2144" y="2448"/>
              <a:ext cx="1984" cy="3"/>
            </a:xfrm>
            <a:custGeom>
              <a:avLst/>
              <a:gdLst>
                <a:gd name="T0" fmla="*/ 0 w 13432"/>
                <a:gd name="T1" fmla="*/ 0 h 20"/>
                <a:gd name="T2" fmla="*/ 13432 w 13432"/>
                <a:gd name="T3" fmla="*/ 20 h 20"/>
                <a:gd name="T4" fmla="*/ 13432 w 13432"/>
                <a:gd name="T5" fmla="*/ 0 h 20"/>
              </a:gdLst>
              <a:ahLst/>
              <a:cxnLst>
                <a:cxn ang="0">
                  <a:pos x="T0" y="T1"/>
                </a:cxn>
                <a:cxn ang="0">
                  <a:pos x="T2" y="T3"/>
                </a:cxn>
                <a:cxn ang="0">
                  <a:pos x="T4" y="T5"/>
                </a:cxn>
              </a:cxnLst>
              <a:rect l="0" t="0" r="r" b="b"/>
              <a:pathLst>
                <a:path w="13432" h="20">
                  <a:moveTo>
                    <a:pt x="0" y="0"/>
                  </a:moveTo>
                  <a:lnTo>
                    <a:pt x="13432" y="20"/>
                  </a:lnTo>
                  <a:lnTo>
                    <a:pt x="134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5"/>
            <p:cNvSpPr>
              <a:spLocks noChangeShapeType="1"/>
            </p:cNvSpPr>
            <p:nvPr/>
          </p:nvSpPr>
          <p:spPr bwMode="auto">
            <a:xfrm>
              <a:off x="2457" y="2448"/>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6"/>
            <p:cNvSpPr>
              <a:spLocks noChangeShapeType="1"/>
            </p:cNvSpPr>
            <p:nvPr/>
          </p:nvSpPr>
          <p:spPr bwMode="auto">
            <a:xfrm>
              <a:off x="2953" y="2451"/>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7"/>
            <p:cNvSpPr>
              <a:spLocks noChangeShapeType="1"/>
            </p:cNvSpPr>
            <p:nvPr/>
          </p:nvSpPr>
          <p:spPr bwMode="auto">
            <a:xfrm>
              <a:off x="3521" y="2454"/>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8"/>
            <p:cNvSpPr>
              <a:spLocks noChangeShapeType="1"/>
            </p:cNvSpPr>
            <p:nvPr/>
          </p:nvSpPr>
          <p:spPr bwMode="auto">
            <a:xfrm>
              <a:off x="4125" y="2448"/>
              <a:ext cx="0" cy="8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Rectangle 49"/>
            <p:cNvSpPr>
              <a:spLocks noChangeArrowheads="1"/>
            </p:cNvSpPr>
            <p:nvPr/>
          </p:nvSpPr>
          <p:spPr bwMode="auto">
            <a:xfrm>
              <a:off x="2331" y="2537"/>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50"/>
            <p:cNvSpPr>
              <a:spLocks noChangeArrowheads="1"/>
            </p:cNvSpPr>
            <p:nvPr/>
          </p:nvSpPr>
          <p:spPr bwMode="auto">
            <a:xfrm>
              <a:off x="2358" y="2551"/>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DRAM</a:t>
              </a:r>
              <a:endParaRPr kumimoji="0" lang="en-US" sz="1800" b="0" i="0" u="none" strike="noStrike" cap="none" normalizeH="0" baseline="0">
                <a:ln>
                  <a:noFill/>
                </a:ln>
                <a:solidFill>
                  <a:schemeClr val="tx1"/>
                </a:solidFill>
                <a:effectLst/>
                <a:latin typeface="Arial" pitchFamily="34" charset="0"/>
              </a:endParaRPr>
            </a:p>
          </p:txBody>
        </p:sp>
        <p:sp>
          <p:nvSpPr>
            <p:cNvPr id="53" name="Rectangle 51"/>
            <p:cNvSpPr>
              <a:spLocks noChangeArrowheads="1"/>
            </p:cNvSpPr>
            <p:nvPr/>
          </p:nvSpPr>
          <p:spPr bwMode="auto">
            <a:xfrm>
              <a:off x="2404" y="2630"/>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54" name="Rectangle 52"/>
            <p:cNvSpPr>
              <a:spLocks noChangeArrowheads="1"/>
            </p:cNvSpPr>
            <p:nvPr/>
          </p:nvSpPr>
          <p:spPr bwMode="auto">
            <a:xfrm>
              <a:off x="2851" y="2541"/>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3"/>
            <p:cNvSpPr>
              <a:spLocks noChangeArrowheads="1"/>
            </p:cNvSpPr>
            <p:nvPr/>
          </p:nvSpPr>
          <p:spPr bwMode="auto">
            <a:xfrm>
              <a:off x="2878" y="2555"/>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DRAM</a:t>
              </a:r>
              <a:endParaRPr kumimoji="0" lang="en-US" sz="1800" b="0" i="0" u="none" strike="noStrike" cap="none" normalizeH="0" baseline="0">
                <a:ln>
                  <a:noFill/>
                </a:ln>
                <a:solidFill>
                  <a:schemeClr val="tx1"/>
                </a:solidFill>
                <a:effectLst/>
                <a:latin typeface="Arial" pitchFamily="34" charset="0"/>
              </a:endParaRPr>
            </a:p>
          </p:txBody>
        </p:sp>
        <p:sp>
          <p:nvSpPr>
            <p:cNvPr id="56" name="Rectangle 54"/>
            <p:cNvSpPr>
              <a:spLocks noChangeArrowheads="1"/>
            </p:cNvSpPr>
            <p:nvPr/>
          </p:nvSpPr>
          <p:spPr bwMode="auto">
            <a:xfrm>
              <a:off x="2925" y="263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57" name="Rectangle 55"/>
            <p:cNvSpPr>
              <a:spLocks noChangeArrowheads="1"/>
            </p:cNvSpPr>
            <p:nvPr/>
          </p:nvSpPr>
          <p:spPr bwMode="auto">
            <a:xfrm>
              <a:off x="3413" y="2541"/>
              <a:ext cx="256"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56"/>
            <p:cNvSpPr>
              <a:spLocks noChangeArrowheads="1"/>
            </p:cNvSpPr>
            <p:nvPr/>
          </p:nvSpPr>
          <p:spPr bwMode="auto">
            <a:xfrm>
              <a:off x="3441" y="2555"/>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DRAM</a:t>
              </a:r>
              <a:endParaRPr kumimoji="0" lang="en-US" sz="1800" b="0" i="0" u="none" strike="noStrike" cap="none" normalizeH="0" baseline="0">
                <a:ln>
                  <a:noFill/>
                </a:ln>
                <a:solidFill>
                  <a:schemeClr val="tx1"/>
                </a:solidFill>
                <a:effectLst/>
                <a:latin typeface="Arial" pitchFamily="34" charset="0"/>
              </a:endParaRPr>
            </a:p>
          </p:txBody>
        </p:sp>
        <p:sp>
          <p:nvSpPr>
            <p:cNvPr id="59" name="Rectangle 57"/>
            <p:cNvSpPr>
              <a:spLocks noChangeArrowheads="1"/>
            </p:cNvSpPr>
            <p:nvPr/>
          </p:nvSpPr>
          <p:spPr bwMode="auto">
            <a:xfrm>
              <a:off x="3487" y="263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60" name="Rectangle 58"/>
            <p:cNvSpPr>
              <a:spLocks noChangeArrowheads="1"/>
            </p:cNvSpPr>
            <p:nvPr/>
          </p:nvSpPr>
          <p:spPr bwMode="auto">
            <a:xfrm>
              <a:off x="3966" y="2538"/>
              <a:ext cx="255" cy="158"/>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9"/>
            <p:cNvSpPr>
              <a:spLocks noChangeArrowheads="1"/>
            </p:cNvSpPr>
            <p:nvPr/>
          </p:nvSpPr>
          <p:spPr bwMode="auto">
            <a:xfrm>
              <a:off x="3993" y="2553"/>
              <a:ext cx="2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DRAM</a:t>
              </a:r>
              <a:endParaRPr kumimoji="0" lang="en-US" sz="1800" b="0" i="0" u="none" strike="noStrike" cap="none" normalizeH="0" baseline="0">
                <a:ln>
                  <a:noFill/>
                </a:ln>
                <a:solidFill>
                  <a:schemeClr val="tx1"/>
                </a:solidFill>
                <a:effectLst/>
                <a:latin typeface="Arial" pitchFamily="34" charset="0"/>
              </a:endParaRPr>
            </a:p>
          </p:txBody>
        </p:sp>
        <p:sp>
          <p:nvSpPr>
            <p:cNvPr id="62" name="Rectangle 60"/>
            <p:cNvSpPr>
              <a:spLocks noChangeArrowheads="1"/>
            </p:cNvSpPr>
            <p:nvPr/>
          </p:nvSpPr>
          <p:spPr bwMode="auto">
            <a:xfrm>
              <a:off x="4039" y="263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63" name="Oval 61"/>
            <p:cNvSpPr>
              <a:spLocks noChangeArrowheads="1"/>
            </p:cNvSpPr>
            <p:nvPr/>
          </p:nvSpPr>
          <p:spPr bwMode="auto">
            <a:xfrm>
              <a:off x="2894" y="2086"/>
              <a:ext cx="57" cy="53"/>
            </a:xfrm>
            <a:prstGeom prst="ellipse">
              <a:avLst/>
            </a:prstGeom>
            <a:solidFill>
              <a:srgbClr val="241C1C"/>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2"/>
            <p:cNvSpPr>
              <a:spLocks noChangeArrowheads="1"/>
            </p:cNvSpPr>
            <p:nvPr/>
          </p:nvSpPr>
          <p:spPr bwMode="auto">
            <a:xfrm>
              <a:off x="3353" y="2092"/>
              <a:ext cx="57" cy="53"/>
            </a:xfrm>
            <a:prstGeom prst="ellipse">
              <a:avLst/>
            </a:prstGeom>
            <a:solidFill>
              <a:srgbClr val="241C1C"/>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63"/>
            <p:cNvSpPr>
              <a:spLocks noChangeShapeType="1"/>
            </p:cNvSpPr>
            <p:nvPr/>
          </p:nvSpPr>
          <p:spPr bwMode="auto">
            <a:xfrm>
              <a:off x="2237" y="990"/>
              <a:ext cx="0" cy="182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4"/>
            <p:cNvSpPr>
              <a:spLocks noChangeShapeType="1"/>
            </p:cNvSpPr>
            <p:nvPr/>
          </p:nvSpPr>
          <p:spPr bwMode="auto">
            <a:xfrm>
              <a:off x="2237" y="1238"/>
              <a:ext cx="9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5"/>
            <p:cNvSpPr>
              <a:spLocks noChangeShapeType="1"/>
            </p:cNvSpPr>
            <p:nvPr/>
          </p:nvSpPr>
          <p:spPr bwMode="auto">
            <a:xfrm>
              <a:off x="2237" y="1762"/>
              <a:ext cx="8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6"/>
            <p:cNvSpPr>
              <a:spLocks noChangeShapeType="1"/>
            </p:cNvSpPr>
            <p:nvPr/>
          </p:nvSpPr>
          <p:spPr bwMode="auto">
            <a:xfrm>
              <a:off x="2237" y="2619"/>
              <a:ext cx="86"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Oval 67"/>
            <p:cNvSpPr>
              <a:spLocks noChangeArrowheads="1"/>
            </p:cNvSpPr>
            <p:nvPr/>
          </p:nvSpPr>
          <p:spPr bwMode="auto">
            <a:xfrm>
              <a:off x="2222" y="1219"/>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68"/>
            <p:cNvSpPr>
              <a:spLocks noChangeArrowheads="1"/>
            </p:cNvSpPr>
            <p:nvPr/>
          </p:nvSpPr>
          <p:spPr bwMode="auto">
            <a:xfrm>
              <a:off x="2210" y="1743"/>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69"/>
            <p:cNvSpPr>
              <a:spLocks noChangeArrowheads="1"/>
            </p:cNvSpPr>
            <p:nvPr/>
          </p:nvSpPr>
          <p:spPr bwMode="auto">
            <a:xfrm>
              <a:off x="2214" y="2596"/>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70"/>
            <p:cNvSpPr>
              <a:spLocks noChangeShapeType="1"/>
            </p:cNvSpPr>
            <p:nvPr/>
          </p:nvSpPr>
          <p:spPr bwMode="auto">
            <a:xfrm>
              <a:off x="2754" y="991"/>
              <a:ext cx="4" cy="2623"/>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71"/>
            <p:cNvSpPr>
              <a:spLocks noChangeShapeType="1"/>
            </p:cNvSpPr>
            <p:nvPr/>
          </p:nvSpPr>
          <p:spPr bwMode="auto">
            <a:xfrm>
              <a:off x="2754" y="1238"/>
              <a:ext cx="9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2"/>
            <p:cNvSpPr>
              <a:spLocks noChangeShapeType="1"/>
            </p:cNvSpPr>
            <p:nvPr/>
          </p:nvSpPr>
          <p:spPr bwMode="auto">
            <a:xfrm>
              <a:off x="2754" y="1762"/>
              <a:ext cx="8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3"/>
            <p:cNvSpPr>
              <a:spLocks noChangeShapeType="1"/>
            </p:cNvSpPr>
            <p:nvPr/>
          </p:nvSpPr>
          <p:spPr bwMode="auto">
            <a:xfrm>
              <a:off x="2754" y="2619"/>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Oval 74"/>
            <p:cNvSpPr>
              <a:spLocks noChangeArrowheads="1"/>
            </p:cNvSpPr>
            <p:nvPr/>
          </p:nvSpPr>
          <p:spPr bwMode="auto">
            <a:xfrm>
              <a:off x="2739" y="1219"/>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75"/>
            <p:cNvSpPr>
              <a:spLocks noChangeArrowheads="1"/>
            </p:cNvSpPr>
            <p:nvPr/>
          </p:nvSpPr>
          <p:spPr bwMode="auto">
            <a:xfrm>
              <a:off x="2727" y="1743"/>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76"/>
            <p:cNvSpPr>
              <a:spLocks noChangeArrowheads="1"/>
            </p:cNvSpPr>
            <p:nvPr/>
          </p:nvSpPr>
          <p:spPr bwMode="auto">
            <a:xfrm>
              <a:off x="2731" y="2596"/>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Line 77"/>
            <p:cNvSpPr>
              <a:spLocks noChangeShapeType="1"/>
            </p:cNvSpPr>
            <p:nvPr/>
          </p:nvSpPr>
          <p:spPr bwMode="auto">
            <a:xfrm>
              <a:off x="3320" y="995"/>
              <a:ext cx="0" cy="261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8"/>
            <p:cNvSpPr>
              <a:spLocks noChangeShapeType="1"/>
            </p:cNvSpPr>
            <p:nvPr/>
          </p:nvSpPr>
          <p:spPr bwMode="auto">
            <a:xfrm>
              <a:off x="3320" y="1243"/>
              <a:ext cx="9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9"/>
            <p:cNvSpPr>
              <a:spLocks noChangeShapeType="1"/>
            </p:cNvSpPr>
            <p:nvPr/>
          </p:nvSpPr>
          <p:spPr bwMode="auto">
            <a:xfrm>
              <a:off x="3320" y="1766"/>
              <a:ext cx="8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0"/>
            <p:cNvSpPr>
              <a:spLocks noChangeShapeType="1"/>
            </p:cNvSpPr>
            <p:nvPr/>
          </p:nvSpPr>
          <p:spPr bwMode="auto">
            <a:xfrm>
              <a:off x="3320" y="2623"/>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Oval 81"/>
            <p:cNvSpPr>
              <a:spLocks noChangeArrowheads="1"/>
            </p:cNvSpPr>
            <p:nvPr/>
          </p:nvSpPr>
          <p:spPr bwMode="auto">
            <a:xfrm>
              <a:off x="3305" y="122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82"/>
            <p:cNvSpPr>
              <a:spLocks noChangeArrowheads="1"/>
            </p:cNvSpPr>
            <p:nvPr/>
          </p:nvSpPr>
          <p:spPr bwMode="auto">
            <a:xfrm>
              <a:off x="3292" y="1748"/>
              <a:ext cx="42"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Oval 83"/>
            <p:cNvSpPr>
              <a:spLocks noChangeArrowheads="1"/>
            </p:cNvSpPr>
            <p:nvPr/>
          </p:nvSpPr>
          <p:spPr bwMode="auto">
            <a:xfrm>
              <a:off x="3296" y="2600"/>
              <a:ext cx="42"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Line 84"/>
            <p:cNvSpPr>
              <a:spLocks noChangeShapeType="1"/>
            </p:cNvSpPr>
            <p:nvPr/>
          </p:nvSpPr>
          <p:spPr bwMode="auto">
            <a:xfrm>
              <a:off x="3865" y="983"/>
              <a:ext cx="4" cy="183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5"/>
            <p:cNvSpPr>
              <a:spLocks noChangeShapeType="1"/>
            </p:cNvSpPr>
            <p:nvPr/>
          </p:nvSpPr>
          <p:spPr bwMode="auto">
            <a:xfrm>
              <a:off x="3865" y="1231"/>
              <a:ext cx="9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6"/>
            <p:cNvSpPr>
              <a:spLocks noChangeShapeType="1"/>
            </p:cNvSpPr>
            <p:nvPr/>
          </p:nvSpPr>
          <p:spPr bwMode="auto">
            <a:xfrm>
              <a:off x="3865" y="1755"/>
              <a:ext cx="8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7"/>
            <p:cNvSpPr>
              <a:spLocks noChangeShapeType="1"/>
            </p:cNvSpPr>
            <p:nvPr/>
          </p:nvSpPr>
          <p:spPr bwMode="auto">
            <a:xfrm>
              <a:off x="3865" y="2612"/>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Oval 88"/>
            <p:cNvSpPr>
              <a:spLocks noChangeArrowheads="1"/>
            </p:cNvSpPr>
            <p:nvPr/>
          </p:nvSpPr>
          <p:spPr bwMode="auto">
            <a:xfrm>
              <a:off x="3850" y="1212"/>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Oval 89"/>
            <p:cNvSpPr>
              <a:spLocks noChangeArrowheads="1"/>
            </p:cNvSpPr>
            <p:nvPr/>
          </p:nvSpPr>
          <p:spPr bwMode="auto">
            <a:xfrm>
              <a:off x="3838" y="1736"/>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Oval 90"/>
            <p:cNvSpPr>
              <a:spLocks noChangeArrowheads="1"/>
            </p:cNvSpPr>
            <p:nvPr/>
          </p:nvSpPr>
          <p:spPr bwMode="auto">
            <a:xfrm>
              <a:off x="3842" y="2589"/>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91"/>
            <p:cNvSpPr>
              <a:spLocks noChangeArrowheads="1"/>
            </p:cNvSpPr>
            <p:nvPr/>
          </p:nvSpPr>
          <p:spPr bwMode="auto">
            <a:xfrm>
              <a:off x="1378" y="1558"/>
              <a:ext cx="56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Sans"/>
                </a:rPr>
                <a:t>Address</a:t>
              </a:r>
              <a:endParaRPr kumimoji="0" lang="en-US" sz="1800" b="0" i="0" u="none" strike="noStrike" cap="none" normalizeH="0" baseline="0" dirty="0">
                <a:ln>
                  <a:noFill/>
                </a:ln>
                <a:solidFill>
                  <a:schemeClr val="tx1"/>
                </a:solidFill>
                <a:effectLst/>
                <a:latin typeface="Arial" pitchFamily="34" charset="0"/>
              </a:endParaRPr>
            </a:p>
          </p:txBody>
        </p:sp>
        <p:sp>
          <p:nvSpPr>
            <p:cNvPr id="94" name="Rectangle 92"/>
            <p:cNvSpPr>
              <a:spLocks noChangeArrowheads="1"/>
            </p:cNvSpPr>
            <p:nvPr/>
          </p:nvSpPr>
          <p:spPr bwMode="auto">
            <a:xfrm>
              <a:off x="2199" y="899"/>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95" name="Rectangle 93"/>
            <p:cNvSpPr>
              <a:spLocks noChangeArrowheads="1"/>
            </p:cNvSpPr>
            <p:nvPr/>
          </p:nvSpPr>
          <p:spPr bwMode="auto">
            <a:xfrm>
              <a:off x="3017" y="968"/>
              <a:ext cx="19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WL</a:t>
              </a:r>
              <a:endParaRPr kumimoji="0" lang="en-US" sz="1800" b="0" i="0" u="none" strike="noStrike" cap="none" normalizeH="0" baseline="0">
                <a:ln>
                  <a:noFill/>
                </a:ln>
                <a:solidFill>
                  <a:schemeClr val="tx1"/>
                </a:solidFill>
                <a:effectLst/>
                <a:latin typeface="Arial" pitchFamily="34" charset="0"/>
              </a:endParaRPr>
            </a:p>
          </p:txBody>
        </p:sp>
        <p:sp>
          <p:nvSpPr>
            <p:cNvPr id="96" name="Rectangle 94"/>
            <p:cNvSpPr>
              <a:spLocks noChangeArrowheads="1"/>
            </p:cNvSpPr>
            <p:nvPr/>
          </p:nvSpPr>
          <p:spPr bwMode="auto">
            <a:xfrm>
              <a:off x="3029" y="1512"/>
              <a:ext cx="19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WL</a:t>
              </a:r>
              <a:endParaRPr kumimoji="0" lang="en-US" sz="1800" b="0" i="0" u="none" strike="noStrike" cap="none" normalizeH="0" baseline="0">
                <a:ln>
                  <a:noFill/>
                </a:ln>
                <a:solidFill>
                  <a:schemeClr val="tx1"/>
                </a:solidFill>
                <a:effectLst/>
                <a:latin typeface="Arial" pitchFamily="34" charset="0"/>
              </a:endParaRPr>
            </a:p>
          </p:txBody>
        </p:sp>
        <p:sp>
          <p:nvSpPr>
            <p:cNvPr id="97" name="Rectangle 95"/>
            <p:cNvSpPr>
              <a:spLocks noChangeArrowheads="1"/>
            </p:cNvSpPr>
            <p:nvPr/>
          </p:nvSpPr>
          <p:spPr bwMode="auto">
            <a:xfrm>
              <a:off x="3013" y="2340"/>
              <a:ext cx="19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Sans"/>
                </a:rPr>
                <a:t>WL</a:t>
              </a:r>
              <a:endParaRPr kumimoji="0" lang="en-US" sz="1800" b="0" i="0" u="none" strike="noStrike" cap="none" normalizeH="0" baseline="0" dirty="0">
                <a:ln>
                  <a:noFill/>
                </a:ln>
                <a:solidFill>
                  <a:schemeClr val="tx1"/>
                </a:solidFill>
                <a:effectLst/>
                <a:latin typeface="Arial" pitchFamily="34" charset="0"/>
              </a:endParaRPr>
            </a:p>
          </p:txBody>
        </p:sp>
        <p:sp>
          <p:nvSpPr>
            <p:cNvPr id="98" name="Rectangle 96"/>
            <p:cNvSpPr>
              <a:spLocks noChangeArrowheads="1"/>
            </p:cNvSpPr>
            <p:nvPr/>
          </p:nvSpPr>
          <p:spPr bwMode="auto">
            <a:xfrm>
              <a:off x="2850" y="3251"/>
              <a:ext cx="255" cy="158"/>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Rectangle 97"/>
            <p:cNvSpPr>
              <a:spLocks noChangeArrowheads="1"/>
            </p:cNvSpPr>
            <p:nvPr/>
          </p:nvSpPr>
          <p:spPr bwMode="auto">
            <a:xfrm>
              <a:off x="2898" y="3257"/>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Write</a:t>
              </a:r>
              <a:endParaRPr kumimoji="0" lang="en-US" sz="1800" b="0" i="0" u="none" strike="noStrike" cap="none" normalizeH="0" baseline="0">
                <a:ln>
                  <a:noFill/>
                </a:ln>
                <a:solidFill>
                  <a:schemeClr val="tx1"/>
                </a:solidFill>
                <a:effectLst/>
                <a:latin typeface="Arial" pitchFamily="34" charset="0"/>
              </a:endParaRPr>
            </a:p>
          </p:txBody>
        </p:sp>
        <p:sp>
          <p:nvSpPr>
            <p:cNvPr id="100" name="Rectangle 98"/>
            <p:cNvSpPr>
              <a:spLocks noChangeArrowheads="1"/>
            </p:cNvSpPr>
            <p:nvPr/>
          </p:nvSpPr>
          <p:spPr bwMode="auto">
            <a:xfrm>
              <a:off x="2893" y="3335"/>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driver</a:t>
              </a:r>
              <a:endParaRPr kumimoji="0" lang="en-US" sz="1800" b="0" i="0" u="none" strike="noStrike" cap="none" normalizeH="0" baseline="0">
                <a:ln>
                  <a:noFill/>
                </a:ln>
                <a:solidFill>
                  <a:schemeClr val="tx1"/>
                </a:solidFill>
                <a:effectLst/>
                <a:latin typeface="Arial" pitchFamily="34" charset="0"/>
              </a:endParaRPr>
            </a:p>
          </p:txBody>
        </p:sp>
        <p:sp>
          <p:nvSpPr>
            <p:cNvPr id="101" name="Line 99"/>
            <p:cNvSpPr>
              <a:spLocks noChangeShapeType="1"/>
            </p:cNvSpPr>
            <p:nvPr/>
          </p:nvSpPr>
          <p:spPr bwMode="auto">
            <a:xfrm>
              <a:off x="2765" y="3339"/>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Oval 100"/>
            <p:cNvSpPr>
              <a:spLocks noChangeArrowheads="1"/>
            </p:cNvSpPr>
            <p:nvPr/>
          </p:nvSpPr>
          <p:spPr bwMode="auto">
            <a:xfrm>
              <a:off x="2742" y="3316"/>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Rectangle 101"/>
            <p:cNvSpPr>
              <a:spLocks noChangeArrowheads="1"/>
            </p:cNvSpPr>
            <p:nvPr/>
          </p:nvSpPr>
          <p:spPr bwMode="auto">
            <a:xfrm>
              <a:off x="3416" y="3249"/>
              <a:ext cx="255" cy="158"/>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102"/>
            <p:cNvSpPr>
              <a:spLocks noChangeArrowheads="1"/>
            </p:cNvSpPr>
            <p:nvPr/>
          </p:nvSpPr>
          <p:spPr bwMode="auto">
            <a:xfrm>
              <a:off x="3464" y="3255"/>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Write</a:t>
              </a:r>
              <a:endParaRPr kumimoji="0" lang="en-US" sz="1800" b="0" i="0" u="none" strike="noStrike" cap="none" normalizeH="0" baseline="0">
                <a:ln>
                  <a:noFill/>
                </a:ln>
                <a:solidFill>
                  <a:schemeClr val="tx1"/>
                </a:solidFill>
                <a:effectLst/>
                <a:latin typeface="Arial" pitchFamily="34" charset="0"/>
              </a:endParaRPr>
            </a:p>
          </p:txBody>
        </p:sp>
        <p:sp>
          <p:nvSpPr>
            <p:cNvPr id="105" name="Rectangle 103"/>
            <p:cNvSpPr>
              <a:spLocks noChangeArrowheads="1"/>
            </p:cNvSpPr>
            <p:nvPr/>
          </p:nvSpPr>
          <p:spPr bwMode="auto">
            <a:xfrm>
              <a:off x="3459" y="3333"/>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driver</a:t>
              </a:r>
              <a:endParaRPr kumimoji="0" lang="en-US" sz="1800" b="0" i="0" u="none" strike="noStrike" cap="none" normalizeH="0" baseline="0">
                <a:ln>
                  <a:noFill/>
                </a:ln>
                <a:solidFill>
                  <a:schemeClr val="tx1"/>
                </a:solidFill>
                <a:effectLst/>
                <a:latin typeface="Arial" pitchFamily="34" charset="0"/>
              </a:endParaRPr>
            </a:p>
          </p:txBody>
        </p:sp>
        <p:sp>
          <p:nvSpPr>
            <p:cNvPr id="106" name="Line 104"/>
            <p:cNvSpPr>
              <a:spLocks noChangeShapeType="1"/>
            </p:cNvSpPr>
            <p:nvPr/>
          </p:nvSpPr>
          <p:spPr bwMode="auto">
            <a:xfrm>
              <a:off x="3331" y="3337"/>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Oval 105"/>
            <p:cNvSpPr>
              <a:spLocks noChangeArrowheads="1"/>
            </p:cNvSpPr>
            <p:nvPr/>
          </p:nvSpPr>
          <p:spPr bwMode="auto">
            <a:xfrm>
              <a:off x="3308" y="331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106"/>
            <p:cNvSpPr>
              <a:spLocks noChangeArrowheads="1"/>
            </p:cNvSpPr>
            <p:nvPr/>
          </p:nvSpPr>
          <p:spPr bwMode="auto">
            <a:xfrm>
              <a:off x="2737" y="3611"/>
              <a:ext cx="532" cy="146"/>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Rectangle 107"/>
            <p:cNvSpPr>
              <a:spLocks noChangeArrowheads="1"/>
            </p:cNvSpPr>
            <p:nvPr/>
          </p:nvSpPr>
          <p:spPr bwMode="auto">
            <a:xfrm>
              <a:off x="2758" y="3646"/>
              <a:ext cx="5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Sense amplifier</a:t>
              </a:r>
              <a:endParaRPr kumimoji="0" lang="en-US" sz="1800" b="0" i="0" u="none" strike="noStrike" cap="none" normalizeH="0" baseline="0">
                <a:ln>
                  <a:noFill/>
                </a:ln>
                <a:solidFill>
                  <a:schemeClr val="tx1"/>
                </a:solidFill>
                <a:effectLst/>
                <a:latin typeface="Arial" pitchFamily="34" charset="0"/>
              </a:endParaRPr>
            </a:p>
          </p:txBody>
        </p:sp>
        <p:sp>
          <p:nvSpPr>
            <p:cNvPr id="110" name="Rectangle 108"/>
            <p:cNvSpPr>
              <a:spLocks noChangeArrowheads="1"/>
            </p:cNvSpPr>
            <p:nvPr/>
          </p:nvSpPr>
          <p:spPr bwMode="auto">
            <a:xfrm>
              <a:off x="3299" y="3610"/>
              <a:ext cx="532" cy="146"/>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Rectangle 109"/>
            <p:cNvSpPr>
              <a:spLocks noChangeArrowheads="1"/>
            </p:cNvSpPr>
            <p:nvPr/>
          </p:nvSpPr>
          <p:spPr bwMode="auto">
            <a:xfrm>
              <a:off x="3320" y="3647"/>
              <a:ext cx="59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Sense Amplifier</a:t>
              </a:r>
              <a:endParaRPr kumimoji="0" lang="en-US" sz="1800" b="0" i="0" u="none" strike="noStrike" cap="none" normalizeH="0" baseline="0">
                <a:ln>
                  <a:noFill/>
                </a:ln>
                <a:solidFill>
                  <a:schemeClr val="tx1"/>
                </a:solidFill>
                <a:effectLst/>
                <a:latin typeface="Arial" pitchFamily="34" charset="0"/>
              </a:endParaRPr>
            </a:p>
          </p:txBody>
        </p:sp>
        <p:sp>
          <p:nvSpPr>
            <p:cNvPr id="112" name="Line 110"/>
            <p:cNvSpPr>
              <a:spLocks noChangeShapeType="1"/>
            </p:cNvSpPr>
            <p:nvPr/>
          </p:nvSpPr>
          <p:spPr bwMode="auto">
            <a:xfrm>
              <a:off x="3011" y="3762"/>
              <a:ext cx="0" cy="10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11"/>
            <p:cNvSpPr>
              <a:spLocks/>
            </p:cNvSpPr>
            <p:nvPr/>
          </p:nvSpPr>
          <p:spPr bwMode="auto">
            <a:xfrm>
              <a:off x="2994" y="3809"/>
              <a:ext cx="33" cy="58"/>
            </a:xfrm>
            <a:custGeom>
              <a:avLst/>
              <a:gdLst>
                <a:gd name="T0" fmla="*/ 17 w 33"/>
                <a:gd name="T1" fmla="*/ 16 h 58"/>
                <a:gd name="T2" fmla="*/ 0 w 33"/>
                <a:gd name="T3" fmla="*/ 0 h 58"/>
                <a:gd name="T4" fmla="*/ 17 w 33"/>
                <a:gd name="T5" fmla="*/ 58 h 58"/>
                <a:gd name="T6" fmla="*/ 33 w 33"/>
                <a:gd name="T7" fmla="*/ 0 h 58"/>
                <a:gd name="T8" fmla="*/ 17 w 33"/>
                <a:gd name="T9" fmla="*/ 16 h 58"/>
              </a:gdLst>
              <a:ahLst/>
              <a:cxnLst>
                <a:cxn ang="0">
                  <a:pos x="T0" y="T1"/>
                </a:cxn>
                <a:cxn ang="0">
                  <a:pos x="T2" y="T3"/>
                </a:cxn>
                <a:cxn ang="0">
                  <a:pos x="T4" y="T5"/>
                </a:cxn>
                <a:cxn ang="0">
                  <a:pos x="T6" y="T7"/>
                </a:cxn>
                <a:cxn ang="0">
                  <a:pos x="T8" y="T9"/>
                </a:cxn>
              </a:cxnLst>
              <a:rect l="0" t="0" r="r" b="b"/>
              <a:pathLst>
                <a:path w="33" h="58">
                  <a:moveTo>
                    <a:pt x="17" y="16"/>
                  </a:moveTo>
                  <a:lnTo>
                    <a:pt x="0" y="0"/>
                  </a:lnTo>
                  <a:lnTo>
                    <a:pt x="17" y="58"/>
                  </a:lnTo>
                  <a:lnTo>
                    <a:pt x="33"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Line 112"/>
            <p:cNvSpPr>
              <a:spLocks noChangeShapeType="1"/>
            </p:cNvSpPr>
            <p:nvPr/>
          </p:nvSpPr>
          <p:spPr bwMode="auto">
            <a:xfrm>
              <a:off x="3565" y="3752"/>
              <a:ext cx="0" cy="10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3"/>
            <p:cNvSpPr>
              <a:spLocks/>
            </p:cNvSpPr>
            <p:nvPr/>
          </p:nvSpPr>
          <p:spPr bwMode="auto">
            <a:xfrm>
              <a:off x="3548" y="3799"/>
              <a:ext cx="33" cy="59"/>
            </a:xfrm>
            <a:custGeom>
              <a:avLst/>
              <a:gdLst>
                <a:gd name="T0" fmla="*/ 17 w 33"/>
                <a:gd name="T1" fmla="*/ 17 h 59"/>
                <a:gd name="T2" fmla="*/ 0 w 33"/>
                <a:gd name="T3" fmla="*/ 0 h 59"/>
                <a:gd name="T4" fmla="*/ 17 w 33"/>
                <a:gd name="T5" fmla="*/ 59 h 59"/>
                <a:gd name="T6" fmla="*/ 33 w 33"/>
                <a:gd name="T7" fmla="*/ 0 h 59"/>
                <a:gd name="T8" fmla="*/ 17 w 33"/>
                <a:gd name="T9" fmla="*/ 17 h 59"/>
              </a:gdLst>
              <a:ahLst/>
              <a:cxnLst>
                <a:cxn ang="0">
                  <a:pos x="T0" y="T1"/>
                </a:cxn>
                <a:cxn ang="0">
                  <a:pos x="T2" y="T3"/>
                </a:cxn>
                <a:cxn ang="0">
                  <a:pos x="T4" y="T5"/>
                </a:cxn>
                <a:cxn ang="0">
                  <a:pos x="T6" y="T7"/>
                </a:cxn>
                <a:cxn ang="0">
                  <a:pos x="T8" y="T9"/>
                </a:cxn>
              </a:cxnLst>
              <a:rect l="0" t="0" r="r" b="b"/>
              <a:pathLst>
                <a:path w="33" h="59">
                  <a:moveTo>
                    <a:pt x="17" y="17"/>
                  </a:moveTo>
                  <a:lnTo>
                    <a:pt x="0" y="0"/>
                  </a:lnTo>
                  <a:lnTo>
                    <a:pt x="17" y="59"/>
                  </a:lnTo>
                  <a:lnTo>
                    <a:pt x="33"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Rectangle 114"/>
            <p:cNvSpPr>
              <a:spLocks noChangeArrowheads="1"/>
            </p:cNvSpPr>
            <p:nvPr/>
          </p:nvSpPr>
          <p:spPr bwMode="auto">
            <a:xfrm>
              <a:off x="3077" y="3858"/>
              <a:ext cx="50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Data out</a:t>
              </a:r>
              <a:endParaRPr kumimoji="0" lang="en-US" sz="1800" b="0" i="0" u="none" strike="noStrike" cap="none" normalizeH="0" baseline="0">
                <a:ln>
                  <a:noFill/>
                </a:ln>
                <a:solidFill>
                  <a:schemeClr val="tx1"/>
                </a:solidFill>
                <a:effectLst/>
                <a:latin typeface="Arial" pitchFamily="34" charset="0"/>
              </a:endParaRPr>
            </a:p>
          </p:txBody>
        </p:sp>
        <p:sp>
          <p:nvSpPr>
            <p:cNvPr id="117" name="Oval 115"/>
            <p:cNvSpPr>
              <a:spLocks noChangeArrowheads="1"/>
            </p:cNvSpPr>
            <p:nvPr/>
          </p:nvSpPr>
          <p:spPr bwMode="auto">
            <a:xfrm>
              <a:off x="3140" y="2091"/>
              <a:ext cx="57" cy="52"/>
            </a:xfrm>
            <a:prstGeom prst="ellipse">
              <a:avLst/>
            </a:prstGeom>
            <a:solidFill>
              <a:srgbClr val="241C1C"/>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116"/>
            <p:cNvSpPr>
              <a:spLocks noChangeShapeType="1"/>
            </p:cNvSpPr>
            <p:nvPr/>
          </p:nvSpPr>
          <p:spPr bwMode="auto">
            <a:xfrm>
              <a:off x="2761" y="3103"/>
              <a:ext cx="86"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Oval 117"/>
            <p:cNvSpPr>
              <a:spLocks noChangeArrowheads="1"/>
            </p:cNvSpPr>
            <p:nvPr/>
          </p:nvSpPr>
          <p:spPr bwMode="auto">
            <a:xfrm>
              <a:off x="2738" y="3080"/>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Line 118"/>
            <p:cNvSpPr>
              <a:spLocks noChangeShapeType="1"/>
            </p:cNvSpPr>
            <p:nvPr/>
          </p:nvSpPr>
          <p:spPr bwMode="auto">
            <a:xfrm>
              <a:off x="3327" y="3101"/>
              <a:ext cx="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Oval 119"/>
            <p:cNvSpPr>
              <a:spLocks noChangeArrowheads="1"/>
            </p:cNvSpPr>
            <p:nvPr/>
          </p:nvSpPr>
          <p:spPr bwMode="auto">
            <a:xfrm>
              <a:off x="3304" y="3078"/>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Rectangle 120"/>
            <p:cNvSpPr>
              <a:spLocks noChangeArrowheads="1"/>
            </p:cNvSpPr>
            <p:nvPr/>
          </p:nvSpPr>
          <p:spPr bwMode="auto">
            <a:xfrm>
              <a:off x="2855" y="3029"/>
              <a:ext cx="315" cy="157"/>
            </a:xfrm>
            <a:prstGeom prst="rect">
              <a:avLst/>
            </a:prstGeom>
            <a:solidFill>
              <a:srgbClr val="FFD5D5"/>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Rectangle 121"/>
            <p:cNvSpPr>
              <a:spLocks noChangeArrowheads="1"/>
            </p:cNvSpPr>
            <p:nvPr/>
          </p:nvSpPr>
          <p:spPr bwMode="auto">
            <a:xfrm>
              <a:off x="2862" y="3069"/>
              <a:ext cx="37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Refresh</a:t>
              </a:r>
              <a:endParaRPr kumimoji="0" lang="en-US" sz="1800" b="0" i="0" u="none" strike="noStrike" cap="none" normalizeH="0" baseline="0">
                <a:ln>
                  <a:noFill/>
                </a:ln>
                <a:solidFill>
                  <a:schemeClr val="tx1"/>
                </a:solidFill>
                <a:effectLst/>
                <a:latin typeface="Arial" pitchFamily="34" charset="0"/>
              </a:endParaRPr>
            </a:p>
          </p:txBody>
        </p:sp>
        <p:sp>
          <p:nvSpPr>
            <p:cNvPr id="124" name="Rectangle 122"/>
            <p:cNvSpPr>
              <a:spLocks noChangeArrowheads="1"/>
            </p:cNvSpPr>
            <p:nvPr/>
          </p:nvSpPr>
          <p:spPr bwMode="auto">
            <a:xfrm>
              <a:off x="3419" y="3029"/>
              <a:ext cx="316" cy="157"/>
            </a:xfrm>
            <a:prstGeom prst="rect">
              <a:avLst/>
            </a:prstGeom>
            <a:solidFill>
              <a:srgbClr val="FFD5D5"/>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Rectangle 123"/>
            <p:cNvSpPr>
              <a:spLocks noChangeArrowheads="1"/>
            </p:cNvSpPr>
            <p:nvPr/>
          </p:nvSpPr>
          <p:spPr bwMode="auto">
            <a:xfrm>
              <a:off x="3427" y="3069"/>
              <a:ext cx="37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Refresh</a:t>
              </a:r>
              <a:endParaRPr kumimoji="0" lang="en-US" sz="1800" b="0" i="0" u="none" strike="noStrike" cap="none" normalizeH="0" baseline="0">
                <a:ln>
                  <a:noFill/>
                </a:ln>
                <a:solidFill>
                  <a:schemeClr val="tx1"/>
                </a:solidFill>
                <a:effectLst/>
                <a:latin typeface="Arial" pitchFamily="34" charset="0"/>
              </a:endParaRPr>
            </a:p>
          </p:txBody>
        </p:sp>
        <p:sp>
          <p:nvSpPr>
            <p:cNvPr id="126" name="Rectangle 124"/>
            <p:cNvSpPr>
              <a:spLocks noChangeArrowheads="1"/>
            </p:cNvSpPr>
            <p:nvPr/>
          </p:nvSpPr>
          <p:spPr bwMode="auto">
            <a:xfrm>
              <a:off x="2871" y="3495"/>
              <a:ext cx="31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Data in</a:t>
              </a:r>
              <a:endParaRPr kumimoji="0" lang="en-US" sz="1800" b="0" i="0" u="none" strike="noStrike" cap="none" normalizeH="0" baseline="0">
                <a:ln>
                  <a:noFill/>
                </a:ln>
                <a:solidFill>
                  <a:schemeClr val="tx1"/>
                </a:solidFill>
                <a:effectLst/>
                <a:latin typeface="Arial" pitchFamily="34" charset="0"/>
              </a:endParaRPr>
            </a:p>
          </p:txBody>
        </p:sp>
        <p:sp>
          <p:nvSpPr>
            <p:cNvPr id="127" name="Line 125"/>
            <p:cNvSpPr>
              <a:spLocks noChangeShapeType="1"/>
            </p:cNvSpPr>
            <p:nvPr/>
          </p:nvSpPr>
          <p:spPr bwMode="auto">
            <a:xfrm flipV="1">
              <a:off x="2987" y="3420"/>
              <a:ext cx="0" cy="66"/>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6"/>
            <p:cNvSpPr>
              <a:spLocks/>
            </p:cNvSpPr>
            <p:nvPr/>
          </p:nvSpPr>
          <p:spPr bwMode="auto">
            <a:xfrm>
              <a:off x="2974" y="3420"/>
              <a:ext cx="26" cy="45"/>
            </a:xfrm>
            <a:custGeom>
              <a:avLst/>
              <a:gdLst>
                <a:gd name="T0" fmla="*/ 13 w 26"/>
                <a:gd name="T1" fmla="*/ 32 h 45"/>
                <a:gd name="T2" fmla="*/ 26 w 26"/>
                <a:gd name="T3" fmla="*/ 45 h 45"/>
                <a:gd name="T4" fmla="*/ 13 w 26"/>
                <a:gd name="T5" fmla="*/ 0 h 45"/>
                <a:gd name="T6" fmla="*/ 0 w 26"/>
                <a:gd name="T7" fmla="*/ 45 h 45"/>
                <a:gd name="T8" fmla="*/ 13 w 26"/>
                <a:gd name="T9" fmla="*/ 32 h 45"/>
              </a:gdLst>
              <a:ahLst/>
              <a:cxnLst>
                <a:cxn ang="0">
                  <a:pos x="T0" y="T1"/>
                </a:cxn>
                <a:cxn ang="0">
                  <a:pos x="T2" y="T3"/>
                </a:cxn>
                <a:cxn ang="0">
                  <a:pos x="T4" y="T5"/>
                </a:cxn>
                <a:cxn ang="0">
                  <a:pos x="T6" y="T7"/>
                </a:cxn>
                <a:cxn ang="0">
                  <a:pos x="T8" y="T9"/>
                </a:cxn>
              </a:cxnLst>
              <a:rect l="0" t="0" r="r" b="b"/>
              <a:pathLst>
                <a:path w="26" h="45">
                  <a:moveTo>
                    <a:pt x="13" y="32"/>
                  </a:moveTo>
                  <a:lnTo>
                    <a:pt x="26" y="45"/>
                  </a:lnTo>
                  <a:lnTo>
                    <a:pt x="13" y="0"/>
                  </a:lnTo>
                  <a:lnTo>
                    <a:pt x="0" y="45"/>
                  </a:lnTo>
                  <a:lnTo>
                    <a:pt x="13" y="32"/>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 name="Rectangle 127"/>
            <p:cNvSpPr>
              <a:spLocks noChangeArrowheads="1"/>
            </p:cNvSpPr>
            <p:nvPr/>
          </p:nvSpPr>
          <p:spPr bwMode="auto">
            <a:xfrm>
              <a:off x="3421" y="3488"/>
              <a:ext cx="31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Data in</a:t>
              </a:r>
              <a:endParaRPr kumimoji="0" lang="en-US" sz="1800" b="0" i="0" u="none" strike="noStrike" cap="none" normalizeH="0" baseline="0">
                <a:ln>
                  <a:noFill/>
                </a:ln>
                <a:solidFill>
                  <a:schemeClr val="tx1"/>
                </a:solidFill>
                <a:effectLst/>
                <a:latin typeface="Arial" pitchFamily="34" charset="0"/>
              </a:endParaRPr>
            </a:p>
          </p:txBody>
        </p:sp>
        <p:sp>
          <p:nvSpPr>
            <p:cNvPr id="130" name="Line 128"/>
            <p:cNvSpPr>
              <a:spLocks noChangeShapeType="1"/>
            </p:cNvSpPr>
            <p:nvPr/>
          </p:nvSpPr>
          <p:spPr bwMode="auto">
            <a:xfrm flipV="1">
              <a:off x="3537" y="3412"/>
              <a:ext cx="0" cy="67"/>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129"/>
            <p:cNvSpPr>
              <a:spLocks/>
            </p:cNvSpPr>
            <p:nvPr/>
          </p:nvSpPr>
          <p:spPr bwMode="auto">
            <a:xfrm>
              <a:off x="3524" y="3412"/>
              <a:ext cx="26" cy="46"/>
            </a:xfrm>
            <a:custGeom>
              <a:avLst/>
              <a:gdLst>
                <a:gd name="T0" fmla="*/ 13 w 26"/>
                <a:gd name="T1" fmla="*/ 33 h 46"/>
                <a:gd name="T2" fmla="*/ 26 w 26"/>
                <a:gd name="T3" fmla="*/ 46 h 46"/>
                <a:gd name="T4" fmla="*/ 13 w 26"/>
                <a:gd name="T5" fmla="*/ 0 h 46"/>
                <a:gd name="T6" fmla="*/ 0 w 26"/>
                <a:gd name="T7" fmla="*/ 46 h 46"/>
                <a:gd name="T8" fmla="*/ 13 w 26"/>
                <a:gd name="T9" fmla="*/ 33 h 46"/>
              </a:gdLst>
              <a:ahLst/>
              <a:cxnLst>
                <a:cxn ang="0">
                  <a:pos x="T0" y="T1"/>
                </a:cxn>
                <a:cxn ang="0">
                  <a:pos x="T2" y="T3"/>
                </a:cxn>
                <a:cxn ang="0">
                  <a:pos x="T4" y="T5"/>
                </a:cxn>
                <a:cxn ang="0">
                  <a:pos x="T6" y="T7"/>
                </a:cxn>
                <a:cxn ang="0">
                  <a:pos x="T8" y="T9"/>
                </a:cxn>
              </a:cxnLst>
              <a:rect l="0" t="0" r="r" b="b"/>
              <a:pathLst>
                <a:path w="26" h="46">
                  <a:moveTo>
                    <a:pt x="13" y="33"/>
                  </a:moveTo>
                  <a:lnTo>
                    <a:pt x="26" y="46"/>
                  </a:lnTo>
                  <a:lnTo>
                    <a:pt x="13" y="0"/>
                  </a:lnTo>
                  <a:lnTo>
                    <a:pt x="0" y="46"/>
                  </a:lnTo>
                  <a:lnTo>
                    <a:pt x="13" y="33"/>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30"/>
            <p:cNvSpPr>
              <a:spLocks/>
            </p:cNvSpPr>
            <p:nvPr/>
          </p:nvSpPr>
          <p:spPr bwMode="auto">
            <a:xfrm>
              <a:off x="2176" y="2822"/>
              <a:ext cx="2050" cy="146"/>
            </a:xfrm>
            <a:custGeom>
              <a:avLst/>
              <a:gdLst>
                <a:gd name="T0" fmla="*/ 495 w 13882"/>
                <a:gd name="T1" fmla="*/ 0 h 989"/>
                <a:gd name="T2" fmla="*/ 13388 w 13882"/>
                <a:gd name="T3" fmla="*/ 0 h 989"/>
                <a:gd name="T4" fmla="*/ 13882 w 13882"/>
                <a:gd name="T5" fmla="*/ 495 h 989"/>
                <a:gd name="T6" fmla="*/ 13388 w 13882"/>
                <a:gd name="T7" fmla="*/ 989 h 989"/>
                <a:gd name="T8" fmla="*/ 495 w 13882"/>
                <a:gd name="T9" fmla="*/ 989 h 989"/>
                <a:gd name="T10" fmla="*/ 0 w 13882"/>
                <a:gd name="T11" fmla="*/ 495 h 989"/>
                <a:gd name="T12" fmla="*/ 495 w 13882"/>
                <a:gd name="T13" fmla="*/ 0 h 989"/>
              </a:gdLst>
              <a:ahLst/>
              <a:cxnLst>
                <a:cxn ang="0">
                  <a:pos x="T0" y="T1"/>
                </a:cxn>
                <a:cxn ang="0">
                  <a:pos x="T2" y="T3"/>
                </a:cxn>
                <a:cxn ang="0">
                  <a:pos x="T4" y="T5"/>
                </a:cxn>
                <a:cxn ang="0">
                  <a:pos x="T6" y="T7"/>
                </a:cxn>
                <a:cxn ang="0">
                  <a:pos x="T8" y="T9"/>
                </a:cxn>
                <a:cxn ang="0">
                  <a:pos x="T10" y="T11"/>
                </a:cxn>
                <a:cxn ang="0">
                  <a:pos x="T12" y="T13"/>
                </a:cxn>
              </a:cxnLst>
              <a:rect l="0" t="0" r="r" b="b"/>
              <a:pathLst>
                <a:path w="13882" h="989">
                  <a:moveTo>
                    <a:pt x="495" y="0"/>
                  </a:moveTo>
                  <a:lnTo>
                    <a:pt x="13388" y="0"/>
                  </a:lnTo>
                  <a:cubicBezTo>
                    <a:pt x="13662" y="0"/>
                    <a:pt x="13882" y="221"/>
                    <a:pt x="13882" y="495"/>
                  </a:cubicBezTo>
                  <a:cubicBezTo>
                    <a:pt x="13882" y="769"/>
                    <a:pt x="13662" y="989"/>
                    <a:pt x="13388" y="989"/>
                  </a:cubicBezTo>
                  <a:lnTo>
                    <a:pt x="495" y="989"/>
                  </a:lnTo>
                  <a:cubicBezTo>
                    <a:pt x="221" y="989"/>
                    <a:pt x="0" y="769"/>
                    <a:pt x="0" y="495"/>
                  </a:cubicBezTo>
                  <a:cubicBezTo>
                    <a:pt x="0" y="221"/>
                    <a:pt x="221" y="0"/>
                    <a:pt x="495" y="0"/>
                  </a:cubicBezTo>
                  <a:close/>
                </a:path>
              </a:pathLst>
            </a:custGeom>
            <a:solidFill>
              <a:srgbClr val="FFD5D5"/>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Rectangle 131"/>
            <p:cNvSpPr>
              <a:spLocks noChangeArrowheads="1"/>
            </p:cNvSpPr>
            <p:nvPr/>
          </p:nvSpPr>
          <p:spPr bwMode="auto">
            <a:xfrm>
              <a:off x="2640" y="2828"/>
              <a:ext cx="119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Sans"/>
                </a:rPr>
                <a:t>Column mux/demux</a:t>
              </a:r>
              <a:endParaRPr kumimoji="0" lang="en-US" sz="1800" b="0" i="0" u="none" strike="noStrike" cap="none" normalizeH="0" baseline="0">
                <a:ln>
                  <a:noFill/>
                </a:ln>
                <a:solidFill>
                  <a:schemeClr val="tx1"/>
                </a:solidFill>
                <a:effectLst/>
                <a:latin typeface="Arial" pitchFamily="34" charset="0"/>
              </a:endParaRPr>
            </a:p>
          </p:txBody>
        </p:sp>
        <p:sp>
          <p:nvSpPr>
            <p:cNvPr id="134" name="Line 132"/>
            <p:cNvSpPr>
              <a:spLocks noChangeShapeType="1"/>
            </p:cNvSpPr>
            <p:nvPr/>
          </p:nvSpPr>
          <p:spPr bwMode="auto">
            <a:xfrm>
              <a:off x="1649" y="2908"/>
              <a:ext cx="517"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133"/>
            <p:cNvSpPr>
              <a:spLocks/>
            </p:cNvSpPr>
            <p:nvPr/>
          </p:nvSpPr>
          <p:spPr bwMode="auto">
            <a:xfrm>
              <a:off x="2079" y="2883"/>
              <a:ext cx="87" cy="50"/>
            </a:xfrm>
            <a:custGeom>
              <a:avLst/>
              <a:gdLst>
                <a:gd name="T0" fmla="*/ 25 w 87"/>
                <a:gd name="T1" fmla="*/ 25 h 50"/>
                <a:gd name="T2" fmla="*/ 0 w 87"/>
                <a:gd name="T3" fmla="*/ 50 h 50"/>
                <a:gd name="T4" fmla="*/ 87 w 87"/>
                <a:gd name="T5" fmla="*/ 25 h 50"/>
                <a:gd name="T6" fmla="*/ 0 w 87"/>
                <a:gd name="T7" fmla="*/ 0 h 50"/>
                <a:gd name="T8" fmla="*/ 25 w 87"/>
                <a:gd name="T9" fmla="*/ 25 h 50"/>
              </a:gdLst>
              <a:ahLst/>
              <a:cxnLst>
                <a:cxn ang="0">
                  <a:pos x="T0" y="T1"/>
                </a:cxn>
                <a:cxn ang="0">
                  <a:pos x="T2" y="T3"/>
                </a:cxn>
                <a:cxn ang="0">
                  <a:pos x="T4" y="T5"/>
                </a:cxn>
                <a:cxn ang="0">
                  <a:pos x="T6" y="T7"/>
                </a:cxn>
                <a:cxn ang="0">
                  <a:pos x="T8" y="T9"/>
                </a:cxn>
              </a:cxnLst>
              <a:rect l="0" t="0" r="r" b="b"/>
              <a:pathLst>
                <a:path w="87" h="50">
                  <a:moveTo>
                    <a:pt x="25" y="25"/>
                  </a:moveTo>
                  <a:lnTo>
                    <a:pt x="0" y="50"/>
                  </a:lnTo>
                  <a:lnTo>
                    <a:pt x="87"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Rectangle 134"/>
            <p:cNvSpPr>
              <a:spLocks noChangeArrowheads="1"/>
            </p:cNvSpPr>
            <p:nvPr/>
          </p:nvSpPr>
          <p:spPr bwMode="auto">
            <a:xfrm>
              <a:off x="1639" y="2745"/>
              <a:ext cx="56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Address</a:t>
              </a:r>
              <a:endParaRPr kumimoji="0" lang="en-US" sz="1800" b="0" i="0" u="none" strike="noStrike" cap="none" normalizeH="0" baseline="0">
                <a:ln>
                  <a:noFill/>
                </a:ln>
                <a:solidFill>
                  <a:schemeClr val="tx1"/>
                </a:solidFill>
                <a:effectLst/>
                <a:latin typeface="Arial" pitchFamily="34" charset="0"/>
              </a:endParaRPr>
            </a:p>
          </p:txBody>
        </p:sp>
      </p:grpSp>
      <p:sp>
        <p:nvSpPr>
          <p:cNvPr id="137" name="Rounded Rectangular Callout 136"/>
          <p:cNvSpPr/>
          <p:nvPr/>
        </p:nvSpPr>
        <p:spPr>
          <a:xfrm>
            <a:off x="6858000" y="4976866"/>
            <a:ext cx="1905000" cy="575360"/>
          </a:xfrm>
          <a:prstGeom prst="wedgeRoundRectCallout">
            <a:avLst>
              <a:gd name="adj1" fmla="val -115626"/>
              <a:gd name="adj2" fmla="val -5837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Note the refresh circuits</a:t>
            </a:r>
          </a:p>
        </p:txBody>
      </p:sp>
      <p:sp>
        <p:nvSpPr>
          <p:cNvPr id="138" name="Rounded Rectangle 137"/>
          <p:cNvSpPr/>
          <p:nvPr/>
        </p:nvSpPr>
        <p:spPr>
          <a:xfrm>
            <a:off x="6402388" y="5715000"/>
            <a:ext cx="2360612" cy="74136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The rest is the same as the SRAM array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154239" y="4859337"/>
            <a:ext cx="2738437" cy="1657351"/>
          </a:xfrm>
          <a:prstGeom prst="rect">
            <a:avLst/>
          </a:prstGeom>
          <a:solidFill>
            <a:srgbClr val="31B6FD">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 y="5975349"/>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6962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46</a:t>
            </a:fld>
            <a:endParaRPr lang="en-US" sz="1050" dirty="0">
              <a:latin typeface="Calibri" panose="020F0502020204030204" pitchFamily="34" charset="0"/>
            </a:endParaRPr>
          </a:p>
        </p:txBody>
      </p:sp>
      <p:sp>
        <p:nvSpPr>
          <p:cNvPr id="4" name="Rectangle 3"/>
          <p:cNvSpPr/>
          <p:nvPr/>
        </p:nvSpPr>
        <p:spPr>
          <a:xfrm>
            <a:off x="0" y="304800"/>
            <a:ext cx="9144000" cy="769441"/>
          </a:xfrm>
          <a:prstGeom prst="rect">
            <a:avLst/>
          </a:prstGeom>
        </p:spPr>
        <p:txBody>
          <a:bodyPr wrap="square">
            <a:spAutoFit/>
          </a:bodyPr>
          <a:lstStyle/>
          <a:p>
            <a:pPr algn="ctr"/>
            <a:r>
              <a:rPr lang="fr-FR" sz="4400" dirty="0"/>
              <a:t>        CAM </a:t>
            </a:r>
            <a:r>
              <a:rPr lang="fr-FR" sz="4400" dirty="0" err="1"/>
              <a:t>Cell</a:t>
            </a:r>
            <a:endParaRPr lang="en-US" sz="4400" dirty="0"/>
          </a:p>
        </p:txBody>
      </p:sp>
      <p:sp>
        <p:nvSpPr>
          <p:cNvPr id="6" name="AutoShape 3"/>
          <p:cNvSpPr>
            <a:spLocks noChangeAspect="1" noChangeArrowheads="1" noTextEdit="1"/>
          </p:cNvSpPr>
          <p:nvPr/>
        </p:nvSpPr>
        <p:spPr bwMode="auto">
          <a:xfrm>
            <a:off x="685800" y="1676400"/>
            <a:ext cx="5965825"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2797175" y="2832100"/>
            <a:ext cx="280988" cy="1508125"/>
          </a:xfrm>
          <a:custGeom>
            <a:avLst/>
            <a:gdLst>
              <a:gd name="T0" fmla="*/ 17 w 759"/>
              <a:gd name="T1" fmla="*/ 0 h 4076"/>
              <a:gd name="T2" fmla="*/ 1 w 759"/>
              <a:gd name="T3" fmla="*/ 453 h 4076"/>
              <a:gd name="T4" fmla="*/ 759 w 759"/>
              <a:gd name="T5" fmla="*/ 453 h 4076"/>
              <a:gd name="T6" fmla="*/ 759 w 759"/>
              <a:gd name="T7" fmla="*/ 1170 h 4076"/>
              <a:gd name="T8" fmla="*/ 23 w 759"/>
              <a:gd name="T9" fmla="*/ 1170 h 4076"/>
              <a:gd name="T10" fmla="*/ 23 w 759"/>
              <a:gd name="T11" fmla="*/ 2648 h 4076"/>
              <a:gd name="T12" fmla="*/ 737 w 759"/>
              <a:gd name="T13" fmla="*/ 2642 h 4076"/>
              <a:gd name="T14" fmla="*/ 737 w 759"/>
              <a:gd name="T15" fmla="*/ 3378 h 4076"/>
              <a:gd name="T16" fmla="*/ 0 w 759"/>
              <a:gd name="T17" fmla="*/ 3369 h 4076"/>
              <a:gd name="T18" fmla="*/ 0 w 759"/>
              <a:gd name="T19"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4076">
                <a:moveTo>
                  <a:pt x="17" y="0"/>
                </a:moveTo>
                <a:lnTo>
                  <a:pt x="1" y="453"/>
                </a:lnTo>
                <a:lnTo>
                  <a:pt x="759" y="453"/>
                </a:lnTo>
                <a:lnTo>
                  <a:pt x="759" y="1170"/>
                </a:lnTo>
                <a:lnTo>
                  <a:pt x="23" y="1170"/>
                </a:lnTo>
                <a:lnTo>
                  <a:pt x="23" y="2648"/>
                </a:lnTo>
                <a:lnTo>
                  <a:pt x="737" y="2642"/>
                </a:lnTo>
                <a:lnTo>
                  <a:pt x="737" y="3378"/>
                </a:lnTo>
                <a:lnTo>
                  <a:pt x="0" y="3369"/>
                </a:lnTo>
                <a:lnTo>
                  <a:pt x="0" y="4076"/>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Oval 6"/>
          <p:cNvSpPr>
            <a:spLocks noChangeArrowheads="1"/>
          </p:cNvSpPr>
          <p:nvPr/>
        </p:nvSpPr>
        <p:spPr bwMode="auto">
          <a:xfrm>
            <a:off x="3511550" y="2601912"/>
            <a:ext cx="114300" cy="76200"/>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3154363" y="3040062"/>
            <a:ext cx="0" cy="1968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3157538" y="3843337"/>
            <a:ext cx="0" cy="1968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3159125" y="3097212"/>
            <a:ext cx="90488" cy="84137"/>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162300" y="3151187"/>
            <a:ext cx="298450" cy="787400"/>
          </a:xfrm>
          <a:custGeom>
            <a:avLst/>
            <a:gdLst>
              <a:gd name="T0" fmla="*/ 291 w 803"/>
              <a:gd name="T1" fmla="*/ 0 h 2128"/>
              <a:gd name="T2" fmla="*/ 803 w 803"/>
              <a:gd name="T3" fmla="*/ 0 h 2128"/>
              <a:gd name="T4" fmla="*/ 803 w 803"/>
              <a:gd name="T5" fmla="*/ 2128 h 2128"/>
              <a:gd name="T6" fmla="*/ 0 w 803"/>
              <a:gd name="T7" fmla="*/ 2128 h 2128"/>
            </a:gdLst>
            <a:ahLst/>
            <a:cxnLst>
              <a:cxn ang="0">
                <a:pos x="T0" y="T1"/>
              </a:cxn>
              <a:cxn ang="0">
                <a:pos x="T2" y="T3"/>
              </a:cxn>
              <a:cxn ang="0">
                <a:pos x="T4" y="T5"/>
              </a:cxn>
              <a:cxn ang="0">
                <a:pos x="T6" y="T7"/>
              </a:cxn>
            </a:cxnLst>
            <a:rect l="0" t="0" r="r" b="b"/>
            <a:pathLst>
              <a:path w="803" h="2128">
                <a:moveTo>
                  <a:pt x="291" y="0"/>
                </a:moveTo>
                <a:lnTo>
                  <a:pt x="803" y="0"/>
                </a:lnTo>
                <a:lnTo>
                  <a:pt x="803" y="2128"/>
                </a:lnTo>
                <a:lnTo>
                  <a:pt x="0" y="21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3629025" y="2506662"/>
            <a:ext cx="1301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Bitstream Vera Sans"/>
              </a:rPr>
              <a:t>v</a:t>
            </a:r>
            <a:endParaRPr kumimoji="0" lang="en-US" sz="1800" b="0" i="0" u="none" strike="noStrike" cap="none" normalizeH="0" baseline="0">
              <a:ln>
                <a:noFill/>
              </a:ln>
              <a:solidFill>
                <a:schemeClr val="tx1"/>
              </a:solidFill>
              <a:effectLst/>
              <a:latin typeface="Arial" pitchFamily="34" charset="0"/>
            </a:endParaRPr>
          </a:p>
        </p:txBody>
      </p:sp>
      <p:sp>
        <p:nvSpPr>
          <p:cNvPr id="14" name="Rectangle 12"/>
          <p:cNvSpPr>
            <a:spLocks noChangeArrowheads="1"/>
          </p:cNvSpPr>
          <p:nvPr/>
        </p:nvSpPr>
        <p:spPr bwMode="auto">
          <a:xfrm>
            <a:off x="3690938" y="2566987"/>
            <a:ext cx="158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Bitstream Vera Sans"/>
              </a:rPr>
              <a:t>dd</a:t>
            </a:r>
            <a:endParaRPr kumimoji="0" lang="en-US" sz="1800" b="0" i="0" u="none" strike="noStrike" cap="none" normalizeH="0" baseline="0">
              <a:ln>
                <a:noFill/>
              </a:ln>
              <a:solidFill>
                <a:schemeClr val="tx1"/>
              </a:solidFill>
              <a:effectLst/>
              <a:latin typeface="Arial" pitchFamily="34" charset="0"/>
            </a:endParaRPr>
          </a:p>
        </p:txBody>
      </p:sp>
      <p:sp>
        <p:nvSpPr>
          <p:cNvPr id="15" name="Freeform 13"/>
          <p:cNvSpPr>
            <a:spLocks/>
          </p:cNvSpPr>
          <p:nvPr/>
        </p:nvSpPr>
        <p:spPr bwMode="auto">
          <a:xfrm>
            <a:off x="4024313" y="2824162"/>
            <a:ext cx="280988" cy="1509712"/>
          </a:xfrm>
          <a:custGeom>
            <a:avLst/>
            <a:gdLst>
              <a:gd name="T0" fmla="*/ 757 w 759"/>
              <a:gd name="T1" fmla="*/ 0 h 4077"/>
              <a:gd name="T2" fmla="*/ 757 w 759"/>
              <a:gd name="T3" fmla="*/ 427 h 4077"/>
              <a:gd name="T4" fmla="*/ 0 w 759"/>
              <a:gd name="T5" fmla="*/ 427 h 4077"/>
              <a:gd name="T6" fmla="*/ 0 w 759"/>
              <a:gd name="T7" fmla="*/ 1144 h 4077"/>
              <a:gd name="T8" fmla="*/ 736 w 759"/>
              <a:gd name="T9" fmla="*/ 1144 h 4077"/>
              <a:gd name="T10" fmla="*/ 736 w 759"/>
              <a:gd name="T11" fmla="*/ 2621 h 4077"/>
              <a:gd name="T12" fmla="*/ 21 w 759"/>
              <a:gd name="T13" fmla="*/ 2616 h 4077"/>
              <a:gd name="T14" fmla="*/ 21 w 759"/>
              <a:gd name="T15" fmla="*/ 3352 h 4077"/>
              <a:gd name="T16" fmla="*/ 759 w 759"/>
              <a:gd name="T17" fmla="*/ 3343 h 4077"/>
              <a:gd name="T18" fmla="*/ 759 w 759"/>
              <a:gd name="T19" fmla="*/ 4077 h 4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4077">
                <a:moveTo>
                  <a:pt x="757" y="0"/>
                </a:moveTo>
                <a:lnTo>
                  <a:pt x="757" y="427"/>
                </a:lnTo>
                <a:lnTo>
                  <a:pt x="0" y="427"/>
                </a:lnTo>
                <a:lnTo>
                  <a:pt x="0" y="1144"/>
                </a:lnTo>
                <a:lnTo>
                  <a:pt x="736" y="1144"/>
                </a:lnTo>
                <a:lnTo>
                  <a:pt x="736" y="2621"/>
                </a:lnTo>
                <a:lnTo>
                  <a:pt x="21" y="2616"/>
                </a:lnTo>
                <a:lnTo>
                  <a:pt x="21" y="3352"/>
                </a:lnTo>
                <a:lnTo>
                  <a:pt x="759" y="3343"/>
                </a:lnTo>
                <a:lnTo>
                  <a:pt x="759" y="4077"/>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
          <p:cNvSpPr>
            <a:spLocks noChangeShapeType="1"/>
          </p:cNvSpPr>
          <p:nvPr/>
        </p:nvSpPr>
        <p:spPr bwMode="auto">
          <a:xfrm>
            <a:off x="3354388" y="4454525"/>
            <a:ext cx="465138"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5"/>
          <p:cNvSpPr>
            <a:spLocks noChangeShapeType="1"/>
          </p:cNvSpPr>
          <p:nvPr/>
        </p:nvSpPr>
        <p:spPr bwMode="auto">
          <a:xfrm>
            <a:off x="3459163" y="4518025"/>
            <a:ext cx="2571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6"/>
          <p:cNvSpPr>
            <a:spLocks noChangeShapeType="1"/>
          </p:cNvSpPr>
          <p:nvPr/>
        </p:nvSpPr>
        <p:spPr bwMode="auto">
          <a:xfrm>
            <a:off x="3544888" y="4586287"/>
            <a:ext cx="793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3948113" y="3024187"/>
            <a:ext cx="0" cy="1952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3943350" y="3827462"/>
            <a:ext cx="0" cy="1952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Oval 19"/>
          <p:cNvSpPr>
            <a:spLocks noChangeArrowheads="1"/>
          </p:cNvSpPr>
          <p:nvPr/>
        </p:nvSpPr>
        <p:spPr bwMode="auto">
          <a:xfrm>
            <a:off x="3840163" y="3079750"/>
            <a:ext cx="90488" cy="85725"/>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3641725" y="3133725"/>
            <a:ext cx="296863" cy="787400"/>
          </a:xfrm>
          <a:custGeom>
            <a:avLst/>
            <a:gdLst>
              <a:gd name="T0" fmla="*/ 513 w 804"/>
              <a:gd name="T1" fmla="*/ 0 h 2128"/>
              <a:gd name="T2" fmla="*/ 0 w 804"/>
              <a:gd name="T3" fmla="*/ 0 h 2128"/>
              <a:gd name="T4" fmla="*/ 0 w 804"/>
              <a:gd name="T5" fmla="*/ 2128 h 2128"/>
              <a:gd name="T6" fmla="*/ 804 w 804"/>
              <a:gd name="T7" fmla="*/ 2128 h 2128"/>
            </a:gdLst>
            <a:ahLst/>
            <a:cxnLst>
              <a:cxn ang="0">
                <a:pos x="T0" y="T1"/>
              </a:cxn>
              <a:cxn ang="0">
                <a:pos x="T2" y="T3"/>
              </a:cxn>
              <a:cxn ang="0">
                <a:pos x="T4" y="T5"/>
              </a:cxn>
              <a:cxn ang="0">
                <a:pos x="T6" y="T7"/>
              </a:cxn>
            </a:cxnLst>
            <a:rect l="0" t="0" r="r" b="b"/>
            <a:pathLst>
              <a:path w="804" h="2128">
                <a:moveTo>
                  <a:pt x="513" y="0"/>
                </a:moveTo>
                <a:lnTo>
                  <a:pt x="0" y="0"/>
                </a:lnTo>
                <a:lnTo>
                  <a:pt x="0" y="2128"/>
                </a:lnTo>
                <a:lnTo>
                  <a:pt x="804" y="21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a:off x="2792413" y="3433762"/>
            <a:ext cx="855663"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a:off x="3460750" y="3538537"/>
            <a:ext cx="844550"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3"/>
          <p:cNvSpPr>
            <a:spLocks noChangeArrowheads="1"/>
          </p:cNvSpPr>
          <p:nvPr/>
        </p:nvSpPr>
        <p:spPr bwMode="auto">
          <a:xfrm>
            <a:off x="2770188" y="340995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4"/>
          <p:cNvSpPr>
            <a:spLocks noChangeArrowheads="1"/>
          </p:cNvSpPr>
          <p:nvPr/>
        </p:nvSpPr>
        <p:spPr bwMode="auto">
          <a:xfrm>
            <a:off x="4275138" y="3514725"/>
            <a:ext cx="49213" cy="34925"/>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5"/>
          <p:cNvSpPr>
            <a:spLocks noChangeArrowheads="1"/>
          </p:cNvSpPr>
          <p:nvPr/>
        </p:nvSpPr>
        <p:spPr bwMode="auto">
          <a:xfrm>
            <a:off x="3435350" y="351790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6"/>
          <p:cNvSpPr>
            <a:spLocks noChangeArrowheads="1"/>
          </p:cNvSpPr>
          <p:nvPr/>
        </p:nvSpPr>
        <p:spPr bwMode="auto">
          <a:xfrm>
            <a:off x="3611563" y="3405187"/>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a:off x="2797175" y="4338637"/>
            <a:ext cx="15144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8"/>
          <p:cNvSpPr>
            <a:spLocks noChangeShapeType="1"/>
          </p:cNvSpPr>
          <p:nvPr/>
        </p:nvSpPr>
        <p:spPr bwMode="auto">
          <a:xfrm flipV="1">
            <a:off x="3590925" y="4338637"/>
            <a:ext cx="0" cy="117475"/>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a:off x="2797175" y="2832100"/>
            <a:ext cx="15144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0"/>
          <p:cNvSpPr>
            <a:spLocks noChangeShapeType="1"/>
          </p:cNvSpPr>
          <p:nvPr/>
        </p:nvSpPr>
        <p:spPr bwMode="auto">
          <a:xfrm flipV="1">
            <a:off x="3570288" y="2695575"/>
            <a:ext cx="0" cy="1333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1549400" y="3248025"/>
            <a:ext cx="1206500" cy="195262"/>
          </a:xfrm>
          <a:custGeom>
            <a:avLst/>
            <a:gdLst>
              <a:gd name="T0" fmla="*/ 3258 w 3258"/>
              <a:gd name="T1" fmla="*/ 519 h 529"/>
              <a:gd name="T2" fmla="*/ 1927 w 3258"/>
              <a:gd name="T3" fmla="*/ 519 h 529"/>
              <a:gd name="T4" fmla="*/ 1927 w 3258"/>
              <a:gd name="T5" fmla="*/ 0 h 529"/>
              <a:gd name="T6" fmla="*/ 1147 w 3258"/>
              <a:gd name="T7" fmla="*/ 0 h 529"/>
              <a:gd name="T8" fmla="*/ 1158 w 3258"/>
              <a:gd name="T9" fmla="*/ 519 h 529"/>
              <a:gd name="T10" fmla="*/ 0 w 3258"/>
              <a:gd name="T11" fmla="*/ 529 h 529"/>
            </a:gdLst>
            <a:ahLst/>
            <a:cxnLst>
              <a:cxn ang="0">
                <a:pos x="T0" y="T1"/>
              </a:cxn>
              <a:cxn ang="0">
                <a:pos x="T2" y="T3"/>
              </a:cxn>
              <a:cxn ang="0">
                <a:pos x="T4" y="T5"/>
              </a:cxn>
              <a:cxn ang="0">
                <a:pos x="T6" y="T7"/>
              </a:cxn>
              <a:cxn ang="0">
                <a:pos x="T8" y="T9"/>
              </a:cxn>
              <a:cxn ang="0">
                <a:pos x="T10" y="T11"/>
              </a:cxn>
            </a:cxnLst>
            <a:rect l="0" t="0" r="r" b="b"/>
            <a:pathLst>
              <a:path w="3258" h="529">
                <a:moveTo>
                  <a:pt x="3258" y="519"/>
                </a:moveTo>
                <a:lnTo>
                  <a:pt x="1927" y="519"/>
                </a:lnTo>
                <a:lnTo>
                  <a:pt x="1927" y="0"/>
                </a:lnTo>
                <a:lnTo>
                  <a:pt x="1147" y="0"/>
                </a:lnTo>
                <a:lnTo>
                  <a:pt x="1158" y="519"/>
                </a:lnTo>
                <a:lnTo>
                  <a:pt x="0" y="529"/>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2"/>
          <p:cNvSpPr>
            <a:spLocks noChangeShapeType="1"/>
          </p:cNvSpPr>
          <p:nvPr/>
        </p:nvSpPr>
        <p:spPr bwMode="auto">
          <a:xfrm>
            <a:off x="1985963" y="3219450"/>
            <a:ext cx="2730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4344988" y="3346450"/>
            <a:ext cx="1206500" cy="195262"/>
          </a:xfrm>
          <a:custGeom>
            <a:avLst/>
            <a:gdLst>
              <a:gd name="T0" fmla="*/ 3258 w 3258"/>
              <a:gd name="T1" fmla="*/ 518 h 528"/>
              <a:gd name="T2" fmla="*/ 1927 w 3258"/>
              <a:gd name="T3" fmla="*/ 518 h 528"/>
              <a:gd name="T4" fmla="*/ 1927 w 3258"/>
              <a:gd name="T5" fmla="*/ 0 h 528"/>
              <a:gd name="T6" fmla="*/ 1147 w 3258"/>
              <a:gd name="T7" fmla="*/ 0 h 528"/>
              <a:gd name="T8" fmla="*/ 1158 w 3258"/>
              <a:gd name="T9" fmla="*/ 518 h 528"/>
              <a:gd name="T10" fmla="*/ 0 w 3258"/>
              <a:gd name="T11" fmla="*/ 528 h 528"/>
            </a:gdLst>
            <a:ahLst/>
            <a:cxnLst>
              <a:cxn ang="0">
                <a:pos x="T0" y="T1"/>
              </a:cxn>
              <a:cxn ang="0">
                <a:pos x="T2" y="T3"/>
              </a:cxn>
              <a:cxn ang="0">
                <a:pos x="T4" y="T5"/>
              </a:cxn>
              <a:cxn ang="0">
                <a:pos x="T6" y="T7"/>
              </a:cxn>
              <a:cxn ang="0">
                <a:pos x="T8" y="T9"/>
              </a:cxn>
              <a:cxn ang="0">
                <a:pos x="T10" y="T11"/>
              </a:cxn>
            </a:cxnLst>
            <a:rect l="0" t="0" r="r" b="b"/>
            <a:pathLst>
              <a:path w="3258" h="528">
                <a:moveTo>
                  <a:pt x="3258" y="518"/>
                </a:moveTo>
                <a:lnTo>
                  <a:pt x="1927" y="518"/>
                </a:lnTo>
                <a:lnTo>
                  <a:pt x="1927" y="0"/>
                </a:lnTo>
                <a:lnTo>
                  <a:pt x="1147" y="0"/>
                </a:lnTo>
                <a:lnTo>
                  <a:pt x="1158" y="518"/>
                </a:lnTo>
                <a:lnTo>
                  <a:pt x="0" y="5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4"/>
          <p:cNvSpPr>
            <a:spLocks noChangeShapeType="1"/>
          </p:cNvSpPr>
          <p:nvPr/>
        </p:nvSpPr>
        <p:spPr bwMode="auto">
          <a:xfrm>
            <a:off x="4781550" y="3317875"/>
            <a:ext cx="2730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2138363" y="2462212"/>
            <a:ext cx="2778125" cy="847725"/>
          </a:xfrm>
          <a:custGeom>
            <a:avLst/>
            <a:gdLst>
              <a:gd name="T0" fmla="*/ 7501 w 7501"/>
              <a:gd name="T1" fmla="*/ 2292 h 2292"/>
              <a:gd name="T2" fmla="*/ 7501 w 7501"/>
              <a:gd name="T3" fmla="*/ 0 h 2292"/>
              <a:gd name="T4" fmla="*/ 0 w 7501"/>
              <a:gd name="T5" fmla="*/ 0 h 2292"/>
              <a:gd name="T6" fmla="*/ 0 w 7501"/>
              <a:gd name="T7" fmla="*/ 2037 h 2292"/>
            </a:gdLst>
            <a:ahLst/>
            <a:cxnLst>
              <a:cxn ang="0">
                <a:pos x="T0" y="T1"/>
              </a:cxn>
              <a:cxn ang="0">
                <a:pos x="T2" y="T3"/>
              </a:cxn>
              <a:cxn ang="0">
                <a:pos x="T4" y="T5"/>
              </a:cxn>
              <a:cxn ang="0">
                <a:pos x="T6" y="T7"/>
              </a:cxn>
            </a:cxnLst>
            <a:rect l="0" t="0" r="r" b="b"/>
            <a:pathLst>
              <a:path w="7501" h="2292">
                <a:moveTo>
                  <a:pt x="7501" y="2292"/>
                </a:moveTo>
                <a:lnTo>
                  <a:pt x="7501" y="0"/>
                </a:lnTo>
                <a:lnTo>
                  <a:pt x="0" y="0"/>
                </a:lnTo>
                <a:lnTo>
                  <a:pt x="0" y="2037"/>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6"/>
          <p:cNvSpPr>
            <a:spLocks noChangeShapeType="1"/>
          </p:cNvSpPr>
          <p:nvPr/>
        </p:nvSpPr>
        <p:spPr bwMode="auto">
          <a:xfrm flipH="1">
            <a:off x="1717675" y="2462212"/>
            <a:ext cx="4127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7"/>
          <p:cNvSpPr>
            <a:spLocks noChangeArrowheads="1"/>
          </p:cNvSpPr>
          <p:nvPr/>
        </p:nvSpPr>
        <p:spPr bwMode="auto">
          <a:xfrm>
            <a:off x="1784350" y="2309812"/>
            <a:ext cx="8255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Sans"/>
              </a:rPr>
              <a:t>Word line (WL)</a:t>
            </a:r>
            <a:endParaRPr kumimoji="0" lang="en-US" sz="1800" b="0" i="0" u="none" strike="noStrike" cap="none" normalizeH="0" baseline="0" dirty="0">
              <a:ln>
                <a:noFill/>
              </a:ln>
              <a:solidFill>
                <a:schemeClr val="tx1"/>
              </a:solidFill>
              <a:effectLst/>
              <a:latin typeface="Arial" pitchFamily="34" charset="0"/>
            </a:endParaRPr>
          </a:p>
        </p:txBody>
      </p:sp>
      <p:sp>
        <p:nvSpPr>
          <p:cNvPr id="40" name="Line 38"/>
          <p:cNvSpPr>
            <a:spLocks noChangeShapeType="1"/>
          </p:cNvSpPr>
          <p:nvPr/>
        </p:nvSpPr>
        <p:spPr bwMode="auto">
          <a:xfrm>
            <a:off x="1552575" y="2206625"/>
            <a:ext cx="0" cy="22796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9"/>
          <p:cNvSpPr>
            <a:spLocks noChangeShapeType="1"/>
          </p:cNvSpPr>
          <p:nvPr/>
        </p:nvSpPr>
        <p:spPr bwMode="auto">
          <a:xfrm>
            <a:off x="5546725" y="2211387"/>
            <a:ext cx="0" cy="22780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0"/>
          <p:cNvSpPr>
            <a:spLocks noChangeArrowheads="1"/>
          </p:cNvSpPr>
          <p:nvPr/>
        </p:nvSpPr>
        <p:spPr bwMode="auto">
          <a:xfrm>
            <a:off x="1452563" y="2011362"/>
            <a:ext cx="2952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43" name="Rectangle 41"/>
          <p:cNvSpPr>
            <a:spLocks noChangeArrowheads="1"/>
          </p:cNvSpPr>
          <p:nvPr/>
        </p:nvSpPr>
        <p:spPr bwMode="auto">
          <a:xfrm>
            <a:off x="5424488" y="2005012"/>
            <a:ext cx="2952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44" name="Line 42"/>
          <p:cNvSpPr>
            <a:spLocks noChangeShapeType="1"/>
          </p:cNvSpPr>
          <p:nvPr/>
        </p:nvSpPr>
        <p:spPr bwMode="auto">
          <a:xfrm>
            <a:off x="5410200" y="1987550"/>
            <a:ext cx="21590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Oval 43"/>
          <p:cNvSpPr>
            <a:spLocks noChangeArrowheads="1"/>
          </p:cNvSpPr>
          <p:nvPr/>
        </p:nvSpPr>
        <p:spPr bwMode="auto">
          <a:xfrm>
            <a:off x="1530350" y="3419475"/>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Oval 44"/>
          <p:cNvSpPr>
            <a:spLocks noChangeArrowheads="1"/>
          </p:cNvSpPr>
          <p:nvPr/>
        </p:nvSpPr>
        <p:spPr bwMode="auto">
          <a:xfrm>
            <a:off x="5519738" y="3517900"/>
            <a:ext cx="50800"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5"/>
          <p:cNvSpPr>
            <a:spLocks noChangeArrowheads="1"/>
          </p:cNvSpPr>
          <p:nvPr/>
        </p:nvSpPr>
        <p:spPr bwMode="auto">
          <a:xfrm>
            <a:off x="1979613" y="3484562"/>
            <a:ext cx="3492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W1</a:t>
            </a:r>
            <a:endParaRPr kumimoji="0" lang="en-US" sz="1800" b="0" i="0" u="none" strike="noStrike" cap="none" normalizeH="0" baseline="0">
              <a:ln>
                <a:noFill/>
              </a:ln>
              <a:solidFill>
                <a:schemeClr val="tx1"/>
              </a:solidFill>
              <a:effectLst/>
              <a:latin typeface="Arial" pitchFamily="34" charset="0"/>
            </a:endParaRPr>
          </a:p>
        </p:txBody>
      </p:sp>
      <p:sp>
        <p:nvSpPr>
          <p:cNvPr id="48" name="Freeform 46"/>
          <p:cNvSpPr>
            <a:spLocks/>
          </p:cNvSpPr>
          <p:nvPr/>
        </p:nvSpPr>
        <p:spPr bwMode="auto">
          <a:xfrm>
            <a:off x="2924175" y="4738687"/>
            <a:ext cx="280988" cy="1296987"/>
          </a:xfrm>
          <a:custGeom>
            <a:avLst/>
            <a:gdLst>
              <a:gd name="T0" fmla="*/ 742 w 758"/>
              <a:gd name="T1" fmla="*/ 0 h 3503"/>
              <a:gd name="T2" fmla="*/ 757 w 758"/>
              <a:gd name="T3" fmla="*/ 587 h 3503"/>
              <a:gd name="T4" fmla="*/ 0 w 758"/>
              <a:gd name="T5" fmla="*/ 600 h 3503"/>
              <a:gd name="T6" fmla="*/ 0 w 758"/>
              <a:gd name="T7" fmla="*/ 1264 h 3503"/>
              <a:gd name="T8" fmla="*/ 735 w 758"/>
              <a:gd name="T9" fmla="*/ 1264 h 3503"/>
              <a:gd name="T10" fmla="*/ 735 w 758"/>
              <a:gd name="T11" fmla="*/ 2074 h 3503"/>
              <a:gd name="T12" fmla="*/ 21 w 758"/>
              <a:gd name="T13" fmla="*/ 2069 h 3503"/>
              <a:gd name="T14" fmla="*/ 21 w 758"/>
              <a:gd name="T15" fmla="*/ 2805 h 3503"/>
              <a:gd name="T16" fmla="*/ 758 w 758"/>
              <a:gd name="T17" fmla="*/ 2796 h 3503"/>
              <a:gd name="T18" fmla="*/ 758 w 758"/>
              <a:gd name="T19" fmla="*/ 3503 h 3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8" h="3503">
                <a:moveTo>
                  <a:pt x="742" y="0"/>
                </a:moveTo>
                <a:lnTo>
                  <a:pt x="757" y="587"/>
                </a:lnTo>
                <a:lnTo>
                  <a:pt x="0" y="600"/>
                </a:lnTo>
                <a:lnTo>
                  <a:pt x="0" y="1264"/>
                </a:lnTo>
                <a:lnTo>
                  <a:pt x="735" y="1264"/>
                </a:lnTo>
                <a:lnTo>
                  <a:pt x="735" y="2074"/>
                </a:lnTo>
                <a:lnTo>
                  <a:pt x="21" y="2069"/>
                </a:lnTo>
                <a:lnTo>
                  <a:pt x="21" y="2805"/>
                </a:lnTo>
                <a:lnTo>
                  <a:pt x="758" y="2796"/>
                </a:lnTo>
                <a:lnTo>
                  <a:pt x="758" y="3503"/>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3881438" y="4737100"/>
            <a:ext cx="280988" cy="1295400"/>
          </a:xfrm>
          <a:custGeom>
            <a:avLst/>
            <a:gdLst>
              <a:gd name="T0" fmla="*/ 17 w 759"/>
              <a:gd name="T1" fmla="*/ 0 h 3502"/>
              <a:gd name="T2" fmla="*/ 2 w 759"/>
              <a:gd name="T3" fmla="*/ 586 h 3502"/>
              <a:gd name="T4" fmla="*/ 759 w 759"/>
              <a:gd name="T5" fmla="*/ 600 h 3502"/>
              <a:gd name="T6" fmla="*/ 759 w 759"/>
              <a:gd name="T7" fmla="*/ 1263 h 3502"/>
              <a:gd name="T8" fmla="*/ 23 w 759"/>
              <a:gd name="T9" fmla="*/ 1263 h 3502"/>
              <a:gd name="T10" fmla="*/ 23 w 759"/>
              <a:gd name="T11" fmla="*/ 2074 h 3502"/>
              <a:gd name="T12" fmla="*/ 738 w 759"/>
              <a:gd name="T13" fmla="*/ 2068 h 3502"/>
              <a:gd name="T14" fmla="*/ 738 w 759"/>
              <a:gd name="T15" fmla="*/ 2804 h 3502"/>
              <a:gd name="T16" fmla="*/ 0 w 759"/>
              <a:gd name="T17" fmla="*/ 2795 h 3502"/>
              <a:gd name="T18" fmla="*/ 0 w 759"/>
              <a:gd name="T19" fmla="*/ 3502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3502">
                <a:moveTo>
                  <a:pt x="17" y="0"/>
                </a:moveTo>
                <a:lnTo>
                  <a:pt x="2" y="586"/>
                </a:lnTo>
                <a:lnTo>
                  <a:pt x="759" y="600"/>
                </a:lnTo>
                <a:lnTo>
                  <a:pt x="759" y="1263"/>
                </a:lnTo>
                <a:lnTo>
                  <a:pt x="23" y="1263"/>
                </a:lnTo>
                <a:lnTo>
                  <a:pt x="23" y="2074"/>
                </a:lnTo>
                <a:lnTo>
                  <a:pt x="738" y="2068"/>
                </a:lnTo>
                <a:lnTo>
                  <a:pt x="738" y="2804"/>
                </a:lnTo>
                <a:lnTo>
                  <a:pt x="0" y="2795"/>
                </a:lnTo>
                <a:lnTo>
                  <a:pt x="0" y="3502"/>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8"/>
          <p:cNvSpPr>
            <a:spLocks noChangeShapeType="1"/>
          </p:cNvSpPr>
          <p:nvPr/>
        </p:nvSpPr>
        <p:spPr bwMode="auto">
          <a:xfrm>
            <a:off x="739775" y="4733925"/>
            <a:ext cx="5873750" cy="0"/>
          </a:xfrm>
          <a:prstGeom prst="line">
            <a:avLst/>
          </a:prstGeom>
          <a:noFill/>
          <a:ln w="11" cap="flat">
            <a:solidFill>
              <a:srgbClr val="0E08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9"/>
          <p:cNvSpPr>
            <a:spLocks noChangeShapeType="1"/>
          </p:cNvSpPr>
          <p:nvPr/>
        </p:nvSpPr>
        <p:spPr bwMode="auto">
          <a:xfrm>
            <a:off x="3290888" y="6153150"/>
            <a:ext cx="465138"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50"/>
          <p:cNvSpPr>
            <a:spLocks noChangeShapeType="1"/>
          </p:cNvSpPr>
          <p:nvPr/>
        </p:nvSpPr>
        <p:spPr bwMode="auto">
          <a:xfrm>
            <a:off x="3394075" y="6215062"/>
            <a:ext cx="2571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51"/>
          <p:cNvSpPr>
            <a:spLocks noChangeShapeType="1"/>
          </p:cNvSpPr>
          <p:nvPr/>
        </p:nvSpPr>
        <p:spPr bwMode="auto">
          <a:xfrm>
            <a:off x="3479800" y="6283325"/>
            <a:ext cx="8096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2"/>
          <p:cNvSpPr>
            <a:spLocks noChangeShapeType="1"/>
          </p:cNvSpPr>
          <p:nvPr/>
        </p:nvSpPr>
        <p:spPr bwMode="auto">
          <a:xfrm flipV="1">
            <a:off x="3527425" y="6037262"/>
            <a:ext cx="0" cy="117475"/>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3"/>
          <p:cNvSpPr>
            <a:spLocks noChangeShapeType="1"/>
          </p:cNvSpPr>
          <p:nvPr/>
        </p:nvSpPr>
        <p:spPr bwMode="auto">
          <a:xfrm>
            <a:off x="3200400" y="6032500"/>
            <a:ext cx="679450"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4"/>
          <p:cNvSpPr>
            <a:spLocks noChangeShapeType="1"/>
          </p:cNvSpPr>
          <p:nvPr/>
        </p:nvSpPr>
        <p:spPr bwMode="auto">
          <a:xfrm>
            <a:off x="2847975" y="497998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5"/>
          <p:cNvSpPr>
            <a:spLocks noChangeShapeType="1"/>
          </p:cNvSpPr>
          <p:nvPr/>
        </p:nvSpPr>
        <p:spPr bwMode="auto">
          <a:xfrm>
            <a:off x="2865438" y="553243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6"/>
          <p:cNvSpPr>
            <a:spLocks noChangeShapeType="1"/>
          </p:cNvSpPr>
          <p:nvPr/>
        </p:nvSpPr>
        <p:spPr bwMode="auto">
          <a:xfrm>
            <a:off x="4217988" y="4965700"/>
            <a:ext cx="0" cy="206375"/>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7"/>
          <p:cNvSpPr>
            <a:spLocks noChangeShapeType="1"/>
          </p:cNvSpPr>
          <p:nvPr/>
        </p:nvSpPr>
        <p:spPr bwMode="auto">
          <a:xfrm>
            <a:off x="4214813" y="553243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58"/>
          <p:cNvSpPr>
            <a:spLocks noChangeArrowheads="1"/>
          </p:cNvSpPr>
          <p:nvPr/>
        </p:nvSpPr>
        <p:spPr bwMode="auto">
          <a:xfrm>
            <a:off x="4781550" y="3565525"/>
            <a:ext cx="3492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W2</a:t>
            </a:r>
            <a:endParaRPr kumimoji="0" lang="en-US" sz="1800" b="0" i="0" u="none" strike="noStrike" cap="none" normalizeH="0" baseline="0">
              <a:ln>
                <a:noFill/>
              </a:ln>
              <a:solidFill>
                <a:schemeClr val="tx1"/>
              </a:solidFill>
              <a:effectLst/>
              <a:latin typeface="Arial" pitchFamily="34" charset="0"/>
            </a:endParaRPr>
          </a:p>
        </p:txBody>
      </p:sp>
      <p:sp>
        <p:nvSpPr>
          <p:cNvPr id="61" name="Freeform 59"/>
          <p:cNvSpPr>
            <a:spLocks/>
          </p:cNvSpPr>
          <p:nvPr/>
        </p:nvSpPr>
        <p:spPr bwMode="auto">
          <a:xfrm>
            <a:off x="2428875" y="3440112"/>
            <a:ext cx="414338" cy="1647825"/>
          </a:xfrm>
          <a:custGeom>
            <a:avLst/>
            <a:gdLst>
              <a:gd name="T0" fmla="*/ 0 w 1117"/>
              <a:gd name="T1" fmla="*/ 0 h 4456"/>
              <a:gd name="T2" fmla="*/ 0 w 1117"/>
              <a:gd name="T3" fmla="*/ 4456 h 4456"/>
              <a:gd name="T4" fmla="*/ 1117 w 1117"/>
              <a:gd name="T5" fmla="*/ 4443 h 4456"/>
            </a:gdLst>
            <a:ahLst/>
            <a:cxnLst>
              <a:cxn ang="0">
                <a:pos x="T0" y="T1"/>
              </a:cxn>
              <a:cxn ang="0">
                <a:pos x="T2" y="T3"/>
              </a:cxn>
              <a:cxn ang="0">
                <a:pos x="T4" y="T5"/>
              </a:cxn>
            </a:cxnLst>
            <a:rect l="0" t="0" r="r" b="b"/>
            <a:pathLst>
              <a:path w="1117" h="4456">
                <a:moveTo>
                  <a:pt x="0" y="0"/>
                </a:moveTo>
                <a:lnTo>
                  <a:pt x="0" y="4456"/>
                </a:lnTo>
                <a:lnTo>
                  <a:pt x="1117" y="4443"/>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4221163" y="3543300"/>
            <a:ext cx="384175" cy="1535112"/>
          </a:xfrm>
          <a:custGeom>
            <a:avLst/>
            <a:gdLst>
              <a:gd name="T0" fmla="*/ 1041 w 1041"/>
              <a:gd name="T1" fmla="*/ 0 h 4150"/>
              <a:gd name="T2" fmla="*/ 1041 w 1041"/>
              <a:gd name="T3" fmla="*/ 4150 h 4150"/>
              <a:gd name="T4" fmla="*/ 0 w 1041"/>
              <a:gd name="T5" fmla="*/ 4136 h 4150"/>
            </a:gdLst>
            <a:ahLst/>
            <a:cxnLst>
              <a:cxn ang="0">
                <a:pos x="T0" y="T1"/>
              </a:cxn>
              <a:cxn ang="0">
                <a:pos x="T2" y="T3"/>
              </a:cxn>
              <a:cxn ang="0">
                <a:pos x="T4" y="T5"/>
              </a:cxn>
            </a:cxnLst>
            <a:rect l="0" t="0" r="r" b="b"/>
            <a:pathLst>
              <a:path w="1041" h="4150">
                <a:moveTo>
                  <a:pt x="1041" y="0"/>
                </a:moveTo>
                <a:lnTo>
                  <a:pt x="1041" y="4150"/>
                </a:lnTo>
                <a:lnTo>
                  <a:pt x="0" y="4136"/>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Oval 61"/>
          <p:cNvSpPr>
            <a:spLocks noChangeArrowheads="1"/>
          </p:cNvSpPr>
          <p:nvPr/>
        </p:nvSpPr>
        <p:spPr bwMode="auto">
          <a:xfrm>
            <a:off x="2409825" y="3414712"/>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2"/>
          <p:cNvSpPr>
            <a:spLocks noChangeArrowheads="1"/>
          </p:cNvSpPr>
          <p:nvPr/>
        </p:nvSpPr>
        <p:spPr bwMode="auto">
          <a:xfrm>
            <a:off x="4575175" y="351790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1184275" y="2012950"/>
            <a:ext cx="1658938" cy="3632200"/>
          </a:xfrm>
          <a:custGeom>
            <a:avLst/>
            <a:gdLst>
              <a:gd name="T0" fmla="*/ 0 w 4480"/>
              <a:gd name="T1" fmla="*/ 0 h 9814"/>
              <a:gd name="T2" fmla="*/ 0 w 4480"/>
              <a:gd name="T3" fmla="*/ 9814 h 9814"/>
              <a:gd name="T4" fmla="*/ 4480 w 4480"/>
              <a:gd name="T5" fmla="*/ 9814 h 9814"/>
            </a:gdLst>
            <a:ahLst/>
            <a:cxnLst>
              <a:cxn ang="0">
                <a:pos x="T0" y="T1"/>
              </a:cxn>
              <a:cxn ang="0">
                <a:pos x="T2" y="T3"/>
              </a:cxn>
              <a:cxn ang="0">
                <a:pos x="T4" y="T5"/>
              </a:cxn>
            </a:cxnLst>
            <a:rect l="0" t="0" r="r" b="b"/>
            <a:pathLst>
              <a:path w="4480" h="9814">
                <a:moveTo>
                  <a:pt x="0" y="0"/>
                </a:moveTo>
                <a:lnTo>
                  <a:pt x="0" y="9814"/>
                </a:lnTo>
                <a:lnTo>
                  <a:pt x="4480" y="9814"/>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64"/>
          <p:cNvSpPr>
            <a:spLocks noChangeArrowheads="1"/>
          </p:cNvSpPr>
          <p:nvPr/>
        </p:nvSpPr>
        <p:spPr bwMode="auto">
          <a:xfrm>
            <a:off x="1084263" y="1817687"/>
            <a:ext cx="196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A</a:t>
            </a:r>
            <a:endParaRPr kumimoji="0" lang="en-US" sz="1800" b="0" i="0" u="none" strike="noStrike" cap="none" normalizeH="0" baseline="0" dirty="0">
              <a:ln>
                <a:noFill/>
              </a:ln>
              <a:solidFill>
                <a:schemeClr val="tx1"/>
              </a:solidFill>
              <a:effectLst/>
              <a:latin typeface="Arial" pitchFamily="34" charset="0"/>
            </a:endParaRPr>
          </a:p>
        </p:txBody>
      </p:sp>
      <p:sp>
        <p:nvSpPr>
          <p:cNvPr id="68" name="Rectangle 66"/>
          <p:cNvSpPr>
            <a:spLocks noChangeArrowheads="1"/>
          </p:cNvSpPr>
          <p:nvPr/>
        </p:nvSpPr>
        <p:spPr bwMode="auto">
          <a:xfrm>
            <a:off x="5821363" y="1914525"/>
            <a:ext cx="196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70" name="Freeform 68"/>
          <p:cNvSpPr>
            <a:spLocks/>
          </p:cNvSpPr>
          <p:nvPr/>
        </p:nvSpPr>
        <p:spPr bwMode="auto">
          <a:xfrm>
            <a:off x="4217988" y="2092325"/>
            <a:ext cx="1660525" cy="3543300"/>
          </a:xfrm>
          <a:custGeom>
            <a:avLst/>
            <a:gdLst>
              <a:gd name="T0" fmla="*/ 4480 w 4480"/>
              <a:gd name="T1" fmla="*/ 0 h 9574"/>
              <a:gd name="T2" fmla="*/ 4480 w 4480"/>
              <a:gd name="T3" fmla="*/ 9574 h 9574"/>
              <a:gd name="T4" fmla="*/ 0 w 4480"/>
              <a:gd name="T5" fmla="*/ 9574 h 9574"/>
            </a:gdLst>
            <a:ahLst/>
            <a:cxnLst>
              <a:cxn ang="0">
                <a:pos x="T0" y="T1"/>
              </a:cxn>
              <a:cxn ang="0">
                <a:pos x="T2" y="T3"/>
              </a:cxn>
              <a:cxn ang="0">
                <a:pos x="T4" y="T5"/>
              </a:cxn>
            </a:cxnLst>
            <a:rect l="0" t="0" r="r" b="b"/>
            <a:pathLst>
              <a:path w="4480" h="9574">
                <a:moveTo>
                  <a:pt x="4480" y="0"/>
                </a:moveTo>
                <a:lnTo>
                  <a:pt x="4480" y="9574"/>
                </a:lnTo>
                <a:lnTo>
                  <a:pt x="0" y="9574"/>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9"/>
          <p:cNvSpPr>
            <a:spLocks noChangeShapeType="1"/>
          </p:cNvSpPr>
          <p:nvPr/>
        </p:nvSpPr>
        <p:spPr bwMode="auto">
          <a:xfrm>
            <a:off x="1017588" y="1790700"/>
            <a:ext cx="21590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70"/>
          <p:cNvSpPr>
            <a:spLocks noChangeArrowheads="1"/>
          </p:cNvSpPr>
          <p:nvPr/>
        </p:nvSpPr>
        <p:spPr bwMode="auto">
          <a:xfrm>
            <a:off x="5930901" y="4705448"/>
            <a:ext cx="7550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Sans"/>
              </a:rPr>
              <a:t>match</a:t>
            </a:r>
            <a:endParaRPr kumimoji="0" lang="en-US" sz="1800" b="1" i="0" u="none" strike="noStrike" cap="none" normalizeH="0" baseline="0" dirty="0">
              <a:ln>
                <a:noFill/>
              </a:ln>
              <a:solidFill>
                <a:schemeClr val="tx1"/>
              </a:solidFill>
              <a:effectLst/>
              <a:latin typeface="Arial" pitchFamily="34" charset="0"/>
            </a:endParaRPr>
          </a:p>
        </p:txBody>
      </p:sp>
      <p:sp>
        <p:nvSpPr>
          <p:cNvPr id="73" name="Rectangle 71"/>
          <p:cNvSpPr>
            <a:spLocks noChangeArrowheads="1"/>
          </p:cNvSpPr>
          <p:nvPr/>
        </p:nvSpPr>
        <p:spPr bwMode="auto">
          <a:xfrm>
            <a:off x="2722563" y="523398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T1</a:t>
            </a:r>
            <a:endParaRPr kumimoji="0" lang="en-US" sz="1800" b="0" i="0" u="none" strike="noStrike" cap="none" normalizeH="0" baseline="0">
              <a:ln>
                <a:noFill/>
              </a:ln>
              <a:solidFill>
                <a:schemeClr val="tx1"/>
              </a:solidFill>
              <a:effectLst/>
              <a:latin typeface="Arial" pitchFamily="34" charset="0"/>
            </a:endParaRPr>
          </a:p>
        </p:txBody>
      </p:sp>
      <p:sp>
        <p:nvSpPr>
          <p:cNvPr id="74" name="Rectangle 72"/>
          <p:cNvSpPr>
            <a:spLocks noChangeArrowheads="1"/>
          </p:cNvSpPr>
          <p:nvPr/>
        </p:nvSpPr>
        <p:spPr bwMode="auto">
          <a:xfrm>
            <a:off x="2762250" y="582453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T2</a:t>
            </a:r>
            <a:endParaRPr kumimoji="0" lang="en-US" sz="1800" b="0" i="0" u="none" strike="noStrike" cap="none" normalizeH="0" baseline="0">
              <a:ln>
                <a:noFill/>
              </a:ln>
              <a:solidFill>
                <a:schemeClr val="tx1"/>
              </a:solidFill>
              <a:effectLst/>
              <a:latin typeface="Arial" pitchFamily="34" charset="0"/>
            </a:endParaRPr>
          </a:p>
        </p:txBody>
      </p:sp>
      <p:sp>
        <p:nvSpPr>
          <p:cNvPr id="75" name="Rectangle 73"/>
          <p:cNvSpPr>
            <a:spLocks noChangeArrowheads="1"/>
          </p:cNvSpPr>
          <p:nvPr/>
        </p:nvSpPr>
        <p:spPr bwMode="auto">
          <a:xfrm>
            <a:off x="4251325" y="517048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T3</a:t>
            </a:r>
            <a:endParaRPr kumimoji="0" lang="en-US" sz="1800" b="0" i="0" u="none" strike="noStrike" cap="none" normalizeH="0" baseline="0">
              <a:ln>
                <a:noFill/>
              </a:ln>
              <a:solidFill>
                <a:schemeClr val="tx1"/>
              </a:solidFill>
              <a:effectLst/>
              <a:latin typeface="Arial" pitchFamily="34" charset="0"/>
            </a:endParaRPr>
          </a:p>
        </p:txBody>
      </p:sp>
      <p:sp>
        <p:nvSpPr>
          <p:cNvPr id="76" name="Rectangle 74"/>
          <p:cNvSpPr>
            <a:spLocks noChangeArrowheads="1"/>
          </p:cNvSpPr>
          <p:nvPr/>
        </p:nvSpPr>
        <p:spPr bwMode="auto">
          <a:xfrm>
            <a:off x="4187825" y="5783262"/>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T4</a:t>
            </a:r>
            <a:endParaRPr kumimoji="0" lang="en-US" sz="1800" b="0" i="0" u="none" strike="noStrike" cap="none" normalizeH="0" baseline="0">
              <a:ln>
                <a:noFill/>
              </a:ln>
              <a:solidFill>
                <a:schemeClr val="tx1"/>
              </a:solidFill>
              <a:effectLst/>
              <a:latin typeface="Arial" pitchFamily="34" charset="0"/>
            </a:endParaRPr>
          </a:p>
        </p:txBody>
      </p:sp>
      <p:sp>
        <p:nvSpPr>
          <p:cNvPr id="5" name="Rectangle 4"/>
          <p:cNvSpPr/>
          <p:nvPr/>
        </p:nvSpPr>
        <p:spPr>
          <a:xfrm>
            <a:off x="1276351" y="1926431"/>
            <a:ext cx="4464050" cy="273843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339195" y="728166"/>
            <a:ext cx="3398838" cy="838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Instead of enabling cells by their address, can we find them by their contents?</a:t>
            </a:r>
          </a:p>
        </p:txBody>
      </p:sp>
      <p:sp>
        <p:nvSpPr>
          <p:cNvPr id="78" name="Rounded Rectangle 77"/>
          <p:cNvSpPr/>
          <p:nvPr/>
        </p:nvSpPr>
        <p:spPr>
          <a:xfrm>
            <a:off x="6424084" y="838200"/>
            <a:ext cx="2567516" cy="838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Content Addressable</a:t>
            </a:r>
          </a:p>
          <a:p>
            <a:pPr algn="ctr"/>
            <a:r>
              <a:rPr lang="en-US" dirty="0"/>
              <a:t>Memory </a:t>
            </a:r>
            <a:r>
              <a:rPr lang="en-US" dirty="0">
                <a:sym typeface="Wingdings" panose="05000000000000000000" pitchFamily="2" charset="2"/>
              </a:rPr>
              <a:t> CAM</a:t>
            </a:r>
            <a:endParaRPr lang="en-US" dirty="0"/>
          </a:p>
        </p:txBody>
      </p:sp>
      <p:sp>
        <p:nvSpPr>
          <p:cNvPr id="79" name="Rounded Rectangle 78"/>
          <p:cNvSpPr/>
          <p:nvPr/>
        </p:nvSpPr>
        <p:spPr>
          <a:xfrm>
            <a:off x="2881313" y="1676400"/>
            <a:ext cx="1463675" cy="415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 cell</a:t>
            </a:r>
          </a:p>
        </p:txBody>
      </p:sp>
      <p:sp>
        <p:nvSpPr>
          <p:cNvPr id="82" name="Rounded Rectangle 81"/>
          <p:cNvSpPr/>
          <p:nvPr/>
        </p:nvSpPr>
        <p:spPr>
          <a:xfrm>
            <a:off x="2362994" y="6348725"/>
            <a:ext cx="2418556" cy="472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 matching circuit</a:t>
            </a:r>
          </a:p>
        </p:txBody>
      </p:sp>
      <mc:AlternateContent xmlns:mc="http://schemas.openxmlformats.org/markup-compatibility/2006" xmlns:a14="http://schemas.microsoft.com/office/drawing/2010/main">
        <mc:Choice Requires="a14">
          <p:sp>
            <p:nvSpPr>
              <p:cNvPr id="83" name="Round Single Corner Rectangle 82"/>
              <p:cNvSpPr/>
              <p:nvPr/>
            </p:nvSpPr>
            <p:spPr>
              <a:xfrm>
                <a:off x="6194425" y="1695201"/>
                <a:ext cx="2873375" cy="2955230"/>
              </a:xfrm>
              <a:prstGeom prst="round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a:t>Case: A == V</a:t>
                </a:r>
              </a:p>
              <a:p>
                <a:r>
                  <a:rPr lang="en-US" dirty="0"/>
                  <a:t>In the pair (A,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dirty="0"/>
                  <a:t>), one of the values has to be 0 </a:t>
                </a:r>
                <a:r>
                  <a:rPr lang="en-US" dirty="0">
                    <a:sym typeface="Wingdings" panose="05000000000000000000" pitchFamily="2" charset="2"/>
                  </a:rPr>
                  <a:t> Either T3 or T4 is </a:t>
                </a:r>
                <a:r>
                  <a:rPr lang="en-US" dirty="0">
                    <a:solidFill>
                      <a:srgbClr val="FF0000"/>
                    </a:solidFill>
                    <a:sym typeface="Wingdings" panose="05000000000000000000" pitchFamily="2" charset="2"/>
                  </a:rPr>
                  <a:t>off</a:t>
                </a:r>
              </a:p>
              <a:p>
                <a:endParaRPr lang="en-US" dirty="0">
                  <a:sym typeface="Wingdings" panose="05000000000000000000" pitchFamily="2" charset="2"/>
                </a:endParaRPr>
              </a:p>
              <a:p>
                <a:r>
                  <a:rPr lang="en-US" dirty="0">
                    <a:sym typeface="Wingdings" panose="05000000000000000000" pitchFamily="2" charset="2"/>
                  </a:rPr>
                  <a:t>Similarly, in the pair (</a:t>
                </a:r>
                <a14:m>
                  <m:oMath xmlns:m="http://schemas.openxmlformats.org/officeDocument/2006/math">
                    <m:acc>
                      <m:accPr>
                        <m:chr m:val="̅"/>
                        <m:ctrlPr>
                          <a:rPr lang="en-US" i="1" smtClean="0">
                            <a:latin typeface="Cambria Math" panose="02040503050406030204" pitchFamily="18" charset="0"/>
                            <a:sym typeface="Wingdings" panose="05000000000000000000" pitchFamily="2" charset="2"/>
                          </a:rPr>
                        </m:ctrlPr>
                      </m:accPr>
                      <m:e>
                        <m:r>
                          <a:rPr lang="en-US" b="0" i="1" smtClean="0">
                            <a:latin typeface="Cambria Math" panose="02040503050406030204" pitchFamily="18" charset="0"/>
                            <a:sym typeface="Wingdings" panose="05000000000000000000" pitchFamily="2" charset="2"/>
                          </a:rPr>
                          <m:t>𝐴</m:t>
                        </m:r>
                      </m:e>
                    </m:acc>
                  </m:oMath>
                </a14:m>
                <a:r>
                  <a:rPr lang="en-US" dirty="0"/>
                  <a:t>, V), one of the values has to be 0 </a:t>
                </a:r>
                <a:r>
                  <a:rPr lang="en-US" dirty="0">
                    <a:sym typeface="Wingdings" panose="05000000000000000000" pitchFamily="2" charset="2"/>
                  </a:rPr>
                  <a:t> Either T1 or T2 is </a:t>
                </a:r>
                <a:r>
                  <a:rPr lang="en-US" dirty="0">
                    <a:solidFill>
                      <a:srgbClr val="FF0000"/>
                    </a:solidFill>
                    <a:sym typeface="Wingdings" panose="05000000000000000000" pitchFamily="2" charset="2"/>
                  </a:rPr>
                  <a:t>off</a:t>
                </a:r>
              </a:p>
              <a:p>
                <a:r>
                  <a:rPr lang="en-US" dirty="0">
                    <a:solidFill>
                      <a:schemeClr val="tx1"/>
                    </a:solidFill>
                    <a:sym typeface="Wingdings" panose="05000000000000000000" pitchFamily="2" charset="2"/>
                  </a:rPr>
                  <a:t>Thus, match is </a:t>
                </a:r>
                <a:r>
                  <a:rPr lang="en-US" b="1" dirty="0">
                    <a:solidFill>
                      <a:schemeClr val="tx1"/>
                    </a:solidFill>
                    <a:sym typeface="Wingdings" panose="05000000000000000000" pitchFamily="2" charset="2"/>
                  </a:rPr>
                  <a:t>floating</a:t>
                </a:r>
                <a:endParaRPr lang="en-US" b="1" dirty="0">
                  <a:solidFill>
                    <a:schemeClr val="tx1"/>
                  </a:solidFill>
                </a:endParaRPr>
              </a:p>
              <a:p>
                <a:endParaRPr lang="en-US" dirty="0"/>
              </a:p>
            </p:txBody>
          </p:sp>
        </mc:Choice>
        <mc:Fallback xmlns="">
          <p:sp>
            <p:nvSpPr>
              <p:cNvPr id="83" name="Round Single Corner Rectangle 82"/>
              <p:cNvSpPr>
                <a:spLocks noRot="1" noChangeAspect="1" noMove="1" noResize="1" noEditPoints="1" noAdjustHandles="1" noChangeArrowheads="1" noChangeShapeType="1" noTextEdit="1"/>
              </p:cNvSpPr>
              <p:nvPr/>
            </p:nvSpPr>
            <p:spPr>
              <a:xfrm>
                <a:off x="6194425" y="1695201"/>
                <a:ext cx="2873375" cy="2955230"/>
              </a:xfrm>
              <a:prstGeom prst="round1Rect">
                <a:avLst/>
              </a:prstGeom>
              <a:blipFill rotWithShape="0">
                <a:blip r:embed="rId4"/>
                <a:stretch>
                  <a:fillRect l="-1477" t="-3491"/>
                </a:stretch>
              </a:blipFill>
            </p:spPr>
            <p:txBody>
              <a:bodyPr/>
              <a:lstStyle/>
              <a:p>
                <a:r>
                  <a:rPr lang="en-US">
                    <a:noFill/>
                  </a:rPr>
                  <a:t> </a:t>
                </a:r>
              </a:p>
            </p:txBody>
          </p:sp>
        </mc:Fallback>
      </mc:AlternateContent>
      <p:sp>
        <p:nvSpPr>
          <p:cNvPr id="84" name="Rounded Rectangle 83"/>
          <p:cNvSpPr/>
          <p:nvPr/>
        </p:nvSpPr>
        <p:spPr>
          <a:xfrm>
            <a:off x="2116931" y="4237301"/>
            <a:ext cx="439738" cy="303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grpSp>
        <p:nvGrpSpPr>
          <p:cNvPr id="89" name="Group 88"/>
          <p:cNvGrpSpPr/>
          <p:nvPr/>
        </p:nvGrpSpPr>
        <p:grpSpPr>
          <a:xfrm>
            <a:off x="4411134" y="4237302"/>
            <a:ext cx="439738" cy="303213"/>
            <a:chOff x="2227263" y="4271962"/>
            <a:chExt cx="439738" cy="303213"/>
          </a:xfrm>
        </p:grpSpPr>
        <p:sp>
          <p:nvSpPr>
            <p:cNvPr id="85" name="Rounded Rectangle 84"/>
            <p:cNvSpPr/>
            <p:nvPr/>
          </p:nvSpPr>
          <p:spPr>
            <a:xfrm>
              <a:off x="2227263" y="4271962"/>
              <a:ext cx="439738" cy="303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cxnSp>
          <p:nvCxnSpPr>
            <p:cNvPr id="87" name="Straight Connector 86"/>
            <p:cNvCxnSpPr/>
            <p:nvPr/>
          </p:nvCxnSpPr>
          <p:spPr>
            <a:xfrm flipV="1">
              <a:off x="2328863" y="4308475"/>
              <a:ext cx="225028" cy="23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a:xfrm>
            <a:off x="2154239" y="4859337"/>
            <a:ext cx="2738437" cy="1657351"/>
          </a:xfrm>
          <a:prstGeom prst="rect">
            <a:avLst/>
          </a:prstGeom>
          <a:solidFill>
            <a:srgbClr val="31B6FD">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 y="5975349"/>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6962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47</a:t>
            </a:fld>
            <a:endParaRPr lang="en-US" sz="1050" dirty="0">
              <a:latin typeface="Calibri" panose="020F0502020204030204" pitchFamily="34" charset="0"/>
            </a:endParaRPr>
          </a:p>
        </p:txBody>
      </p:sp>
      <p:sp>
        <p:nvSpPr>
          <p:cNvPr id="4" name="Rectangle 3"/>
          <p:cNvSpPr/>
          <p:nvPr/>
        </p:nvSpPr>
        <p:spPr>
          <a:xfrm>
            <a:off x="0" y="304800"/>
            <a:ext cx="9144000" cy="769441"/>
          </a:xfrm>
          <a:prstGeom prst="rect">
            <a:avLst/>
          </a:prstGeom>
        </p:spPr>
        <p:txBody>
          <a:bodyPr wrap="square">
            <a:spAutoFit/>
          </a:bodyPr>
          <a:lstStyle/>
          <a:p>
            <a:pPr algn="ctr"/>
            <a:r>
              <a:rPr lang="fr-FR" sz="4400" dirty="0"/>
              <a:t>        CAM </a:t>
            </a:r>
            <a:r>
              <a:rPr lang="fr-FR" sz="4400" dirty="0" err="1"/>
              <a:t>Cell</a:t>
            </a:r>
            <a:endParaRPr lang="en-US" sz="4400" dirty="0"/>
          </a:p>
        </p:txBody>
      </p:sp>
      <p:sp>
        <p:nvSpPr>
          <p:cNvPr id="6" name="AutoShape 3"/>
          <p:cNvSpPr>
            <a:spLocks noChangeAspect="1" noChangeArrowheads="1" noTextEdit="1"/>
          </p:cNvSpPr>
          <p:nvPr/>
        </p:nvSpPr>
        <p:spPr bwMode="auto">
          <a:xfrm>
            <a:off x="685800" y="1676400"/>
            <a:ext cx="5965825"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2797175" y="2832100"/>
            <a:ext cx="280988" cy="1508125"/>
          </a:xfrm>
          <a:custGeom>
            <a:avLst/>
            <a:gdLst>
              <a:gd name="T0" fmla="*/ 17 w 759"/>
              <a:gd name="T1" fmla="*/ 0 h 4076"/>
              <a:gd name="T2" fmla="*/ 1 w 759"/>
              <a:gd name="T3" fmla="*/ 453 h 4076"/>
              <a:gd name="T4" fmla="*/ 759 w 759"/>
              <a:gd name="T5" fmla="*/ 453 h 4076"/>
              <a:gd name="T6" fmla="*/ 759 w 759"/>
              <a:gd name="T7" fmla="*/ 1170 h 4076"/>
              <a:gd name="T8" fmla="*/ 23 w 759"/>
              <a:gd name="T9" fmla="*/ 1170 h 4076"/>
              <a:gd name="T10" fmla="*/ 23 w 759"/>
              <a:gd name="T11" fmla="*/ 2648 h 4076"/>
              <a:gd name="T12" fmla="*/ 737 w 759"/>
              <a:gd name="T13" fmla="*/ 2642 h 4076"/>
              <a:gd name="T14" fmla="*/ 737 w 759"/>
              <a:gd name="T15" fmla="*/ 3378 h 4076"/>
              <a:gd name="T16" fmla="*/ 0 w 759"/>
              <a:gd name="T17" fmla="*/ 3369 h 4076"/>
              <a:gd name="T18" fmla="*/ 0 w 759"/>
              <a:gd name="T19"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4076">
                <a:moveTo>
                  <a:pt x="17" y="0"/>
                </a:moveTo>
                <a:lnTo>
                  <a:pt x="1" y="453"/>
                </a:lnTo>
                <a:lnTo>
                  <a:pt x="759" y="453"/>
                </a:lnTo>
                <a:lnTo>
                  <a:pt x="759" y="1170"/>
                </a:lnTo>
                <a:lnTo>
                  <a:pt x="23" y="1170"/>
                </a:lnTo>
                <a:lnTo>
                  <a:pt x="23" y="2648"/>
                </a:lnTo>
                <a:lnTo>
                  <a:pt x="737" y="2642"/>
                </a:lnTo>
                <a:lnTo>
                  <a:pt x="737" y="3378"/>
                </a:lnTo>
                <a:lnTo>
                  <a:pt x="0" y="3369"/>
                </a:lnTo>
                <a:lnTo>
                  <a:pt x="0" y="4076"/>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Oval 6"/>
          <p:cNvSpPr>
            <a:spLocks noChangeArrowheads="1"/>
          </p:cNvSpPr>
          <p:nvPr/>
        </p:nvSpPr>
        <p:spPr bwMode="auto">
          <a:xfrm>
            <a:off x="3511550" y="2601912"/>
            <a:ext cx="114300" cy="76200"/>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a:off x="3154363" y="3040062"/>
            <a:ext cx="0" cy="1968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3157538" y="3843337"/>
            <a:ext cx="0" cy="1968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9"/>
          <p:cNvSpPr>
            <a:spLocks noChangeArrowheads="1"/>
          </p:cNvSpPr>
          <p:nvPr/>
        </p:nvSpPr>
        <p:spPr bwMode="auto">
          <a:xfrm>
            <a:off x="3159125" y="3097212"/>
            <a:ext cx="90488" cy="84137"/>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3162300" y="3151187"/>
            <a:ext cx="298450" cy="787400"/>
          </a:xfrm>
          <a:custGeom>
            <a:avLst/>
            <a:gdLst>
              <a:gd name="T0" fmla="*/ 291 w 803"/>
              <a:gd name="T1" fmla="*/ 0 h 2128"/>
              <a:gd name="T2" fmla="*/ 803 w 803"/>
              <a:gd name="T3" fmla="*/ 0 h 2128"/>
              <a:gd name="T4" fmla="*/ 803 w 803"/>
              <a:gd name="T5" fmla="*/ 2128 h 2128"/>
              <a:gd name="T6" fmla="*/ 0 w 803"/>
              <a:gd name="T7" fmla="*/ 2128 h 2128"/>
            </a:gdLst>
            <a:ahLst/>
            <a:cxnLst>
              <a:cxn ang="0">
                <a:pos x="T0" y="T1"/>
              </a:cxn>
              <a:cxn ang="0">
                <a:pos x="T2" y="T3"/>
              </a:cxn>
              <a:cxn ang="0">
                <a:pos x="T4" y="T5"/>
              </a:cxn>
              <a:cxn ang="0">
                <a:pos x="T6" y="T7"/>
              </a:cxn>
            </a:cxnLst>
            <a:rect l="0" t="0" r="r" b="b"/>
            <a:pathLst>
              <a:path w="803" h="2128">
                <a:moveTo>
                  <a:pt x="291" y="0"/>
                </a:moveTo>
                <a:lnTo>
                  <a:pt x="803" y="0"/>
                </a:lnTo>
                <a:lnTo>
                  <a:pt x="803" y="2128"/>
                </a:lnTo>
                <a:lnTo>
                  <a:pt x="0" y="21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3629025" y="2506662"/>
            <a:ext cx="1301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Bitstream Vera Sans"/>
              </a:rPr>
              <a:t>v</a:t>
            </a:r>
            <a:endParaRPr kumimoji="0" lang="en-US" sz="1800" b="0" i="0" u="none" strike="noStrike" cap="none" normalizeH="0" baseline="0">
              <a:ln>
                <a:noFill/>
              </a:ln>
              <a:solidFill>
                <a:schemeClr val="tx1"/>
              </a:solidFill>
              <a:effectLst/>
              <a:latin typeface="Arial" pitchFamily="34" charset="0"/>
            </a:endParaRPr>
          </a:p>
        </p:txBody>
      </p:sp>
      <p:sp>
        <p:nvSpPr>
          <p:cNvPr id="14" name="Rectangle 12"/>
          <p:cNvSpPr>
            <a:spLocks noChangeArrowheads="1"/>
          </p:cNvSpPr>
          <p:nvPr/>
        </p:nvSpPr>
        <p:spPr bwMode="auto">
          <a:xfrm>
            <a:off x="3690938" y="2566987"/>
            <a:ext cx="158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Bitstream Vera Sans"/>
              </a:rPr>
              <a:t>dd</a:t>
            </a:r>
            <a:endParaRPr kumimoji="0" lang="en-US" sz="1800" b="0" i="0" u="none" strike="noStrike" cap="none" normalizeH="0" baseline="0">
              <a:ln>
                <a:noFill/>
              </a:ln>
              <a:solidFill>
                <a:schemeClr val="tx1"/>
              </a:solidFill>
              <a:effectLst/>
              <a:latin typeface="Arial" pitchFamily="34" charset="0"/>
            </a:endParaRPr>
          </a:p>
        </p:txBody>
      </p:sp>
      <p:sp>
        <p:nvSpPr>
          <p:cNvPr id="15" name="Freeform 13"/>
          <p:cNvSpPr>
            <a:spLocks/>
          </p:cNvSpPr>
          <p:nvPr/>
        </p:nvSpPr>
        <p:spPr bwMode="auto">
          <a:xfrm>
            <a:off x="4024313" y="2824162"/>
            <a:ext cx="280988" cy="1509712"/>
          </a:xfrm>
          <a:custGeom>
            <a:avLst/>
            <a:gdLst>
              <a:gd name="T0" fmla="*/ 757 w 759"/>
              <a:gd name="T1" fmla="*/ 0 h 4077"/>
              <a:gd name="T2" fmla="*/ 757 w 759"/>
              <a:gd name="T3" fmla="*/ 427 h 4077"/>
              <a:gd name="T4" fmla="*/ 0 w 759"/>
              <a:gd name="T5" fmla="*/ 427 h 4077"/>
              <a:gd name="T6" fmla="*/ 0 w 759"/>
              <a:gd name="T7" fmla="*/ 1144 h 4077"/>
              <a:gd name="T8" fmla="*/ 736 w 759"/>
              <a:gd name="T9" fmla="*/ 1144 h 4077"/>
              <a:gd name="T10" fmla="*/ 736 w 759"/>
              <a:gd name="T11" fmla="*/ 2621 h 4077"/>
              <a:gd name="T12" fmla="*/ 21 w 759"/>
              <a:gd name="T13" fmla="*/ 2616 h 4077"/>
              <a:gd name="T14" fmla="*/ 21 w 759"/>
              <a:gd name="T15" fmla="*/ 3352 h 4077"/>
              <a:gd name="T16" fmla="*/ 759 w 759"/>
              <a:gd name="T17" fmla="*/ 3343 h 4077"/>
              <a:gd name="T18" fmla="*/ 759 w 759"/>
              <a:gd name="T19" fmla="*/ 4077 h 4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4077">
                <a:moveTo>
                  <a:pt x="757" y="0"/>
                </a:moveTo>
                <a:lnTo>
                  <a:pt x="757" y="427"/>
                </a:lnTo>
                <a:lnTo>
                  <a:pt x="0" y="427"/>
                </a:lnTo>
                <a:lnTo>
                  <a:pt x="0" y="1144"/>
                </a:lnTo>
                <a:lnTo>
                  <a:pt x="736" y="1144"/>
                </a:lnTo>
                <a:lnTo>
                  <a:pt x="736" y="2621"/>
                </a:lnTo>
                <a:lnTo>
                  <a:pt x="21" y="2616"/>
                </a:lnTo>
                <a:lnTo>
                  <a:pt x="21" y="3352"/>
                </a:lnTo>
                <a:lnTo>
                  <a:pt x="759" y="3343"/>
                </a:lnTo>
                <a:lnTo>
                  <a:pt x="759" y="4077"/>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4"/>
          <p:cNvSpPr>
            <a:spLocks noChangeShapeType="1"/>
          </p:cNvSpPr>
          <p:nvPr/>
        </p:nvSpPr>
        <p:spPr bwMode="auto">
          <a:xfrm>
            <a:off x="3354388" y="4454525"/>
            <a:ext cx="465138"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5"/>
          <p:cNvSpPr>
            <a:spLocks noChangeShapeType="1"/>
          </p:cNvSpPr>
          <p:nvPr/>
        </p:nvSpPr>
        <p:spPr bwMode="auto">
          <a:xfrm>
            <a:off x="3459163" y="4518025"/>
            <a:ext cx="2571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6"/>
          <p:cNvSpPr>
            <a:spLocks noChangeShapeType="1"/>
          </p:cNvSpPr>
          <p:nvPr/>
        </p:nvSpPr>
        <p:spPr bwMode="auto">
          <a:xfrm>
            <a:off x="3544888" y="4586287"/>
            <a:ext cx="793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3948113" y="3024187"/>
            <a:ext cx="0" cy="1952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3943350" y="3827462"/>
            <a:ext cx="0" cy="1952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Oval 19"/>
          <p:cNvSpPr>
            <a:spLocks noChangeArrowheads="1"/>
          </p:cNvSpPr>
          <p:nvPr/>
        </p:nvSpPr>
        <p:spPr bwMode="auto">
          <a:xfrm>
            <a:off x="3840163" y="3079750"/>
            <a:ext cx="90488" cy="85725"/>
          </a:xfrm>
          <a:prstGeom prst="ellipse">
            <a:avLst/>
          </a:prstGeom>
          <a:noFill/>
          <a:ln w="7" cap="flat">
            <a:solidFill>
              <a:srgbClr val="08091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3641725" y="3133725"/>
            <a:ext cx="296863" cy="787400"/>
          </a:xfrm>
          <a:custGeom>
            <a:avLst/>
            <a:gdLst>
              <a:gd name="T0" fmla="*/ 513 w 804"/>
              <a:gd name="T1" fmla="*/ 0 h 2128"/>
              <a:gd name="T2" fmla="*/ 0 w 804"/>
              <a:gd name="T3" fmla="*/ 0 h 2128"/>
              <a:gd name="T4" fmla="*/ 0 w 804"/>
              <a:gd name="T5" fmla="*/ 2128 h 2128"/>
              <a:gd name="T6" fmla="*/ 804 w 804"/>
              <a:gd name="T7" fmla="*/ 2128 h 2128"/>
            </a:gdLst>
            <a:ahLst/>
            <a:cxnLst>
              <a:cxn ang="0">
                <a:pos x="T0" y="T1"/>
              </a:cxn>
              <a:cxn ang="0">
                <a:pos x="T2" y="T3"/>
              </a:cxn>
              <a:cxn ang="0">
                <a:pos x="T4" y="T5"/>
              </a:cxn>
              <a:cxn ang="0">
                <a:pos x="T6" y="T7"/>
              </a:cxn>
            </a:cxnLst>
            <a:rect l="0" t="0" r="r" b="b"/>
            <a:pathLst>
              <a:path w="804" h="2128">
                <a:moveTo>
                  <a:pt x="513" y="0"/>
                </a:moveTo>
                <a:lnTo>
                  <a:pt x="0" y="0"/>
                </a:lnTo>
                <a:lnTo>
                  <a:pt x="0" y="2128"/>
                </a:lnTo>
                <a:lnTo>
                  <a:pt x="804" y="21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a:off x="2792413" y="3433762"/>
            <a:ext cx="855663"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a:off x="3460750" y="3538537"/>
            <a:ext cx="844550"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3"/>
          <p:cNvSpPr>
            <a:spLocks noChangeArrowheads="1"/>
          </p:cNvSpPr>
          <p:nvPr/>
        </p:nvSpPr>
        <p:spPr bwMode="auto">
          <a:xfrm>
            <a:off x="2770188" y="340995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4"/>
          <p:cNvSpPr>
            <a:spLocks noChangeArrowheads="1"/>
          </p:cNvSpPr>
          <p:nvPr/>
        </p:nvSpPr>
        <p:spPr bwMode="auto">
          <a:xfrm>
            <a:off x="4275138" y="3514725"/>
            <a:ext cx="49213" cy="34925"/>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5"/>
          <p:cNvSpPr>
            <a:spLocks noChangeArrowheads="1"/>
          </p:cNvSpPr>
          <p:nvPr/>
        </p:nvSpPr>
        <p:spPr bwMode="auto">
          <a:xfrm>
            <a:off x="3435350" y="351790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6"/>
          <p:cNvSpPr>
            <a:spLocks noChangeArrowheads="1"/>
          </p:cNvSpPr>
          <p:nvPr/>
        </p:nvSpPr>
        <p:spPr bwMode="auto">
          <a:xfrm>
            <a:off x="3611563" y="3405187"/>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a:off x="2797175" y="4338637"/>
            <a:ext cx="15144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8"/>
          <p:cNvSpPr>
            <a:spLocks noChangeShapeType="1"/>
          </p:cNvSpPr>
          <p:nvPr/>
        </p:nvSpPr>
        <p:spPr bwMode="auto">
          <a:xfrm flipV="1">
            <a:off x="3590925" y="4338637"/>
            <a:ext cx="0" cy="117475"/>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a:off x="2797175" y="2832100"/>
            <a:ext cx="15144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0"/>
          <p:cNvSpPr>
            <a:spLocks noChangeShapeType="1"/>
          </p:cNvSpPr>
          <p:nvPr/>
        </p:nvSpPr>
        <p:spPr bwMode="auto">
          <a:xfrm flipV="1">
            <a:off x="3570288" y="2695575"/>
            <a:ext cx="0" cy="1333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1549400" y="3248025"/>
            <a:ext cx="1206500" cy="195262"/>
          </a:xfrm>
          <a:custGeom>
            <a:avLst/>
            <a:gdLst>
              <a:gd name="T0" fmla="*/ 3258 w 3258"/>
              <a:gd name="T1" fmla="*/ 519 h 529"/>
              <a:gd name="T2" fmla="*/ 1927 w 3258"/>
              <a:gd name="T3" fmla="*/ 519 h 529"/>
              <a:gd name="T4" fmla="*/ 1927 w 3258"/>
              <a:gd name="T5" fmla="*/ 0 h 529"/>
              <a:gd name="T6" fmla="*/ 1147 w 3258"/>
              <a:gd name="T7" fmla="*/ 0 h 529"/>
              <a:gd name="T8" fmla="*/ 1158 w 3258"/>
              <a:gd name="T9" fmla="*/ 519 h 529"/>
              <a:gd name="T10" fmla="*/ 0 w 3258"/>
              <a:gd name="T11" fmla="*/ 529 h 529"/>
            </a:gdLst>
            <a:ahLst/>
            <a:cxnLst>
              <a:cxn ang="0">
                <a:pos x="T0" y="T1"/>
              </a:cxn>
              <a:cxn ang="0">
                <a:pos x="T2" y="T3"/>
              </a:cxn>
              <a:cxn ang="0">
                <a:pos x="T4" y="T5"/>
              </a:cxn>
              <a:cxn ang="0">
                <a:pos x="T6" y="T7"/>
              </a:cxn>
              <a:cxn ang="0">
                <a:pos x="T8" y="T9"/>
              </a:cxn>
              <a:cxn ang="0">
                <a:pos x="T10" y="T11"/>
              </a:cxn>
            </a:cxnLst>
            <a:rect l="0" t="0" r="r" b="b"/>
            <a:pathLst>
              <a:path w="3258" h="529">
                <a:moveTo>
                  <a:pt x="3258" y="519"/>
                </a:moveTo>
                <a:lnTo>
                  <a:pt x="1927" y="519"/>
                </a:lnTo>
                <a:lnTo>
                  <a:pt x="1927" y="0"/>
                </a:lnTo>
                <a:lnTo>
                  <a:pt x="1147" y="0"/>
                </a:lnTo>
                <a:lnTo>
                  <a:pt x="1158" y="519"/>
                </a:lnTo>
                <a:lnTo>
                  <a:pt x="0" y="529"/>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2"/>
          <p:cNvSpPr>
            <a:spLocks noChangeShapeType="1"/>
          </p:cNvSpPr>
          <p:nvPr/>
        </p:nvSpPr>
        <p:spPr bwMode="auto">
          <a:xfrm>
            <a:off x="1985963" y="3219450"/>
            <a:ext cx="2730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4344988" y="3346450"/>
            <a:ext cx="1206500" cy="195262"/>
          </a:xfrm>
          <a:custGeom>
            <a:avLst/>
            <a:gdLst>
              <a:gd name="T0" fmla="*/ 3258 w 3258"/>
              <a:gd name="T1" fmla="*/ 518 h 528"/>
              <a:gd name="T2" fmla="*/ 1927 w 3258"/>
              <a:gd name="T3" fmla="*/ 518 h 528"/>
              <a:gd name="T4" fmla="*/ 1927 w 3258"/>
              <a:gd name="T5" fmla="*/ 0 h 528"/>
              <a:gd name="T6" fmla="*/ 1147 w 3258"/>
              <a:gd name="T7" fmla="*/ 0 h 528"/>
              <a:gd name="T8" fmla="*/ 1158 w 3258"/>
              <a:gd name="T9" fmla="*/ 518 h 528"/>
              <a:gd name="T10" fmla="*/ 0 w 3258"/>
              <a:gd name="T11" fmla="*/ 528 h 528"/>
            </a:gdLst>
            <a:ahLst/>
            <a:cxnLst>
              <a:cxn ang="0">
                <a:pos x="T0" y="T1"/>
              </a:cxn>
              <a:cxn ang="0">
                <a:pos x="T2" y="T3"/>
              </a:cxn>
              <a:cxn ang="0">
                <a:pos x="T4" y="T5"/>
              </a:cxn>
              <a:cxn ang="0">
                <a:pos x="T6" y="T7"/>
              </a:cxn>
              <a:cxn ang="0">
                <a:pos x="T8" y="T9"/>
              </a:cxn>
              <a:cxn ang="0">
                <a:pos x="T10" y="T11"/>
              </a:cxn>
            </a:cxnLst>
            <a:rect l="0" t="0" r="r" b="b"/>
            <a:pathLst>
              <a:path w="3258" h="528">
                <a:moveTo>
                  <a:pt x="3258" y="518"/>
                </a:moveTo>
                <a:lnTo>
                  <a:pt x="1927" y="518"/>
                </a:lnTo>
                <a:lnTo>
                  <a:pt x="1927" y="0"/>
                </a:lnTo>
                <a:lnTo>
                  <a:pt x="1147" y="0"/>
                </a:lnTo>
                <a:lnTo>
                  <a:pt x="1158" y="518"/>
                </a:lnTo>
                <a:lnTo>
                  <a:pt x="0" y="528"/>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4"/>
          <p:cNvSpPr>
            <a:spLocks noChangeShapeType="1"/>
          </p:cNvSpPr>
          <p:nvPr/>
        </p:nvSpPr>
        <p:spPr bwMode="auto">
          <a:xfrm>
            <a:off x="4781550" y="3317875"/>
            <a:ext cx="2730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2138363" y="2462212"/>
            <a:ext cx="2778125" cy="847725"/>
          </a:xfrm>
          <a:custGeom>
            <a:avLst/>
            <a:gdLst>
              <a:gd name="T0" fmla="*/ 7501 w 7501"/>
              <a:gd name="T1" fmla="*/ 2292 h 2292"/>
              <a:gd name="T2" fmla="*/ 7501 w 7501"/>
              <a:gd name="T3" fmla="*/ 0 h 2292"/>
              <a:gd name="T4" fmla="*/ 0 w 7501"/>
              <a:gd name="T5" fmla="*/ 0 h 2292"/>
              <a:gd name="T6" fmla="*/ 0 w 7501"/>
              <a:gd name="T7" fmla="*/ 2037 h 2292"/>
            </a:gdLst>
            <a:ahLst/>
            <a:cxnLst>
              <a:cxn ang="0">
                <a:pos x="T0" y="T1"/>
              </a:cxn>
              <a:cxn ang="0">
                <a:pos x="T2" y="T3"/>
              </a:cxn>
              <a:cxn ang="0">
                <a:pos x="T4" y="T5"/>
              </a:cxn>
              <a:cxn ang="0">
                <a:pos x="T6" y="T7"/>
              </a:cxn>
            </a:cxnLst>
            <a:rect l="0" t="0" r="r" b="b"/>
            <a:pathLst>
              <a:path w="7501" h="2292">
                <a:moveTo>
                  <a:pt x="7501" y="2292"/>
                </a:moveTo>
                <a:lnTo>
                  <a:pt x="7501" y="0"/>
                </a:lnTo>
                <a:lnTo>
                  <a:pt x="0" y="0"/>
                </a:lnTo>
                <a:lnTo>
                  <a:pt x="0" y="2037"/>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6"/>
          <p:cNvSpPr>
            <a:spLocks noChangeShapeType="1"/>
          </p:cNvSpPr>
          <p:nvPr/>
        </p:nvSpPr>
        <p:spPr bwMode="auto">
          <a:xfrm flipH="1">
            <a:off x="1717675" y="2462212"/>
            <a:ext cx="41275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7"/>
          <p:cNvSpPr>
            <a:spLocks noChangeArrowheads="1"/>
          </p:cNvSpPr>
          <p:nvPr/>
        </p:nvSpPr>
        <p:spPr bwMode="auto">
          <a:xfrm>
            <a:off x="1784350" y="2309812"/>
            <a:ext cx="8255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Sans"/>
              </a:rPr>
              <a:t>Word line (WL)</a:t>
            </a:r>
            <a:endParaRPr kumimoji="0" lang="en-US" sz="1800" b="0" i="0" u="none" strike="noStrike" cap="none" normalizeH="0" baseline="0" dirty="0">
              <a:ln>
                <a:noFill/>
              </a:ln>
              <a:solidFill>
                <a:schemeClr val="tx1"/>
              </a:solidFill>
              <a:effectLst/>
              <a:latin typeface="Arial" pitchFamily="34" charset="0"/>
            </a:endParaRPr>
          </a:p>
        </p:txBody>
      </p:sp>
      <p:sp>
        <p:nvSpPr>
          <p:cNvPr id="40" name="Line 38"/>
          <p:cNvSpPr>
            <a:spLocks noChangeShapeType="1"/>
          </p:cNvSpPr>
          <p:nvPr/>
        </p:nvSpPr>
        <p:spPr bwMode="auto">
          <a:xfrm>
            <a:off x="1552575" y="2206625"/>
            <a:ext cx="0" cy="227965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9"/>
          <p:cNvSpPr>
            <a:spLocks noChangeShapeType="1"/>
          </p:cNvSpPr>
          <p:nvPr/>
        </p:nvSpPr>
        <p:spPr bwMode="auto">
          <a:xfrm>
            <a:off x="5546725" y="2211387"/>
            <a:ext cx="0" cy="2278062"/>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0"/>
          <p:cNvSpPr>
            <a:spLocks noChangeArrowheads="1"/>
          </p:cNvSpPr>
          <p:nvPr/>
        </p:nvSpPr>
        <p:spPr bwMode="auto">
          <a:xfrm>
            <a:off x="1452563" y="2011362"/>
            <a:ext cx="2952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43" name="Rectangle 41"/>
          <p:cNvSpPr>
            <a:spLocks noChangeArrowheads="1"/>
          </p:cNvSpPr>
          <p:nvPr/>
        </p:nvSpPr>
        <p:spPr bwMode="auto">
          <a:xfrm>
            <a:off x="5424488" y="2005012"/>
            <a:ext cx="2952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44" name="Line 42"/>
          <p:cNvSpPr>
            <a:spLocks noChangeShapeType="1"/>
          </p:cNvSpPr>
          <p:nvPr/>
        </p:nvSpPr>
        <p:spPr bwMode="auto">
          <a:xfrm>
            <a:off x="5410200" y="1987550"/>
            <a:ext cx="21590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Oval 43"/>
          <p:cNvSpPr>
            <a:spLocks noChangeArrowheads="1"/>
          </p:cNvSpPr>
          <p:nvPr/>
        </p:nvSpPr>
        <p:spPr bwMode="auto">
          <a:xfrm>
            <a:off x="1530350" y="3419475"/>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Oval 44"/>
          <p:cNvSpPr>
            <a:spLocks noChangeArrowheads="1"/>
          </p:cNvSpPr>
          <p:nvPr/>
        </p:nvSpPr>
        <p:spPr bwMode="auto">
          <a:xfrm>
            <a:off x="5519738" y="3517900"/>
            <a:ext cx="50800"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5"/>
          <p:cNvSpPr>
            <a:spLocks noChangeArrowheads="1"/>
          </p:cNvSpPr>
          <p:nvPr/>
        </p:nvSpPr>
        <p:spPr bwMode="auto">
          <a:xfrm>
            <a:off x="1979613" y="3484562"/>
            <a:ext cx="3492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W1</a:t>
            </a:r>
            <a:endParaRPr kumimoji="0" lang="en-US" sz="1800" b="0" i="0" u="none" strike="noStrike" cap="none" normalizeH="0" baseline="0">
              <a:ln>
                <a:noFill/>
              </a:ln>
              <a:solidFill>
                <a:schemeClr val="tx1"/>
              </a:solidFill>
              <a:effectLst/>
              <a:latin typeface="Arial" pitchFamily="34" charset="0"/>
            </a:endParaRPr>
          </a:p>
        </p:txBody>
      </p:sp>
      <p:sp>
        <p:nvSpPr>
          <p:cNvPr id="48" name="Freeform 46"/>
          <p:cNvSpPr>
            <a:spLocks/>
          </p:cNvSpPr>
          <p:nvPr/>
        </p:nvSpPr>
        <p:spPr bwMode="auto">
          <a:xfrm>
            <a:off x="2924175" y="4738687"/>
            <a:ext cx="280988" cy="1296987"/>
          </a:xfrm>
          <a:custGeom>
            <a:avLst/>
            <a:gdLst>
              <a:gd name="T0" fmla="*/ 742 w 758"/>
              <a:gd name="T1" fmla="*/ 0 h 3503"/>
              <a:gd name="T2" fmla="*/ 757 w 758"/>
              <a:gd name="T3" fmla="*/ 587 h 3503"/>
              <a:gd name="T4" fmla="*/ 0 w 758"/>
              <a:gd name="T5" fmla="*/ 600 h 3503"/>
              <a:gd name="T6" fmla="*/ 0 w 758"/>
              <a:gd name="T7" fmla="*/ 1264 h 3503"/>
              <a:gd name="T8" fmla="*/ 735 w 758"/>
              <a:gd name="T9" fmla="*/ 1264 h 3503"/>
              <a:gd name="T10" fmla="*/ 735 w 758"/>
              <a:gd name="T11" fmla="*/ 2074 h 3503"/>
              <a:gd name="T12" fmla="*/ 21 w 758"/>
              <a:gd name="T13" fmla="*/ 2069 h 3503"/>
              <a:gd name="T14" fmla="*/ 21 w 758"/>
              <a:gd name="T15" fmla="*/ 2805 h 3503"/>
              <a:gd name="T16" fmla="*/ 758 w 758"/>
              <a:gd name="T17" fmla="*/ 2796 h 3503"/>
              <a:gd name="T18" fmla="*/ 758 w 758"/>
              <a:gd name="T19" fmla="*/ 3503 h 3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8" h="3503">
                <a:moveTo>
                  <a:pt x="742" y="0"/>
                </a:moveTo>
                <a:lnTo>
                  <a:pt x="757" y="587"/>
                </a:lnTo>
                <a:lnTo>
                  <a:pt x="0" y="600"/>
                </a:lnTo>
                <a:lnTo>
                  <a:pt x="0" y="1264"/>
                </a:lnTo>
                <a:lnTo>
                  <a:pt x="735" y="1264"/>
                </a:lnTo>
                <a:lnTo>
                  <a:pt x="735" y="2074"/>
                </a:lnTo>
                <a:lnTo>
                  <a:pt x="21" y="2069"/>
                </a:lnTo>
                <a:lnTo>
                  <a:pt x="21" y="2805"/>
                </a:lnTo>
                <a:lnTo>
                  <a:pt x="758" y="2796"/>
                </a:lnTo>
                <a:lnTo>
                  <a:pt x="758" y="3503"/>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3881438" y="4737100"/>
            <a:ext cx="280988" cy="1295400"/>
          </a:xfrm>
          <a:custGeom>
            <a:avLst/>
            <a:gdLst>
              <a:gd name="T0" fmla="*/ 17 w 759"/>
              <a:gd name="T1" fmla="*/ 0 h 3502"/>
              <a:gd name="T2" fmla="*/ 2 w 759"/>
              <a:gd name="T3" fmla="*/ 586 h 3502"/>
              <a:gd name="T4" fmla="*/ 759 w 759"/>
              <a:gd name="T5" fmla="*/ 600 h 3502"/>
              <a:gd name="T6" fmla="*/ 759 w 759"/>
              <a:gd name="T7" fmla="*/ 1263 h 3502"/>
              <a:gd name="T8" fmla="*/ 23 w 759"/>
              <a:gd name="T9" fmla="*/ 1263 h 3502"/>
              <a:gd name="T10" fmla="*/ 23 w 759"/>
              <a:gd name="T11" fmla="*/ 2074 h 3502"/>
              <a:gd name="T12" fmla="*/ 738 w 759"/>
              <a:gd name="T13" fmla="*/ 2068 h 3502"/>
              <a:gd name="T14" fmla="*/ 738 w 759"/>
              <a:gd name="T15" fmla="*/ 2804 h 3502"/>
              <a:gd name="T16" fmla="*/ 0 w 759"/>
              <a:gd name="T17" fmla="*/ 2795 h 3502"/>
              <a:gd name="T18" fmla="*/ 0 w 759"/>
              <a:gd name="T19" fmla="*/ 3502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9" h="3502">
                <a:moveTo>
                  <a:pt x="17" y="0"/>
                </a:moveTo>
                <a:lnTo>
                  <a:pt x="2" y="586"/>
                </a:lnTo>
                <a:lnTo>
                  <a:pt x="759" y="600"/>
                </a:lnTo>
                <a:lnTo>
                  <a:pt x="759" y="1263"/>
                </a:lnTo>
                <a:lnTo>
                  <a:pt x="23" y="1263"/>
                </a:lnTo>
                <a:lnTo>
                  <a:pt x="23" y="2074"/>
                </a:lnTo>
                <a:lnTo>
                  <a:pt x="738" y="2068"/>
                </a:lnTo>
                <a:lnTo>
                  <a:pt x="738" y="2804"/>
                </a:lnTo>
                <a:lnTo>
                  <a:pt x="0" y="2795"/>
                </a:lnTo>
                <a:lnTo>
                  <a:pt x="0" y="3502"/>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8"/>
          <p:cNvSpPr>
            <a:spLocks noChangeShapeType="1"/>
          </p:cNvSpPr>
          <p:nvPr/>
        </p:nvSpPr>
        <p:spPr bwMode="auto">
          <a:xfrm>
            <a:off x="739775" y="4733925"/>
            <a:ext cx="5873750" cy="0"/>
          </a:xfrm>
          <a:prstGeom prst="line">
            <a:avLst/>
          </a:prstGeom>
          <a:noFill/>
          <a:ln w="11" cap="flat">
            <a:solidFill>
              <a:srgbClr val="0E08F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9"/>
          <p:cNvSpPr>
            <a:spLocks noChangeShapeType="1"/>
          </p:cNvSpPr>
          <p:nvPr/>
        </p:nvSpPr>
        <p:spPr bwMode="auto">
          <a:xfrm>
            <a:off x="3290888" y="6153150"/>
            <a:ext cx="465138"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50"/>
          <p:cNvSpPr>
            <a:spLocks noChangeShapeType="1"/>
          </p:cNvSpPr>
          <p:nvPr/>
        </p:nvSpPr>
        <p:spPr bwMode="auto">
          <a:xfrm>
            <a:off x="3394075" y="6215062"/>
            <a:ext cx="257175"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51"/>
          <p:cNvSpPr>
            <a:spLocks noChangeShapeType="1"/>
          </p:cNvSpPr>
          <p:nvPr/>
        </p:nvSpPr>
        <p:spPr bwMode="auto">
          <a:xfrm>
            <a:off x="3479800" y="6283325"/>
            <a:ext cx="80963"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2"/>
          <p:cNvSpPr>
            <a:spLocks noChangeShapeType="1"/>
          </p:cNvSpPr>
          <p:nvPr/>
        </p:nvSpPr>
        <p:spPr bwMode="auto">
          <a:xfrm flipV="1">
            <a:off x="3527425" y="6037262"/>
            <a:ext cx="0" cy="117475"/>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3"/>
          <p:cNvSpPr>
            <a:spLocks noChangeShapeType="1"/>
          </p:cNvSpPr>
          <p:nvPr/>
        </p:nvSpPr>
        <p:spPr bwMode="auto">
          <a:xfrm>
            <a:off x="3200400" y="6032500"/>
            <a:ext cx="679450" cy="0"/>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4"/>
          <p:cNvSpPr>
            <a:spLocks noChangeShapeType="1"/>
          </p:cNvSpPr>
          <p:nvPr/>
        </p:nvSpPr>
        <p:spPr bwMode="auto">
          <a:xfrm>
            <a:off x="2847975" y="497998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5"/>
          <p:cNvSpPr>
            <a:spLocks noChangeShapeType="1"/>
          </p:cNvSpPr>
          <p:nvPr/>
        </p:nvSpPr>
        <p:spPr bwMode="auto">
          <a:xfrm>
            <a:off x="2865438" y="553243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6"/>
          <p:cNvSpPr>
            <a:spLocks noChangeShapeType="1"/>
          </p:cNvSpPr>
          <p:nvPr/>
        </p:nvSpPr>
        <p:spPr bwMode="auto">
          <a:xfrm>
            <a:off x="4217988" y="4965700"/>
            <a:ext cx="0" cy="206375"/>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7"/>
          <p:cNvSpPr>
            <a:spLocks noChangeShapeType="1"/>
          </p:cNvSpPr>
          <p:nvPr/>
        </p:nvSpPr>
        <p:spPr bwMode="auto">
          <a:xfrm>
            <a:off x="4214813" y="5532437"/>
            <a:ext cx="0" cy="207962"/>
          </a:xfrm>
          <a:prstGeom prst="line">
            <a:avLst/>
          </a:prstGeom>
          <a:noFill/>
          <a:ln w="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58"/>
          <p:cNvSpPr>
            <a:spLocks noChangeArrowheads="1"/>
          </p:cNvSpPr>
          <p:nvPr/>
        </p:nvSpPr>
        <p:spPr bwMode="auto">
          <a:xfrm>
            <a:off x="4781550" y="3565525"/>
            <a:ext cx="3492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W2</a:t>
            </a:r>
            <a:endParaRPr kumimoji="0" lang="en-US" sz="1800" b="0" i="0" u="none" strike="noStrike" cap="none" normalizeH="0" baseline="0">
              <a:ln>
                <a:noFill/>
              </a:ln>
              <a:solidFill>
                <a:schemeClr val="tx1"/>
              </a:solidFill>
              <a:effectLst/>
              <a:latin typeface="Arial" pitchFamily="34" charset="0"/>
            </a:endParaRPr>
          </a:p>
        </p:txBody>
      </p:sp>
      <p:sp>
        <p:nvSpPr>
          <p:cNvPr id="61" name="Freeform 59"/>
          <p:cNvSpPr>
            <a:spLocks/>
          </p:cNvSpPr>
          <p:nvPr/>
        </p:nvSpPr>
        <p:spPr bwMode="auto">
          <a:xfrm>
            <a:off x="2428875" y="3440112"/>
            <a:ext cx="414338" cy="1647825"/>
          </a:xfrm>
          <a:custGeom>
            <a:avLst/>
            <a:gdLst>
              <a:gd name="T0" fmla="*/ 0 w 1117"/>
              <a:gd name="T1" fmla="*/ 0 h 4456"/>
              <a:gd name="T2" fmla="*/ 0 w 1117"/>
              <a:gd name="T3" fmla="*/ 4456 h 4456"/>
              <a:gd name="T4" fmla="*/ 1117 w 1117"/>
              <a:gd name="T5" fmla="*/ 4443 h 4456"/>
            </a:gdLst>
            <a:ahLst/>
            <a:cxnLst>
              <a:cxn ang="0">
                <a:pos x="T0" y="T1"/>
              </a:cxn>
              <a:cxn ang="0">
                <a:pos x="T2" y="T3"/>
              </a:cxn>
              <a:cxn ang="0">
                <a:pos x="T4" y="T5"/>
              </a:cxn>
            </a:cxnLst>
            <a:rect l="0" t="0" r="r" b="b"/>
            <a:pathLst>
              <a:path w="1117" h="4456">
                <a:moveTo>
                  <a:pt x="0" y="0"/>
                </a:moveTo>
                <a:lnTo>
                  <a:pt x="0" y="4456"/>
                </a:lnTo>
                <a:lnTo>
                  <a:pt x="1117" y="4443"/>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4221163" y="3543300"/>
            <a:ext cx="384175" cy="1535112"/>
          </a:xfrm>
          <a:custGeom>
            <a:avLst/>
            <a:gdLst>
              <a:gd name="T0" fmla="*/ 1041 w 1041"/>
              <a:gd name="T1" fmla="*/ 0 h 4150"/>
              <a:gd name="T2" fmla="*/ 1041 w 1041"/>
              <a:gd name="T3" fmla="*/ 4150 h 4150"/>
              <a:gd name="T4" fmla="*/ 0 w 1041"/>
              <a:gd name="T5" fmla="*/ 4136 h 4150"/>
            </a:gdLst>
            <a:ahLst/>
            <a:cxnLst>
              <a:cxn ang="0">
                <a:pos x="T0" y="T1"/>
              </a:cxn>
              <a:cxn ang="0">
                <a:pos x="T2" y="T3"/>
              </a:cxn>
              <a:cxn ang="0">
                <a:pos x="T4" y="T5"/>
              </a:cxn>
            </a:cxnLst>
            <a:rect l="0" t="0" r="r" b="b"/>
            <a:pathLst>
              <a:path w="1041" h="4150">
                <a:moveTo>
                  <a:pt x="1041" y="0"/>
                </a:moveTo>
                <a:lnTo>
                  <a:pt x="1041" y="4150"/>
                </a:lnTo>
                <a:lnTo>
                  <a:pt x="0" y="4136"/>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Oval 61"/>
          <p:cNvSpPr>
            <a:spLocks noChangeArrowheads="1"/>
          </p:cNvSpPr>
          <p:nvPr/>
        </p:nvSpPr>
        <p:spPr bwMode="auto">
          <a:xfrm>
            <a:off x="2409825" y="3414712"/>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2"/>
          <p:cNvSpPr>
            <a:spLocks noChangeArrowheads="1"/>
          </p:cNvSpPr>
          <p:nvPr/>
        </p:nvSpPr>
        <p:spPr bwMode="auto">
          <a:xfrm>
            <a:off x="4575175" y="3517900"/>
            <a:ext cx="49213" cy="36512"/>
          </a:xfrm>
          <a:prstGeom prst="ellipse">
            <a:avLst/>
          </a:prstGeom>
          <a:solidFill>
            <a:srgbClr val="008080"/>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p:cNvSpPr>
          <p:nvPr/>
        </p:nvSpPr>
        <p:spPr bwMode="auto">
          <a:xfrm>
            <a:off x="1184275" y="2012950"/>
            <a:ext cx="1658938" cy="3632200"/>
          </a:xfrm>
          <a:custGeom>
            <a:avLst/>
            <a:gdLst>
              <a:gd name="T0" fmla="*/ 0 w 4480"/>
              <a:gd name="T1" fmla="*/ 0 h 9814"/>
              <a:gd name="T2" fmla="*/ 0 w 4480"/>
              <a:gd name="T3" fmla="*/ 9814 h 9814"/>
              <a:gd name="T4" fmla="*/ 4480 w 4480"/>
              <a:gd name="T5" fmla="*/ 9814 h 9814"/>
            </a:gdLst>
            <a:ahLst/>
            <a:cxnLst>
              <a:cxn ang="0">
                <a:pos x="T0" y="T1"/>
              </a:cxn>
              <a:cxn ang="0">
                <a:pos x="T2" y="T3"/>
              </a:cxn>
              <a:cxn ang="0">
                <a:pos x="T4" y="T5"/>
              </a:cxn>
            </a:cxnLst>
            <a:rect l="0" t="0" r="r" b="b"/>
            <a:pathLst>
              <a:path w="4480" h="9814">
                <a:moveTo>
                  <a:pt x="0" y="0"/>
                </a:moveTo>
                <a:lnTo>
                  <a:pt x="0" y="9814"/>
                </a:lnTo>
                <a:lnTo>
                  <a:pt x="4480" y="9814"/>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64"/>
          <p:cNvSpPr>
            <a:spLocks noChangeArrowheads="1"/>
          </p:cNvSpPr>
          <p:nvPr/>
        </p:nvSpPr>
        <p:spPr bwMode="auto">
          <a:xfrm>
            <a:off x="1084263" y="1817687"/>
            <a:ext cx="196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A</a:t>
            </a:r>
            <a:endParaRPr kumimoji="0" lang="en-US" sz="1800" b="0" i="0" u="none" strike="noStrike" cap="none" normalizeH="0" baseline="0" dirty="0">
              <a:ln>
                <a:noFill/>
              </a:ln>
              <a:solidFill>
                <a:schemeClr val="tx1"/>
              </a:solidFill>
              <a:effectLst/>
              <a:latin typeface="Arial" pitchFamily="34" charset="0"/>
            </a:endParaRPr>
          </a:p>
        </p:txBody>
      </p:sp>
      <p:sp>
        <p:nvSpPr>
          <p:cNvPr id="68" name="Rectangle 66"/>
          <p:cNvSpPr>
            <a:spLocks noChangeArrowheads="1"/>
          </p:cNvSpPr>
          <p:nvPr/>
        </p:nvSpPr>
        <p:spPr bwMode="auto">
          <a:xfrm>
            <a:off x="5821363" y="1914525"/>
            <a:ext cx="1968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70" name="Freeform 68"/>
          <p:cNvSpPr>
            <a:spLocks/>
          </p:cNvSpPr>
          <p:nvPr/>
        </p:nvSpPr>
        <p:spPr bwMode="auto">
          <a:xfrm>
            <a:off x="4217988" y="2092325"/>
            <a:ext cx="1660525" cy="3543300"/>
          </a:xfrm>
          <a:custGeom>
            <a:avLst/>
            <a:gdLst>
              <a:gd name="T0" fmla="*/ 4480 w 4480"/>
              <a:gd name="T1" fmla="*/ 0 h 9574"/>
              <a:gd name="T2" fmla="*/ 4480 w 4480"/>
              <a:gd name="T3" fmla="*/ 9574 h 9574"/>
              <a:gd name="T4" fmla="*/ 0 w 4480"/>
              <a:gd name="T5" fmla="*/ 9574 h 9574"/>
            </a:gdLst>
            <a:ahLst/>
            <a:cxnLst>
              <a:cxn ang="0">
                <a:pos x="T0" y="T1"/>
              </a:cxn>
              <a:cxn ang="0">
                <a:pos x="T2" y="T3"/>
              </a:cxn>
              <a:cxn ang="0">
                <a:pos x="T4" y="T5"/>
              </a:cxn>
            </a:cxnLst>
            <a:rect l="0" t="0" r="r" b="b"/>
            <a:pathLst>
              <a:path w="4480" h="9574">
                <a:moveTo>
                  <a:pt x="4480" y="0"/>
                </a:moveTo>
                <a:lnTo>
                  <a:pt x="4480" y="9574"/>
                </a:lnTo>
                <a:lnTo>
                  <a:pt x="0" y="9574"/>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9"/>
          <p:cNvSpPr>
            <a:spLocks noChangeShapeType="1"/>
          </p:cNvSpPr>
          <p:nvPr/>
        </p:nvSpPr>
        <p:spPr bwMode="auto">
          <a:xfrm>
            <a:off x="1017588" y="1790700"/>
            <a:ext cx="215900" cy="0"/>
          </a:xfrm>
          <a:prstGeom prst="line">
            <a:avLst/>
          </a:prstGeom>
          <a:noFill/>
          <a:ln w="7"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70"/>
          <p:cNvSpPr>
            <a:spLocks noChangeArrowheads="1"/>
          </p:cNvSpPr>
          <p:nvPr/>
        </p:nvSpPr>
        <p:spPr bwMode="auto">
          <a:xfrm>
            <a:off x="5930901" y="4705448"/>
            <a:ext cx="7550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Sans"/>
              </a:rPr>
              <a:t>match</a:t>
            </a:r>
            <a:endParaRPr kumimoji="0" lang="en-US" sz="1800" b="1" i="0" u="none" strike="noStrike" cap="none" normalizeH="0" baseline="0" dirty="0">
              <a:ln>
                <a:noFill/>
              </a:ln>
              <a:solidFill>
                <a:schemeClr val="tx1"/>
              </a:solidFill>
              <a:effectLst/>
              <a:latin typeface="Arial" pitchFamily="34" charset="0"/>
            </a:endParaRPr>
          </a:p>
        </p:txBody>
      </p:sp>
      <p:sp>
        <p:nvSpPr>
          <p:cNvPr id="73" name="Rectangle 71"/>
          <p:cNvSpPr>
            <a:spLocks noChangeArrowheads="1"/>
          </p:cNvSpPr>
          <p:nvPr/>
        </p:nvSpPr>
        <p:spPr bwMode="auto">
          <a:xfrm>
            <a:off x="2722563" y="523398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T1</a:t>
            </a:r>
            <a:endParaRPr kumimoji="0" lang="en-US" sz="1800" b="0" i="0" u="none" strike="noStrike" cap="none" normalizeH="0" baseline="0">
              <a:ln>
                <a:noFill/>
              </a:ln>
              <a:solidFill>
                <a:schemeClr val="tx1"/>
              </a:solidFill>
              <a:effectLst/>
              <a:latin typeface="Arial" pitchFamily="34" charset="0"/>
            </a:endParaRPr>
          </a:p>
        </p:txBody>
      </p:sp>
      <p:sp>
        <p:nvSpPr>
          <p:cNvPr id="74" name="Rectangle 72"/>
          <p:cNvSpPr>
            <a:spLocks noChangeArrowheads="1"/>
          </p:cNvSpPr>
          <p:nvPr/>
        </p:nvSpPr>
        <p:spPr bwMode="auto">
          <a:xfrm>
            <a:off x="2762250" y="582453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T2</a:t>
            </a:r>
            <a:endParaRPr kumimoji="0" lang="en-US" sz="1800" b="0" i="0" u="none" strike="noStrike" cap="none" normalizeH="0" baseline="0">
              <a:ln>
                <a:noFill/>
              </a:ln>
              <a:solidFill>
                <a:schemeClr val="tx1"/>
              </a:solidFill>
              <a:effectLst/>
              <a:latin typeface="Arial" pitchFamily="34" charset="0"/>
            </a:endParaRPr>
          </a:p>
        </p:txBody>
      </p:sp>
      <p:sp>
        <p:nvSpPr>
          <p:cNvPr id="75" name="Rectangle 73"/>
          <p:cNvSpPr>
            <a:spLocks noChangeArrowheads="1"/>
          </p:cNvSpPr>
          <p:nvPr/>
        </p:nvSpPr>
        <p:spPr bwMode="auto">
          <a:xfrm>
            <a:off x="4251325" y="5170487"/>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T3</a:t>
            </a:r>
            <a:endParaRPr kumimoji="0" lang="en-US" sz="1800" b="0" i="0" u="none" strike="noStrike" cap="none" normalizeH="0" baseline="0">
              <a:ln>
                <a:noFill/>
              </a:ln>
              <a:solidFill>
                <a:schemeClr val="tx1"/>
              </a:solidFill>
              <a:effectLst/>
              <a:latin typeface="Arial" pitchFamily="34" charset="0"/>
            </a:endParaRPr>
          </a:p>
        </p:txBody>
      </p:sp>
      <p:sp>
        <p:nvSpPr>
          <p:cNvPr id="76" name="Rectangle 74"/>
          <p:cNvSpPr>
            <a:spLocks noChangeArrowheads="1"/>
          </p:cNvSpPr>
          <p:nvPr/>
        </p:nvSpPr>
        <p:spPr bwMode="auto">
          <a:xfrm>
            <a:off x="4187825" y="5783262"/>
            <a:ext cx="2857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T4</a:t>
            </a:r>
            <a:endParaRPr kumimoji="0" lang="en-US" sz="1800" b="0" i="0" u="none" strike="noStrike" cap="none" normalizeH="0" baseline="0">
              <a:ln>
                <a:noFill/>
              </a:ln>
              <a:solidFill>
                <a:schemeClr val="tx1"/>
              </a:solidFill>
              <a:effectLst/>
              <a:latin typeface="Arial" pitchFamily="34" charset="0"/>
            </a:endParaRPr>
          </a:p>
        </p:txBody>
      </p:sp>
      <p:sp>
        <p:nvSpPr>
          <p:cNvPr id="5" name="Rectangle 4"/>
          <p:cNvSpPr/>
          <p:nvPr/>
        </p:nvSpPr>
        <p:spPr>
          <a:xfrm>
            <a:off x="1276351" y="1926431"/>
            <a:ext cx="4464050" cy="273843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339195" y="728166"/>
            <a:ext cx="3398838" cy="838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Instead of enabling cells by their address, can we find them by their contents?</a:t>
            </a:r>
          </a:p>
        </p:txBody>
      </p:sp>
      <p:sp>
        <p:nvSpPr>
          <p:cNvPr id="78" name="Rounded Rectangle 77"/>
          <p:cNvSpPr/>
          <p:nvPr/>
        </p:nvSpPr>
        <p:spPr>
          <a:xfrm>
            <a:off x="6424084" y="838200"/>
            <a:ext cx="2567516" cy="838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Content Addressable</a:t>
            </a:r>
          </a:p>
          <a:p>
            <a:pPr algn="ctr"/>
            <a:r>
              <a:rPr lang="en-US" dirty="0"/>
              <a:t>Memory </a:t>
            </a:r>
            <a:r>
              <a:rPr lang="en-US" dirty="0">
                <a:sym typeface="Wingdings" panose="05000000000000000000" pitchFamily="2" charset="2"/>
              </a:rPr>
              <a:t> CAM</a:t>
            </a:r>
            <a:endParaRPr lang="en-US" dirty="0"/>
          </a:p>
        </p:txBody>
      </p:sp>
      <p:sp>
        <p:nvSpPr>
          <p:cNvPr id="79" name="Rounded Rectangle 78"/>
          <p:cNvSpPr/>
          <p:nvPr/>
        </p:nvSpPr>
        <p:spPr>
          <a:xfrm>
            <a:off x="2881313" y="1676400"/>
            <a:ext cx="1463675" cy="415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 cell</a:t>
            </a:r>
          </a:p>
        </p:txBody>
      </p:sp>
      <p:sp>
        <p:nvSpPr>
          <p:cNvPr id="82" name="Rounded Rectangle 81"/>
          <p:cNvSpPr/>
          <p:nvPr/>
        </p:nvSpPr>
        <p:spPr>
          <a:xfrm>
            <a:off x="2362994" y="6348725"/>
            <a:ext cx="2418556" cy="472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 matching circuit</a:t>
            </a:r>
          </a:p>
        </p:txBody>
      </p:sp>
      <mc:AlternateContent xmlns:mc="http://schemas.openxmlformats.org/markup-compatibility/2006" xmlns:a14="http://schemas.microsoft.com/office/drawing/2010/main">
        <mc:Choice Requires="a14">
          <p:sp>
            <p:nvSpPr>
              <p:cNvPr id="83" name="Round Single Corner Rectangle 82"/>
              <p:cNvSpPr/>
              <p:nvPr/>
            </p:nvSpPr>
            <p:spPr>
              <a:xfrm>
                <a:off x="6194425" y="1695201"/>
                <a:ext cx="2873375" cy="2955230"/>
              </a:xfrm>
              <a:prstGeom prst="round1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dirty="0"/>
                  <a:t>Case: A ≠ V</a:t>
                </a:r>
              </a:p>
              <a:p>
                <a:r>
                  <a:rPr lang="en-US" dirty="0">
                    <a:sym typeface="Wingdings" panose="05000000000000000000" pitchFamily="2" charset="2"/>
                  </a:rPr>
                  <a:t>Either </a:t>
                </a:r>
                <a:r>
                  <a:rPr lang="en-US" dirty="0"/>
                  <a:t>(A,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oMath>
                </a14:m>
                <a:r>
                  <a:rPr lang="en-US" dirty="0"/>
                  <a:t>), or </a:t>
                </a:r>
                <a:r>
                  <a:rPr lang="en-US" dirty="0">
                    <a:sym typeface="Wingdings" panose="05000000000000000000" pitchFamily="2" charset="2"/>
                  </a:rPr>
                  <a:t>(</a:t>
                </a:r>
                <a14:m>
                  <m:oMath xmlns:m="http://schemas.openxmlformats.org/officeDocument/2006/math">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𝐴</m:t>
                        </m:r>
                      </m:e>
                    </m:acc>
                  </m:oMath>
                </a14:m>
                <a:r>
                  <a:rPr lang="en-US" dirty="0"/>
                  <a:t>, V) is equal to (1,1).</a:t>
                </a:r>
              </a:p>
              <a:p>
                <a:endParaRPr lang="en-US" dirty="0"/>
              </a:p>
              <a:p>
                <a:r>
                  <a:rPr lang="en-US" dirty="0"/>
                  <a:t>This connects the match line to the ground (sets its voltage to 0 volts)</a:t>
                </a:r>
              </a:p>
              <a:p>
                <a:endParaRPr lang="en-US" dirty="0"/>
              </a:p>
              <a:p>
                <a:r>
                  <a:rPr lang="en-US" dirty="0"/>
                  <a:t>If there is a </a:t>
                </a:r>
                <a:r>
                  <a:rPr lang="en-US" dirty="0">
                    <a:solidFill>
                      <a:srgbClr val="FF0000"/>
                    </a:solidFill>
                  </a:rPr>
                  <a:t>mismatch</a:t>
                </a:r>
                <a:r>
                  <a:rPr lang="en-US" dirty="0"/>
                  <a:t>, the match line is driven to 0 V</a:t>
                </a:r>
              </a:p>
            </p:txBody>
          </p:sp>
        </mc:Choice>
        <mc:Fallback xmlns="">
          <p:sp>
            <p:nvSpPr>
              <p:cNvPr id="83" name="Round Single Corner Rectangle 82"/>
              <p:cNvSpPr>
                <a:spLocks noRot="1" noChangeAspect="1" noMove="1" noResize="1" noEditPoints="1" noAdjustHandles="1" noChangeArrowheads="1" noChangeShapeType="1" noTextEdit="1"/>
              </p:cNvSpPr>
              <p:nvPr/>
            </p:nvSpPr>
            <p:spPr>
              <a:xfrm>
                <a:off x="6194425" y="1695201"/>
                <a:ext cx="2873375" cy="2955230"/>
              </a:xfrm>
              <a:prstGeom prst="round1Rect">
                <a:avLst/>
              </a:prstGeom>
              <a:blipFill rotWithShape="0">
                <a:blip r:embed="rId4"/>
                <a:stretch>
                  <a:fillRect l="-1477" b="-1027"/>
                </a:stretch>
              </a:blipFill>
            </p:spPr>
            <p:txBody>
              <a:bodyPr/>
              <a:lstStyle/>
              <a:p>
                <a:r>
                  <a:rPr lang="en-US">
                    <a:noFill/>
                  </a:rPr>
                  <a:t> </a:t>
                </a:r>
              </a:p>
            </p:txBody>
          </p:sp>
        </mc:Fallback>
      </mc:AlternateContent>
      <p:sp>
        <p:nvSpPr>
          <p:cNvPr id="84" name="Rounded Rectangle 83"/>
          <p:cNvSpPr/>
          <p:nvPr/>
        </p:nvSpPr>
        <p:spPr>
          <a:xfrm>
            <a:off x="2116931" y="4237301"/>
            <a:ext cx="439738" cy="303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grpSp>
        <p:nvGrpSpPr>
          <p:cNvPr id="89" name="Group 88"/>
          <p:cNvGrpSpPr/>
          <p:nvPr/>
        </p:nvGrpSpPr>
        <p:grpSpPr>
          <a:xfrm>
            <a:off x="4411134" y="4237302"/>
            <a:ext cx="439738" cy="303213"/>
            <a:chOff x="2227263" y="4271962"/>
            <a:chExt cx="439738" cy="303213"/>
          </a:xfrm>
        </p:grpSpPr>
        <p:sp>
          <p:nvSpPr>
            <p:cNvPr id="85" name="Rounded Rectangle 84"/>
            <p:cNvSpPr/>
            <p:nvPr/>
          </p:nvSpPr>
          <p:spPr>
            <a:xfrm>
              <a:off x="2227263" y="4271962"/>
              <a:ext cx="439738" cy="303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cxnSp>
          <p:nvCxnSpPr>
            <p:cNvPr id="87" name="Straight Connector 86"/>
            <p:cNvCxnSpPr/>
            <p:nvPr/>
          </p:nvCxnSpPr>
          <p:spPr>
            <a:xfrm flipV="1">
              <a:off x="2328863" y="4308475"/>
              <a:ext cx="225028" cy="238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7" name="Right Arrow 66"/>
          <p:cNvSpPr/>
          <p:nvPr/>
        </p:nvSpPr>
        <p:spPr>
          <a:xfrm>
            <a:off x="6096000" y="3938587"/>
            <a:ext cx="152400" cy="33522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25580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48</a:t>
            </a:fld>
            <a:endParaRPr lang="en-US" sz="1050" dirty="0">
              <a:latin typeface="Calibri" panose="020F0502020204030204" pitchFamily="34" charset="0"/>
            </a:endParaRPr>
          </a:p>
        </p:txBody>
      </p:sp>
      <p:sp>
        <p:nvSpPr>
          <p:cNvPr id="4" name="Rectangle 3"/>
          <p:cNvSpPr/>
          <p:nvPr/>
        </p:nvSpPr>
        <p:spPr>
          <a:xfrm>
            <a:off x="0" y="304800"/>
            <a:ext cx="9143999" cy="769441"/>
          </a:xfrm>
          <a:prstGeom prst="rect">
            <a:avLst/>
          </a:prstGeom>
        </p:spPr>
        <p:txBody>
          <a:bodyPr wrap="square">
            <a:spAutoFit/>
          </a:bodyPr>
          <a:lstStyle/>
          <a:p>
            <a:pPr algn="ctr"/>
            <a:r>
              <a:rPr lang="fr-FR" sz="4400" dirty="0" err="1"/>
              <a:t>Array</a:t>
            </a:r>
            <a:r>
              <a:rPr lang="fr-FR" sz="4400" dirty="0"/>
              <a:t> of CAM </a:t>
            </a:r>
            <a:r>
              <a:rPr lang="fr-FR" sz="4400" dirty="0" err="1"/>
              <a:t>Cells</a:t>
            </a:r>
            <a:endParaRPr lang="en-US" sz="4400" dirty="0"/>
          </a:p>
        </p:txBody>
      </p:sp>
      <p:grpSp>
        <p:nvGrpSpPr>
          <p:cNvPr id="5" name="Group 4"/>
          <p:cNvGrpSpPr/>
          <p:nvPr/>
        </p:nvGrpSpPr>
        <p:grpSpPr>
          <a:xfrm>
            <a:off x="112712" y="1600200"/>
            <a:ext cx="6288088" cy="4851401"/>
            <a:chOff x="933450" y="1549400"/>
            <a:chExt cx="6288088" cy="4851401"/>
          </a:xfrm>
        </p:grpSpPr>
        <p:grpSp>
          <p:nvGrpSpPr>
            <p:cNvPr id="6" name="Group 205"/>
            <p:cNvGrpSpPr>
              <a:grpSpLocks/>
            </p:cNvGrpSpPr>
            <p:nvPr/>
          </p:nvGrpSpPr>
          <p:grpSpPr bwMode="auto">
            <a:xfrm>
              <a:off x="933451" y="1549405"/>
              <a:ext cx="5626105" cy="4851407"/>
              <a:chOff x="588" y="976"/>
              <a:chExt cx="3544" cy="3056"/>
            </a:xfrm>
          </p:grpSpPr>
          <p:sp>
            <p:nvSpPr>
              <p:cNvPr id="28" name="Rectangle 5"/>
              <p:cNvSpPr>
                <a:spLocks noChangeArrowheads="1"/>
              </p:cNvSpPr>
              <p:nvPr/>
            </p:nvSpPr>
            <p:spPr bwMode="auto">
              <a:xfrm>
                <a:off x="1369" y="1218"/>
                <a:ext cx="2558" cy="1701"/>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p:cNvSpPr>
              <p:nvPr/>
            </p:nvSpPr>
            <p:spPr bwMode="auto">
              <a:xfrm>
                <a:off x="1120" y="1141"/>
                <a:ext cx="220" cy="1632"/>
              </a:xfrm>
              <a:custGeom>
                <a:avLst/>
                <a:gdLst>
                  <a:gd name="T0" fmla="*/ 555 w 1511"/>
                  <a:gd name="T1" fmla="*/ 0 h 11232"/>
                  <a:gd name="T2" fmla="*/ 957 w 1511"/>
                  <a:gd name="T3" fmla="*/ 0 h 11232"/>
                  <a:gd name="T4" fmla="*/ 1511 w 1511"/>
                  <a:gd name="T5" fmla="*/ 554 h 11232"/>
                  <a:gd name="T6" fmla="*/ 1511 w 1511"/>
                  <a:gd name="T7" fmla="*/ 10678 h 11232"/>
                  <a:gd name="T8" fmla="*/ 957 w 1511"/>
                  <a:gd name="T9" fmla="*/ 11232 h 11232"/>
                  <a:gd name="T10" fmla="*/ 555 w 1511"/>
                  <a:gd name="T11" fmla="*/ 11232 h 11232"/>
                  <a:gd name="T12" fmla="*/ 0 w 1511"/>
                  <a:gd name="T13" fmla="*/ 10678 h 11232"/>
                  <a:gd name="T14" fmla="*/ 0 w 1511"/>
                  <a:gd name="T15" fmla="*/ 554 h 11232"/>
                  <a:gd name="T16" fmla="*/ 555 w 1511"/>
                  <a:gd name="T17" fmla="*/ 0 h 1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1232">
                    <a:moveTo>
                      <a:pt x="555" y="0"/>
                    </a:moveTo>
                    <a:lnTo>
                      <a:pt x="957" y="0"/>
                    </a:lnTo>
                    <a:cubicBezTo>
                      <a:pt x="1264" y="0"/>
                      <a:pt x="1511" y="247"/>
                      <a:pt x="1511" y="554"/>
                    </a:cubicBezTo>
                    <a:lnTo>
                      <a:pt x="1511" y="10678"/>
                    </a:lnTo>
                    <a:cubicBezTo>
                      <a:pt x="1511" y="10985"/>
                      <a:pt x="1264" y="11232"/>
                      <a:pt x="957" y="11232"/>
                    </a:cubicBezTo>
                    <a:lnTo>
                      <a:pt x="555" y="11232"/>
                    </a:lnTo>
                    <a:cubicBezTo>
                      <a:pt x="248" y="11232"/>
                      <a:pt x="0" y="10985"/>
                      <a:pt x="0" y="10678"/>
                    </a:cubicBezTo>
                    <a:lnTo>
                      <a:pt x="0" y="554"/>
                    </a:lnTo>
                    <a:cubicBezTo>
                      <a:pt x="0" y="247"/>
                      <a:pt x="248" y="0"/>
                      <a:pt x="555" y="0"/>
                    </a:cubicBezTo>
                    <a:close/>
                  </a:path>
                </a:pathLst>
              </a:custGeom>
              <a:solidFill>
                <a:srgbClr val="94B3B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7"/>
              <p:cNvSpPr>
                <a:spLocks noChangeArrowheads="1"/>
              </p:cNvSpPr>
              <p:nvPr/>
            </p:nvSpPr>
            <p:spPr bwMode="auto">
              <a:xfrm rot="5400000">
                <a:off x="899" y="1821"/>
                <a:ext cx="6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Sans"/>
                  </a:rPr>
                  <a:t>Decoder</a:t>
                </a:r>
                <a:endParaRPr kumimoji="0" lang="en-US" sz="1800" b="0" i="0" u="none" strike="noStrike" cap="none" normalizeH="0" baseline="0" dirty="0">
                  <a:ln>
                    <a:noFill/>
                  </a:ln>
                  <a:solidFill>
                    <a:schemeClr val="tx1"/>
                  </a:solidFill>
                  <a:effectLst/>
                  <a:latin typeface="Arial" pitchFamily="34" charset="0"/>
                </a:endParaRPr>
              </a:p>
            </p:txBody>
          </p:sp>
          <p:sp>
            <p:nvSpPr>
              <p:cNvPr id="31" name="Line 8"/>
              <p:cNvSpPr>
                <a:spLocks noChangeShapeType="1"/>
              </p:cNvSpPr>
              <p:nvPr/>
            </p:nvSpPr>
            <p:spPr bwMode="auto">
              <a:xfrm>
                <a:off x="595" y="1899"/>
                <a:ext cx="50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9"/>
              <p:cNvSpPr>
                <a:spLocks/>
              </p:cNvSpPr>
              <p:nvPr/>
            </p:nvSpPr>
            <p:spPr bwMode="auto">
              <a:xfrm>
                <a:off x="1017" y="1874"/>
                <a:ext cx="86" cy="49"/>
              </a:xfrm>
              <a:custGeom>
                <a:avLst/>
                <a:gdLst>
                  <a:gd name="T0" fmla="*/ 25 w 86"/>
                  <a:gd name="T1" fmla="*/ 25 h 49"/>
                  <a:gd name="T2" fmla="*/ 0 w 86"/>
                  <a:gd name="T3" fmla="*/ 49 h 49"/>
                  <a:gd name="T4" fmla="*/ 86 w 86"/>
                  <a:gd name="T5" fmla="*/ 25 h 49"/>
                  <a:gd name="T6" fmla="*/ 0 w 86"/>
                  <a:gd name="T7" fmla="*/ 0 h 49"/>
                  <a:gd name="T8" fmla="*/ 25 w 86"/>
                  <a:gd name="T9" fmla="*/ 25 h 49"/>
                </a:gdLst>
                <a:ahLst/>
                <a:cxnLst>
                  <a:cxn ang="0">
                    <a:pos x="T0" y="T1"/>
                  </a:cxn>
                  <a:cxn ang="0">
                    <a:pos x="T2" y="T3"/>
                  </a:cxn>
                  <a:cxn ang="0">
                    <a:pos x="T4" y="T5"/>
                  </a:cxn>
                  <a:cxn ang="0">
                    <a:pos x="T6" y="T7"/>
                  </a:cxn>
                  <a:cxn ang="0">
                    <a:pos x="T8" y="T9"/>
                  </a:cxn>
                </a:cxnLst>
                <a:rect l="0" t="0" r="r" b="b"/>
                <a:pathLst>
                  <a:path w="86" h="49">
                    <a:moveTo>
                      <a:pt x="25" y="25"/>
                    </a:moveTo>
                    <a:lnTo>
                      <a:pt x="0" y="49"/>
                    </a:lnTo>
                    <a:lnTo>
                      <a:pt x="86"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0"/>
              <p:cNvSpPr>
                <a:spLocks/>
              </p:cNvSpPr>
              <p:nvPr/>
            </p:nvSpPr>
            <p:spPr bwMode="auto">
              <a:xfrm>
                <a:off x="1343" y="1256"/>
                <a:ext cx="2618" cy="3"/>
              </a:xfrm>
              <a:custGeom>
                <a:avLst/>
                <a:gdLst>
                  <a:gd name="T0" fmla="*/ 0 w 18019"/>
                  <a:gd name="T1" fmla="*/ 0 h 20"/>
                  <a:gd name="T2" fmla="*/ 13431 w 18019"/>
                  <a:gd name="T3" fmla="*/ 20 h 20"/>
                  <a:gd name="T4" fmla="*/ 18019 w 18019"/>
                  <a:gd name="T5" fmla="*/ 0 h 20"/>
                </a:gdLst>
                <a:ahLst/>
                <a:cxnLst>
                  <a:cxn ang="0">
                    <a:pos x="T0" y="T1"/>
                  </a:cxn>
                  <a:cxn ang="0">
                    <a:pos x="T2" y="T3"/>
                  </a:cxn>
                  <a:cxn ang="0">
                    <a:pos x="T4" y="T5"/>
                  </a:cxn>
                </a:cxnLst>
                <a:rect l="0" t="0" r="r" b="b"/>
                <a:pathLst>
                  <a:path w="18019" h="20">
                    <a:moveTo>
                      <a:pt x="0" y="0"/>
                    </a:moveTo>
                    <a:lnTo>
                      <a:pt x="13431" y="20"/>
                    </a:lnTo>
                    <a:lnTo>
                      <a:pt x="18019"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1"/>
              <p:cNvSpPr>
                <a:spLocks noChangeShapeType="1"/>
              </p:cNvSpPr>
              <p:nvPr/>
            </p:nvSpPr>
            <p:spPr bwMode="auto">
              <a:xfrm>
                <a:off x="1770" y="1261"/>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12"/>
              <p:cNvSpPr>
                <a:spLocks noChangeArrowheads="1"/>
              </p:cNvSpPr>
              <p:nvPr/>
            </p:nvSpPr>
            <p:spPr bwMode="auto">
              <a:xfrm>
                <a:off x="1645" y="1349"/>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13"/>
              <p:cNvSpPr>
                <a:spLocks noChangeArrowheads="1"/>
              </p:cNvSpPr>
              <p:nvPr/>
            </p:nvSpPr>
            <p:spPr bwMode="auto">
              <a:xfrm>
                <a:off x="1695" y="1364"/>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37" name="Rectangle 14"/>
              <p:cNvSpPr>
                <a:spLocks noChangeArrowheads="1"/>
              </p:cNvSpPr>
              <p:nvPr/>
            </p:nvSpPr>
            <p:spPr bwMode="auto">
              <a:xfrm>
                <a:off x="1718" y="144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38" name="Freeform 15"/>
              <p:cNvSpPr>
                <a:spLocks/>
              </p:cNvSpPr>
              <p:nvPr/>
            </p:nvSpPr>
            <p:spPr bwMode="auto">
              <a:xfrm>
                <a:off x="1335" y="1788"/>
                <a:ext cx="2649" cy="2"/>
              </a:xfrm>
              <a:custGeom>
                <a:avLst/>
                <a:gdLst>
                  <a:gd name="T0" fmla="*/ 0 w 18232"/>
                  <a:gd name="T1" fmla="*/ 0 h 19"/>
                  <a:gd name="T2" fmla="*/ 13431 w 18232"/>
                  <a:gd name="T3" fmla="*/ 19 h 19"/>
                  <a:gd name="T4" fmla="*/ 18232 w 18232"/>
                  <a:gd name="T5" fmla="*/ 0 h 19"/>
                </a:gdLst>
                <a:ahLst/>
                <a:cxnLst>
                  <a:cxn ang="0">
                    <a:pos x="T0" y="T1"/>
                  </a:cxn>
                  <a:cxn ang="0">
                    <a:pos x="T2" y="T3"/>
                  </a:cxn>
                  <a:cxn ang="0">
                    <a:pos x="T4" y="T5"/>
                  </a:cxn>
                </a:cxnLst>
                <a:rect l="0" t="0" r="r" b="b"/>
                <a:pathLst>
                  <a:path w="18232" h="19">
                    <a:moveTo>
                      <a:pt x="0" y="0"/>
                    </a:moveTo>
                    <a:lnTo>
                      <a:pt x="13431" y="19"/>
                    </a:lnTo>
                    <a:lnTo>
                      <a:pt x="182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p:cNvSpPr>
                <a:spLocks/>
              </p:cNvSpPr>
              <p:nvPr/>
            </p:nvSpPr>
            <p:spPr bwMode="auto">
              <a:xfrm>
                <a:off x="1339" y="2614"/>
                <a:ext cx="2660" cy="3"/>
              </a:xfrm>
              <a:custGeom>
                <a:avLst/>
                <a:gdLst>
                  <a:gd name="T0" fmla="*/ 0 w 18311"/>
                  <a:gd name="T1" fmla="*/ 0 h 19"/>
                  <a:gd name="T2" fmla="*/ 13432 w 18311"/>
                  <a:gd name="T3" fmla="*/ 19 h 19"/>
                  <a:gd name="T4" fmla="*/ 18311 w 18311"/>
                  <a:gd name="T5" fmla="*/ 0 h 19"/>
                </a:gdLst>
                <a:ahLst/>
                <a:cxnLst>
                  <a:cxn ang="0">
                    <a:pos x="T0" y="T1"/>
                  </a:cxn>
                  <a:cxn ang="0">
                    <a:pos x="T2" y="T3"/>
                  </a:cxn>
                  <a:cxn ang="0">
                    <a:pos x="T4" y="T5"/>
                  </a:cxn>
                </a:cxnLst>
                <a:rect l="0" t="0" r="r" b="b"/>
                <a:pathLst>
                  <a:path w="18311" h="19">
                    <a:moveTo>
                      <a:pt x="0" y="0"/>
                    </a:moveTo>
                    <a:lnTo>
                      <a:pt x="13432" y="19"/>
                    </a:lnTo>
                    <a:lnTo>
                      <a:pt x="1831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7"/>
              <p:cNvSpPr>
                <a:spLocks noChangeShapeType="1"/>
              </p:cNvSpPr>
              <p:nvPr/>
            </p:nvSpPr>
            <p:spPr bwMode="auto">
              <a:xfrm>
                <a:off x="1549" y="1186"/>
                <a:ext cx="2" cy="192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18"/>
              <p:cNvSpPr>
                <a:spLocks noChangeShapeType="1"/>
              </p:cNvSpPr>
              <p:nvPr/>
            </p:nvSpPr>
            <p:spPr bwMode="auto">
              <a:xfrm>
                <a:off x="1552" y="1391"/>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Oval 19"/>
              <p:cNvSpPr>
                <a:spLocks noChangeArrowheads="1"/>
              </p:cNvSpPr>
              <p:nvPr/>
            </p:nvSpPr>
            <p:spPr bwMode="auto">
              <a:xfrm>
                <a:off x="1537" y="137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20"/>
              <p:cNvSpPr>
                <a:spLocks noChangeShapeType="1"/>
              </p:cNvSpPr>
              <p:nvPr/>
            </p:nvSpPr>
            <p:spPr bwMode="auto">
              <a:xfrm flipH="1">
                <a:off x="1985" y="1185"/>
                <a:ext cx="2" cy="191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21"/>
              <p:cNvSpPr>
                <a:spLocks noChangeShapeType="1"/>
              </p:cNvSpPr>
              <p:nvPr/>
            </p:nvSpPr>
            <p:spPr bwMode="auto">
              <a:xfrm flipH="1">
                <a:off x="1898" y="1389"/>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Oval 22"/>
              <p:cNvSpPr>
                <a:spLocks noChangeArrowheads="1"/>
              </p:cNvSpPr>
              <p:nvPr/>
            </p:nvSpPr>
            <p:spPr bwMode="auto">
              <a:xfrm>
                <a:off x="1959" y="1371"/>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23"/>
              <p:cNvSpPr>
                <a:spLocks noChangeArrowheads="1"/>
              </p:cNvSpPr>
              <p:nvPr/>
            </p:nvSpPr>
            <p:spPr bwMode="auto">
              <a:xfrm>
                <a:off x="588" y="1784"/>
                <a:ext cx="42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Sans"/>
                  </a:rPr>
                  <a:t>Address</a:t>
                </a:r>
                <a:endParaRPr kumimoji="0" lang="en-US" sz="1800" b="0" i="0" u="none" strike="noStrike" cap="none" normalizeH="0" baseline="0" dirty="0">
                  <a:ln>
                    <a:noFill/>
                  </a:ln>
                  <a:solidFill>
                    <a:schemeClr val="tx1"/>
                  </a:solidFill>
                  <a:effectLst/>
                  <a:latin typeface="Arial" pitchFamily="34" charset="0"/>
                </a:endParaRPr>
              </a:p>
            </p:txBody>
          </p:sp>
          <p:sp>
            <p:nvSpPr>
              <p:cNvPr id="47" name="Rectangle 24"/>
              <p:cNvSpPr>
                <a:spLocks noChangeArrowheads="1"/>
              </p:cNvSpPr>
              <p:nvPr/>
            </p:nvSpPr>
            <p:spPr bwMode="auto">
              <a:xfrm>
                <a:off x="1512" y="1096"/>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48" name="Rectangle 25"/>
              <p:cNvSpPr>
                <a:spLocks noChangeArrowheads="1"/>
              </p:cNvSpPr>
              <p:nvPr/>
            </p:nvSpPr>
            <p:spPr bwMode="auto">
              <a:xfrm>
                <a:off x="1905" y="1085"/>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49" name="Line 26"/>
              <p:cNvSpPr>
                <a:spLocks noChangeShapeType="1"/>
              </p:cNvSpPr>
              <p:nvPr/>
            </p:nvSpPr>
            <p:spPr bwMode="auto">
              <a:xfrm>
                <a:off x="1459" y="979"/>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p:cNvSpPr>
                <a:spLocks/>
              </p:cNvSpPr>
              <p:nvPr/>
            </p:nvSpPr>
            <p:spPr bwMode="auto">
              <a:xfrm>
                <a:off x="2031" y="3251"/>
                <a:ext cx="3" cy="390"/>
              </a:xfrm>
              <a:custGeom>
                <a:avLst/>
                <a:gdLst>
                  <a:gd name="T0" fmla="*/ 0 w 19"/>
                  <a:gd name="T1" fmla="*/ 0 h 2683"/>
                  <a:gd name="T2" fmla="*/ 0 w 19"/>
                  <a:gd name="T3" fmla="*/ 2683 h 2683"/>
                  <a:gd name="T4" fmla="*/ 19 w 19"/>
                  <a:gd name="T5" fmla="*/ 2683 h 2683"/>
                </a:gdLst>
                <a:ahLst/>
                <a:cxnLst>
                  <a:cxn ang="0">
                    <a:pos x="T0" y="T1"/>
                  </a:cxn>
                  <a:cxn ang="0">
                    <a:pos x="T2" y="T3"/>
                  </a:cxn>
                  <a:cxn ang="0">
                    <a:pos x="T4" y="T5"/>
                  </a:cxn>
                </a:cxnLst>
                <a:rect l="0" t="0" r="r" b="b"/>
                <a:pathLst>
                  <a:path w="19" h="2683">
                    <a:moveTo>
                      <a:pt x="0" y="0"/>
                    </a:moveTo>
                    <a:lnTo>
                      <a:pt x="0" y="2683"/>
                    </a:lnTo>
                    <a:lnTo>
                      <a:pt x="19" y="2683"/>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28"/>
              <p:cNvSpPr>
                <a:spLocks noChangeShapeType="1"/>
              </p:cNvSpPr>
              <p:nvPr/>
            </p:nvSpPr>
            <p:spPr bwMode="auto">
              <a:xfrm>
                <a:off x="2461" y="3251"/>
                <a:ext cx="0" cy="38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29"/>
              <p:cNvSpPr>
                <a:spLocks noChangeShapeType="1"/>
              </p:cNvSpPr>
              <p:nvPr/>
            </p:nvSpPr>
            <p:spPr bwMode="auto">
              <a:xfrm flipH="1">
                <a:off x="2373" y="3378"/>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30"/>
              <p:cNvSpPr>
                <a:spLocks noChangeArrowheads="1"/>
              </p:cNvSpPr>
              <p:nvPr/>
            </p:nvSpPr>
            <p:spPr bwMode="auto">
              <a:xfrm>
                <a:off x="2118" y="3292"/>
                <a:ext cx="252" cy="155"/>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31"/>
              <p:cNvSpPr>
                <a:spLocks noChangeArrowheads="1"/>
              </p:cNvSpPr>
              <p:nvPr/>
            </p:nvSpPr>
            <p:spPr bwMode="auto">
              <a:xfrm>
                <a:off x="2166" y="3299"/>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Write</a:t>
                </a:r>
                <a:endParaRPr kumimoji="0" lang="en-US" sz="1800" b="0" i="0" u="none" strike="noStrike" cap="none" normalizeH="0" baseline="0">
                  <a:ln>
                    <a:noFill/>
                  </a:ln>
                  <a:solidFill>
                    <a:schemeClr val="tx1"/>
                  </a:solidFill>
                  <a:effectLst/>
                  <a:latin typeface="Arial" pitchFamily="34" charset="0"/>
                </a:endParaRPr>
              </a:p>
            </p:txBody>
          </p:sp>
          <p:sp>
            <p:nvSpPr>
              <p:cNvPr id="55" name="Rectangle 32"/>
              <p:cNvSpPr>
                <a:spLocks noChangeArrowheads="1"/>
              </p:cNvSpPr>
              <p:nvPr/>
            </p:nvSpPr>
            <p:spPr bwMode="auto">
              <a:xfrm>
                <a:off x="2160" y="3376"/>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driver</a:t>
                </a:r>
                <a:endParaRPr kumimoji="0" lang="en-US" sz="1800" b="0" i="0" u="none" strike="noStrike" cap="none" normalizeH="0" baseline="0">
                  <a:ln>
                    <a:noFill/>
                  </a:ln>
                  <a:solidFill>
                    <a:schemeClr val="tx1"/>
                  </a:solidFill>
                  <a:effectLst/>
                  <a:latin typeface="Arial" pitchFamily="34" charset="0"/>
                </a:endParaRPr>
              </a:p>
            </p:txBody>
          </p:sp>
          <p:sp>
            <p:nvSpPr>
              <p:cNvPr id="56" name="Line 33"/>
              <p:cNvSpPr>
                <a:spLocks noChangeShapeType="1"/>
              </p:cNvSpPr>
              <p:nvPr/>
            </p:nvSpPr>
            <p:spPr bwMode="auto">
              <a:xfrm>
                <a:off x="2035" y="3378"/>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Oval 34"/>
              <p:cNvSpPr>
                <a:spLocks noChangeArrowheads="1"/>
              </p:cNvSpPr>
              <p:nvPr/>
            </p:nvSpPr>
            <p:spPr bwMode="auto">
              <a:xfrm>
                <a:off x="2012" y="335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35"/>
              <p:cNvSpPr>
                <a:spLocks noChangeArrowheads="1"/>
              </p:cNvSpPr>
              <p:nvPr/>
            </p:nvSpPr>
            <p:spPr bwMode="auto">
              <a:xfrm>
                <a:off x="2440" y="3359"/>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6"/>
              <p:cNvSpPr>
                <a:spLocks/>
              </p:cNvSpPr>
              <p:nvPr/>
            </p:nvSpPr>
            <p:spPr bwMode="auto">
              <a:xfrm>
                <a:off x="2589" y="3245"/>
                <a:ext cx="3" cy="390"/>
              </a:xfrm>
              <a:custGeom>
                <a:avLst/>
                <a:gdLst>
                  <a:gd name="T0" fmla="*/ 0 w 19"/>
                  <a:gd name="T1" fmla="*/ 0 h 2683"/>
                  <a:gd name="T2" fmla="*/ 0 w 19"/>
                  <a:gd name="T3" fmla="*/ 2683 h 2683"/>
                  <a:gd name="T4" fmla="*/ 19 w 19"/>
                  <a:gd name="T5" fmla="*/ 2683 h 2683"/>
                </a:gdLst>
                <a:ahLst/>
                <a:cxnLst>
                  <a:cxn ang="0">
                    <a:pos x="T0" y="T1"/>
                  </a:cxn>
                  <a:cxn ang="0">
                    <a:pos x="T2" y="T3"/>
                  </a:cxn>
                  <a:cxn ang="0">
                    <a:pos x="T4" y="T5"/>
                  </a:cxn>
                </a:cxnLst>
                <a:rect l="0" t="0" r="r" b="b"/>
                <a:pathLst>
                  <a:path w="19" h="2683">
                    <a:moveTo>
                      <a:pt x="0" y="0"/>
                    </a:moveTo>
                    <a:lnTo>
                      <a:pt x="0" y="2683"/>
                    </a:lnTo>
                    <a:lnTo>
                      <a:pt x="19" y="2683"/>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37"/>
              <p:cNvSpPr>
                <a:spLocks noChangeShapeType="1"/>
              </p:cNvSpPr>
              <p:nvPr/>
            </p:nvSpPr>
            <p:spPr bwMode="auto">
              <a:xfrm>
                <a:off x="3014" y="3248"/>
                <a:ext cx="0" cy="39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38"/>
              <p:cNvSpPr>
                <a:spLocks noChangeShapeType="1"/>
              </p:cNvSpPr>
              <p:nvPr/>
            </p:nvSpPr>
            <p:spPr bwMode="auto">
              <a:xfrm flipH="1">
                <a:off x="2926" y="3376"/>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39"/>
              <p:cNvSpPr>
                <a:spLocks noChangeArrowheads="1"/>
              </p:cNvSpPr>
              <p:nvPr/>
            </p:nvSpPr>
            <p:spPr bwMode="auto">
              <a:xfrm>
                <a:off x="2672" y="3290"/>
                <a:ext cx="251" cy="156"/>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Rectangle 40"/>
              <p:cNvSpPr>
                <a:spLocks noChangeArrowheads="1"/>
              </p:cNvSpPr>
              <p:nvPr/>
            </p:nvSpPr>
            <p:spPr bwMode="auto">
              <a:xfrm>
                <a:off x="2719" y="3297"/>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Write</a:t>
                </a:r>
                <a:endParaRPr kumimoji="0" lang="en-US" sz="1800" b="0" i="0" u="none" strike="noStrike" cap="none" normalizeH="0" baseline="0">
                  <a:ln>
                    <a:noFill/>
                  </a:ln>
                  <a:solidFill>
                    <a:schemeClr val="tx1"/>
                  </a:solidFill>
                  <a:effectLst/>
                  <a:latin typeface="Arial" pitchFamily="34" charset="0"/>
                </a:endParaRPr>
              </a:p>
            </p:txBody>
          </p:sp>
          <p:sp>
            <p:nvSpPr>
              <p:cNvPr id="64" name="Rectangle 41"/>
              <p:cNvSpPr>
                <a:spLocks noChangeArrowheads="1"/>
              </p:cNvSpPr>
              <p:nvPr/>
            </p:nvSpPr>
            <p:spPr bwMode="auto">
              <a:xfrm>
                <a:off x="2714" y="3374"/>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driver</a:t>
                </a:r>
                <a:endParaRPr kumimoji="0" lang="en-US" sz="1800" b="0" i="0" u="none" strike="noStrike" cap="none" normalizeH="0" baseline="0">
                  <a:ln>
                    <a:noFill/>
                  </a:ln>
                  <a:solidFill>
                    <a:schemeClr val="tx1"/>
                  </a:solidFill>
                  <a:effectLst/>
                  <a:latin typeface="Arial" pitchFamily="34" charset="0"/>
                </a:endParaRPr>
              </a:p>
            </p:txBody>
          </p:sp>
          <p:sp>
            <p:nvSpPr>
              <p:cNvPr id="65" name="Line 42"/>
              <p:cNvSpPr>
                <a:spLocks noChangeShapeType="1"/>
              </p:cNvSpPr>
              <p:nvPr/>
            </p:nvSpPr>
            <p:spPr bwMode="auto">
              <a:xfrm>
                <a:off x="2588" y="3376"/>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Oval 43"/>
              <p:cNvSpPr>
                <a:spLocks noChangeArrowheads="1"/>
              </p:cNvSpPr>
              <p:nvPr/>
            </p:nvSpPr>
            <p:spPr bwMode="auto">
              <a:xfrm>
                <a:off x="2565" y="335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44"/>
              <p:cNvSpPr>
                <a:spLocks noChangeArrowheads="1"/>
              </p:cNvSpPr>
              <p:nvPr/>
            </p:nvSpPr>
            <p:spPr bwMode="auto">
              <a:xfrm>
                <a:off x="2994" y="335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45"/>
              <p:cNvSpPr>
                <a:spLocks noChangeArrowheads="1"/>
              </p:cNvSpPr>
              <p:nvPr/>
            </p:nvSpPr>
            <p:spPr bwMode="auto">
              <a:xfrm>
                <a:off x="2109" y="3529"/>
                <a:ext cx="3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Data in</a:t>
                </a:r>
                <a:endParaRPr kumimoji="0" lang="en-US" sz="1800" b="0" i="0" u="none" strike="noStrike" cap="none" normalizeH="0" baseline="0">
                  <a:ln>
                    <a:noFill/>
                  </a:ln>
                  <a:solidFill>
                    <a:schemeClr val="tx1"/>
                  </a:solidFill>
                  <a:effectLst/>
                  <a:latin typeface="Arial" pitchFamily="34" charset="0"/>
                </a:endParaRPr>
              </a:p>
            </p:txBody>
          </p:sp>
          <p:sp>
            <p:nvSpPr>
              <p:cNvPr id="69" name="Line 46"/>
              <p:cNvSpPr>
                <a:spLocks noChangeShapeType="1"/>
              </p:cNvSpPr>
              <p:nvPr/>
            </p:nvSpPr>
            <p:spPr bwMode="auto">
              <a:xfrm flipV="1">
                <a:off x="2247" y="3454"/>
                <a:ext cx="0" cy="75"/>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47"/>
              <p:cNvSpPr>
                <a:spLocks/>
              </p:cNvSpPr>
              <p:nvPr/>
            </p:nvSpPr>
            <p:spPr bwMode="auto">
              <a:xfrm>
                <a:off x="2233" y="3454"/>
                <a:ext cx="27" cy="48"/>
              </a:xfrm>
              <a:custGeom>
                <a:avLst/>
                <a:gdLst>
                  <a:gd name="T0" fmla="*/ 14 w 27"/>
                  <a:gd name="T1" fmla="*/ 34 h 48"/>
                  <a:gd name="T2" fmla="*/ 27 w 27"/>
                  <a:gd name="T3" fmla="*/ 48 h 48"/>
                  <a:gd name="T4" fmla="*/ 14 w 27"/>
                  <a:gd name="T5" fmla="*/ 0 h 48"/>
                  <a:gd name="T6" fmla="*/ 0 w 27"/>
                  <a:gd name="T7" fmla="*/ 48 h 48"/>
                  <a:gd name="T8" fmla="*/ 14 w 27"/>
                  <a:gd name="T9" fmla="*/ 34 h 48"/>
                </a:gdLst>
                <a:ahLst/>
                <a:cxnLst>
                  <a:cxn ang="0">
                    <a:pos x="T0" y="T1"/>
                  </a:cxn>
                  <a:cxn ang="0">
                    <a:pos x="T2" y="T3"/>
                  </a:cxn>
                  <a:cxn ang="0">
                    <a:pos x="T4" y="T5"/>
                  </a:cxn>
                  <a:cxn ang="0">
                    <a:pos x="T6" y="T7"/>
                  </a:cxn>
                  <a:cxn ang="0">
                    <a:pos x="T8" y="T9"/>
                  </a:cxn>
                </a:cxnLst>
                <a:rect l="0" t="0" r="r" b="b"/>
                <a:pathLst>
                  <a:path w="27" h="48">
                    <a:moveTo>
                      <a:pt x="14" y="34"/>
                    </a:moveTo>
                    <a:lnTo>
                      <a:pt x="27" y="48"/>
                    </a:lnTo>
                    <a:lnTo>
                      <a:pt x="14" y="0"/>
                    </a:lnTo>
                    <a:lnTo>
                      <a:pt x="0" y="48"/>
                    </a:lnTo>
                    <a:lnTo>
                      <a:pt x="14" y="3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48"/>
              <p:cNvSpPr>
                <a:spLocks noChangeArrowheads="1"/>
              </p:cNvSpPr>
              <p:nvPr/>
            </p:nvSpPr>
            <p:spPr bwMode="auto">
              <a:xfrm>
                <a:off x="1987" y="3648"/>
                <a:ext cx="510" cy="141"/>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49"/>
              <p:cNvSpPr>
                <a:spLocks noChangeArrowheads="1"/>
              </p:cNvSpPr>
              <p:nvPr/>
            </p:nvSpPr>
            <p:spPr bwMode="auto">
              <a:xfrm>
                <a:off x="1995" y="3671"/>
                <a:ext cx="5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Sans"/>
                  </a:rPr>
                  <a:t>Sense amplifier</a:t>
                </a:r>
                <a:endParaRPr kumimoji="0" lang="en-US" sz="1800" b="0" i="0" u="none" strike="noStrike" cap="none" normalizeH="0" baseline="0" dirty="0">
                  <a:ln>
                    <a:noFill/>
                  </a:ln>
                  <a:solidFill>
                    <a:schemeClr val="tx1"/>
                  </a:solidFill>
                  <a:effectLst/>
                  <a:latin typeface="Arial" pitchFamily="34" charset="0"/>
                </a:endParaRPr>
              </a:p>
            </p:txBody>
          </p:sp>
          <p:sp>
            <p:nvSpPr>
              <p:cNvPr id="73" name="Rectangle 50"/>
              <p:cNvSpPr>
                <a:spLocks noChangeArrowheads="1"/>
              </p:cNvSpPr>
              <p:nvPr/>
            </p:nvSpPr>
            <p:spPr bwMode="auto">
              <a:xfrm>
                <a:off x="2545" y="3657"/>
                <a:ext cx="585" cy="123"/>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51"/>
              <p:cNvSpPr>
                <a:spLocks noChangeArrowheads="1"/>
              </p:cNvSpPr>
              <p:nvPr/>
            </p:nvSpPr>
            <p:spPr bwMode="auto">
              <a:xfrm>
                <a:off x="2565" y="3666"/>
                <a:ext cx="5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Sense amplifier</a:t>
                </a:r>
                <a:endParaRPr kumimoji="0" lang="en-US" sz="1800" b="0" i="0" u="none" strike="noStrike" cap="none" normalizeH="0" baseline="0">
                  <a:ln>
                    <a:noFill/>
                  </a:ln>
                  <a:solidFill>
                    <a:schemeClr val="tx1"/>
                  </a:solidFill>
                  <a:effectLst/>
                  <a:latin typeface="Arial" pitchFamily="34" charset="0"/>
                </a:endParaRPr>
              </a:p>
            </p:txBody>
          </p:sp>
          <p:sp>
            <p:nvSpPr>
              <p:cNvPr id="75" name="Line 52"/>
              <p:cNvSpPr>
                <a:spLocks noChangeShapeType="1"/>
              </p:cNvSpPr>
              <p:nvPr/>
            </p:nvSpPr>
            <p:spPr bwMode="auto">
              <a:xfrm>
                <a:off x="2235" y="3787"/>
                <a:ext cx="0" cy="103"/>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53"/>
              <p:cNvSpPr>
                <a:spLocks/>
              </p:cNvSpPr>
              <p:nvPr/>
            </p:nvSpPr>
            <p:spPr bwMode="auto">
              <a:xfrm>
                <a:off x="2218" y="3833"/>
                <a:ext cx="33" cy="57"/>
              </a:xfrm>
              <a:custGeom>
                <a:avLst/>
                <a:gdLst>
                  <a:gd name="T0" fmla="*/ 17 w 33"/>
                  <a:gd name="T1" fmla="*/ 16 h 57"/>
                  <a:gd name="T2" fmla="*/ 0 w 33"/>
                  <a:gd name="T3" fmla="*/ 0 h 57"/>
                  <a:gd name="T4" fmla="*/ 17 w 33"/>
                  <a:gd name="T5" fmla="*/ 57 h 57"/>
                  <a:gd name="T6" fmla="*/ 33 w 33"/>
                  <a:gd name="T7" fmla="*/ 0 h 57"/>
                  <a:gd name="T8" fmla="*/ 17 w 33"/>
                  <a:gd name="T9" fmla="*/ 16 h 57"/>
                </a:gdLst>
                <a:ahLst/>
                <a:cxnLst>
                  <a:cxn ang="0">
                    <a:pos x="T0" y="T1"/>
                  </a:cxn>
                  <a:cxn ang="0">
                    <a:pos x="T2" y="T3"/>
                  </a:cxn>
                  <a:cxn ang="0">
                    <a:pos x="T4" y="T5"/>
                  </a:cxn>
                  <a:cxn ang="0">
                    <a:pos x="T6" y="T7"/>
                  </a:cxn>
                  <a:cxn ang="0">
                    <a:pos x="T8" y="T9"/>
                  </a:cxn>
                </a:cxnLst>
                <a:rect l="0" t="0" r="r" b="b"/>
                <a:pathLst>
                  <a:path w="33" h="57">
                    <a:moveTo>
                      <a:pt x="17" y="16"/>
                    </a:moveTo>
                    <a:lnTo>
                      <a:pt x="0" y="0"/>
                    </a:lnTo>
                    <a:lnTo>
                      <a:pt x="17" y="57"/>
                    </a:lnTo>
                    <a:lnTo>
                      <a:pt x="33"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54"/>
              <p:cNvSpPr>
                <a:spLocks noChangeShapeType="1"/>
              </p:cNvSpPr>
              <p:nvPr/>
            </p:nvSpPr>
            <p:spPr bwMode="auto">
              <a:xfrm>
                <a:off x="2814" y="3784"/>
                <a:ext cx="0" cy="10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55"/>
              <p:cNvSpPr>
                <a:spLocks/>
              </p:cNvSpPr>
              <p:nvPr/>
            </p:nvSpPr>
            <p:spPr bwMode="auto">
              <a:xfrm>
                <a:off x="2798" y="3830"/>
                <a:ext cx="32" cy="58"/>
              </a:xfrm>
              <a:custGeom>
                <a:avLst/>
                <a:gdLst>
                  <a:gd name="T0" fmla="*/ 16 w 32"/>
                  <a:gd name="T1" fmla="*/ 17 h 58"/>
                  <a:gd name="T2" fmla="*/ 0 w 32"/>
                  <a:gd name="T3" fmla="*/ 0 h 58"/>
                  <a:gd name="T4" fmla="*/ 16 w 32"/>
                  <a:gd name="T5" fmla="*/ 58 h 58"/>
                  <a:gd name="T6" fmla="*/ 32 w 32"/>
                  <a:gd name="T7" fmla="*/ 0 h 58"/>
                  <a:gd name="T8" fmla="*/ 16 w 32"/>
                  <a:gd name="T9" fmla="*/ 17 h 58"/>
                </a:gdLst>
                <a:ahLst/>
                <a:cxnLst>
                  <a:cxn ang="0">
                    <a:pos x="T0" y="T1"/>
                  </a:cxn>
                  <a:cxn ang="0">
                    <a:pos x="T2" y="T3"/>
                  </a:cxn>
                  <a:cxn ang="0">
                    <a:pos x="T4" y="T5"/>
                  </a:cxn>
                  <a:cxn ang="0">
                    <a:pos x="T6" y="T7"/>
                  </a:cxn>
                  <a:cxn ang="0">
                    <a:pos x="T8" y="T9"/>
                  </a:cxn>
                </a:cxnLst>
                <a:rect l="0" t="0" r="r" b="b"/>
                <a:pathLst>
                  <a:path w="32" h="58">
                    <a:moveTo>
                      <a:pt x="16" y="17"/>
                    </a:moveTo>
                    <a:lnTo>
                      <a:pt x="0" y="0"/>
                    </a:lnTo>
                    <a:lnTo>
                      <a:pt x="16" y="58"/>
                    </a:lnTo>
                    <a:lnTo>
                      <a:pt x="32" y="0"/>
                    </a:lnTo>
                    <a:lnTo>
                      <a:pt x="16"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56"/>
              <p:cNvSpPr>
                <a:spLocks noChangeArrowheads="1"/>
              </p:cNvSpPr>
              <p:nvPr/>
            </p:nvSpPr>
            <p:spPr bwMode="auto">
              <a:xfrm>
                <a:off x="2305" y="3871"/>
                <a:ext cx="50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Data out</a:t>
                </a:r>
                <a:endParaRPr kumimoji="0" lang="en-US" sz="1800" b="0" i="0" u="none" strike="noStrike" cap="none" normalizeH="0" baseline="0">
                  <a:ln>
                    <a:noFill/>
                  </a:ln>
                  <a:solidFill>
                    <a:schemeClr val="tx1"/>
                  </a:solidFill>
                  <a:effectLst/>
                  <a:latin typeface="Arial" pitchFamily="34" charset="0"/>
                </a:endParaRPr>
              </a:p>
            </p:txBody>
          </p:sp>
          <p:sp>
            <p:nvSpPr>
              <p:cNvPr id="80" name="Freeform 57"/>
              <p:cNvSpPr>
                <a:spLocks/>
              </p:cNvSpPr>
              <p:nvPr/>
            </p:nvSpPr>
            <p:spPr bwMode="auto">
              <a:xfrm>
                <a:off x="1436" y="3110"/>
                <a:ext cx="2444" cy="135"/>
              </a:xfrm>
              <a:custGeom>
                <a:avLst/>
                <a:gdLst>
                  <a:gd name="T0" fmla="*/ 467 w 16818"/>
                  <a:gd name="T1" fmla="*/ 0 h 933"/>
                  <a:gd name="T2" fmla="*/ 16352 w 16818"/>
                  <a:gd name="T3" fmla="*/ 0 h 933"/>
                  <a:gd name="T4" fmla="*/ 16818 w 16818"/>
                  <a:gd name="T5" fmla="*/ 467 h 933"/>
                  <a:gd name="T6" fmla="*/ 16352 w 16818"/>
                  <a:gd name="T7" fmla="*/ 933 h 933"/>
                  <a:gd name="T8" fmla="*/ 467 w 16818"/>
                  <a:gd name="T9" fmla="*/ 933 h 933"/>
                  <a:gd name="T10" fmla="*/ 0 w 16818"/>
                  <a:gd name="T11" fmla="*/ 467 h 933"/>
                  <a:gd name="T12" fmla="*/ 467 w 16818"/>
                  <a:gd name="T13" fmla="*/ 0 h 933"/>
                </a:gdLst>
                <a:ahLst/>
                <a:cxnLst>
                  <a:cxn ang="0">
                    <a:pos x="T0" y="T1"/>
                  </a:cxn>
                  <a:cxn ang="0">
                    <a:pos x="T2" y="T3"/>
                  </a:cxn>
                  <a:cxn ang="0">
                    <a:pos x="T4" y="T5"/>
                  </a:cxn>
                  <a:cxn ang="0">
                    <a:pos x="T6" y="T7"/>
                  </a:cxn>
                  <a:cxn ang="0">
                    <a:pos x="T8" y="T9"/>
                  </a:cxn>
                  <a:cxn ang="0">
                    <a:pos x="T10" y="T11"/>
                  </a:cxn>
                  <a:cxn ang="0">
                    <a:pos x="T12" y="T13"/>
                  </a:cxn>
                </a:cxnLst>
                <a:rect l="0" t="0" r="r" b="b"/>
                <a:pathLst>
                  <a:path w="16818" h="933">
                    <a:moveTo>
                      <a:pt x="467" y="0"/>
                    </a:moveTo>
                    <a:lnTo>
                      <a:pt x="16352" y="0"/>
                    </a:lnTo>
                    <a:cubicBezTo>
                      <a:pt x="16610" y="0"/>
                      <a:pt x="16818" y="208"/>
                      <a:pt x="16818" y="467"/>
                    </a:cubicBezTo>
                    <a:cubicBezTo>
                      <a:pt x="16818" y="725"/>
                      <a:pt x="16610" y="933"/>
                      <a:pt x="16352" y="933"/>
                    </a:cubicBezTo>
                    <a:lnTo>
                      <a:pt x="467" y="933"/>
                    </a:lnTo>
                    <a:cubicBezTo>
                      <a:pt x="208" y="933"/>
                      <a:pt x="0" y="725"/>
                      <a:pt x="0" y="467"/>
                    </a:cubicBezTo>
                    <a:cubicBezTo>
                      <a:pt x="0" y="208"/>
                      <a:pt x="208" y="0"/>
                      <a:pt x="467" y="0"/>
                    </a:cubicBezTo>
                    <a:close/>
                  </a:path>
                </a:pathLst>
              </a:custGeom>
              <a:solidFill>
                <a:srgbClr val="FFD5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58"/>
              <p:cNvSpPr>
                <a:spLocks noChangeArrowheads="1"/>
              </p:cNvSpPr>
              <p:nvPr/>
            </p:nvSpPr>
            <p:spPr bwMode="auto">
              <a:xfrm>
                <a:off x="2661" y="3517"/>
                <a:ext cx="3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Data in</a:t>
                </a:r>
                <a:endParaRPr kumimoji="0" lang="en-US" sz="1800" b="0" i="0" u="none" strike="noStrike" cap="none" normalizeH="0" baseline="0">
                  <a:ln>
                    <a:noFill/>
                  </a:ln>
                  <a:solidFill>
                    <a:schemeClr val="tx1"/>
                  </a:solidFill>
                  <a:effectLst/>
                  <a:latin typeface="Arial" pitchFamily="34" charset="0"/>
                </a:endParaRPr>
              </a:p>
            </p:txBody>
          </p:sp>
          <p:sp>
            <p:nvSpPr>
              <p:cNvPr id="82" name="Line 59"/>
              <p:cNvSpPr>
                <a:spLocks noChangeShapeType="1"/>
              </p:cNvSpPr>
              <p:nvPr/>
            </p:nvSpPr>
            <p:spPr bwMode="auto">
              <a:xfrm flipV="1">
                <a:off x="2799" y="3442"/>
                <a:ext cx="0" cy="76"/>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60"/>
              <p:cNvSpPr>
                <a:spLocks/>
              </p:cNvSpPr>
              <p:nvPr/>
            </p:nvSpPr>
            <p:spPr bwMode="auto">
              <a:xfrm>
                <a:off x="2785" y="3442"/>
                <a:ext cx="27" cy="48"/>
              </a:xfrm>
              <a:custGeom>
                <a:avLst/>
                <a:gdLst>
                  <a:gd name="T0" fmla="*/ 14 w 27"/>
                  <a:gd name="T1" fmla="*/ 34 h 48"/>
                  <a:gd name="T2" fmla="*/ 27 w 27"/>
                  <a:gd name="T3" fmla="*/ 48 h 48"/>
                  <a:gd name="T4" fmla="*/ 14 w 27"/>
                  <a:gd name="T5" fmla="*/ 0 h 48"/>
                  <a:gd name="T6" fmla="*/ 0 w 27"/>
                  <a:gd name="T7" fmla="*/ 48 h 48"/>
                  <a:gd name="T8" fmla="*/ 14 w 27"/>
                  <a:gd name="T9" fmla="*/ 34 h 48"/>
                </a:gdLst>
                <a:ahLst/>
                <a:cxnLst>
                  <a:cxn ang="0">
                    <a:pos x="T0" y="T1"/>
                  </a:cxn>
                  <a:cxn ang="0">
                    <a:pos x="T2" y="T3"/>
                  </a:cxn>
                  <a:cxn ang="0">
                    <a:pos x="T4" y="T5"/>
                  </a:cxn>
                  <a:cxn ang="0">
                    <a:pos x="T6" y="T7"/>
                  </a:cxn>
                  <a:cxn ang="0">
                    <a:pos x="T8" y="T9"/>
                  </a:cxn>
                </a:cxnLst>
                <a:rect l="0" t="0" r="r" b="b"/>
                <a:pathLst>
                  <a:path w="27" h="48">
                    <a:moveTo>
                      <a:pt x="14" y="34"/>
                    </a:moveTo>
                    <a:lnTo>
                      <a:pt x="27" y="48"/>
                    </a:lnTo>
                    <a:lnTo>
                      <a:pt x="14" y="0"/>
                    </a:lnTo>
                    <a:lnTo>
                      <a:pt x="0" y="48"/>
                    </a:lnTo>
                    <a:lnTo>
                      <a:pt x="14" y="3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61"/>
              <p:cNvSpPr>
                <a:spLocks noChangeArrowheads="1"/>
              </p:cNvSpPr>
              <p:nvPr/>
            </p:nvSpPr>
            <p:spPr bwMode="auto">
              <a:xfrm>
                <a:off x="2014" y="3122"/>
                <a:ext cx="104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Column mux/demux</a:t>
                </a:r>
                <a:endParaRPr kumimoji="0" lang="en-US" sz="1800" b="0" i="0" u="none" strike="noStrike" cap="none" normalizeH="0" baseline="0">
                  <a:ln>
                    <a:noFill/>
                  </a:ln>
                  <a:solidFill>
                    <a:schemeClr val="tx1"/>
                  </a:solidFill>
                  <a:effectLst/>
                  <a:latin typeface="Arial" pitchFamily="34" charset="0"/>
                </a:endParaRPr>
              </a:p>
            </p:txBody>
          </p:sp>
          <p:sp>
            <p:nvSpPr>
              <p:cNvPr id="85" name="Line 62"/>
              <p:cNvSpPr>
                <a:spLocks noChangeShapeType="1"/>
              </p:cNvSpPr>
              <p:nvPr/>
            </p:nvSpPr>
            <p:spPr bwMode="auto">
              <a:xfrm>
                <a:off x="928" y="3181"/>
                <a:ext cx="50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63"/>
              <p:cNvSpPr>
                <a:spLocks/>
              </p:cNvSpPr>
              <p:nvPr/>
            </p:nvSpPr>
            <p:spPr bwMode="auto">
              <a:xfrm>
                <a:off x="1350" y="3156"/>
                <a:ext cx="86" cy="49"/>
              </a:xfrm>
              <a:custGeom>
                <a:avLst/>
                <a:gdLst>
                  <a:gd name="T0" fmla="*/ 25 w 86"/>
                  <a:gd name="T1" fmla="*/ 25 h 49"/>
                  <a:gd name="T2" fmla="*/ 0 w 86"/>
                  <a:gd name="T3" fmla="*/ 49 h 49"/>
                  <a:gd name="T4" fmla="*/ 86 w 86"/>
                  <a:gd name="T5" fmla="*/ 25 h 49"/>
                  <a:gd name="T6" fmla="*/ 0 w 86"/>
                  <a:gd name="T7" fmla="*/ 0 h 49"/>
                  <a:gd name="T8" fmla="*/ 25 w 86"/>
                  <a:gd name="T9" fmla="*/ 25 h 49"/>
                </a:gdLst>
                <a:ahLst/>
                <a:cxnLst>
                  <a:cxn ang="0">
                    <a:pos x="T0" y="T1"/>
                  </a:cxn>
                  <a:cxn ang="0">
                    <a:pos x="T2" y="T3"/>
                  </a:cxn>
                  <a:cxn ang="0">
                    <a:pos x="T4" y="T5"/>
                  </a:cxn>
                  <a:cxn ang="0">
                    <a:pos x="T6" y="T7"/>
                  </a:cxn>
                  <a:cxn ang="0">
                    <a:pos x="T8" y="T9"/>
                  </a:cxn>
                </a:cxnLst>
                <a:rect l="0" t="0" r="r" b="b"/>
                <a:pathLst>
                  <a:path w="86" h="49">
                    <a:moveTo>
                      <a:pt x="25" y="25"/>
                    </a:moveTo>
                    <a:lnTo>
                      <a:pt x="0" y="49"/>
                    </a:lnTo>
                    <a:lnTo>
                      <a:pt x="86"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64"/>
              <p:cNvSpPr>
                <a:spLocks noChangeArrowheads="1"/>
              </p:cNvSpPr>
              <p:nvPr/>
            </p:nvSpPr>
            <p:spPr bwMode="auto">
              <a:xfrm>
                <a:off x="918" y="3020"/>
                <a:ext cx="52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Address</a:t>
                </a:r>
                <a:endParaRPr kumimoji="0" lang="en-US" sz="1800" b="0" i="0" u="none" strike="noStrike" cap="none" normalizeH="0" baseline="0">
                  <a:ln>
                    <a:noFill/>
                  </a:ln>
                  <a:solidFill>
                    <a:schemeClr val="tx1"/>
                  </a:solidFill>
                  <a:effectLst/>
                  <a:latin typeface="Arial" pitchFamily="34" charset="0"/>
                </a:endParaRPr>
              </a:p>
            </p:txBody>
          </p:sp>
          <p:sp>
            <p:nvSpPr>
              <p:cNvPr id="88" name="Line 65"/>
              <p:cNvSpPr>
                <a:spLocks noChangeShapeType="1"/>
              </p:cNvSpPr>
              <p:nvPr/>
            </p:nvSpPr>
            <p:spPr bwMode="auto">
              <a:xfrm>
                <a:off x="1460" y="1049"/>
                <a:ext cx="1" cy="176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66"/>
              <p:cNvSpPr>
                <a:spLocks noChangeShapeType="1"/>
              </p:cNvSpPr>
              <p:nvPr/>
            </p:nvSpPr>
            <p:spPr bwMode="auto">
              <a:xfrm>
                <a:off x="2073" y="1056"/>
                <a:ext cx="1" cy="176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Rectangle 67"/>
              <p:cNvSpPr>
                <a:spLocks noChangeArrowheads="1"/>
              </p:cNvSpPr>
              <p:nvPr/>
            </p:nvSpPr>
            <p:spPr bwMode="auto">
              <a:xfrm>
                <a:off x="1478" y="984"/>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91" name="Rectangle 68"/>
              <p:cNvSpPr>
                <a:spLocks noChangeArrowheads="1"/>
              </p:cNvSpPr>
              <p:nvPr/>
            </p:nvSpPr>
            <p:spPr bwMode="auto">
              <a:xfrm>
                <a:off x="2085" y="989"/>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92" name="Rectangle 69"/>
              <p:cNvSpPr>
                <a:spLocks noChangeArrowheads="1"/>
              </p:cNvSpPr>
              <p:nvPr/>
            </p:nvSpPr>
            <p:spPr bwMode="auto">
              <a:xfrm>
                <a:off x="1548" y="103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93" name="Rectangle 70"/>
              <p:cNvSpPr>
                <a:spLocks noChangeArrowheads="1"/>
              </p:cNvSpPr>
              <p:nvPr/>
            </p:nvSpPr>
            <p:spPr bwMode="auto">
              <a:xfrm>
                <a:off x="2146" y="1047"/>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94" name="Line 71"/>
              <p:cNvSpPr>
                <a:spLocks noChangeShapeType="1"/>
              </p:cNvSpPr>
              <p:nvPr/>
            </p:nvSpPr>
            <p:spPr bwMode="auto">
              <a:xfrm>
                <a:off x="1899" y="1076"/>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72"/>
              <p:cNvSpPr>
                <a:spLocks noChangeShapeType="1"/>
              </p:cNvSpPr>
              <p:nvPr/>
            </p:nvSpPr>
            <p:spPr bwMode="auto">
              <a:xfrm flipH="1">
                <a:off x="1894" y="1463"/>
                <a:ext cx="186"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Oval 73"/>
              <p:cNvSpPr>
                <a:spLocks noChangeArrowheads="1"/>
              </p:cNvSpPr>
              <p:nvPr/>
            </p:nvSpPr>
            <p:spPr bwMode="auto">
              <a:xfrm>
                <a:off x="2049" y="144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74"/>
              <p:cNvSpPr>
                <a:spLocks noChangeShapeType="1"/>
              </p:cNvSpPr>
              <p:nvPr/>
            </p:nvSpPr>
            <p:spPr bwMode="auto">
              <a:xfrm>
                <a:off x="1459" y="1458"/>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Oval 75"/>
              <p:cNvSpPr>
                <a:spLocks noChangeArrowheads="1"/>
              </p:cNvSpPr>
              <p:nvPr/>
            </p:nvSpPr>
            <p:spPr bwMode="auto">
              <a:xfrm>
                <a:off x="1444" y="1439"/>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Line 76"/>
              <p:cNvSpPr>
                <a:spLocks noChangeShapeType="1"/>
              </p:cNvSpPr>
              <p:nvPr/>
            </p:nvSpPr>
            <p:spPr bwMode="auto">
              <a:xfrm>
                <a:off x="1755" y="1788"/>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7"/>
              <p:cNvSpPr>
                <a:spLocks noChangeArrowheads="1"/>
              </p:cNvSpPr>
              <p:nvPr/>
            </p:nvSpPr>
            <p:spPr bwMode="auto">
              <a:xfrm>
                <a:off x="1631" y="1875"/>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78"/>
              <p:cNvSpPr>
                <a:spLocks noChangeArrowheads="1"/>
              </p:cNvSpPr>
              <p:nvPr/>
            </p:nvSpPr>
            <p:spPr bwMode="auto">
              <a:xfrm>
                <a:off x="1680" y="189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102" name="Rectangle 79"/>
              <p:cNvSpPr>
                <a:spLocks noChangeArrowheads="1"/>
              </p:cNvSpPr>
              <p:nvPr/>
            </p:nvSpPr>
            <p:spPr bwMode="auto">
              <a:xfrm>
                <a:off x="1703" y="196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103" name="Line 80"/>
              <p:cNvSpPr>
                <a:spLocks noChangeShapeType="1"/>
              </p:cNvSpPr>
              <p:nvPr/>
            </p:nvSpPr>
            <p:spPr bwMode="auto">
              <a:xfrm>
                <a:off x="1537" y="191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Oval 81"/>
              <p:cNvSpPr>
                <a:spLocks noChangeArrowheads="1"/>
              </p:cNvSpPr>
              <p:nvPr/>
            </p:nvSpPr>
            <p:spPr bwMode="auto">
              <a:xfrm>
                <a:off x="1523" y="189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Line 82"/>
              <p:cNvSpPr>
                <a:spLocks noChangeShapeType="1"/>
              </p:cNvSpPr>
              <p:nvPr/>
            </p:nvSpPr>
            <p:spPr bwMode="auto">
              <a:xfrm flipH="1">
                <a:off x="1883" y="191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Oval 83"/>
              <p:cNvSpPr>
                <a:spLocks noChangeArrowheads="1"/>
              </p:cNvSpPr>
              <p:nvPr/>
            </p:nvSpPr>
            <p:spPr bwMode="auto">
              <a:xfrm>
                <a:off x="1944" y="189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Line 84"/>
              <p:cNvSpPr>
                <a:spLocks noChangeShapeType="1"/>
              </p:cNvSpPr>
              <p:nvPr/>
            </p:nvSpPr>
            <p:spPr bwMode="auto">
              <a:xfrm flipH="1">
                <a:off x="1880" y="198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Oval 85"/>
              <p:cNvSpPr>
                <a:spLocks noChangeArrowheads="1"/>
              </p:cNvSpPr>
              <p:nvPr/>
            </p:nvSpPr>
            <p:spPr bwMode="auto">
              <a:xfrm>
                <a:off x="2034" y="1970"/>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Line 86"/>
              <p:cNvSpPr>
                <a:spLocks noChangeShapeType="1"/>
              </p:cNvSpPr>
              <p:nvPr/>
            </p:nvSpPr>
            <p:spPr bwMode="auto">
              <a:xfrm>
                <a:off x="1444" y="198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Oval 87"/>
              <p:cNvSpPr>
                <a:spLocks noChangeArrowheads="1"/>
              </p:cNvSpPr>
              <p:nvPr/>
            </p:nvSpPr>
            <p:spPr bwMode="auto">
              <a:xfrm>
                <a:off x="1430" y="196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Line 88"/>
              <p:cNvSpPr>
                <a:spLocks noChangeShapeType="1"/>
              </p:cNvSpPr>
              <p:nvPr/>
            </p:nvSpPr>
            <p:spPr bwMode="auto">
              <a:xfrm>
                <a:off x="1769" y="2618"/>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Rectangle 89"/>
              <p:cNvSpPr>
                <a:spLocks noChangeArrowheads="1"/>
              </p:cNvSpPr>
              <p:nvPr/>
            </p:nvSpPr>
            <p:spPr bwMode="auto">
              <a:xfrm>
                <a:off x="1645" y="2705"/>
                <a:ext cx="251" cy="156"/>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90"/>
              <p:cNvSpPr>
                <a:spLocks noChangeArrowheads="1"/>
              </p:cNvSpPr>
              <p:nvPr/>
            </p:nvSpPr>
            <p:spPr bwMode="auto">
              <a:xfrm>
                <a:off x="1694" y="272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114" name="Rectangle 91"/>
              <p:cNvSpPr>
                <a:spLocks noChangeArrowheads="1"/>
              </p:cNvSpPr>
              <p:nvPr/>
            </p:nvSpPr>
            <p:spPr bwMode="auto">
              <a:xfrm>
                <a:off x="1717" y="2798"/>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115" name="Line 92"/>
              <p:cNvSpPr>
                <a:spLocks noChangeShapeType="1"/>
              </p:cNvSpPr>
              <p:nvPr/>
            </p:nvSpPr>
            <p:spPr bwMode="auto">
              <a:xfrm>
                <a:off x="1551" y="274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Oval 93"/>
              <p:cNvSpPr>
                <a:spLocks noChangeArrowheads="1"/>
              </p:cNvSpPr>
              <p:nvPr/>
            </p:nvSpPr>
            <p:spPr bwMode="auto">
              <a:xfrm>
                <a:off x="1537" y="272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Line 94"/>
              <p:cNvSpPr>
                <a:spLocks noChangeShapeType="1"/>
              </p:cNvSpPr>
              <p:nvPr/>
            </p:nvSpPr>
            <p:spPr bwMode="auto">
              <a:xfrm flipH="1">
                <a:off x="1897" y="274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Oval 95"/>
              <p:cNvSpPr>
                <a:spLocks noChangeArrowheads="1"/>
              </p:cNvSpPr>
              <p:nvPr/>
            </p:nvSpPr>
            <p:spPr bwMode="auto">
              <a:xfrm>
                <a:off x="1958" y="272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Line 96"/>
              <p:cNvSpPr>
                <a:spLocks noChangeShapeType="1"/>
              </p:cNvSpPr>
              <p:nvPr/>
            </p:nvSpPr>
            <p:spPr bwMode="auto">
              <a:xfrm flipH="1">
                <a:off x="1894" y="281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Oval 97"/>
              <p:cNvSpPr>
                <a:spLocks noChangeArrowheads="1"/>
              </p:cNvSpPr>
              <p:nvPr/>
            </p:nvSpPr>
            <p:spPr bwMode="auto">
              <a:xfrm>
                <a:off x="2048" y="2801"/>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Line 98"/>
              <p:cNvSpPr>
                <a:spLocks noChangeShapeType="1"/>
              </p:cNvSpPr>
              <p:nvPr/>
            </p:nvSpPr>
            <p:spPr bwMode="auto">
              <a:xfrm>
                <a:off x="1459" y="281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Oval 99"/>
              <p:cNvSpPr>
                <a:spLocks noChangeArrowheads="1"/>
              </p:cNvSpPr>
              <p:nvPr/>
            </p:nvSpPr>
            <p:spPr bwMode="auto">
              <a:xfrm>
                <a:off x="1444" y="279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00"/>
              <p:cNvSpPr>
                <a:spLocks/>
              </p:cNvSpPr>
              <p:nvPr/>
            </p:nvSpPr>
            <p:spPr bwMode="auto">
              <a:xfrm>
                <a:off x="780" y="1065"/>
                <a:ext cx="446" cy="65"/>
              </a:xfrm>
              <a:custGeom>
                <a:avLst/>
                <a:gdLst>
                  <a:gd name="T0" fmla="*/ 0 w 3071"/>
                  <a:gd name="T1" fmla="*/ 0 h 447"/>
                  <a:gd name="T2" fmla="*/ 3071 w 3071"/>
                  <a:gd name="T3" fmla="*/ 0 h 447"/>
                  <a:gd name="T4" fmla="*/ 3071 w 3071"/>
                  <a:gd name="T5" fmla="*/ 447 h 447"/>
                </a:gdLst>
                <a:ahLst/>
                <a:cxnLst>
                  <a:cxn ang="0">
                    <a:pos x="T0" y="T1"/>
                  </a:cxn>
                  <a:cxn ang="0">
                    <a:pos x="T2" y="T3"/>
                  </a:cxn>
                  <a:cxn ang="0">
                    <a:pos x="T4" y="T5"/>
                  </a:cxn>
                </a:cxnLst>
                <a:rect l="0" t="0" r="r" b="b"/>
                <a:pathLst>
                  <a:path w="3071" h="447">
                    <a:moveTo>
                      <a:pt x="0" y="0"/>
                    </a:moveTo>
                    <a:lnTo>
                      <a:pt x="3071" y="0"/>
                    </a:lnTo>
                    <a:lnTo>
                      <a:pt x="3071" y="447"/>
                    </a:lnTo>
                  </a:path>
                </a:pathLst>
              </a:custGeom>
              <a:noFill/>
              <a:ln w="7" cap="flat">
                <a:solidFill>
                  <a:srgbClr val="2718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1"/>
              <p:cNvSpPr>
                <a:spLocks/>
              </p:cNvSpPr>
              <p:nvPr/>
            </p:nvSpPr>
            <p:spPr bwMode="auto">
              <a:xfrm>
                <a:off x="1212" y="1088"/>
                <a:ext cx="28" cy="49"/>
              </a:xfrm>
              <a:custGeom>
                <a:avLst/>
                <a:gdLst>
                  <a:gd name="T0" fmla="*/ 14 w 28"/>
                  <a:gd name="T1" fmla="*/ 14 h 49"/>
                  <a:gd name="T2" fmla="*/ 0 w 28"/>
                  <a:gd name="T3" fmla="*/ 0 h 49"/>
                  <a:gd name="T4" fmla="*/ 14 w 28"/>
                  <a:gd name="T5" fmla="*/ 49 h 49"/>
                  <a:gd name="T6" fmla="*/ 28 w 28"/>
                  <a:gd name="T7" fmla="*/ 0 h 49"/>
                  <a:gd name="T8" fmla="*/ 14 w 28"/>
                  <a:gd name="T9" fmla="*/ 14 h 49"/>
                </a:gdLst>
                <a:ahLst/>
                <a:cxnLst>
                  <a:cxn ang="0">
                    <a:pos x="T0" y="T1"/>
                  </a:cxn>
                  <a:cxn ang="0">
                    <a:pos x="T2" y="T3"/>
                  </a:cxn>
                  <a:cxn ang="0">
                    <a:pos x="T4" y="T5"/>
                  </a:cxn>
                  <a:cxn ang="0">
                    <a:pos x="T6" y="T7"/>
                  </a:cxn>
                  <a:cxn ang="0">
                    <a:pos x="T8" y="T9"/>
                  </a:cxn>
                </a:cxnLst>
                <a:rect l="0" t="0" r="r" b="b"/>
                <a:pathLst>
                  <a:path w="28" h="49">
                    <a:moveTo>
                      <a:pt x="14" y="14"/>
                    </a:moveTo>
                    <a:lnTo>
                      <a:pt x="0" y="0"/>
                    </a:lnTo>
                    <a:lnTo>
                      <a:pt x="14" y="49"/>
                    </a:lnTo>
                    <a:lnTo>
                      <a:pt x="28" y="0"/>
                    </a:lnTo>
                    <a:lnTo>
                      <a:pt x="14" y="1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Rectangle 102"/>
              <p:cNvSpPr>
                <a:spLocks noChangeArrowheads="1"/>
              </p:cNvSpPr>
              <p:nvPr/>
            </p:nvSpPr>
            <p:spPr bwMode="auto">
              <a:xfrm>
                <a:off x="735" y="1076"/>
                <a:ext cx="39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CAM mode</a:t>
                </a:r>
                <a:endParaRPr kumimoji="0" lang="en-US" sz="1800" b="0" i="0" u="none" strike="noStrike" cap="none" normalizeH="0" baseline="0">
                  <a:ln>
                    <a:noFill/>
                  </a:ln>
                  <a:solidFill>
                    <a:schemeClr val="tx1"/>
                  </a:solidFill>
                  <a:effectLst/>
                  <a:latin typeface="Arial" pitchFamily="34" charset="0"/>
                </a:endParaRPr>
              </a:p>
            </p:txBody>
          </p:sp>
          <p:sp>
            <p:nvSpPr>
              <p:cNvPr id="126" name="Line 103"/>
              <p:cNvSpPr>
                <a:spLocks noChangeShapeType="1"/>
              </p:cNvSpPr>
              <p:nvPr/>
            </p:nvSpPr>
            <p:spPr bwMode="auto">
              <a:xfrm>
                <a:off x="2619" y="1261"/>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04"/>
              <p:cNvSpPr>
                <a:spLocks noChangeArrowheads="1"/>
              </p:cNvSpPr>
              <p:nvPr/>
            </p:nvSpPr>
            <p:spPr bwMode="auto">
              <a:xfrm>
                <a:off x="2495" y="1349"/>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Rectangle 105"/>
              <p:cNvSpPr>
                <a:spLocks noChangeArrowheads="1"/>
              </p:cNvSpPr>
              <p:nvPr/>
            </p:nvSpPr>
            <p:spPr bwMode="auto">
              <a:xfrm>
                <a:off x="2545" y="1364"/>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129" name="Rectangle 106"/>
              <p:cNvSpPr>
                <a:spLocks noChangeArrowheads="1"/>
              </p:cNvSpPr>
              <p:nvPr/>
            </p:nvSpPr>
            <p:spPr bwMode="auto">
              <a:xfrm>
                <a:off x="2567" y="144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130" name="Line 107"/>
              <p:cNvSpPr>
                <a:spLocks noChangeShapeType="1"/>
              </p:cNvSpPr>
              <p:nvPr/>
            </p:nvSpPr>
            <p:spPr bwMode="auto">
              <a:xfrm>
                <a:off x="2399" y="1186"/>
                <a:ext cx="1" cy="191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08"/>
              <p:cNvSpPr>
                <a:spLocks noChangeShapeType="1"/>
              </p:cNvSpPr>
              <p:nvPr/>
            </p:nvSpPr>
            <p:spPr bwMode="auto">
              <a:xfrm>
                <a:off x="2402" y="1390"/>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Oval 109"/>
              <p:cNvSpPr>
                <a:spLocks noChangeArrowheads="1"/>
              </p:cNvSpPr>
              <p:nvPr/>
            </p:nvSpPr>
            <p:spPr bwMode="auto">
              <a:xfrm>
                <a:off x="2387" y="1372"/>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Line 110"/>
              <p:cNvSpPr>
                <a:spLocks noChangeShapeType="1"/>
              </p:cNvSpPr>
              <p:nvPr/>
            </p:nvSpPr>
            <p:spPr bwMode="auto">
              <a:xfrm flipH="1">
                <a:off x="2835" y="1185"/>
                <a:ext cx="2" cy="1918"/>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11"/>
              <p:cNvSpPr>
                <a:spLocks noChangeShapeType="1"/>
              </p:cNvSpPr>
              <p:nvPr/>
            </p:nvSpPr>
            <p:spPr bwMode="auto">
              <a:xfrm flipH="1">
                <a:off x="2748" y="1389"/>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Oval 112"/>
              <p:cNvSpPr>
                <a:spLocks noChangeArrowheads="1"/>
              </p:cNvSpPr>
              <p:nvPr/>
            </p:nvSpPr>
            <p:spPr bwMode="auto">
              <a:xfrm>
                <a:off x="2809" y="1370"/>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Rectangle 113"/>
              <p:cNvSpPr>
                <a:spLocks noChangeArrowheads="1"/>
              </p:cNvSpPr>
              <p:nvPr/>
            </p:nvSpPr>
            <p:spPr bwMode="auto">
              <a:xfrm>
                <a:off x="2362" y="1096"/>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137" name="Rectangle 114"/>
              <p:cNvSpPr>
                <a:spLocks noChangeArrowheads="1"/>
              </p:cNvSpPr>
              <p:nvPr/>
            </p:nvSpPr>
            <p:spPr bwMode="auto">
              <a:xfrm>
                <a:off x="2755" y="1085"/>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138" name="Line 115"/>
              <p:cNvSpPr>
                <a:spLocks noChangeShapeType="1"/>
              </p:cNvSpPr>
              <p:nvPr/>
            </p:nvSpPr>
            <p:spPr bwMode="auto">
              <a:xfrm>
                <a:off x="2309" y="979"/>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16"/>
              <p:cNvSpPr>
                <a:spLocks noChangeShapeType="1"/>
              </p:cNvSpPr>
              <p:nvPr/>
            </p:nvSpPr>
            <p:spPr bwMode="auto">
              <a:xfrm>
                <a:off x="2310" y="1048"/>
                <a:ext cx="1" cy="177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17"/>
              <p:cNvSpPr>
                <a:spLocks noChangeShapeType="1"/>
              </p:cNvSpPr>
              <p:nvPr/>
            </p:nvSpPr>
            <p:spPr bwMode="auto">
              <a:xfrm>
                <a:off x="2923" y="1055"/>
                <a:ext cx="1" cy="176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18"/>
              <p:cNvSpPr>
                <a:spLocks noChangeArrowheads="1"/>
              </p:cNvSpPr>
              <p:nvPr/>
            </p:nvSpPr>
            <p:spPr bwMode="auto">
              <a:xfrm>
                <a:off x="2327" y="984"/>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142" name="Rectangle 119"/>
              <p:cNvSpPr>
                <a:spLocks noChangeArrowheads="1"/>
              </p:cNvSpPr>
              <p:nvPr/>
            </p:nvSpPr>
            <p:spPr bwMode="auto">
              <a:xfrm>
                <a:off x="2935" y="988"/>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143" name="Rectangle 120"/>
              <p:cNvSpPr>
                <a:spLocks noChangeArrowheads="1"/>
              </p:cNvSpPr>
              <p:nvPr/>
            </p:nvSpPr>
            <p:spPr bwMode="auto">
              <a:xfrm>
                <a:off x="2397" y="103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Sans"/>
                  </a:rPr>
                  <a:t>2</a:t>
                </a:r>
                <a:endParaRPr kumimoji="0" lang="en-US" sz="1800" b="0" i="0" u="none" strike="noStrike" cap="none" normalizeH="0" baseline="0">
                  <a:ln>
                    <a:noFill/>
                  </a:ln>
                  <a:solidFill>
                    <a:schemeClr val="tx1"/>
                  </a:solidFill>
                  <a:effectLst/>
                  <a:latin typeface="Arial" pitchFamily="34" charset="0"/>
                </a:endParaRPr>
              </a:p>
            </p:txBody>
          </p:sp>
          <p:sp>
            <p:nvSpPr>
              <p:cNvPr id="144" name="Rectangle 121"/>
              <p:cNvSpPr>
                <a:spLocks noChangeArrowheads="1"/>
              </p:cNvSpPr>
              <p:nvPr/>
            </p:nvSpPr>
            <p:spPr bwMode="auto">
              <a:xfrm>
                <a:off x="2996" y="1047"/>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Sans"/>
                  </a:rPr>
                  <a:t>2</a:t>
                </a:r>
                <a:endParaRPr kumimoji="0" lang="en-US" sz="1800" b="0" i="0" u="none" strike="noStrike" cap="none" normalizeH="0" baseline="0">
                  <a:ln>
                    <a:noFill/>
                  </a:ln>
                  <a:solidFill>
                    <a:schemeClr val="tx1"/>
                  </a:solidFill>
                  <a:effectLst/>
                  <a:latin typeface="Arial" pitchFamily="34" charset="0"/>
                </a:endParaRPr>
              </a:p>
            </p:txBody>
          </p:sp>
          <p:sp>
            <p:nvSpPr>
              <p:cNvPr id="145" name="Line 122"/>
              <p:cNvSpPr>
                <a:spLocks noChangeShapeType="1"/>
              </p:cNvSpPr>
              <p:nvPr/>
            </p:nvSpPr>
            <p:spPr bwMode="auto">
              <a:xfrm>
                <a:off x="2748" y="1076"/>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123"/>
              <p:cNvSpPr>
                <a:spLocks noChangeShapeType="1"/>
              </p:cNvSpPr>
              <p:nvPr/>
            </p:nvSpPr>
            <p:spPr bwMode="auto">
              <a:xfrm flipH="1">
                <a:off x="2744" y="1463"/>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Oval 124"/>
              <p:cNvSpPr>
                <a:spLocks noChangeArrowheads="1"/>
              </p:cNvSpPr>
              <p:nvPr/>
            </p:nvSpPr>
            <p:spPr bwMode="auto">
              <a:xfrm>
                <a:off x="2898" y="144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Line 125"/>
              <p:cNvSpPr>
                <a:spLocks noChangeShapeType="1"/>
              </p:cNvSpPr>
              <p:nvPr/>
            </p:nvSpPr>
            <p:spPr bwMode="auto">
              <a:xfrm>
                <a:off x="2309" y="1457"/>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Oval 126"/>
              <p:cNvSpPr>
                <a:spLocks noChangeArrowheads="1"/>
              </p:cNvSpPr>
              <p:nvPr/>
            </p:nvSpPr>
            <p:spPr bwMode="auto">
              <a:xfrm>
                <a:off x="2294" y="1439"/>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 name="Line 127"/>
              <p:cNvSpPr>
                <a:spLocks noChangeShapeType="1"/>
              </p:cNvSpPr>
              <p:nvPr/>
            </p:nvSpPr>
            <p:spPr bwMode="auto">
              <a:xfrm>
                <a:off x="2605" y="1787"/>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28"/>
              <p:cNvSpPr>
                <a:spLocks noChangeArrowheads="1"/>
              </p:cNvSpPr>
              <p:nvPr/>
            </p:nvSpPr>
            <p:spPr bwMode="auto">
              <a:xfrm>
                <a:off x="2480" y="1875"/>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 name="Rectangle 129"/>
              <p:cNvSpPr>
                <a:spLocks noChangeArrowheads="1"/>
              </p:cNvSpPr>
              <p:nvPr/>
            </p:nvSpPr>
            <p:spPr bwMode="auto">
              <a:xfrm>
                <a:off x="2530" y="189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153" name="Rectangle 130"/>
              <p:cNvSpPr>
                <a:spLocks noChangeArrowheads="1"/>
              </p:cNvSpPr>
              <p:nvPr/>
            </p:nvSpPr>
            <p:spPr bwMode="auto">
              <a:xfrm>
                <a:off x="2553" y="196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154" name="Line 131"/>
              <p:cNvSpPr>
                <a:spLocks noChangeShapeType="1"/>
              </p:cNvSpPr>
              <p:nvPr/>
            </p:nvSpPr>
            <p:spPr bwMode="auto">
              <a:xfrm>
                <a:off x="2387" y="1916"/>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Oval 132"/>
              <p:cNvSpPr>
                <a:spLocks noChangeArrowheads="1"/>
              </p:cNvSpPr>
              <p:nvPr/>
            </p:nvSpPr>
            <p:spPr bwMode="auto">
              <a:xfrm>
                <a:off x="2372" y="189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 name="Line 133"/>
              <p:cNvSpPr>
                <a:spLocks noChangeShapeType="1"/>
              </p:cNvSpPr>
              <p:nvPr/>
            </p:nvSpPr>
            <p:spPr bwMode="auto">
              <a:xfrm flipH="1">
                <a:off x="2733" y="191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Oval 134"/>
              <p:cNvSpPr>
                <a:spLocks noChangeArrowheads="1"/>
              </p:cNvSpPr>
              <p:nvPr/>
            </p:nvSpPr>
            <p:spPr bwMode="auto">
              <a:xfrm>
                <a:off x="2794" y="189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Line 135"/>
              <p:cNvSpPr>
                <a:spLocks noChangeShapeType="1"/>
              </p:cNvSpPr>
              <p:nvPr/>
            </p:nvSpPr>
            <p:spPr bwMode="auto">
              <a:xfrm flipH="1">
                <a:off x="2729" y="198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Oval 136"/>
              <p:cNvSpPr>
                <a:spLocks noChangeArrowheads="1"/>
              </p:cNvSpPr>
              <p:nvPr/>
            </p:nvSpPr>
            <p:spPr bwMode="auto">
              <a:xfrm>
                <a:off x="2884" y="1970"/>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 name="Line 137"/>
              <p:cNvSpPr>
                <a:spLocks noChangeShapeType="1"/>
              </p:cNvSpPr>
              <p:nvPr/>
            </p:nvSpPr>
            <p:spPr bwMode="auto">
              <a:xfrm>
                <a:off x="2294" y="1983"/>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Oval 138"/>
              <p:cNvSpPr>
                <a:spLocks noChangeArrowheads="1"/>
              </p:cNvSpPr>
              <p:nvPr/>
            </p:nvSpPr>
            <p:spPr bwMode="auto">
              <a:xfrm>
                <a:off x="2279" y="196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 name="Line 139"/>
              <p:cNvSpPr>
                <a:spLocks noChangeShapeType="1"/>
              </p:cNvSpPr>
              <p:nvPr/>
            </p:nvSpPr>
            <p:spPr bwMode="auto">
              <a:xfrm>
                <a:off x="2619" y="2617"/>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40"/>
              <p:cNvSpPr>
                <a:spLocks noChangeArrowheads="1"/>
              </p:cNvSpPr>
              <p:nvPr/>
            </p:nvSpPr>
            <p:spPr bwMode="auto">
              <a:xfrm>
                <a:off x="2494" y="2705"/>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 name="Rectangle 141"/>
              <p:cNvSpPr>
                <a:spLocks noChangeArrowheads="1"/>
              </p:cNvSpPr>
              <p:nvPr/>
            </p:nvSpPr>
            <p:spPr bwMode="auto">
              <a:xfrm>
                <a:off x="2544" y="272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165" name="Rectangle 142"/>
              <p:cNvSpPr>
                <a:spLocks noChangeArrowheads="1"/>
              </p:cNvSpPr>
              <p:nvPr/>
            </p:nvSpPr>
            <p:spPr bwMode="auto">
              <a:xfrm>
                <a:off x="2567" y="279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166" name="Line 143"/>
              <p:cNvSpPr>
                <a:spLocks noChangeShapeType="1"/>
              </p:cNvSpPr>
              <p:nvPr/>
            </p:nvSpPr>
            <p:spPr bwMode="auto">
              <a:xfrm>
                <a:off x="2401" y="274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Oval 144"/>
              <p:cNvSpPr>
                <a:spLocks noChangeArrowheads="1"/>
              </p:cNvSpPr>
              <p:nvPr/>
            </p:nvSpPr>
            <p:spPr bwMode="auto">
              <a:xfrm>
                <a:off x="2387" y="272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 name="Line 145"/>
              <p:cNvSpPr>
                <a:spLocks noChangeShapeType="1"/>
              </p:cNvSpPr>
              <p:nvPr/>
            </p:nvSpPr>
            <p:spPr bwMode="auto">
              <a:xfrm flipH="1">
                <a:off x="2747" y="274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Oval 146"/>
              <p:cNvSpPr>
                <a:spLocks noChangeArrowheads="1"/>
              </p:cNvSpPr>
              <p:nvPr/>
            </p:nvSpPr>
            <p:spPr bwMode="auto">
              <a:xfrm>
                <a:off x="2808" y="272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 name="Line 147"/>
              <p:cNvSpPr>
                <a:spLocks noChangeShapeType="1"/>
              </p:cNvSpPr>
              <p:nvPr/>
            </p:nvSpPr>
            <p:spPr bwMode="auto">
              <a:xfrm flipH="1">
                <a:off x="2743" y="281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Oval 148"/>
              <p:cNvSpPr>
                <a:spLocks noChangeArrowheads="1"/>
              </p:cNvSpPr>
              <p:nvPr/>
            </p:nvSpPr>
            <p:spPr bwMode="auto">
              <a:xfrm>
                <a:off x="2898" y="2801"/>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 name="Line 149"/>
              <p:cNvSpPr>
                <a:spLocks noChangeShapeType="1"/>
              </p:cNvSpPr>
              <p:nvPr/>
            </p:nvSpPr>
            <p:spPr bwMode="auto">
              <a:xfrm>
                <a:off x="2308" y="281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Oval 150"/>
              <p:cNvSpPr>
                <a:spLocks noChangeArrowheads="1"/>
              </p:cNvSpPr>
              <p:nvPr/>
            </p:nvSpPr>
            <p:spPr bwMode="auto">
              <a:xfrm>
                <a:off x="2293" y="279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151"/>
              <p:cNvSpPr>
                <a:spLocks noChangeShapeType="1"/>
              </p:cNvSpPr>
              <p:nvPr/>
            </p:nvSpPr>
            <p:spPr bwMode="auto">
              <a:xfrm>
                <a:off x="3557" y="1258"/>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52"/>
              <p:cNvSpPr>
                <a:spLocks noChangeArrowheads="1"/>
              </p:cNvSpPr>
              <p:nvPr/>
            </p:nvSpPr>
            <p:spPr bwMode="auto">
              <a:xfrm>
                <a:off x="3433" y="1346"/>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53"/>
              <p:cNvSpPr>
                <a:spLocks noChangeArrowheads="1"/>
              </p:cNvSpPr>
              <p:nvPr/>
            </p:nvSpPr>
            <p:spPr bwMode="auto">
              <a:xfrm>
                <a:off x="3482" y="1361"/>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177" name="Rectangle 154"/>
              <p:cNvSpPr>
                <a:spLocks noChangeArrowheads="1"/>
              </p:cNvSpPr>
              <p:nvPr/>
            </p:nvSpPr>
            <p:spPr bwMode="auto">
              <a:xfrm>
                <a:off x="3505" y="1438"/>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178" name="Line 155"/>
              <p:cNvSpPr>
                <a:spLocks noChangeShapeType="1"/>
              </p:cNvSpPr>
              <p:nvPr/>
            </p:nvSpPr>
            <p:spPr bwMode="auto">
              <a:xfrm>
                <a:off x="3337" y="1183"/>
                <a:ext cx="1" cy="192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56"/>
              <p:cNvSpPr>
                <a:spLocks noChangeShapeType="1"/>
              </p:cNvSpPr>
              <p:nvPr/>
            </p:nvSpPr>
            <p:spPr bwMode="auto">
              <a:xfrm>
                <a:off x="3340" y="138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Oval 157"/>
              <p:cNvSpPr>
                <a:spLocks noChangeArrowheads="1"/>
              </p:cNvSpPr>
              <p:nvPr/>
            </p:nvSpPr>
            <p:spPr bwMode="auto">
              <a:xfrm>
                <a:off x="3325" y="1369"/>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158"/>
              <p:cNvSpPr>
                <a:spLocks noChangeShapeType="1"/>
              </p:cNvSpPr>
              <p:nvPr/>
            </p:nvSpPr>
            <p:spPr bwMode="auto">
              <a:xfrm>
                <a:off x="3774" y="1182"/>
                <a:ext cx="2" cy="192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59"/>
              <p:cNvSpPr>
                <a:spLocks noChangeShapeType="1"/>
              </p:cNvSpPr>
              <p:nvPr/>
            </p:nvSpPr>
            <p:spPr bwMode="auto">
              <a:xfrm flipH="1">
                <a:off x="3685" y="1386"/>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Oval 160"/>
              <p:cNvSpPr>
                <a:spLocks noChangeArrowheads="1"/>
              </p:cNvSpPr>
              <p:nvPr/>
            </p:nvSpPr>
            <p:spPr bwMode="auto">
              <a:xfrm>
                <a:off x="3747" y="1367"/>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 name="Rectangle 161"/>
              <p:cNvSpPr>
                <a:spLocks noChangeArrowheads="1"/>
              </p:cNvSpPr>
              <p:nvPr/>
            </p:nvSpPr>
            <p:spPr bwMode="auto">
              <a:xfrm>
                <a:off x="3299" y="1093"/>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185" name="Rectangle 162"/>
              <p:cNvSpPr>
                <a:spLocks noChangeArrowheads="1"/>
              </p:cNvSpPr>
              <p:nvPr/>
            </p:nvSpPr>
            <p:spPr bwMode="auto">
              <a:xfrm>
                <a:off x="3693" y="1082"/>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186" name="Line 163"/>
              <p:cNvSpPr>
                <a:spLocks noChangeShapeType="1"/>
              </p:cNvSpPr>
              <p:nvPr/>
            </p:nvSpPr>
            <p:spPr bwMode="auto">
              <a:xfrm>
                <a:off x="3246" y="976"/>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64"/>
              <p:cNvSpPr>
                <a:spLocks noChangeShapeType="1"/>
              </p:cNvSpPr>
              <p:nvPr/>
            </p:nvSpPr>
            <p:spPr bwMode="auto">
              <a:xfrm>
                <a:off x="3248" y="1046"/>
                <a:ext cx="1" cy="1761"/>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65"/>
              <p:cNvSpPr>
                <a:spLocks noChangeShapeType="1"/>
              </p:cNvSpPr>
              <p:nvPr/>
            </p:nvSpPr>
            <p:spPr bwMode="auto">
              <a:xfrm>
                <a:off x="3861" y="1053"/>
                <a:ext cx="1" cy="176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66"/>
              <p:cNvSpPr>
                <a:spLocks noChangeArrowheads="1"/>
              </p:cNvSpPr>
              <p:nvPr/>
            </p:nvSpPr>
            <p:spPr bwMode="auto">
              <a:xfrm>
                <a:off x="3265" y="981"/>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190" name="Rectangle 167"/>
              <p:cNvSpPr>
                <a:spLocks noChangeArrowheads="1"/>
              </p:cNvSpPr>
              <p:nvPr/>
            </p:nvSpPr>
            <p:spPr bwMode="auto">
              <a:xfrm>
                <a:off x="3873" y="985"/>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191" name="Rectangle 168"/>
              <p:cNvSpPr>
                <a:spLocks noChangeArrowheads="1"/>
              </p:cNvSpPr>
              <p:nvPr/>
            </p:nvSpPr>
            <p:spPr bwMode="auto">
              <a:xfrm>
                <a:off x="3335" y="1031"/>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Sans"/>
                  </a:rPr>
                  <a:t>n</a:t>
                </a:r>
                <a:endParaRPr kumimoji="0" lang="en-US" sz="1800" b="0" i="0" u="none" strike="noStrike" cap="none" normalizeH="0" baseline="0">
                  <a:ln>
                    <a:noFill/>
                  </a:ln>
                  <a:solidFill>
                    <a:schemeClr val="tx1"/>
                  </a:solidFill>
                  <a:effectLst/>
                  <a:latin typeface="Arial" pitchFamily="34" charset="0"/>
                </a:endParaRPr>
              </a:p>
            </p:txBody>
          </p:sp>
          <p:sp>
            <p:nvSpPr>
              <p:cNvPr id="192" name="Rectangle 169"/>
              <p:cNvSpPr>
                <a:spLocks noChangeArrowheads="1"/>
              </p:cNvSpPr>
              <p:nvPr/>
            </p:nvSpPr>
            <p:spPr bwMode="auto">
              <a:xfrm>
                <a:off x="3934" y="104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2B0000"/>
                    </a:solidFill>
                    <a:effectLst/>
                    <a:latin typeface="Sans"/>
                  </a:rPr>
                  <a:t>n</a:t>
                </a:r>
                <a:endParaRPr kumimoji="0" lang="en-US" sz="1800" b="0" i="0" u="none" strike="noStrike" cap="none" normalizeH="0" baseline="0">
                  <a:ln>
                    <a:noFill/>
                  </a:ln>
                  <a:solidFill>
                    <a:schemeClr val="tx1"/>
                  </a:solidFill>
                  <a:effectLst/>
                  <a:latin typeface="Arial" pitchFamily="34" charset="0"/>
                </a:endParaRPr>
              </a:p>
            </p:txBody>
          </p:sp>
          <p:sp>
            <p:nvSpPr>
              <p:cNvPr id="193" name="Line 170"/>
              <p:cNvSpPr>
                <a:spLocks noChangeShapeType="1"/>
              </p:cNvSpPr>
              <p:nvPr/>
            </p:nvSpPr>
            <p:spPr bwMode="auto">
              <a:xfrm>
                <a:off x="3686" y="1073"/>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71"/>
              <p:cNvSpPr>
                <a:spLocks noChangeShapeType="1"/>
              </p:cNvSpPr>
              <p:nvPr/>
            </p:nvSpPr>
            <p:spPr bwMode="auto">
              <a:xfrm flipH="1">
                <a:off x="3682" y="1460"/>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Oval 172"/>
              <p:cNvSpPr>
                <a:spLocks noChangeArrowheads="1"/>
              </p:cNvSpPr>
              <p:nvPr/>
            </p:nvSpPr>
            <p:spPr bwMode="auto">
              <a:xfrm>
                <a:off x="3836" y="1441"/>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 name="Line 173"/>
              <p:cNvSpPr>
                <a:spLocks noChangeShapeType="1"/>
              </p:cNvSpPr>
              <p:nvPr/>
            </p:nvSpPr>
            <p:spPr bwMode="auto">
              <a:xfrm>
                <a:off x="3247" y="1455"/>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Oval 174"/>
              <p:cNvSpPr>
                <a:spLocks noChangeArrowheads="1"/>
              </p:cNvSpPr>
              <p:nvPr/>
            </p:nvSpPr>
            <p:spPr bwMode="auto">
              <a:xfrm>
                <a:off x="3232" y="143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 name="Line 175"/>
              <p:cNvSpPr>
                <a:spLocks noChangeShapeType="1"/>
              </p:cNvSpPr>
              <p:nvPr/>
            </p:nvSpPr>
            <p:spPr bwMode="auto">
              <a:xfrm>
                <a:off x="3542" y="1784"/>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Rectangle 176"/>
              <p:cNvSpPr>
                <a:spLocks noChangeArrowheads="1"/>
              </p:cNvSpPr>
              <p:nvPr/>
            </p:nvSpPr>
            <p:spPr bwMode="auto">
              <a:xfrm>
                <a:off x="3418" y="1872"/>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 name="Rectangle 177"/>
              <p:cNvSpPr>
                <a:spLocks noChangeArrowheads="1"/>
              </p:cNvSpPr>
              <p:nvPr/>
            </p:nvSpPr>
            <p:spPr bwMode="auto">
              <a:xfrm>
                <a:off x="3468" y="1887"/>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201" name="Rectangle 178"/>
              <p:cNvSpPr>
                <a:spLocks noChangeArrowheads="1"/>
              </p:cNvSpPr>
              <p:nvPr/>
            </p:nvSpPr>
            <p:spPr bwMode="auto">
              <a:xfrm>
                <a:off x="3490" y="196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202" name="Line 179"/>
              <p:cNvSpPr>
                <a:spLocks noChangeShapeType="1"/>
              </p:cNvSpPr>
              <p:nvPr/>
            </p:nvSpPr>
            <p:spPr bwMode="auto">
              <a:xfrm>
                <a:off x="3325" y="1913"/>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Oval 180"/>
              <p:cNvSpPr>
                <a:spLocks noChangeArrowheads="1"/>
              </p:cNvSpPr>
              <p:nvPr/>
            </p:nvSpPr>
            <p:spPr bwMode="auto">
              <a:xfrm>
                <a:off x="3310" y="189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181"/>
              <p:cNvSpPr>
                <a:spLocks noChangeShapeType="1"/>
              </p:cNvSpPr>
              <p:nvPr/>
            </p:nvSpPr>
            <p:spPr bwMode="auto">
              <a:xfrm flipH="1">
                <a:off x="3671" y="1912"/>
                <a:ext cx="9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Oval 182"/>
              <p:cNvSpPr>
                <a:spLocks noChangeArrowheads="1"/>
              </p:cNvSpPr>
              <p:nvPr/>
            </p:nvSpPr>
            <p:spPr bwMode="auto">
              <a:xfrm>
                <a:off x="3732" y="1893"/>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 name="Line 183"/>
              <p:cNvSpPr>
                <a:spLocks noChangeShapeType="1"/>
              </p:cNvSpPr>
              <p:nvPr/>
            </p:nvSpPr>
            <p:spPr bwMode="auto">
              <a:xfrm flipH="1">
                <a:off x="3667" y="1986"/>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Oval 184"/>
              <p:cNvSpPr>
                <a:spLocks noChangeArrowheads="1"/>
              </p:cNvSpPr>
              <p:nvPr/>
            </p:nvSpPr>
            <p:spPr bwMode="auto">
              <a:xfrm>
                <a:off x="3821" y="196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 name="Line 185"/>
              <p:cNvSpPr>
                <a:spLocks noChangeShapeType="1"/>
              </p:cNvSpPr>
              <p:nvPr/>
            </p:nvSpPr>
            <p:spPr bwMode="auto">
              <a:xfrm>
                <a:off x="3232" y="1980"/>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Oval 186"/>
              <p:cNvSpPr>
                <a:spLocks noChangeArrowheads="1"/>
              </p:cNvSpPr>
              <p:nvPr/>
            </p:nvSpPr>
            <p:spPr bwMode="auto">
              <a:xfrm>
                <a:off x="3217" y="196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 name="Line 187"/>
              <p:cNvSpPr>
                <a:spLocks noChangeShapeType="1"/>
              </p:cNvSpPr>
              <p:nvPr/>
            </p:nvSpPr>
            <p:spPr bwMode="auto">
              <a:xfrm>
                <a:off x="3557" y="2615"/>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Rectangle 188"/>
              <p:cNvSpPr>
                <a:spLocks noChangeArrowheads="1"/>
              </p:cNvSpPr>
              <p:nvPr/>
            </p:nvSpPr>
            <p:spPr bwMode="auto">
              <a:xfrm>
                <a:off x="3432" y="2702"/>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 name="Rectangle 189"/>
              <p:cNvSpPr>
                <a:spLocks noChangeArrowheads="1"/>
              </p:cNvSpPr>
              <p:nvPr/>
            </p:nvSpPr>
            <p:spPr bwMode="auto">
              <a:xfrm>
                <a:off x="3482" y="2717"/>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213" name="Rectangle 190"/>
              <p:cNvSpPr>
                <a:spLocks noChangeArrowheads="1"/>
              </p:cNvSpPr>
              <p:nvPr/>
            </p:nvSpPr>
            <p:spPr bwMode="auto">
              <a:xfrm>
                <a:off x="3504" y="279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214" name="Line 191"/>
              <p:cNvSpPr>
                <a:spLocks noChangeShapeType="1"/>
              </p:cNvSpPr>
              <p:nvPr/>
            </p:nvSpPr>
            <p:spPr bwMode="auto">
              <a:xfrm>
                <a:off x="3339" y="2744"/>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Oval 192"/>
              <p:cNvSpPr>
                <a:spLocks noChangeArrowheads="1"/>
              </p:cNvSpPr>
              <p:nvPr/>
            </p:nvSpPr>
            <p:spPr bwMode="auto">
              <a:xfrm>
                <a:off x="3324" y="272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6" name="Line 193"/>
              <p:cNvSpPr>
                <a:spLocks noChangeShapeType="1"/>
              </p:cNvSpPr>
              <p:nvPr/>
            </p:nvSpPr>
            <p:spPr bwMode="auto">
              <a:xfrm flipH="1">
                <a:off x="3685" y="2742"/>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Oval 194"/>
              <p:cNvSpPr>
                <a:spLocks noChangeArrowheads="1"/>
              </p:cNvSpPr>
              <p:nvPr/>
            </p:nvSpPr>
            <p:spPr bwMode="auto">
              <a:xfrm>
                <a:off x="3746" y="2724"/>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 name="Line 195"/>
              <p:cNvSpPr>
                <a:spLocks noChangeShapeType="1"/>
              </p:cNvSpPr>
              <p:nvPr/>
            </p:nvSpPr>
            <p:spPr bwMode="auto">
              <a:xfrm flipH="1">
                <a:off x="3681" y="2816"/>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Oval 196"/>
              <p:cNvSpPr>
                <a:spLocks noChangeArrowheads="1"/>
              </p:cNvSpPr>
              <p:nvPr/>
            </p:nvSpPr>
            <p:spPr bwMode="auto">
              <a:xfrm>
                <a:off x="3835" y="279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 name="Line 197"/>
              <p:cNvSpPr>
                <a:spLocks noChangeShapeType="1"/>
              </p:cNvSpPr>
              <p:nvPr/>
            </p:nvSpPr>
            <p:spPr bwMode="auto">
              <a:xfrm>
                <a:off x="3246" y="2811"/>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Oval 198"/>
              <p:cNvSpPr>
                <a:spLocks noChangeArrowheads="1"/>
              </p:cNvSpPr>
              <p:nvPr/>
            </p:nvSpPr>
            <p:spPr bwMode="auto">
              <a:xfrm>
                <a:off x="3231" y="279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2" name="Oval 199"/>
              <p:cNvSpPr>
                <a:spLocks noChangeArrowheads="1"/>
              </p:cNvSpPr>
              <p:nvPr/>
            </p:nvSpPr>
            <p:spPr bwMode="auto">
              <a:xfrm>
                <a:off x="2164" y="2277"/>
                <a:ext cx="34"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 name="Oval 200"/>
              <p:cNvSpPr>
                <a:spLocks noChangeArrowheads="1"/>
              </p:cNvSpPr>
              <p:nvPr/>
            </p:nvSpPr>
            <p:spPr bwMode="auto">
              <a:xfrm>
                <a:off x="2596" y="2277"/>
                <a:ext cx="35"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 name="Oval 201"/>
              <p:cNvSpPr>
                <a:spLocks noChangeArrowheads="1"/>
              </p:cNvSpPr>
              <p:nvPr/>
            </p:nvSpPr>
            <p:spPr bwMode="auto">
              <a:xfrm>
                <a:off x="3004" y="2277"/>
                <a:ext cx="35"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5" name="Oval 202"/>
              <p:cNvSpPr>
                <a:spLocks noChangeArrowheads="1"/>
              </p:cNvSpPr>
              <p:nvPr/>
            </p:nvSpPr>
            <p:spPr bwMode="auto">
              <a:xfrm>
                <a:off x="3516" y="2277"/>
                <a:ext cx="34"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 name="Rectangle 203"/>
              <p:cNvSpPr>
                <a:spLocks noChangeArrowheads="1"/>
              </p:cNvSpPr>
              <p:nvPr/>
            </p:nvSpPr>
            <p:spPr bwMode="auto">
              <a:xfrm>
                <a:off x="3988" y="1223"/>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WL</a:t>
                </a:r>
                <a:endParaRPr kumimoji="0" lang="en-US" sz="1800" b="0" i="0" u="none" strike="noStrike" cap="none" normalizeH="0" baseline="0">
                  <a:ln>
                    <a:noFill/>
                  </a:ln>
                  <a:solidFill>
                    <a:schemeClr val="tx1"/>
                  </a:solidFill>
                  <a:effectLst/>
                  <a:latin typeface="Arial" pitchFamily="34" charset="0"/>
                </a:endParaRPr>
              </a:p>
            </p:txBody>
          </p:sp>
          <p:sp>
            <p:nvSpPr>
              <p:cNvPr id="227" name="Rectangle 204"/>
              <p:cNvSpPr>
                <a:spLocks noChangeArrowheads="1"/>
              </p:cNvSpPr>
              <p:nvPr/>
            </p:nvSpPr>
            <p:spPr bwMode="auto">
              <a:xfrm>
                <a:off x="3988" y="1746"/>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WL</a:t>
                </a:r>
                <a:endParaRPr kumimoji="0" lang="en-US" sz="1800" b="0" i="0" u="none" strike="noStrike" cap="none" normalizeH="0" baseline="0">
                  <a:ln>
                    <a:noFill/>
                  </a:ln>
                  <a:solidFill>
                    <a:schemeClr val="tx1"/>
                  </a:solidFill>
                  <a:effectLst/>
                  <a:latin typeface="Arial" pitchFamily="34" charset="0"/>
                </a:endParaRPr>
              </a:p>
            </p:txBody>
          </p:sp>
        </p:grpSp>
        <p:sp>
          <p:nvSpPr>
            <p:cNvPr id="7" name="Rectangle 206"/>
            <p:cNvSpPr>
              <a:spLocks noChangeArrowheads="1"/>
            </p:cNvSpPr>
            <p:nvPr/>
          </p:nvSpPr>
          <p:spPr bwMode="auto">
            <a:xfrm>
              <a:off x="6330950" y="4081463"/>
              <a:ext cx="2286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WL</a:t>
              </a:r>
              <a:endParaRPr kumimoji="0" lang="en-US" sz="1800" b="0" i="0" u="none" strike="noStrike" cap="none" normalizeH="0" baseline="0">
                <a:ln>
                  <a:noFill/>
                </a:ln>
                <a:solidFill>
                  <a:schemeClr val="tx1"/>
                </a:solidFill>
                <a:effectLst/>
                <a:latin typeface="Arial" pitchFamily="34" charset="0"/>
              </a:endParaRPr>
            </a:p>
          </p:txBody>
        </p:sp>
        <p:sp>
          <p:nvSpPr>
            <p:cNvPr id="8" name="Freeform 207"/>
            <p:cNvSpPr>
              <a:spLocks/>
            </p:cNvSpPr>
            <p:nvPr/>
          </p:nvSpPr>
          <p:spPr bwMode="auto">
            <a:xfrm>
              <a:off x="2781300" y="2393950"/>
              <a:ext cx="4375150" cy="144463"/>
            </a:xfrm>
            <a:custGeom>
              <a:avLst/>
              <a:gdLst>
                <a:gd name="T0" fmla="*/ 0 w 18971"/>
                <a:gd name="T1" fmla="*/ 0 h 622"/>
                <a:gd name="T2" fmla="*/ 0 w 18971"/>
                <a:gd name="T3" fmla="*/ 622 h 622"/>
                <a:gd name="T4" fmla="*/ 18699 w 18971"/>
                <a:gd name="T5" fmla="*/ 622 h 622"/>
              </a:gdLst>
              <a:ahLst/>
              <a:cxnLst>
                <a:cxn ang="0">
                  <a:pos x="T0" y="T1"/>
                </a:cxn>
                <a:cxn ang="0">
                  <a:pos x="T2" y="T3"/>
                </a:cxn>
                <a:cxn ang="0">
                  <a:pos x="T4" y="T5"/>
                </a:cxn>
              </a:cxnLst>
              <a:rect l="0" t="0" r="r" b="b"/>
              <a:pathLst>
                <a:path w="18971" h="622">
                  <a:moveTo>
                    <a:pt x="0" y="0"/>
                  </a:moveTo>
                  <a:lnTo>
                    <a:pt x="0" y="622"/>
                  </a:lnTo>
                  <a:cubicBezTo>
                    <a:pt x="0" y="622"/>
                    <a:pt x="18971" y="603"/>
                    <a:pt x="18699" y="622"/>
                  </a:cubicBez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208"/>
            <p:cNvSpPr>
              <a:spLocks noChangeShapeType="1"/>
            </p:cNvSpPr>
            <p:nvPr/>
          </p:nvSpPr>
          <p:spPr bwMode="auto">
            <a:xfrm>
              <a:off x="4149725" y="2386013"/>
              <a:ext cx="0" cy="147638"/>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209"/>
            <p:cNvSpPr>
              <a:spLocks noChangeShapeType="1"/>
            </p:cNvSpPr>
            <p:nvPr/>
          </p:nvSpPr>
          <p:spPr bwMode="auto">
            <a:xfrm>
              <a:off x="5632450" y="2386013"/>
              <a:ext cx="0" cy="14287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210"/>
            <p:cNvSpPr>
              <a:spLocks/>
            </p:cNvSpPr>
            <p:nvPr/>
          </p:nvSpPr>
          <p:spPr bwMode="auto">
            <a:xfrm>
              <a:off x="2755900" y="3228975"/>
              <a:ext cx="4219575" cy="142875"/>
            </a:xfrm>
            <a:custGeom>
              <a:avLst/>
              <a:gdLst>
                <a:gd name="T0" fmla="*/ 0 w 18291"/>
                <a:gd name="T1" fmla="*/ 0 h 622"/>
                <a:gd name="T2" fmla="*/ 0 w 18291"/>
                <a:gd name="T3" fmla="*/ 622 h 622"/>
                <a:gd name="T4" fmla="*/ 18291 w 18291"/>
                <a:gd name="T5" fmla="*/ 622 h 622"/>
              </a:gdLst>
              <a:ahLst/>
              <a:cxnLst>
                <a:cxn ang="0">
                  <a:pos x="T0" y="T1"/>
                </a:cxn>
                <a:cxn ang="0">
                  <a:pos x="T2" y="T3"/>
                </a:cxn>
                <a:cxn ang="0">
                  <a:pos x="T4" y="T5"/>
                </a:cxn>
              </a:cxnLst>
              <a:rect l="0" t="0" r="r" b="b"/>
              <a:pathLst>
                <a:path w="18291" h="622">
                  <a:moveTo>
                    <a:pt x="0" y="0"/>
                  </a:moveTo>
                  <a:lnTo>
                    <a:pt x="0" y="622"/>
                  </a:lnTo>
                  <a:lnTo>
                    <a:pt x="18291" y="622"/>
                  </a:ln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211"/>
            <p:cNvSpPr>
              <a:spLocks noChangeShapeType="1"/>
            </p:cNvSpPr>
            <p:nvPr/>
          </p:nvSpPr>
          <p:spPr bwMode="auto">
            <a:xfrm>
              <a:off x="4122738" y="3219450"/>
              <a:ext cx="0" cy="147638"/>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212"/>
            <p:cNvSpPr>
              <a:spLocks noChangeShapeType="1"/>
            </p:cNvSpPr>
            <p:nvPr/>
          </p:nvSpPr>
          <p:spPr bwMode="auto">
            <a:xfrm>
              <a:off x="5607050" y="3219450"/>
              <a:ext cx="0" cy="14287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213"/>
            <p:cNvSpPr>
              <a:spLocks/>
            </p:cNvSpPr>
            <p:nvPr/>
          </p:nvSpPr>
          <p:spPr bwMode="auto">
            <a:xfrm>
              <a:off x="2755900" y="4541838"/>
              <a:ext cx="3851275" cy="142875"/>
            </a:xfrm>
            <a:custGeom>
              <a:avLst/>
              <a:gdLst>
                <a:gd name="T0" fmla="*/ 0 w 16697"/>
                <a:gd name="T1" fmla="*/ 0 h 622"/>
                <a:gd name="T2" fmla="*/ 0 w 16697"/>
                <a:gd name="T3" fmla="*/ 622 h 622"/>
                <a:gd name="T4" fmla="*/ 16697 w 16697"/>
                <a:gd name="T5" fmla="*/ 622 h 622"/>
              </a:gdLst>
              <a:ahLst/>
              <a:cxnLst>
                <a:cxn ang="0">
                  <a:pos x="T0" y="T1"/>
                </a:cxn>
                <a:cxn ang="0">
                  <a:pos x="T2" y="T3"/>
                </a:cxn>
                <a:cxn ang="0">
                  <a:pos x="T4" y="T5"/>
                </a:cxn>
              </a:cxnLst>
              <a:rect l="0" t="0" r="r" b="b"/>
              <a:pathLst>
                <a:path w="16697" h="622">
                  <a:moveTo>
                    <a:pt x="0" y="0"/>
                  </a:moveTo>
                  <a:lnTo>
                    <a:pt x="0" y="622"/>
                  </a:lnTo>
                  <a:lnTo>
                    <a:pt x="16697" y="622"/>
                  </a:ln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14"/>
            <p:cNvSpPr>
              <a:spLocks noChangeShapeType="1"/>
            </p:cNvSpPr>
            <p:nvPr/>
          </p:nvSpPr>
          <p:spPr bwMode="auto">
            <a:xfrm>
              <a:off x="4122738" y="4532313"/>
              <a:ext cx="0" cy="14922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15"/>
            <p:cNvSpPr>
              <a:spLocks noChangeShapeType="1"/>
            </p:cNvSpPr>
            <p:nvPr/>
          </p:nvSpPr>
          <p:spPr bwMode="auto">
            <a:xfrm>
              <a:off x="5607050" y="4532313"/>
              <a:ext cx="0" cy="144463"/>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16"/>
            <p:cNvSpPr>
              <a:spLocks noChangeShapeType="1"/>
            </p:cNvSpPr>
            <p:nvPr/>
          </p:nvSpPr>
          <p:spPr bwMode="auto">
            <a:xfrm>
              <a:off x="6610350" y="4684713"/>
              <a:ext cx="0" cy="596900"/>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217"/>
            <p:cNvSpPr>
              <a:spLocks noChangeShapeType="1"/>
            </p:cNvSpPr>
            <p:nvPr/>
          </p:nvSpPr>
          <p:spPr bwMode="auto">
            <a:xfrm>
              <a:off x="6972300" y="3371850"/>
              <a:ext cx="0" cy="1909763"/>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18"/>
            <p:cNvSpPr>
              <a:spLocks noChangeShapeType="1"/>
            </p:cNvSpPr>
            <p:nvPr/>
          </p:nvSpPr>
          <p:spPr bwMode="auto">
            <a:xfrm>
              <a:off x="7092950" y="2533650"/>
              <a:ext cx="0" cy="2757488"/>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219"/>
            <p:cNvSpPr>
              <a:spLocks noChangeArrowheads="1"/>
            </p:cNvSpPr>
            <p:nvPr/>
          </p:nvSpPr>
          <p:spPr bwMode="auto">
            <a:xfrm>
              <a:off x="6591300" y="2379663"/>
              <a:ext cx="3603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match</a:t>
              </a:r>
              <a:endParaRPr kumimoji="0" lang="en-US" sz="1800" b="0" i="0" u="none" strike="noStrike" cap="none" normalizeH="0" baseline="0">
                <a:ln>
                  <a:noFill/>
                </a:ln>
                <a:solidFill>
                  <a:schemeClr val="tx1"/>
                </a:solidFill>
                <a:effectLst/>
                <a:latin typeface="Arial" pitchFamily="34" charset="0"/>
              </a:endParaRPr>
            </a:p>
          </p:txBody>
        </p:sp>
        <p:sp>
          <p:nvSpPr>
            <p:cNvPr id="21" name="Oval 220"/>
            <p:cNvSpPr>
              <a:spLocks noChangeArrowheads="1"/>
            </p:cNvSpPr>
            <p:nvPr/>
          </p:nvSpPr>
          <p:spPr bwMode="auto">
            <a:xfrm>
              <a:off x="6645275" y="5129213"/>
              <a:ext cx="55563" cy="53975"/>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221"/>
            <p:cNvSpPr>
              <a:spLocks noChangeArrowheads="1"/>
            </p:cNvSpPr>
            <p:nvPr/>
          </p:nvSpPr>
          <p:spPr bwMode="auto">
            <a:xfrm>
              <a:off x="6756400" y="5129213"/>
              <a:ext cx="55563" cy="53975"/>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22"/>
            <p:cNvSpPr>
              <a:spLocks noChangeArrowheads="1"/>
            </p:cNvSpPr>
            <p:nvPr/>
          </p:nvSpPr>
          <p:spPr bwMode="auto">
            <a:xfrm>
              <a:off x="6873875" y="5124450"/>
              <a:ext cx="55563" cy="55563"/>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3"/>
            <p:cNvSpPr>
              <a:spLocks/>
            </p:cNvSpPr>
            <p:nvPr/>
          </p:nvSpPr>
          <p:spPr bwMode="auto">
            <a:xfrm>
              <a:off x="6496050" y="5238750"/>
              <a:ext cx="725488" cy="458788"/>
            </a:xfrm>
            <a:custGeom>
              <a:avLst/>
              <a:gdLst>
                <a:gd name="T0" fmla="*/ 3142 w 3142"/>
                <a:gd name="T1" fmla="*/ 0 h 1989"/>
                <a:gd name="T2" fmla="*/ 1571 w 3142"/>
                <a:gd name="T3" fmla="*/ 256 h 1989"/>
                <a:gd name="T4" fmla="*/ 0 w 3142"/>
                <a:gd name="T5" fmla="*/ 0 h 1989"/>
                <a:gd name="T6" fmla="*/ 1539 w 3142"/>
                <a:gd name="T7" fmla="*/ 1989 h 1989"/>
                <a:gd name="T8" fmla="*/ 3142 w 3142"/>
                <a:gd name="T9" fmla="*/ 0 h 1989"/>
              </a:gdLst>
              <a:ahLst/>
              <a:cxnLst>
                <a:cxn ang="0">
                  <a:pos x="T0" y="T1"/>
                </a:cxn>
                <a:cxn ang="0">
                  <a:pos x="T2" y="T3"/>
                </a:cxn>
                <a:cxn ang="0">
                  <a:pos x="T4" y="T5"/>
                </a:cxn>
                <a:cxn ang="0">
                  <a:pos x="T6" y="T7"/>
                </a:cxn>
                <a:cxn ang="0">
                  <a:pos x="T8" y="T9"/>
                </a:cxn>
              </a:cxnLst>
              <a:rect l="0" t="0" r="r" b="b"/>
              <a:pathLst>
                <a:path w="3142" h="1989">
                  <a:moveTo>
                    <a:pt x="3142" y="0"/>
                  </a:moveTo>
                  <a:cubicBezTo>
                    <a:pt x="2534" y="205"/>
                    <a:pt x="2074" y="256"/>
                    <a:pt x="1571" y="256"/>
                  </a:cubicBezTo>
                  <a:cubicBezTo>
                    <a:pt x="965" y="256"/>
                    <a:pt x="493" y="167"/>
                    <a:pt x="0" y="0"/>
                  </a:cubicBezTo>
                  <a:cubicBezTo>
                    <a:pt x="0" y="643"/>
                    <a:pt x="525" y="1629"/>
                    <a:pt x="1539" y="1989"/>
                  </a:cubicBezTo>
                  <a:cubicBezTo>
                    <a:pt x="2481" y="1625"/>
                    <a:pt x="3142" y="633"/>
                    <a:pt x="3142" y="0"/>
                  </a:cubicBezTo>
                  <a:close/>
                </a:path>
              </a:pathLst>
            </a:custGeom>
            <a:noFill/>
            <a:ln w="14" cap="flat">
              <a:solidFill>
                <a:srgbClr val="0000A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4"/>
            <p:cNvSpPr>
              <a:spLocks noChangeShapeType="1"/>
            </p:cNvSpPr>
            <p:nvPr/>
          </p:nvSpPr>
          <p:spPr bwMode="auto">
            <a:xfrm>
              <a:off x="6851650" y="5705475"/>
              <a:ext cx="0" cy="16510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25"/>
            <p:cNvSpPr>
              <a:spLocks/>
            </p:cNvSpPr>
            <p:nvPr/>
          </p:nvSpPr>
          <p:spPr bwMode="auto">
            <a:xfrm>
              <a:off x="6826250" y="5780088"/>
              <a:ext cx="50800" cy="90488"/>
            </a:xfrm>
            <a:custGeom>
              <a:avLst/>
              <a:gdLst>
                <a:gd name="T0" fmla="*/ 16 w 32"/>
                <a:gd name="T1" fmla="*/ 16 h 57"/>
                <a:gd name="T2" fmla="*/ 0 w 32"/>
                <a:gd name="T3" fmla="*/ 0 h 57"/>
                <a:gd name="T4" fmla="*/ 16 w 32"/>
                <a:gd name="T5" fmla="*/ 57 h 57"/>
                <a:gd name="T6" fmla="*/ 32 w 32"/>
                <a:gd name="T7" fmla="*/ 0 h 57"/>
                <a:gd name="T8" fmla="*/ 16 w 32"/>
                <a:gd name="T9" fmla="*/ 16 h 57"/>
              </a:gdLst>
              <a:ahLst/>
              <a:cxnLst>
                <a:cxn ang="0">
                  <a:pos x="T0" y="T1"/>
                </a:cxn>
                <a:cxn ang="0">
                  <a:pos x="T2" y="T3"/>
                </a:cxn>
                <a:cxn ang="0">
                  <a:pos x="T4" y="T5"/>
                </a:cxn>
                <a:cxn ang="0">
                  <a:pos x="T6" y="T7"/>
                </a:cxn>
                <a:cxn ang="0">
                  <a:pos x="T8" y="T9"/>
                </a:cxn>
              </a:cxnLst>
              <a:rect l="0" t="0" r="r" b="b"/>
              <a:pathLst>
                <a:path w="32" h="57">
                  <a:moveTo>
                    <a:pt x="16" y="16"/>
                  </a:moveTo>
                  <a:lnTo>
                    <a:pt x="0" y="0"/>
                  </a:lnTo>
                  <a:lnTo>
                    <a:pt x="16" y="57"/>
                  </a:lnTo>
                  <a:lnTo>
                    <a:pt x="32"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6"/>
            <p:cNvSpPr>
              <a:spLocks noChangeArrowheads="1"/>
            </p:cNvSpPr>
            <p:nvPr/>
          </p:nvSpPr>
          <p:spPr bwMode="auto">
            <a:xfrm>
              <a:off x="6629400" y="5897563"/>
              <a:ext cx="484188"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match</a:t>
              </a:r>
              <a:endParaRPr kumimoji="0" lang="en-US" sz="1800" b="0" i="0" u="none" strike="noStrike" cap="none" normalizeH="0" baseline="0">
                <a:ln>
                  <a:noFill/>
                </a:ln>
                <a:solidFill>
                  <a:schemeClr val="tx1"/>
                </a:solidFill>
                <a:effectLst/>
                <a:latin typeface="Arial" pitchFamily="34" charset="0"/>
              </a:endParaRPr>
            </a:p>
          </p:txBody>
        </p:sp>
      </p:grpSp>
      <p:sp>
        <p:nvSpPr>
          <p:cNvPr id="228" name="Rounded Rectangle 227"/>
          <p:cNvSpPr/>
          <p:nvPr/>
        </p:nvSpPr>
        <p:spPr>
          <a:xfrm>
            <a:off x="6508756" y="1687514"/>
            <a:ext cx="2136774" cy="7032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Pre-charge all the match lines to 1</a:t>
            </a:r>
          </a:p>
        </p:txBody>
      </p:sp>
      <p:sp>
        <p:nvSpPr>
          <p:cNvPr id="229" name="Rounded Rectangle 228"/>
          <p:cNvSpPr/>
          <p:nvPr/>
        </p:nvSpPr>
        <p:spPr>
          <a:xfrm>
            <a:off x="6508755" y="2682618"/>
            <a:ext cx="2524127" cy="8987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If there is a content match, one of the match lines will be  1</a:t>
            </a:r>
          </a:p>
        </p:txBody>
      </p:sp>
      <p:sp>
        <p:nvSpPr>
          <p:cNvPr id="230" name="Rounded Rectangle 229"/>
          <p:cNvSpPr/>
          <p:nvPr/>
        </p:nvSpPr>
        <p:spPr>
          <a:xfrm>
            <a:off x="6349211" y="3785940"/>
            <a:ext cx="2719392" cy="8987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The OR gate will thus compute 1 (else 0 if none of the rows match)</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49</a:t>
            </a:fld>
            <a:endParaRPr lang="en-US" sz="1050" dirty="0">
              <a:latin typeface="Calibri" panose="020F0502020204030204" pitchFamily="34" charset="0"/>
            </a:endParaRPr>
          </a:p>
        </p:txBody>
      </p:sp>
      <p:sp>
        <p:nvSpPr>
          <p:cNvPr id="4" name="Rectangle 3"/>
          <p:cNvSpPr/>
          <p:nvPr/>
        </p:nvSpPr>
        <p:spPr>
          <a:xfrm>
            <a:off x="0" y="304800"/>
            <a:ext cx="9143999" cy="769441"/>
          </a:xfrm>
          <a:prstGeom prst="rect">
            <a:avLst/>
          </a:prstGeom>
        </p:spPr>
        <p:txBody>
          <a:bodyPr wrap="square">
            <a:spAutoFit/>
          </a:bodyPr>
          <a:lstStyle/>
          <a:p>
            <a:pPr algn="ctr"/>
            <a:r>
              <a:rPr lang="fr-FR" sz="4400" dirty="0" err="1"/>
              <a:t>Array</a:t>
            </a:r>
            <a:r>
              <a:rPr lang="fr-FR" sz="4400" dirty="0"/>
              <a:t> of CAM </a:t>
            </a:r>
            <a:r>
              <a:rPr lang="fr-FR" sz="4400" dirty="0" err="1"/>
              <a:t>Cells</a:t>
            </a:r>
            <a:r>
              <a:rPr lang="fr-FR" sz="4400" dirty="0"/>
              <a:t> - II</a:t>
            </a:r>
            <a:endParaRPr lang="en-US" sz="4400" dirty="0"/>
          </a:p>
        </p:txBody>
      </p:sp>
      <p:grpSp>
        <p:nvGrpSpPr>
          <p:cNvPr id="6" name="Group 205"/>
          <p:cNvGrpSpPr>
            <a:grpSpLocks/>
          </p:cNvGrpSpPr>
          <p:nvPr/>
        </p:nvGrpSpPr>
        <p:grpSpPr bwMode="auto">
          <a:xfrm>
            <a:off x="112713" y="1600205"/>
            <a:ext cx="5626105" cy="4851407"/>
            <a:chOff x="588" y="976"/>
            <a:chExt cx="3544" cy="3056"/>
          </a:xfrm>
        </p:grpSpPr>
        <p:sp>
          <p:nvSpPr>
            <p:cNvPr id="28" name="Rectangle 5"/>
            <p:cNvSpPr>
              <a:spLocks noChangeArrowheads="1"/>
            </p:cNvSpPr>
            <p:nvPr/>
          </p:nvSpPr>
          <p:spPr bwMode="auto">
            <a:xfrm>
              <a:off x="1369" y="1218"/>
              <a:ext cx="2558" cy="1701"/>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p:cNvSpPr>
            <p:nvPr/>
          </p:nvSpPr>
          <p:spPr bwMode="auto">
            <a:xfrm>
              <a:off x="1120" y="1141"/>
              <a:ext cx="220" cy="1632"/>
            </a:xfrm>
            <a:custGeom>
              <a:avLst/>
              <a:gdLst>
                <a:gd name="T0" fmla="*/ 555 w 1511"/>
                <a:gd name="T1" fmla="*/ 0 h 11232"/>
                <a:gd name="T2" fmla="*/ 957 w 1511"/>
                <a:gd name="T3" fmla="*/ 0 h 11232"/>
                <a:gd name="T4" fmla="*/ 1511 w 1511"/>
                <a:gd name="T5" fmla="*/ 554 h 11232"/>
                <a:gd name="T6" fmla="*/ 1511 w 1511"/>
                <a:gd name="T7" fmla="*/ 10678 h 11232"/>
                <a:gd name="T8" fmla="*/ 957 w 1511"/>
                <a:gd name="T9" fmla="*/ 11232 h 11232"/>
                <a:gd name="T10" fmla="*/ 555 w 1511"/>
                <a:gd name="T11" fmla="*/ 11232 h 11232"/>
                <a:gd name="T12" fmla="*/ 0 w 1511"/>
                <a:gd name="T13" fmla="*/ 10678 h 11232"/>
                <a:gd name="T14" fmla="*/ 0 w 1511"/>
                <a:gd name="T15" fmla="*/ 554 h 11232"/>
                <a:gd name="T16" fmla="*/ 555 w 1511"/>
                <a:gd name="T17" fmla="*/ 0 h 1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11232">
                  <a:moveTo>
                    <a:pt x="555" y="0"/>
                  </a:moveTo>
                  <a:lnTo>
                    <a:pt x="957" y="0"/>
                  </a:lnTo>
                  <a:cubicBezTo>
                    <a:pt x="1264" y="0"/>
                    <a:pt x="1511" y="247"/>
                    <a:pt x="1511" y="554"/>
                  </a:cubicBezTo>
                  <a:lnTo>
                    <a:pt x="1511" y="10678"/>
                  </a:lnTo>
                  <a:cubicBezTo>
                    <a:pt x="1511" y="10985"/>
                    <a:pt x="1264" y="11232"/>
                    <a:pt x="957" y="11232"/>
                  </a:cubicBezTo>
                  <a:lnTo>
                    <a:pt x="555" y="11232"/>
                  </a:lnTo>
                  <a:cubicBezTo>
                    <a:pt x="248" y="11232"/>
                    <a:pt x="0" y="10985"/>
                    <a:pt x="0" y="10678"/>
                  </a:cubicBezTo>
                  <a:lnTo>
                    <a:pt x="0" y="554"/>
                  </a:lnTo>
                  <a:cubicBezTo>
                    <a:pt x="0" y="247"/>
                    <a:pt x="248" y="0"/>
                    <a:pt x="555" y="0"/>
                  </a:cubicBezTo>
                  <a:close/>
                </a:path>
              </a:pathLst>
            </a:custGeom>
            <a:solidFill>
              <a:srgbClr val="94B3B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7"/>
            <p:cNvSpPr>
              <a:spLocks noChangeArrowheads="1"/>
            </p:cNvSpPr>
            <p:nvPr/>
          </p:nvSpPr>
          <p:spPr bwMode="auto">
            <a:xfrm rot="5400000">
              <a:off x="899" y="1821"/>
              <a:ext cx="6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Sans"/>
                </a:rPr>
                <a:t>Decoder</a:t>
              </a:r>
              <a:endParaRPr kumimoji="0" lang="en-US" sz="1800" b="0" i="0" u="none" strike="noStrike" cap="none" normalizeH="0" baseline="0" dirty="0">
                <a:ln>
                  <a:noFill/>
                </a:ln>
                <a:solidFill>
                  <a:schemeClr val="tx1"/>
                </a:solidFill>
                <a:effectLst/>
                <a:latin typeface="Arial" pitchFamily="34" charset="0"/>
              </a:endParaRPr>
            </a:p>
          </p:txBody>
        </p:sp>
        <p:sp>
          <p:nvSpPr>
            <p:cNvPr id="31" name="Line 8"/>
            <p:cNvSpPr>
              <a:spLocks noChangeShapeType="1"/>
            </p:cNvSpPr>
            <p:nvPr/>
          </p:nvSpPr>
          <p:spPr bwMode="auto">
            <a:xfrm>
              <a:off x="595" y="1899"/>
              <a:ext cx="50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9"/>
            <p:cNvSpPr>
              <a:spLocks/>
            </p:cNvSpPr>
            <p:nvPr/>
          </p:nvSpPr>
          <p:spPr bwMode="auto">
            <a:xfrm>
              <a:off x="1017" y="1874"/>
              <a:ext cx="86" cy="49"/>
            </a:xfrm>
            <a:custGeom>
              <a:avLst/>
              <a:gdLst>
                <a:gd name="T0" fmla="*/ 25 w 86"/>
                <a:gd name="T1" fmla="*/ 25 h 49"/>
                <a:gd name="T2" fmla="*/ 0 w 86"/>
                <a:gd name="T3" fmla="*/ 49 h 49"/>
                <a:gd name="T4" fmla="*/ 86 w 86"/>
                <a:gd name="T5" fmla="*/ 25 h 49"/>
                <a:gd name="T6" fmla="*/ 0 w 86"/>
                <a:gd name="T7" fmla="*/ 0 h 49"/>
                <a:gd name="T8" fmla="*/ 25 w 86"/>
                <a:gd name="T9" fmla="*/ 25 h 49"/>
              </a:gdLst>
              <a:ahLst/>
              <a:cxnLst>
                <a:cxn ang="0">
                  <a:pos x="T0" y="T1"/>
                </a:cxn>
                <a:cxn ang="0">
                  <a:pos x="T2" y="T3"/>
                </a:cxn>
                <a:cxn ang="0">
                  <a:pos x="T4" y="T5"/>
                </a:cxn>
                <a:cxn ang="0">
                  <a:pos x="T6" y="T7"/>
                </a:cxn>
                <a:cxn ang="0">
                  <a:pos x="T8" y="T9"/>
                </a:cxn>
              </a:cxnLst>
              <a:rect l="0" t="0" r="r" b="b"/>
              <a:pathLst>
                <a:path w="86" h="49">
                  <a:moveTo>
                    <a:pt x="25" y="25"/>
                  </a:moveTo>
                  <a:lnTo>
                    <a:pt x="0" y="49"/>
                  </a:lnTo>
                  <a:lnTo>
                    <a:pt x="86"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0"/>
            <p:cNvSpPr>
              <a:spLocks/>
            </p:cNvSpPr>
            <p:nvPr/>
          </p:nvSpPr>
          <p:spPr bwMode="auto">
            <a:xfrm>
              <a:off x="1343" y="1256"/>
              <a:ext cx="2618" cy="3"/>
            </a:xfrm>
            <a:custGeom>
              <a:avLst/>
              <a:gdLst>
                <a:gd name="T0" fmla="*/ 0 w 18019"/>
                <a:gd name="T1" fmla="*/ 0 h 20"/>
                <a:gd name="T2" fmla="*/ 13431 w 18019"/>
                <a:gd name="T3" fmla="*/ 20 h 20"/>
                <a:gd name="T4" fmla="*/ 18019 w 18019"/>
                <a:gd name="T5" fmla="*/ 0 h 20"/>
              </a:gdLst>
              <a:ahLst/>
              <a:cxnLst>
                <a:cxn ang="0">
                  <a:pos x="T0" y="T1"/>
                </a:cxn>
                <a:cxn ang="0">
                  <a:pos x="T2" y="T3"/>
                </a:cxn>
                <a:cxn ang="0">
                  <a:pos x="T4" y="T5"/>
                </a:cxn>
              </a:cxnLst>
              <a:rect l="0" t="0" r="r" b="b"/>
              <a:pathLst>
                <a:path w="18019" h="20">
                  <a:moveTo>
                    <a:pt x="0" y="0"/>
                  </a:moveTo>
                  <a:lnTo>
                    <a:pt x="13431" y="20"/>
                  </a:lnTo>
                  <a:lnTo>
                    <a:pt x="18019"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1"/>
            <p:cNvSpPr>
              <a:spLocks noChangeShapeType="1"/>
            </p:cNvSpPr>
            <p:nvPr/>
          </p:nvSpPr>
          <p:spPr bwMode="auto">
            <a:xfrm>
              <a:off x="1770" y="1261"/>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12"/>
            <p:cNvSpPr>
              <a:spLocks noChangeArrowheads="1"/>
            </p:cNvSpPr>
            <p:nvPr/>
          </p:nvSpPr>
          <p:spPr bwMode="auto">
            <a:xfrm>
              <a:off x="1645" y="1349"/>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13"/>
            <p:cNvSpPr>
              <a:spLocks noChangeArrowheads="1"/>
            </p:cNvSpPr>
            <p:nvPr/>
          </p:nvSpPr>
          <p:spPr bwMode="auto">
            <a:xfrm>
              <a:off x="1695" y="1364"/>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37" name="Rectangle 14"/>
            <p:cNvSpPr>
              <a:spLocks noChangeArrowheads="1"/>
            </p:cNvSpPr>
            <p:nvPr/>
          </p:nvSpPr>
          <p:spPr bwMode="auto">
            <a:xfrm>
              <a:off x="1718" y="144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38" name="Freeform 15"/>
            <p:cNvSpPr>
              <a:spLocks/>
            </p:cNvSpPr>
            <p:nvPr/>
          </p:nvSpPr>
          <p:spPr bwMode="auto">
            <a:xfrm>
              <a:off x="1335" y="1788"/>
              <a:ext cx="2649" cy="2"/>
            </a:xfrm>
            <a:custGeom>
              <a:avLst/>
              <a:gdLst>
                <a:gd name="T0" fmla="*/ 0 w 18232"/>
                <a:gd name="T1" fmla="*/ 0 h 19"/>
                <a:gd name="T2" fmla="*/ 13431 w 18232"/>
                <a:gd name="T3" fmla="*/ 19 h 19"/>
                <a:gd name="T4" fmla="*/ 18232 w 18232"/>
                <a:gd name="T5" fmla="*/ 0 h 19"/>
              </a:gdLst>
              <a:ahLst/>
              <a:cxnLst>
                <a:cxn ang="0">
                  <a:pos x="T0" y="T1"/>
                </a:cxn>
                <a:cxn ang="0">
                  <a:pos x="T2" y="T3"/>
                </a:cxn>
                <a:cxn ang="0">
                  <a:pos x="T4" y="T5"/>
                </a:cxn>
              </a:cxnLst>
              <a:rect l="0" t="0" r="r" b="b"/>
              <a:pathLst>
                <a:path w="18232" h="19">
                  <a:moveTo>
                    <a:pt x="0" y="0"/>
                  </a:moveTo>
                  <a:lnTo>
                    <a:pt x="13431" y="19"/>
                  </a:lnTo>
                  <a:lnTo>
                    <a:pt x="18232"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p:cNvSpPr>
              <a:spLocks/>
            </p:cNvSpPr>
            <p:nvPr/>
          </p:nvSpPr>
          <p:spPr bwMode="auto">
            <a:xfrm>
              <a:off x="1339" y="2614"/>
              <a:ext cx="2660" cy="3"/>
            </a:xfrm>
            <a:custGeom>
              <a:avLst/>
              <a:gdLst>
                <a:gd name="T0" fmla="*/ 0 w 18311"/>
                <a:gd name="T1" fmla="*/ 0 h 19"/>
                <a:gd name="T2" fmla="*/ 13432 w 18311"/>
                <a:gd name="T3" fmla="*/ 19 h 19"/>
                <a:gd name="T4" fmla="*/ 18311 w 18311"/>
                <a:gd name="T5" fmla="*/ 0 h 19"/>
              </a:gdLst>
              <a:ahLst/>
              <a:cxnLst>
                <a:cxn ang="0">
                  <a:pos x="T0" y="T1"/>
                </a:cxn>
                <a:cxn ang="0">
                  <a:pos x="T2" y="T3"/>
                </a:cxn>
                <a:cxn ang="0">
                  <a:pos x="T4" y="T5"/>
                </a:cxn>
              </a:cxnLst>
              <a:rect l="0" t="0" r="r" b="b"/>
              <a:pathLst>
                <a:path w="18311" h="19">
                  <a:moveTo>
                    <a:pt x="0" y="0"/>
                  </a:moveTo>
                  <a:lnTo>
                    <a:pt x="13432" y="19"/>
                  </a:lnTo>
                  <a:lnTo>
                    <a:pt x="18311" y="0"/>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7"/>
            <p:cNvSpPr>
              <a:spLocks noChangeShapeType="1"/>
            </p:cNvSpPr>
            <p:nvPr/>
          </p:nvSpPr>
          <p:spPr bwMode="auto">
            <a:xfrm>
              <a:off x="1549" y="1186"/>
              <a:ext cx="2" cy="192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18"/>
            <p:cNvSpPr>
              <a:spLocks noChangeShapeType="1"/>
            </p:cNvSpPr>
            <p:nvPr/>
          </p:nvSpPr>
          <p:spPr bwMode="auto">
            <a:xfrm>
              <a:off x="1552" y="1391"/>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Oval 19"/>
            <p:cNvSpPr>
              <a:spLocks noChangeArrowheads="1"/>
            </p:cNvSpPr>
            <p:nvPr/>
          </p:nvSpPr>
          <p:spPr bwMode="auto">
            <a:xfrm>
              <a:off x="1537" y="137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20"/>
            <p:cNvSpPr>
              <a:spLocks noChangeShapeType="1"/>
            </p:cNvSpPr>
            <p:nvPr/>
          </p:nvSpPr>
          <p:spPr bwMode="auto">
            <a:xfrm flipH="1">
              <a:off x="1985" y="1185"/>
              <a:ext cx="2" cy="191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21"/>
            <p:cNvSpPr>
              <a:spLocks noChangeShapeType="1"/>
            </p:cNvSpPr>
            <p:nvPr/>
          </p:nvSpPr>
          <p:spPr bwMode="auto">
            <a:xfrm flipH="1">
              <a:off x="1898" y="1389"/>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Oval 22"/>
            <p:cNvSpPr>
              <a:spLocks noChangeArrowheads="1"/>
            </p:cNvSpPr>
            <p:nvPr/>
          </p:nvSpPr>
          <p:spPr bwMode="auto">
            <a:xfrm>
              <a:off x="1959" y="1371"/>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23"/>
            <p:cNvSpPr>
              <a:spLocks noChangeArrowheads="1"/>
            </p:cNvSpPr>
            <p:nvPr/>
          </p:nvSpPr>
          <p:spPr bwMode="auto">
            <a:xfrm>
              <a:off x="588" y="1784"/>
              <a:ext cx="42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Sans"/>
                </a:rPr>
                <a:t>Address</a:t>
              </a:r>
              <a:endParaRPr kumimoji="0" lang="en-US" sz="1800" b="0" i="0" u="none" strike="noStrike" cap="none" normalizeH="0" baseline="0" dirty="0">
                <a:ln>
                  <a:noFill/>
                </a:ln>
                <a:solidFill>
                  <a:schemeClr val="tx1"/>
                </a:solidFill>
                <a:effectLst/>
                <a:latin typeface="Arial" pitchFamily="34" charset="0"/>
              </a:endParaRPr>
            </a:p>
          </p:txBody>
        </p:sp>
        <p:sp>
          <p:nvSpPr>
            <p:cNvPr id="47" name="Rectangle 24"/>
            <p:cNvSpPr>
              <a:spLocks noChangeArrowheads="1"/>
            </p:cNvSpPr>
            <p:nvPr/>
          </p:nvSpPr>
          <p:spPr bwMode="auto">
            <a:xfrm>
              <a:off x="1512" y="1096"/>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48" name="Rectangle 25"/>
            <p:cNvSpPr>
              <a:spLocks noChangeArrowheads="1"/>
            </p:cNvSpPr>
            <p:nvPr/>
          </p:nvSpPr>
          <p:spPr bwMode="auto">
            <a:xfrm>
              <a:off x="1905" y="1085"/>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49" name="Line 26"/>
            <p:cNvSpPr>
              <a:spLocks noChangeShapeType="1"/>
            </p:cNvSpPr>
            <p:nvPr/>
          </p:nvSpPr>
          <p:spPr bwMode="auto">
            <a:xfrm>
              <a:off x="1459" y="979"/>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p:cNvSpPr>
              <a:spLocks/>
            </p:cNvSpPr>
            <p:nvPr/>
          </p:nvSpPr>
          <p:spPr bwMode="auto">
            <a:xfrm>
              <a:off x="2031" y="3251"/>
              <a:ext cx="3" cy="390"/>
            </a:xfrm>
            <a:custGeom>
              <a:avLst/>
              <a:gdLst>
                <a:gd name="T0" fmla="*/ 0 w 19"/>
                <a:gd name="T1" fmla="*/ 0 h 2683"/>
                <a:gd name="T2" fmla="*/ 0 w 19"/>
                <a:gd name="T3" fmla="*/ 2683 h 2683"/>
                <a:gd name="T4" fmla="*/ 19 w 19"/>
                <a:gd name="T5" fmla="*/ 2683 h 2683"/>
              </a:gdLst>
              <a:ahLst/>
              <a:cxnLst>
                <a:cxn ang="0">
                  <a:pos x="T0" y="T1"/>
                </a:cxn>
                <a:cxn ang="0">
                  <a:pos x="T2" y="T3"/>
                </a:cxn>
                <a:cxn ang="0">
                  <a:pos x="T4" y="T5"/>
                </a:cxn>
              </a:cxnLst>
              <a:rect l="0" t="0" r="r" b="b"/>
              <a:pathLst>
                <a:path w="19" h="2683">
                  <a:moveTo>
                    <a:pt x="0" y="0"/>
                  </a:moveTo>
                  <a:lnTo>
                    <a:pt x="0" y="2683"/>
                  </a:lnTo>
                  <a:lnTo>
                    <a:pt x="19" y="2683"/>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28"/>
            <p:cNvSpPr>
              <a:spLocks noChangeShapeType="1"/>
            </p:cNvSpPr>
            <p:nvPr/>
          </p:nvSpPr>
          <p:spPr bwMode="auto">
            <a:xfrm>
              <a:off x="2461" y="3251"/>
              <a:ext cx="0" cy="38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29"/>
            <p:cNvSpPr>
              <a:spLocks noChangeShapeType="1"/>
            </p:cNvSpPr>
            <p:nvPr/>
          </p:nvSpPr>
          <p:spPr bwMode="auto">
            <a:xfrm flipH="1">
              <a:off x="2373" y="3378"/>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30"/>
            <p:cNvSpPr>
              <a:spLocks noChangeArrowheads="1"/>
            </p:cNvSpPr>
            <p:nvPr/>
          </p:nvSpPr>
          <p:spPr bwMode="auto">
            <a:xfrm>
              <a:off x="2118" y="3292"/>
              <a:ext cx="252" cy="155"/>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31"/>
            <p:cNvSpPr>
              <a:spLocks noChangeArrowheads="1"/>
            </p:cNvSpPr>
            <p:nvPr/>
          </p:nvSpPr>
          <p:spPr bwMode="auto">
            <a:xfrm>
              <a:off x="2166" y="3299"/>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Write</a:t>
              </a:r>
              <a:endParaRPr kumimoji="0" lang="en-US" sz="1800" b="0" i="0" u="none" strike="noStrike" cap="none" normalizeH="0" baseline="0">
                <a:ln>
                  <a:noFill/>
                </a:ln>
                <a:solidFill>
                  <a:schemeClr val="tx1"/>
                </a:solidFill>
                <a:effectLst/>
                <a:latin typeface="Arial" pitchFamily="34" charset="0"/>
              </a:endParaRPr>
            </a:p>
          </p:txBody>
        </p:sp>
        <p:sp>
          <p:nvSpPr>
            <p:cNvPr id="55" name="Rectangle 32"/>
            <p:cNvSpPr>
              <a:spLocks noChangeArrowheads="1"/>
            </p:cNvSpPr>
            <p:nvPr/>
          </p:nvSpPr>
          <p:spPr bwMode="auto">
            <a:xfrm>
              <a:off x="2160" y="3376"/>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driver</a:t>
              </a:r>
              <a:endParaRPr kumimoji="0" lang="en-US" sz="1800" b="0" i="0" u="none" strike="noStrike" cap="none" normalizeH="0" baseline="0">
                <a:ln>
                  <a:noFill/>
                </a:ln>
                <a:solidFill>
                  <a:schemeClr val="tx1"/>
                </a:solidFill>
                <a:effectLst/>
                <a:latin typeface="Arial" pitchFamily="34" charset="0"/>
              </a:endParaRPr>
            </a:p>
          </p:txBody>
        </p:sp>
        <p:sp>
          <p:nvSpPr>
            <p:cNvPr id="56" name="Line 33"/>
            <p:cNvSpPr>
              <a:spLocks noChangeShapeType="1"/>
            </p:cNvSpPr>
            <p:nvPr/>
          </p:nvSpPr>
          <p:spPr bwMode="auto">
            <a:xfrm>
              <a:off x="2035" y="3378"/>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Oval 34"/>
            <p:cNvSpPr>
              <a:spLocks noChangeArrowheads="1"/>
            </p:cNvSpPr>
            <p:nvPr/>
          </p:nvSpPr>
          <p:spPr bwMode="auto">
            <a:xfrm>
              <a:off x="2012" y="335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35"/>
            <p:cNvSpPr>
              <a:spLocks noChangeArrowheads="1"/>
            </p:cNvSpPr>
            <p:nvPr/>
          </p:nvSpPr>
          <p:spPr bwMode="auto">
            <a:xfrm>
              <a:off x="2440" y="3359"/>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6"/>
            <p:cNvSpPr>
              <a:spLocks/>
            </p:cNvSpPr>
            <p:nvPr/>
          </p:nvSpPr>
          <p:spPr bwMode="auto">
            <a:xfrm>
              <a:off x="2589" y="3245"/>
              <a:ext cx="3" cy="390"/>
            </a:xfrm>
            <a:custGeom>
              <a:avLst/>
              <a:gdLst>
                <a:gd name="T0" fmla="*/ 0 w 19"/>
                <a:gd name="T1" fmla="*/ 0 h 2683"/>
                <a:gd name="T2" fmla="*/ 0 w 19"/>
                <a:gd name="T3" fmla="*/ 2683 h 2683"/>
                <a:gd name="T4" fmla="*/ 19 w 19"/>
                <a:gd name="T5" fmla="*/ 2683 h 2683"/>
              </a:gdLst>
              <a:ahLst/>
              <a:cxnLst>
                <a:cxn ang="0">
                  <a:pos x="T0" y="T1"/>
                </a:cxn>
                <a:cxn ang="0">
                  <a:pos x="T2" y="T3"/>
                </a:cxn>
                <a:cxn ang="0">
                  <a:pos x="T4" y="T5"/>
                </a:cxn>
              </a:cxnLst>
              <a:rect l="0" t="0" r="r" b="b"/>
              <a:pathLst>
                <a:path w="19" h="2683">
                  <a:moveTo>
                    <a:pt x="0" y="0"/>
                  </a:moveTo>
                  <a:lnTo>
                    <a:pt x="0" y="2683"/>
                  </a:lnTo>
                  <a:lnTo>
                    <a:pt x="19" y="2683"/>
                  </a:lnTo>
                </a:path>
              </a:pathLst>
            </a:custGeom>
            <a:noFill/>
            <a:ln w="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37"/>
            <p:cNvSpPr>
              <a:spLocks noChangeShapeType="1"/>
            </p:cNvSpPr>
            <p:nvPr/>
          </p:nvSpPr>
          <p:spPr bwMode="auto">
            <a:xfrm>
              <a:off x="3014" y="3248"/>
              <a:ext cx="0" cy="39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38"/>
            <p:cNvSpPr>
              <a:spLocks noChangeShapeType="1"/>
            </p:cNvSpPr>
            <p:nvPr/>
          </p:nvSpPr>
          <p:spPr bwMode="auto">
            <a:xfrm flipH="1">
              <a:off x="2926" y="3376"/>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39"/>
            <p:cNvSpPr>
              <a:spLocks noChangeArrowheads="1"/>
            </p:cNvSpPr>
            <p:nvPr/>
          </p:nvSpPr>
          <p:spPr bwMode="auto">
            <a:xfrm>
              <a:off x="2672" y="3290"/>
              <a:ext cx="251" cy="156"/>
            </a:xfrm>
            <a:prstGeom prst="rect">
              <a:avLst/>
            </a:prstGeom>
            <a:solidFill>
              <a:srgbClr val="D7F4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Rectangle 40"/>
            <p:cNvSpPr>
              <a:spLocks noChangeArrowheads="1"/>
            </p:cNvSpPr>
            <p:nvPr/>
          </p:nvSpPr>
          <p:spPr bwMode="auto">
            <a:xfrm>
              <a:off x="2719" y="3297"/>
              <a:ext cx="181"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Write</a:t>
              </a:r>
              <a:endParaRPr kumimoji="0" lang="en-US" sz="1800" b="0" i="0" u="none" strike="noStrike" cap="none" normalizeH="0" baseline="0">
                <a:ln>
                  <a:noFill/>
                </a:ln>
                <a:solidFill>
                  <a:schemeClr val="tx1"/>
                </a:solidFill>
                <a:effectLst/>
                <a:latin typeface="Arial" pitchFamily="34" charset="0"/>
              </a:endParaRPr>
            </a:p>
          </p:txBody>
        </p:sp>
        <p:sp>
          <p:nvSpPr>
            <p:cNvPr id="64" name="Rectangle 41"/>
            <p:cNvSpPr>
              <a:spLocks noChangeArrowheads="1"/>
            </p:cNvSpPr>
            <p:nvPr/>
          </p:nvSpPr>
          <p:spPr bwMode="auto">
            <a:xfrm>
              <a:off x="2714" y="3374"/>
              <a:ext cx="18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driver</a:t>
              </a:r>
              <a:endParaRPr kumimoji="0" lang="en-US" sz="1800" b="0" i="0" u="none" strike="noStrike" cap="none" normalizeH="0" baseline="0">
                <a:ln>
                  <a:noFill/>
                </a:ln>
                <a:solidFill>
                  <a:schemeClr val="tx1"/>
                </a:solidFill>
                <a:effectLst/>
                <a:latin typeface="Arial" pitchFamily="34" charset="0"/>
              </a:endParaRPr>
            </a:p>
          </p:txBody>
        </p:sp>
        <p:sp>
          <p:nvSpPr>
            <p:cNvPr id="65" name="Line 42"/>
            <p:cNvSpPr>
              <a:spLocks noChangeShapeType="1"/>
            </p:cNvSpPr>
            <p:nvPr/>
          </p:nvSpPr>
          <p:spPr bwMode="auto">
            <a:xfrm>
              <a:off x="2588" y="3376"/>
              <a:ext cx="84"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Oval 43"/>
            <p:cNvSpPr>
              <a:spLocks noChangeArrowheads="1"/>
            </p:cNvSpPr>
            <p:nvPr/>
          </p:nvSpPr>
          <p:spPr bwMode="auto">
            <a:xfrm>
              <a:off x="2565" y="335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44"/>
            <p:cNvSpPr>
              <a:spLocks noChangeArrowheads="1"/>
            </p:cNvSpPr>
            <p:nvPr/>
          </p:nvSpPr>
          <p:spPr bwMode="auto">
            <a:xfrm>
              <a:off x="2994" y="335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45"/>
            <p:cNvSpPr>
              <a:spLocks noChangeArrowheads="1"/>
            </p:cNvSpPr>
            <p:nvPr/>
          </p:nvSpPr>
          <p:spPr bwMode="auto">
            <a:xfrm>
              <a:off x="2109" y="3529"/>
              <a:ext cx="3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Data in</a:t>
              </a:r>
              <a:endParaRPr kumimoji="0" lang="en-US" sz="1800" b="0" i="0" u="none" strike="noStrike" cap="none" normalizeH="0" baseline="0">
                <a:ln>
                  <a:noFill/>
                </a:ln>
                <a:solidFill>
                  <a:schemeClr val="tx1"/>
                </a:solidFill>
                <a:effectLst/>
                <a:latin typeface="Arial" pitchFamily="34" charset="0"/>
              </a:endParaRPr>
            </a:p>
          </p:txBody>
        </p:sp>
        <p:sp>
          <p:nvSpPr>
            <p:cNvPr id="69" name="Line 46"/>
            <p:cNvSpPr>
              <a:spLocks noChangeShapeType="1"/>
            </p:cNvSpPr>
            <p:nvPr/>
          </p:nvSpPr>
          <p:spPr bwMode="auto">
            <a:xfrm flipV="1">
              <a:off x="2247" y="3454"/>
              <a:ext cx="0" cy="75"/>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47"/>
            <p:cNvSpPr>
              <a:spLocks/>
            </p:cNvSpPr>
            <p:nvPr/>
          </p:nvSpPr>
          <p:spPr bwMode="auto">
            <a:xfrm>
              <a:off x="2233" y="3454"/>
              <a:ext cx="27" cy="48"/>
            </a:xfrm>
            <a:custGeom>
              <a:avLst/>
              <a:gdLst>
                <a:gd name="T0" fmla="*/ 14 w 27"/>
                <a:gd name="T1" fmla="*/ 34 h 48"/>
                <a:gd name="T2" fmla="*/ 27 w 27"/>
                <a:gd name="T3" fmla="*/ 48 h 48"/>
                <a:gd name="T4" fmla="*/ 14 w 27"/>
                <a:gd name="T5" fmla="*/ 0 h 48"/>
                <a:gd name="T6" fmla="*/ 0 w 27"/>
                <a:gd name="T7" fmla="*/ 48 h 48"/>
                <a:gd name="T8" fmla="*/ 14 w 27"/>
                <a:gd name="T9" fmla="*/ 34 h 48"/>
              </a:gdLst>
              <a:ahLst/>
              <a:cxnLst>
                <a:cxn ang="0">
                  <a:pos x="T0" y="T1"/>
                </a:cxn>
                <a:cxn ang="0">
                  <a:pos x="T2" y="T3"/>
                </a:cxn>
                <a:cxn ang="0">
                  <a:pos x="T4" y="T5"/>
                </a:cxn>
                <a:cxn ang="0">
                  <a:pos x="T6" y="T7"/>
                </a:cxn>
                <a:cxn ang="0">
                  <a:pos x="T8" y="T9"/>
                </a:cxn>
              </a:cxnLst>
              <a:rect l="0" t="0" r="r" b="b"/>
              <a:pathLst>
                <a:path w="27" h="48">
                  <a:moveTo>
                    <a:pt x="14" y="34"/>
                  </a:moveTo>
                  <a:lnTo>
                    <a:pt x="27" y="48"/>
                  </a:lnTo>
                  <a:lnTo>
                    <a:pt x="14" y="0"/>
                  </a:lnTo>
                  <a:lnTo>
                    <a:pt x="0" y="48"/>
                  </a:lnTo>
                  <a:lnTo>
                    <a:pt x="14" y="3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48"/>
            <p:cNvSpPr>
              <a:spLocks noChangeArrowheads="1"/>
            </p:cNvSpPr>
            <p:nvPr/>
          </p:nvSpPr>
          <p:spPr bwMode="auto">
            <a:xfrm>
              <a:off x="1987" y="3648"/>
              <a:ext cx="510" cy="141"/>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49"/>
            <p:cNvSpPr>
              <a:spLocks noChangeArrowheads="1"/>
            </p:cNvSpPr>
            <p:nvPr/>
          </p:nvSpPr>
          <p:spPr bwMode="auto">
            <a:xfrm>
              <a:off x="1995" y="3671"/>
              <a:ext cx="5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Sans"/>
                </a:rPr>
                <a:t>Sense amplifier</a:t>
              </a:r>
              <a:endParaRPr kumimoji="0" lang="en-US" sz="1800" b="0" i="0" u="none" strike="noStrike" cap="none" normalizeH="0" baseline="0" dirty="0">
                <a:ln>
                  <a:noFill/>
                </a:ln>
                <a:solidFill>
                  <a:schemeClr val="tx1"/>
                </a:solidFill>
                <a:effectLst/>
                <a:latin typeface="Arial" pitchFamily="34" charset="0"/>
              </a:endParaRPr>
            </a:p>
          </p:txBody>
        </p:sp>
        <p:sp>
          <p:nvSpPr>
            <p:cNvPr id="73" name="Rectangle 50"/>
            <p:cNvSpPr>
              <a:spLocks noChangeArrowheads="1"/>
            </p:cNvSpPr>
            <p:nvPr/>
          </p:nvSpPr>
          <p:spPr bwMode="auto">
            <a:xfrm>
              <a:off x="2545" y="3657"/>
              <a:ext cx="585" cy="123"/>
            </a:xfrm>
            <a:prstGeom prst="rect">
              <a:avLst/>
            </a:prstGeom>
            <a:solidFill>
              <a:srgbClr val="D7E3F4"/>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51"/>
            <p:cNvSpPr>
              <a:spLocks noChangeArrowheads="1"/>
            </p:cNvSpPr>
            <p:nvPr/>
          </p:nvSpPr>
          <p:spPr bwMode="auto">
            <a:xfrm>
              <a:off x="2565" y="3666"/>
              <a:ext cx="5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Sans"/>
                </a:rPr>
                <a:t>Sense amplifier</a:t>
              </a:r>
              <a:endParaRPr kumimoji="0" lang="en-US" sz="1800" b="0" i="0" u="none" strike="noStrike" cap="none" normalizeH="0" baseline="0">
                <a:ln>
                  <a:noFill/>
                </a:ln>
                <a:solidFill>
                  <a:schemeClr val="tx1"/>
                </a:solidFill>
                <a:effectLst/>
                <a:latin typeface="Arial" pitchFamily="34" charset="0"/>
              </a:endParaRPr>
            </a:p>
          </p:txBody>
        </p:sp>
        <p:sp>
          <p:nvSpPr>
            <p:cNvPr id="75" name="Line 52"/>
            <p:cNvSpPr>
              <a:spLocks noChangeShapeType="1"/>
            </p:cNvSpPr>
            <p:nvPr/>
          </p:nvSpPr>
          <p:spPr bwMode="auto">
            <a:xfrm>
              <a:off x="2235" y="3787"/>
              <a:ext cx="0" cy="103"/>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53"/>
            <p:cNvSpPr>
              <a:spLocks/>
            </p:cNvSpPr>
            <p:nvPr/>
          </p:nvSpPr>
          <p:spPr bwMode="auto">
            <a:xfrm>
              <a:off x="2218" y="3833"/>
              <a:ext cx="33" cy="57"/>
            </a:xfrm>
            <a:custGeom>
              <a:avLst/>
              <a:gdLst>
                <a:gd name="T0" fmla="*/ 17 w 33"/>
                <a:gd name="T1" fmla="*/ 16 h 57"/>
                <a:gd name="T2" fmla="*/ 0 w 33"/>
                <a:gd name="T3" fmla="*/ 0 h 57"/>
                <a:gd name="T4" fmla="*/ 17 w 33"/>
                <a:gd name="T5" fmla="*/ 57 h 57"/>
                <a:gd name="T6" fmla="*/ 33 w 33"/>
                <a:gd name="T7" fmla="*/ 0 h 57"/>
                <a:gd name="T8" fmla="*/ 17 w 33"/>
                <a:gd name="T9" fmla="*/ 16 h 57"/>
              </a:gdLst>
              <a:ahLst/>
              <a:cxnLst>
                <a:cxn ang="0">
                  <a:pos x="T0" y="T1"/>
                </a:cxn>
                <a:cxn ang="0">
                  <a:pos x="T2" y="T3"/>
                </a:cxn>
                <a:cxn ang="0">
                  <a:pos x="T4" y="T5"/>
                </a:cxn>
                <a:cxn ang="0">
                  <a:pos x="T6" y="T7"/>
                </a:cxn>
                <a:cxn ang="0">
                  <a:pos x="T8" y="T9"/>
                </a:cxn>
              </a:cxnLst>
              <a:rect l="0" t="0" r="r" b="b"/>
              <a:pathLst>
                <a:path w="33" h="57">
                  <a:moveTo>
                    <a:pt x="17" y="16"/>
                  </a:moveTo>
                  <a:lnTo>
                    <a:pt x="0" y="0"/>
                  </a:lnTo>
                  <a:lnTo>
                    <a:pt x="17" y="57"/>
                  </a:lnTo>
                  <a:lnTo>
                    <a:pt x="33" y="0"/>
                  </a:lnTo>
                  <a:lnTo>
                    <a:pt x="17"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54"/>
            <p:cNvSpPr>
              <a:spLocks noChangeShapeType="1"/>
            </p:cNvSpPr>
            <p:nvPr/>
          </p:nvSpPr>
          <p:spPr bwMode="auto">
            <a:xfrm>
              <a:off x="2814" y="3784"/>
              <a:ext cx="0" cy="10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55"/>
            <p:cNvSpPr>
              <a:spLocks/>
            </p:cNvSpPr>
            <p:nvPr/>
          </p:nvSpPr>
          <p:spPr bwMode="auto">
            <a:xfrm>
              <a:off x="2798" y="3830"/>
              <a:ext cx="32" cy="58"/>
            </a:xfrm>
            <a:custGeom>
              <a:avLst/>
              <a:gdLst>
                <a:gd name="T0" fmla="*/ 16 w 32"/>
                <a:gd name="T1" fmla="*/ 17 h 58"/>
                <a:gd name="T2" fmla="*/ 0 w 32"/>
                <a:gd name="T3" fmla="*/ 0 h 58"/>
                <a:gd name="T4" fmla="*/ 16 w 32"/>
                <a:gd name="T5" fmla="*/ 58 h 58"/>
                <a:gd name="T6" fmla="*/ 32 w 32"/>
                <a:gd name="T7" fmla="*/ 0 h 58"/>
                <a:gd name="T8" fmla="*/ 16 w 32"/>
                <a:gd name="T9" fmla="*/ 17 h 58"/>
              </a:gdLst>
              <a:ahLst/>
              <a:cxnLst>
                <a:cxn ang="0">
                  <a:pos x="T0" y="T1"/>
                </a:cxn>
                <a:cxn ang="0">
                  <a:pos x="T2" y="T3"/>
                </a:cxn>
                <a:cxn ang="0">
                  <a:pos x="T4" y="T5"/>
                </a:cxn>
                <a:cxn ang="0">
                  <a:pos x="T6" y="T7"/>
                </a:cxn>
                <a:cxn ang="0">
                  <a:pos x="T8" y="T9"/>
                </a:cxn>
              </a:cxnLst>
              <a:rect l="0" t="0" r="r" b="b"/>
              <a:pathLst>
                <a:path w="32" h="58">
                  <a:moveTo>
                    <a:pt x="16" y="17"/>
                  </a:moveTo>
                  <a:lnTo>
                    <a:pt x="0" y="0"/>
                  </a:lnTo>
                  <a:lnTo>
                    <a:pt x="16" y="58"/>
                  </a:lnTo>
                  <a:lnTo>
                    <a:pt x="32" y="0"/>
                  </a:lnTo>
                  <a:lnTo>
                    <a:pt x="16"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56"/>
            <p:cNvSpPr>
              <a:spLocks noChangeArrowheads="1"/>
            </p:cNvSpPr>
            <p:nvPr/>
          </p:nvSpPr>
          <p:spPr bwMode="auto">
            <a:xfrm>
              <a:off x="2305" y="3871"/>
              <a:ext cx="50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Sans"/>
                </a:rPr>
                <a:t>Data out</a:t>
              </a:r>
              <a:endParaRPr kumimoji="0" lang="en-US" sz="1800" b="0" i="0" u="none" strike="noStrike" cap="none" normalizeH="0" baseline="0">
                <a:ln>
                  <a:noFill/>
                </a:ln>
                <a:solidFill>
                  <a:schemeClr val="tx1"/>
                </a:solidFill>
                <a:effectLst/>
                <a:latin typeface="Arial" pitchFamily="34" charset="0"/>
              </a:endParaRPr>
            </a:p>
          </p:txBody>
        </p:sp>
        <p:sp>
          <p:nvSpPr>
            <p:cNvPr id="80" name="Freeform 57"/>
            <p:cNvSpPr>
              <a:spLocks/>
            </p:cNvSpPr>
            <p:nvPr/>
          </p:nvSpPr>
          <p:spPr bwMode="auto">
            <a:xfrm>
              <a:off x="1436" y="3110"/>
              <a:ext cx="2444" cy="135"/>
            </a:xfrm>
            <a:custGeom>
              <a:avLst/>
              <a:gdLst>
                <a:gd name="T0" fmla="*/ 467 w 16818"/>
                <a:gd name="T1" fmla="*/ 0 h 933"/>
                <a:gd name="T2" fmla="*/ 16352 w 16818"/>
                <a:gd name="T3" fmla="*/ 0 h 933"/>
                <a:gd name="T4" fmla="*/ 16818 w 16818"/>
                <a:gd name="T5" fmla="*/ 467 h 933"/>
                <a:gd name="T6" fmla="*/ 16352 w 16818"/>
                <a:gd name="T7" fmla="*/ 933 h 933"/>
                <a:gd name="T8" fmla="*/ 467 w 16818"/>
                <a:gd name="T9" fmla="*/ 933 h 933"/>
                <a:gd name="T10" fmla="*/ 0 w 16818"/>
                <a:gd name="T11" fmla="*/ 467 h 933"/>
                <a:gd name="T12" fmla="*/ 467 w 16818"/>
                <a:gd name="T13" fmla="*/ 0 h 933"/>
              </a:gdLst>
              <a:ahLst/>
              <a:cxnLst>
                <a:cxn ang="0">
                  <a:pos x="T0" y="T1"/>
                </a:cxn>
                <a:cxn ang="0">
                  <a:pos x="T2" y="T3"/>
                </a:cxn>
                <a:cxn ang="0">
                  <a:pos x="T4" y="T5"/>
                </a:cxn>
                <a:cxn ang="0">
                  <a:pos x="T6" y="T7"/>
                </a:cxn>
                <a:cxn ang="0">
                  <a:pos x="T8" y="T9"/>
                </a:cxn>
                <a:cxn ang="0">
                  <a:pos x="T10" y="T11"/>
                </a:cxn>
                <a:cxn ang="0">
                  <a:pos x="T12" y="T13"/>
                </a:cxn>
              </a:cxnLst>
              <a:rect l="0" t="0" r="r" b="b"/>
              <a:pathLst>
                <a:path w="16818" h="933">
                  <a:moveTo>
                    <a:pt x="467" y="0"/>
                  </a:moveTo>
                  <a:lnTo>
                    <a:pt x="16352" y="0"/>
                  </a:lnTo>
                  <a:cubicBezTo>
                    <a:pt x="16610" y="0"/>
                    <a:pt x="16818" y="208"/>
                    <a:pt x="16818" y="467"/>
                  </a:cubicBezTo>
                  <a:cubicBezTo>
                    <a:pt x="16818" y="725"/>
                    <a:pt x="16610" y="933"/>
                    <a:pt x="16352" y="933"/>
                  </a:cubicBezTo>
                  <a:lnTo>
                    <a:pt x="467" y="933"/>
                  </a:lnTo>
                  <a:cubicBezTo>
                    <a:pt x="208" y="933"/>
                    <a:pt x="0" y="725"/>
                    <a:pt x="0" y="467"/>
                  </a:cubicBezTo>
                  <a:cubicBezTo>
                    <a:pt x="0" y="208"/>
                    <a:pt x="208" y="0"/>
                    <a:pt x="467" y="0"/>
                  </a:cubicBezTo>
                  <a:close/>
                </a:path>
              </a:pathLst>
            </a:custGeom>
            <a:solidFill>
              <a:srgbClr val="FFD5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58"/>
            <p:cNvSpPr>
              <a:spLocks noChangeArrowheads="1"/>
            </p:cNvSpPr>
            <p:nvPr/>
          </p:nvSpPr>
          <p:spPr bwMode="auto">
            <a:xfrm>
              <a:off x="2661" y="3517"/>
              <a:ext cx="345"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Data in</a:t>
              </a:r>
              <a:endParaRPr kumimoji="0" lang="en-US" sz="1800" b="0" i="0" u="none" strike="noStrike" cap="none" normalizeH="0" baseline="0">
                <a:ln>
                  <a:noFill/>
                </a:ln>
                <a:solidFill>
                  <a:schemeClr val="tx1"/>
                </a:solidFill>
                <a:effectLst/>
                <a:latin typeface="Arial" pitchFamily="34" charset="0"/>
              </a:endParaRPr>
            </a:p>
          </p:txBody>
        </p:sp>
        <p:sp>
          <p:nvSpPr>
            <p:cNvPr id="82" name="Line 59"/>
            <p:cNvSpPr>
              <a:spLocks noChangeShapeType="1"/>
            </p:cNvSpPr>
            <p:nvPr/>
          </p:nvSpPr>
          <p:spPr bwMode="auto">
            <a:xfrm flipV="1">
              <a:off x="2799" y="3442"/>
              <a:ext cx="0" cy="76"/>
            </a:xfrm>
            <a:prstGeom prst="line">
              <a:avLst/>
            </a:prstGeom>
            <a:noFill/>
            <a:ln w="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60"/>
            <p:cNvSpPr>
              <a:spLocks/>
            </p:cNvSpPr>
            <p:nvPr/>
          </p:nvSpPr>
          <p:spPr bwMode="auto">
            <a:xfrm>
              <a:off x="2785" y="3442"/>
              <a:ext cx="27" cy="48"/>
            </a:xfrm>
            <a:custGeom>
              <a:avLst/>
              <a:gdLst>
                <a:gd name="T0" fmla="*/ 14 w 27"/>
                <a:gd name="T1" fmla="*/ 34 h 48"/>
                <a:gd name="T2" fmla="*/ 27 w 27"/>
                <a:gd name="T3" fmla="*/ 48 h 48"/>
                <a:gd name="T4" fmla="*/ 14 w 27"/>
                <a:gd name="T5" fmla="*/ 0 h 48"/>
                <a:gd name="T6" fmla="*/ 0 w 27"/>
                <a:gd name="T7" fmla="*/ 48 h 48"/>
                <a:gd name="T8" fmla="*/ 14 w 27"/>
                <a:gd name="T9" fmla="*/ 34 h 48"/>
              </a:gdLst>
              <a:ahLst/>
              <a:cxnLst>
                <a:cxn ang="0">
                  <a:pos x="T0" y="T1"/>
                </a:cxn>
                <a:cxn ang="0">
                  <a:pos x="T2" y="T3"/>
                </a:cxn>
                <a:cxn ang="0">
                  <a:pos x="T4" y="T5"/>
                </a:cxn>
                <a:cxn ang="0">
                  <a:pos x="T6" y="T7"/>
                </a:cxn>
                <a:cxn ang="0">
                  <a:pos x="T8" y="T9"/>
                </a:cxn>
              </a:cxnLst>
              <a:rect l="0" t="0" r="r" b="b"/>
              <a:pathLst>
                <a:path w="27" h="48">
                  <a:moveTo>
                    <a:pt x="14" y="34"/>
                  </a:moveTo>
                  <a:lnTo>
                    <a:pt x="27" y="48"/>
                  </a:lnTo>
                  <a:lnTo>
                    <a:pt x="14" y="0"/>
                  </a:lnTo>
                  <a:lnTo>
                    <a:pt x="0" y="48"/>
                  </a:lnTo>
                  <a:lnTo>
                    <a:pt x="14" y="3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61"/>
            <p:cNvSpPr>
              <a:spLocks noChangeArrowheads="1"/>
            </p:cNvSpPr>
            <p:nvPr/>
          </p:nvSpPr>
          <p:spPr bwMode="auto">
            <a:xfrm>
              <a:off x="2014" y="3122"/>
              <a:ext cx="104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Column mux/demux</a:t>
              </a:r>
              <a:endParaRPr kumimoji="0" lang="en-US" sz="1800" b="0" i="0" u="none" strike="noStrike" cap="none" normalizeH="0" baseline="0">
                <a:ln>
                  <a:noFill/>
                </a:ln>
                <a:solidFill>
                  <a:schemeClr val="tx1"/>
                </a:solidFill>
                <a:effectLst/>
                <a:latin typeface="Arial" pitchFamily="34" charset="0"/>
              </a:endParaRPr>
            </a:p>
          </p:txBody>
        </p:sp>
        <p:sp>
          <p:nvSpPr>
            <p:cNvPr id="85" name="Line 62"/>
            <p:cNvSpPr>
              <a:spLocks noChangeShapeType="1"/>
            </p:cNvSpPr>
            <p:nvPr/>
          </p:nvSpPr>
          <p:spPr bwMode="auto">
            <a:xfrm>
              <a:off x="928" y="3181"/>
              <a:ext cx="50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63"/>
            <p:cNvSpPr>
              <a:spLocks/>
            </p:cNvSpPr>
            <p:nvPr/>
          </p:nvSpPr>
          <p:spPr bwMode="auto">
            <a:xfrm>
              <a:off x="1350" y="3156"/>
              <a:ext cx="86" cy="49"/>
            </a:xfrm>
            <a:custGeom>
              <a:avLst/>
              <a:gdLst>
                <a:gd name="T0" fmla="*/ 25 w 86"/>
                <a:gd name="T1" fmla="*/ 25 h 49"/>
                <a:gd name="T2" fmla="*/ 0 w 86"/>
                <a:gd name="T3" fmla="*/ 49 h 49"/>
                <a:gd name="T4" fmla="*/ 86 w 86"/>
                <a:gd name="T5" fmla="*/ 25 h 49"/>
                <a:gd name="T6" fmla="*/ 0 w 86"/>
                <a:gd name="T7" fmla="*/ 0 h 49"/>
                <a:gd name="T8" fmla="*/ 25 w 86"/>
                <a:gd name="T9" fmla="*/ 25 h 49"/>
              </a:gdLst>
              <a:ahLst/>
              <a:cxnLst>
                <a:cxn ang="0">
                  <a:pos x="T0" y="T1"/>
                </a:cxn>
                <a:cxn ang="0">
                  <a:pos x="T2" y="T3"/>
                </a:cxn>
                <a:cxn ang="0">
                  <a:pos x="T4" y="T5"/>
                </a:cxn>
                <a:cxn ang="0">
                  <a:pos x="T6" y="T7"/>
                </a:cxn>
                <a:cxn ang="0">
                  <a:pos x="T8" y="T9"/>
                </a:cxn>
              </a:cxnLst>
              <a:rect l="0" t="0" r="r" b="b"/>
              <a:pathLst>
                <a:path w="86" h="49">
                  <a:moveTo>
                    <a:pt x="25" y="25"/>
                  </a:moveTo>
                  <a:lnTo>
                    <a:pt x="0" y="49"/>
                  </a:lnTo>
                  <a:lnTo>
                    <a:pt x="86"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64"/>
            <p:cNvSpPr>
              <a:spLocks noChangeArrowheads="1"/>
            </p:cNvSpPr>
            <p:nvPr/>
          </p:nvSpPr>
          <p:spPr bwMode="auto">
            <a:xfrm>
              <a:off x="918" y="3020"/>
              <a:ext cx="52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Sans"/>
                </a:rPr>
                <a:t>Address</a:t>
              </a:r>
              <a:endParaRPr kumimoji="0" lang="en-US" sz="1800" b="0" i="0" u="none" strike="noStrike" cap="none" normalizeH="0" baseline="0">
                <a:ln>
                  <a:noFill/>
                </a:ln>
                <a:solidFill>
                  <a:schemeClr val="tx1"/>
                </a:solidFill>
                <a:effectLst/>
                <a:latin typeface="Arial" pitchFamily="34" charset="0"/>
              </a:endParaRPr>
            </a:p>
          </p:txBody>
        </p:sp>
        <p:sp>
          <p:nvSpPr>
            <p:cNvPr id="88" name="Line 65"/>
            <p:cNvSpPr>
              <a:spLocks noChangeShapeType="1"/>
            </p:cNvSpPr>
            <p:nvPr/>
          </p:nvSpPr>
          <p:spPr bwMode="auto">
            <a:xfrm>
              <a:off x="1460" y="1049"/>
              <a:ext cx="1" cy="176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66"/>
            <p:cNvSpPr>
              <a:spLocks noChangeShapeType="1"/>
            </p:cNvSpPr>
            <p:nvPr/>
          </p:nvSpPr>
          <p:spPr bwMode="auto">
            <a:xfrm>
              <a:off x="2073" y="1056"/>
              <a:ext cx="1" cy="176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Rectangle 67"/>
            <p:cNvSpPr>
              <a:spLocks noChangeArrowheads="1"/>
            </p:cNvSpPr>
            <p:nvPr/>
          </p:nvSpPr>
          <p:spPr bwMode="auto">
            <a:xfrm>
              <a:off x="1478" y="984"/>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91" name="Rectangle 68"/>
            <p:cNvSpPr>
              <a:spLocks noChangeArrowheads="1"/>
            </p:cNvSpPr>
            <p:nvPr/>
          </p:nvSpPr>
          <p:spPr bwMode="auto">
            <a:xfrm>
              <a:off x="2085" y="989"/>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92" name="Rectangle 69"/>
            <p:cNvSpPr>
              <a:spLocks noChangeArrowheads="1"/>
            </p:cNvSpPr>
            <p:nvPr/>
          </p:nvSpPr>
          <p:spPr bwMode="auto">
            <a:xfrm>
              <a:off x="1548" y="103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93" name="Rectangle 70"/>
            <p:cNvSpPr>
              <a:spLocks noChangeArrowheads="1"/>
            </p:cNvSpPr>
            <p:nvPr/>
          </p:nvSpPr>
          <p:spPr bwMode="auto">
            <a:xfrm>
              <a:off x="2146" y="1047"/>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94" name="Line 71"/>
            <p:cNvSpPr>
              <a:spLocks noChangeShapeType="1"/>
            </p:cNvSpPr>
            <p:nvPr/>
          </p:nvSpPr>
          <p:spPr bwMode="auto">
            <a:xfrm>
              <a:off x="1899" y="1076"/>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72"/>
            <p:cNvSpPr>
              <a:spLocks noChangeShapeType="1"/>
            </p:cNvSpPr>
            <p:nvPr/>
          </p:nvSpPr>
          <p:spPr bwMode="auto">
            <a:xfrm flipH="1">
              <a:off x="1894" y="1463"/>
              <a:ext cx="186"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Oval 73"/>
            <p:cNvSpPr>
              <a:spLocks noChangeArrowheads="1"/>
            </p:cNvSpPr>
            <p:nvPr/>
          </p:nvSpPr>
          <p:spPr bwMode="auto">
            <a:xfrm>
              <a:off x="2049" y="144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74"/>
            <p:cNvSpPr>
              <a:spLocks noChangeShapeType="1"/>
            </p:cNvSpPr>
            <p:nvPr/>
          </p:nvSpPr>
          <p:spPr bwMode="auto">
            <a:xfrm>
              <a:off x="1459" y="1458"/>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Oval 75"/>
            <p:cNvSpPr>
              <a:spLocks noChangeArrowheads="1"/>
            </p:cNvSpPr>
            <p:nvPr/>
          </p:nvSpPr>
          <p:spPr bwMode="auto">
            <a:xfrm>
              <a:off x="1444" y="1439"/>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Line 76"/>
            <p:cNvSpPr>
              <a:spLocks noChangeShapeType="1"/>
            </p:cNvSpPr>
            <p:nvPr/>
          </p:nvSpPr>
          <p:spPr bwMode="auto">
            <a:xfrm>
              <a:off x="1755" y="1788"/>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7"/>
            <p:cNvSpPr>
              <a:spLocks noChangeArrowheads="1"/>
            </p:cNvSpPr>
            <p:nvPr/>
          </p:nvSpPr>
          <p:spPr bwMode="auto">
            <a:xfrm>
              <a:off x="1631" y="1875"/>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78"/>
            <p:cNvSpPr>
              <a:spLocks noChangeArrowheads="1"/>
            </p:cNvSpPr>
            <p:nvPr/>
          </p:nvSpPr>
          <p:spPr bwMode="auto">
            <a:xfrm>
              <a:off x="1680" y="189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102" name="Rectangle 79"/>
            <p:cNvSpPr>
              <a:spLocks noChangeArrowheads="1"/>
            </p:cNvSpPr>
            <p:nvPr/>
          </p:nvSpPr>
          <p:spPr bwMode="auto">
            <a:xfrm>
              <a:off x="1703" y="196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103" name="Line 80"/>
            <p:cNvSpPr>
              <a:spLocks noChangeShapeType="1"/>
            </p:cNvSpPr>
            <p:nvPr/>
          </p:nvSpPr>
          <p:spPr bwMode="auto">
            <a:xfrm>
              <a:off x="1537" y="191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Oval 81"/>
            <p:cNvSpPr>
              <a:spLocks noChangeArrowheads="1"/>
            </p:cNvSpPr>
            <p:nvPr/>
          </p:nvSpPr>
          <p:spPr bwMode="auto">
            <a:xfrm>
              <a:off x="1523" y="189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Line 82"/>
            <p:cNvSpPr>
              <a:spLocks noChangeShapeType="1"/>
            </p:cNvSpPr>
            <p:nvPr/>
          </p:nvSpPr>
          <p:spPr bwMode="auto">
            <a:xfrm flipH="1">
              <a:off x="1883" y="191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Oval 83"/>
            <p:cNvSpPr>
              <a:spLocks noChangeArrowheads="1"/>
            </p:cNvSpPr>
            <p:nvPr/>
          </p:nvSpPr>
          <p:spPr bwMode="auto">
            <a:xfrm>
              <a:off x="1944" y="189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Line 84"/>
            <p:cNvSpPr>
              <a:spLocks noChangeShapeType="1"/>
            </p:cNvSpPr>
            <p:nvPr/>
          </p:nvSpPr>
          <p:spPr bwMode="auto">
            <a:xfrm flipH="1">
              <a:off x="1880" y="198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Oval 85"/>
            <p:cNvSpPr>
              <a:spLocks noChangeArrowheads="1"/>
            </p:cNvSpPr>
            <p:nvPr/>
          </p:nvSpPr>
          <p:spPr bwMode="auto">
            <a:xfrm>
              <a:off x="2034" y="1970"/>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Line 86"/>
            <p:cNvSpPr>
              <a:spLocks noChangeShapeType="1"/>
            </p:cNvSpPr>
            <p:nvPr/>
          </p:nvSpPr>
          <p:spPr bwMode="auto">
            <a:xfrm>
              <a:off x="1444" y="198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Oval 87"/>
            <p:cNvSpPr>
              <a:spLocks noChangeArrowheads="1"/>
            </p:cNvSpPr>
            <p:nvPr/>
          </p:nvSpPr>
          <p:spPr bwMode="auto">
            <a:xfrm>
              <a:off x="1430" y="196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Line 88"/>
            <p:cNvSpPr>
              <a:spLocks noChangeShapeType="1"/>
            </p:cNvSpPr>
            <p:nvPr/>
          </p:nvSpPr>
          <p:spPr bwMode="auto">
            <a:xfrm>
              <a:off x="1769" y="2618"/>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Rectangle 89"/>
            <p:cNvSpPr>
              <a:spLocks noChangeArrowheads="1"/>
            </p:cNvSpPr>
            <p:nvPr/>
          </p:nvSpPr>
          <p:spPr bwMode="auto">
            <a:xfrm>
              <a:off x="1645" y="2705"/>
              <a:ext cx="251" cy="156"/>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90"/>
            <p:cNvSpPr>
              <a:spLocks noChangeArrowheads="1"/>
            </p:cNvSpPr>
            <p:nvPr/>
          </p:nvSpPr>
          <p:spPr bwMode="auto">
            <a:xfrm>
              <a:off x="1694" y="272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114" name="Rectangle 91"/>
            <p:cNvSpPr>
              <a:spLocks noChangeArrowheads="1"/>
            </p:cNvSpPr>
            <p:nvPr/>
          </p:nvSpPr>
          <p:spPr bwMode="auto">
            <a:xfrm>
              <a:off x="1717" y="2798"/>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115" name="Line 92"/>
            <p:cNvSpPr>
              <a:spLocks noChangeShapeType="1"/>
            </p:cNvSpPr>
            <p:nvPr/>
          </p:nvSpPr>
          <p:spPr bwMode="auto">
            <a:xfrm>
              <a:off x="1551" y="274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Oval 93"/>
            <p:cNvSpPr>
              <a:spLocks noChangeArrowheads="1"/>
            </p:cNvSpPr>
            <p:nvPr/>
          </p:nvSpPr>
          <p:spPr bwMode="auto">
            <a:xfrm>
              <a:off x="1537" y="272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Line 94"/>
            <p:cNvSpPr>
              <a:spLocks noChangeShapeType="1"/>
            </p:cNvSpPr>
            <p:nvPr/>
          </p:nvSpPr>
          <p:spPr bwMode="auto">
            <a:xfrm flipH="1">
              <a:off x="1897" y="274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Oval 95"/>
            <p:cNvSpPr>
              <a:spLocks noChangeArrowheads="1"/>
            </p:cNvSpPr>
            <p:nvPr/>
          </p:nvSpPr>
          <p:spPr bwMode="auto">
            <a:xfrm>
              <a:off x="1958" y="272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Line 96"/>
            <p:cNvSpPr>
              <a:spLocks noChangeShapeType="1"/>
            </p:cNvSpPr>
            <p:nvPr/>
          </p:nvSpPr>
          <p:spPr bwMode="auto">
            <a:xfrm flipH="1">
              <a:off x="1894" y="281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Oval 97"/>
            <p:cNvSpPr>
              <a:spLocks noChangeArrowheads="1"/>
            </p:cNvSpPr>
            <p:nvPr/>
          </p:nvSpPr>
          <p:spPr bwMode="auto">
            <a:xfrm>
              <a:off x="2048" y="2801"/>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Line 98"/>
            <p:cNvSpPr>
              <a:spLocks noChangeShapeType="1"/>
            </p:cNvSpPr>
            <p:nvPr/>
          </p:nvSpPr>
          <p:spPr bwMode="auto">
            <a:xfrm>
              <a:off x="1459" y="281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Oval 99"/>
            <p:cNvSpPr>
              <a:spLocks noChangeArrowheads="1"/>
            </p:cNvSpPr>
            <p:nvPr/>
          </p:nvSpPr>
          <p:spPr bwMode="auto">
            <a:xfrm>
              <a:off x="1444" y="279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00"/>
            <p:cNvSpPr>
              <a:spLocks/>
            </p:cNvSpPr>
            <p:nvPr/>
          </p:nvSpPr>
          <p:spPr bwMode="auto">
            <a:xfrm>
              <a:off x="780" y="1065"/>
              <a:ext cx="446" cy="65"/>
            </a:xfrm>
            <a:custGeom>
              <a:avLst/>
              <a:gdLst>
                <a:gd name="T0" fmla="*/ 0 w 3071"/>
                <a:gd name="T1" fmla="*/ 0 h 447"/>
                <a:gd name="T2" fmla="*/ 3071 w 3071"/>
                <a:gd name="T3" fmla="*/ 0 h 447"/>
                <a:gd name="T4" fmla="*/ 3071 w 3071"/>
                <a:gd name="T5" fmla="*/ 447 h 447"/>
              </a:gdLst>
              <a:ahLst/>
              <a:cxnLst>
                <a:cxn ang="0">
                  <a:pos x="T0" y="T1"/>
                </a:cxn>
                <a:cxn ang="0">
                  <a:pos x="T2" y="T3"/>
                </a:cxn>
                <a:cxn ang="0">
                  <a:pos x="T4" y="T5"/>
                </a:cxn>
              </a:cxnLst>
              <a:rect l="0" t="0" r="r" b="b"/>
              <a:pathLst>
                <a:path w="3071" h="447">
                  <a:moveTo>
                    <a:pt x="0" y="0"/>
                  </a:moveTo>
                  <a:lnTo>
                    <a:pt x="3071" y="0"/>
                  </a:lnTo>
                  <a:lnTo>
                    <a:pt x="3071" y="447"/>
                  </a:lnTo>
                </a:path>
              </a:pathLst>
            </a:custGeom>
            <a:noFill/>
            <a:ln w="7" cap="flat">
              <a:solidFill>
                <a:srgbClr val="2718F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1"/>
            <p:cNvSpPr>
              <a:spLocks/>
            </p:cNvSpPr>
            <p:nvPr/>
          </p:nvSpPr>
          <p:spPr bwMode="auto">
            <a:xfrm>
              <a:off x="1212" y="1088"/>
              <a:ext cx="28" cy="49"/>
            </a:xfrm>
            <a:custGeom>
              <a:avLst/>
              <a:gdLst>
                <a:gd name="T0" fmla="*/ 14 w 28"/>
                <a:gd name="T1" fmla="*/ 14 h 49"/>
                <a:gd name="T2" fmla="*/ 0 w 28"/>
                <a:gd name="T3" fmla="*/ 0 h 49"/>
                <a:gd name="T4" fmla="*/ 14 w 28"/>
                <a:gd name="T5" fmla="*/ 49 h 49"/>
                <a:gd name="T6" fmla="*/ 28 w 28"/>
                <a:gd name="T7" fmla="*/ 0 h 49"/>
                <a:gd name="T8" fmla="*/ 14 w 28"/>
                <a:gd name="T9" fmla="*/ 14 h 49"/>
              </a:gdLst>
              <a:ahLst/>
              <a:cxnLst>
                <a:cxn ang="0">
                  <a:pos x="T0" y="T1"/>
                </a:cxn>
                <a:cxn ang="0">
                  <a:pos x="T2" y="T3"/>
                </a:cxn>
                <a:cxn ang="0">
                  <a:pos x="T4" y="T5"/>
                </a:cxn>
                <a:cxn ang="0">
                  <a:pos x="T6" y="T7"/>
                </a:cxn>
                <a:cxn ang="0">
                  <a:pos x="T8" y="T9"/>
                </a:cxn>
              </a:cxnLst>
              <a:rect l="0" t="0" r="r" b="b"/>
              <a:pathLst>
                <a:path w="28" h="49">
                  <a:moveTo>
                    <a:pt x="14" y="14"/>
                  </a:moveTo>
                  <a:lnTo>
                    <a:pt x="0" y="0"/>
                  </a:lnTo>
                  <a:lnTo>
                    <a:pt x="14" y="49"/>
                  </a:lnTo>
                  <a:lnTo>
                    <a:pt x="28" y="0"/>
                  </a:lnTo>
                  <a:lnTo>
                    <a:pt x="14" y="14"/>
                  </a:lnTo>
                  <a:close/>
                </a:path>
              </a:pathLst>
            </a:custGeom>
            <a:solidFill>
              <a:srgbClr val="00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 name="Rectangle 102"/>
            <p:cNvSpPr>
              <a:spLocks noChangeArrowheads="1"/>
            </p:cNvSpPr>
            <p:nvPr/>
          </p:nvSpPr>
          <p:spPr bwMode="auto">
            <a:xfrm>
              <a:off x="735" y="1076"/>
              <a:ext cx="39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CAM mode</a:t>
              </a:r>
              <a:endParaRPr kumimoji="0" lang="en-US" sz="1800" b="0" i="0" u="none" strike="noStrike" cap="none" normalizeH="0" baseline="0">
                <a:ln>
                  <a:noFill/>
                </a:ln>
                <a:solidFill>
                  <a:schemeClr val="tx1"/>
                </a:solidFill>
                <a:effectLst/>
                <a:latin typeface="Arial" pitchFamily="34" charset="0"/>
              </a:endParaRPr>
            </a:p>
          </p:txBody>
        </p:sp>
        <p:sp>
          <p:nvSpPr>
            <p:cNvPr id="126" name="Line 103"/>
            <p:cNvSpPr>
              <a:spLocks noChangeShapeType="1"/>
            </p:cNvSpPr>
            <p:nvPr/>
          </p:nvSpPr>
          <p:spPr bwMode="auto">
            <a:xfrm>
              <a:off x="2619" y="1261"/>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04"/>
            <p:cNvSpPr>
              <a:spLocks noChangeArrowheads="1"/>
            </p:cNvSpPr>
            <p:nvPr/>
          </p:nvSpPr>
          <p:spPr bwMode="auto">
            <a:xfrm>
              <a:off x="2495" y="1349"/>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8" name="Rectangle 105"/>
            <p:cNvSpPr>
              <a:spLocks noChangeArrowheads="1"/>
            </p:cNvSpPr>
            <p:nvPr/>
          </p:nvSpPr>
          <p:spPr bwMode="auto">
            <a:xfrm>
              <a:off x="2545" y="1364"/>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129" name="Rectangle 106"/>
            <p:cNvSpPr>
              <a:spLocks noChangeArrowheads="1"/>
            </p:cNvSpPr>
            <p:nvPr/>
          </p:nvSpPr>
          <p:spPr bwMode="auto">
            <a:xfrm>
              <a:off x="2567" y="1441"/>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130" name="Line 107"/>
            <p:cNvSpPr>
              <a:spLocks noChangeShapeType="1"/>
            </p:cNvSpPr>
            <p:nvPr/>
          </p:nvSpPr>
          <p:spPr bwMode="auto">
            <a:xfrm>
              <a:off x="2399" y="1186"/>
              <a:ext cx="1" cy="191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08"/>
            <p:cNvSpPr>
              <a:spLocks noChangeShapeType="1"/>
            </p:cNvSpPr>
            <p:nvPr/>
          </p:nvSpPr>
          <p:spPr bwMode="auto">
            <a:xfrm>
              <a:off x="2402" y="1390"/>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Oval 109"/>
            <p:cNvSpPr>
              <a:spLocks noChangeArrowheads="1"/>
            </p:cNvSpPr>
            <p:nvPr/>
          </p:nvSpPr>
          <p:spPr bwMode="auto">
            <a:xfrm>
              <a:off x="2387" y="1372"/>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Line 110"/>
            <p:cNvSpPr>
              <a:spLocks noChangeShapeType="1"/>
            </p:cNvSpPr>
            <p:nvPr/>
          </p:nvSpPr>
          <p:spPr bwMode="auto">
            <a:xfrm flipH="1">
              <a:off x="2835" y="1185"/>
              <a:ext cx="2" cy="1918"/>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11"/>
            <p:cNvSpPr>
              <a:spLocks noChangeShapeType="1"/>
            </p:cNvSpPr>
            <p:nvPr/>
          </p:nvSpPr>
          <p:spPr bwMode="auto">
            <a:xfrm flipH="1">
              <a:off x="2748" y="1389"/>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Oval 112"/>
            <p:cNvSpPr>
              <a:spLocks noChangeArrowheads="1"/>
            </p:cNvSpPr>
            <p:nvPr/>
          </p:nvSpPr>
          <p:spPr bwMode="auto">
            <a:xfrm>
              <a:off x="2809" y="1370"/>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6" name="Rectangle 113"/>
            <p:cNvSpPr>
              <a:spLocks noChangeArrowheads="1"/>
            </p:cNvSpPr>
            <p:nvPr/>
          </p:nvSpPr>
          <p:spPr bwMode="auto">
            <a:xfrm>
              <a:off x="2362" y="1096"/>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137" name="Rectangle 114"/>
            <p:cNvSpPr>
              <a:spLocks noChangeArrowheads="1"/>
            </p:cNvSpPr>
            <p:nvPr/>
          </p:nvSpPr>
          <p:spPr bwMode="auto">
            <a:xfrm>
              <a:off x="2755" y="1085"/>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138" name="Line 115"/>
            <p:cNvSpPr>
              <a:spLocks noChangeShapeType="1"/>
            </p:cNvSpPr>
            <p:nvPr/>
          </p:nvSpPr>
          <p:spPr bwMode="auto">
            <a:xfrm>
              <a:off x="2309" y="979"/>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16"/>
            <p:cNvSpPr>
              <a:spLocks noChangeShapeType="1"/>
            </p:cNvSpPr>
            <p:nvPr/>
          </p:nvSpPr>
          <p:spPr bwMode="auto">
            <a:xfrm>
              <a:off x="2310" y="1048"/>
              <a:ext cx="1" cy="177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117"/>
            <p:cNvSpPr>
              <a:spLocks noChangeShapeType="1"/>
            </p:cNvSpPr>
            <p:nvPr/>
          </p:nvSpPr>
          <p:spPr bwMode="auto">
            <a:xfrm>
              <a:off x="2923" y="1055"/>
              <a:ext cx="1" cy="1767"/>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18"/>
            <p:cNvSpPr>
              <a:spLocks noChangeArrowheads="1"/>
            </p:cNvSpPr>
            <p:nvPr/>
          </p:nvSpPr>
          <p:spPr bwMode="auto">
            <a:xfrm>
              <a:off x="2327" y="984"/>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142" name="Rectangle 119"/>
            <p:cNvSpPr>
              <a:spLocks noChangeArrowheads="1"/>
            </p:cNvSpPr>
            <p:nvPr/>
          </p:nvSpPr>
          <p:spPr bwMode="auto">
            <a:xfrm>
              <a:off x="2935" y="988"/>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143" name="Rectangle 120"/>
            <p:cNvSpPr>
              <a:spLocks noChangeArrowheads="1"/>
            </p:cNvSpPr>
            <p:nvPr/>
          </p:nvSpPr>
          <p:spPr bwMode="auto">
            <a:xfrm>
              <a:off x="2397" y="103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Sans"/>
                </a:rPr>
                <a:t>2</a:t>
              </a:r>
              <a:endParaRPr kumimoji="0" lang="en-US" sz="1800" b="0" i="0" u="none" strike="noStrike" cap="none" normalizeH="0" baseline="0">
                <a:ln>
                  <a:noFill/>
                </a:ln>
                <a:solidFill>
                  <a:schemeClr val="tx1"/>
                </a:solidFill>
                <a:effectLst/>
                <a:latin typeface="Arial" pitchFamily="34" charset="0"/>
              </a:endParaRPr>
            </a:p>
          </p:txBody>
        </p:sp>
        <p:sp>
          <p:nvSpPr>
            <p:cNvPr id="144" name="Rectangle 121"/>
            <p:cNvSpPr>
              <a:spLocks noChangeArrowheads="1"/>
            </p:cNvSpPr>
            <p:nvPr/>
          </p:nvSpPr>
          <p:spPr bwMode="auto">
            <a:xfrm>
              <a:off x="2996" y="1047"/>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Sans"/>
                </a:rPr>
                <a:t>2</a:t>
              </a:r>
              <a:endParaRPr kumimoji="0" lang="en-US" sz="1800" b="0" i="0" u="none" strike="noStrike" cap="none" normalizeH="0" baseline="0">
                <a:ln>
                  <a:noFill/>
                </a:ln>
                <a:solidFill>
                  <a:schemeClr val="tx1"/>
                </a:solidFill>
                <a:effectLst/>
                <a:latin typeface="Arial" pitchFamily="34" charset="0"/>
              </a:endParaRPr>
            </a:p>
          </p:txBody>
        </p:sp>
        <p:sp>
          <p:nvSpPr>
            <p:cNvPr id="145" name="Line 122"/>
            <p:cNvSpPr>
              <a:spLocks noChangeShapeType="1"/>
            </p:cNvSpPr>
            <p:nvPr/>
          </p:nvSpPr>
          <p:spPr bwMode="auto">
            <a:xfrm>
              <a:off x="2748" y="1076"/>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123"/>
            <p:cNvSpPr>
              <a:spLocks noChangeShapeType="1"/>
            </p:cNvSpPr>
            <p:nvPr/>
          </p:nvSpPr>
          <p:spPr bwMode="auto">
            <a:xfrm flipH="1">
              <a:off x="2744" y="1463"/>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Oval 124"/>
            <p:cNvSpPr>
              <a:spLocks noChangeArrowheads="1"/>
            </p:cNvSpPr>
            <p:nvPr/>
          </p:nvSpPr>
          <p:spPr bwMode="auto">
            <a:xfrm>
              <a:off x="2898" y="1444"/>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8" name="Line 125"/>
            <p:cNvSpPr>
              <a:spLocks noChangeShapeType="1"/>
            </p:cNvSpPr>
            <p:nvPr/>
          </p:nvSpPr>
          <p:spPr bwMode="auto">
            <a:xfrm>
              <a:off x="2309" y="1457"/>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Oval 126"/>
            <p:cNvSpPr>
              <a:spLocks noChangeArrowheads="1"/>
            </p:cNvSpPr>
            <p:nvPr/>
          </p:nvSpPr>
          <p:spPr bwMode="auto">
            <a:xfrm>
              <a:off x="2294" y="1439"/>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 name="Line 127"/>
            <p:cNvSpPr>
              <a:spLocks noChangeShapeType="1"/>
            </p:cNvSpPr>
            <p:nvPr/>
          </p:nvSpPr>
          <p:spPr bwMode="auto">
            <a:xfrm>
              <a:off x="2605" y="1787"/>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28"/>
            <p:cNvSpPr>
              <a:spLocks noChangeArrowheads="1"/>
            </p:cNvSpPr>
            <p:nvPr/>
          </p:nvSpPr>
          <p:spPr bwMode="auto">
            <a:xfrm>
              <a:off x="2480" y="1875"/>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2" name="Rectangle 129"/>
            <p:cNvSpPr>
              <a:spLocks noChangeArrowheads="1"/>
            </p:cNvSpPr>
            <p:nvPr/>
          </p:nvSpPr>
          <p:spPr bwMode="auto">
            <a:xfrm>
              <a:off x="2530" y="189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153" name="Rectangle 130"/>
            <p:cNvSpPr>
              <a:spLocks noChangeArrowheads="1"/>
            </p:cNvSpPr>
            <p:nvPr/>
          </p:nvSpPr>
          <p:spPr bwMode="auto">
            <a:xfrm>
              <a:off x="2553" y="196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154" name="Line 131"/>
            <p:cNvSpPr>
              <a:spLocks noChangeShapeType="1"/>
            </p:cNvSpPr>
            <p:nvPr/>
          </p:nvSpPr>
          <p:spPr bwMode="auto">
            <a:xfrm>
              <a:off x="2387" y="1916"/>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Oval 132"/>
            <p:cNvSpPr>
              <a:spLocks noChangeArrowheads="1"/>
            </p:cNvSpPr>
            <p:nvPr/>
          </p:nvSpPr>
          <p:spPr bwMode="auto">
            <a:xfrm>
              <a:off x="2372" y="189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 name="Line 133"/>
            <p:cNvSpPr>
              <a:spLocks noChangeShapeType="1"/>
            </p:cNvSpPr>
            <p:nvPr/>
          </p:nvSpPr>
          <p:spPr bwMode="auto">
            <a:xfrm flipH="1">
              <a:off x="2733" y="191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Oval 134"/>
            <p:cNvSpPr>
              <a:spLocks noChangeArrowheads="1"/>
            </p:cNvSpPr>
            <p:nvPr/>
          </p:nvSpPr>
          <p:spPr bwMode="auto">
            <a:xfrm>
              <a:off x="2794" y="189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Line 135"/>
            <p:cNvSpPr>
              <a:spLocks noChangeShapeType="1"/>
            </p:cNvSpPr>
            <p:nvPr/>
          </p:nvSpPr>
          <p:spPr bwMode="auto">
            <a:xfrm flipH="1">
              <a:off x="2729" y="198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Oval 136"/>
            <p:cNvSpPr>
              <a:spLocks noChangeArrowheads="1"/>
            </p:cNvSpPr>
            <p:nvPr/>
          </p:nvSpPr>
          <p:spPr bwMode="auto">
            <a:xfrm>
              <a:off x="2884" y="1970"/>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 name="Line 137"/>
            <p:cNvSpPr>
              <a:spLocks noChangeShapeType="1"/>
            </p:cNvSpPr>
            <p:nvPr/>
          </p:nvSpPr>
          <p:spPr bwMode="auto">
            <a:xfrm>
              <a:off x="2294" y="1983"/>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Oval 138"/>
            <p:cNvSpPr>
              <a:spLocks noChangeArrowheads="1"/>
            </p:cNvSpPr>
            <p:nvPr/>
          </p:nvSpPr>
          <p:spPr bwMode="auto">
            <a:xfrm>
              <a:off x="2279" y="196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 name="Line 139"/>
            <p:cNvSpPr>
              <a:spLocks noChangeShapeType="1"/>
            </p:cNvSpPr>
            <p:nvPr/>
          </p:nvSpPr>
          <p:spPr bwMode="auto">
            <a:xfrm>
              <a:off x="2619" y="2617"/>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40"/>
            <p:cNvSpPr>
              <a:spLocks noChangeArrowheads="1"/>
            </p:cNvSpPr>
            <p:nvPr/>
          </p:nvSpPr>
          <p:spPr bwMode="auto">
            <a:xfrm>
              <a:off x="2494" y="2705"/>
              <a:ext cx="252"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 name="Rectangle 141"/>
            <p:cNvSpPr>
              <a:spLocks noChangeArrowheads="1"/>
            </p:cNvSpPr>
            <p:nvPr/>
          </p:nvSpPr>
          <p:spPr bwMode="auto">
            <a:xfrm>
              <a:off x="2544" y="2720"/>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165" name="Rectangle 142"/>
            <p:cNvSpPr>
              <a:spLocks noChangeArrowheads="1"/>
            </p:cNvSpPr>
            <p:nvPr/>
          </p:nvSpPr>
          <p:spPr bwMode="auto">
            <a:xfrm>
              <a:off x="2567" y="2797"/>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166" name="Line 143"/>
            <p:cNvSpPr>
              <a:spLocks noChangeShapeType="1"/>
            </p:cNvSpPr>
            <p:nvPr/>
          </p:nvSpPr>
          <p:spPr bwMode="auto">
            <a:xfrm>
              <a:off x="2401" y="274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Oval 144"/>
            <p:cNvSpPr>
              <a:spLocks noChangeArrowheads="1"/>
            </p:cNvSpPr>
            <p:nvPr/>
          </p:nvSpPr>
          <p:spPr bwMode="auto">
            <a:xfrm>
              <a:off x="2387" y="2728"/>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 name="Line 145"/>
            <p:cNvSpPr>
              <a:spLocks noChangeShapeType="1"/>
            </p:cNvSpPr>
            <p:nvPr/>
          </p:nvSpPr>
          <p:spPr bwMode="auto">
            <a:xfrm flipH="1">
              <a:off x="2747" y="2745"/>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Oval 146"/>
            <p:cNvSpPr>
              <a:spLocks noChangeArrowheads="1"/>
            </p:cNvSpPr>
            <p:nvPr/>
          </p:nvSpPr>
          <p:spPr bwMode="auto">
            <a:xfrm>
              <a:off x="2808" y="2727"/>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0" name="Line 147"/>
            <p:cNvSpPr>
              <a:spLocks noChangeShapeType="1"/>
            </p:cNvSpPr>
            <p:nvPr/>
          </p:nvSpPr>
          <p:spPr bwMode="auto">
            <a:xfrm flipH="1">
              <a:off x="2743" y="2819"/>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Oval 148"/>
            <p:cNvSpPr>
              <a:spLocks noChangeArrowheads="1"/>
            </p:cNvSpPr>
            <p:nvPr/>
          </p:nvSpPr>
          <p:spPr bwMode="auto">
            <a:xfrm>
              <a:off x="2898" y="2801"/>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2" name="Line 149"/>
            <p:cNvSpPr>
              <a:spLocks noChangeShapeType="1"/>
            </p:cNvSpPr>
            <p:nvPr/>
          </p:nvSpPr>
          <p:spPr bwMode="auto">
            <a:xfrm>
              <a:off x="2308" y="2814"/>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Oval 150"/>
            <p:cNvSpPr>
              <a:spLocks noChangeArrowheads="1"/>
            </p:cNvSpPr>
            <p:nvPr/>
          </p:nvSpPr>
          <p:spPr bwMode="auto">
            <a:xfrm>
              <a:off x="2293" y="279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151"/>
            <p:cNvSpPr>
              <a:spLocks noChangeShapeType="1"/>
            </p:cNvSpPr>
            <p:nvPr/>
          </p:nvSpPr>
          <p:spPr bwMode="auto">
            <a:xfrm>
              <a:off x="3557" y="1258"/>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52"/>
            <p:cNvSpPr>
              <a:spLocks noChangeArrowheads="1"/>
            </p:cNvSpPr>
            <p:nvPr/>
          </p:nvSpPr>
          <p:spPr bwMode="auto">
            <a:xfrm>
              <a:off x="3433" y="1346"/>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53"/>
            <p:cNvSpPr>
              <a:spLocks noChangeArrowheads="1"/>
            </p:cNvSpPr>
            <p:nvPr/>
          </p:nvSpPr>
          <p:spPr bwMode="auto">
            <a:xfrm>
              <a:off x="3482" y="1361"/>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177" name="Rectangle 154"/>
            <p:cNvSpPr>
              <a:spLocks noChangeArrowheads="1"/>
            </p:cNvSpPr>
            <p:nvPr/>
          </p:nvSpPr>
          <p:spPr bwMode="auto">
            <a:xfrm>
              <a:off x="3505" y="1438"/>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178" name="Line 155"/>
            <p:cNvSpPr>
              <a:spLocks noChangeShapeType="1"/>
            </p:cNvSpPr>
            <p:nvPr/>
          </p:nvSpPr>
          <p:spPr bwMode="auto">
            <a:xfrm>
              <a:off x="3337" y="1183"/>
              <a:ext cx="1" cy="192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56"/>
            <p:cNvSpPr>
              <a:spLocks noChangeShapeType="1"/>
            </p:cNvSpPr>
            <p:nvPr/>
          </p:nvSpPr>
          <p:spPr bwMode="auto">
            <a:xfrm>
              <a:off x="3340" y="1387"/>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Oval 157"/>
            <p:cNvSpPr>
              <a:spLocks noChangeArrowheads="1"/>
            </p:cNvSpPr>
            <p:nvPr/>
          </p:nvSpPr>
          <p:spPr bwMode="auto">
            <a:xfrm>
              <a:off x="3325" y="1369"/>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158"/>
            <p:cNvSpPr>
              <a:spLocks noChangeShapeType="1"/>
            </p:cNvSpPr>
            <p:nvPr/>
          </p:nvSpPr>
          <p:spPr bwMode="auto">
            <a:xfrm>
              <a:off x="3774" y="1182"/>
              <a:ext cx="2" cy="1929"/>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59"/>
            <p:cNvSpPr>
              <a:spLocks noChangeShapeType="1"/>
            </p:cNvSpPr>
            <p:nvPr/>
          </p:nvSpPr>
          <p:spPr bwMode="auto">
            <a:xfrm flipH="1">
              <a:off x="3685" y="1386"/>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Oval 160"/>
            <p:cNvSpPr>
              <a:spLocks noChangeArrowheads="1"/>
            </p:cNvSpPr>
            <p:nvPr/>
          </p:nvSpPr>
          <p:spPr bwMode="auto">
            <a:xfrm>
              <a:off x="3747" y="1367"/>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 name="Rectangle 161"/>
            <p:cNvSpPr>
              <a:spLocks noChangeArrowheads="1"/>
            </p:cNvSpPr>
            <p:nvPr/>
          </p:nvSpPr>
          <p:spPr bwMode="auto">
            <a:xfrm>
              <a:off x="3299" y="1093"/>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185" name="Rectangle 162"/>
            <p:cNvSpPr>
              <a:spLocks noChangeArrowheads="1"/>
            </p:cNvSpPr>
            <p:nvPr/>
          </p:nvSpPr>
          <p:spPr bwMode="auto">
            <a:xfrm>
              <a:off x="3693" y="1082"/>
              <a:ext cx="15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BL</a:t>
              </a:r>
              <a:endParaRPr kumimoji="0" lang="en-US" sz="1800" b="0" i="0" u="none" strike="noStrike" cap="none" normalizeH="0" baseline="0">
                <a:ln>
                  <a:noFill/>
                </a:ln>
                <a:solidFill>
                  <a:schemeClr val="tx1"/>
                </a:solidFill>
                <a:effectLst/>
                <a:latin typeface="Arial" pitchFamily="34" charset="0"/>
              </a:endParaRPr>
            </a:p>
          </p:txBody>
        </p:sp>
        <p:sp>
          <p:nvSpPr>
            <p:cNvPr id="186" name="Line 163"/>
            <p:cNvSpPr>
              <a:spLocks noChangeShapeType="1"/>
            </p:cNvSpPr>
            <p:nvPr/>
          </p:nvSpPr>
          <p:spPr bwMode="auto">
            <a:xfrm>
              <a:off x="3246" y="976"/>
              <a:ext cx="113"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64"/>
            <p:cNvSpPr>
              <a:spLocks noChangeShapeType="1"/>
            </p:cNvSpPr>
            <p:nvPr/>
          </p:nvSpPr>
          <p:spPr bwMode="auto">
            <a:xfrm>
              <a:off x="3248" y="1046"/>
              <a:ext cx="1" cy="1761"/>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65"/>
            <p:cNvSpPr>
              <a:spLocks noChangeShapeType="1"/>
            </p:cNvSpPr>
            <p:nvPr/>
          </p:nvSpPr>
          <p:spPr bwMode="auto">
            <a:xfrm>
              <a:off x="3861" y="1053"/>
              <a:ext cx="1" cy="1766"/>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66"/>
            <p:cNvSpPr>
              <a:spLocks noChangeArrowheads="1"/>
            </p:cNvSpPr>
            <p:nvPr/>
          </p:nvSpPr>
          <p:spPr bwMode="auto">
            <a:xfrm>
              <a:off x="3265" y="981"/>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190" name="Rectangle 167"/>
            <p:cNvSpPr>
              <a:spLocks noChangeArrowheads="1"/>
            </p:cNvSpPr>
            <p:nvPr/>
          </p:nvSpPr>
          <p:spPr bwMode="auto">
            <a:xfrm>
              <a:off x="3873" y="985"/>
              <a:ext cx="10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A</a:t>
              </a:r>
              <a:endParaRPr kumimoji="0" lang="en-US" sz="1800" b="0" i="0" u="none" strike="noStrike" cap="none" normalizeH="0" baseline="0">
                <a:ln>
                  <a:noFill/>
                </a:ln>
                <a:solidFill>
                  <a:schemeClr val="tx1"/>
                </a:solidFill>
                <a:effectLst/>
                <a:latin typeface="Arial" pitchFamily="34" charset="0"/>
              </a:endParaRPr>
            </a:p>
          </p:txBody>
        </p:sp>
        <p:sp>
          <p:nvSpPr>
            <p:cNvPr id="191" name="Rectangle 168"/>
            <p:cNvSpPr>
              <a:spLocks noChangeArrowheads="1"/>
            </p:cNvSpPr>
            <p:nvPr/>
          </p:nvSpPr>
          <p:spPr bwMode="auto">
            <a:xfrm>
              <a:off x="3335" y="1031"/>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000000"/>
                  </a:solidFill>
                  <a:effectLst/>
                  <a:latin typeface="Sans"/>
                </a:rPr>
                <a:t>n</a:t>
              </a:r>
              <a:endParaRPr kumimoji="0" lang="en-US" sz="1800" b="0" i="0" u="none" strike="noStrike" cap="none" normalizeH="0" baseline="0">
                <a:ln>
                  <a:noFill/>
                </a:ln>
                <a:solidFill>
                  <a:schemeClr val="tx1"/>
                </a:solidFill>
                <a:effectLst/>
                <a:latin typeface="Arial" pitchFamily="34" charset="0"/>
              </a:endParaRPr>
            </a:p>
          </p:txBody>
        </p:sp>
        <p:sp>
          <p:nvSpPr>
            <p:cNvPr id="192" name="Rectangle 169"/>
            <p:cNvSpPr>
              <a:spLocks noChangeArrowheads="1"/>
            </p:cNvSpPr>
            <p:nvPr/>
          </p:nvSpPr>
          <p:spPr bwMode="auto">
            <a:xfrm>
              <a:off x="3934" y="1044"/>
              <a:ext cx="5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a:ln>
                    <a:noFill/>
                  </a:ln>
                  <a:solidFill>
                    <a:srgbClr val="2B0000"/>
                  </a:solidFill>
                  <a:effectLst/>
                  <a:latin typeface="Sans"/>
                </a:rPr>
                <a:t>n</a:t>
              </a:r>
              <a:endParaRPr kumimoji="0" lang="en-US" sz="1800" b="0" i="0" u="none" strike="noStrike" cap="none" normalizeH="0" baseline="0">
                <a:ln>
                  <a:noFill/>
                </a:ln>
                <a:solidFill>
                  <a:schemeClr val="tx1"/>
                </a:solidFill>
                <a:effectLst/>
                <a:latin typeface="Arial" pitchFamily="34" charset="0"/>
              </a:endParaRPr>
            </a:p>
          </p:txBody>
        </p:sp>
        <p:sp>
          <p:nvSpPr>
            <p:cNvPr id="193" name="Line 170"/>
            <p:cNvSpPr>
              <a:spLocks noChangeShapeType="1"/>
            </p:cNvSpPr>
            <p:nvPr/>
          </p:nvSpPr>
          <p:spPr bwMode="auto">
            <a:xfrm>
              <a:off x="3686" y="1073"/>
              <a:ext cx="113" cy="0"/>
            </a:xfrm>
            <a:prstGeom prst="line">
              <a:avLst/>
            </a:prstGeom>
            <a:noFill/>
            <a:ln w="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71"/>
            <p:cNvSpPr>
              <a:spLocks noChangeShapeType="1"/>
            </p:cNvSpPr>
            <p:nvPr/>
          </p:nvSpPr>
          <p:spPr bwMode="auto">
            <a:xfrm flipH="1">
              <a:off x="3682" y="1460"/>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Oval 172"/>
            <p:cNvSpPr>
              <a:spLocks noChangeArrowheads="1"/>
            </p:cNvSpPr>
            <p:nvPr/>
          </p:nvSpPr>
          <p:spPr bwMode="auto">
            <a:xfrm>
              <a:off x="3836" y="1441"/>
              <a:ext cx="41"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6" name="Line 173"/>
            <p:cNvSpPr>
              <a:spLocks noChangeShapeType="1"/>
            </p:cNvSpPr>
            <p:nvPr/>
          </p:nvSpPr>
          <p:spPr bwMode="auto">
            <a:xfrm>
              <a:off x="3247" y="1455"/>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Oval 174"/>
            <p:cNvSpPr>
              <a:spLocks noChangeArrowheads="1"/>
            </p:cNvSpPr>
            <p:nvPr/>
          </p:nvSpPr>
          <p:spPr bwMode="auto">
            <a:xfrm>
              <a:off x="3232" y="1436"/>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8" name="Line 175"/>
            <p:cNvSpPr>
              <a:spLocks noChangeShapeType="1"/>
            </p:cNvSpPr>
            <p:nvPr/>
          </p:nvSpPr>
          <p:spPr bwMode="auto">
            <a:xfrm>
              <a:off x="3542" y="1784"/>
              <a:ext cx="0" cy="85"/>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Rectangle 176"/>
            <p:cNvSpPr>
              <a:spLocks noChangeArrowheads="1"/>
            </p:cNvSpPr>
            <p:nvPr/>
          </p:nvSpPr>
          <p:spPr bwMode="auto">
            <a:xfrm>
              <a:off x="3418" y="1872"/>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0" name="Rectangle 177"/>
            <p:cNvSpPr>
              <a:spLocks noChangeArrowheads="1"/>
            </p:cNvSpPr>
            <p:nvPr/>
          </p:nvSpPr>
          <p:spPr bwMode="auto">
            <a:xfrm>
              <a:off x="3468" y="1887"/>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201" name="Rectangle 178"/>
            <p:cNvSpPr>
              <a:spLocks noChangeArrowheads="1"/>
            </p:cNvSpPr>
            <p:nvPr/>
          </p:nvSpPr>
          <p:spPr bwMode="auto">
            <a:xfrm>
              <a:off x="3490" y="196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202" name="Line 179"/>
            <p:cNvSpPr>
              <a:spLocks noChangeShapeType="1"/>
            </p:cNvSpPr>
            <p:nvPr/>
          </p:nvSpPr>
          <p:spPr bwMode="auto">
            <a:xfrm>
              <a:off x="3325" y="1913"/>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Oval 180"/>
            <p:cNvSpPr>
              <a:spLocks noChangeArrowheads="1"/>
            </p:cNvSpPr>
            <p:nvPr/>
          </p:nvSpPr>
          <p:spPr bwMode="auto">
            <a:xfrm>
              <a:off x="3310" y="1895"/>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181"/>
            <p:cNvSpPr>
              <a:spLocks noChangeShapeType="1"/>
            </p:cNvSpPr>
            <p:nvPr/>
          </p:nvSpPr>
          <p:spPr bwMode="auto">
            <a:xfrm flipH="1">
              <a:off x="3671" y="1912"/>
              <a:ext cx="91"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Oval 182"/>
            <p:cNvSpPr>
              <a:spLocks noChangeArrowheads="1"/>
            </p:cNvSpPr>
            <p:nvPr/>
          </p:nvSpPr>
          <p:spPr bwMode="auto">
            <a:xfrm>
              <a:off x="3732" y="1893"/>
              <a:ext cx="40" cy="33"/>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 name="Line 183"/>
            <p:cNvSpPr>
              <a:spLocks noChangeShapeType="1"/>
            </p:cNvSpPr>
            <p:nvPr/>
          </p:nvSpPr>
          <p:spPr bwMode="auto">
            <a:xfrm flipH="1">
              <a:off x="3667" y="1986"/>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Oval 184"/>
            <p:cNvSpPr>
              <a:spLocks noChangeArrowheads="1"/>
            </p:cNvSpPr>
            <p:nvPr/>
          </p:nvSpPr>
          <p:spPr bwMode="auto">
            <a:xfrm>
              <a:off x="3821" y="196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 name="Line 185"/>
            <p:cNvSpPr>
              <a:spLocks noChangeShapeType="1"/>
            </p:cNvSpPr>
            <p:nvPr/>
          </p:nvSpPr>
          <p:spPr bwMode="auto">
            <a:xfrm>
              <a:off x="3232" y="1980"/>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Oval 186"/>
            <p:cNvSpPr>
              <a:spLocks noChangeArrowheads="1"/>
            </p:cNvSpPr>
            <p:nvPr/>
          </p:nvSpPr>
          <p:spPr bwMode="auto">
            <a:xfrm>
              <a:off x="3217" y="196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 name="Line 187"/>
            <p:cNvSpPr>
              <a:spLocks noChangeShapeType="1"/>
            </p:cNvSpPr>
            <p:nvPr/>
          </p:nvSpPr>
          <p:spPr bwMode="auto">
            <a:xfrm>
              <a:off x="3557" y="2615"/>
              <a:ext cx="0" cy="84"/>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Rectangle 188"/>
            <p:cNvSpPr>
              <a:spLocks noChangeArrowheads="1"/>
            </p:cNvSpPr>
            <p:nvPr/>
          </p:nvSpPr>
          <p:spPr bwMode="auto">
            <a:xfrm>
              <a:off x="3432" y="2702"/>
              <a:ext cx="251" cy="155"/>
            </a:xfrm>
            <a:prstGeom prst="rect">
              <a:avLst/>
            </a:prstGeom>
            <a:solidFill>
              <a:srgbClr val="FFCC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2" name="Rectangle 189"/>
            <p:cNvSpPr>
              <a:spLocks noChangeArrowheads="1"/>
            </p:cNvSpPr>
            <p:nvPr/>
          </p:nvSpPr>
          <p:spPr bwMode="auto">
            <a:xfrm>
              <a:off x="3482" y="2717"/>
              <a:ext cx="17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CAM</a:t>
              </a:r>
              <a:endParaRPr kumimoji="0" lang="en-US" sz="1800" b="0" i="0" u="none" strike="noStrike" cap="none" normalizeH="0" baseline="0">
                <a:ln>
                  <a:noFill/>
                </a:ln>
                <a:solidFill>
                  <a:schemeClr val="tx1"/>
                </a:solidFill>
                <a:effectLst/>
                <a:latin typeface="Arial" pitchFamily="34" charset="0"/>
              </a:endParaRPr>
            </a:p>
          </p:txBody>
        </p:sp>
        <p:sp>
          <p:nvSpPr>
            <p:cNvPr id="213" name="Rectangle 190"/>
            <p:cNvSpPr>
              <a:spLocks noChangeArrowheads="1"/>
            </p:cNvSpPr>
            <p:nvPr/>
          </p:nvSpPr>
          <p:spPr bwMode="auto">
            <a:xfrm>
              <a:off x="3504" y="2794"/>
              <a:ext cx="12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cell</a:t>
              </a:r>
              <a:endParaRPr kumimoji="0" lang="en-US" sz="1800" b="0" i="0" u="none" strike="noStrike" cap="none" normalizeH="0" baseline="0">
                <a:ln>
                  <a:noFill/>
                </a:ln>
                <a:solidFill>
                  <a:schemeClr val="tx1"/>
                </a:solidFill>
                <a:effectLst/>
                <a:latin typeface="Arial" pitchFamily="34" charset="0"/>
              </a:endParaRPr>
            </a:p>
          </p:txBody>
        </p:sp>
        <p:sp>
          <p:nvSpPr>
            <p:cNvPr id="214" name="Line 191"/>
            <p:cNvSpPr>
              <a:spLocks noChangeShapeType="1"/>
            </p:cNvSpPr>
            <p:nvPr/>
          </p:nvSpPr>
          <p:spPr bwMode="auto">
            <a:xfrm>
              <a:off x="3339" y="2744"/>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Oval 192"/>
            <p:cNvSpPr>
              <a:spLocks noChangeArrowheads="1"/>
            </p:cNvSpPr>
            <p:nvPr/>
          </p:nvSpPr>
          <p:spPr bwMode="auto">
            <a:xfrm>
              <a:off x="3324" y="2725"/>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6" name="Line 193"/>
            <p:cNvSpPr>
              <a:spLocks noChangeShapeType="1"/>
            </p:cNvSpPr>
            <p:nvPr/>
          </p:nvSpPr>
          <p:spPr bwMode="auto">
            <a:xfrm flipH="1">
              <a:off x="3685" y="2742"/>
              <a:ext cx="92"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Oval 194"/>
            <p:cNvSpPr>
              <a:spLocks noChangeArrowheads="1"/>
            </p:cNvSpPr>
            <p:nvPr/>
          </p:nvSpPr>
          <p:spPr bwMode="auto">
            <a:xfrm>
              <a:off x="3746" y="2724"/>
              <a:ext cx="40"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 name="Line 195"/>
            <p:cNvSpPr>
              <a:spLocks noChangeShapeType="1"/>
            </p:cNvSpPr>
            <p:nvPr/>
          </p:nvSpPr>
          <p:spPr bwMode="auto">
            <a:xfrm flipH="1">
              <a:off x="3681" y="2816"/>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Oval 196"/>
            <p:cNvSpPr>
              <a:spLocks noChangeArrowheads="1"/>
            </p:cNvSpPr>
            <p:nvPr/>
          </p:nvSpPr>
          <p:spPr bwMode="auto">
            <a:xfrm>
              <a:off x="3835" y="2798"/>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 name="Line 197"/>
            <p:cNvSpPr>
              <a:spLocks noChangeShapeType="1"/>
            </p:cNvSpPr>
            <p:nvPr/>
          </p:nvSpPr>
          <p:spPr bwMode="auto">
            <a:xfrm>
              <a:off x="3246" y="2811"/>
              <a:ext cx="185" cy="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Oval 198"/>
            <p:cNvSpPr>
              <a:spLocks noChangeArrowheads="1"/>
            </p:cNvSpPr>
            <p:nvPr/>
          </p:nvSpPr>
          <p:spPr bwMode="auto">
            <a:xfrm>
              <a:off x="3231" y="2792"/>
              <a:ext cx="41" cy="32"/>
            </a:xfrm>
            <a:prstGeom prst="ellipse">
              <a:avLst/>
            </a:prstGeom>
            <a:solidFill>
              <a:srgbClr val="00808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2" name="Oval 199"/>
            <p:cNvSpPr>
              <a:spLocks noChangeArrowheads="1"/>
            </p:cNvSpPr>
            <p:nvPr/>
          </p:nvSpPr>
          <p:spPr bwMode="auto">
            <a:xfrm>
              <a:off x="2164" y="2277"/>
              <a:ext cx="34"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 name="Oval 200"/>
            <p:cNvSpPr>
              <a:spLocks noChangeArrowheads="1"/>
            </p:cNvSpPr>
            <p:nvPr/>
          </p:nvSpPr>
          <p:spPr bwMode="auto">
            <a:xfrm>
              <a:off x="2596" y="2277"/>
              <a:ext cx="35"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 name="Oval 201"/>
            <p:cNvSpPr>
              <a:spLocks noChangeArrowheads="1"/>
            </p:cNvSpPr>
            <p:nvPr/>
          </p:nvSpPr>
          <p:spPr bwMode="auto">
            <a:xfrm>
              <a:off x="3004" y="2277"/>
              <a:ext cx="35"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5" name="Oval 202"/>
            <p:cNvSpPr>
              <a:spLocks noChangeArrowheads="1"/>
            </p:cNvSpPr>
            <p:nvPr/>
          </p:nvSpPr>
          <p:spPr bwMode="auto">
            <a:xfrm>
              <a:off x="3516" y="2277"/>
              <a:ext cx="34" cy="34"/>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6" name="Rectangle 203"/>
            <p:cNvSpPr>
              <a:spLocks noChangeArrowheads="1"/>
            </p:cNvSpPr>
            <p:nvPr/>
          </p:nvSpPr>
          <p:spPr bwMode="auto">
            <a:xfrm>
              <a:off x="3988" y="1223"/>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WL</a:t>
              </a:r>
              <a:endParaRPr kumimoji="0" lang="en-US" sz="1800" b="0" i="0" u="none" strike="noStrike" cap="none" normalizeH="0" baseline="0">
                <a:ln>
                  <a:noFill/>
                </a:ln>
                <a:solidFill>
                  <a:schemeClr val="tx1"/>
                </a:solidFill>
                <a:effectLst/>
                <a:latin typeface="Arial" pitchFamily="34" charset="0"/>
              </a:endParaRPr>
            </a:p>
          </p:txBody>
        </p:sp>
        <p:sp>
          <p:nvSpPr>
            <p:cNvPr id="227" name="Rectangle 204"/>
            <p:cNvSpPr>
              <a:spLocks noChangeArrowheads="1"/>
            </p:cNvSpPr>
            <p:nvPr/>
          </p:nvSpPr>
          <p:spPr bwMode="auto">
            <a:xfrm>
              <a:off x="3988" y="1746"/>
              <a:ext cx="1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WL</a:t>
              </a:r>
              <a:endParaRPr kumimoji="0" lang="en-US" sz="1800" b="0" i="0" u="none" strike="noStrike" cap="none" normalizeH="0" baseline="0">
                <a:ln>
                  <a:noFill/>
                </a:ln>
                <a:solidFill>
                  <a:schemeClr val="tx1"/>
                </a:solidFill>
                <a:effectLst/>
                <a:latin typeface="Arial" pitchFamily="34" charset="0"/>
              </a:endParaRPr>
            </a:p>
          </p:txBody>
        </p:sp>
      </p:grpSp>
      <p:sp>
        <p:nvSpPr>
          <p:cNvPr id="7" name="Rectangle 206"/>
          <p:cNvSpPr>
            <a:spLocks noChangeArrowheads="1"/>
          </p:cNvSpPr>
          <p:nvPr/>
        </p:nvSpPr>
        <p:spPr bwMode="auto">
          <a:xfrm>
            <a:off x="5510212" y="4132263"/>
            <a:ext cx="2286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WL</a:t>
            </a:r>
            <a:endParaRPr kumimoji="0" lang="en-US" sz="1800" b="0" i="0" u="none" strike="noStrike" cap="none" normalizeH="0" baseline="0">
              <a:ln>
                <a:noFill/>
              </a:ln>
              <a:solidFill>
                <a:schemeClr val="tx1"/>
              </a:solidFill>
              <a:effectLst/>
              <a:latin typeface="Arial" pitchFamily="34" charset="0"/>
            </a:endParaRPr>
          </a:p>
        </p:txBody>
      </p:sp>
      <p:sp>
        <p:nvSpPr>
          <p:cNvPr id="8" name="Freeform 207"/>
          <p:cNvSpPr>
            <a:spLocks/>
          </p:cNvSpPr>
          <p:nvPr/>
        </p:nvSpPr>
        <p:spPr bwMode="auto">
          <a:xfrm>
            <a:off x="1960562" y="2444750"/>
            <a:ext cx="4375150" cy="144463"/>
          </a:xfrm>
          <a:custGeom>
            <a:avLst/>
            <a:gdLst>
              <a:gd name="T0" fmla="*/ 0 w 18971"/>
              <a:gd name="T1" fmla="*/ 0 h 622"/>
              <a:gd name="T2" fmla="*/ 0 w 18971"/>
              <a:gd name="T3" fmla="*/ 622 h 622"/>
              <a:gd name="T4" fmla="*/ 18699 w 18971"/>
              <a:gd name="T5" fmla="*/ 622 h 622"/>
            </a:gdLst>
            <a:ahLst/>
            <a:cxnLst>
              <a:cxn ang="0">
                <a:pos x="T0" y="T1"/>
              </a:cxn>
              <a:cxn ang="0">
                <a:pos x="T2" y="T3"/>
              </a:cxn>
              <a:cxn ang="0">
                <a:pos x="T4" y="T5"/>
              </a:cxn>
            </a:cxnLst>
            <a:rect l="0" t="0" r="r" b="b"/>
            <a:pathLst>
              <a:path w="18971" h="622">
                <a:moveTo>
                  <a:pt x="0" y="0"/>
                </a:moveTo>
                <a:lnTo>
                  <a:pt x="0" y="622"/>
                </a:lnTo>
                <a:cubicBezTo>
                  <a:pt x="0" y="622"/>
                  <a:pt x="18971" y="603"/>
                  <a:pt x="18699" y="622"/>
                </a:cubicBez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208"/>
          <p:cNvSpPr>
            <a:spLocks noChangeShapeType="1"/>
          </p:cNvSpPr>
          <p:nvPr/>
        </p:nvSpPr>
        <p:spPr bwMode="auto">
          <a:xfrm>
            <a:off x="3328987" y="2436813"/>
            <a:ext cx="0" cy="147638"/>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209"/>
          <p:cNvSpPr>
            <a:spLocks noChangeShapeType="1"/>
          </p:cNvSpPr>
          <p:nvPr/>
        </p:nvSpPr>
        <p:spPr bwMode="auto">
          <a:xfrm>
            <a:off x="4811712" y="2436813"/>
            <a:ext cx="0" cy="14287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210"/>
          <p:cNvSpPr>
            <a:spLocks/>
          </p:cNvSpPr>
          <p:nvPr/>
        </p:nvSpPr>
        <p:spPr bwMode="auto">
          <a:xfrm>
            <a:off x="1935162" y="3279775"/>
            <a:ext cx="4219575" cy="142875"/>
          </a:xfrm>
          <a:custGeom>
            <a:avLst/>
            <a:gdLst>
              <a:gd name="T0" fmla="*/ 0 w 18291"/>
              <a:gd name="T1" fmla="*/ 0 h 622"/>
              <a:gd name="T2" fmla="*/ 0 w 18291"/>
              <a:gd name="T3" fmla="*/ 622 h 622"/>
              <a:gd name="T4" fmla="*/ 18291 w 18291"/>
              <a:gd name="T5" fmla="*/ 622 h 622"/>
            </a:gdLst>
            <a:ahLst/>
            <a:cxnLst>
              <a:cxn ang="0">
                <a:pos x="T0" y="T1"/>
              </a:cxn>
              <a:cxn ang="0">
                <a:pos x="T2" y="T3"/>
              </a:cxn>
              <a:cxn ang="0">
                <a:pos x="T4" y="T5"/>
              </a:cxn>
            </a:cxnLst>
            <a:rect l="0" t="0" r="r" b="b"/>
            <a:pathLst>
              <a:path w="18291" h="622">
                <a:moveTo>
                  <a:pt x="0" y="0"/>
                </a:moveTo>
                <a:lnTo>
                  <a:pt x="0" y="622"/>
                </a:lnTo>
                <a:lnTo>
                  <a:pt x="18291" y="622"/>
                </a:ln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211"/>
          <p:cNvSpPr>
            <a:spLocks noChangeShapeType="1"/>
          </p:cNvSpPr>
          <p:nvPr/>
        </p:nvSpPr>
        <p:spPr bwMode="auto">
          <a:xfrm>
            <a:off x="3302000" y="3270250"/>
            <a:ext cx="0" cy="147638"/>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212"/>
          <p:cNvSpPr>
            <a:spLocks noChangeShapeType="1"/>
          </p:cNvSpPr>
          <p:nvPr/>
        </p:nvSpPr>
        <p:spPr bwMode="auto">
          <a:xfrm>
            <a:off x="4786312" y="3270250"/>
            <a:ext cx="0" cy="14287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213"/>
          <p:cNvSpPr>
            <a:spLocks/>
          </p:cNvSpPr>
          <p:nvPr/>
        </p:nvSpPr>
        <p:spPr bwMode="auto">
          <a:xfrm>
            <a:off x="1935162" y="4592638"/>
            <a:ext cx="3851275" cy="142875"/>
          </a:xfrm>
          <a:custGeom>
            <a:avLst/>
            <a:gdLst>
              <a:gd name="T0" fmla="*/ 0 w 16697"/>
              <a:gd name="T1" fmla="*/ 0 h 622"/>
              <a:gd name="T2" fmla="*/ 0 w 16697"/>
              <a:gd name="T3" fmla="*/ 622 h 622"/>
              <a:gd name="T4" fmla="*/ 16697 w 16697"/>
              <a:gd name="T5" fmla="*/ 622 h 622"/>
            </a:gdLst>
            <a:ahLst/>
            <a:cxnLst>
              <a:cxn ang="0">
                <a:pos x="T0" y="T1"/>
              </a:cxn>
              <a:cxn ang="0">
                <a:pos x="T2" y="T3"/>
              </a:cxn>
              <a:cxn ang="0">
                <a:pos x="T4" y="T5"/>
              </a:cxn>
            </a:cxnLst>
            <a:rect l="0" t="0" r="r" b="b"/>
            <a:pathLst>
              <a:path w="16697" h="622">
                <a:moveTo>
                  <a:pt x="0" y="0"/>
                </a:moveTo>
                <a:lnTo>
                  <a:pt x="0" y="622"/>
                </a:lnTo>
                <a:lnTo>
                  <a:pt x="16697" y="622"/>
                </a:lnTo>
              </a:path>
            </a:pathLst>
          </a:custGeom>
          <a:noFill/>
          <a:ln w="7" cap="flat">
            <a:solidFill>
              <a:srgbClr val="130BF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214"/>
          <p:cNvSpPr>
            <a:spLocks noChangeShapeType="1"/>
          </p:cNvSpPr>
          <p:nvPr/>
        </p:nvSpPr>
        <p:spPr bwMode="auto">
          <a:xfrm>
            <a:off x="3302000" y="4583113"/>
            <a:ext cx="0" cy="149225"/>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15"/>
          <p:cNvSpPr>
            <a:spLocks noChangeShapeType="1"/>
          </p:cNvSpPr>
          <p:nvPr/>
        </p:nvSpPr>
        <p:spPr bwMode="auto">
          <a:xfrm>
            <a:off x="4786312" y="4583113"/>
            <a:ext cx="0" cy="144463"/>
          </a:xfrm>
          <a:prstGeom prst="line">
            <a:avLst/>
          </a:prstGeom>
          <a:noFill/>
          <a:ln w="7" cap="flat">
            <a:solidFill>
              <a:srgbClr val="130B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16"/>
          <p:cNvSpPr>
            <a:spLocks noChangeShapeType="1"/>
          </p:cNvSpPr>
          <p:nvPr/>
        </p:nvSpPr>
        <p:spPr bwMode="auto">
          <a:xfrm>
            <a:off x="5789612" y="4735513"/>
            <a:ext cx="0" cy="596900"/>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217"/>
          <p:cNvSpPr>
            <a:spLocks noChangeShapeType="1"/>
          </p:cNvSpPr>
          <p:nvPr/>
        </p:nvSpPr>
        <p:spPr bwMode="auto">
          <a:xfrm>
            <a:off x="6151562" y="3422650"/>
            <a:ext cx="0" cy="1909763"/>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18"/>
          <p:cNvSpPr>
            <a:spLocks noChangeShapeType="1"/>
          </p:cNvSpPr>
          <p:nvPr/>
        </p:nvSpPr>
        <p:spPr bwMode="auto">
          <a:xfrm>
            <a:off x="6272212" y="2584450"/>
            <a:ext cx="0" cy="2757488"/>
          </a:xfrm>
          <a:prstGeom prst="line">
            <a:avLst/>
          </a:prstGeom>
          <a:noFill/>
          <a:ln w="8" cap="flat">
            <a:solidFill>
              <a:srgbClr val="1917F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219"/>
          <p:cNvSpPr>
            <a:spLocks noChangeArrowheads="1"/>
          </p:cNvSpPr>
          <p:nvPr/>
        </p:nvSpPr>
        <p:spPr bwMode="auto">
          <a:xfrm>
            <a:off x="5770562" y="2430463"/>
            <a:ext cx="36036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Sans"/>
              </a:rPr>
              <a:t>match</a:t>
            </a:r>
            <a:endParaRPr kumimoji="0" lang="en-US" sz="1800" b="0" i="0" u="none" strike="noStrike" cap="none" normalizeH="0" baseline="0">
              <a:ln>
                <a:noFill/>
              </a:ln>
              <a:solidFill>
                <a:schemeClr val="tx1"/>
              </a:solidFill>
              <a:effectLst/>
              <a:latin typeface="Arial" pitchFamily="34" charset="0"/>
            </a:endParaRPr>
          </a:p>
        </p:txBody>
      </p:sp>
      <p:sp>
        <p:nvSpPr>
          <p:cNvPr id="21" name="Oval 220"/>
          <p:cNvSpPr>
            <a:spLocks noChangeArrowheads="1"/>
          </p:cNvSpPr>
          <p:nvPr/>
        </p:nvSpPr>
        <p:spPr bwMode="auto">
          <a:xfrm>
            <a:off x="5824537" y="5180013"/>
            <a:ext cx="55563" cy="53975"/>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221"/>
          <p:cNvSpPr>
            <a:spLocks noChangeArrowheads="1"/>
          </p:cNvSpPr>
          <p:nvPr/>
        </p:nvSpPr>
        <p:spPr bwMode="auto">
          <a:xfrm>
            <a:off x="5935662" y="5180013"/>
            <a:ext cx="55563" cy="53975"/>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22"/>
          <p:cNvSpPr>
            <a:spLocks noChangeArrowheads="1"/>
          </p:cNvSpPr>
          <p:nvPr/>
        </p:nvSpPr>
        <p:spPr bwMode="auto">
          <a:xfrm>
            <a:off x="6053137" y="5175250"/>
            <a:ext cx="55563" cy="55563"/>
          </a:xfrm>
          <a:prstGeom prst="ellipse">
            <a:avLst/>
          </a:prstGeom>
          <a:solidFill>
            <a:srgbClr val="2B0000"/>
          </a:solidFill>
          <a:ln w="7" cap="flat">
            <a:solidFill>
              <a:srgbClr val="2718F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24"/>
          <p:cNvSpPr>
            <a:spLocks noChangeShapeType="1"/>
          </p:cNvSpPr>
          <p:nvPr/>
        </p:nvSpPr>
        <p:spPr bwMode="auto">
          <a:xfrm>
            <a:off x="6030912" y="5756275"/>
            <a:ext cx="0" cy="165100"/>
          </a:xfrm>
          <a:prstGeom prst="line">
            <a:avLst/>
          </a:prstGeom>
          <a:noFill/>
          <a:ln w="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25"/>
          <p:cNvSpPr>
            <a:spLocks/>
          </p:cNvSpPr>
          <p:nvPr/>
        </p:nvSpPr>
        <p:spPr bwMode="auto">
          <a:xfrm>
            <a:off x="6005512" y="5830888"/>
            <a:ext cx="50800" cy="90488"/>
          </a:xfrm>
          <a:custGeom>
            <a:avLst/>
            <a:gdLst>
              <a:gd name="T0" fmla="*/ 16 w 32"/>
              <a:gd name="T1" fmla="*/ 16 h 57"/>
              <a:gd name="T2" fmla="*/ 0 w 32"/>
              <a:gd name="T3" fmla="*/ 0 h 57"/>
              <a:gd name="T4" fmla="*/ 16 w 32"/>
              <a:gd name="T5" fmla="*/ 57 h 57"/>
              <a:gd name="T6" fmla="*/ 32 w 32"/>
              <a:gd name="T7" fmla="*/ 0 h 57"/>
              <a:gd name="T8" fmla="*/ 16 w 32"/>
              <a:gd name="T9" fmla="*/ 16 h 57"/>
            </a:gdLst>
            <a:ahLst/>
            <a:cxnLst>
              <a:cxn ang="0">
                <a:pos x="T0" y="T1"/>
              </a:cxn>
              <a:cxn ang="0">
                <a:pos x="T2" y="T3"/>
              </a:cxn>
              <a:cxn ang="0">
                <a:pos x="T4" y="T5"/>
              </a:cxn>
              <a:cxn ang="0">
                <a:pos x="T6" y="T7"/>
              </a:cxn>
              <a:cxn ang="0">
                <a:pos x="T8" y="T9"/>
              </a:cxn>
            </a:cxnLst>
            <a:rect l="0" t="0" r="r" b="b"/>
            <a:pathLst>
              <a:path w="32" h="57">
                <a:moveTo>
                  <a:pt x="16" y="16"/>
                </a:moveTo>
                <a:lnTo>
                  <a:pt x="0" y="0"/>
                </a:lnTo>
                <a:lnTo>
                  <a:pt x="16" y="57"/>
                </a:lnTo>
                <a:lnTo>
                  <a:pt x="32" y="0"/>
                </a:lnTo>
                <a:lnTo>
                  <a:pt x="16" y="16"/>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6"/>
          <p:cNvSpPr>
            <a:spLocks noChangeArrowheads="1"/>
          </p:cNvSpPr>
          <p:nvPr/>
        </p:nvSpPr>
        <p:spPr bwMode="auto">
          <a:xfrm>
            <a:off x="5475293" y="5890155"/>
            <a:ext cx="11894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Sans"/>
              </a:rPr>
              <a:t>Id of the row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Sans"/>
              </a:rPr>
              <a:t>that matched</a:t>
            </a:r>
            <a:endParaRPr kumimoji="0" lang="en-US" sz="2400" b="0" i="0" u="none" strike="noStrike" cap="none" normalizeH="0" baseline="0" dirty="0">
              <a:ln>
                <a:noFill/>
              </a:ln>
              <a:solidFill>
                <a:schemeClr val="tx1"/>
              </a:solidFill>
              <a:effectLst/>
              <a:latin typeface="Arial" pitchFamily="34" charset="0"/>
            </a:endParaRPr>
          </a:p>
        </p:txBody>
      </p:sp>
      <p:sp>
        <p:nvSpPr>
          <p:cNvPr id="230" name="Rounded Rectangle 229"/>
          <p:cNvSpPr/>
          <p:nvPr/>
        </p:nvSpPr>
        <p:spPr>
          <a:xfrm>
            <a:off x="6349211" y="3785940"/>
            <a:ext cx="2719392" cy="8987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Use an encoder to find the id of the row that matched.</a:t>
            </a:r>
          </a:p>
        </p:txBody>
      </p:sp>
      <p:sp>
        <p:nvSpPr>
          <p:cNvPr id="231" name="Rectangle 230"/>
          <p:cNvSpPr/>
          <p:nvPr/>
        </p:nvSpPr>
        <p:spPr>
          <a:xfrm>
            <a:off x="5334006" y="5332413"/>
            <a:ext cx="1523994" cy="423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Encoder</a:t>
            </a:r>
          </a:p>
        </p:txBody>
      </p:sp>
    </p:spTree>
    <p:extLst>
      <p:ext uri="{BB962C8B-B14F-4D97-AF65-F5344CB8AC3E}">
        <p14:creationId xmlns:p14="http://schemas.microsoft.com/office/powerpoint/2010/main" val="94258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err="1"/>
              <a:t>Atoms</a:t>
            </a:r>
            <a:r>
              <a:rPr lang="fr-FR" sz="4400" dirty="0"/>
              <a:t> and </a:t>
            </a:r>
            <a:r>
              <a:rPr lang="fr-FR" sz="4400" dirty="0" err="1"/>
              <a:t>Molecules</a:t>
            </a:r>
            <a:r>
              <a:rPr lang="fr-FR" sz="4400" dirty="0"/>
              <a:t> of Circuits</a:t>
            </a:r>
            <a:endParaRPr lang="en-US" sz="4400" dirty="0"/>
          </a:p>
        </p:txBody>
      </p:sp>
      <p:sp>
        <p:nvSpPr>
          <p:cNvPr id="4" name="Rounded Rectangle 3"/>
          <p:cNvSpPr/>
          <p:nvPr/>
        </p:nvSpPr>
        <p:spPr>
          <a:xfrm>
            <a:off x="2895600" y="1676400"/>
            <a:ext cx="32766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t>The Transistor</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2590800"/>
            <a:ext cx="4763282" cy="696630"/>
          </a:xfrm>
          <a:prstGeom prst="rect">
            <a:avLst/>
          </a:prstGeom>
        </p:spPr>
      </p:pic>
      <p:sp>
        <p:nvSpPr>
          <p:cNvPr id="7" name="TextBox 6"/>
          <p:cNvSpPr txBox="1"/>
          <p:nvPr/>
        </p:nvSpPr>
        <p:spPr>
          <a:xfrm>
            <a:off x="1600200" y="3725109"/>
            <a:ext cx="6423553"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a:t>It is just a </a:t>
            </a:r>
            <a:r>
              <a:rPr lang="en-US" sz="2800" b="1" dirty="0">
                <a:solidFill>
                  <a:srgbClr val="00B050"/>
                </a:solidFill>
              </a:rPr>
              <a:t>switch</a:t>
            </a:r>
            <a:r>
              <a:rPr lang="en-US" sz="2800" dirty="0"/>
              <a:t>.</a:t>
            </a:r>
          </a:p>
          <a:p>
            <a:pPr marL="285750" indent="-285750">
              <a:buFont typeface="Arial" panose="020B0604020202020204" pitchFamily="34" charset="0"/>
              <a:buChar char="•"/>
            </a:pPr>
            <a:r>
              <a:rPr lang="en-US" sz="2800" dirty="0"/>
              <a:t>It is either switched </a:t>
            </a:r>
            <a:r>
              <a:rPr lang="en-US" sz="2800" dirty="0">
                <a:solidFill>
                  <a:srgbClr val="00B050"/>
                </a:solidFill>
              </a:rPr>
              <a:t>on</a:t>
            </a:r>
            <a:r>
              <a:rPr lang="en-US" sz="2800" dirty="0"/>
              <a:t> (current can</a:t>
            </a:r>
            <a:br>
              <a:rPr lang="en-US" sz="2800" dirty="0"/>
            </a:br>
            <a:r>
              <a:rPr lang="en-US" sz="2800" dirty="0"/>
              <a:t>flow), or switched </a:t>
            </a:r>
            <a:r>
              <a:rPr lang="en-US" sz="2800" dirty="0">
                <a:solidFill>
                  <a:srgbClr val="FF0000"/>
                </a:solidFill>
              </a:rPr>
              <a:t>off</a:t>
            </a:r>
            <a:r>
              <a:rPr lang="en-US" sz="2800" dirty="0"/>
              <a:t> (no current flow)</a:t>
            </a:r>
          </a:p>
        </p:txBody>
      </p:sp>
    </p:spTree>
    <p:extLst>
      <p:ext uri="{BB962C8B-B14F-4D97-AF65-F5344CB8AC3E}">
        <p14:creationId xmlns:p14="http://schemas.microsoft.com/office/powerpoint/2010/main" val="1234672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686800" y="6400800"/>
            <a:ext cx="253596" cy="253916"/>
          </a:xfrm>
          <a:prstGeom prst="rect">
            <a:avLst/>
          </a:prstGeom>
          <a:solidFill>
            <a:schemeClr val="bg1"/>
          </a:solidFill>
        </p:spPr>
        <p:txBody>
          <a:bodyPr wrap="none">
            <a:spAutoFit/>
          </a:bodyPr>
          <a:lstStyle/>
          <a:p>
            <a:pPr>
              <a:defRPr/>
            </a:pPr>
            <a:fld id="{C7ECFE0B-7F5F-4898-975F-840EFF1947DD}" type="slidenum">
              <a:rPr lang="en-US" sz="1050" smtClean="0">
                <a:latin typeface="Calibri" panose="020F0502020204030204" pitchFamily="34" charset="0"/>
              </a:rPr>
              <a:pPr>
                <a:defRPr/>
              </a:pPr>
              <a:t>50</a:t>
            </a:fld>
            <a:endParaRPr lang="en-US" sz="1050" dirty="0">
              <a:latin typeface="Calibri" panose="020F0502020204030204" pitchFamily="34" charset="0"/>
            </a:endParaRPr>
          </a:p>
        </p:txBody>
      </p:sp>
      <p:sp>
        <p:nvSpPr>
          <p:cNvPr id="5" name="Subtitle 1"/>
          <p:cNvSpPr txBox="1">
            <a:spLocks/>
          </p:cNvSpPr>
          <p:nvPr/>
        </p:nvSpPr>
        <p:spPr bwMode="auto">
          <a:xfrm>
            <a:off x="1447800" y="1828800"/>
            <a:ext cx="60960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a:latin typeface="Times New Roman" panose="02020603050405020304" pitchFamily="18" charset="0"/>
                <a:ea typeface="Microsoft YaHei"/>
                <a:cs typeface="Times New Roman" panose="02020603050405020304" pitchFamily="18" charset="0"/>
              </a:rPr>
              <a:t>THE END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fr-FR" sz="4400" dirty="0"/>
              <a:t>How </a:t>
            </a:r>
            <a:r>
              <a:rPr lang="fr-FR" sz="4400" dirty="0" err="1"/>
              <a:t>is</a:t>
            </a:r>
            <a:r>
              <a:rPr lang="fr-FR" sz="4400" dirty="0"/>
              <a:t> a Transistor Made?</a:t>
            </a:r>
            <a:endParaRPr lang="en-US" sz="4400" dirty="0"/>
          </a:p>
        </p:txBody>
      </p:sp>
      <p:sp>
        <p:nvSpPr>
          <p:cNvPr id="3" name="Text Placeholder 2"/>
          <p:cNvSpPr txBox="1">
            <a:spLocks/>
          </p:cNvSpPr>
          <p:nvPr/>
        </p:nvSpPr>
        <p:spPr>
          <a:xfrm>
            <a:off x="685800" y="1447800"/>
            <a:ext cx="7969250" cy="4724400"/>
          </a:xfrm>
          <a:prstGeom prst="rect">
            <a:avLst/>
          </a:prstGeom>
        </p:spPr>
        <p:txBody>
          <a:bodyPr vert="horz" lIns="0" tIns="0" rIns="0" bIns="0" rtlCol="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a:latin typeface="Calibri" panose="020F0502020204030204" pitchFamily="34" charset="0"/>
              </a:rPr>
              <a:t>It is made of </a:t>
            </a:r>
            <a:r>
              <a:rPr lang="en-US" dirty="0">
                <a:solidFill>
                  <a:srgbClr val="C00000"/>
                </a:solidFill>
                <a:latin typeface="Calibri" panose="020F0502020204030204" pitchFamily="34" charset="0"/>
              </a:rPr>
              <a:t>Silicon</a:t>
            </a:r>
            <a:endParaRPr lang="en-US" dirty="0">
              <a:latin typeface="Calibri" panose="020F0502020204030204" pitchFamily="34" charset="0"/>
            </a:endParaRP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Silicon is a semi-conductor.</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We can change its properties: </a:t>
            </a:r>
          </a:p>
          <a:p>
            <a:pPr lvl="1" algn="just">
              <a:buSzPct val="100000"/>
              <a:buFont typeface="Symbol" panose="05050102010706020507" pitchFamily="18" charset="2"/>
              <a:buChar char="*"/>
            </a:pPr>
            <a:r>
              <a:rPr lang="en-US" dirty="0">
                <a:solidFill>
                  <a:schemeClr val="tx1"/>
                </a:solidFill>
                <a:latin typeface="Calibri" panose="020F0502020204030204" pitchFamily="34" charset="0"/>
              </a:rPr>
              <a:t>Add a little bit of impurities </a:t>
            </a:r>
            <a:r>
              <a:rPr lang="en-US" dirty="0">
                <a:solidFill>
                  <a:schemeClr val="tx1"/>
                </a:solidFill>
                <a:latin typeface="Calibri" panose="020F0502020204030204" pitchFamily="34" charset="0"/>
                <a:sym typeface="Wingdings" panose="05000000000000000000" pitchFamily="2" charset="2"/>
              </a:rPr>
              <a:t> doping</a:t>
            </a:r>
          </a:p>
          <a:p>
            <a:pPr algn="just">
              <a:buSzPct val="100000"/>
              <a:buFont typeface="Symbol" panose="05050102010706020507" pitchFamily="18" charset="2"/>
              <a:buChar char="*"/>
            </a:pPr>
            <a:r>
              <a:rPr lang="en-US" dirty="0">
                <a:solidFill>
                  <a:schemeClr val="tx1"/>
                </a:solidFill>
                <a:latin typeface="Calibri" panose="020F0502020204030204" pitchFamily="34" charset="0"/>
                <a:sym typeface="Wingdings" panose="05000000000000000000" pitchFamily="2" charset="2"/>
              </a:rPr>
              <a:t>Dope it with Group III </a:t>
            </a:r>
            <a:r>
              <a:rPr lang="en-US" dirty="0">
                <a:solidFill>
                  <a:srgbClr val="0070C0"/>
                </a:solidFill>
                <a:latin typeface="Calibri" panose="020F0502020204030204" pitchFamily="34" charset="0"/>
                <a:sym typeface="Wingdings" panose="05000000000000000000" pitchFamily="2" charset="2"/>
              </a:rPr>
              <a:t>elements</a:t>
            </a:r>
          </a:p>
          <a:p>
            <a:pPr lvl="1" algn="just">
              <a:buSzPct val="100000"/>
              <a:buFont typeface="Symbol" panose="05050102010706020507" pitchFamily="18" charset="2"/>
              <a:buChar char="*"/>
            </a:pPr>
            <a:r>
              <a:rPr lang="en-US" dirty="0">
                <a:solidFill>
                  <a:schemeClr val="tx1"/>
                </a:solidFill>
                <a:latin typeface="Calibri" panose="020F0502020204030204" pitchFamily="34" charset="0"/>
                <a:sym typeface="Wingdings" panose="05000000000000000000" pitchFamily="2" charset="2"/>
              </a:rPr>
              <a:t>Boron, Aluminum and Gallium</a:t>
            </a:r>
          </a:p>
          <a:p>
            <a:pPr lvl="1" algn="just">
              <a:buSzPct val="100000"/>
              <a:buFont typeface="Symbol" panose="05050102010706020507" pitchFamily="18" charset="2"/>
              <a:buChar char="*"/>
            </a:pPr>
            <a:r>
              <a:rPr lang="en-US" dirty="0">
                <a:solidFill>
                  <a:schemeClr val="tx1"/>
                </a:solidFill>
                <a:latin typeface="Calibri" panose="020F0502020204030204" pitchFamily="34" charset="0"/>
                <a:sym typeface="Wingdings" panose="05000000000000000000" pitchFamily="2" charset="2"/>
              </a:rPr>
              <a:t>It is called a </a:t>
            </a:r>
            <a:r>
              <a:rPr lang="en-US" dirty="0">
                <a:solidFill>
                  <a:srgbClr val="FF0000"/>
                </a:solidFill>
                <a:latin typeface="Calibri" panose="020F0502020204030204" pitchFamily="34" charset="0"/>
                <a:sym typeface="Wingdings" panose="05000000000000000000" pitchFamily="2" charset="2"/>
              </a:rPr>
              <a:t>p-type</a:t>
            </a:r>
            <a:r>
              <a:rPr lang="en-US" dirty="0">
                <a:solidFill>
                  <a:schemeClr val="tx1"/>
                </a:solidFill>
                <a:latin typeface="Calibri" panose="020F0502020204030204" pitchFamily="34" charset="0"/>
                <a:sym typeface="Wingdings" panose="05000000000000000000" pitchFamily="2" charset="2"/>
              </a:rPr>
              <a:t> semiconductor</a:t>
            </a:r>
          </a:p>
          <a:p>
            <a:pPr algn="just">
              <a:buSzPct val="100000"/>
              <a:buFont typeface="Symbol" panose="05050102010706020507" pitchFamily="18" charset="2"/>
              <a:buChar char="*"/>
            </a:pPr>
            <a:r>
              <a:rPr lang="en-US" dirty="0">
                <a:solidFill>
                  <a:schemeClr val="tx1"/>
                </a:solidFill>
                <a:latin typeface="Calibri" panose="020F0502020204030204" pitchFamily="34" charset="0"/>
                <a:sym typeface="Wingdings" panose="05000000000000000000" pitchFamily="2" charset="2"/>
              </a:rPr>
              <a:t>Or, dope it with Group V </a:t>
            </a:r>
            <a:r>
              <a:rPr lang="en-US" dirty="0">
                <a:solidFill>
                  <a:srgbClr val="0070C0"/>
                </a:solidFill>
                <a:latin typeface="Calibri" panose="020F0502020204030204" pitchFamily="34" charset="0"/>
                <a:sym typeface="Wingdings" panose="05000000000000000000" pitchFamily="2" charset="2"/>
              </a:rPr>
              <a:t>elements</a:t>
            </a:r>
          </a:p>
          <a:p>
            <a:pPr lvl="1" algn="just">
              <a:buSzPct val="100000"/>
              <a:buFont typeface="Symbol" panose="05050102010706020507" pitchFamily="18" charset="2"/>
              <a:buChar char="*"/>
            </a:pPr>
            <a:r>
              <a:rPr lang="en-US" dirty="0">
                <a:solidFill>
                  <a:schemeClr val="tx1"/>
                </a:solidFill>
                <a:latin typeface="Calibri" panose="020F0502020204030204" pitchFamily="34" charset="0"/>
                <a:sym typeface="Wingdings" panose="05000000000000000000" pitchFamily="2" charset="2"/>
              </a:rPr>
              <a:t>Phosphorus or Arsenic</a:t>
            </a:r>
          </a:p>
          <a:p>
            <a:pPr lvl="1" algn="just">
              <a:buSzPct val="100000"/>
              <a:buFont typeface="Symbol" panose="05050102010706020507" pitchFamily="18" charset="2"/>
              <a:buChar char="*"/>
            </a:pPr>
            <a:r>
              <a:rPr lang="en-US" dirty="0">
                <a:solidFill>
                  <a:schemeClr val="tx1"/>
                </a:solidFill>
                <a:latin typeface="Calibri" panose="020F0502020204030204" pitchFamily="34" charset="0"/>
                <a:sym typeface="Wingdings" panose="05000000000000000000" pitchFamily="2" charset="2"/>
              </a:rPr>
              <a:t>It is called a </a:t>
            </a:r>
            <a:r>
              <a:rPr lang="en-US" b="1" dirty="0">
                <a:solidFill>
                  <a:schemeClr val="accent3">
                    <a:lumMod val="50000"/>
                  </a:schemeClr>
                </a:solidFill>
                <a:latin typeface="Calibri" panose="020F0502020204030204" pitchFamily="34" charset="0"/>
                <a:sym typeface="Wingdings" panose="05000000000000000000" pitchFamily="2" charset="2"/>
              </a:rPr>
              <a:t>n-type</a:t>
            </a:r>
            <a:r>
              <a:rPr lang="en-US" dirty="0">
                <a:solidFill>
                  <a:schemeClr val="tx1"/>
                </a:solidFill>
                <a:latin typeface="Calibri" panose="020F0502020204030204" pitchFamily="34" charset="0"/>
                <a:sym typeface="Wingdings" panose="05000000000000000000" pitchFamily="2" charset="2"/>
              </a:rPr>
              <a:t> semiconductor</a:t>
            </a: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a:p>
            <a:pPr algn="just">
              <a:buSzPct val="100000"/>
              <a:buFont typeface="Symbol" panose="05050102010706020507" pitchFamily="18" charset="2"/>
              <a:buChar char="*"/>
            </a:pPr>
            <a:endParaRPr lang="en-US" dirty="0">
              <a:solidFill>
                <a:schemeClr val="tx1"/>
              </a:solidFill>
              <a:latin typeface="Calibri" panose="020F0502020204030204" pitchFamily="34" charset="0"/>
            </a:endParaRPr>
          </a:p>
          <a:p>
            <a:pPr algn="just">
              <a:buSzPct val="100000"/>
              <a:buFont typeface="Symbol" panose="05050102010706020507" pitchFamily="18" charset="2"/>
              <a:buChar char="*"/>
            </a:pPr>
            <a:endParaRPr lang="en-US" dirty="0">
              <a:solidFill>
                <a:schemeClr val="tx1"/>
              </a:solidFill>
              <a:latin typeface="Calibri" panose="020F0502020204030204" pitchFamily="34" charset="0"/>
            </a:endParaRPr>
          </a:p>
          <a:p>
            <a:pPr lvl="1" algn="just">
              <a:buSzPct val="100000"/>
              <a:buFont typeface="Symbol" panose="05050102010706020507" pitchFamily="18" charset="2"/>
              <a:buChar char="*"/>
            </a:pPr>
            <a:endParaRPr lang="en-US" dirty="0">
              <a:solidFill>
                <a:schemeClr val="tx1"/>
              </a:solidFill>
              <a:latin typeface="Calibri" panose="020F0502020204030204" pitchFamily="34" charset="0"/>
            </a:endParaRPr>
          </a:p>
        </p:txBody>
      </p:sp>
    </p:spTree>
    <p:extLst>
      <p:ext uri="{BB962C8B-B14F-4D97-AF65-F5344CB8AC3E}">
        <p14:creationId xmlns:p14="http://schemas.microsoft.com/office/powerpoint/2010/main" val="100905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en-US" sz="4400" dirty="0"/>
              <a:t>Silicon Lattice</a:t>
            </a:r>
          </a:p>
        </p:txBody>
      </p:sp>
      <p:sp>
        <p:nvSpPr>
          <p:cNvPr id="5" name="Text Placeholder 2"/>
          <p:cNvSpPr txBox="1">
            <a:spLocks/>
          </p:cNvSpPr>
          <p:nvPr/>
        </p:nvSpPr>
        <p:spPr>
          <a:xfrm>
            <a:off x="567279" y="5257800"/>
            <a:ext cx="7969250" cy="762000"/>
          </a:xfrm>
          <a:prstGeom prst="rect">
            <a:avLst/>
          </a:prstGeom>
        </p:spPr>
        <p:txBody>
          <a:bodyPr vert="horz" lIns="0" tIns="0" rIns="0" bIns="0" rtlCol="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a:solidFill>
                  <a:schemeClr val="tx1"/>
                </a:solidFill>
                <a:latin typeface="Calibri" panose="020F0502020204030204" pitchFamily="34" charset="0"/>
              </a:rPr>
              <a:t>This is a typical silicon lattice. Each Si atom is connected to 4 other atoms.</a:t>
            </a:r>
          </a:p>
        </p:txBody>
      </p:sp>
      <p:sp>
        <p:nvSpPr>
          <p:cNvPr id="4" name="Oval 3"/>
          <p:cNvSpPr/>
          <p:nvPr/>
        </p:nvSpPr>
        <p:spPr>
          <a:xfrm>
            <a:off x="2590800"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sp>
        <p:nvSpPr>
          <p:cNvPr id="6" name="Oval 5"/>
          <p:cNvSpPr/>
          <p:nvPr/>
        </p:nvSpPr>
        <p:spPr>
          <a:xfrm>
            <a:off x="4026971"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sp>
        <p:nvSpPr>
          <p:cNvPr id="7" name="Oval 6"/>
          <p:cNvSpPr/>
          <p:nvPr/>
        </p:nvSpPr>
        <p:spPr>
          <a:xfrm>
            <a:off x="5446208"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cxnSp>
        <p:nvCxnSpPr>
          <p:cNvPr id="9" name="Straight Connector 8"/>
          <p:cNvCxnSpPr>
            <a:stCxn id="4" idx="6"/>
            <a:endCxn id="6" idx="2"/>
          </p:cNvCxnSpPr>
          <p:nvPr/>
        </p:nvCxnSpPr>
        <p:spPr>
          <a:xfrm>
            <a:off x="3124200" y="20955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551904" y="20955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Oval 10"/>
          <p:cNvSpPr/>
          <p:nvPr/>
        </p:nvSpPr>
        <p:spPr>
          <a:xfrm>
            <a:off x="2590800"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sp>
        <p:nvSpPr>
          <p:cNvPr id="12" name="Oval 11"/>
          <p:cNvSpPr/>
          <p:nvPr/>
        </p:nvSpPr>
        <p:spPr>
          <a:xfrm>
            <a:off x="4026971"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sp>
        <p:nvSpPr>
          <p:cNvPr id="13" name="Oval 12"/>
          <p:cNvSpPr/>
          <p:nvPr/>
        </p:nvSpPr>
        <p:spPr>
          <a:xfrm>
            <a:off x="5446208"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cxnSp>
        <p:nvCxnSpPr>
          <p:cNvPr id="14" name="Straight Connector 13"/>
          <p:cNvCxnSpPr>
            <a:stCxn id="11" idx="6"/>
            <a:endCxn id="12" idx="2"/>
          </p:cNvCxnSpPr>
          <p:nvPr/>
        </p:nvCxnSpPr>
        <p:spPr>
          <a:xfrm>
            <a:off x="3124200" y="30861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4551904" y="30861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Oval 15"/>
          <p:cNvSpPr/>
          <p:nvPr/>
        </p:nvSpPr>
        <p:spPr>
          <a:xfrm>
            <a:off x="2621504"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sp>
        <p:nvSpPr>
          <p:cNvPr id="17" name="Oval 16"/>
          <p:cNvSpPr/>
          <p:nvPr/>
        </p:nvSpPr>
        <p:spPr>
          <a:xfrm>
            <a:off x="4057675"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sp>
        <p:nvSpPr>
          <p:cNvPr id="18" name="Oval 17"/>
          <p:cNvSpPr/>
          <p:nvPr/>
        </p:nvSpPr>
        <p:spPr>
          <a:xfrm>
            <a:off x="5476912"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cxnSp>
        <p:nvCxnSpPr>
          <p:cNvPr id="19" name="Straight Connector 18"/>
          <p:cNvCxnSpPr>
            <a:stCxn id="16" idx="6"/>
            <a:endCxn id="17" idx="2"/>
          </p:cNvCxnSpPr>
          <p:nvPr/>
        </p:nvCxnSpPr>
        <p:spPr>
          <a:xfrm>
            <a:off x="3154904"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4582608"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a:stCxn id="4" idx="4"/>
            <a:endCxn id="11" idx="0"/>
          </p:cNvCxnSpPr>
          <p:nvPr/>
        </p:nvCxnSpPr>
        <p:spPr>
          <a:xfrm>
            <a:off x="28575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42672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57150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28575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42672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a:off x="57150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40974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en-US" sz="4400" dirty="0"/>
              <a:t>P-Type Doping</a:t>
            </a:r>
          </a:p>
        </p:txBody>
      </p:sp>
      <p:sp>
        <p:nvSpPr>
          <p:cNvPr id="5" name="Text Placeholder 2"/>
          <p:cNvSpPr txBox="1">
            <a:spLocks/>
          </p:cNvSpPr>
          <p:nvPr/>
        </p:nvSpPr>
        <p:spPr>
          <a:xfrm>
            <a:off x="361975" y="4561302"/>
            <a:ext cx="8458199" cy="2084583"/>
          </a:xfrm>
          <a:prstGeom prst="rect">
            <a:avLst/>
          </a:prstGeom>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a:solidFill>
                  <a:schemeClr val="tx1"/>
                </a:solidFill>
                <a:latin typeface="Calibri" panose="020F0502020204030204" pitchFamily="34" charset="0"/>
              </a:rPr>
              <a:t>If there is a Boron atom in the </a:t>
            </a:r>
            <a:r>
              <a:rPr lang="en-US" dirty="0">
                <a:solidFill>
                  <a:srgbClr val="00B050"/>
                </a:solidFill>
                <a:latin typeface="Calibri" panose="020F0502020204030204" pitchFamily="34" charset="0"/>
              </a:rPr>
              <a:t>lattice</a:t>
            </a:r>
            <a:r>
              <a:rPr lang="en-US" dirty="0">
                <a:solidFill>
                  <a:schemeClr val="tx1"/>
                </a:solidFill>
                <a:latin typeface="Calibri" panose="020F0502020204030204" pitchFamily="34" charset="0"/>
              </a:rPr>
              <a:t>. It will create bonds with the rest of the atoms.</a:t>
            </a:r>
          </a:p>
          <a:p>
            <a:pPr algn="just">
              <a:buSzPct val="100000"/>
              <a:buFont typeface="Symbol" panose="05050102010706020507" pitchFamily="18" charset="2"/>
              <a:buChar char="*"/>
            </a:pPr>
            <a:r>
              <a:rPr lang="en-US" dirty="0">
                <a:solidFill>
                  <a:schemeClr val="tx1"/>
                </a:solidFill>
                <a:latin typeface="Calibri" panose="020F0502020204030204" pitchFamily="34" charset="0"/>
              </a:rPr>
              <a:t>There will be one less electron (</a:t>
            </a:r>
            <a:r>
              <a:rPr lang="en-US" dirty="0">
                <a:solidFill>
                  <a:srgbClr val="FF0000"/>
                </a:solidFill>
                <a:latin typeface="Calibri" panose="020F0502020204030204" pitchFamily="34" charset="0"/>
              </a:rPr>
              <a:t>hole</a:t>
            </a:r>
            <a:r>
              <a:rPr lang="en-US" dirty="0">
                <a:solidFill>
                  <a:schemeClr val="tx1"/>
                </a:solidFill>
                <a:latin typeface="Calibri" panose="020F0502020204030204" pitchFamily="34" charset="0"/>
              </a:rPr>
              <a:t>)</a:t>
            </a:r>
          </a:p>
          <a:p>
            <a:pPr algn="just">
              <a:buSzPct val="100000"/>
              <a:buFont typeface="Symbol" panose="05050102010706020507" pitchFamily="18" charset="2"/>
              <a:buChar char="*"/>
            </a:pPr>
            <a:r>
              <a:rPr lang="en-US" dirty="0">
                <a:solidFill>
                  <a:schemeClr val="tx1"/>
                </a:solidFill>
                <a:latin typeface="Calibri" panose="020F0502020204030204" pitchFamily="34" charset="0"/>
              </a:rPr>
              <a:t>Holes can </a:t>
            </a:r>
            <a:r>
              <a:rPr lang="en-US" dirty="0">
                <a:solidFill>
                  <a:srgbClr val="0070C0"/>
                </a:solidFill>
                <a:latin typeface="Calibri" panose="020F0502020204030204" pitchFamily="34" charset="0"/>
              </a:rPr>
              <a:t>flow</a:t>
            </a:r>
            <a:r>
              <a:rPr lang="en-US" dirty="0">
                <a:solidFill>
                  <a:schemeClr val="tx1"/>
                </a:solidFill>
                <a:latin typeface="Calibri" panose="020F0502020204030204" pitchFamily="34" charset="0"/>
              </a:rPr>
              <a:t>. They are associated with +</a:t>
            </a:r>
            <a:r>
              <a:rPr lang="en-US" dirty="0" err="1">
                <a:solidFill>
                  <a:schemeClr val="tx1"/>
                </a:solidFill>
                <a:latin typeface="Calibri" panose="020F0502020204030204" pitchFamily="34" charset="0"/>
              </a:rPr>
              <a:t>ve</a:t>
            </a:r>
            <a:r>
              <a:rPr lang="en-US" dirty="0">
                <a:solidFill>
                  <a:schemeClr val="tx1"/>
                </a:solidFill>
                <a:latin typeface="Calibri" panose="020F0502020204030204" pitchFamily="34" charset="0"/>
              </a:rPr>
              <a:t> charge. (see the animation)</a:t>
            </a:r>
          </a:p>
        </p:txBody>
      </p:sp>
      <p:sp>
        <p:nvSpPr>
          <p:cNvPr id="4" name="Oval 3"/>
          <p:cNvSpPr/>
          <p:nvPr/>
        </p:nvSpPr>
        <p:spPr>
          <a:xfrm>
            <a:off x="2590800"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sp>
        <p:nvSpPr>
          <p:cNvPr id="6" name="Oval 5"/>
          <p:cNvSpPr/>
          <p:nvPr/>
        </p:nvSpPr>
        <p:spPr>
          <a:xfrm>
            <a:off x="4026971"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sp>
        <p:nvSpPr>
          <p:cNvPr id="7" name="Oval 6"/>
          <p:cNvSpPr/>
          <p:nvPr/>
        </p:nvSpPr>
        <p:spPr>
          <a:xfrm>
            <a:off x="5446208"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cxnSp>
        <p:nvCxnSpPr>
          <p:cNvPr id="9" name="Straight Connector 8"/>
          <p:cNvCxnSpPr>
            <a:stCxn id="4" idx="6"/>
            <a:endCxn id="6" idx="2"/>
          </p:cNvCxnSpPr>
          <p:nvPr/>
        </p:nvCxnSpPr>
        <p:spPr>
          <a:xfrm>
            <a:off x="3124200" y="20955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551904" y="20955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Oval 10"/>
          <p:cNvSpPr/>
          <p:nvPr/>
        </p:nvSpPr>
        <p:spPr>
          <a:xfrm>
            <a:off x="2590800"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sp>
        <p:nvSpPr>
          <p:cNvPr id="12" name="Oval 11"/>
          <p:cNvSpPr/>
          <p:nvPr/>
        </p:nvSpPr>
        <p:spPr>
          <a:xfrm>
            <a:off x="4026971" y="2819400"/>
            <a:ext cx="533400" cy="533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B</a:t>
            </a:r>
          </a:p>
        </p:txBody>
      </p:sp>
      <p:sp>
        <p:nvSpPr>
          <p:cNvPr id="13" name="Oval 12"/>
          <p:cNvSpPr/>
          <p:nvPr/>
        </p:nvSpPr>
        <p:spPr>
          <a:xfrm>
            <a:off x="5446208"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cxnSp>
        <p:nvCxnSpPr>
          <p:cNvPr id="14" name="Straight Connector 13"/>
          <p:cNvCxnSpPr>
            <a:stCxn id="11" idx="6"/>
            <a:endCxn id="12" idx="2"/>
          </p:cNvCxnSpPr>
          <p:nvPr/>
        </p:nvCxnSpPr>
        <p:spPr>
          <a:xfrm>
            <a:off x="3124200" y="30861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4551904" y="30861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Oval 15"/>
          <p:cNvSpPr/>
          <p:nvPr/>
        </p:nvSpPr>
        <p:spPr>
          <a:xfrm>
            <a:off x="2621504"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sp>
        <p:nvSpPr>
          <p:cNvPr id="17" name="Oval 16"/>
          <p:cNvSpPr/>
          <p:nvPr/>
        </p:nvSpPr>
        <p:spPr>
          <a:xfrm>
            <a:off x="4057675"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sp>
        <p:nvSpPr>
          <p:cNvPr id="18" name="Oval 17"/>
          <p:cNvSpPr/>
          <p:nvPr/>
        </p:nvSpPr>
        <p:spPr>
          <a:xfrm>
            <a:off x="5476912"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cxnSp>
        <p:nvCxnSpPr>
          <p:cNvPr id="19" name="Straight Connector 18"/>
          <p:cNvCxnSpPr>
            <a:stCxn id="16" idx="6"/>
            <a:endCxn id="17" idx="2"/>
          </p:cNvCxnSpPr>
          <p:nvPr/>
        </p:nvCxnSpPr>
        <p:spPr>
          <a:xfrm>
            <a:off x="3154904"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4582608"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a:stCxn id="4" idx="4"/>
            <a:endCxn id="11" idx="0"/>
          </p:cNvCxnSpPr>
          <p:nvPr/>
        </p:nvCxnSpPr>
        <p:spPr>
          <a:xfrm>
            <a:off x="28575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42672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57150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28575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42672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a:off x="57150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grpSp>
        <p:nvGrpSpPr>
          <p:cNvPr id="37" name="Group 36"/>
          <p:cNvGrpSpPr/>
          <p:nvPr/>
        </p:nvGrpSpPr>
        <p:grpSpPr>
          <a:xfrm>
            <a:off x="4430208" y="2550583"/>
            <a:ext cx="304800" cy="353708"/>
            <a:chOff x="6781800" y="2438400"/>
            <a:chExt cx="457200" cy="381000"/>
          </a:xfrm>
        </p:grpSpPr>
        <p:sp>
          <p:nvSpPr>
            <p:cNvPr id="3" name="Oval 2"/>
            <p:cNvSpPr/>
            <p:nvPr/>
          </p:nvSpPr>
          <p:spPr>
            <a:xfrm>
              <a:off x="6781800" y="2438400"/>
              <a:ext cx="457200" cy="381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21" name="Straight Connector 20"/>
            <p:cNvCxnSpPr/>
            <p:nvPr/>
          </p:nvCxnSpPr>
          <p:spPr>
            <a:xfrm flipV="1">
              <a:off x="6903497" y="2590800"/>
              <a:ext cx="228600" cy="42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017797" y="25146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288653" y="2628900"/>
            <a:ext cx="381000" cy="296109"/>
            <a:chOff x="838200" y="2904291"/>
            <a:chExt cx="381000" cy="296109"/>
          </a:xfrm>
        </p:grpSpPr>
        <p:sp>
          <p:nvSpPr>
            <p:cNvPr id="38" name="Oval 37"/>
            <p:cNvSpPr/>
            <p:nvPr/>
          </p:nvSpPr>
          <p:spPr>
            <a:xfrm>
              <a:off x="838200" y="2904291"/>
              <a:ext cx="381000" cy="29610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40" name="Straight Connector 39"/>
            <p:cNvCxnSpPr/>
            <p:nvPr/>
          </p:nvCxnSpPr>
          <p:spPr>
            <a:xfrm>
              <a:off x="914400" y="3048112"/>
              <a:ext cx="228600" cy="4233"/>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00862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5.55556E-7 -1.11111E-6 L 0.23003 -0.00718 " pathEditMode="relative" rAng="0" ptsTypes="AA">
                                      <p:cBhvr>
                                        <p:cTn id="10" dur="2000" fill="hold"/>
                                        <p:tgtEl>
                                          <p:spTgt spid="43"/>
                                        </p:tgtEl>
                                        <p:attrNameLst>
                                          <p:attrName>ppt_x</p:attrName>
                                          <p:attrName>ppt_y</p:attrName>
                                        </p:attrNameLst>
                                      </p:cBhvr>
                                      <p:rCtr x="11545" y="417"/>
                                    </p:animMotion>
                                  </p:childTnLst>
                                </p:cTn>
                              </p:par>
                              <p:par>
                                <p:cTn id="11" presetID="42" presetClass="path" presetSubtype="0" accel="50000" decel="50000" fill="hold" nodeType="withEffect">
                                  <p:stCondLst>
                                    <p:cond delay="0"/>
                                  </p:stCondLst>
                                  <p:childTnLst>
                                    <p:animMotion origin="layout" path="M 4.72222E-6 4.81481E-6 L -0.18039 -0.0051 " pathEditMode="relative" rAng="0" ptsTypes="AA">
                                      <p:cBhvr>
                                        <p:cTn id="12" dur="2000" fill="hold"/>
                                        <p:tgtEl>
                                          <p:spTgt spid="37"/>
                                        </p:tgtEl>
                                        <p:attrNameLst>
                                          <p:attrName>ppt_x</p:attrName>
                                          <p:attrName>ppt_y</p:attrName>
                                        </p:attrNameLst>
                                      </p:cBhvr>
                                      <p:rCtr x="-9028"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9850"/>
            <a:ext cx="8610600" cy="769441"/>
          </a:xfrm>
          <a:prstGeom prst="rect">
            <a:avLst/>
          </a:prstGeom>
        </p:spPr>
        <p:txBody>
          <a:bodyPr wrap="square">
            <a:spAutoFit/>
          </a:bodyPr>
          <a:lstStyle/>
          <a:p>
            <a:pPr algn="ctr"/>
            <a:r>
              <a:rPr lang="en-US" sz="4400" dirty="0"/>
              <a:t>N-Type Doping</a:t>
            </a:r>
          </a:p>
        </p:txBody>
      </p:sp>
      <p:sp>
        <p:nvSpPr>
          <p:cNvPr id="5" name="Text Placeholder 2"/>
          <p:cNvSpPr txBox="1">
            <a:spLocks/>
          </p:cNvSpPr>
          <p:nvPr/>
        </p:nvSpPr>
        <p:spPr>
          <a:xfrm>
            <a:off x="361975" y="4561302"/>
            <a:ext cx="8458199" cy="2084583"/>
          </a:xfrm>
          <a:prstGeom prst="rect">
            <a:avLst/>
          </a:prstGeom>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lgn="just">
              <a:buSzPct val="100000"/>
              <a:buFont typeface="Symbol" panose="05050102010706020507" pitchFamily="18" charset="2"/>
              <a:buChar char="*"/>
            </a:pPr>
            <a:r>
              <a:rPr lang="en-US" dirty="0">
                <a:solidFill>
                  <a:schemeClr val="tx1"/>
                </a:solidFill>
                <a:latin typeface="Calibri" panose="020F0502020204030204" pitchFamily="34" charset="0"/>
              </a:rPr>
              <a:t>If there is a Phosphorus atom in the </a:t>
            </a:r>
            <a:r>
              <a:rPr lang="en-US" dirty="0">
                <a:solidFill>
                  <a:srgbClr val="00B050"/>
                </a:solidFill>
                <a:latin typeface="Calibri" panose="020F0502020204030204" pitchFamily="34" charset="0"/>
              </a:rPr>
              <a:t>lattice</a:t>
            </a:r>
            <a:r>
              <a:rPr lang="en-US" dirty="0">
                <a:solidFill>
                  <a:schemeClr val="tx1"/>
                </a:solidFill>
                <a:latin typeface="Calibri" panose="020F0502020204030204" pitchFamily="34" charset="0"/>
              </a:rPr>
              <a:t>. It will create bonds with the rest of the atoms.</a:t>
            </a:r>
          </a:p>
          <a:p>
            <a:pPr algn="just">
              <a:buSzPct val="100000"/>
              <a:buFont typeface="Symbol" panose="05050102010706020507" pitchFamily="18" charset="2"/>
              <a:buChar char="*"/>
            </a:pPr>
            <a:r>
              <a:rPr lang="en-US" dirty="0">
                <a:solidFill>
                  <a:schemeClr val="tx1"/>
                </a:solidFill>
                <a:latin typeface="Calibri" panose="020F0502020204030204" pitchFamily="34" charset="0"/>
              </a:rPr>
              <a:t>There will be one more electron (</a:t>
            </a:r>
            <a:r>
              <a:rPr lang="en-US" dirty="0">
                <a:solidFill>
                  <a:srgbClr val="FF0000"/>
                </a:solidFill>
                <a:latin typeface="Calibri" panose="020F0502020204030204" pitchFamily="34" charset="0"/>
              </a:rPr>
              <a:t>electron</a:t>
            </a:r>
            <a:r>
              <a:rPr lang="en-US" dirty="0">
                <a:solidFill>
                  <a:schemeClr val="tx1"/>
                </a:solidFill>
                <a:latin typeface="Calibri" panose="020F0502020204030204" pitchFamily="34" charset="0"/>
              </a:rPr>
              <a:t>)</a:t>
            </a:r>
          </a:p>
          <a:p>
            <a:pPr algn="just">
              <a:buSzPct val="100000"/>
              <a:buFont typeface="Symbol" panose="05050102010706020507" pitchFamily="18" charset="2"/>
              <a:buChar char="*"/>
            </a:pPr>
            <a:r>
              <a:rPr lang="en-US" dirty="0">
                <a:solidFill>
                  <a:schemeClr val="tx1"/>
                </a:solidFill>
                <a:latin typeface="Calibri" panose="020F0502020204030204" pitchFamily="34" charset="0"/>
              </a:rPr>
              <a:t>Electrons can </a:t>
            </a:r>
            <a:r>
              <a:rPr lang="en-US" dirty="0">
                <a:solidFill>
                  <a:srgbClr val="0070C0"/>
                </a:solidFill>
                <a:latin typeface="Calibri" panose="020F0502020204030204" pitchFamily="34" charset="0"/>
              </a:rPr>
              <a:t>flow</a:t>
            </a:r>
            <a:r>
              <a:rPr lang="en-US" dirty="0">
                <a:solidFill>
                  <a:schemeClr val="tx1"/>
                </a:solidFill>
                <a:latin typeface="Calibri" panose="020F0502020204030204" pitchFamily="34" charset="0"/>
              </a:rPr>
              <a:t>. They are associated with -</a:t>
            </a:r>
            <a:r>
              <a:rPr lang="en-US" dirty="0" err="1">
                <a:solidFill>
                  <a:schemeClr val="tx1"/>
                </a:solidFill>
                <a:latin typeface="Calibri" panose="020F0502020204030204" pitchFamily="34" charset="0"/>
              </a:rPr>
              <a:t>ve</a:t>
            </a:r>
            <a:r>
              <a:rPr lang="en-US" dirty="0">
                <a:solidFill>
                  <a:schemeClr val="tx1"/>
                </a:solidFill>
                <a:latin typeface="Calibri" panose="020F0502020204030204" pitchFamily="34" charset="0"/>
              </a:rPr>
              <a:t> charge. (see the animation)</a:t>
            </a:r>
          </a:p>
        </p:txBody>
      </p:sp>
      <p:sp>
        <p:nvSpPr>
          <p:cNvPr id="4" name="Oval 3"/>
          <p:cNvSpPr/>
          <p:nvPr/>
        </p:nvSpPr>
        <p:spPr>
          <a:xfrm>
            <a:off x="2590800"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sp>
        <p:nvSpPr>
          <p:cNvPr id="6" name="Oval 5"/>
          <p:cNvSpPr/>
          <p:nvPr/>
        </p:nvSpPr>
        <p:spPr>
          <a:xfrm>
            <a:off x="4026971"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sp>
        <p:nvSpPr>
          <p:cNvPr id="7" name="Oval 6"/>
          <p:cNvSpPr/>
          <p:nvPr/>
        </p:nvSpPr>
        <p:spPr>
          <a:xfrm>
            <a:off x="5446208" y="1828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cxnSp>
        <p:nvCxnSpPr>
          <p:cNvPr id="9" name="Straight Connector 8"/>
          <p:cNvCxnSpPr>
            <a:stCxn id="4" idx="6"/>
            <a:endCxn id="6" idx="2"/>
          </p:cNvCxnSpPr>
          <p:nvPr/>
        </p:nvCxnSpPr>
        <p:spPr>
          <a:xfrm>
            <a:off x="3124200" y="20955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551904" y="20955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Oval 10"/>
          <p:cNvSpPr/>
          <p:nvPr/>
        </p:nvSpPr>
        <p:spPr>
          <a:xfrm>
            <a:off x="2590800"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sp>
        <p:nvSpPr>
          <p:cNvPr id="12" name="Oval 11"/>
          <p:cNvSpPr/>
          <p:nvPr/>
        </p:nvSpPr>
        <p:spPr>
          <a:xfrm>
            <a:off x="4026971" y="2819400"/>
            <a:ext cx="533400" cy="533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P</a:t>
            </a:r>
          </a:p>
        </p:txBody>
      </p:sp>
      <p:sp>
        <p:nvSpPr>
          <p:cNvPr id="13" name="Oval 12"/>
          <p:cNvSpPr/>
          <p:nvPr/>
        </p:nvSpPr>
        <p:spPr>
          <a:xfrm>
            <a:off x="5446208" y="2819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cxnSp>
        <p:nvCxnSpPr>
          <p:cNvPr id="14" name="Straight Connector 13"/>
          <p:cNvCxnSpPr>
            <a:stCxn id="11" idx="6"/>
            <a:endCxn id="12" idx="2"/>
          </p:cNvCxnSpPr>
          <p:nvPr/>
        </p:nvCxnSpPr>
        <p:spPr>
          <a:xfrm>
            <a:off x="3124200" y="3086100"/>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4551904" y="3086100"/>
            <a:ext cx="902771"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Oval 15"/>
          <p:cNvSpPr/>
          <p:nvPr/>
        </p:nvSpPr>
        <p:spPr>
          <a:xfrm>
            <a:off x="2621504"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sp>
        <p:nvSpPr>
          <p:cNvPr id="17" name="Oval 16"/>
          <p:cNvSpPr/>
          <p:nvPr/>
        </p:nvSpPr>
        <p:spPr>
          <a:xfrm>
            <a:off x="4057675"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sp>
        <p:nvSpPr>
          <p:cNvPr id="18" name="Oval 17"/>
          <p:cNvSpPr/>
          <p:nvPr/>
        </p:nvSpPr>
        <p:spPr>
          <a:xfrm>
            <a:off x="5476912" y="380999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a:t>
            </a:r>
          </a:p>
        </p:txBody>
      </p:sp>
      <p:cxnSp>
        <p:nvCxnSpPr>
          <p:cNvPr id="19" name="Straight Connector 18"/>
          <p:cNvCxnSpPr>
            <a:stCxn id="16" idx="6"/>
            <a:endCxn id="17" idx="2"/>
          </p:cNvCxnSpPr>
          <p:nvPr/>
        </p:nvCxnSpPr>
        <p:spPr>
          <a:xfrm>
            <a:off x="3154904"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a:off x="4582608" y="4076699"/>
            <a:ext cx="902771"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a:stCxn id="4" idx="4"/>
            <a:endCxn id="11" idx="0"/>
          </p:cNvCxnSpPr>
          <p:nvPr/>
        </p:nvCxnSpPr>
        <p:spPr>
          <a:xfrm>
            <a:off x="28575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42672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5715000" y="2362200"/>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28575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42672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a:off x="5715000" y="3352799"/>
            <a:ext cx="0" cy="457200"/>
          </a:xfrm>
          <a:prstGeom prst="line">
            <a:avLst/>
          </a:prstGeom>
        </p:spPr>
        <p:style>
          <a:lnRef idx="3">
            <a:schemeClr val="accent2"/>
          </a:lnRef>
          <a:fillRef idx="0">
            <a:schemeClr val="accent2"/>
          </a:fillRef>
          <a:effectRef idx="2">
            <a:schemeClr val="accent2"/>
          </a:effectRef>
          <a:fontRef idx="minor">
            <a:schemeClr val="tx1"/>
          </a:fontRef>
        </p:style>
      </p:cxnSp>
      <p:grpSp>
        <p:nvGrpSpPr>
          <p:cNvPr id="43" name="Group 42"/>
          <p:cNvGrpSpPr/>
          <p:nvPr/>
        </p:nvGrpSpPr>
        <p:grpSpPr>
          <a:xfrm>
            <a:off x="4311675" y="2523290"/>
            <a:ext cx="381000" cy="296109"/>
            <a:chOff x="838200" y="2904291"/>
            <a:chExt cx="381000" cy="296109"/>
          </a:xfrm>
        </p:grpSpPr>
        <p:sp>
          <p:nvSpPr>
            <p:cNvPr id="38" name="Oval 37"/>
            <p:cNvSpPr/>
            <p:nvPr/>
          </p:nvSpPr>
          <p:spPr>
            <a:xfrm>
              <a:off x="838200" y="2904291"/>
              <a:ext cx="381000" cy="29610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40" name="Straight Connector 39"/>
            <p:cNvCxnSpPr/>
            <p:nvPr/>
          </p:nvCxnSpPr>
          <p:spPr>
            <a:xfrm>
              <a:off x="914400" y="3048112"/>
              <a:ext cx="228600" cy="4233"/>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97361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1.11111E-6 -1.85185E-6 L -0.19236 -0.00046 " pathEditMode="relative" rAng="0" ptsTypes="AA">
                                      <p:cBhvr>
                                        <p:cTn id="10" dur="2000" fill="hold"/>
                                        <p:tgtEl>
                                          <p:spTgt spid="43"/>
                                        </p:tgtEl>
                                        <p:attrNameLst>
                                          <p:attrName>ppt_x</p:attrName>
                                          <p:attrName>ppt_y</p:attrName>
                                        </p:attrNameLst>
                                      </p:cBhvr>
                                      <p:rCtr x="-9618"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 ppt">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 ppt</Template>
  <TotalTime>621</TotalTime>
  <Words>3270</Words>
  <Application>Microsoft Office PowerPoint</Application>
  <PresentationFormat>On-screen Show (4:3)</PresentationFormat>
  <Paragraphs>1014</Paragraphs>
  <Slides>50</Slides>
  <Notes>36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50</vt:i4>
      </vt:variant>
    </vt:vector>
  </HeadingPairs>
  <TitlesOfParts>
    <vt:vector size="63" baseType="lpstr">
      <vt:lpstr>Arial</vt:lpstr>
      <vt:lpstr>Bitstream Vera Sans</vt:lpstr>
      <vt:lpstr>Calibri</vt:lpstr>
      <vt:lpstr>Calibri Light</vt:lpstr>
      <vt:lpstr>Cambria Math</vt:lpstr>
      <vt:lpstr>Candara</vt:lpstr>
      <vt:lpstr>Comic Sans MS</vt:lpstr>
      <vt:lpstr>Sans</vt:lpstr>
      <vt:lpstr>StarSymbol</vt:lpstr>
      <vt:lpstr>Symbol</vt:lpstr>
      <vt:lpstr>Times New Roman</vt:lpstr>
      <vt:lpstr>Theme ppt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sanu</dc:creator>
  <cp:lastModifiedBy>Smruti Ranjan Sarangi</cp:lastModifiedBy>
  <cp:revision>164</cp:revision>
  <dcterms:created xsi:type="dcterms:W3CDTF">2006-08-16T00:00:00Z</dcterms:created>
  <dcterms:modified xsi:type="dcterms:W3CDTF">2022-08-19T05:32:18Z</dcterms:modified>
</cp:coreProperties>
</file>