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ink/ink1.xml" ContentType="application/inkml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69"/>
  </p:notesMasterIdLst>
  <p:sldIdLst>
    <p:sldId id="337" r:id="rId2"/>
    <p:sldId id="260" r:id="rId3"/>
    <p:sldId id="335" r:id="rId4"/>
    <p:sldId id="261" r:id="rId5"/>
    <p:sldId id="323" r:id="rId6"/>
    <p:sldId id="32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6" r:id="rId20"/>
    <p:sldId id="287" r:id="rId21"/>
    <p:sldId id="275" r:id="rId22"/>
    <p:sldId id="288" r:id="rId23"/>
    <p:sldId id="289" r:id="rId24"/>
    <p:sldId id="290" r:id="rId25"/>
    <p:sldId id="291" r:id="rId26"/>
    <p:sldId id="283" r:id="rId27"/>
    <p:sldId id="276" r:id="rId28"/>
    <p:sldId id="281" r:id="rId29"/>
    <p:sldId id="282" r:id="rId30"/>
    <p:sldId id="284" r:id="rId31"/>
    <p:sldId id="293" r:id="rId32"/>
    <p:sldId id="295" r:id="rId33"/>
    <p:sldId id="292" r:id="rId34"/>
    <p:sldId id="296" r:id="rId35"/>
    <p:sldId id="297" r:id="rId36"/>
    <p:sldId id="298" r:id="rId37"/>
    <p:sldId id="299" r:id="rId38"/>
    <p:sldId id="301" r:id="rId39"/>
    <p:sldId id="300" r:id="rId40"/>
    <p:sldId id="302" r:id="rId41"/>
    <p:sldId id="303" r:id="rId42"/>
    <p:sldId id="304" r:id="rId43"/>
    <p:sldId id="306" r:id="rId44"/>
    <p:sldId id="308" r:id="rId45"/>
    <p:sldId id="307" r:id="rId46"/>
    <p:sldId id="309" r:id="rId47"/>
    <p:sldId id="305" r:id="rId48"/>
    <p:sldId id="310" r:id="rId49"/>
    <p:sldId id="312" r:id="rId50"/>
    <p:sldId id="311" r:id="rId51"/>
    <p:sldId id="313" r:id="rId52"/>
    <p:sldId id="314" r:id="rId53"/>
    <p:sldId id="315" r:id="rId54"/>
    <p:sldId id="316" r:id="rId55"/>
    <p:sldId id="317" r:id="rId56"/>
    <p:sldId id="319" r:id="rId57"/>
    <p:sldId id="322" r:id="rId58"/>
    <p:sldId id="320" r:id="rId59"/>
    <p:sldId id="321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003E1C"/>
    <a:srgbClr val="C0C0C0"/>
    <a:srgbClr val="FF0000"/>
    <a:srgbClr val="FFCCCC"/>
    <a:srgbClr val="FFFFCC"/>
    <a:srgbClr val="CCFFCC"/>
    <a:srgbClr val="CC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099E6E-ECF4-4626-A2D8-86C3EEF061AB}" v="15" dt="2024-07-23T03:19:16.8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esh Kumar Palani" userId="3fb4ebc5-a874-46d3-8e7f-509e16b39fff" providerId="ADAL" clId="{D1099E6E-ECF4-4626-A2D8-86C3EEF061AB}"/>
    <pc:docChg chg="undo custSel delSld modSld">
      <pc:chgData name="Rakesh Kumar Palani" userId="3fb4ebc5-a874-46d3-8e7f-509e16b39fff" providerId="ADAL" clId="{D1099E6E-ECF4-4626-A2D8-86C3EEF061AB}" dt="2024-07-23T03:20:41.145" v="1025" actId="478"/>
      <pc:docMkLst>
        <pc:docMk/>
      </pc:docMkLst>
      <pc:sldChg chg="delSp mod">
        <pc:chgData name="Rakesh Kumar Palani" userId="3fb4ebc5-a874-46d3-8e7f-509e16b39fff" providerId="ADAL" clId="{D1099E6E-ECF4-4626-A2D8-86C3EEF061AB}" dt="2024-07-23T03:20:21.166" v="1018" actId="478"/>
        <pc:sldMkLst>
          <pc:docMk/>
          <pc:sldMk cId="3822137220" sldId="276"/>
        </pc:sldMkLst>
        <pc:inkChg chg="del">
          <ac:chgData name="Rakesh Kumar Palani" userId="3fb4ebc5-a874-46d3-8e7f-509e16b39fff" providerId="ADAL" clId="{D1099E6E-ECF4-4626-A2D8-86C3EEF061AB}" dt="2024-07-23T03:20:21.166" v="1018" actId="478"/>
          <ac:inkMkLst>
            <pc:docMk/>
            <pc:sldMk cId="3822137220" sldId="276"/>
            <ac:inkMk id="5" creationId="{00000000-0000-0000-0000-000000000000}"/>
          </ac:inkMkLst>
        </pc:inkChg>
      </pc:sldChg>
      <pc:sldChg chg="delSp mod">
        <pc:chgData name="Rakesh Kumar Palani" userId="3fb4ebc5-a874-46d3-8e7f-509e16b39fff" providerId="ADAL" clId="{D1099E6E-ECF4-4626-A2D8-86C3EEF061AB}" dt="2024-07-23T03:20:23.762" v="1019" actId="478"/>
        <pc:sldMkLst>
          <pc:docMk/>
          <pc:sldMk cId="1018195900" sldId="281"/>
        </pc:sldMkLst>
        <pc:inkChg chg="del">
          <ac:chgData name="Rakesh Kumar Palani" userId="3fb4ebc5-a874-46d3-8e7f-509e16b39fff" providerId="ADAL" clId="{D1099E6E-ECF4-4626-A2D8-86C3EEF061AB}" dt="2024-07-23T03:20:23.762" v="1019" actId="478"/>
          <ac:inkMkLst>
            <pc:docMk/>
            <pc:sldMk cId="1018195900" sldId="281"/>
            <ac:inkMk id="5" creationId="{00000000-0000-0000-0000-000000000000}"/>
          </ac:inkMkLst>
        </pc:inkChg>
      </pc:sldChg>
      <pc:sldChg chg="delSp mod">
        <pc:chgData name="Rakesh Kumar Palani" userId="3fb4ebc5-a874-46d3-8e7f-509e16b39fff" providerId="ADAL" clId="{D1099E6E-ECF4-4626-A2D8-86C3EEF061AB}" dt="2024-07-23T03:20:26.317" v="1020" actId="478"/>
        <pc:sldMkLst>
          <pc:docMk/>
          <pc:sldMk cId="3070110260" sldId="282"/>
        </pc:sldMkLst>
        <pc:inkChg chg="del">
          <ac:chgData name="Rakesh Kumar Palani" userId="3fb4ebc5-a874-46d3-8e7f-509e16b39fff" providerId="ADAL" clId="{D1099E6E-ECF4-4626-A2D8-86C3EEF061AB}" dt="2024-07-23T03:20:26.317" v="1020" actId="478"/>
          <ac:inkMkLst>
            <pc:docMk/>
            <pc:sldMk cId="3070110260" sldId="282"/>
            <ac:inkMk id="5" creationId="{00000000-0000-0000-0000-000000000000}"/>
          </ac:inkMkLst>
        </pc:inkChg>
      </pc:sldChg>
      <pc:sldChg chg="delSp mod">
        <pc:chgData name="Rakesh Kumar Palani" userId="3fb4ebc5-a874-46d3-8e7f-509e16b39fff" providerId="ADAL" clId="{D1099E6E-ECF4-4626-A2D8-86C3EEF061AB}" dt="2024-07-23T03:20:28.502" v="1021" actId="478"/>
        <pc:sldMkLst>
          <pc:docMk/>
          <pc:sldMk cId="2291642421" sldId="284"/>
        </pc:sldMkLst>
        <pc:inkChg chg="del">
          <ac:chgData name="Rakesh Kumar Palani" userId="3fb4ebc5-a874-46d3-8e7f-509e16b39fff" providerId="ADAL" clId="{D1099E6E-ECF4-4626-A2D8-86C3EEF061AB}" dt="2024-07-23T03:20:28.502" v="1021" actId="478"/>
          <ac:inkMkLst>
            <pc:docMk/>
            <pc:sldMk cId="2291642421" sldId="284"/>
            <ac:inkMk id="6" creationId="{00000000-0000-0000-0000-000000000000}"/>
          </ac:inkMkLst>
        </pc:inkChg>
      </pc:sldChg>
      <pc:sldChg chg="delSp mod">
        <pc:chgData name="Rakesh Kumar Palani" userId="3fb4ebc5-a874-46d3-8e7f-509e16b39fff" providerId="ADAL" clId="{D1099E6E-ECF4-4626-A2D8-86C3EEF061AB}" dt="2024-07-23T03:20:09.480" v="1015" actId="478"/>
        <pc:sldMkLst>
          <pc:docMk/>
          <pc:sldMk cId="3028508971" sldId="288"/>
        </pc:sldMkLst>
        <pc:inkChg chg="del">
          <ac:chgData name="Rakesh Kumar Palani" userId="3fb4ebc5-a874-46d3-8e7f-509e16b39fff" providerId="ADAL" clId="{D1099E6E-ECF4-4626-A2D8-86C3EEF061AB}" dt="2024-07-23T03:20:09.480" v="1015" actId="478"/>
          <ac:inkMkLst>
            <pc:docMk/>
            <pc:sldMk cId="3028508971" sldId="288"/>
            <ac:inkMk id="6" creationId="{00000000-0000-0000-0000-000000000000}"/>
          </ac:inkMkLst>
        </pc:inkChg>
      </pc:sldChg>
      <pc:sldChg chg="delSp mod">
        <pc:chgData name="Rakesh Kumar Palani" userId="3fb4ebc5-a874-46d3-8e7f-509e16b39fff" providerId="ADAL" clId="{D1099E6E-ECF4-4626-A2D8-86C3EEF061AB}" dt="2024-07-23T03:20:15.333" v="1017" actId="478"/>
        <pc:sldMkLst>
          <pc:docMk/>
          <pc:sldMk cId="464499128" sldId="289"/>
        </pc:sldMkLst>
        <pc:inkChg chg="del">
          <ac:chgData name="Rakesh Kumar Palani" userId="3fb4ebc5-a874-46d3-8e7f-509e16b39fff" providerId="ADAL" clId="{D1099E6E-ECF4-4626-A2D8-86C3EEF061AB}" dt="2024-07-23T03:20:15.333" v="1017" actId="478"/>
          <ac:inkMkLst>
            <pc:docMk/>
            <pc:sldMk cId="464499128" sldId="289"/>
            <ac:inkMk id="6" creationId="{00000000-0000-0000-0000-000000000000}"/>
          </ac:inkMkLst>
        </pc:inkChg>
        <pc:inkChg chg="del">
          <ac:chgData name="Rakesh Kumar Palani" userId="3fb4ebc5-a874-46d3-8e7f-509e16b39fff" providerId="ADAL" clId="{D1099E6E-ECF4-4626-A2D8-86C3EEF061AB}" dt="2024-07-23T03:20:13.109" v="1016" actId="478"/>
          <ac:inkMkLst>
            <pc:docMk/>
            <pc:sldMk cId="464499128" sldId="289"/>
            <ac:inkMk id="7" creationId="{00000000-0000-0000-0000-000000000000}"/>
          </ac:inkMkLst>
        </pc:inkChg>
      </pc:sldChg>
      <pc:sldChg chg="delSp mod">
        <pc:chgData name="Rakesh Kumar Palani" userId="3fb4ebc5-a874-46d3-8e7f-509e16b39fff" providerId="ADAL" clId="{D1099E6E-ECF4-4626-A2D8-86C3EEF061AB}" dt="2024-07-23T03:20:39.348" v="1024" actId="478"/>
        <pc:sldMkLst>
          <pc:docMk/>
          <pc:sldMk cId="1126717366" sldId="292"/>
        </pc:sldMkLst>
        <pc:inkChg chg="del">
          <ac:chgData name="Rakesh Kumar Palani" userId="3fb4ebc5-a874-46d3-8e7f-509e16b39fff" providerId="ADAL" clId="{D1099E6E-ECF4-4626-A2D8-86C3EEF061AB}" dt="2024-07-23T03:20:39.348" v="1024" actId="478"/>
          <ac:inkMkLst>
            <pc:docMk/>
            <pc:sldMk cId="1126717366" sldId="292"/>
            <ac:inkMk id="7" creationId="{00000000-0000-0000-0000-000000000000}"/>
          </ac:inkMkLst>
        </pc:inkChg>
      </pc:sldChg>
      <pc:sldChg chg="delSp mod">
        <pc:chgData name="Rakesh Kumar Palani" userId="3fb4ebc5-a874-46d3-8e7f-509e16b39fff" providerId="ADAL" clId="{D1099E6E-ECF4-4626-A2D8-86C3EEF061AB}" dt="2024-07-23T03:20:31.537" v="1022" actId="478"/>
        <pc:sldMkLst>
          <pc:docMk/>
          <pc:sldMk cId="4278538690" sldId="293"/>
        </pc:sldMkLst>
        <pc:inkChg chg="del">
          <ac:chgData name="Rakesh Kumar Palani" userId="3fb4ebc5-a874-46d3-8e7f-509e16b39fff" providerId="ADAL" clId="{D1099E6E-ECF4-4626-A2D8-86C3EEF061AB}" dt="2024-07-23T03:20:31.537" v="1022" actId="478"/>
          <ac:inkMkLst>
            <pc:docMk/>
            <pc:sldMk cId="4278538690" sldId="293"/>
            <ac:inkMk id="3" creationId="{00000000-0000-0000-0000-000000000000}"/>
          </ac:inkMkLst>
        </pc:inkChg>
      </pc:sldChg>
      <pc:sldChg chg="delSp mod">
        <pc:chgData name="Rakesh Kumar Palani" userId="3fb4ebc5-a874-46d3-8e7f-509e16b39fff" providerId="ADAL" clId="{D1099E6E-ECF4-4626-A2D8-86C3EEF061AB}" dt="2024-07-23T03:20:35.374" v="1023" actId="478"/>
        <pc:sldMkLst>
          <pc:docMk/>
          <pc:sldMk cId="3339730534" sldId="295"/>
        </pc:sldMkLst>
        <pc:inkChg chg="del">
          <ac:chgData name="Rakesh Kumar Palani" userId="3fb4ebc5-a874-46d3-8e7f-509e16b39fff" providerId="ADAL" clId="{D1099E6E-ECF4-4626-A2D8-86C3EEF061AB}" dt="2024-07-23T03:20:35.374" v="1023" actId="478"/>
          <ac:inkMkLst>
            <pc:docMk/>
            <pc:sldMk cId="3339730534" sldId="295"/>
            <ac:inkMk id="10" creationId="{00000000-0000-0000-0000-000000000000}"/>
          </ac:inkMkLst>
        </pc:inkChg>
      </pc:sldChg>
      <pc:sldChg chg="delSp mod">
        <pc:chgData name="Rakesh Kumar Palani" userId="3fb4ebc5-a874-46d3-8e7f-509e16b39fff" providerId="ADAL" clId="{D1099E6E-ECF4-4626-A2D8-86C3EEF061AB}" dt="2024-07-23T03:20:41.145" v="1025" actId="478"/>
        <pc:sldMkLst>
          <pc:docMk/>
          <pc:sldMk cId="1872890527" sldId="297"/>
        </pc:sldMkLst>
        <pc:inkChg chg="del">
          <ac:chgData name="Rakesh Kumar Palani" userId="3fb4ebc5-a874-46d3-8e7f-509e16b39fff" providerId="ADAL" clId="{D1099E6E-ECF4-4626-A2D8-86C3EEF061AB}" dt="2024-07-23T03:20:41.145" v="1025" actId="478"/>
          <ac:inkMkLst>
            <pc:docMk/>
            <pc:sldMk cId="1872890527" sldId="297"/>
            <ac:inkMk id="6" creationId="{00000000-0000-0000-0000-000000000000}"/>
          </ac:inkMkLst>
        </pc:inkChg>
      </pc:sldChg>
      <pc:sldChg chg="delSp modSp mod">
        <pc:chgData name="Rakesh Kumar Palani" userId="3fb4ebc5-a874-46d3-8e7f-509e16b39fff" providerId="ADAL" clId="{D1099E6E-ECF4-4626-A2D8-86C3EEF061AB}" dt="2024-07-23T03:10:07.731" v="494" actId="20577"/>
        <pc:sldMkLst>
          <pc:docMk/>
          <pc:sldMk cId="2043917700" sldId="323"/>
        </pc:sldMkLst>
        <pc:spChg chg="mod">
          <ac:chgData name="Rakesh Kumar Palani" userId="3fb4ebc5-a874-46d3-8e7f-509e16b39fff" providerId="ADAL" clId="{D1099E6E-ECF4-4626-A2D8-86C3EEF061AB}" dt="2024-07-23T03:10:07.731" v="494" actId="20577"/>
          <ac:spMkLst>
            <pc:docMk/>
            <pc:sldMk cId="2043917700" sldId="323"/>
            <ac:spMk id="3" creationId="{00000000-0000-0000-0000-000000000000}"/>
          </ac:spMkLst>
        </pc:spChg>
        <pc:spChg chg="del">
          <ac:chgData name="Rakesh Kumar Palani" userId="3fb4ebc5-a874-46d3-8e7f-509e16b39fff" providerId="ADAL" clId="{D1099E6E-ECF4-4626-A2D8-86C3EEF061AB}" dt="2024-07-23T03:09:46.386" v="453" actId="478"/>
          <ac:spMkLst>
            <pc:docMk/>
            <pc:sldMk cId="2043917700" sldId="323"/>
            <ac:spMk id="6" creationId="{00000000-0000-0000-0000-000000000000}"/>
          </ac:spMkLst>
        </pc:spChg>
      </pc:sldChg>
      <pc:sldChg chg="addSp delSp modSp mod">
        <pc:chgData name="Rakesh Kumar Palani" userId="3fb4ebc5-a874-46d3-8e7f-509e16b39fff" providerId="ADAL" clId="{D1099E6E-ECF4-4626-A2D8-86C3EEF061AB}" dt="2024-07-23T03:19:34.607" v="991" actId="20577"/>
        <pc:sldMkLst>
          <pc:docMk/>
          <pc:sldMk cId="3540356266" sldId="324"/>
        </pc:sldMkLst>
        <pc:spChg chg="mod">
          <ac:chgData name="Rakesh Kumar Palani" userId="3fb4ebc5-a874-46d3-8e7f-509e16b39fff" providerId="ADAL" clId="{D1099E6E-ECF4-4626-A2D8-86C3EEF061AB}" dt="2024-07-23T03:16:12.042" v="935" actId="14100"/>
          <ac:spMkLst>
            <pc:docMk/>
            <pc:sldMk cId="3540356266" sldId="324"/>
            <ac:spMk id="3" creationId="{00000000-0000-0000-0000-000000000000}"/>
          </ac:spMkLst>
        </pc:spChg>
        <pc:spChg chg="add mod">
          <ac:chgData name="Rakesh Kumar Palani" userId="3fb4ebc5-a874-46d3-8e7f-509e16b39fff" providerId="ADAL" clId="{D1099E6E-ECF4-4626-A2D8-86C3EEF061AB}" dt="2024-07-23T03:19:34.607" v="991" actId="20577"/>
          <ac:spMkLst>
            <pc:docMk/>
            <pc:sldMk cId="3540356266" sldId="324"/>
            <ac:spMk id="5" creationId="{C258F191-FE5D-BC7B-F1AB-2E8DA95D29AF}"/>
          </ac:spMkLst>
        </pc:spChg>
        <pc:spChg chg="del">
          <ac:chgData name="Rakesh Kumar Palani" userId="3fb4ebc5-a874-46d3-8e7f-509e16b39fff" providerId="ADAL" clId="{D1099E6E-ECF4-4626-A2D8-86C3EEF061AB}" dt="2024-07-23T03:14:10.359" v="730" actId="478"/>
          <ac:spMkLst>
            <pc:docMk/>
            <pc:sldMk cId="3540356266" sldId="324"/>
            <ac:spMk id="6" creationId="{00000000-0000-0000-0000-000000000000}"/>
          </ac:spMkLst>
        </pc:spChg>
        <pc:spChg chg="del">
          <ac:chgData name="Rakesh Kumar Palani" userId="3fb4ebc5-a874-46d3-8e7f-509e16b39fff" providerId="ADAL" clId="{D1099E6E-ECF4-4626-A2D8-86C3EEF061AB}" dt="2024-07-23T03:14:08.742" v="729" actId="478"/>
          <ac:spMkLst>
            <pc:docMk/>
            <pc:sldMk cId="3540356266" sldId="324"/>
            <ac:spMk id="7" creationId="{00000000-0000-0000-0000-000000000000}"/>
          </ac:spMkLst>
        </pc:spChg>
      </pc:sldChg>
      <pc:sldChg chg="del">
        <pc:chgData name="Rakesh Kumar Palani" userId="3fb4ebc5-a874-46d3-8e7f-509e16b39fff" providerId="ADAL" clId="{D1099E6E-ECF4-4626-A2D8-86C3EEF061AB}" dt="2024-07-23T03:10:26.588" v="496" actId="47"/>
        <pc:sldMkLst>
          <pc:docMk/>
          <pc:sldMk cId="3003169160" sldId="325"/>
        </pc:sldMkLst>
      </pc:sldChg>
      <pc:sldChg chg="del">
        <pc:chgData name="Rakesh Kumar Palani" userId="3fb4ebc5-a874-46d3-8e7f-509e16b39fff" providerId="ADAL" clId="{D1099E6E-ECF4-4626-A2D8-86C3EEF061AB}" dt="2024-07-23T03:18:51.330" v="936" actId="47"/>
        <pc:sldMkLst>
          <pc:docMk/>
          <pc:sldMk cId="694403309" sldId="334"/>
        </pc:sldMkLst>
      </pc:sldChg>
      <pc:sldChg chg="del">
        <pc:chgData name="Rakesh Kumar Palani" userId="3fb4ebc5-a874-46d3-8e7f-509e16b39fff" providerId="ADAL" clId="{D1099E6E-ECF4-4626-A2D8-86C3EEF061AB}" dt="2024-07-23T03:10:24.858" v="495" actId="47"/>
        <pc:sldMkLst>
          <pc:docMk/>
          <pc:sldMk cId="460160128" sldId="336"/>
        </pc:sldMkLst>
      </pc:sldChg>
      <pc:sldChg chg="modSp mod">
        <pc:chgData name="Rakesh Kumar Palani" userId="3fb4ebc5-a874-46d3-8e7f-509e16b39fff" providerId="ADAL" clId="{D1099E6E-ECF4-4626-A2D8-86C3EEF061AB}" dt="2024-07-23T03:19:49.698" v="1014" actId="20577"/>
        <pc:sldMkLst>
          <pc:docMk/>
          <pc:sldMk cId="0" sldId="337"/>
        </pc:sldMkLst>
        <pc:spChg chg="mod">
          <ac:chgData name="Rakesh Kumar Palani" userId="3fb4ebc5-a874-46d3-8e7f-509e16b39fff" providerId="ADAL" clId="{D1099E6E-ECF4-4626-A2D8-86C3EEF061AB}" dt="2024-07-23T03:06:20.932" v="33" actId="20577"/>
          <ac:spMkLst>
            <pc:docMk/>
            <pc:sldMk cId="0" sldId="337"/>
            <ac:spMk id="41" creationId="{00000000-0000-0000-0000-000000000000}"/>
          </ac:spMkLst>
        </pc:spChg>
        <pc:spChg chg="mod">
          <ac:chgData name="Rakesh Kumar Palani" userId="3fb4ebc5-a874-46d3-8e7f-509e16b39fff" providerId="ADAL" clId="{D1099E6E-ECF4-4626-A2D8-86C3EEF061AB}" dt="2024-07-23T03:19:49.698" v="1014" actId="20577"/>
          <ac:spMkLst>
            <pc:docMk/>
            <pc:sldMk cId="0" sldId="337"/>
            <ac:spMk id="42" creationId="{00000000-0000-0000-0000-000000000000}"/>
          </ac:spMkLst>
        </pc:spChg>
      </pc:sldChg>
    </pc:docChg>
  </pc:docChgLst>
  <pc:docChgLst>
    <pc:chgData name="Rakesh Kumar Palani" userId="3fb4ebc5-a874-46d3-8e7f-509e16b39fff" providerId="ADAL" clId="{EBB9C846-E1F0-439A-A870-9D96E58FE41B}"/>
    <pc:docChg chg="addSld delSld modSld">
      <pc:chgData name="Rakesh Kumar Palani" userId="3fb4ebc5-a874-46d3-8e7f-509e16b39fff" providerId="ADAL" clId="{EBB9C846-E1F0-439A-A870-9D96E58FE41B}" dt="2024-04-03T06:09:02.014" v="1" actId="47"/>
      <pc:docMkLst>
        <pc:docMk/>
      </pc:docMkLst>
      <pc:sldChg chg="del">
        <pc:chgData name="Rakesh Kumar Palani" userId="3fb4ebc5-a874-46d3-8e7f-509e16b39fff" providerId="ADAL" clId="{EBB9C846-E1F0-439A-A870-9D96E58FE41B}" dt="2024-04-03T06:09:02.014" v="1" actId="47"/>
        <pc:sldMkLst>
          <pc:docMk/>
          <pc:sldMk cId="0" sldId="256"/>
        </pc:sldMkLst>
      </pc:sldChg>
      <pc:sldChg chg="add">
        <pc:chgData name="Rakesh Kumar Palani" userId="3fb4ebc5-a874-46d3-8e7f-509e16b39fff" providerId="ADAL" clId="{EBB9C846-E1F0-439A-A870-9D96E58FE41B}" dt="2024-04-03T06:09:00.527" v="0"/>
        <pc:sldMkLst>
          <pc:docMk/>
          <pc:sldMk cId="0" sldId="33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0-10-06T06:05:23.0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10672 11642 0,'0'0'0,"-18"-18"16,18 0-16,0-35 15,0 36-15,0-1 16,0 1-16,0-19 16,0 19-16,0-1 15,0 0-15,0 1 16,0-1-16,0 0 16,0-17-16,0 18 15,-18-36-15,1 0 16,-1-36-16,0 19 15,-17-18-15,0 35 16,35 35-16,-35-35 16,17 36-16,-17-1 15,17-17-15,-17 17 16,-1-17-16,19 17 16,-36 1-16,-18-19 15,-35-17-15,18 18 16,-71 0-16,1 0 15,-36 17-15,-18 0 16,-17 1-16,-18 17 16,53 0-1,-18 0-15,0 0 0,1 0 16,34 0 0,36 35-16,0 0 15,35-17-15,1 17 16,52 0-16,-18-17 15,36 17-15,-1 1 16,1-1-16,0-18 16,17 19-16,-17-19 15,35 1-15,-18 0 16,1-18-16,-1 35 16,-17-17-16,0 17 15,-1-18-15,1 36 16,0-35-16,-1 17 15,1 18 1,0-18-16,17 1 0,1 17 16,-1-18-16,18 18 15,-18-18-15,18-17 16,-17 17-16,17-17 16,0 35-16,-18-36 15,18 36-15,0-35 16,0 35-16,0 0 15,18 0-15,-1 0 16,-17-18 0,36-18-16,-19 19 15,19-19-15,-19 19 16,18-19-16,18 19 16,18-19-16,-1 18 15,-17-17-15,18 0 16,-53-18-16,-1 0 15,18 0-15,1 0 16,-19 0 0,19 0-1,-19 0 1,1 0-16,0-18 16,70 0-16,-53 1 15,18 17-15,-18-18 16,1 1-16,-1-1 15,-18 18-15,19-35 16,34 17-16</inkml:trace>
  <inkml:trace contextRef="#ctx0" brushRef="#br0" timeOffset="1928.96">9260 10336 0,'0'53'16,"-17"18"0,-18 35-16,-1-18 15,-34 71-15,-19-18 16,-34 35-16,-18 36 16,0-36-16,35-52 15,-18-1-15,72-35 16,16-52-16,19-19 15,17 1-15,-18-18 47,18-18-47,0-35 16,-18 0-16,1-17 16</inkml:trace>
  <inkml:trace contextRef="#ctx0" brushRef="#br0" timeOffset="2287.23">8220 10724 0,'88'53'31,"53"53"-15,35 53-16,36 35 16,-88-53-16,-1 0 15,-17-35-15,-53-53 16,-18-18-16,-17-17 15</inkml:trace>
  <inkml:trace contextRef="#ctx0" brushRef="#br0" timeOffset="6584.69">5239 11942 0,'17'0'31,"1"17"-16,0-17-15,-18 18 16,17-18-16,1 0 16,0 17-16,17 1 15,0-18 1,18 0-16,0 18 16,0-18-16,-18 0 15,-17 0-15,17 0 16,0 0-16,1 0 15,-19 0-15,19 0 16,-1 0-16,18 0 16,0 0-16,-18-18 15,0 0-15,1 1 16,-1 17-16,0-35 16,-17 35-16,-1-18 15,1 0 1,-18 1 15,18 17-31,-1-18 16,1 0-1,-18 1 1,18-19-16,-18 19 16,17-1-16,-17-17 15,0 0-15,0 17 16,0-17-16,0-1 15,0-17-15,-17 1 16,-1-1-16,-17 0 16,17 17-16,0 1 15,-17 0-15,35 0 16,0 17 0,-18-17-16,18 17 0,-17 0 15,17-17-15,-35 17 16,17-17-16,18 0 15,-35 17-15,35 1 16,-18-1-16,18 0 16,-18 18-16,1 0 15,17-17-15,-18 17 16,0 0-16,1-18 16,-1 18-16,0-18 15,-17 1 1,18 17-16,-1 0 15,-17-18-15,-1 18 16,19 0-16,-19 0 16,1 0-1,18 0-15,-1 0 16,-17 0-16,17 0 16,0 0 15,18 18-31,-17-1 15,17 19 1,-18-19-16,0 19 16,1 17-16,-1-18 15,1 0-15,-1 18 16,0 0-16,-17 18 16,17-1-16,18 1 15,-35-1-15,35 1 16,0-36-16,-18 0 15,18 1-15,0-19 16,0 36-16,0-35 16,0 17-1,0-17 1,0-1-16,0 19 16,0-19-1,0 19 1,0-19-1,18-17-15,-18 18 32,18-18-17,-1 0-15,1 0 63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46A9FEA-1C59-4DCC-8637-4C4ED84300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5061715-D600-4F5D-92B1-8DFCAF0D325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EAC0DA4-07E6-4BC6-8CAE-0908C919EE8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883F8F0C-694E-4071-87C0-4BF3F8B04CC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FB6C0A95-45AD-439F-9D89-F6A7DA1330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39181804-B12B-4132-9DB0-EFC51EFA82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26AC618-A518-4A67-A596-124EE30234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>
            <a:extLst>
              <a:ext uri="{FF2B5EF4-FFF2-40B4-BE49-F238E27FC236}">
                <a16:creationId xmlns:a16="http://schemas.microsoft.com/office/drawing/2014/main" id="{93E716D7-7FA4-43CC-9D55-973E1A275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038" y="2527300"/>
            <a:ext cx="77724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F043F1E7-27C9-46BD-8954-F07E608AC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888" y="2498725"/>
            <a:ext cx="7772400" cy="0"/>
          </a:xfrm>
          <a:prstGeom prst="line">
            <a:avLst/>
          </a:prstGeom>
          <a:noFill/>
          <a:ln w="5715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F71B4996-0B28-4251-A6CA-3497DD5F6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500" y="2479675"/>
            <a:ext cx="77724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C7C1E5B3-7C71-4800-AF20-8067D809B73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73100" y="6248400"/>
            <a:ext cx="7785100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03FC96D5-AE2D-41FC-9F94-C1B22E6DDBF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8038" y="908050"/>
            <a:ext cx="77724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E033FD3A-DA1A-4717-B4FF-808B25C72A6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0888" y="879475"/>
            <a:ext cx="7772400" cy="0"/>
          </a:xfrm>
          <a:prstGeom prst="line">
            <a:avLst/>
          </a:prstGeom>
          <a:noFill/>
          <a:ln w="5715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5">
            <a:extLst>
              <a:ext uri="{FF2B5EF4-FFF2-40B4-BE49-F238E27FC236}">
                <a16:creationId xmlns:a16="http://schemas.microsoft.com/office/drawing/2014/main" id="{537127EF-63BC-4C0C-8402-A3102D8634A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98500" y="860425"/>
            <a:ext cx="77724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99012"/>
            <a:ext cx="7772400" cy="1143000"/>
          </a:xfrm>
          <a:ln>
            <a:noFill/>
          </a:ln>
          <a:effectLst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609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AE17782B-14F5-45DF-B5C3-0F4B3F202C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6143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EB9A4-EF9F-459C-AC3A-B95C4EB1D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0D335695-F6CD-42DA-846C-4B1BBB3B40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6248400"/>
            <a:ext cx="6143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A93BB-489A-4D9D-AF2C-63BE3BA075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2D6BD031-7088-46F0-AEB0-048763156D6B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21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7972A7A-DA5E-435F-9392-83D817ECA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5725"/>
            <a:ext cx="77724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Line 3">
            <a:extLst>
              <a:ext uri="{FF2B5EF4-FFF2-40B4-BE49-F238E27FC236}">
                <a16:creationId xmlns:a16="http://schemas.microsoft.com/office/drawing/2014/main" id="{976CDB3E-F17D-4FF9-B1E0-EB3FA8D2F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338" y="1162050"/>
            <a:ext cx="77724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0A9CC416-A447-43E6-824D-A463AED5E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188" y="1133475"/>
            <a:ext cx="7772400" cy="0"/>
          </a:xfrm>
          <a:prstGeom prst="line">
            <a:avLst/>
          </a:prstGeom>
          <a:noFill/>
          <a:ln w="5715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63E326C-2DC5-47B3-BF33-F192115A36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33513"/>
            <a:ext cx="7772400" cy="466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B98F38BE-54FA-4500-8FF5-6CA05893FC4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</a:t>
            </a:r>
            <a:fld id="{207BAB1D-4F8D-46D5-9E6C-421015AB7692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9A88D0C9-5ACD-40AC-87B8-E2B0C9678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114425"/>
            <a:ext cx="77724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9">
            <a:extLst>
              <a:ext uri="{FF2B5EF4-FFF2-40B4-BE49-F238E27FC236}">
                <a16:creationId xmlns:a16="http://schemas.microsoft.com/office/drawing/2014/main" id="{649C36EF-2E72-4F0E-ACE1-3D446A50C4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100" y="6248400"/>
            <a:ext cx="7785100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rgbClr val="0066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3.xml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5" Type="http://schemas.openxmlformats.org/officeDocument/2006/relationships/tags" Target="../tags/tag5.xml"/><Relationship Id="rId10" Type="http://schemas.openxmlformats.org/officeDocument/2006/relationships/image" Target="../media/image19.png"/><Relationship Id="rId4" Type="http://schemas.openxmlformats.org/officeDocument/2006/relationships/tags" Target="../tags/tag4.xml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://www.faculty.jacobs-university.de/dknipp/c300331/Lectures/4%20Diodes.pdf" TargetMode="External"/><Relationship Id="rId9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oleObject" Target="../embeddings/oleObject10.bin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8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37.png"/><Relationship Id="rId5" Type="http://schemas.openxmlformats.org/officeDocument/2006/relationships/tags" Target="../tags/tag16.xml"/><Relationship Id="rId15" Type="http://schemas.openxmlformats.org/officeDocument/2006/relationships/image" Target="../media/image40.png"/><Relationship Id="rId10" Type="http://schemas.openxmlformats.org/officeDocument/2006/relationships/image" Target="../media/image36.png"/><Relationship Id="rId4" Type="http://schemas.openxmlformats.org/officeDocument/2006/relationships/tags" Target="../tags/tag15.xml"/><Relationship Id="rId9" Type="http://schemas.openxmlformats.org/officeDocument/2006/relationships/image" Target="../media/image35.png"/><Relationship Id="rId14" Type="http://schemas.openxmlformats.org/officeDocument/2006/relationships/image" Target="../media/image3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20.xml"/><Relationship Id="rId7" Type="http://schemas.openxmlformats.org/officeDocument/2006/relationships/image" Target="../media/image46.emf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5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9.png"/><Relationship Id="rId4" Type="http://schemas.openxmlformats.org/officeDocument/2006/relationships/tags" Target="../tags/tag21.xml"/><Relationship Id="rId9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26" Type="http://schemas.openxmlformats.org/officeDocument/2006/relationships/image" Target="../media/image53.png"/><Relationship Id="rId3" Type="http://schemas.openxmlformats.org/officeDocument/2006/relationships/tags" Target="../tags/tag24.xml"/><Relationship Id="rId21" Type="http://schemas.openxmlformats.org/officeDocument/2006/relationships/image" Target="../media/image46.emf"/><Relationship Id="rId34" Type="http://schemas.openxmlformats.org/officeDocument/2006/relationships/image" Target="../media/image61.png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0" Type="http://schemas.openxmlformats.org/officeDocument/2006/relationships/oleObject" Target="../embeddings/oleObject16.bin"/><Relationship Id="rId29" Type="http://schemas.openxmlformats.org/officeDocument/2006/relationships/image" Target="../media/image56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23" Type="http://schemas.openxmlformats.org/officeDocument/2006/relationships/image" Target="../media/image48.png"/><Relationship Id="rId28" Type="http://schemas.openxmlformats.org/officeDocument/2006/relationships/image" Target="../media/image55.png"/><Relationship Id="rId36" Type="http://schemas.openxmlformats.org/officeDocument/2006/relationships/image" Target="../media/image63.png"/><Relationship Id="rId10" Type="http://schemas.openxmlformats.org/officeDocument/2006/relationships/tags" Target="../tags/tag31.xml"/><Relationship Id="rId19" Type="http://schemas.openxmlformats.org/officeDocument/2006/relationships/slideLayout" Target="../slideLayouts/slideLayout2.xml"/><Relationship Id="rId31" Type="http://schemas.openxmlformats.org/officeDocument/2006/relationships/image" Target="../media/image58.png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image" Target="../media/image47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Relationship Id="rId35" Type="http://schemas.openxmlformats.org/officeDocument/2006/relationships/image" Target="../media/image62.png"/><Relationship Id="rId8" Type="http://schemas.openxmlformats.org/officeDocument/2006/relationships/tags" Target="../tags/tag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5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64.png"/><Relationship Id="rId5" Type="http://schemas.openxmlformats.org/officeDocument/2006/relationships/image" Target="../media/image46.emf"/><Relationship Id="rId4" Type="http://schemas.openxmlformats.org/officeDocument/2006/relationships/oleObject" Target="../embeddings/oleObject1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5" Type="http://schemas.openxmlformats.org/officeDocument/2006/relationships/image" Target="../media/image67.png"/><Relationship Id="rId4" Type="http://schemas.openxmlformats.org/officeDocument/2006/relationships/image" Target="../media/image6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6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68.png"/><Relationship Id="rId4" Type="http://schemas.openxmlformats.org/officeDocument/2006/relationships/image" Target="../media/image6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emf"/><Relationship Id="rId4" Type="http://schemas.openxmlformats.org/officeDocument/2006/relationships/oleObject" Target="../embeddings/oleObject2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emf"/><Relationship Id="rId4" Type="http://schemas.openxmlformats.org/officeDocument/2006/relationships/oleObject" Target="../embeddings/oleObject2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7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76.png"/><Relationship Id="rId5" Type="http://schemas.openxmlformats.org/officeDocument/2006/relationships/image" Target="../media/image72.emf"/><Relationship Id="rId4" Type="http://schemas.openxmlformats.org/officeDocument/2006/relationships/oleObject" Target="../embeddings/oleObject2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4.emf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83.emf"/><Relationship Id="rId7" Type="http://schemas.openxmlformats.org/officeDocument/2006/relationships/image" Target="../media/image85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87.emf"/><Relationship Id="rId5" Type="http://schemas.openxmlformats.org/officeDocument/2006/relationships/image" Target="../media/image84.e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86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6" Type="http://schemas.openxmlformats.org/officeDocument/2006/relationships/image" Target="../media/image88.png"/><Relationship Id="rId5" Type="http://schemas.openxmlformats.org/officeDocument/2006/relationships/image" Target="../media/image81.emf"/><Relationship Id="rId4" Type="http://schemas.openxmlformats.org/officeDocument/2006/relationships/oleObject" Target="../embeddings/oleObject3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2.png"/><Relationship Id="rId7" Type="http://schemas.openxmlformats.org/officeDocument/2006/relationships/image" Target="../media/image8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81.emf"/><Relationship Id="rId4" Type="http://schemas.openxmlformats.org/officeDocument/2006/relationships/oleObject" Target="../embeddings/oleObject35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tags" Target="../tags/tag52.xml"/><Relationship Id="rId7" Type="http://schemas.openxmlformats.org/officeDocument/2006/relationships/image" Target="../media/image72.emf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9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3.png"/><Relationship Id="rId4" Type="http://schemas.openxmlformats.org/officeDocument/2006/relationships/tags" Target="../tags/tag53.xml"/><Relationship Id="rId9" Type="http://schemas.openxmlformats.org/officeDocument/2006/relationships/image" Target="../media/image9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tags" Target="../tags/tag56.xml"/><Relationship Id="rId21" Type="http://schemas.openxmlformats.org/officeDocument/2006/relationships/image" Target="../media/image104.png"/><Relationship Id="rId7" Type="http://schemas.openxmlformats.org/officeDocument/2006/relationships/tags" Target="../tags/tag60.xml"/><Relationship Id="rId12" Type="http://schemas.openxmlformats.org/officeDocument/2006/relationships/image" Target="../media/image95.emf"/><Relationship Id="rId17" Type="http://schemas.openxmlformats.org/officeDocument/2006/relationships/image" Target="../media/image100.png"/><Relationship Id="rId2" Type="http://schemas.openxmlformats.org/officeDocument/2006/relationships/tags" Target="../tags/tag55.xml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oleObject" Target="../embeddings/oleObject38.bin"/><Relationship Id="rId5" Type="http://schemas.openxmlformats.org/officeDocument/2006/relationships/tags" Target="../tags/tag58.xml"/><Relationship Id="rId15" Type="http://schemas.openxmlformats.org/officeDocument/2006/relationships/image" Target="../media/image98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02.png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image" Target="../media/image9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tags" Target="../tags/tag65.xml"/><Relationship Id="rId7" Type="http://schemas.openxmlformats.org/officeDocument/2006/relationships/image" Target="../media/image96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95.e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8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9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tags" Target="../tags/tag68.xml"/><Relationship Id="rId7" Type="http://schemas.openxmlformats.org/officeDocument/2006/relationships/image" Target="../media/image96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95.e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8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tags" Target="../tags/tag71.xml"/><Relationship Id="rId7" Type="http://schemas.openxmlformats.org/officeDocument/2006/relationships/image" Target="../media/image106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7.png"/><Relationship Id="rId5" Type="http://schemas.openxmlformats.org/officeDocument/2006/relationships/tags" Target="../tags/tag73.xml"/><Relationship Id="rId10" Type="http://schemas.openxmlformats.org/officeDocument/2006/relationships/image" Target="../media/image105.png"/><Relationship Id="rId4" Type="http://schemas.openxmlformats.org/officeDocument/2006/relationships/tags" Target="../tags/tag72.xml"/><Relationship Id="rId9" Type="http://schemas.openxmlformats.org/officeDocument/2006/relationships/image" Target="../media/image10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image" Target="../media/image110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tags" Target="../tags/tag79.xml"/><Relationship Id="rId7" Type="http://schemas.openxmlformats.org/officeDocument/2006/relationships/image" Target="../media/image110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6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68.png"/><Relationship Id="rId4" Type="http://schemas.openxmlformats.org/officeDocument/2006/relationships/image" Target="../media/image66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tags" Target="../tags/tag83.xml"/><Relationship Id="rId7" Type="http://schemas.openxmlformats.org/officeDocument/2006/relationships/image" Target="../media/image113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11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6.png"/><Relationship Id="rId4" Type="http://schemas.openxmlformats.org/officeDocument/2006/relationships/tags" Target="../tags/tag84.xml"/><Relationship Id="rId9" Type="http://schemas.openxmlformats.org/officeDocument/2006/relationships/image" Target="../media/image1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"/>
          <p:cNvPicPr preferRelativeResize="0"/>
          <p:nvPr/>
        </p:nvPicPr>
        <p:blipFill rotWithShape="1">
          <a:blip r:embed="rId3">
            <a:alphaModFix/>
          </a:blip>
          <a:srcRect l="1982" t="2223" r="2410" b="1824"/>
          <a:stretch/>
        </p:blipFill>
        <p:spPr>
          <a:xfrm>
            <a:off x="3624263" y="2564606"/>
            <a:ext cx="2038350" cy="195500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>
            <a:spLocks noGrp="1"/>
          </p:cNvSpPr>
          <p:nvPr>
            <p:ph type="ctrTitle"/>
          </p:nvPr>
        </p:nvSpPr>
        <p:spPr>
          <a:xfrm>
            <a:off x="411162" y="570767"/>
            <a:ext cx="8631237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800" b="0" i="0" u="none" strike="noStrike" baseline="0" dirty="0">
                <a:latin typeface="Arial" panose="020B0604020202020204" pitchFamily="34" charset="0"/>
              </a:rPr>
              <a:t>ELL 304</a:t>
            </a:r>
            <a:br>
              <a:rPr lang="en-US" sz="2800" b="0" i="0" u="none" strike="noStrike" baseline="0" dirty="0">
                <a:latin typeface="Arial" panose="020B0604020202020204" pitchFamily="34" charset="0"/>
              </a:rPr>
            </a:br>
            <a:r>
              <a:rPr lang="en-US" sz="2800" b="0" i="0" u="none" strike="noStrike" baseline="0" dirty="0">
                <a:latin typeface="Arial" panose="020B0604020202020204" pitchFamily="34" charset="0"/>
              </a:rPr>
              <a:t>Analog Electronic Circuits</a:t>
            </a:r>
            <a:endParaRPr lang="en-US" sz="2400" dirty="0"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993774" y="4445000"/>
            <a:ext cx="7324725" cy="1842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dirty="0"/>
              <a:t>Section A: Instructor: Rakesh Kumar Palani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dirty="0"/>
              <a:t>Ex-Chair, IEEE CAS CSS Delhi Chapter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dirty="0"/>
              <a:t>Assistant Professor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dirty="0"/>
              <a:t>Department of Electrical Engineering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dirty="0"/>
              <a:t>Indian Institute of Technology, Delhi</a:t>
            </a:r>
            <a:endParaRPr lang="en-US"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dirty="0"/>
              <a:t>Hauz Khas, New Delhi 110016</a:t>
            </a:r>
            <a:endParaRPr lang="en-US" dirty="0"/>
          </a:p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822" y="1162223"/>
            <a:ext cx="8321040" cy="5019675"/>
          </a:xfrm>
        </p:spPr>
        <p:txBody>
          <a:bodyPr/>
          <a:lstStyle/>
          <a:p>
            <a:r>
              <a:rPr lang="en-US" dirty="0"/>
              <a:t>If the two port is passive</a:t>
            </a:r>
          </a:p>
          <a:p>
            <a:pPr lvl="1"/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I</a:t>
            </a:r>
            <a:r>
              <a:rPr lang="en-US" baseline="-25000" dirty="0"/>
              <a:t>1 </a:t>
            </a:r>
            <a:r>
              <a:rPr lang="en-US" dirty="0"/>
              <a:t>+ V</a:t>
            </a:r>
            <a:r>
              <a:rPr lang="en-US" baseline="-25000" dirty="0"/>
              <a:t>2</a:t>
            </a:r>
            <a:r>
              <a:rPr lang="en-US" dirty="0"/>
              <a:t>I</a:t>
            </a:r>
            <a:r>
              <a:rPr lang="en-US" baseline="-25000" dirty="0"/>
              <a:t>2  </a:t>
            </a:r>
            <a:r>
              <a:rPr lang="en-US" dirty="0"/>
              <a:t>&gt;0</a:t>
            </a:r>
          </a:p>
          <a:p>
            <a:pPr lvl="1"/>
            <a:r>
              <a:rPr lang="en-US" dirty="0"/>
              <a:t>This cannot generate power</a:t>
            </a:r>
          </a:p>
          <a:p>
            <a:pPr lvl="1"/>
            <a:r>
              <a:rPr lang="en-US" dirty="0"/>
              <a:t>Input power P</a:t>
            </a:r>
            <a:r>
              <a:rPr lang="en-US" baseline="-25000" dirty="0"/>
              <a:t>in </a:t>
            </a:r>
            <a:r>
              <a:rPr lang="en-US" dirty="0"/>
              <a:t>= V</a:t>
            </a:r>
            <a:r>
              <a:rPr lang="en-US" baseline="-25000" dirty="0"/>
              <a:t>1</a:t>
            </a:r>
            <a:r>
              <a:rPr lang="en-US" dirty="0"/>
              <a:t>I</a:t>
            </a:r>
            <a:r>
              <a:rPr lang="en-US" baseline="-25000" dirty="0"/>
              <a:t>1</a:t>
            </a:r>
          </a:p>
          <a:p>
            <a:pPr lvl="1"/>
            <a:r>
              <a:rPr lang="en-US" dirty="0"/>
              <a:t>Output power P</a:t>
            </a:r>
            <a:r>
              <a:rPr lang="en-US" baseline="-25000" dirty="0"/>
              <a:t>out </a:t>
            </a:r>
            <a:r>
              <a:rPr lang="en-US" dirty="0"/>
              <a:t>= -V</a:t>
            </a:r>
            <a:r>
              <a:rPr lang="en-US" baseline="-25000" dirty="0"/>
              <a:t>2</a:t>
            </a:r>
            <a:r>
              <a:rPr lang="en-US" dirty="0"/>
              <a:t>I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in </a:t>
            </a:r>
            <a:r>
              <a:rPr lang="en-US" dirty="0"/>
              <a:t>&gt; P</a:t>
            </a:r>
            <a:r>
              <a:rPr lang="en-US" baseline="-25000" dirty="0"/>
              <a:t>out</a:t>
            </a:r>
          </a:p>
          <a:p>
            <a:r>
              <a:rPr lang="en-US" dirty="0"/>
              <a:t>Its evident that the </a:t>
            </a:r>
          </a:p>
          <a:p>
            <a:pPr lvl="1"/>
            <a:r>
              <a:rPr lang="en-US" dirty="0"/>
              <a:t>two port is </a:t>
            </a:r>
            <a:r>
              <a:rPr lang="en-US" dirty="0" err="1"/>
              <a:t>lossy</a:t>
            </a:r>
            <a:endParaRPr lang="en-US" dirty="0"/>
          </a:p>
          <a:p>
            <a:pPr lvl="1"/>
            <a:r>
              <a:rPr lang="en-US" dirty="0"/>
              <a:t>It is passive</a:t>
            </a:r>
          </a:p>
          <a:p>
            <a:pPr lvl="1"/>
            <a:r>
              <a:rPr lang="en-US" dirty="0"/>
              <a:t>Output power is lower than Input power</a:t>
            </a:r>
          </a:p>
          <a:p>
            <a:pPr lvl="1"/>
            <a:r>
              <a:rPr lang="en-US" dirty="0"/>
              <a:t>Power amplification is not possible with passive network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10</a:t>
            </a:fld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565576"/>
              </p:ext>
            </p:extLst>
          </p:nvPr>
        </p:nvGraphicFramePr>
        <p:xfrm>
          <a:off x="5567103" y="1313411"/>
          <a:ext cx="2891097" cy="1360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267087" imgH="1066929" progId="Visio.Drawing.15">
                  <p:embed/>
                </p:oleObj>
              </mc:Choice>
              <mc:Fallback>
                <p:oleObj name="Visio" r:id="rId2" imgW="2267087" imgH="1066929" progId="Visio.Drawing.15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67103" y="1313411"/>
                        <a:ext cx="2891097" cy="1360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4740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- 1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7515" y="2773564"/>
                <a:ext cx="8545540" cy="3474836"/>
              </a:xfrm>
            </p:spPr>
            <p:txBody>
              <a:bodyPr/>
              <a:lstStyle/>
              <a:p>
                <a:r>
                  <a:rPr lang="en-US" dirty="0"/>
                  <a:t>Current at resonance </a:t>
                </a:r>
                <a:r>
                  <a:rPr lang="en-US" dirty="0" err="1"/>
                  <a:t>freq</a:t>
                </a:r>
                <a:r>
                  <a:rPr lang="en-US" dirty="0"/>
                  <a:t> = V</a:t>
                </a:r>
                <a:r>
                  <a:rPr lang="en-US" baseline="-25000" dirty="0"/>
                  <a:t>in</a:t>
                </a:r>
                <a:r>
                  <a:rPr lang="en-US" dirty="0"/>
                  <a:t>/R</a:t>
                </a:r>
              </a:p>
              <a:p>
                <a:r>
                  <a:rPr lang="en-US" dirty="0"/>
                  <a:t>Voltage across C </a:t>
                </a:r>
                <a:r>
                  <a:rPr lang="en-US" dirty="0">
                    <a:sym typeface="Wingdings" panose="05000000000000000000" pitchFamily="2" charset="2"/>
                  </a:rPr>
                  <a:t> I/</a:t>
                </a:r>
                <a:r>
                  <a:rPr lang="el-GR" dirty="0">
                    <a:sym typeface="Wingdings" panose="05000000000000000000" pitchFamily="2" charset="2"/>
                  </a:rPr>
                  <a:t>ω</a:t>
                </a:r>
                <a:r>
                  <a:rPr lang="en-US" dirty="0">
                    <a:sym typeface="Wingdings" panose="05000000000000000000" pitchFamily="2" charset="2"/>
                  </a:rPr>
                  <a:t>C   V</a:t>
                </a:r>
                <a:r>
                  <a:rPr lang="en-US" baseline="-25000" dirty="0">
                    <a:sym typeface="Wingdings" panose="05000000000000000000" pitchFamily="2" charset="2"/>
                  </a:rPr>
                  <a:t>in </a:t>
                </a:r>
                <a:r>
                  <a:rPr lang="en-US" dirty="0">
                    <a:sym typeface="Wingdings" panose="05000000000000000000" pitchFamily="2" charset="2"/>
                  </a:rPr>
                  <a:t>/(</a:t>
                </a:r>
                <a:r>
                  <a:rPr lang="el-GR" dirty="0">
                    <a:sym typeface="Wingdings" panose="05000000000000000000" pitchFamily="2" charset="2"/>
                  </a:rPr>
                  <a:t>ω</a:t>
                </a:r>
                <a:r>
                  <a:rPr lang="en-US" dirty="0">
                    <a:sym typeface="Wingdings" panose="05000000000000000000" pitchFamily="2" charset="2"/>
                  </a:rPr>
                  <a:t>RC)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ym typeface="Wingdings" panose="05000000000000000000" pitchFamily="2" charset="2"/>
                      </a:rPr>
                      <m:t>ω</m:t>
                    </m:r>
                    <m:r>
                      <a:rPr 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𝐿𝐶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</m:t>
                    </m:r>
                  </m:oMath>
                </a14:m>
                <a:r>
                  <a:rPr lang="en-US" b="0" dirty="0">
                    <a:sym typeface="Wingdings" panose="05000000000000000000" pitchFamily="2" charset="2"/>
                  </a:rPr>
                  <a:t>; </a:t>
                </a:r>
                <a:r>
                  <a:rPr lang="en-US" dirty="0"/>
                  <a:t>V</a:t>
                </a:r>
                <a:r>
                  <a:rPr lang="en-US" baseline="-25000" dirty="0"/>
                  <a:t>o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rad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 </a:t>
                </a:r>
                <a:r>
                  <a:rPr lang="en-IN" dirty="0" err="1">
                    <a:sym typeface="Wingdings" panose="05000000000000000000" pitchFamily="2" charset="2"/>
                  </a:rPr>
                  <a:t>Qv</a:t>
                </a:r>
                <a:r>
                  <a:rPr lang="en-IN" baseline="-25000" dirty="0" err="1">
                    <a:sym typeface="Wingdings" panose="05000000000000000000" pitchFamily="2" charset="2"/>
                  </a:rPr>
                  <a:t>in</a:t>
                </a:r>
                <a:r>
                  <a:rPr lang="en-IN" baseline="-25000" dirty="0">
                    <a:sym typeface="Wingdings" panose="05000000000000000000" pitchFamily="2" charset="2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dirty="0"/>
                  <a:t> &gt; 1,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IN" dirty="0"/>
                  <a:t> ; Voltage and Power amplification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What are we missing ?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515" y="2773564"/>
                <a:ext cx="8545540" cy="3474836"/>
              </a:xfrm>
              <a:blipFill>
                <a:blip r:embed="rId3"/>
                <a:stretch>
                  <a:fillRect l="-1284" t="-1930" b="-22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11</a:t>
            </a:fld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663259"/>
              </p:ext>
            </p:extLst>
          </p:nvPr>
        </p:nvGraphicFramePr>
        <p:xfrm>
          <a:off x="3106077" y="1032240"/>
          <a:ext cx="3329564" cy="1741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657372" imgH="866749" progId="Visio.Drawing.15">
                  <p:embed/>
                </p:oleObj>
              </mc:Choice>
              <mc:Fallback>
                <p:oleObj name="Visio" r:id="rId4" imgW="1657372" imgH="866749" progId="Visio.Drawing.15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06077" y="1032240"/>
                        <a:ext cx="3329564" cy="1741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021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nonlinearity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28725"/>
            <a:ext cx="8391698" cy="4867275"/>
          </a:xfrm>
        </p:spPr>
        <p:txBody>
          <a:bodyPr/>
          <a:lstStyle/>
          <a:p>
            <a:r>
              <a:rPr lang="en-US" dirty="0"/>
              <a:t>Take the extra power from the Power supply </a:t>
            </a:r>
            <a:r>
              <a:rPr lang="en-US" dirty="0" err="1"/>
              <a:t>Vdc</a:t>
            </a:r>
            <a:endParaRPr lang="en-US" dirty="0"/>
          </a:p>
          <a:p>
            <a:r>
              <a:rPr lang="en-US" dirty="0"/>
              <a:t>Convert this power to the power at input </a:t>
            </a:r>
            <a:r>
              <a:rPr lang="en-US" dirty="0" err="1"/>
              <a:t>freq</a:t>
            </a:r>
            <a:endParaRPr lang="en-US" dirty="0"/>
          </a:p>
          <a:p>
            <a:r>
              <a:rPr lang="en-US" dirty="0"/>
              <a:t>Linearity</a:t>
            </a:r>
          </a:p>
          <a:p>
            <a:pPr lvl="1"/>
            <a:r>
              <a:rPr lang="en-US" dirty="0"/>
              <a:t>Superposition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endParaRPr lang="en-US" dirty="0"/>
          </a:p>
          <a:p>
            <a:r>
              <a:rPr lang="en-US" dirty="0"/>
              <a:t>DC power will appear only at dc if network is linear</a:t>
            </a:r>
          </a:p>
          <a:p>
            <a:r>
              <a:rPr lang="en-US" dirty="0"/>
              <a:t>Non linearity is needed for power amplification</a:t>
            </a:r>
          </a:p>
          <a:p>
            <a:pPr lvl="1"/>
            <a:r>
              <a:rPr lang="en-US" dirty="0"/>
              <a:t>V</a:t>
            </a:r>
            <a:r>
              <a:rPr lang="en-US" baseline="-25000" dirty="0"/>
              <a:t>1 </a:t>
            </a:r>
            <a:r>
              <a:rPr lang="en-US" dirty="0"/>
              <a:t>=</a:t>
            </a:r>
            <a:r>
              <a:rPr lang="en-US" dirty="0" err="1"/>
              <a:t>Asin</a:t>
            </a:r>
            <a:r>
              <a:rPr lang="el-GR" dirty="0"/>
              <a:t>ω</a:t>
            </a:r>
            <a:r>
              <a:rPr lang="en-US" dirty="0"/>
              <a:t>t ; V</a:t>
            </a:r>
            <a:r>
              <a:rPr lang="en-US" baseline="-25000" dirty="0"/>
              <a:t>2 </a:t>
            </a:r>
            <a:r>
              <a:rPr lang="en-US" dirty="0"/>
              <a:t>=</a:t>
            </a:r>
            <a:r>
              <a:rPr lang="en-US" dirty="0" err="1"/>
              <a:t>kAsin</a:t>
            </a:r>
            <a:r>
              <a:rPr lang="en-US" dirty="0"/>
              <a:t>(</a:t>
            </a:r>
            <a:r>
              <a:rPr lang="el-GR" dirty="0"/>
              <a:t>ω</a:t>
            </a:r>
            <a:r>
              <a:rPr lang="en-US" dirty="0"/>
              <a:t>t+</a:t>
            </a:r>
            <a:r>
              <a:rPr lang="el-GR" dirty="0"/>
              <a:t>φ</a:t>
            </a:r>
            <a:r>
              <a:rPr lang="en-US" dirty="0"/>
              <a:t>) ; k&gt;1</a:t>
            </a:r>
          </a:p>
          <a:p>
            <a:pPr lvl="1"/>
            <a:r>
              <a:rPr lang="en-US" dirty="0"/>
              <a:t>Dc power has to be translated to frequency </a:t>
            </a:r>
            <a:r>
              <a:rPr lang="el-GR" dirty="0"/>
              <a:t>ω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12</a:t>
            </a:fld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613997"/>
              </p:ext>
            </p:extLst>
          </p:nvPr>
        </p:nvGraphicFramePr>
        <p:xfrm>
          <a:off x="3491575" y="2066275"/>
          <a:ext cx="4222321" cy="204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038515" imgH="1466940" progId="Visio.Drawing.15">
                  <p:embed/>
                </p:oleObj>
              </mc:Choice>
              <mc:Fallback>
                <p:oleObj name="Visio" r:id="rId2" imgW="3038515" imgH="1466940" progId="Visio.Drawing.15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91575" y="2066275"/>
                        <a:ext cx="4222321" cy="204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9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Signal Analysis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Nonlinear  Theory and Analysis</a:t>
                </a:r>
              </a:p>
              <a:p>
                <a:pPr lvl="1"/>
                <a:r>
                  <a:rPr lang="en-US" dirty="0"/>
                  <a:t>Its complicated and its hard to get intuition</a:t>
                </a:r>
              </a:p>
              <a:p>
                <a:pPr lvl="1"/>
                <a:r>
                  <a:rPr lang="en-US" dirty="0"/>
                  <a:t>Lets do a small signal approximation</a:t>
                </a:r>
              </a:p>
              <a:p>
                <a:r>
                  <a:rPr lang="en-US" dirty="0"/>
                  <a:t>If the input signal is less than operating point</a:t>
                </a:r>
              </a:p>
              <a:p>
                <a:pPr lvl="1"/>
                <a:r>
                  <a:rPr lang="en-US" dirty="0"/>
                  <a:t>Linearize the function around operating point</a:t>
                </a:r>
              </a:p>
              <a:p>
                <a:pPr lvl="1"/>
                <a:r>
                  <a:rPr lang="en-US" dirty="0"/>
                  <a:t>Apply linear theory for analysis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r>
                  <a:rPr lang="en-US" b="0" dirty="0"/>
                  <a:t>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+∆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+∆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=∆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2" t="-13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13</a:t>
            </a:fld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469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Diodes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21951"/>
            <a:ext cx="7772400" cy="4662487"/>
          </a:xfrm>
        </p:spPr>
        <p:txBody>
          <a:bodyPr/>
          <a:lstStyle/>
          <a:p>
            <a:r>
              <a:rPr lang="en-US" dirty="0"/>
              <a:t>PN Junction</a:t>
            </a:r>
          </a:p>
          <a:p>
            <a:pPr lvl="1"/>
            <a:r>
              <a:rPr lang="en-US" dirty="0"/>
              <a:t>Needed for rectifiers to charge battery in cell phone</a:t>
            </a:r>
          </a:p>
          <a:p>
            <a:pPr lvl="1"/>
            <a:r>
              <a:rPr lang="en-US" dirty="0"/>
              <a:t>This is the simplest architecture to study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If the junction formed at t=0.</a:t>
            </a:r>
          </a:p>
          <a:p>
            <a:pPr lvl="1"/>
            <a:r>
              <a:rPr lang="en-US" dirty="0"/>
              <a:t>Equilibrium is reached</a:t>
            </a:r>
          </a:p>
          <a:p>
            <a:pPr lvl="2"/>
            <a:r>
              <a:rPr lang="en-US" dirty="0"/>
              <a:t> Electric field stops diffusion current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14</a:t>
            </a:fld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516" b="15536"/>
          <a:stretch/>
        </p:blipFill>
        <p:spPr>
          <a:xfrm>
            <a:off x="303763" y="2809700"/>
            <a:ext cx="5681322" cy="1554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1162" t="9664" r="-364" b="18445"/>
          <a:stretch/>
        </p:blipFill>
        <p:spPr>
          <a:xfrm>
            <a:off x="6553200" y="2980306"/>
            <a:ext cx="1673377" cy="964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75417" r="36289"/>
          <a:stretch/>
        </p:blipFill>
        <p:spPr>
          <a:xfrm>
            <a:off x="5774372" y="4254857"/>
            <a:ext cx="2604858" cy="3965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804" t="88014" r="34695" b="1982"/>
          <a:stretch/>
        </p:blipFill>
        <p:spPr>
          <a:xfrm>
            <a:off x="1277440" y="4355272"/>
            <a:ext cx="3540126" cy="20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1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and Diffusion current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0116" y="3654091"/>
                <a:ext cx="8649393" cy="244394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IN" dirty="0"/>
                  <a:t> (Electron move </a:t>
                </a:r>
                <a:r>
                  <a:rPr lang="en-IN" dirty="0" err="1"/>
                  <a:t>opp</a:t>
                </a:r>
                <a:r>
                  <a:rPr lang="en-IN" dirty="0"/>
                  <a:t> to E)</a:t>
                </a: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𝑣𝑊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h𝑛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IN" i="1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</a:rPr>
                      <m:t>𝐸𝑛𝑞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(q is negative for holes)</a:t>
                </a:r>
              </a:p>
              <a:p>
                <a:r>
                  <a:rPr lang="en-US" dirty="0" err="1"/>
                  <a:t>J_tot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/>
                  <a:t>)q 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116" y="3654091"/>
                <a:ext cx="8649393" cy="2443941"/>
              </a:xfrm>
              <a:blipFill>
                <a:blip r:embed="rId2"/>
                <a:stretch>
                  <a:fillRect l="-1268" t="-2494" r="-1057" b="-29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15</a:t>
            </a:fld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1197"/>
          <a:stretch/>
        </p:blipFill>
        <p:spPr>
          <a:xfrm>
            <a:off x="1089311" y="1306720"/>
            <a:ext cx="6951001" cy="226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4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current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Charge move from higher to lower  concentration</a:t>
            </a:r>
          </a:p>
          <a:p>
            <a:pPr lvl="1"/>
            <a:r>
              <a:rPr lang="en-US" dirty="0"/>
              <a:t>Analogous to ink diffusing in a cup of water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16</a:t>
            </a:fld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15" y="2607005"/>
            <a:ext cx="6352396" cy="2489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1971" y="6305490"/>
            <a:ext cx="6101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*</a:t>
            </a:r>
            <a:r>
              <a:rPr lang="en-US" sz="1000" baseline="30000" dirty="0"/>
              <a:t>https://www.easybiologyclass.com/difference-between-diffusion-and-osmosis-a-comparison-table/</a:t>
            </a:r>
            <a:endParaRPr lang="en-IN" sz="1050" baseline="30000" dirty="0"/>
          </a:p>
        </p:txBody>
      </p:sp>
    </p:spTree>
    <p:extLst>
      <p:ext uri="{BB962C8B-B14F-4D97-AF65-F5344CB8AC3E}">
        <p14:creationId xmlns:p14="http://schemas.microsoft.com/office/powerpoint/2010/main" val="2432201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current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Charge move from higher to lower  concentration</a:t>
            </a:r>
          </a:p>
          <a:p>
            <a:pPr lvl="1"/>
            <a:r>
              <a:rPr lang="en-US" dirty="0"/>
              <a:t>Analogous to ink diffusing in a cup of water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is cross section area, Q is charge and </a:t>
            </a:r>
            <a:r>
              <a:rPr lang="en-US" dirty="0" err="1"/>
              <a:t>dn</a:t>
            </a:r>
            <a:r>
              <a:rPr lang="en-US" dirty="0"/>
              <a:t>/dx is the gradient, D is the diffusion constant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17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1971" y="6305490"/>
            <a:ext cx="6101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*</a:t>
            </a:r>
            <a:r>
              <a:rPr lang="en-US" sz="1000" baseline="30000" dirty="0"/>
              <a:t>https://www.easybiologyclass.com/difference-between-diffusion-and-osmosis-a-comparison-table/</a:t>
            </a:r>
            <a:endParaRPr lang="en-IN" sz="1050" baseline="30000" dirty="0"/>
          </a:p>
        </p:txBody>
      </p:sp>
      <p:grpSp>
        <p:nvGrpSpPr>
          <p:cNvPr id="9" name="Group 8"/>
          <p:cNvGrpSpPr/>
          <p:nvPr/>
        </p:nvGrpSpPr>
        <p:grpSpPr>
          <a:xfrm>
            <a:off x="4778866" y="2460568"/>
            <a:ext cx="3679334" cy="1609679"/>
            <a:chOff x="5170517" y="2435629"/>
            <a:chExt cx="3679334" cy="16096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7"/>
            <a:srcRect l="24110" t="15982" b="18798"/>
            <a:stretch/>
          </p:blipFill>
          <p:spPr>
            <a:xfrm>
              <a:off x="5170517" y="2435629"/>
              <a:ext cx="3679334" cy="115547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/>
            <a:srcRect t="81448" r="48000"/>
            <a:stretch/>
          </p:blipFill>
          <p:spPr>
            <a:xfrm>
              <a:off x="5937105" y="3716639"/>
              <a:ext cx="2521095" cy="328669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" y="3038303"/>
            <a:ext cx="1331552" cy="435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970" y="3038303"/>
            <a:ext cx="1935445" cy="4353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" y="5033360"/>
            <a:ext cx="1860758" cy="4353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" y="5573420"/>
            <a:ext cx="2063479" cy="4545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742" y="5211274"/>
            <a:ext cx="3604152" cy="45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42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Diode Equation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33513"/>
            <a:ext cx="7601990" cy="4662487"/>
          </a:xfrm>
        </p:spPr>
        <p:txBody>
          <a:bodyPr/>
          <a:lstStyle/>
          <a:p>
            <a:r>
              <a:rPr lang="en-US" dirty="0"/>
              <a:t>For the derivations of diode equations refer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>
                <a:hlinkClick r:id="rId4"/>
              </a:rPr>
              <a:t>http://www.faculty.jacobs-university.de/dknipp/c300331/Lectures/4%20Diodes.pdf</a:t>
            </a:r>
            <a:endParaRPr lang="en-IN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Diode in Forward bias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Where L</a:t>
            </a:r>
            <a:r>
              <a:rPr lang="en-US" sz="2400" baseline="-25000" dirty="0"/>
              <a:t>n </a:t>
            </a:r>
            <a:r>
              <a:rPr lang="en-US" sz="2400" dirty="0"/>
              <a:t>and </a:t>
            </a:r>
            <a:r>
              <a:rPr lang="en-US" sz="2400" dirty="0" err="1"/>
              <a:t>L</a:t>
            </a:r>
            <a:r>
              <a:rPr lang="en-US" sz="2400" baseline="-25000" dirty="0" err="1"/>
              <a:t>p</a:t>
            </a:r>
            <a:r>
              <a:rPr lang="en-US" sz="2400" baseline="-25000" dirty="0"/>
              <a:t> </a:t>
            </a:r>
            <a:r>
              <a:rPr lang="en-US" sz="2400" dirty="0"/>
              <a:t> are electron and hole diffusion length </a:t>
            </a:r>
            <a:endParaRPr lang="en-US" sz="2400" baseline="-25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18</a:t>
            </a:fld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741" y="3265418"/>
            <a:ext cx="2912918" cy="17581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76" y="3890356"/>
            <a:ext cx="3496450" cy="4480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2" y="4543163"/>
            <a:ext cx="4325038" cy="5855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947651" y="3707476"/>
            <a:ext cx="3873731" cy="748146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23113" y="2865308"/>
            <a:ext cx="3566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course we just need this </a:t>
            </a:r>
            <a:r>
              <a:rPr lang="en-US" dirty="0" err="1"/>
              <a:t>eqn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4039986" y="3265418"/>
            <a:ext cx="532014" cy="37682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/>
              <p14:cNvContentPartPr/>
              <p14:nvPr/>
            </p14:nvContentPartPr>
            <p14:xfrm>
              <a:off x="1886040" y="3720960"/>
              <a:ext cx="1956240" cy="6102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76680" y="3711600"/>
                <a:ext cx="1974960" cy="62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1677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" y="39650"/>
            <a:ext cx="8458200" cy="1143000"/>
          </a:xfrm>
        </p:spPr>
        <p:txBody>
          <a:bodyPr/>
          <a:lstStyle/>
          <a:p>
            <a:r>
              <a:rPr lang="en-US" dirty="0"/>
              <a:t>Small Signal Analysis: 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9618"/>
            <a:ext cx="8831580" cy="4572000"/>
          </a:xfrm>
        </p:spPr>
        <p:txBody>
          <a:bodyPr/>
          <a:lstStyle/>
          <a:p>
            <a:r>
              <a:rPr lang="en-US" dirty="0"/>
              <a:t>We need to find I</a:t>
            </a:r>
            <a:r>
              <a:rPr lang="en-US" baseline="-25000" dirty="0"/>
              <a:t>D</a:t>
            </a:r>
          </a:p>
          <a:p>
            <a:r>
              <a:rPr lang="en-US" dirty="0"/>
              <a:t>I</a:t>
            </a:r>
            <a:r>
              <a:rPr lang="en-US" baseline="-25000" dirty="0"/>
              <a:t>D </a:t>
            </a:r>
            <a:r>
              <a:rPr lang="en-US" dirty="0"/>
              <a:t>is a function of V</a:t>
            </a:r>
            <a:r>
              <a:rPr lang="en-US" baseline="-25000" dirty="0"/>
              <a:t>in</a:t>
            </a:r>
            <a:endParaRPr lang="en-US" dirty="0"/>
          </a:p>
          <a:p>
            <a:r>
              <a:rPr lang="en-US" dirty="0"/>
              <a:t>Need to solve this nonlinear equation with Vin</a:t>
            </a:r>
          </a:p>
          <a:p>
            <a:pPr lvl="1"/>
            <a:r>
              <a:rPr lang="en-US" dirty="0"/>
              <a:t>Quite cumbersome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LHS is red, RHS is blue</a:t>
            </a:r>
          </a:p>
          <a:p>
            <a:pPr lvl="1"/>
            <a:r>
              <a:rPr lang="en-US" dirty="0"/>
              <a:t>Point of intersection is solution</a:t>
            </a:r>
          </a:p>
          <a:p>
            <a:pPr lvl="1"/>
            <a:r>
              <a:rPr lang="en-US" dirty="0"/>
              <a:t>When V</a:t>
            </a:r>
            <a:r>
              <a:rPr lang="en-US" baseline="-25000" dirty="0"/>
              <a:t>in </a:t>
            </a:r>
            <a:r>
              <a:rPr lang="en-US" dirty="0"/>
              <a:t>is changed by </a:t>
            </a:r>
            <a:r>
              <a:rPr lang="el-GR" dirty="0"/>
              <a:t>δ</a:t>
            </a:r>
            <a:r>
              <a:rPr lang="en-US" dirty="0"/>
              <a:t>, red curve is shifted</a:t>
            </a:r>
          </a:p>
          <a:p>
            <a:pPr lvl="1"/>
            <a:r>
              <a:rPr lang="en-US" dirty="0"/>
              <a:t>Actual solution involves solving this non linear equation again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19</a:t>
            </a:fld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292739"/>
              </p:ext>
            </p:extLst>
          </p:nvPr>
        </p:nvGraphicFramePr>
        <p:xfrm>
          <a:off x="6931343" y="1287780"/>
          <a:ext cx="18097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038286" imgH="933476" progId="Visio.Drawing.15">
                  <p:embed/>
                </p:oleObj>
              </mc:Choice>
              <mc:Fallback>
                <p:oleObj name="Visio" r:id="rId3" imgW="1038286" imgH="933476" progId="Visio.Drawing.15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1343" y="1287780"/>
                        <a:ext cx="1809750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70" y="3665618"/>
            <a:ext cx="2895699" cy="441717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089169"/>
              </p:ext>
            </p:extLst>
          </p:nvPr>
        </p:nvGraphicFramePr>
        <p:xfrm>
          <a:off x="5476399" y="2916555"/>
          <a:ext cx="3128962" cy="27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914514" imgH="1676503" progId="Visio.Drawing.15">
                  <p:embed/>
                </p:oleObj>
              </mc:Choice>
              <mc:Fallback>
                <p:oleObj name="Visio" r:id="rId6" imgW="1914514" imgH="1676503" progId="Visio.Drawing.15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76399" y="2916555"/>
                        <a:ext cx="3128962" cy="273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439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Analog is interesting?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433513"/>
            <a:ext cx="8192193" cy="4662487"/>
          </a:xfrm>
        </p:spPr>
        <p:txBody>
          <a:bodyPr/>
          <a:lstStyle/>
          <a:p>
            <a:r>
              <a:rPr lang="en-US" dirty="0"/>
              <a:t>Analog design is art and science </a:t>
            </a:r>
            <a:r>
              <a:rPr lang="en-IN" dirty="0"/>
              <a:t>at the same time.</a:t>
            </a:r>
          </a:p>
          <a:p>
            <a:r>
              <a:rPr lang="en-US" dirty="0"/>
              <a:t>Art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It requires creativity to strike the right </a:t>
            </a:r>
            <a:r>
              <a:rPr lang="en-IN" dirty="0"/>
              <a:t>compromises between the specifications imposed</a:t>
            </a:r>
          </a:p>
          <a:p>
            <a:r>
              <a:rPr lang="en-US" dirty="0"/>
              <a:t>Science </a:t>
            </a:r>
            <a:r>
              <a:rPr lang="en-US" dirty="0">
                <a:sym typeface="Wingdings" panose="05000000000000000000" pitchFamily="2" charset="2"/>
              </a:rPr>
              <a:t> I</a:t>
            </a:r>
            <a:r>
              <a:rPr lang="en-US" dirty="0"/>
              <a:t>t requires a certain level of methodology to carry out a </a:t>
            </a:r>
            <a:r>
              <a:rPr lang="en-IN" dirty="0"/>
              <a:t>design	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--</a:t>
            </a:r>
            <a:r>
              <a:rPr lang="en-US" dirty="0"/>
              <a:t>  Wiley </a:t>
            </a:r>
            <a:r>
              <a:rPr lang="en-US" dirty="0" err="1"/>
              <a:t>Sansen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2</a:t>
            </a:fld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70" y="3940085"/>
            <a:ext cx="3729230" cy="20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79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373380" y="39650"/>
            <a:ext cx="8458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Small Signal Analysis: 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9618"/>
            <a:ext cx="8831580" cy="4572000"/>
          </a:xfrm>
        </p:spPr>
        <p:txBody>
          <a:bodyPr/>
          <a:lstStyle/>
          <a:p>
            <a:r>
              <a:rPr lang="en-US" dirty="0"/>
              <a:t>We need to find I</a:t>
            </a:r>
            <a:r>
              <a:rPr lang="en-US" baseline="-25000" dirty="0"/>
              <a:t>D</a:t>
            </a:r>
          </a:p>
          <a:p>
            <a:r>
              <a:rPr lang="en-US" dirty="0"/>
              <a:t>I</a:t>
            </a:r>
            <a:r>
              <a:rPr lang="en-US" baseline="-25000" dirty="0"/>
              <a:t>D </a:t>
            </a:r>
            <a:r>
              <a:rPr lang="en-US" dirty="0"/>
              <a:t>is a function of V</a:t>
            </a:r>
            <a:r>
              <a:rPr lang="en-US" baseline="-25000" dirty="0"/>
              <a:t>in</a:t>
            </a:r>
            <a:endParaRPr lang="en-US" dirty="0"/>
          </a:p>
          <a:p>
            <a:r>
              <a:rPr lang="en-US" dirty="0"/>
              <a:t>Need to solve this nonlinear equation with Vin</a:t>
            </a:r>
          </a:p>
          <a:p>
            <a:pPr lvl="1"/>
            <a:r>
              <a:rPr lang="en-US" dirty="0"/>
              <a:t>Quite cumbersome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Linearize around operating point</a:t>
            </a:r>
          </a:p>
          <a:p>
            <a:pPr lvl="1"/>
            <a:r>
              <a:rPr lang="en-US" dirty="0"/>
              <a:t>Find the approximate solution</a:t>
            </a:r>
          </a:p>
          <a:p>
            <a:pPr lvl="1"/>
            <a:r>
              <a:rPr lang="en-US" dirty="0"/>
              <a:t>Accuracy depends on the value of </a:t>
            </a:r>
            <a:r>
              <a:rPr lang="el-GR" dirty="0"/>
              <a:t>δ</a:t>
            </a:r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20</a:t>
            </a:fld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292739"/>
              </p:ext>
            </p:extLst>
          </p:nvPr>
        </p:nvGraphicFramePr>
        <p:xfrm>
          <a:off x="6931343" y="1287780"/>
          <a:ext cx="18097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038286" imgH="933476" progId="Visio.Drawing.15">
                  <p:embed/>
                </p:oleObj>
              </mc:Choice>
              <mc:Fallback>
                <p:oleObj name="Visio" r:id="rId3" imgW="1038286" imgH="933476" progId="Visio.Drawing.15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1343" y="1287780"/>
                        <a:ext cx="1809750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70" y="3665618"/>
            <a:ext cx="2895699" cy="441717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089169"/>
              </p:ext>
            </p:extLst>
          </p:nvPr>
        </p:nvGraphicFramePr>
        <p:xfrm>
          <a:off x="5476399" y="2916555"/>
          <a:ext cx="3128962" cy="27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914514" imgH="1676503" progId="Visio.Drawing.15">
                  <p:embed/>
                </p:oleObj>
              </mc:Choice>
              <mc:Fallback>
                <p:oleObj name="Visio" r:id="rId6" imgW="1914514" imgH="1676503" progId="Visio.Drawing.15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76399" y="2916555"/>
                        <a:ext cx="3128962" cy="273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1968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Approximations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314898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21</a:t>
            </a:fld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1" y="1585567"/>
            <a:ext cx="2886682" cy="2886682"/>
          </a:xfrm>
          <a:prstGeom prst="rect">
            <a:avLst/>
          </a:prstGeom>
        </p:spPr>
      </p:pic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3261083" y="1164482"/>
            <a:ext cx="6642100" cy="4953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rgbClr val="00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                   Approximations</a:t>
            </a:r>
          </a:p>
          <a:p>
            <a:r>
              <a:rPr lang="en-US" dirty="0"/>
              <a:t>Forward bias</a:t>
            </a:r>
          </a:p>
          <a:p>
            <a:pPr lvl="1"/>
            <a:r>
              <a:rPr lang="en-US" dirty="0"/>
              <a:t>V&gt;V</a:t>
            </a:r>
            <a:r>
              <a:rPr lang="en-US" baseline="-25000" dirty="0"/>
              <a:t>T 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Voltage across diode is pinned to VF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I changes by 2x, V ~V</a:t>
            </a:r>
            <a:r>
              <a:rPr lang="en-US" baseline="-25000" dirty="0"/>
              <a:t>T </a:t>
            </a:r>
            <a:r>
              <a:rPr lang="en-US" dirty="0"/>
              <a:t>ln(2) </a:t>
            </a:r>
            <a:r>
              <a:rPr lang="en-US" dirty="0">
                <a:sym typeface="Wingdings" panose="05000000000000000000" pitchFamily="2" charset="2"/>
              </a:rPr>
              <a:t>18mV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Operating voltage ~700mV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Diode Voltage ~700mV for all currents</a:t>
            </a:r>
          </a:p>
          <a:p>
            <a:r>
              <a:rPr lang="en-US" dirty="0"/>
              <a:t>Reverse Bias</a:t>
            </a:r>
          </a:p>
          <a:p>
            <a:pPr lvl="1"/>
            <a:r>
              <a:rPr lang="en-US" dirty="0"/>
              <a:t>Current is ~Is &lt;&lt; Forward bias current</a:t>
            </a:r>
          </a:p>
          <a:p>
            <a:pPr lvl="1"/>
            <a:r>
              <a:rPr lang="en-US" dirty="0"/>
              <a:t>Current is approximated to zero</a:t>
            </a:r>
          </a:p>
        </p:txBody>
      </p:sp>
      <p:pic>
        <p:nvPicPr>
          <p:cNvPr id="49" name="Picture 4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529" y="2232375"/>
            <a:ext cx="2242471" cy="41009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927" y="3166833"/>
            <a:ext cx="2669157" cy="39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40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-1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403600"/>
            <a:ext cx="8089900" cy="2692400"/>
          </a:xfrm>
        </p:spPr>
        <p:txBody>
          <a:bodyPr/>
          <a:lstStyle/>
          <a:p>
            <a:r>
              <a:rPr lang="en-US" dirty="0" err="1"/>
              <a:t>I</a:t>
            </a:r>
            <a:r>
              <a:rPr lang="en-US" baseline="-25000" dirty="0" err="1"/>
              <a:t>in</a:t>
            </a:r>
            <a:r>
              <a:rPr lang="en-US" baseline="-25000" dirty="0"/>
              <a:t>  </a:t>
            </a:r>
            <a:r>
              <a:rPr lang="en-US" dirty="0"/>
              <a:t>= 3mA.</a:t>
            </a:r>
          </a:p>
          <a:p>
            <a:pPr lvl="1"/>
            <a:r>
              <a:rPr lang="en-US" dirty="0"/>
              <a:t> A sinusoidal signal of 100u(</a:t>
            </a:r>
            <a:r>
              <a:rPr lang="en-US" dirty="0" err="1"/>
              <a:t>sinwt</a:t>
            </a:r>
            <a:r>
              <a:rPr lang="en-US" dirty="0"/>
              <a:t>) is applied with </a:t>
            </a:r>
            <a:r>
              <a:rPr lang="en-US" dirty="0" err="1"/>
              <a:t>I</a:t>
            </a:r>
            <a:r>
              <a:rPr lang="en-US" baseline="-25000" dirty="0" err="1"/>
              <a:t>in</a:t>
            </a:r>
            <a:r>
              <a:rPr lang="en-US" dirty="0"/>
              <a:t>.</a:t>
            </a:r>
          </a:p>
          <a:p>
            <a:r>
              <a:rPr lang="en-US" dirty="0"/>
              <a:t>Calculate the amplitude of sinusoidal wave at </a:t>
            </a:r>
            <a:r>
              <a:rPr lang="en-US" dirty="0" err="1"/>
              <a:t>V</a:t>
            </a:r>
            <a:r>
              <a:rPr lang="en-US" baseline="-25000" dirty="0" err="1"/>
              <a:t>out</a:t>
            </a:r>
            <a:r>
              <a:rPr lang="en-US" dirty="0"/>
              <a:t>?</a:t>
            </a:r>
          </a:p>
          <a:p>
            <a:r>
              <a:rPr lang="en-US" dirty="0"/>
              <a:t>Assume diode drop is 0.8V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22</a:t>
            </a:fld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1659"/>
          <a:stretch/>
        </p:blipFill>
        <p:spPr>
          <a:xfrm>
            <a:off x="2472531" y="1381125"/>
            <a:ext cx="4555212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08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-1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3454400"/>
            <a:ext cx="8305800" cy="2692400"/>
          </a:xfrm>
        </p:spPr>
        <p:txBody>
          <a:bodyPr/>
          <a:lstStyle/>
          <a:p>
            <a:r>
              <a:rPr lang="en-US" dirty="0"/>
              <a:t>Operating point at </a:t>
            </a:r>
            <a:r>
              <a:rPr lang="en-US" dirty="0" err="1"/>
              <a:t>V</a:t>
            </a:r>
            <a:r>
              <a:rPr lang="en-US" baseline="-25000" dirty="0" err="1"/>
              <a:t>out</a:t>
            </a:r>
            <a:r>
              <a:rPr lang="en-US" baseline="-25000" dirty="0"/>
              <a:t> </a:t>
            </a:r>
            <a:r>
              <a:rPr lang="en-US" dirty="0"/>
              <a:t>is 0.8V (diode drop)</a:t>
            </a:r>
          </a:p>
          <a:p>
            <a:r>
              <a:rPr lang="en-US" dirty="0"/>
              <a:t>Current is diode is 2.6mA and R</a:t>
            </a:r>
            <a:r>
              <a:rPr lang="en-US" baseline="-25000" dirty="0"/>
              <a:t>2 </a:t>
            </a:r>
            <a:r>
              <a:rPr lang="en-US" dirty="0"/>
              <a:t>is 0.8/2k =0.4mA</a:t>
            </a:r>
          </a:p>
          <a:p>
            <a:r>
              <a:rPr lang="en-US" dirty="0"/>
              <a:t>Small signal diode res. is V</a:t>
            </a:r>
            <a:r>
              <a:rPr lang="en-US" baseline="-25000" dirty="0"/>
              <a:t>T</a:t>
            </a:r>
            <a:r>
              <a:rPr lang="en-US" dirty="0"/>
              <a:t>/I</a:t>
            </a:r>
            <a:r>
              <a:rPr lang="en-US" baseline="-25000" dirty="0"/>
              <a:t>d2 </a:t>
            </a:r>
            <a:r>
              <a:rPr lang="en-US" dirty="0"/>
              <a:t>= 26m/2.6m =10 ohm</a:t>
            </a:r>
          </a:p>
          <a:p>
            <a:r>
              <a:rPr lang="en-US" dirty="0" err="1"/>
              <a:t>Vout</a:t>
            </a:r>
            <a:r>
              <a:rPr lang="en-US" dirty="0"/>
              <a:t> = 100usin(</a:t>
            </a:r>
            <a:r>
              <a:rPr lang="en-US" dirty="0" err="1"/>
              <a:t>wt</a:t>
            </a:r>
            <a:r>
              <a:rPr lang="en-US" dirty="0"/>
              <a:t>) * (2k||10) ~ sin(</a:t>
            </a:r>
            <a:r>
              <a:rPr lang="en-US" dirty="0" err="1"/>
              <a:t>wt</a:t>
            </a:r>
            <a:r>
              <a:rPr lang="en-US" dirty="0"/>
              <a:t>) mV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23</a:t>
            </a:fld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1659"/>
          <a:stretch/>
        </p:blipFill>
        <p:spPr>
          <a:xfrm>
            <a:off x="2472531" y="1381125"/>
            <a:ext cx="4555212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99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-2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403600"/>
            <a:ext cx="8089900" cy="26924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en-US" baseline="-25000" dirty="0"/>
              <a:t>in  </a:t>
            </a:r>
            <a:r>
              <a:rPr lang="en-US" dirty="0"/>
              <a:t>= 4.2V.</a:t>
            </a:r>
          </a:p>
          <a:p>
            <a:pPr lvl="1"/>
            <a:r>
              <a:rPr lang="en-US" dirty="0"/>
              <a:t> A sinusoidal signal of </a:t>
            </a:r>
            <a:r>
              <a:rPr lang="en-US" dirty="0" err="1"/>
              <a:t>sinwt</a:t>
            </a:r>
            <a:r>
              <a:rPr lang="en-US" dirty="0"/>
              <a:t> is applied with V</a:t>
            </a:r>
            <a:r>
              <a:rPr lang="en-US" baseline="-25000" dirty="0"/>
              <a:t>in</a:t>
            </a:r>
            <a:r>
              <a:rPr lang="en-US" dirty="0"/>
              <a:t>.</a:t>
            </a:r>
          </a:p>
          <a:p>
            <a:r>
              <a:rPr lang="en-US" dirty="0"/>
              <a:t>Calculate the amplitude of sinusoidal wave at </a:t>
            </a:r>
            <a:r>
              <a:rPr lang="en-US" dirty="0" err="1"/>
              <a:t>V</a:t>
            </a:r>
            <a:r>
              <a:rPr lang="en-US" baseline="-25000" dirty="0" err="1"/>
              <a:t>out</a:t>
            </a:r>
            <a:r>
              <a:rPr lang="en-US" dirty="0"/>
              <a:t>?</a:t>
            </a:r>
          </a:p>
          <a:p>
            <a:r>
              <a:rPr lang="en-US" dirty="0"/>
              <a:t>Assume diode drop is 0.8V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24</a:t>
            </a:fld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075" y="1228725"/>
            <a:ext cx="3146425" cy="193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71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-2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3454400"/>
            <a:ext cx="8305800" cy="2692400"/>
          </a:xfrm>
        </p:spPr>
        <p:txBody>
          <a:bodyPr/>
          <a:lstStyle/>
          <a:p>
            <a:r>
              <a:rPr lang="en-US" dirty="0"/>
              <a:t>I =(vin-1.6)/1k =2.6mA </a:t>
            </a:r>
          </a:p>
          <a:p>
            <a:r>
              <a:rPr lang="en-US" dirty="0"/>
              <a:t>Small signal diode res. is V</a:t>
            </a:r>
            <a:r>
              <a:rPr lang="en-US" baseline="-25000" dirty="0"/>
              <a:t>T</a:t>
            </a:r>
            <a:r>
              <a:rPr lang="en-US" dirty="0"/>
              <a:t>/I</a:t>
            </a:r>
            <a:r>
              <a:rPr lang="en-US" baseline="-25000" dirty="0"/>
              <a:t>d2 </a:t>
            </a:r>
            <a:r>
              <a:rPr lang="en-US" dirty="0"/>
              <a:t>= 26m/2.6m =10 ohm</a:t>
            </a:r>
          </a:p>
          <a:p>
            <a:r>
              <a:rPr lang="en-US" dirty="0" err="1"/>
              <a:t>Vout</a:t>
            </a:r>
            <a:r>
              <a:rPr lang="en-US" dirty="0"/>
              <a:t> = sin(</a:t>
            </a:r>
            <a:r>
              <a:rPr lang="en-US" dirty="0" err="1"/>
              <a:t>wt</a:t>
            </a:r>
            <a:r>
              <a:rPr lang="en-US" dirty="0"/>
              <a:t>) * (1010/1020) ~ 0.99sin(</a:t>
            </a:r>
            <a:r>
              <a:rPr lang="en-US" dirty="0" err="1"/>
              <a:t>wt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25</a:t>
            </a:fld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075" y="1228725"/>
            <a:ext cx="3146425" cy="193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04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Signal equivalent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26</a:t>
            </a:fld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22" y="1384330"/>
            <a:ext cx="3238071" cy="4480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693" y="2564069"/>
            <a:ext cx="2467664" cy="5191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58" y="3187563"/>
            <a:ext cx="4124626" cy="5286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58" y="4338815"/>
            <a:ext cx="5098892" cy="52624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44" y="5038819"/>
            <a:ext cx="2135798" cy="48594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744622" y="1373733"/>
            <a:ext cx="4990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1 ensures passivity, if V=0 </a:t>
            </a:r>
            <a:r>
              <a:rPr 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I=0</a:t>
            </a:r>
            <a:endParaRPr lang="en-IN" sz="2800" dirty="0">
              <a:solidFill>
                <a:srgbClr val="0070C0"/>
              </a:solidFill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697693"/>
              </p:ext>
            </p:extLst>
          </p:nvPr>
        </p:nvGraphicFramePr>
        <p:xfrm>
          <a:off x="6018392" y="1825750"/>
          <a:ext cx="2877249" cy="324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3" imgW="1106640" imgH="1251000" progId="Visio.Drawing.15">
                  <p:embed/>
                </p:oleObj>
              </mc:Choice>
              <mc:Fallback>
                <p:oleObj name="Visio" r:id="rId13" imgW="1106640" imgH="1251000" progId="Visio.Drawing.15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18392" y="1825750"/>
                        <a:ext cx="2877249" cy="324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" name="Picture 3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91" y="2618591"/>
            <a:ext cx="2242471" cy="41009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65928" y="1982800"/>
            <a:ext cx="8092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If diode is forward biased e</a:t>
            </a:r>
            <a:r>
              <a:rPr lang="en-US" sz="2800" baseline="30000" dirty="0">
                <a:solidFill>
                  <a:srgbClr val="0070C0"/>
                </a:solidFill>
              </a:rPr>
              <a:t>(V/VT) </a:t>
            </a:r>
            <a:r>
              <a:rPr lang="en-US" sz="2800" dirty="0">
                <a:solidFill>
                  <a:srgbClr val="0070C0"/>
                </a:solidFill>
              </a:rPr>
              <a:t>&gt;&gt;1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12951" y="2483932"/>
            <a:ext cx="57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or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518" y="5598426"/>
            <a:ext cx="9096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Small signal Equivalent of diode is a Resistor of value V</a:t>
            </a:r>
            <a:r>
              <a:rPr lang="en-US" sz="2800" b="1" baseline="-25000" dirty="0"/>
              <a:t>T</a:t>
            </a:r>
            <a:r>
              <a:rPr lang="en-US" sz="2800" b="1" dirty="0"/>
              <a:t>/I</a:t>
            </a:r>
            <a:endParaRPr lang="en-IN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622443" y="5075053"/>
            <a:ext cx="8092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V</a:t>
            </a:r>
            <a:r>
              <a:rPr lang="en-US" sz="2800" baseline="-25000" dirty="0">
                <a:solidFill>
                  <a:srgbClr val="0070C0"/>
                </a:solidFill>
              </a:rPr>
              <a:t>T </a:t>
            </a:r>
            <a:r>
              <a:rPr lang="en-US" sz="2800" dirty="0">
                <a:solidFill>
                  <a:srgbClr val="0070C0"/>
                </a:solidFill>
              </a:rPr>
              <a:t>is thermal voltage (</a:t>
            </a:r>
            <a:r>
              <a:rPr lang="en-US" sz="2800" dirty="0" err="1">
                <a:solidFill>
                  <a:srgbClr val="0070C0"/>
                </a:solidFill>
                <a:sym typeface="Wingdings" panose="05000000000000000000" pitchFamily="2" charset="2"/>
              </a:rPr>
              <a:t>kT</a:t>
            </a:r>
            <a:r>
              <a:rPr 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/q) ~ 26mV @27C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5928" y="3685261"/>
            <a:ext cx="8092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Expanding in Taylor series,</a:t>
            </a:r>
            <a:endParaRPr lang="en-IN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72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71588"/>
            <a:ext cx="6045200" cy="4662487"/>
          </a:xfrm>
        </p:spPr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Half wave and Full Wave Rectifier</a:t>
            </a:r>
          </a:p>
          <a:p>
            <a:pPr lvl="1"/>
            <a:r>
              <a:rPr lang="en-US" dirty="0"/>
              <a:t>Limiting Circuits</a:t>
            </a:r>
          </a:p>
          <a:p>
            <a:pPr lvl="1"/>
            <a:r>
              <a:rPr lang="en-US" dirty="0"/>
              <a:t>Voltage </a:t>
            </a:r>
            <a:r>
              <a:rPr lang="en-US" dirty="0" err="1"/>
              <a:t>Doublers</a:t>
            </a:r>
            <a:endParaRPr lang="en-US" dirty="0"/>
          </a:p>
          <a:p>
            <a:pPr lvl="1"/>
            <a:r>
              <a:rPr lang="en-US" dirty="0"/>
              <a:t>Level Shifters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27</a:t>
            </a:fld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953" y="3649267"/>
            <a:ext cx="5609797" cy="14513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0" y="5088733"/>
            <a:ext cx="1800225" cy="47625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55325" y="5392935"/>
            <a:ext cx="8833350" cy="855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rgbClr val="00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Not going through details of these applications in this course. Ref chapter 3 in Text book if you want to learn more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137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Diode as Logic gate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" y="1528921"/>
            <a:ext cx="9588500" cy="4512120"/>
          </a:xfrm>
        </p:spPr>
        <p:txBody>
          <a:bodyPr/>
          <a:lstStyle/>
          <a:p>
            <a:r>
              <a:rPr lang="en-US" dirty="0"/>
              <a:t>AND/OR Gate are possible with diodes</a:t>
            </a:r>
          </a:p>
          <a:p>
            <a:r>
              <a:rPr lang="en-US" dirty="0"/>
              <a:t>But inversion is not possible</a:t>
            </a:r>
          </a:p>
          <a:p>
            <a:pPr lvl="1"/>
            <a:r>
              <a:rPr lang="en-US" dirty="0"/>
              <a:t>Current increases with applied voltage</a:t>
            </a:r>
          </a:p>
          <a:p>
            <a:r>
              <a:rPr lang="en-US" dirty="0"/>
              <a:t>Hence universal gates not possible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need a device where increasing voltage reduces current.</a:t>
            </a:r>
          </a:p>
          <a:p>
            <a:pPr lvl="1"/>
            <a:r>
              <a:rPr lang="en-US" dirty="0"/>
              <a:t>Means a negative resistance in 1 port (not possible)</a:t>
            </a:r>
          </a:p>
          <a:p>
            <a:pPr lvl="1"/>
            <a:r>
              <a:rPr lang="en-US" dirty="0"/>
              <a:t>we need 2 port where voltage reduces current in other port</a:t>
            </a:r>
          </a:p>
          <a:p>
            <a:pPr lvl="2"/>
            <a:r>
              <a:rPr lang="en-US" dirty="0"/>
              <a:t>Three terminal device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28</a:t>
            </a:fld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316758"/>
              </p:ext>
            </p:extLst>
          </p:nvPr>
        </p:nvGraphicFramePr>
        <p:xfrm>
          <a:off x="5744367" y="2207831"/>
          <a:ext cx="1995487" cy="24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704914" imgH="2114396" progId="Visio.Drawing.15">
                  <p:embed/>
                </p:oleObj>
              </mc:Choice>
              <mc:Fallback>
                <p:oleObj name="Visio" r:id="rId2" imgW="1704914" imgH="2114396" progId="Visio.Drawing.15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44367" y="2207831"/>
                        <a:ext cx="1995487" cy="247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977641"/>
              </p:ext>
            </p:extLst>
          </p:nvPr>
        </p:nvGraphicFramePr>
        <p:xfrm>
          <a:off x="7048499" y="1239456"/>
          <a:ext cx="2195513" cy="233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876342" imgH="2000404" progId="Visio.Drawing.15">
                  <p:embed/>
                </p:oleObj>
              </mc:Choice>
              <mc:Fallback>
                <p:oleObj name="Visio" r:id="rId4" imgW="1876342" imgH="2000404" progId="Visio.Drawing.15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48499" y="1239456"/>
                        <a:ext cx="2195513" cy="233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8195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1376521"/>
            <a:ext cx="8712200" cy="4512120"/>
          </a:xfrm>
        </p:spPr>
        <p:txBody>
          <a:bodyPr/>
          <a:lstStyle/>
          <a:p>
            <a:r>
              <a:rPr lang="en-US" dirty="0"/>
              <a:t>Amplification</a:t>
            </a:r>
          </a:p>
          <a:p>
            <a:pPr lvl="1"/>
            <a:r>
              <a:rPr lang="en-US" dirty="0"/>
              <a:t>We need Non-Linearity</a:t>
            </a:r>
          </a:p>
          <a:p>
            <a:pPr lvl="1"/>
            <a:r>
              <a:rPr lang="en-US" dirty="0"/>
              <a:t>Small Signal Analysis</a:t>
            </a:r>
          </a:p>
          <a:p>
            <a:pPr lvl="2"/>
            <a:r>
              <a:rPr lang="en-US" dirty="0"/>
              <a:t>Linearize IV characteristics near operating point</a:t>
            </a:r>
          </a:p>
          <a:p>
            <a:pPr lvl="2"/>
            <a:r>
              <a:rPr lang="en-US" dirty="0"/>
              <a:t>Use Linear theory</a:t>
            </a:r>
          </a:p>
          <a:p>
            <a:pPr lvl="1"/>
            <a:r>
              <a:rPr lang="en-US" dirty="0"/>
              <a:t>Diode</a:t>
            </a:r>
          </a:p>
          <a:p>
            <a:pPr lvl="2"/>
            <a:r>
              <a:rPr lang="en-US" dirty="0"/>
              <a:t>Two terminal device</a:t>
            </a:r>
          </a:p>
          <a:p>
            <a:pPr lvl="2"/>
            <a:r>
              <a:rPr lang="en-US" dirty="0"/>
              <a:t>Current flows only in one direction</a:t>
            </a:r>
          </a:p>
          <a:p>
            <a:pPr lvl="2"/>
            <a:r>
              <a:rPr lang="en-US" dirty="0"/>
              <a:t>Small signal Equivalent is a resistor</a:t>
            </a:r>
          </a:p>
          <a:p>
            <a:pPr lvl="2"/>
            <a:r>
              <a:rPr lang="en-US" dirty="0"/>
              <a:t>NOT gate is not possible using diodes</a:t>
            </a:r>
          </a:p>
          <a:p>
            <a:pPr lvl="1"/>
            <a:r>
              <a:rPr lang="en-US" dirty="0"/>
              <a:t>Three terminal device</a:t>
            </a:r>
          </a:p>
          <a:p>
            <a:pPr lvl="2"/>
            <a:r>
              <a:rPr lang="en-US" dirty="0"/>
              <a:t>Uses P</a:t>
            </a:r>
            <a:r>
              <a:rPr lang="en-US" baseline="-25000" dirty="0"/>
              <a:t>DC </a:t>
            </a:r>
            <a:r>
              <a:rPr lang="en-US" dirty="0"/>
              <a:t>to amplify P</a:t>
            </a:r>
            <a:r>
              <a:rPr lang="en-US" baseline="-25000" dirty="0"/>
              <a:t>IN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29</a:t>
            </a:fld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11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Analog is interesting?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433513"/>
            <a:ext cx="8192193" cy="4662487"/>
          </a:xfrm>
        </p:spPr>
        <p:txBody>
          <a:bodyPr/>
          <a:lstStyle/>
          <a:p>
            <a:r>
              <a:rPr lang="en-US" dirty="0"/>
              <a:t>There is not one solution to a problem</a:t>
            </a:r>
          </a:p>
          <a:p>
            <a:pPr lvl="1"/>
            <a:r>
              <a:rPr lang="en-US" dirty="0"/>
              <a:t>Each one can arrive at same solution via different routes</a:t>
            </a:r>
          </a:p>
          <a:p>
            <a:pPr lvl="1"/>
            <a:r>
              <a:rPr lang="en-US" dirty="0"/>
              <a:t>It depends on the creativity of individuals</a:t>
            </a:r>
            <a:r>
              <a:rPr lang="en-IN" dirty="0"/>
              <a:t>                                             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3</a:t>
            </a:fld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70" y="3940085"/>
            <a:ext cx="3729230" cy="20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5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Two 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3367204"/>
            <a:ext cx="7926185" cy="2728796"/>
          </a:xfrm>
        </p:spPr>
        <p:txBody>
          <a:bodyPr/>
          <a:lstStyle/>
          <a:p>
            <a:r>
              <a:rPr lang="en-US" dirty="0"/>
              <a:t>Ideally two port network has separate terminals for input and output</a:t>
            </a:r>
          </a:p>
          <a:p>
            <a:r>
              <a:rPr lang="en-US" dirty="0"/>
              <a:t>For amplifier design we have one terminal common</a:t>
            </a:r>
          </a:p>
          <a:p>
            <a:pPr lvl="1"/>
            <a:r>
              <a:rPr lang="en-US" dirty="0"/>
              <a:t>For simplicity</a:t>
            </a:r>
          </a:p>
          <a:p>
            <a:pPr lvl="1"/>
            <a:r>
              <a:rPr lang="en-US" dirty="0"/>
              <a:t>Three terminal two port model</a:t>
            </a:r>
          </a:p>
          <a:p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30</a:t>
            </a:fld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077398"/>
              </p:ext>
            </p:extLst>
          </p:nvPr>
        </p:nvGraphicFramePr>
        <p:xfrm>
          <a:off x="917575" y="962025"/>
          <a:ext cx="3105150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657372" imgH="1000202" progId="Visio.Drawing.15">
                  <p:embed/>
                </p:oleObj>
              </mc:Choice>
              <mc:Fallback>
                <p:oleObj name="Visio" r:id="rId2" imgW="1657372" imgH="1000202" progId="Visio.Drawing.15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7575" y="962025"/>
                        <a:ext cx="3105150" cy="187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71106" y="2967094"/>
            <a:ext cx="2161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port Model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813069" y="2967094"/>
            <a:ext cx="3480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terminal Two port Model</a:t>
            </a:r>
            <a:endParaRPr lang="en-IN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611783"/>
              </p:ext>
            </p:extLst>
          </p:nvPr>
        </p:nvGraphicFramePr>
        <p:xfrm>
          <a:off x="5188181" y="1015452"/>
          <a:ext cx="3105150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657372" imgH="1123924" progId="Visio.Drawing.15">
                  <p:embed/>
                </p:oleObj>
              </mc:Choice>
              <mc:Fallback>
                <p:oleObj name="Visio" r:id="rId4" imgW="1657372" imgH="1123924" progId="Visio.Drawing.15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88181" y="1015452"/>
                        <a:ext cx="3105150" cy="210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1642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terminal Two Port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31</a:t>
            </a:fld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65208"/>
              </p:ext>
            </p:extLst>
          </p:nvPr>
        </p:nvGraphicFramePr>
        <p:xfrm>
          <a:off x="1466850" y="1095374"/>
          <a:ext cx="3105150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657372" imgH="1123924" progId="Visio.Drawing.15">
                  <p:embed/>
                </p:oleObj>
              </mc:Choice>
              <mc:Fallback>
                <p:oleObj name="Visio" r:id="rId6" imgW="1657372" imgH="1123924" progId="Visio.Drawing.15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66850" y="1095374"/>
                        <a:ext cx="3105150" cy="210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79294" y="3043235"/>
            <a:ext cx="3480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terminal Two port Model</a:t>
            </a:r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267" y="1849179"/>
            <a:ext cx="2426365" cy="3839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266" y="2397875"/>
            <a:ext cx="2426365" cy="383961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85800" y="3524596"/>
            <a:ext cx="7772400" cy="2571404"/>
          </a:xfrm>
        </p:spPr>
        <p:txBody>
          <a:bodyPr/>
          <a:lstStyle/>
          <a:p>
            <a:r>
              <a:rPr lang="en-US" dirty="0"/>
              <a:t>Apply the same small signal analysis</a:t>
            </a:r>
          </a:p>
          <a:p>
            <a:pPr lvl="1"/>
            <a:r>
              <a:rPr lang="en-US" dirty="0"/>
              <a:t>Change in V</a:t>
            </a:r>
            <a:r>
              <a:rPr lang="en-US" baseline="-25000" dirty="0"/>
              <a:t>1</a:t>
            </a:r>
            <a:r>
              <a:rPr lang="en-US" dirty="0"/>
              <a:t> and V</a:t>
            </a:r>
            <a:r>
              <a:rPr lang="en-US" baseline="-25000" dirty="0"/>
              <a:t>2</a:t>
            </a:r>
            <a:r>
              <a:rPr lang="en-US" dirty="0"/>
              <a:t> by ∆</a:t>
            </a:r>
            <a:r>
              <a:rPr lang="en-US" baseline="-25000" dirty="0"/>
              <a:t> </a:t>
            </a:r>
          </a:p>
          <a:p>
            <a:pPr lvl="1"/>
            <a:endParaRPr lang="en-IN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5138025"/>
            <a:ext cx="4188891" cy="5296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4527093"/>
            <a:ext cx="4188890" cy="529681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 bwMode="auto">
          <a:xfrm>
            <a:off x="5702528" y="4501805"/>
            <a:ext cx="16626" cy="123741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5688643" y="5620051"/>
            <a:ext cx="3433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Evaluated at operating points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538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terminal Two Port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32</a:t>
            </a:fld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65208"/>
              </p:ext>
            </p:extLst>
          </p:nvPr>
        </p:nvGraphicFramePr>
        <p:xfrm>
          <a:off x="1466850" y="1095374"/>
          <a:ext cx="3105150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0" imgW="1657372" imgH="1123924" progId="Visio.Drawing.15">
                  <p:embed/>
                </p:oleObj>
              </mc:Choice>
              <mc:Fallback>
                <p:oleObj name="Visio" r:id="rId20" imgW="1657372" imgH="1123924" progId="Visio.Drawing.15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66850" y="1095374"/>
                        <a:ext cx="3105150" cy="210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79294" y="3043235"/>
            <a:ext cx="3480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terminal Two port Model</a:t>
            </a:r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267" y="1849179"/>
            <a:ext cx="2426365" cy="3839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266" y="2397875"/>
            <a:ext cx="2426365" cy="383961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85800" y="3514494"/>
            <a:ext cx="7772400" cy="2571404"/>
          </a:xfrm>
        </p:spPr>
        <p:txBody>
          <a:bodyPr/>
          <a:lstStyle/>
          <a:p>
            <a:r>
              <a:rPr lang="en-US" dirty="0"/>
              <a:t>Apply the same small signal analysis</a:t>
            </a:r>
          </a:p>
          <a:p>
            <a:pPr lvl="1"/>
            <a:r>
              <a:rPr lang="en-US" dirty="0"/>
              <a:t>Change in V</a:t>
            </a:r>
            <a:r>
              <a:rPr lang="en-US" baseline="-25000" dirty="0"/>
              <a:t>1</a:t>
            </a:r>
            <a:r>
              <a:rPr lang="en-US" dirty="0"/>
              <a:t> and V</a:t>
            </a:r>
            <a:r>
              <a:rPr lang="en-US" baseline="-25000" dirty="0"/>
              <a:t>2</a:t>
            </a:r>
            <a:r>
              <a:rPr lang="en-US" dirty="0"/>
              <a:t> by ∆</a:t>
            </a:r>
            <a:r>
              <a:rPr lang="en-US" baseline="-25000" dirty="0"/>
              <a:t> </a:t>
            </a:r>
          </a:p>
          <a:p>
            <a:pPr lvl="1"/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90" y="4588495"/>
            <a:ext cx="492674" cy="529681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 bwMode="auto">
          <a:xfrm>
            <a:off x="4216301" y="4592514"/>
            <a:ext cx="16626" cy="123741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4540475" y="5779862"/>
            <a:ext cx="3433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Evaluated at operating points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949" y="4590829"/>
            <a:ext cx="492674" cy="5296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099" y="5229095"/>
            <a:ext cx="492674" cy="5296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58" y="5231429"/>
            <a:ext cx="492674" cy="52968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 bwMode="auto">
          <a:xfrm>
            <a:off x="4091940" y="4588495"/>
            <a:ext cx="2391" cy="124143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2619771" y="4568935"/>
            <a:ext cx="7620" cy="117028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668" y="4667955"/>
            <a:ext cx="654586" cy="3307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629" y="5330889"/>
            <a:ext cx="661525" cy="330762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 bwMode="auto">
          <a:xfrm>
            <a:off x="5019856" y="4588495"/>
            <a:ext cx="7620" cy="117028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>
            <a:off x="1371994" y="4592514"/>
            <a:ext cx="16626" cy="123741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8" name="Picture 3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61" y="4667955"/>
            <a:ext cx="599073" cy="33076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22" y="5330889"/>
            <a:ext cx="606012" cy="330762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 bwMode="auto">
          <a:xfrm>
            <a:off x="2175549" y="4588495"/>
            <a:ext cx="7620" cy="117028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7" name="Picture 3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240" y="5083427"/>
            <a:ext cx="259059" cy="9020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519" y="4706661"/>
            <a:ext cx="460292" cy="247493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 bwMode="auto">
          <a:xfrm>
            <a:off x="8068300" y="4610389"/>
            <a:ext cx="16626" cy="123741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6" name="Picture 5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738" y="4702697"/>
            <a:ext cx="467231" cy="247493"/>
          </a:xfrm>
          <a:prstGeom prst="rect">
            <a:avLst/>
          </a:prstGeom>
        </p:spPr>
      </p:pic>
      <p:cxnSp>
        <p:nvCxnSpPr>
          <p:cNvPr id="45" name="Straight Connector 44"/>
          <p:cNvCxnSpPr/>
          <p:nvPr/>
        </p:nvCxnSpPr>
        <p:spPr bwMode="auto">
          <a:xfrm>
            <a:off x="7943939" y="4606370"/>
            <a:ext cx="2391" cy="124143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6471770" y="4586810"/>
            <a:ext cx="7620" cy="117028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7" name="Picture 4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667" y="4685830"/>
            <a:ext cx="654586" cy="33076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628" y="5348764"/>
            <a:ext cx="661525" cy="330762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 bwMode="auto">
          <a:xfrm>
            <a:off x="8871855" y="4606370"/>
            <a:ext cx="7620" cy="117028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4" name="Picture 5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2" y="5117754"/>
            <a:ext cx="259059" cy="9020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249" y="5239919"/>
            <a:ext cx="460292" cy="24749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468" y="5235955"/>
            <a:ext cx="467231" cy="24749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074926" y="5833441"/>
            <a:ext cx="3433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of conductance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730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terminal Two 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2508" y="3575855"/>
            <a:ext cx="4821383" cy="2491972"/>
          </a:xfrm>
        </p:spPr>
        <p:txBody>
          <a:bodyPr/>
          <a:lstStyle/>
          <a:p>
            <a:r>
              <a:rPr lang="en-US" dirty="0"/>
              <a:t>y</a:t>
            </a:r>
            <a:r>
              <a:rPr lang="en-US" baseline="-25000" dirty="0"/>
              <a:t>11</a:t>
            </a:r>
            <a:r>
              <a:rPr lang="en-US" dirty="0"/>
              <a:t>- Effect of port 1 on port 1</a:t>
            </a:r>
          </a:p>
          <a:p>
            <a:r>
              <a:rPr lang="en-US" dirty="0"/>
              <a:t>y</a:t>
            </a:r>
            <a:r>
              <a:rPr lang="en-US" baseline="-25000" dirty="0"/>
              <a:t>12</a:t>
            </a:r>
            <a:r>
              <a:rPr lang="en-US" dirty="0"/>
              <a:t>- Effect of port 2 on port 1</a:t>
            </a:r>
          </a:p>
          <a:p>
            <a:r>
              <a:rPr lang="en-US" dirty="0"/>
              <a:t>y</a:t>
            </a:r>
            <a:r>
              <a:rPr lang="en-US" baseline="-25000" dirty="0"/>
              <a:t>22</a:t>
            </a:r>
            <a:r>
              <a:rPr lang="en-US" dirty="0"/>
              <a:t>- Effect of port 2 on port 2</a:t>
            </a:r>
            <a:endParaRPr lang="en-IN" dirty="0"/>
          </a:p>
          <a:p>
            <a:r>
              <a:rPr lang="en-US" dirty="0"/>
              <a:t>y</a:t>
            </a:r>
            <a:r>
              <a:rPr lang="en-US" baseline="-25000" dirty="0"/>
              <a:t>21</a:t>
            </a:r>
            <a:r>
              <a:rPr lang="en-US" dirty="0"/>
              <a:t>- Effect of port 1 on port 2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33</a:t>
            </a:fld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507052"/>
              </p:ext>
            </p:extLst>
          </p:nvPr>
        </p:nvGraphicFramePr>
        <p:xfrm>
          <a:off x="2908127" y="1120313"/>
          <a:ext cx="3105150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657372" imgH="1123924" progId="Visio.Drawing.15">
                  <p:embed/>
                </p:oleObj>
              </mc:Choice>
              <mc:Fallback>
                <p:oleObj name="Visio" r:id="rId4" imgW="1657372" imgH="1123924" progId="Visio.Drawing.15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8127" y="1120313"/>
                        <a:ext cx="3105150" cy="210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20571" y="3068174"/>
            <a:ext cx="3480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terminal Two port Model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79" y="3711230"/>
            <a:ext cx="3097140" cy="3400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79" y="4259926"/>
            <a:ext cx="3097140" cy="3400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2258" y="4824177"/>
            <a:ext cx="3433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1,</a:t>
            </a:r>
            <a:r>
              <a:rPr lang="en-US" dirty="0"/>
              <a:t> I</a:t>
            </a:r>
            <a:r>
              <a:rPr lang="en-US" baseline="-25000" dirty="0"/>
              <a:t>2 </a:t>
            </a:r>
            <a:r>
              <a:rPr lang="en-US" dirty="0"/>
              <a:t>and V</a:t>
            </a:r>
            <a:r>
              <a:rPr lang="en-US" baseline="-25000" dirty="0"/>
              <a:t>1,</a:t>
            </a:r>
            <a:r>
              <a:rPr lang="en-US" dirty="0"/>
              <a:t>V</a:t>
            </a:r>
            <a:r>
              <a:rPr lang="en-US" baseline="-25000" dirty="0"/>
              <a:t>2</a:t>
            </a:r>
            <a:r>
              <a:rPr lang="en-US" dirty="0"/>
              <a:t> are small signal parameters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717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for maximum gain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85222"/>
            <a:ext cx="7772400" cy="3316320"/>
          </a:xfrm>
        </p:spPr>
        <p:txBody>
          <a:bodyPr/>
          <a:lstStyle/>
          <a:p>
            <a:r>
              <a:rPr lang="en-US" dirty="0"/>
              <a:t>Source has output impedance of R</a:t>
            </a:r>
            <a:r>
              <a:rPr lang="en-US" baseline="-25000" dirty="0"/>
              <a:t>S </a:t>
            </a:r>
            <a:r>
              <a:rPr lang="en-US" dirty="0"/>
              <a:t>and load is R</a:t>
            </a:r>
            <a:r>
              <a:rPr lang="en-US" baseline="-25000" dirty="0"/>
              <a:t>L</a:t>
            </a:r>
          </a:p>
          <a:p>
            <a:r>
              <a:rPr lang="en-US" dirty="0"/>
              <a:t>Gain =</a:t>
            </a:r>
          </a:p>
          <a:p>
            <a:r>
              <a:rPr lang="en-US" dirty="0"/>
              <a:t>Maximize y</a:t>
            </a:r>
            <a:r>
              <a:rPr lang="en-US" baseline="-25000" dirty="0"/>
              <a:t>21</a:t>
            </a:r>
            <a:r>
              <a:rPr lang="en-US" dirty="0"/>
              <a:t> </a:t>
            </a:r>
          </a:p>
          <a:p>
            <a:r>
              <a:rPr lang="en-US" dirty="0"/>
              <a:t>Minimize denominator</a:t>
            </a:r>
          </a:p>
          <a:p>
            <a:pPr lvl="1"/>
            <a:r>
              <a:rPr lang="en-US" dirty="0"/>
              <a:t> y</a:t>
            </a:r>
            <a:r>
              <a:rPr lang="en-US" baseline="-25000" dirty="0"/>
              <a:t>22,</a:t>
            </a:r>
            <a:r>
              <a:rPr lang="en-US" dirty="0"/>
              <a:t> y</a:t>
            </a:r>
            <a:r>
              <a:rPr lang="en-US" baseline="-25000" dirty="0"/>
              <a:t>11 </a:t>
            </a:r>
            <a:r>
              <a:rPr lang="en-US" dirty="0"/>
              <a:t>are positive </a:t>
            </a:r>
            <a:r>
              <a:rPr lang="en-US" dirty="0" err="1"/>
              <a:t>conductances</a:t>
            </a:r>
            <a:r>
              <a:rPr lang="en-US" dirty="0"/>
              <a:t>, min =0</a:t>
            </a:r>
          </a:p>
          <a:p>
            <a:pPr lvl="1"/>
            <a:r>
              <a:rPr lang="en-US" dirty="0"/>
              <a:t>Y</a:t>
            </a:r>
            <a:r>
              <a:rPr lang="en-US" baseline="-25000" dirty="0"/>
              <a:t>21 </a:t>
            </a:r>
            <a:r>
              <a:rPr lang="en-US" dirty="0"/>
              <a:t>is the effect of V</a:t>
            </a:r>
            <a:r>
              <a:rPr lang="en-US" baseline="-25000" dirty="0"/>
              <a:t>2</a:t>
            </a:r>
            <a:r>
              <a:rPr lang="en-US" dirty="0"/>
              <a:t> on I</a:t>
            </a:r>
            <a:r>
              <a:rPr lang="en-US" baseline="-25000" dirty="0"/>
              <a:t>1</a:t>
            </a:r>
            <a:r>
              <a:rPr lang="en-US" dirty="0"/>
              <a:t>. Looks positive feedback</a:t>
            </a:r>
          </a:p>
          <a:p>
            <a:pPr lvl="2"/>
            <a:r>
              <a:rPr lang="en-US" dirty="0"/>
              <a:t>Y</a:t>
            </a:r>
            <a:r>
              <a:rPr lang="en-US" baseline="-25000" dirty="0"/>
              <a:t>12 </a:t>
            </a:r>
            <a:r>
              <a:rPr lang="en-US" dirty="0"/>
              <a:t>=0 to get unconditional stability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34</a:t>
            </a:fld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447977"/>
              </p:ext>
            </p:extLst>
          </p:nvPr>
        </p:nvGraphicFramePr>
        <p:xfrm>
          <a:off x="2155123" y="990361"/>
          <a:ext cx="3711575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981142" imgH="1123924" progId="Visio.Drawing.15">
                  <p:embed/>
                </p:oleObj>
              </mc:Choice>
              <mc:Fallback>
                <p:oleObj name="Visio" r:id="rId3" imgW="1981142" imgH="1123924" progId="Visio.Drawing.15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5123" y="990361"/>
                        <a:ext cx="3711575" cy="210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23" y="3307932"/>
            <a:ext cx="6272022" cy="71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23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for maximum gain</a:t>
            </a:r>
            <a:endParaRPr lang="en-IN" dirty="0"/>
          </a:p>
        </p:txBody>
      </p:sp>
      <p:sp>
        <p:nvSpPr>
          <p:cNvPr id="3" name="Content Placeholder 2 1"/>
          <p:cNvSpPr>
            <a:spLocks noGrp="1"/>
          </p:cNvSpPr>
          <p:nvPr>
            <p:ph idx="1"/>
          </p:nvPr>
        </p:nvSpPr>
        <p:spPr>
          <a:xfrm>
            <a:off x="685800" y="2785222"/>
            <a:ext cx="3877887" cy="3316320"/>
          </a:xfrm>
        </p:spPr>
        <p:txBody>
          <a:bodyPr/>
          <a:lstStyle/>
          <a:p>
            <a:endParaRPr lang="en-US" baseline="-25000" dirty="0"/>
          </a:p>
          <a:p>
            <a:r>
              <a:rPr lang="en-US" dirty="0"/>
              <a:t>1.</a:t>
            </a:r>
          </a:p>
          <a:p>
            <a:r>
              <a:rPr lang="en-US" dirty="0"/>
              <a:t>2.  Maximize y</a:t>
            </a:r>
            <a:r>
              <a:rPr lang="en-US" baseline="-25000" dirty="0"/>
              <a:t>21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35</a:t>
            </a:fld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447977"/>
              </p:ext>
            </p:extLst>
          </p:nvPr>
        </p:nvGraphicFramePr>
        <p:xfrm>
          <a:off x="2155123" y="990361"/>
          <a:ext cx="3711575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981142" imgH="1123924" progId="Visio.Drawing.15">
                  <p:embed/>
                </p:oleObj>
              </mc:Choice>
              <mc:Fallback>
                <p:oleObj name="Visio" r:id="rId3" imgW="1981142" imgH="1123924" progId="Visio.Drawing.15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5123" y="990361"/>
                        <a:ext cx="3711575" cy="210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22" y="3199866"/>
            <a:ext cx="3926659" cy="403020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867171"/>
              </p:ext>
            </p:extLst>
          </p:nvPr>
        </p:nvGraphicFramePr>
        <p:xfrm>
          <a:off x="595745" y="4293216"/>
          <a:ext cx="3826626" cy="1725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133484" imgH="961974" progId="Visio.Drawing.15">
                  <p:embed/>
                </p:oleObj>
              </mc:Choice>
              <mc:Fallback>
                <p:oleObj name="Visio" r:id="rId6" imgW="2133484" imgH="961974" progId="Visio.Drawing.15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5745" y="4293216"/>
                        <a:ext cx="3826626" cy="1725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 2"/>
          <p:cNvSpPr txBox="1">
            <a:spLocks/>
          </p:cNvSpPr>
          <p:nvPr/>
        </p:nvSpPr>
        <p:spPr bwMode="auto">
          <a:xfrm>
            <a:off x="4354485" y="3401376"/>
            <a:ext cx="4531820" cy="33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rgbClr val="00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aseline="-25000" dirty="0"/>
          </a:p>
          <a:p>
            <a:r>
              <a:rPr lang="en-US" dirty="0"/>
              <a:t>Y</a:t>
            </a:r>
            <a:r>
              <a:rPr lang="en-US" baseline="-25000" dirty="0"/>
              <a:t>11 </a:t>
            </a:r>
            <a:r>
              <a:rPr lang="en-US" dirty="0"/>
              <a:t>= 0; Input loading =0</a:t>
            </a:r>
          </a:p>
          <a:p>
            <a:r>
              <a:rPr lang="en-US" dirty="0"/>
              <a:t>Y</a:t>
            </a:r>
            <a:r>
              <a:rPr lang="en-US" baseline="-25000" dirty="0"/>
              <a:t>22 </a:t>
            </a:r>
            <a:r>
              <a:rPr lang="en-US" dirty="0"/>
              <a:t>= 0; Output loading =0</a:t>
            </a:r>
          </a:p>
          <a:p>
            <a:r>
              <a:rPr lang="en-US" dirty="0"/>
              <a:t>Y</a:t>
            </a:r>
            <a:r>
              <a:rPr lang="en-US" baseline="-25000" dirty="0"/>
              <a:t>12 </a:t>
            </a:r>
            <a:r>
              <a:rPr lang="en-US" dirty="0"/>
              <a:t>= 0; Breaks feedback</a:t>
            </a:r>
          </a:p>
          <a:p>
            <a:r>
              <a:rPr lang="en-US" dirty="0"/>
              <a:t>Y</a:t>
            </a:r>
            <a:r>
              <a:rPr lang="en-US" baseline="-25000" dirty="0"/>
              <a:t>21 </a:t>
            </a:r>
            <a:r>
              <a:rPr lang="en-US" dirty="0"/>
              <a:t>; Converts input voltage to output current, maximize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90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MOSFETs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213707"/>
            <a:ext cx="7772400" cy="2882294"/>
          </a:xfrm>
        </p:spPr>
        <p:txBody>
          <a:bodyPr/>
          <a:lstStyle/>
          <a:p>
            <a:r>
              <a:rPr lang="en-US" dirty="0"/>
              <a:t>Its basically a capacitor</a:t>
            </a:r>
          </a:p>
          <a:p>
            <a:r>
              <a:rPr lang="en-US" dirty="0"/>
              <a:t>When gate potential is zero</a:t>
            </a:r>
          </a:p>
          <a:p>
            <a:pPr lvl="1"/>
            <a:r>
              <a:rPr lang="en-US" dirty="0"/>
              <a:t>Channel has holes</a:t>
            </a:r>
          </a:p>
          <a:p>
            <a:pPr lvl="1"/>
            <a:r>
              <a:rPr lang="en-US" dirty="0"/>
              <a:t>The channel between source and drain is cut off</a:t>
            </a:r>
          </a:p>
          <a:p>
            <a:r>
              <a:rPr lang="en-US" dirty="0"/>
              <a:t>When gate potential is high</a:t>
            </a:r>
          </a:p>
          <a:p>
            <a:pPr lvl="1"/>
            <a:r>
              <a:rPr lang="en-US" dirty="0"/>
              <a:t>Electrons are attracted to surface forming a channel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36</a:t>
            </a:fld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102" t="10147" r="5105" b="4000"/>
          <a:stretch/>
        </p:blipFill>
        <p:spPr>
          <a:xfrm>
            <a:off x="540329" y="1228726"/>
            <a:ext cx="4414057" cy="15848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79" y="2718573"/>
            <a:ext cx="2460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MOSFET Structure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36" y="1486489"/>
            <a:ext cx="3103938" cy="183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54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N-MOSFET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28725"/>
            <a:ext cx="7427422" cy="4867275"/>
          </a:xfrm>
        </p:spPr>
        <p:txBody>
          <a:bodyPr/>
          <a:lstStyle/>
          <a:p>
            <a:r>
              <a:rPr lang="en-US" dirty="0"/>
              <a:t>It’s a 4 terminal device (NMOS)</a:t>
            </a:r>
          </a:p>
          <a:p>
            <a:r>
              <a:rPr lang="en-US" dirty="0"/>
              <a:t>Channel is n-type, bulk is p-type</a:t>
            </a:r>
          </a:p>
          <a:p>
            <a:r>
              <a:rPr lang="en-US" dirty="0"/>
              <a:t>Assume bulk is connected to lowest supply</a:t>
            </a:r>
          </a:p>
          <a:p>
            <a:pPr lvl="1"/>
            <a:r>
              <a:rPr lang="en-US" dirty="0"/>
              <a:t>We will deal with bulk little later</a:t>
            </a:r>
          </a:p>
          <a:p>
            <a:r>
              <a:rPr lang="en-US" dirty="0"/>
              <a:t>Gate is a high impedance node, I</a:t>
            </a:r>
            <a:r>
              <a:rPr lang="en-US" baseline="-25000" dirty="0"/>
              <a:t>G </a:t>
            </a:r>
            <a:r>
              <a:rPr lang="en-US" dirty="0"/>
              <a:t>~ 0</a:t>
            </a:r>
          </a:p>
          <a:p>
            <a:pPr lvl="1"/>
            <a:r>
              <a:rPr lang="en-US" dirty="0"/>
              <a:t>I</a:t>
            </a:r>
            <a:r>
              <a:rPr lang="en-US" baseline="-25000" dirty="0"/>
              <a:t>G </a:t>
            </a:r>
            <a:r>
              <a:rPr lang="en-US" dirty="0"/>
              <a:t> ~ 0</a:t>
            </a:r>
          </a:p>
          <a:p>
            <a:r>
              <a:rPr lang="en-US" dirty="0"/>
              <a:t>Source and Drain is interchangeable</a:t>
            </a:r>
          </a:p>
          <a:p>
            <a:r>
              <a:rPr lang="en-US" dirty="0"/>
              <a:t>Symbol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37</a:t>
            </a:fld>
            <a:endParaRPr lang="en-US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249473"/>
              </p:ext>
            </p:extLst>
          </p:nvPr>
        </p:nvGraphicFramePr>
        <p:xfrm>
          <a:off x="1707834" y="4566246"/>
          <a:ext cx="1964314" cy="1762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19200" imgH="914361" progId="Visio.Drawing.15">
                  <p:embed/>
                </p:oleObj>
              </mc:Choice>
              <mc:Fallback>
                <p:oleObj name="Visio" r:id="rId2" imgW="1019200" imgH="914361" progId="Visio.Drawing.15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07834" y="4566246"/>
                        <a:ext cx="1964314" cy="1762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395587"/>
              </p:ext>
            </p:extLst>
          </p:nvPr>
        </p:nvGraphicFramePr>
        <p:xfrm>
          <a:off x="4223847" y="4520334"/>
          <a:ext cx="1984375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028570" imgH="961974" progId="Visio.Drawing.15">
                  <p:embed/>
                </p:oleObj>
              </mc:Choice>
              <mc:Fallback>
                <p:oleObj name="Visio" r:id="rId4" imgW="1028570" imgH="961974" progId="Visio.Drawing.15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23847" y="4520334"/>
                        <a:ext cx="1984375" cy="185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6011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P-MOSFET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28725"/>
            <a:ext cx="7427422" cy="4867275"/>
          </a:xfrm>
        </p:spPr>
        <p:txBody>
          <a:bodyPr/>
          <a:lstStyle/>
          <a:p>
            <a:r>
              <a:rPr lang="en-US" dirty="0"/>
              <a:t>It’s a 4 terminal device </a:t>
            </a:r>
          </a:p>
          <a:p>
            <a:r>
              <a:rPr lang="en-US" dirty="0"/>
              <a:t>Channel is p-type, bulk is n-type</a:t>
            </a:r>
          </a:p>
          <a:p>
            <a:r>
              <a:rPr lang="en-US" dirty="0"/>
              <a:t>Assume bulk is connected to highest supply</a:t>
            </a:r>
          </a:p>
          <a:p>
            <a:pPr lvl="1"/>
            <a:r>
              <a:rPr lang="en-US" dirty="0"/>
              <a:t>We will deal with bulk little later</a:t>
            </a:r>
          </a:p>
          <a:p>
            <a:r>
              <a:rPr lang="en-US" dirty="0"/>
              <a:t>Gate is a high impedance node, I</a:t>
            </a:r>
            <a:r>
              <a:rPr lang="en-US" baseline="-25000" dirty="0"/>
              <a:t>G </a:t>
            </a:r>
            <a:r>
              <a:rPr lang="en-US" dirty="0"/>
              <a:t>~ 0</a:t>
            </a:r>
          </a:p>
          <a:p>
            <a:pPr lvl="1"/>
            <a:r>
              <a:rPr lang="en-US" dirty="0"/>
              <a:t>I</a:t>
            </a:r>
            <a:r>
              <a:rPr lang="en-US" baseline="-25000" dirty="0"/>
              <a:t>G </a:t>
            </a:r>
            <a:r>
              <a:rPr lang="en-US" dirty="0"/>
              <a:t> ~ 0</a:t>
            </a:r>
          </a:p>
          <a:p>
            <a:r>
              <a:rPr lang="en-US" dirty="0"/>
              <a:t>Source and Drain is interchangeable</a:t>
            </a:r>
          </a:p>
          <a:p>
            <a:r>
              <a:rPr lang="en-US" dirty="0"/>
              <a:t>Symbol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38</a:t>
            </a:fld>
            <a:endParaRPr lang="en-US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344109"/>
              </p:ext>
            </p:extLst>
          </p:nvPr>
        </p:nvGraphicFramePr>
        <p:xfrm>
          <a:off x="1698625" y="4519613"/>
          <a:ext cx="1982788" cy="185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28570" imgH="961974" progId="Visio.Drawing.15">
                  <p:embed/>
                </p:oleObj>
              </mc:Choice>
              <mc:Fallback>
                <p:oleObj name="Visio" r:id="rId2" imgW="1028570" imgH="961974" progId="Visio.Drawing.15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8625" y="4519613"/>
                        <a:ext cx="1982788" cy="1855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841055"/>
              </p:ext>
            </p:extLst>
          </p:nvPr>
        </p:nvGraphicFramePr>
        <p:xfrm>
          <a:off x="4223847" y="4520334"/>
          <a:ext cx="1984375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028570" imgH="961974" progId="Visio.Drawing.15">
                  <p:embed/>
                </p:oleObj>
              </mc:Choice>
              <mc:Fallback>
                <p:oleObj name="Visio" r:id="rId4" imgW="1028570" imgH="961974" progId="Visio.Drawing.15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23847" y="4520334"/>
                        <a:ext cx="1984375" cy="185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0088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MOSFET Equations (NMOS)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28725"/>
            <a:ext cx="7427422" cy="4867275"/>
          </a:xfrm>
        </p:spPr>
        <p:txBody>
          <a:bodyPr/>
          <a:lstStyle/>
          <a:p>
            <a:r>
              <a:rPr lang="en-US" dirty="0"/>
              <a:t>MOSFET is on </a:t>
            </a:r>
          </a:p>
          <a:p>
            <a:pPr lvl="1"/>
            <a:r>
              <a:rPr lang="en-US" dirty="0"/>
              <a:t>V</a:t>
            </a:r>
            <a:r>
              <a:rPr lang="en-US" baseline="-25000" dirty="0"/>
              <a:t>GS </a:t>
            </a:r>
            <a:r>
              <a:rPr lang="en-US" dirty="0"/>
              <a:t>&gt;V</a:t>
            </a:r>
            <a:r>
              <a:rPr lang="en-US" baseline="-25000" dirty="0"/>
              <a:t>T</a:t>
            </a:r>
          </a:p>
          <a:p>
            <a:pPr lvl="1"/>
            <a:r>
              <a:rPr lang="en-US" dirty="0"/>
              <a:t>V</a:t>
            </a:r>
            <a:r>
              <a:rPr lang="en-US" baseline="-25000" dirty="0"/>
              <a:t>T </a:t>
            </a:r>
            <a:r>
              <a:rPr lang="en-US" dirty="0"/>
              <a:t>is the threshold voltage</a:t>
            </a:r>
          </a:p>
          <a:p>
            <a:pPr lvl="1"/>
            <a:endParaRPr lang="en-US" dirty="0"/>
          </a:p>
          <a:p>
            <a:r>
              <a:rPr lang="en-US" dirty="0"/>
              <a:t>V</a:t>
            </a:r>
            <a:r>
              <a:rPr lang="en-US" baseline="-25000" dirty="0"/>
              <a:t>GS </a:t>
            </a:r>
            <a:r>
              <a:rPr lang="en-US" dirty="0"/>
              <a:t>&gt; V</a:t>
            </a:r>
            <a:r>
              <a:rPr lang="en-US" baseline="-25000" dirty="0"/>
              <a:t>T </a:t>
            </a:r>
            <a:r>
              <a:rPr lang="en-US" dirty="0"/>
              <a:t>; V</a:t>
            </a:r>
            <a:r>
              <a:rPr lang="en-US" baseline="-25000" dirty="0"/>
              <a:t>GD</a:t>
            </a:r>
            <a:r>
              <a:rPr lang="en-US" dirty="0"/>
              <a:t> &lt;V</a:t>
            </a:r>
            <a:r>
              <a:rPr lang="en-US" baseline="-25000" dirty="0"/>
              <a:t>T </a:t>
            </a:r>
            <a:r>
              <a:rPr lang="en-US" dirty="0"/>
              <a:t>; (Saturation Region )</a:t>
            </a:r>
            <a:r>
              <a:rPr lang="en-US" baseline="-25000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baseline="-25000" dirty="0"/>
              <a:t>GS </a:t>
            </a:r>
            <a:r>
              <a:rPr lang="en-US" dirty="0"/>
              <a:t>&gt; V</a:t>
            </a:r>
            <a:r>
              <a:rPr lang="en-US" baseline="-25000" dirty="0"/>
              <a:t>T </a:t>
            </a:r>
            <a:r>
              <a:rPr lang="en-US" dirty="0"/>
              <a:t>; V</a:t>
            </a:r>
            <a:r>
              <a:rPr lang="en-US" baseline="-25000" dirty="0"/>
              <a:t>GD</a:t>
            </a:r>
            <a:r>
              <a:rPr lang="en-US" dirty="0"/>
              <a:t> &gt;V</a:t>
            </a:r>
            <a:r>
              <a:rPr lang="en-US" baseline="-25000" dirty="0"/>
              <a:t>T </a:t>
            </a:r>
            <a:r>
              <a:rPr lang="en-US" dirty="0"/>
              <a:t>; (Linear Region )</a:t>
            </a:r>
            <a:r>
              <a:rPr lang="en-US" baseline="-25000" dirty="0"/>
              <a:t>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39</a:t>
            </a:fld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292830"/>
              </p:ext>
            </p:extLst>
          </p:nvPr>
        </p:nvGraphicFramePr>
        <p:xfrm>
          <a:off x="6205841" y="1126003"/>
          <a:ext cx="1964314" cy="1762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019200" imgH="914361" progId="Visio.Drawing.15">
                  <p:embed/>
                </p:oleObj>
              </mc:Choice>
              <mc:Fallback>
                <p:oleObj name="Visio" r:id="rId4" imgW="1019200" imgH="914361" progId="Visio.Drawing.15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05841" y="1126003"/>
                        <a:ext cx="1964314" cy="1762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57714" y="2785656"/>
            <a:ext cx="2460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MOSFET Structure</a:t>
            </a:r>
            <a:endParaRPr lang="en-IN" b="1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65" y="3751608"/>
            <a:ext cx="6953538" cy="5160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65" y="5260981"/>
            <a:ext cx="6889673" cy="63097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612669" y="6302299"/>
            <a:ext cx="59685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derivations refer chapter 6 in Text book</a:t>
            </a:r>
          </a:p>
        </p:txBody>
      </p:sp>
    </p:spTree>
    <p:extLst>
      <p:ext uri="{BB962C8B-B14F-4D97-AF65-F5344CB8AC3E}">
        <p14:creationId xmlns:p14="http://schemas.microsoft.com/office/powerpoint/2010/main" val="169372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Analog?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33514"/>
            <a:ext cx="7772400" cy="2423592"/>
          </a:xfrm>
        </p:spPr>
        <p:txBody>
          <a:bodyPr/>
          <a:lstStyle/>
          <a:p>
            <a:r>
              <a:rPr lang="en-US" dirty="0"/>
              <a:t>World is analog, unless you look at quantum levels</a:t>
            </a:r>
          </a:p>
          <a:p>
            <a:r>
              <a:rPr lang="en-US" dirty="0"/>
              <a:t>All signals by nature is analog</a:t>
            </a:r>
          </a:p>
          <a:p>
            <a:pPr lvl="1"/>
            <a:r>
              <a:rPr lang="en-US" dirty="0"/>
              <a:t>Some signal conditioning is done in analog before A-D</a:t>
            </a:r>
          </a:p>
          <a:p>
            <a:pPr lvl="1"/>
            <a:r>
              <a:rPr lang="en-US" dirty="0"/>
              <a:t>All processing in done in digital</a:t>
            </a:r>
          </a:p>
          <a:p>
            <a:pPr lvl="1"/>
            <a:r>
              <a:rPr lang="en-US" dirty="0"/>
              <a:t>Signal transmitted back to world in analog 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4</a:t>
            </a:fld>
            <a:endParaRPr lang="en-US" alt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416050" y="4802038"/>
            <a:ext cx="6024926" cy="847435"/>
            <a:chOff x="1598930" y="4565818"/>
            <a:chExt cx="6024926" cy="84743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l="614"/>
            <a:stretch/>
          </p:blipFill>
          <p:spPr>
            <a:xfrm>
              <a:off x="1598930" y="4565818"/>
              <a:ext cx="961913" cy="84743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929"/>
            <a:stretch/>
          </p:blipFill>
          <p:spPr>
            <a:xfrm>
              <a:off x="6553200" y="4565818"/>
              <a:ext cx="1070656" cy="750094"/>
            </a:xfrm>
            <a:prstGeom prst="rect">
              <a:avLst/>
            </a:prstGeom>
          </p:spPr>
        </p:pic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9305005"/>
                </p:ext>
              </p:extLst>
            </p:nvPr>
          </p:nvGraphicFramePr>
          <p:xfrm>
            <a:off x="2639379" y="4604155"/>
            <a:ext cx="3738562" cy="698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2600227" imgH="485852" progId="Visio.Drawing.15">
                    <p:embed/>
                  </p:oleObj>
                </mc:Choice>
                <mc:Fallback>
                  <p:oleObj name="Visio" r:id="rId4" imgW="2600227" imgH="485852" progId="Visio.Drawing.15">
                    <p:embed/>
                    <p:pic>
                      <p:nvPicPr>
                        <p:cNvPr id="20" name="Object 1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39379" y="4604155"/>
                          <a:ext cx="3738562" cy="6984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Box 21"/>
          <p:cNvSpPr txBox="1"/>
          <p:nvPr/>
        </p:nvSpPr>
        <p:spPr>
          <a:xfrm>
            <a:off x="3629025" y="4181505"/>
            <a:ext cx="234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1435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MOSFET Equations (PMOS)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28725"/>
            <a:ext cx="7427422" cy="4867275"/>
          </a:xfrm>
        </p:spPr>
        <p:txBody>
          <a:bodyPr/>
          <a:lstStyle/>
          <a:p>
            <a:r>
              <a:rPr lang="en-US" dirty="0"/>
              <a:t>MOSFET is on </a:t>
            </a:r>
          </a:p>
          <a:p>
            <a:pPr lvl="1"/>
            <a:r>
              <a:rPr lang="en-US" dirty="0"/>
              <a:t>V</a:t>
            </a:r>
            <a:r>
              <a:rPr lang="en-US" baseline="-25000" dirty="0"/>
              <a:t>GS </a:t>
            </a:r>
            <a:r>
              <a:rPr lang="en-US" dirty="0"/>
              <a:t>&gt;V</a:t>
            </a:r>
            <a:r>
              <a:rPr lang="en-US" baseline="-25000" dirty="0"/>
              <a:t>T</a:t>
            </a:r>
          </a:p>
          <a:p>
            <a:pPr lvl="1"/>
            <a:r>
              <a:rPr lang="en-US" dirty="0"/>
              <a:t>V</a:t>
            </a:r>
            <a:r>
              <a:rPr lang="en-US" baseline="-25000" dirty="0"/>
              <a:t>T </a:t>
            </a:r>
            <a:r>
              <a:rPr lang="en-US" dirty="0"/>
              <a:t>is the threshold voltage</a:t>
            </a:r>
          </a:p>
          <a:p>
            <a:pPr lvl="1"/>
            <a:endParaRPr lang="en-US" dirty="0"/>
          </a:p>
          <a:p>
            <a:r>
              <a:rPr lang="en-US" dirty="0"/>
              <a:t>V</a:t>
            </a:r>
            <a:r>
              <a:rPr lang="en-US" baseline="-25000" dirty="0"/>
              <a:t>SG </a:t>
            </a:r>
            <a:r>
              <a:rPr lang="en-US" dirty="0"/>
              <a:t>&gt; V</a:t>
            </a:r>
            <a:r>
              <a:rPr lang="en-US" baseline="-25000" dirty="0"/>
              <a:t>T </a:t>
            </a:r>
            <a:r>
              <a:rPr lang="en-US" dirty="0"/>
              <a:t>; V</a:t>
            </a:r>
            <a:r>
              <a:rPr lang="en-US" baseline="-25000" dirty="0"/>
              <a:t>DG</a:t>
            </a:r>
            <a:r>
              <a:rPr lang="en-US" dirty="0"/>
              <a:t> &lt;V</a:t>
            </a:r>
            <a:r>
              <a:rPr lang="en-US" baseline="-25000" dirty="0"/>
              <a:t>T </a:t>
            </a:r>
            <a:r>
              <a:rPr lang="en-US" dirty="0"/>
              <a:t>; (Saturation Region )</a:t>
            </a:r>
            <a:r>
              <a:rPr lang="en-US" baseline="-25000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baseline="-25000" dirty="0"/>
              <a:t>GS </a:t>
            </a:r>
            <a:r>
              <a:rPr lang="en-US" dirty="0"/>
              <a:t>&gt; V</a:t>
            </a:r>
            <a:r>
              <a:rPr lang="en-US" baseline="-25000" dirty="0"/>
              <a:t>T </a:t>
            </a:r>
            <a:r>
              <a:rPr lang="en-US" dirty="0"/>
              <a:t>; V</a:t>
            </a:r>
            <a:r>
              <a:rPr lang="en-US" baseline="-25000" dirty="0"/>
              <a:t>GD</a:t>
            </a:r>
            <a:r>
              <a:rPr lang="en-US" dirty="0"/>
              <a:t> &gt;V</a:t>
            </a:r>
            <a:r>
              <a:rPr lang="en-US" baseline="-25000" dirty="0"/>
              <a:t>T </a:t>
            </a:r>
            <a:r>
              <a:rPr lang="en-US" dirty="0"/>
              <a:t>; (Linear Region )</a:t>
            </a:r>
            <a:r>
              <a:rPr lang="en-US" baseline="-25000" dirty="0"/>
              <a:t>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40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3432" y="2654768"/>
            <a:ext cx="2460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MOSFET</a:t>
            </a:r>
            <a:endParaRPr lang="en-IN" b="1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66" y="3751608"/>
            <a:ext cx="6920326" cy="5160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65" y="5260981"/>
            <a:ext cx="6853910" cy="63097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612669" y="6302299"/>
            <a:ext cx="59685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derivations refer chapter 6 in Text book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221500"/>
              </p:ext>
            </p:extLst>
          </p:nvPr>
        </p:nvGraphicFramePr>
        <p:xfrm>
          <a:off x="6302923" y="1022426"/>
          <a:ext cx="1982788" cy="185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028570" imgH="961974" progId="Visio.Drawing.15">
                  <p:embed/>
                </p:oleObj>
              </mc:Choice>
              <mc:Fallback>
                <p:oleObj name="Visio" r:id="rId6" imgW="1028570" imgH="961974" progId="Visio.Drawing.15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02923" y="1022426"/>
                        <a:ext cx="1982788" cy="1855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55745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-25000" dirty="0"/>
              <a:t>d</a:t>
            </a:r>
            <a:r>
              <a:rPr lang="en-US" dirty="0"/>
              <a:t>-V</a:t>
            </a:r>
            <a:r>
              <a:rPr lang="en-US" baseline="-25000" dirty="0"/>
              <a:t>GS </a:t>
            </a:r>
            <a:r>
              <a:rPr lang="en-US" dirty="0"/>
              <a:t>characteristics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513811"/>
            <a:ext cx="7772400" cy="1582189"/>
          </a:xfrm>
        </p:spPr>
        <p:txBody>
          <a:bodyPr/>
          <a:lstStyle/>
          <a:p>
            <a:r>
              <a:rPr lang="en-US" dirty="0"/>
              <a:t>Here we do for NMOS</a:t>
            </a:r>
          </a:p>
          <a:p>
            <a:pPr lvl="1"/>
            <a:r>
              <a:rPr lang="en-US" dirty="0"/>
              <a:t>You will repeat it for PMOS in your lab -1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41</a:t>
            </a:fld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85" b="479"/>
          <a:stretch/>
        </p:blipFill>
        <p:spPr>
          <a:xfrm>
            <a:off x="540350" y="1436326"/>
            <a:ext cx="5233077" cy="2869883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036312"/>
              </p:ext>
            </p:extLst>
          </p:nvPr>
        </p:nvGraphicFramePr>
        <p:xfrm>
          <a:off x="6019106" y="1228725"/>
          <a:ext cx="2302625" cy="1523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828800" imgH="1209765" progId="Visio.Drawing.15">
                  <p:embed/>
                </p:oleObj>
              </mc:Choice>
              <mc:Fallback>
                <p:oleObj name="Visio" r:id="rId3" imgW="1828800" imgH="1209765" progId="Visio.Drawing.15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106" y="1228725"/>
                        <a:ext cx="2302625" cy="1523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 flipH="1" flipV="1">
            <a:off x="4197927" y="2650947"/>
            <a:ext cx="637200" cy="108896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2597725" y="2165816"/>
            <a:ext cx="2277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Vds</a:t>
            </a:r>
            <a:r>
              <a:rPr lang="en-US" dirty="0"/>
              <a:t> =50mV -1.8V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557942" y="2615824"/>
            <a:ext cx="2277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Vds</a:t>
            </a:r>
            <a:r>
              <a:rPr lang="en-US" dirty="0"/>
              <a:t> =50mV -1.8V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209800" y="3444240"/>
            <a:ext cx="148937" cy="24707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1458882" y="3104211"/>
            <a:ext cx="2277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VT ~ 450mV -1.8V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875244" y="2904215"/>
            <a:ext cx="2986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for Saturation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</a:t>
            </a:r>
            <a:r>
              <a:rPr lang="en-US" baseline="-25000" dirty="0"/>
              <a:t>GD </a:t>
            </a:r>
            <a:r>
              <a:rPr lang="en-US" dirty="0"/>
              <a:t>&lt;V</a:t>
            </a:r>
            <a:r>
              <a:rPr lang="en-US" baseline="-25000" dirty="0"/>
              <a:t>T, </a:t>
            </a:r>
            <a:r>
              <a:rPr lang="en-US" dirty="0"/>
              <a:t>V</a:t>
            </a:r>
            <a:r>
              <a:rPr lang="en-US" baseline="-25000" dirty="0"/>
              <a:t>GS </a:t>
            </a:r>
            <a:r>
              <a:rPr lang="en-US" dirty="0"/>
              <a:t>&gt;V</a:t>
            </a:r>
            <a:r>
              <a:rPr lang="en-US" baseline="-25000" dirty="0"/>
              <a:t>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</a:t>
            </a:r>
            <a:r>
              <a:rPr lang="en-US" baseline="-25000" dirty="0"/>
              <a:t>G</a:t>
            </a:r>
            <a:r>
              <a:rPr lang="en-US" dirty="0"/>
              <a:t> –V</a:t>
            </a:r>
            <a:r>
              <a:rPr lang="en-US" baseline="-25000" dirty="0"/>
              <a:t>D </a:t>
            </a:r>
            <a:r>
              <a:rPr lang="en-US" dirty="0"/>
              <a:t>&lt; V</a:t>
            </a:r>
            <a:r>
              <a:rPr lang="en-US" baseline="-25000" dirty="0"/>
              <a:t>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Drain can be lower than gate by a threshold voltage</a:t>
            </a:r>
            <a:r>
              <a:rPr lang="en-US" baseline="-25000" dirty="0"/>
              <a:t> </a:t>
            </a:r>
            <a:endParaRPr lang="en-IN" baseline="-25000" dirty="0"/>
          </a:p>
        </p:txBody>
      </p:sp>
      <p:sp>
        <p:nvSpPr>
          <p:cNvPr id="15" name="Oval 14"/>
          <p:cNvSpPr/>
          <p:nvPr/>
        </p:nvSpPr>
        <p:spPr bwMode="auto">
          <a:xfrm>
            <a:off x="4860580" y="2387466"/>
            <a:ext cx="963756" cy="135244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21831" y="2647184"/>
            <a:ext cx="971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E1C"/>
                </a:solidFill>
              </a:rPr>
              <a:t>Linear </a:t>
            </a:r>
          </a:p>
          <a:p>
            <a:r>
              <a:rPr lang="en-US" b="1" dirty="0">
                <a:solidFill>
                  <a:srgbClr val="003E1C"/>
                </a:solidFill>
              </a:rPr>
              <a:t>Region</a:t>
            </a:r>
            <a:endParaRPr lang="en-IN" b="1" dirty="0">
              <a:solidFill>
                <a:srgbClr val="003E1C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187141" y="1821172"/>
            <a:ext cx="415827" cy="413894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66643" y="1396113"/>
            <a:ext cx="2543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E1C"/>
                </a:solidFill>
              </a:rPr>
              <a:t>Saturation Region</a:t>
            </a:r>
            <a:endParaRPr lang="en-IN" b="1" dirty="0">
              <a:solidFill>
                <a:srgbClr val="003E1C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5201820" y="1743194"/>
            <a:ext cx="148937" cy="24707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00546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08" y="1396113"/>
            <a:ext cx="5793121" cy="26487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-25000" dirty="0"/>
              <a:t>d</a:t>
            </a:r>
            <a:r>
              <a:rPr lang="en-US" dirty="0"/>
              <a:t>-V</a:t>
            </a:r>
            <a:r>
              <a:rPr lang="en-US" baseline="-25000" dirty="0"/>
              <a:t>DS </a:t>
            </a:r>
            <a:r>
              <a:rPr lang="en-US" dirty="0"/>
              <a:t>characteristics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513811"/>
            <a:ext cx="7772400" cy="1582189"/>
          </a:xfrm>
        </p:spPr>
        <p:txBody>
          <a:bodyPr/>
          <a:lstStyle/>
          <a:p>
            <a:r>
              <a:rPr lang="en-US" dirty="0"/>
              <a:t>Here we do for NMOS</a:t>
            </a:r>
          </a:p>
          <a:p>
            <a:pPr lvl="1"/>
            <a:r>
              <a:rPr lang="en-US" dirty="0"/>
              <a:t>You will repeat it for PMOS in your lab -1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42</a:t>
            </a:fld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036312"/>
              </p:ext>
            </p:extLst>
          </p:nvPr>
        </p:nvGraphicFramePr>
        <p:xfrm>
          <a:off x="6019106" y="1228725"/>
          <a:ext cx="2302625" cy="1523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828800" imgH="1209765" progId="Visio.Drawing.15">
                  <p:embed/>
                </p:oleObj>
              </mc:Choice>
              <mc:Fallback>
                <p:oleObj name="Visio" r:id="rId3" imgW="1828800" imgH="1209765" progId="Visio.Drawing.15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106" y="1228725"/>
                        <a:ext cx="2302625" cy="1523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 flipH="1" flipV="1">
            <a:off x="3612019" y="1679941"/>
            <a:ext cx="1368484" cy="214374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2374522" y="2792115"/>
            <a:ext cx="2277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Vgs</a:t>
            </a:r>
            <a:r>
              <a:rPr lang="en-US" dirty="0"/>
              <a:t> =100mV -1.8V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875244" y="2904215"/>
            <a:ext cx="2986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for Saturation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</a:t>
            </a:r>
            <a:r>
              <a:rPr lang="en-US" baseline="-25000" dirty="0"/>
              <a:t>GD </a:t>
            </a:r>
            <a:r>
              <a:rPr lang="en-US" dirty="0"/>
              <a:t>&lt;V</a:t>
            </a:r>
            <a:r>
              <a:rPr lang="en-US" baseline="-25000" dirty="0"/>
              <a:t>T, </a:t>
            </a:r>
            <a:r>
              <a:rPr lang="en-US" dirty="0"/>
              <a:t>V</a:t>
            </a:r>
            <a:r>
              <a:rPr lang="en-US" baseline="-25000" dirty="0"/>
              <a:t>GS </a:t>
            </a:r>
            <a:r>
              <a:rPr lang="en-US" dirty="0"/>
              <a:t>&gt;V</a:t>
            </a:r>
            <a:r>
              <a:rPr lang="en-US" baseline="-25000" dirty="0"/>
              <a:t>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</a:t>
            </a:r>
            <a:r>
              <a:rPr lang="en-US" baseline="-25000" dirty="0"/>
              <a:t>G</a:t>
            </a:r>
            <a:r>
              <a:rPr lang="en-US" dirty="0"/>
              <a:t> –V</a:t>
            </a:r>
            <a:r>
              <a:rPr lang="en-US" baseline="-25000" dirty="0"/>
              <a:t>D </a:t>
            </a:r>
            <a:r>
              <a:rPr lang="en-US" dirty="0"/>
              <a:t>&lt; V</a:t>
            </a:r>
            <a:r>
              <a:rPr lang="en-US" baseline="-25000" dirty="0"/>
              <a:t>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Drain can be lower than gate by a threshold voltage</a:t>
            </a:r>
            <a:r>
              <a:rPr lang="en-US" baseline="-25000" dirty="0"/>
              <a:t> </a:t>
            </a:r>
            <a:endParaRPr lang="en-IN" baseline="-25000" dirty="0"/>
          </a:p>
        </p:txBody>
      </p:sp>
      <p:sp>
        <p:nvSpPr>
          <p:cNvPr id="16" name="Oval 15"/>
          <p:cNvSpPr/>
          <p:nvPr/>
        </p:nvSpPr>
        <p:spPr bwMode="auto">
          <a:xfrm>
            <a:off x="3397831" y="1727213"/>
            <a:ext cx="136469" cy="12016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116199" y="2100129"/>
            <a:ext cx="136469" cy="12016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686287" y="2503623"/>
            <a:ext cx="136469" cy="12016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956381" y="3078598"/>
            <a:ext cx="136469" cy="12016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454669" y="3324075"/>
            <a:ext cx="136469" cy="12016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247859" y="3444027"/>
            <a:ext cx="136469" cy="12016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592798" y="1443768"/>
            <a:ext cx="3148044" cy="2164293"/>
          </a:xfrm>
          <a:custGeom>
            <a:avLst/>
            <a:gdLst>
              <a:gd name="connsiteX0" fmla="*/ 2890235 w 2890235"/>
              <a:gd name="connsiteY0" fmla="*/ 0 h 1820825"/>
              <a:gd name="connsiteX1" fmla="*/ 1684889 w 2890235"/>
              <a:gd name="connsiteY1" fmla="*/ 1213659 h 1820825"/>
              <a:gd name="connsiteX2" fmla="*/ 163660 w 2890235"/>
              <a:gd name="connsiteY2" fmla="*/ 1762299 h 1820825"/>
              <a:gd name="connsiteX3" fmla="*/ 113784 w 2890235"/>
              <a:gd name="connsiteY3" fmla="*/ 1778924 h 182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0235" h="1820825">
                <a:moveTo>
                  <a:pt x="2890235" y="0"/>
                </a:moveTo>
                <a:cubicBezTo>
                  <a:pt x="2514776" y="459971"/>
                  <a:pt x="2139318" y="919943"/>
                  <a:pt x="1684889" y="1213659"/>
                </a:cubicBezTo>
                <a:cubicBezTo>
                  <a:pt x="1230460" y="1507375"/>
                  <a:pt x="425511" y="1668088"/>
                  <a:pt x="163660" y="1762299"/>
                </a:cubicBezTo>
                <a:cubicBezTo>
                  <a:pt x="-98191" y="1856510"/>
                  <a:pt x="7796" y="1817717"/>
                  <a:pt x="113784" y="1778924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98020" y="1898538"/>
            <a:ext cx="894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Triode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4744519" y="2033687"/>
            <a:ext cx="1490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Saturation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2519682" y="3408006"/>
            <a:ext cx="2277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Sub-threshold</a:t>
            </a:r>
            <a:endParaRPr lang="en-IN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4172989" y="1599140"/>
            <a:ext cx="2061556" cy="7991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4166889" y="1279386"/>
            <a:ext cx="2172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impedance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263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revisit y parameter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saw for maximal amplification</a:t>
            </a:r>
          </a:p>
          <a:p>
            <a:pPr lvl="1"/>
            <a:r>
              <a:rPr lang="en-US" dirty="0"/>
              <a:t>Y</a:t>
            </a:r>
            <a:r>
              <a:rPr lang="en-US" baseline="-25000" dirty="0"/>
              <a:t>11 </a:t>
            </a:r>
            <a:r>
              <a:rPr lang="en-US" dirty="0"/>
              <a:t>= 0, Y</a:t>
            </a:r>
            <a:r>
              <a:rPr lang="en-US" baseline="-25000" dirty="0"/>
              <a:t>22 </a:t>
            </a:r>
            <a:r>
              <a:rPr lang="en-US" dirty="0"/>
              <a:t>= 0, Y</a:t>
            </a:r>
            <a:r>
              <a:rPr lang="en-US" baseline="-25000" dirty="0"/>
              <a:t>12 </a:t>
            </a:r>
            <a:r>
              <a:rPr lang="en-US" dirty="0"/>
              <a:t>= 0, Maximize (Y</a:t>
            </a:r>
            <a:r>
              <a:rPr lang="en-US" baseline="-25000" dirty="0"/>
              <a:t>21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Input impedance of MOS is high, Y</a:t>
            </a:r>
            <a:r>
              <a:rPr lang="en-US" baseline="-25000" dirty="0"/>
              <a:t>11</a:t>
            </a:r>
            <a:r>
              <a:rPr lang="en-US" dirty="0"/>
              <a:t> = 0</a:t>
            </a:r>
          </a:p>
          <a:p>
            <a:pPr lvl="1"/>
            <a:r>
              <a:rPr lang="en-US" dirty="0"/>
              <a:t>If we ignore caps Y</a:t>
            </a:r>
            <a:r>
              <a:rPr lang="en-US" baseline="-25000" dirty="0"/>
              <a:t>12</a:t>
            </a:r>
            <a:r>
              <a:rPr lang="en-US" dirty="0"/>
              <a:t> = 0</a:t>
            </a:r>
          </a:p>
          <a:p>
            <a:pPr lvl="2"/>
            <a:r>
              <a:rPr lang="en-US" dirty="0"/>
              <a:t>MOS is gate controlled device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43</a:t>
            </a:fld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36342"/>
              </p:ext>
            </p:extLst>
          </p:nvPr>
        </p:nvGraphicFramePr>
        <p:xfrm>
          <a:off x="6605588" y="2395538"/>
          <a:ext cx="126047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00114" imgH="1057198" progId="Visio.Drawing.15">
                  <p:embed/>
                </p:oleObj>
              </mc:Choice>
              <mc:Fallback>
                <p:oleObj name="Visio" r:id="rId2" imgW="1000114" imgH="1057198" progId="Visio.Drawing.15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05588" y="2395538"/>
                        <a:ext cx="1260475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883546"/>
              </p:ext>
            </p:extLst>
          </p:nvPr>
        </p:nvGraphicFramePr>
        <p:xfrm>
          <a:off x="1039813" y="4272389"/>
          <a:ext cx="1653020" cy="1670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895314" imgH="904978" progId="Visio.Drawing.15">
                  <p:embed/>
                </p:oleObj>
              </mc:Choice>
              <mc:Fallback>
                <p:oleObj name="Visio" r:id="rId4" imgW="895314" imgH="904978" progId="Visio.Drawing.15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9813" y="4272389"/>
                        <a:ext cx="1653020" cy="1670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402246"/>
              </p:ext>
            </p:extLst>
          </p:nvPr>
        </p:nvGraphicFramePr>
        <p:xfrm>
          <a:off x="2500313" y="4333269"/>
          <a:ext cx="1898650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028570" imgH="838251" progId="Visio.Drawing.15">
                  <p:embed/>
                </p:oleObj>
              </mc:Choice>
              <mc:Fallback>
                <p:oleObj name="Visio" r:id="rId6" imgW="1028570" imgH="838251" progId="Visio.Drawing.15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00313" y="4333269"/>
                        <a:ext cx="1898650" cy="1547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165439"/>
              </p:ext>
            </p:extLst>
          </p:nvPr>
        </p:nvGraphicFramePr>
        <p:xfrm>
          <a:off x="3950133" y="4317510"/>
          <a:ext cx="1898650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028570" imgH="838251" progId="Visio.Drawing.15">
                  <p:embed/>
                </p:oleObj>
              </mc:Choice>
              <mc:Fallback>
                <p:oleObj name="Visio" r:id="rId8" imgW="1028570" imgH="838251" progId="Visio.Drawing.15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50133" y="4317510"/>
                        <a:ext cx="1898650" cy="1547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171900"/>
              </p:ext>
            </p:extLst>
          </p:nvPr>
        </p:nvGraphicFramePr>
        <p:xfrm>
          <a:off x="5656263" y="4317510"/>
          <a:ext cx="1898650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028570" imgH="838251" progId="Visio.Drawing.15">
                  <p:embed/>
                </p:oleObj>
              </mc:Choice>
              <mc:Fallback>
                <p:oleObj name="Visio" r:id="rId10" imgW="1028570" imgH="838251" progId="Visio.Drawing.15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56263" y="4317510"/>
                        <a:ext cx="1898650" cy="1547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 bwMode="auto">
          <a:xfrm>
            <a:off x="1039813" y="4333269"/>
            <a:ext cx="6375140" cy="164739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4611" y="3886777"/>
            <a:ext cx="556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for Maximal amplification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3261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-25000" dirty="0"/>
              <a:t>d</a:t>
            </a:r>
            <a:r>
              <a:rPr lang="en-US" dirty="0"/>
              <a:t>-V</a:t>
            </a:r>
            <a:r>
              <a:rPr lang="en-US" baseline="-25000" dirty="0"/>
              <a:t>GS </a:t>
            </a:r>
            <a:r>
              <a:rPr lang="en-US" dirty="0"/>
              <a:t>characteristics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44</a:t>
            </a:fld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85" b="479"/>
          <a:stretch/>
        </p:blipFill>
        <p:spPr>
          <a:xfrm>
            <a:off x="540350" y="1436326"/>
            <a:ext cx="5233077" cy="2869883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019106" y="1228725"/>
          <a:ext cx="2302625" cy="1523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828800" imgH="1209765" progId="Visio.Drawing.15">
                  <p:embed/>
                </p:oleObj>
              </mc:Choice>
              <mc:Fallback>
                <p:oleObj name="Visio" r:id="rId4" imgW="1828800" imgH="1209765" progId="Visio.Drawing.15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19106" y="1228725"/>
                        <a:ext cx="2302625" cy="1523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 bwMode="auto">
          <a:xfrm>
            <a:off x="2209800" y="3444240"/>
            <a:ext cx="148937" cy="24707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5875244" y="2904215"/>
            <a:ext cx="2986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for Saturation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</a:t>
            </a:r>
            <a:r>
              <a:rPr lang="en-US" baseline="-25000" dirty="0"/>
              <a:t>GD </a:t>
            </a:r>
            <a:r>
              <a:rPr lang="en-US" dirty="0"/>
              <a:t>&lt;V</a:t>
            </a:r>
            <a:r>
              <a:rPr lang="en-US" baseline="-25000" dirty="0"/>
              <a:t>T, </a:t>
            </a:r>
            <a:r>
              <a:rPr lang="en-US" dirty="0"/>
              <a:t>V</a:t>
            </a:r>
            <a:r>
              <a:rPr lang="en-US" baseline="-25000" dirty="0"/>
              <a:t>GS </a:t>
            </a:r>
            <a:r>
              <a:rPr lang="en-US" dirty="0"/>
              <a:t>&gt;V</a:t>
            </a:r>
            <a:r>
              <a:rPr lang="en-US" baseline="-25000" dirty="0"/>
              <a:t>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</a:t>
            </a:r>
            <a:r>
              <a:rPr lang="en-US" baseline="-25000" dirty="0"/>
              <a:t>G</a:t>
            </a:r>
            <a:r>
              <a:rPr lang="en-US" dirty="0"/>
              <a:t> –V</a:t>
            </a:r>
            <a:r>
              <a:rPr lang="en-US" baseline="-25000" dirty="0"/>
              <a:t>D </a:t>
            </a:r>
            <a:r>
              <a:rPr lang="en-US" dirty="0"/>
              <a:t>&lt; V</a:t>
            </a:r>
            <a:r>
              <a:rPr lang="en-US" baseline="-25000" dirty="0"/>
              <a:t>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Drain can be lower than gate by a threshold voltage</a:t>
            </a:r>
            <a:r>
              <a:rPr lang="en-US" baseline="-25000" dirty="0"/>
              <a:t> </a:t>
            </a:r>
            <a:endParaRPr lang="en-IN" baseline="-25000" dirty="0"/>
          </a:p>
        </p:txBody>
      </p:sp>
      <p:sp>
        <p:nvSpPr>
          <p:cNvPr id="15" name="Oval 14"/>
          <p:cNvSpPr/>
          <p:nvPr/>
        </p:nvSpPr>
        <p:spPr bwMode="auto">
          <a:xfrm>
            <a:off x="4860580" y="2470593"/>
            <a:ext cx="963756" cy="135244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21831" y="2730311"/>
            <a:ext cx="971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E1C"/>
                </a:solidFill>
              </a:rPr>
              <a:t>Linear </a:t>
            </a:r>
          </a:p>
          <a:p>
            <a:r>
              <a:rPr lang="en-US" b="1" dirty="0">
                <a:solidFill>
                  <a:srgbClr val="003E1C"/>
                </a:solidFill>
              </a:rPr>
              <a:t>Region</a:t>
            </a:r>
            <a:endParaRPr lang="en-IN" b="1" dirty="0">
              <a:solidFill>
                <a:srgbClr val="003E1C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187141" y="1821172"/>
            <a:ext cx="415827" cy="413894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66643" y="1396113"/>
            <a:ext cx="2543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E1C"/>
                </a:solidFill>
              </a:rPr>
              <a:t>Saturation Region</a:t>
            </a:r>
            <a:endParaRPr lang="en-IN" b="1" dirty="0">
              <a:solidFill>
                <a:srgbClr val="003E1C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5201820" y="1743194"/>
            <a:ext cx="148937" cy="24707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1512975" y="1558105"/>
            <a:ext cx="139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21 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33837" y="4474499"/>
            <a:ext cx="7917850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Maximize Y</a:t>
            </a:r>
            <a:r>
              <a:rPr lang="en-US" baseline="-25000" dirty="0"/>
              <a:t>21</a:t>
            </a:r>
          </a:p>
          <a:p>
            <a:r>
              <a:rPr lang="en-US" dirty="0"/>
              <a:t>Maximum Y</a:t>
            </a:r>
            <a:r>
              <a:rPr lang="en-US" baseline="-25000" dirty="0"/>
              <a:t>21 </a:t>
            </a:r>
            <a:r>
              <a:rPr lang="en-US" dirty="0"/>
              <a:t>is obtained when the transistor goes to saturation region !</a:t>
            </a:r>
            <a:endParaRPr lang="en-US" baseline="-25000" dirty="0"/>
          </a:p>
          <a:p>
            <a:endParaRPr lang="en-IN" baseline="-25000" dirty="0"/>
          </a:p>
        </p:txBody>
      </p:sp>
      <p:sp>
        <p:nvSpPr>
          <p:cNvPr id="22" name="Down Arrow 21"/>
          <p:cNvSpPr/>
          <p:nvPr/>
        </p:nvSpPr>
        <p:spPr bwMode="auto">
          <a:xfrm flipH="1" flipV="1">
            <a:off x="4492762" y="2817445"/>
            <a:ext cx="224444" cy="1139589"/>
          </a:xfrm>
          <a:prstGeom prst="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09317" y="4146367"/>
            <a:ext cx="168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21 </a:t>
            </a:r>
            <a:r>
              <a:rPr lang="en-US" dirty="0"/>
              <a:t>increase</a:t>
            </a:r>
            <a:r>
              <a:rPr lang="en-US" baseline="-25000" dirty="0"/>
              <a:t> </a:t>
            </a:r>
            <a:endParaRPr lang="en-IN" dirty="0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64" y="5535560"/>
            <a:ext cx="3210207" cy="5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038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08" y="1396113"/>
            <a:ext cx="5793121" cy="26487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-25000" dirty="0"/>
              <a:t>d</a:t>
            </a:r>
            <a:r>
              <a:rPr lang="en-US" dirty="0"/>
              <a:t>-V</a:t>
            </a:r>
            <a:r>
              <a:rPr lang="en-US" baseline="-25000" dirty="0"/>
              <a:t>DS </a:t>
            </a:r>
            <a:r>
              <a:rPr lang="en-US" dirty="0"/>
              <a:t>characteristics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45</a:t>
            </a:fld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019106" y="1228725"/>
          <a:ext cx="2302625" cy="1523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828800" imgH="1209765" progId="Visio.Drawing.15">
                  <p:embed/>
                </p:oleObj>
              </mc:Choice>
              <mc:Fallback>
                <p:oleObj name="Visio" r:id="rId4" imgW="1828800" imgH="1209765" progId="Visio.Drawing.15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19106" y="1228725"/>
                        <a:ext cx="2302625" cy="1523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875244" y="2904215"/>
            <a:ext cx="2986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for Saturation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</a:t>
            </a:r>
            <a:r>
              <a:rPr lang="en-US" baseline="-25000" dirty="0"/>
              <a:t>GD </a:t>
            </a:r>
            <a:r>
              <a:rPr lang="en-US" dirty="0"/>
              <a:t>&lt;V</a:t>
            </a:r>
            <a:r>
              <a:rPr lang="en-US" baseline="-25000" dirty="0"/>
              <a:t>T, </a:t>
            </a:r>
            <a:r>
              <a:rPr lang="en-US" dirty="0"/>
              <a:t>V</a:t>
            </a:r>
            <a:r>
              <a:rPr lang="en-US" baseline="-25000" dirty="0"/>
              <a:t>GS </a:t>
            </a:r>
            <a:r>
              <a:rPr lang="en-US" dirty="0"/>
              <a:t>&gt;V</a:t>
            </a:r>
            <a:r>
              <a:rPr lang="en-US" baseline="-25000" dirty="0"/>
              <a:t>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</a:t>
            </a:r>
            <a:r>
              <a:rPr lang="en-US" baseline="-25000" dirty="0"/>
              <a:t>G</a:t>
            </a:r>
            <a:r>
              <a:rPr lang="en-US" dirty="0"/>
              <a:t> –V</a:t>
            </a:r>
            <a:r>
              <a:rPr lang="en-US" baseline="-25000" dirty="0"/>
              <a:t>D </a:t>
            </a:r>
            <a:r>
              <a:rPr lang="en-US" dirty="0"/>
              <a:t>&lt; V</a:t>
            </a:r>
            <a:r>
              <a:rPr lang="en-US" baseline="-25000" dirty="0"/>
              <a:t>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Drain can be lower than gate by a threshold voltage</a:t>
            </a:r>
            <a:r>
              <a:rPr lang="en-US" baseline="-25000" dirty="0"/>
              <a:t> </a:t>
            </a:r>
            <a:endParaRPr lang="en-IN" baseline="-25000" dirty="0"/>
          </a:p>
        </p:txBody>
      </p:sp>
      <p:sp>
        <p:nvSpPr>
          <p:cNvPr id="16" name="Oval 15"/>
          <p:cNvSpPr/>
          <p:nvPr/>
        </p:nvSpPr>
        <p:spPr bwMode="auto">
          <a:xfrm>
            <a:off x="3397831" y="1727213"/>
            <a:ext cx="136469" cy="12016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116199" y="2100129"/>
            <a:ext cx="136469" cy="12016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686287" y="2503623"/>
            <a:ext cx="136469" cy="12016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956381" y="3078598"/>
            <a:ext cx="136469" cy="12016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454669" y="3324075"/>
            <a:ext cx="136469" cy="12016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247859" y="3444027"/>
            <a:ext cx="136469" cy="12016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592798" y="1443768"/>
            <a:ext cx="3148044" cy="2164293"/>
          </a:xfrm>
          <a:custGeom>
            <a:avLst/>
            <a:gdLst>
              <a:gd name="connsiteX0" fmla="*/ 2890235 w 2890235"/>
              <a:gd name="connsiteY0" fmla="*/ 0 h 1820825"/>
              <a:gd name="connsiteX1" fmla="*/ 1684889 w 2890235"/>
              <a:gd name="connsiteY1" fmla="*/ 1213659 h 1820825"/>
              <a:gd name="connsiteX2" fmla="*/ 163660 w 2890235"/>
              <a:gd name="connsiteY2" fmla="*/ 1762299 h 1820825"/>
              <a:gd name="connsiteX3" fmla="*/ 113784 w 2890235"/>
              <a:gd name="connsiteY3" fmla="*/ 1778924 h 182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0235" h="1820825">
                <a:moveTo>
                  <a:pt x="2890235" y="0"/>
                </a:moveTo>
                <a:cubicBezTo>
                  <a:pt x="2514776" y="459971"/>
                  <a:pt x="2139318" y="919943"/>
                  <a:pt x="1684889" y="1213659"/>
                </a:cubicBezTo>
                <a:cubicBezTo>
                  <a:pt x="1230460" y="1507375"/>
                  <a:pt x="425511" y="1668088"/>
                  <a:pt x="163660" y="1762299"/>
                </a:cubicBezTo>
                <a:cubicBezTo>
                  <a:pt x="-98191" y="1856510"/>
                  <a:pt x="7796" y="1817717"/>
                  <a:pt x="113784" y="1778924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44519" y="2033687"/>
            <a:ext cx="1490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Saturation</a:t>
            </a:r>
            <a:endParaRPr lang="en-IN" dirty="0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358132"/>
              </p:ext>
            </p:extLst>
          </p:nvPr>
        </p:nvGraphicFramePr>
        <p:xfrm>
          <a:off x="268170" y="4497273"/>
          <a:ext cx="2200710" cy="179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028570" imgH="838251" progId="Visio.Drawing.15">
                  <p:embed/>
                </p:oleObj>
              </mc:Choice>
              <mc:Fallback>
                <p:oleObj name="Visio" r:id="rId6" imgW="1028570" imgH="838251" progId="Visio.Drawing.15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8170" y="4497273"/>
                        <a:ext cx="2200710" cy="179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25738" y="1268454"/>
            <a:ext cx="1080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22</a:t>
            </a:r>
            <a:endParaRPr lang="en-IN" baseline="-25000" dirty="0"/>
          </a:p>
        </p:txBody>
      </p:sp>
      <p:sp>
        <p:nvSpPr>
          <p:cNvPr id="11" name="Oval 10"/>
          <p:cNvSpPr/>
          <p:nvPr/>
        </p:nvSpPr>
        <p:spPr bwMode="auto">
          <a:xfrm>
            <a:off x="3157581" y="1385436"/>
            <a:ext cx="2916202" cy="2222625"/>
          </a:xfrm>
          <a:prstGeom prst="ellipse">
            <a:avLst/>
          </a:prstGeom>
          <a:solidFill>
            <a:srgbClr val="00B0F0">
              <a:alpha val="2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12493" y="1727213"/>
            <a:ext cx="1490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Triode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875175" y="2070663"/>
            <a:ext cx="139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22 </a:t>
            </a:r>
            <a:r>
              <a:rPr lang="en-US" dirty="0"/>
              <a:t>~0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4006392" y="3643215"/>
            <a:ext cx="565608" cy="151067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466064" y="5195455"/>
            <a:ext cx="5204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MOSFET in saturation gives Y</a:t>
            </a:r>
            <a:r>
              <a:rPr lang="en-US" baseline="-25000" dirty="0"/>
              <a:t>22 </a:t>
            </a:r>
            <a:r>
              <a:rPr lang="en-US" dirty="0"/>
              <a:t>~0</a:t>
            </a:r>
          </a:p>
          <a:p>
            <a:r>
              <a:rPr lang="en-US" dirty="0"/>
              <a:t>It can be used as amplifier when biased here!</a:t>
            </a:r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27" y="4137235"/>
            <a:ext cx="3235302" cy="51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501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maximizing gain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734" y="2301482"/>
            <a:ext cx="7772400" cy="2322023"/>
          </a:xfrm>
        </p:spPr>
        <p:txBody>
          <a:bodyPr/>
          <a:lstStyle/>
          <a:p>
            <a:r>
              <a:rPr lang="en-US" dirty="0"/>
              <a:t>Gate current =</a:t>
            </a:r>
            <a:r>
              <a:rPr lang="en-IN" dirty="0"/>
              <a:t> 0</a:t>
            </a:r>
          </a:p>
          <a:p>
            <a:r>
              <a:rPr lang="en-US" dirty="0"/>
              <a:t>Output conductance = 0; </a:t>
            </a:r>
            <a:r>
              <a:rPr lang="en-US" dirty="0" err="1"/>
              <a:t>gds</a:t>
            </a:r>
            <a:r>
              <a:rPr lang="en-US" dirty="0"/>
              <a:t> =0</a:t>
            </a:r>
          </a:p>
          <a:p>
            <a:r>
              <a:rPr lang="en-US" dirty="0"/>
              <a:t>Maximize </a:t>
            </a:r>
            <a:r>
              <a:rPr lang="en-US" dirty="0" err="1"/>
              <a:t>Transconductance</a:t>
            </a:r>
            <a:r>
              <a:rPr lang="en-US" dirty="0"/>
              <a:t>;  maximize gm</a:t>
            </a:r>
          </a:p>
          <a:p>
            <a:r>
              <a:rPr lang="en-US" dirty="0"/>
              <a:t>Y</a:t>
            </a:r>
            <a:r>
              <a:rPr lang="en-US" baseline="-25000" dirty="0"/>
              <a:t>12 </a:t>
            </a:r>
            <a:r>
              <a:rPr lang="en-US" dirty="0"/>
              <a:t>=0; For unconditional stability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46</a:t>
            </a:fld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865449"/>
              </p:ext>
            </p:extLst>
          </p:nvPr>
        </p:nvGraphicFramePr>
        <p:xfrm>
          <a:off x="6090198" y="1539326"/>
          <a:ext cx="1524260" cy="1612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00114" imgH="1057198" progId="Visio.Drawing.15">
                  <p:embed/>
                </p:oleObj>
              </mc:Choice>
              <mc:Fallback>
                <p:oleObj name="Visio" r:id="rId2" imgW="1000114" imgH="1057198" progId="Visio.Drawing.15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0198" y="1539326"/>
                        <a:ext cx="1524260" cy="1612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517" y="4776788"/>
            <a:ext cx="8740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Transistor should be operated in saturation to satisfy these conditions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8398105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Signal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59" y="1222880"/>
            <a:ext cx="8641081" cy="5025520"/>
          </a:xfrm>
        </p:spPr>
        <p:txBody>
          <a:bodyPr/>
          <a:lstStyle/>
          <a:p>
            <a:r>
              <a:rPr lang="en-US" dirty="0"/>
              <a:t>MOSFET</a:t>
            </a:r>
          </a:p>
          <a:p>
            <a:pPr lvl="1"/>
            <a:r>
              <a:rPr lang="en-US" dirty="0"/>
              <a:t>Drain current is a function of both gate and drain voltage</a:t>
            </a:r>
          </a:p>
          <a:p>
            <a:pPr lvl="1"/>
            <a:r>
              <a:rPr lang="en-US" dirty="0"/>
              <a:t>Lets find incremental current for small changes in V</a:t>
            </a:r>
            <a:r>
              <a:rPr lang="en-US" baseline="-25000" dirty="0"/>
              <a:t>GS </a:t>
            </a:r>
            <a:r>
              <a:rPr lang="en-US" dirty="0"/>
              <a:t>and V</a:t>
            </a:r>
            <a:r>
              <a:rPr lang="en-US" baseline="-25000" dirty="0"/>
              <a:t>DS</a:t>
            </a:r>
            <a:endParaRPr lang="en-IN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47</a:t>
            </a:fld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705651"/>
              </p:ext>
            </p:extLst>
          </p:nvPr>
        </p:nvGraphicFramePr>
        <p:xfrm>
          <a:off x="7028801" y="2442383"/>
          <a:ext cx="1964314" cy="1762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019200" imgH="914361" progId="Visio.Drawing.15">
                  <p:embed/>
                </p:oleObj>
              </mc:Choice>
              <mc:Fallback>
                <p:oleObj name="Visio" r:id="rId6" imgW="1019200" imgH="914361" progId="Visio.Drawing.15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28801" y="2442383"/>
                        <a:ext cx="1964314" cy="1762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49" y="2808073"/>
            <a:ext cx="2739655" cy="347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49" y="3384326"/>
            <a:ext cx="5790618" cy="3454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0" y="3946950"/>
            <a:ext cx="5660827" cy="5231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49" y="4567853"/>
            <a:ext cx="3847763" cy="33346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 bwMode="auto">
          <a:xfrm flipV="1">
            <a:off x="2194560" y="4859737"/>
            <a:ext cx="226216" cy="17092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919443" y="4978009"/>
            <a:ext cx="2726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B050"/>
                </a:solidFill>
              </a:rPr>
              <a:t>Unit is conductance, but its port 2 current by port 1 voltage. So termed as </a:t>
            </a:r>
            <a:r>
              <a:rPr lang="en-US" dirty="0" err="1">
                <a:solidFill>
                  <a:srgbClr val="00B050"/>
                </a:solidFill>
              </a:rPr>
              <a:t>transconductance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46017" y="4978009"/>
            <a:ext cx="2726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B050"/>
                </a:solidFill>
              </a:rPr>
              <a:t>Unit is conductance, but its port 2 current by port 2 voltage. So termed as output conductance</a:t>
            </a:r>
            <a:endParaRPr lang="en-IN" dirty="0">
              <a:solidFill>
                <a:srgbClr val="00B05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 flipH="1" flipV="1">
            <a:off x="3881363" y="4901313"/>
            <a:ext cx="151058" cy="17092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380623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85" y="0"/>
            <a:ext cx="9048405" cy="1143000"/>
          </a:xfrm>
        </p:spPr>
        <p:txBody>
          <a:bodyPr/>
          <a:lstStyle/>
          <a:p>
            <a:r>
              <a:rPr lang="en-US" dirty="0"/>
              <a:t>Small Signal: Transistor (Saturation)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48</a:t>
            </a:fld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911128"/>
              </p:ext>
            </p:extLst>
          </p:nvPr>
        </p:nvGraphicFramePr>
        <p:xfrm>
          <a:off x="7317669" y="1202753"/>
          <a:ext cx="1431175" cy="1514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1000114" imgH="1057198" progId="Visio.Drawing.15">
                  <p:embed/>
                </p:oleObj>
              </mc:Choice>
              <mc:Fallback>
                <p:oleObj name="Visio" r:id="rId11" imgW="1000114" imgH="1057198" progId="Visio.Drawing.15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17669" y="1202753"/>
                        <a:ext cx="1431175" cy="1514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40" y="1421802"/>
            <a:ext cx="5707046" cy="4329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9" y="2072276"/>
            <a:ext cx="4104015" cy="4329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24983" y="2088672"/>
            <a:ext cx="40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(Ignore </a:t>
            </a:r>
            <a:r>
              <a:rPr lang="el-GR" dirty="0"/>
              <a:t>λ</a:t>
            </a:r>
            <a:r>
              <a:rPr lang="en-US" dirty="0"/>
              <a:t> for simplicity)</a:t>
            </a:r>
            <a:endParaRPr lang="en-IN" dirty="0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40" y="2755518"/>
            <a:ext cx="5042692" cy="5143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1" y="3470427"/>
            <a:ext cx="3274643" cy="6386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1" y="4194344"/>
            <a:ext cx="1978073" cy="5121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296232" y="2739121"/>
            <a:ext cx="40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(gm in terms of W/L and overdrive)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3736210" y="3485158"/>
            <a:ext cx="4845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(gm in terms of W/L and drain current)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2660494" y="4250387"/>
            <a:ext cx="598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(gm in terms of overdrive voltage and drain current)</a:t>
            </a:r>
            <a:endParaRPr lang="en-IN" dirty="0"/>
          </a:p>
        </p:txBody>
      </p:sp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6" y="4970745"/>
            <a:ext cx="368611" cy="23359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1" y="5360141"/>
            <a:ext cx="525056" cy="30646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34" y="5775472"/>
            <a:ext cx="694360" cy="31074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83467" y="4869662"/>
            <a:ext cx="305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(Mobility of electrons)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3467" y="5242356"/>
            <a:ext cx="3894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(Oxide Capacitance per unit area)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41141" y="5658073"/>
            <a:ext cx="2795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(Gate width and Length)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87" y="4934661"/>
            <a:ext cx="1326571" cy="34717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073133" y="4877466"/>
            <a:ext cx="2929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(Overdrive voltage, </a:t>
            </a:r>
            <a:r>
              <a:rPr lang="en-US" dirty="0" err="1">
                <a:solidFill>
                  <a:srgbClr val="FF0000"/>
                </a:solidFill>
              </a:rPr>
              <a:t>V</a:t>
            </a:r>
            <a:r>
              <a:rPr lang="en-US" baseline="-25000" dirty="0" err="1">
                <a:solidFill>
                  <a:srgbClr val="FF0000"/>
                </a:solidFill>
              </a:rPr>
              <a:t>dsat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08357" y="5380488"/>
            <a:ext cx="4311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6666"/>
                </a:solidFill>
              </a:rPr>
              <a:t>(How much gate voltage we have more than threshold)</a:t>
            </a:r>
            <a:endParaRPr lang="en-IN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5745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85" y="0"/>
            <a:ext cx="9048405" cy="1143000"/>
          </a:xfrm>
        </p:spPr>
        <p:txBody>
          <a:bodyPr/>
          <a:lstStyle/>
          <a:p>
            <a:r>
              <a:rPr lang="en-US" dirty="0"/>
              <a:t>Small Signal: Transistor (Saturation)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49</a:t>
            </a:fld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911128"/>
              </p:ext>
            </p:extLst>
          </p:nvPr>
        </p:nvGraphicFramePr>
        <p:xfrm>
          <a:off x="7317669" y="1202753"/>
          <a:ext cx="1431175" cy="1514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000114" imgH="1057198" progId="Visio.Drawing.15">
                  <p:embed/>
                </p:oleObj>
              </mc:Choice>
              <mc:Fallback>
                <p:oleObj name="Visio" r:id="rId5" imgW="1000114" imgH="1057198" progId="Visio.Drawing.15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17669" y="1202753"/>
                        <a:ext cx="1431175" cy="1514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40" y="1421802"/>
            <a:ext cx="5707046" cy="4329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9" y="2072276"/>
            <a:ext cx="4104015" cy="4329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24983" y="2088672"/>
            <a:ext cx="40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(Ignore </a:t>
            </a:r>
            <a:r>
              <a:rPr lang="el-GR" dirty="0"/>
              <a:t>λ</a:t>
            </a:r>
            <a:r>
              <a:rPr lang="en-US" dirty="0"/>
              <a:t> for simplicity)</a:t>
            </a:r>
            <a:endParaRPr lang="en-IN" dirty="0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40" y="2755518"/>
            <a:ext cx="5042692" cy="5143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0"/>
          <a:srcRect t="785" b="479"/>
          <a:stretch/>
        </p:blipFill>
        <p:spPr>
          <a:xfrm>
            <a:off x="490524" y="3378517"/>
            <a:ext cx="5233077" cy="286988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 flipV="1">
            <a:off x="4798913" y="3607724"/>
            <a:ext cx="880655" cy="83958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5561575" y="3888765"/>
            <a:ext cx="2712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Slope is g</a:t>
            </a:r>
            <a:r>
              <a:rPr lang="en-US" baseline="-25000" dirty="0"/>
              <a:t>m</a:t>
            </a:r>
            <a:r>
              <a:rPr lang="en-US" dirty="0"/>
              <a:t>, Maximize for higher gain</a:t>
            </a:r>
            <a:endParaRPr lang="en-IN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 flipV="1">
            <a:off x="5668766" y="3688102"/>
            <a:ext cx="457714" cy="28538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5717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 304 Course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4" y="1114425"/>
            <a:ext cx="8458201" cy="5133975"/>
          </a:xfrm>
        </p:spPr>
        <p:txBody>
          <a:bodyPr/>
          <a:lstStyle/>
          <a:p>
            <a:r>
              <a:rPr lang="en-US" dirty="0"/>
              <a:t>Class Timing F slot, Tu/W/F 11-12 pm. </a:t>
            </a:r>
          </a:p>
          <a:p>
            <a:pPr lvl="1"/>
            <a:r>
              <a:rPr lang="en-US" dirty="0"/>
              <a:t>Section-A WS-101 (G1-G4), Instructor : Rakesh Palani</a:t>
            </a:r>
          </a:p>
          <a:p>
            <a:pPr lvl="1"/>
            <a:r>
              <a:rPr lang="en-US" dirty="0"/>
              <a:t>Section-B VI-LT1 (G5-G8). Instructor : </a:t>
            </a:r>
            <a:r>
              <a:rPr lang="en-US" dirty="0" err="1"/>
              <a:t>Ankesh</a:t>
            </a:r>
            <a:r>
              <a:rPr lang="en-US" dirty="0"/>
              <a:t> Jain</a:t>
            </a:r>
          </a:p>
          <a:p>
            <a:r>
              <a:rPr lang="en-US" dirty="0"/>
              <a:t>Tutorial: </a:t>
            </a:r>
          </a:p>
          <a:p>
            <a:pPr lvl="1"/>
            <a:r>
              <a:rPr lang="en-US" dirty="0"/>
              <a:t> LH 613: 1-2 pm, Mon G1-G2, Tue G3-G4</a:t>
            </a:r>
          </a:p>
          <a:p>
            <a:pPr lvl="1"/>
            <a:r>
              <a:rPr lang="en-US" dirty="0"/>
              <a:t> LH 602: 1-2 pm, Thu G5-G6, Fri G7-G8</a:t>
            </a:r>
          </a:p>
          <a:p>
            <a:r>
              <a:rPr lang="en-US" dirty="0"/>
              <a:t>Lab : </a:t>
            </a:r>
          </a:p>
          <a:p>
            <a:pPr lvl="1"/>
            <a:r>
              <a:rPr lang="en-US" dirty="0"/>
              <a:t>  II 401: 2-5 pm, Mon G1-G2, Tue G3-G4</a:t>
            </a:r>
          </a:p>
          <a:p>
            <a:pPr lvl="1"/>
            <a:r>
              <a:rPr lang="en-US" dirty="0"/>
              <a:t>  II 401: 2-5 pm, Thu G5-G6, Fri G7-G8</a:t>
            </a:r>
          </a:p>
          <a:p>
            <a:r>
              <a:rPr lang="en-US" dirty="0"/>
              <a:t>Reference: </a:t>
            </a:r>
          </a:p>
          <a:p>
            <a:pPr lvl="1"/>
            <a:r>
              <a:rPr lang="en-US" sz="2000" dirty="0"/>
              <a:t>Behzad </a:t>
            </a:r>
            <a:r>
              <a:rPr lang="en-US" sz="2000" dirty="0" err="1"/>
              <a:t>Razavi</a:t>
            </a:r>
            <a:r>
              <a:rPr lang="en-US" sz="2000" dirty="0"/>
              <a:t>, Design of Analog CMOS integrated Circuits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5</a:t>
            </a:fld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9177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85" y="0"/>
            <a:ext cx="9048405" cy="1143000"/>
          </a:xfrm>
        </p:spPr>
        <p:txBody>
          <a:bodyPr/>
          <a:lstStyle/>
          <a:p>
            <a:r>
              <a:rPr lang="en-US" dirty="0"/>
              <a:t>Small Signal: Transistor (Saturation)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50</a:t>
            </a:fld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911128"/>
              </p:ext>
            </p:extLst>
          </p:nvPr>
        </p:nvGraphicFramePr>
        <p:xfrm>
          <a:off x="7317669" y="1202753"/>
          <a:ext cx="1431175" cy="1514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000114" imgH="1057198" progId="Visio.Drawing.15">
                  <p:embed/>
                </p:oleObj>
              </mc:Choice>
              <mc:Fallback>
                <p:oleObj name="Visio" r:id="rId5" imgW="1000114" imgH="1057198" progId="Visio.Drawing.15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17669" y="1202753"/>
                        <a:ext cx="1431175" cy="1514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40" y="1421802"/>
            <a:ext cx="5707046" cy="4329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9" y="2072276"/>
            <a:ext cx="4104015" cy="4329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24983" y="2088672"/>
            <a:ext cx="40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(Ignore </a:t>
            </a:r>
            <a:r>
              <a:rPr lang="el-GR" dirty="0"/>
              <a:t>λ</a:t>
            </a:r>
            <a:r>
              <a:rPr lang="en-US" dirty="0"/>
              <a:t> for simplicity)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42" y="2755516"/>
            <a:ext cx="6611433" cy="48219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539" y="3547165"/>
            <a:ext cx="5793121" cy="2648713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 bwMode="auto">
          <a:xfrm>
            <a:off x="3425962" y="3835544"/>
            <a:ext cx="136469" cy="12016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3144330" y="4208460"/>
            <a:ext cx="136469" cy="12016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2714418" y="4611954"/>
            <a:ext cx="136469" cy="12016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984512" y="5186929"/>
            <a:ext cx="136469" cy="12016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482800" y="5432406"/>
            <a:ext cx="136469" cy="12016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275990" y="5552358"/>
            <a:ext cx="136469" cy="12016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Freeform 45"/>
          <p:cNvSpPr/>
          <p:nvPr/>
        </p:nvSpPr>
        <p:spPr bwMode="auto">
          <a:xfrm>
            <a:off x="914400" y="3552099"/>
            <a:ext cx="2757898" cy="2164293"/>
          </a:xfrm>
          <a:custGeom>
            <a:avLst/>
            <a:gdLst>
              <a:gd name="connsiteX0" fmla="*/ 2890235 w 2890235"/>
              <a:gd name="connsiteY0" fmla="*/ 0 h 1820825"/>
              <a:gd name="connsiteX1" fmla="*/ 1684889 w 2890235"/>
              <a:gd name="connsiteY1" fmla="*/ 1213659 h 1820825"/>
              <a:gd name="connsiteX2" fmla="*/ 163660 w 2890235"/>
              <a:gd name="connsiteY2" fmla="*/ 1762299 h 1820825"/>
              <a:gd name="connsiteX3" fmla="*/ 113784 w 2890235"/>
              <a:gd name="connsiteY3" fmla="*/ 1778924 h 182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0235" h="1820825">
                <a:moveTo>
                  <a:pt x="2890235" y="0"/>
                </a:moveTo>
                <a:cubicBezTo>
                  <a:pt x="2514776" y="459971"/>
                  <a:pt x="2139318" y="919943"/>
                  <a:pt x="1684889" y="1213659"/>
                </a:cubicBezTo>
                <a:cubicBezTo>
                  <a:pt x="1230460" y="1507375"/>
                  <a:pt x="425511" y="1668088"/>
                  <a:pt x="163660" y="1762299"/>
                </a:cubicBezTo>
                <a:cubicBezTo>
                  <a:pt x="-98191" y="1856510"/>
                  <a:pt x="7796" y="1817717"/>
                  <a:pt x="113784" y="1778924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72650" y="4142018"/>
            <a:ext cx="1490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Saturation</a:t>
            </a:r>
            <a:endParaRPr lang="en-IN" dirty="0"/>
          </a:p>
        </p:txBody>
      </p:sp>
      <p:cxnSp>
        <p:nvCxnSpPr>
          <p:cNvPr id="50" name="Straight Connector 49"/>
          <p:cNvCxnSpPr/>
          <p:nvPr/>
        </p:nvCxnSpPr>
        <p:spPr bwMode="auto">
          <a:xfrm flipV="1">
            <a:off x="4201120" y="3694558"/>
            <a:ext cx="1759466" cy="9282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5668766" y="3688101"/>
            <a:ext cx="1122732" cy="63407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6338303" y="4353765"/>
            <a:ext cx="2334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is </a:t>
            </a:r>
            <a:r>
              <a:rPr lang="en-US" dirty="0" err="1"/>
              <a:t>gds</a:t>
            </a:r>
            <a:r>
              <a:rPr lang="en-US" dirty="0"/>
              <a:t>, Ideally we want to be zero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9957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Signal Analysis (NMOS)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NMOS is in saturation</a:t>
            </a:r>
          </a:p>
          <a:p>
            <a:pPr lvl="1"/>
            <a:r>
              <a:rPr lang="en-US" dirty="0"/>
              <a:t>Summary</a:t>
            </a:r>
          </a:p>
          <a:p>
            <a:endParaRPr lang="en-US" dirty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51</a:t>
            </a:fld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57" y="2507197"/>
            <a:ext cx="3898282" cy="4329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57" y="3039294"/>
            <a:ext cx="3274643" cy="6386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57" y="3777126"/>
            <a:ext cx="1978073" cy="5121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57" y="4441723"/>
            <a:ext cx="6611433" cy="482194"/>
          </a:xfrm>
          <a:prstGeom prst="rect">
            <a:avLst/>
          </a:prstGeom>
        </p:spPr>
      </p:pic>
      <p:sp>
        <p:nvSpPr>
          <p:cNvPr id="11" name="Right Brace 10"/>
          <p:cNvSpPr/>
          <p:nvPr/>
        </p:nvSpPr>
        <p:spPr bwMode="auto">
          <a:xfrm>
            <a:off x="5370022" y="2507197"/>
            <a:ext cx="448887" cy="178212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93292" y="3015309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Transconductance</a:t>
            </a:r>
            <a:r>
              <a:rPr lang="en-US" dirty="0"/>
              <a:t> different forms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446905" y="4800062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conductance</a:t>
            </a:r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57" y="5323753"/>
            <a:ext cx="1416583" cy="46719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09639" y="5323753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impedance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6511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Signal Analysis (Triode)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640975"/>
            <a:ext cx="7772400" cy="2455025"/>
          </a:xfrm>
        </p:spPr>
        <p:txBody>
          <a:bodyPr/>
          <a:lstStyle/>
          <a:p>
            <a:r>
              <a:rPr lang="en-US" dirty="0"/>
              <a:t>Drain voltage is lesser than V</a:t>
            </a:r>
            <a:r>
              <a:rPr lang="en-US" baseline="-25000" dirty="0"/>
              <a:t>G</a:t>
            </a:r>
            <a:r>
              <a:rPr lang="en-US" dirty="0"/>
              <a:t>-V</a:t>
            </a:r>
            <a:r>
              <a:rPr lang="en-US" baseline="-25000" dirty="0"/>
              <a:t>T</a:t>
            </a:r>
            <a:r>
              <a:rPr lang="en-US" dirty="0"/>
              <a:t>.</a:t>
            </a:r>
          </a:p>
          <a:p>
            <a:r>
              <a:rPr lang="en-US" dirty="0"/>
              <a:t>g</a:t>
            </a:r>
            <a:r>
              <a:rPr lang="en-US" baseline="-25000" dirty="0"/>
              <a:t>m </a:t>
            </a:r>
            <a:r>
              <a:rPr lang="en-US" dirty="0"/>
              <a:t>is lower than </a:t>
            </a:r>
            <a:r>
              <a:rPr lang="en-US" dirty="0" err="1"/>
              <a:t>g</a:t>
            </a:r>
            <a:r>
              <a:rPr lang="en-US" baseline="-25000" dirty="0" err="1"/>
              <a:t>ds</a:t>
            </a:r>
            <a:r>
              <a:rPr lang="en-US" baseline="-25000" dirty="0"/>
              <a:t> </a:t>
            </a:r>
            <a:r>
              <a:rPr lang="en-US" dirty="0"/>
              <a:t>for the transistor in triode</a:t>
            </a:r>
          </a:p>
          <a:p>
            <a:pPr lvl="1"/>
            <a:r>
              <a:rPr lang="en-US" dirty="0"/>
              <a:t>Gate has lower control than drain on channel</a:t>
            </a:r>
          </a:p>
          <a:p>
            <a:pPr lvl="1"/>
            <a:r>
              <a:rPr lang="en-US" dirty="0" err="1"/>
              <a:t>gds</a:t>
            </a:r>
            <a:r>
              <a:rPr lang="en-US" dirty="0"/>
              <a:t> for transistor in triode is approx. same as gm of transistor in saturation.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52</a:t>
            </a:fld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9" y="1381125"/>
            <a:ext cx="5934159" cy="5556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9" y="2299102"/>
            <a:ext cx="2758159" cy="4329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9" y="3007125"/>
            <a:ext cx="4871248" cy="4329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16808" y="2089148"/>
            <a:ext cx="2986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for Triode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</a:t>
            </a:r>
            <a:r>
              <a:rPr lang="en-US" baseline="-25000" dirty="0"/>
              <a:t>GD </a:t>
            </a:r>
            <a:r>
              <a:rPr lang="en-US" dirty="0"/>
              <a:t>&gt;V</a:t>
            </a:r>
            <a:r>
              <a:rPr lang="en-US" baseline="-25000" dirty="0"/>
              <a:t>T, </a:t>
            </a:r>
            <a:r>
              <a:rPr lang="en-US" dirty="0"/>
              <a:t>V</a:t>
            </a:r>
            <a:r>
              <a:rPr lang="en-US" baseline="-25000" dirty="0"/>
              <a:t>GS </a:t>
            </a:r>
            <a:r>
              <a:rPr lang="en-US" dirty="0"/>
              <a:t>&gt;V</a:t>
            </a:r>
            <a:r>
              <a:rPr lang="en-US" baseline="-25000" dirty="0"/>
              <a:t>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</a:t>
            </a:r>
            <a:r>
              <a:rPr lang="en-US" baseline="-25000" dirty="0"/>
              <a:t>G</a:t>
            </a:r>
            <a:r>
              <a:rPr lang="en-US" dirty="0"/>
              <a:t> –V</a:t>
            </a:r>
            <a:r>
              <a:rPr lang="en-US" baseline="-25000" dirty="0"/>
              <a:t>T </a:t>
            </a:r>
            <a:r>
              <a:rPr lang="en-US" dirty="0"/>
              <a:t>&gt; V</a:t>
            </a:r>
            <a:r>
              <a:rPr lang="en-US" baseline="-25000" dirty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126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Signal Analysis (Triode)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53</a:t>
            </a:fld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9" y="1381125"/>
            <a:ext cx="5934159" cy="5556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9" y="2299102"/>
            <a:ext cx="2758159" cy="4329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9" y="3007125"/>
            <a:ext cx="4871248" cy="4329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539" y="3547166"/>
            <a:ext cx="5526939" cy="252701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 bwMode="auto">
          <a:xfrm flipV="1">
            <a:off x="680170" y="4039985"/>
            <a:ext cx="1780395" cy="164644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834691" y="3802519"/>
            <a:ext cx="1471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slope is the </a:t>
            </a:r>
            <a:r>
              <a:rPr lang="en-US" dirty="0" err="1"/>
              <a:t>gds</a:t>
            </a:r>
            <a:endParaRPr lang="en-IN" dirty="0"/>
          </a:p>
        </p:txBody>
      </p:sp>
      <p:sp>
        <p:nvSpPr>
          <p:cNvPr id="15" name="Freeform 14"/>
          <p:cNvSpPr/>
          <p:nvPr/>
        </p:nvSpPr>
        <p:spPr bwMode="auto">
          <a:xfrm>
            <a:off x="620929" y="3552099"/>
            <a:ext cx="3148044" cy="2164293"/>
          </a:xfrm>
          <a:custGeom>
            <a:avLst/>
            <a:gdLst>
              <a:gd name="connsiteX0" fmla="*/ 2890235 w 2890235"/>
              <a:gd name="connsiteY0" fmla="*/ 0 h 1820825"/>
              <a:gd name="connsiteX1" fmla="*/ 1684889 w 2890235"/>
              <a:gd name="connsiteY1" fmla="*/ 1213659 h 1820825"/>
              <a:gd name="connsiteX2" fmla="*/ 163660 w 2890235"/>
              <a:gd name="connsiteY2" fmla="*/ 1762299 h 1820825"/>
              <a:gd name="connsiteX3" fmla="*/ 113784 w 2890235"/>
              <a:gd name="connsiteY3" fmla="*/ 1778924 h 182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0235" h="1820825">
                <a:moveTo>
                  <a:pt x="2890235" y="0"/>
                </a:moveTo>
                <a:cubicBezTo>
                  <a:pt x="2514776" y="459971"/>
                  <a:pt x="2139318" y="919943"/>
                  <a:pt x="1684889" y="1213659"/>
                </a:cubicBezTo>
                <a:cubicBezTo>
                  <a:pt x="1230460" y="1507375"/>
                  <a:pt x="425511" y="1668088"/>
                  <a:pt x="163660" y="1762299"/>
                </a:cubicBezTo>
                <a:cubicBezTo>
                  <a:pt x="-98191" y="1856510"/>
                  <a:pt x="7796" y="1817717"/>
                  <a:pt x="113784" y="1778924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40483" y="2338671"/>
            <a:ext cx="2503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</a:t>
            </a:r>
            <a:r>
              <a:rPr lang="en-US" baseline="-25000" dirty="0" err="1"/>
              <a:t>ds,sat</a:t>
            </a:r>
            <a:r>
              <a:rPr lang="en-US" dirty="0"/>
              <a:t> &lt; </a:t>
            </a:r>
            <a:r>
              <a:rPr lang="en-US" dirty="0" err="1"/>
              <a:t>g</a:t>
            </a:r>
            <a:r>
              <a:rPr lang="en-US" baseline="-25000" dirty="0" err="1"/>
              <a:t>ds,triode</a:t>
            </a:r>
            <a:endParaRPr lang="en-US" baseline="-25000" dirty="0"/>
          </a:p>
          <a:p>
            <a:r>
              <a:rPr lang="en-US" dirty="0" err="1"/>
              <a:t>g</a:t>
            </a:r>
            <a:r>
              <a:rPr lang="en-US" baseline="-25000" dirty="0" err="1"/>
              <a:t>m,sat</a:t>
            </a:r>
            <a:r>
              <a:rPr lang="en-US" baseline="-25000" dirty="0"/>
              <a:t>  </a:t>
            </a:r>
            <a:r>
              <a:rPr lang="en-US" dirty="0"/>
              <a:t>&gt; </a:t>
            </a:r>
            <a:r>
              <a:rPr lang="en-US" dirty="0" err="1"/>
              <a:t>g</a:t>
            </a:r>
            <a:r>
              <a:rPr lang="en-US" baseline="-25000" dirty="0" err="1"/>
              <a:t>m,triode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56473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Signal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228725"/>
            <a:ext cx="8242069" cy="48672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Gate has more control on channel (Saturation)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Drain has more control on channel (Triode)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Transistor in Triode 	</a:t>
            </a:r>
          </a:p>
          <a:p>
            <a:pPr lvl="1"/>
            <a:r>
              <a:rPr lang="en-US" dirty="0"/>
              <a:t>Is a resistor whose value depends on V</a:t>
            </a:r>
            <a:r>
              <a:rPr lang="en-US" baseline="-25000" dirty="0"/>
              <a:t>GS</a:t>
            </a:r>
            <a:endParaRPr lang="en-US" dirty="0"/>
          </a:p>
          <a:p>
            <a:r>
              <a:rPr lang="en-US" dirty="0"/>
              <a:t> Transistor in Saturation</a:t>
            </a:r>
          </a:p>
          <a:p>
            <a:pPr lvl="1"/>
            <a:r>
              <a:rPr lang="en-US" dirty="0"/>
              <a:t>Is a current source whose value depends on V</a:t>
            </a:r>
            <a:r>
              <a:rPr lang="en-US" baseline="-25000" dirty="0"/>
              <a:t>GS</a:t>
            </a:r>
            <a:endParaRPr lang="en-US" dirty="0"/>
          </a:p>
          <a:p>
            <a:pPr lvl="1"/>
            <a:endParaRPr lang="en-US" dirty="0"/>
          </a:p>
          <a:p>
            <a:pPr lvl="3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7361" y="2470091"/>
            <a:ext cx="2869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/>
              <a:t>ds,sat</a:t>
            </a:r>
            <a:r>
              <a:rPr lang="en-US" sz="2800" dirty="0"/>
              <a:t> &lt; </a:t>
            </a:r>
            <a:r>
              <a:rPr lang="en-US" sz="2800" dirty="0" err="1"/>
              <a:t>g</a:t>
            </a:r>
            <a:r>
              <a:rPr lang="en-US" sz="2800" baseline="-25000" dirty="0" err="1"/>
              <a:t>ds,triode</a:t>
            </a:r>
            <a:endParaRPr lang="en-US" sz="2800" baseline="-25000" dirty="0"/>
          </a:p>
          <a:p>
            <a:r>
              <a:rPr lang="en-US" sz="2800" dirty="0" err="1"/>
              <a:t>g</a:t>
            </a:r>
            <a:r>
              <a:rPr lang="en-US" sz="2800" baseline="-25000" dirty="0" err="1"/>
              <a:t>m,sat</a:t>
            </a:r>
            <a:r>
              <a:rPr lang="en-US" sz="2800" baseline="-25000" dirty="0"/>
              <a:t>  </a:t>
            </a:r>
            <a:r>
              <a:rPr lang="en-US" sz="2800" dirty="0"/>
              <a:t>&gt; </a:t>
            </a:r>
            <a:r>
              <a:rPr lang="en-US" sz="2800" dirty="0" err="1"/>
              <a:t>g</a:t>
            </a:r>
            <a:r>
              <a:rPr lang="en-US" sz="2800" baseline="-25000" dirty="0" err="1"/>
              <a:t>m,triode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8643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499658"/>
            <a:ext cx="8458200" cy="2596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Derive the small signal parameters for PMOS Transistor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55</a:t>
            </a:fld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4382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for maximum gain</a:t>
            </a:r>
            <a:endParaRPr lang="en-IN" dirty="0"/>
          </a:p>
        </p:txBody>
      </p:sp>
      <p:sp>
        <p:nvSpPr>
          <p:cNvPr id="3" name="Content Placeholder 2 1"/>
          <p:cNvSpPr>
            <a:spLocks noGrp="1"/>
          </p:cNvSpPr>
          <p:nvPr>
            <p:ph idx="1"/>
          </p:nvPr>
        </p:nvSpPr>
        <p:spPr>
          <a:xfrm>
            <a:off x="685800" y="2785222"/>
            <a:ext cx="3877887" cy="3316320"/>
          </a:xfrm>
        </p:spPr>
        <p:txBody>
          <a:bodyPr/>
          <a:lstStyle/>
          <a:p>
            <a:endParaRPr lang="en-US" baseline="-25000" dirty="0"/>
          </a:p>
          <a:p>
            <a:r>
              <a:rPr lang="en-US" dirty="0"/>
              <a:t>1.</a:t>
            </a:r>
          </a:p>
          <a:p>
            <a:r>
              <a:rPr lang="en-US" dirty="0"/>
              <a:t>2.  Maximize y</a:t>
            </a:r>
            <a:r>
              <a:rPr lang="en-US" baseline="-25000" dirty="0"/>
              <a:t>21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56</a:t>
            </a:fld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155123" y="990361"/>
          <a:ext cx="3711575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981142" imgH="1123924" progId="Visio.Drawing.15">
                  <p:embed/>
                </p:oleObj>
              </mc:Choice>
              <mc:Fallback>
                <p:oleObj name="Visio" r:id="rId3" imgW="1981142" imgH="1123924" progId="Visio.Drawing.15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5123" y="990361"/>
                        <a:ext cx="3711575" cy="210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22" y="3199866"/>
            <a:ext cx="3926659" cy="403020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95745" y="4293216"/>
          <a:ext cx="3826626" cy="1725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133484" imgH="961974" progId="Visio.Drawing.15">
                  <p:embed/>
                </p:oleObj>
              </mc:Choice>
              <mc:Fallback>
                <p:oleObj name="Visio" r:id="rId6" imgW="2133484" imgH="961974" progId="Visio.Drawing.15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5745" y="4293216"/>
                        <a:ext cx="3826626" cy="1725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 2"/>
          <p:cNvSpPr txBox="1">
            <a:spLocks/>
          </p:cNvSpPr>
          <p:nvPr/>
        </p:nvSpPr>
        <p:spPr bwMode="auto">
          <a:xfrm>
            <a:off x="4354485" y="3401376"/>
            <a:ext cx="4531820" cy="33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rgbClr val="00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aseline="-25000" dirty="0"/>
          </a:p>
          <a:p>
            <a:r>
              <a:rPr lang="en-US" dirty="0"/>
              <a:t>Y</a:t>
            </a:r>
            <a:r>
              <a:rPr lang="en-US" baseline="-25000" dirty="0"/>
              <a:t>11 </a:t>
            </a:r>
            <a:r>
              <a:rPr lang="en-US" dirty="0"/>
              <a:t>= 0; Input loading =0</a:t>
            </a:r>
          </a:p>
          <a:p>
            <a:r>
              <a:rPr lang="en-US" dirty="0"/>
              <a:t>Y</a:t>
            </a:r>
            <a:r>
              <a:rPr lang="en-US" baseline="-25000" dirty="0"/>
              <a:t>22 </a:t>
            </a:r>
            <a:r>
              <a:rPr lang="en-US" dirty="0"/>
              <a:t>= 0; Output loading =0</a:t>
            </a:r>
          </a:p>
          <a:p>
            <a:r>
              <a:rPr lang="en-US" dirty="0"/>
              <a:t>Y</a:t>
            </a:r>
            <a:r>
              <a:rPr lang="en-US" baseline="-25000" dirty="0"/>
              <a:t>12 </a:t>
            </a:r>
            <a:r>
              <a:rPr lang="en-US" dirty="0"/>
              <a:t>= 0; Breaks feedback</a:t>
            </a:r>
          </a:p>
          <a:p>
            <a:r>
              <a:rPr lang="en-US" dirty="0"/>
              <a:t>Y</a:t>
            </a:r>
            <a:r>
              <a:rPr lang="en-US" baseline="-25000" dirty="0"/>
              <a:t>21 </a:t>
            </a:r>
            <a:r>
              <a:rPr lang="en-US" dirty="0"/>
              <a:t>; Converts input voltage to output current, maximize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205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Terminal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Body/Bulk terminal</a:t>
            </a:r>
          </a:p>
          <a:p>
            <a:pPr lvl="1"/>
            <a:r>
              <a:rPr lang="en-US" dirty="0" err="1"/>
              <a:t>Nmos</a:t>
            </a:r>
            <a:endParaRPr lang="en-US" dirty="0"/>
          </a:p>
          <a:p>
            <a:pPr lvl="2"/>
            <a:r>
              <a:rPr lang="en-US" dirty="0"/>
              <a:t>Bulk is connected to </a:t>
            </a:r>
            <a:r>
              <a:rPr lang="en-US" dirty="0" err="1"/>
              <a:t>gnd</a:t>
            </a:r>
            <a:endParaRPr lang="en-US" dirty="0"/>
          </a:p>
          <a:p>
            <a:pPr lvl="1"/>
            <a:r>
              <a:rPr lang="en-US" dirty="0" err="1"/>
              <a:t>Pmos</a:t>
            </a:r>
            <a:endParaRPr lang="en-US" dirty="0"/>
          </a:p>
          <a:p>
            <a:pPr lvl="2"/>
            <a:r>
              <a:rPr lang="en-US" dirty="0"/>
              <a:t>Bulk is connected to highest supply</a:t>
            </a:r>
          </a:p>
          <a:p>
            <a:r>
              <a:rPr lang="en-US" dirty="0"/>
              <a:t>Forward biasing the bulk diode will reduce threshold voltage</a:t>
            </a:r>
          </a:p>
          <a:p>
            <a:r>
              <a:rPr lang="en-US" dirty="0"/>
              <a:t>This is sometimes considered as back gate</a:t>
            </a:r>
          </a:p>
          <a:p>
            <a:r>
              <a:rPr lang="en-US" dirty="0"/>
              <a:t>Small signal approximate current is </a:t>
            </a:r>
            <a:r>
              <a:rPr lang="en-US" dirty="0" err="1"/>
              <a:t>g</a:t>
            </a:r>
            <a:r>
              <a:rPr lang="en-US" baseline="-25000" dirty="0" err="1"/>
              <a:t>mb</a:t>
            </a:r>
            <a:r>
              <a:rPr lang="en-US" dirty="0" err="1"/>
              <a:t>V</a:t>
            </a:r>
            <a:r>
              <a:rPr lang="en-US" baseline="-25000" dirty="0" err="1"/>
              <a:t>bs</a:t>
            </a:r>
            <a:endParaRPr lang="en-US" baseline="-25000" dirty="0"/>
          </a:p>
          <a:p>
            <a:pPr lvl="2"/>
            <a:endParaRPr lang="en-US" dirty="0"/>
          </a:p>
          <a:p>
            <a:pPr lvl="2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57</a:t>
            </a:fld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031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 1"/>
          <p:cNvSpPr>
            <a:spLocks noGrp="1"/>
          </p:cNvSpPr>
          <p:nvPr>
            <p:ph idx="1"/>
          </p:nvPr>
        </p:nvSpPr>
        <p:spPr>
          <a:xfrm>
            <a:off x="685800" y="2785222"/>
            <a:ext cx="8308571" cy="3316320"/>
          </a:xfrm>
        </p:spPr>
        <p:txBody>
          <a:bodyPr/>
          <a:lstStyle/>
          <a:p>
            <a:endParaRPr lang="en-US" baseline="-25000" dirty="0"/>
          </a:p>
          <a:p>
            <a:r>
              <a:rPr lang="en-US" dirty="0"/>
              <a:t>Gate is a high impedance node. Y</a:t>
            </a:r>
            <a:r>
              <a:rPr lang="en-US" baseline="-25000" dirty="0"/>
              <a:t>11 </a:t>
            </a:r>
            <a:r>
              <a:rPr lang="en-US" dirty="0"/>
              <a:t>~0.</a:t>
            </a:r>
          </a:p>
          <a:p>
            <a:r>
              <a:rPr lang="en-US" dirty="0"/>
              <a:t>Voltage controlled current source (</a:t>
            </a:r>
            <a:r>
              <a:rPr lang="en-US" dirty="0" err="1"/>
              <a:t>g</a:t>
            </a:r>
            <a:r>
              <a:rPr lang="en-US" baseline="-25000" dirty="0" err="1"/>
              <a:t>m</a:t>
            </a:r>
            <a:r>
              <a:rPr lang="en-US" dirty="0" err="1"/>
              <a:t>V</a:t>
            </a:r>
            <a:r>
              <a:rPr lang="en-US" baseline="-25000" dirty="0" err="1"/>
              <a:t>gs</a:t>
            </a:r>
            <a:r>
              <a:rPr lang="en-US" dirty="0"/>
              <a:t>) = Y</a:t>
            </a:r>
            <a:r>
              <a:rPr lang="en-US" baseline="-25000" dirty="0"/>
              <a:t>21 </a:t>
            </a:r>
            <a:r>
              <a:rPr lang="en-US" dirty="0" err="1"/>
              <a:t>V</a:t>
            </a:r>
            <a:r>
              <a:rPr lang="en-US" baseline="-25000" dirty="0" err="1"/>
              <a:t>gs</a:t>
            </a:r>
            <a:endParaRPr lang="en-US" baseline="-25000" dirty="0"/>
          </a:p>
          <a:p>
            <a:r>
              <a:rPr lang="en-US" dirty="0"/>
              <a:t>Output conductance g</a:t>
            </a:r>
            <a:r>
              <a:rPr lang="en-US" baseline="-25000" dirty="0"/>
              <a:t>ds. </a:t>
            </a:r>
            <a:r>
              <a:rPr lang="en-US" dirty="0"/>
              <a:t>Y</a:t>
            </a:r>
            <a:r>
              <a:rPr lang="en-US" baseline="-25000" dirty="0"/>
              <a:t>22 </a:t>
            </a:r>
            <a:r>
              <a:rPr lang="en-US" dirty="0"/>
              <a:t>= g</a:t>
            </a:r>
            <a:r>
              <a:rPr lang="en-US" baseline="-25000" dirty="0"/>
              <a:t>ds.</a:t>
            </a:r>
            <a:r>
              <a:rPr lang="en-US" dirty="0"/>
              <a:t> Ideally zero</a:t>
            </a:r>
          </a:p>
          <a:p>
            <a:r>
              <a:rPr lang="en-US" dirty="0"/>
              <a:t>There is no Y</a:t>
            </a:r>
            <a:r>
              <a:rPr lang="en-US" baseline="-25000" dirty="0"/>
              <a:t>12.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58</a:t>
            </a:fld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276303"/>
              </p:ext>
            </p:extLst>
          </p:nvPr>
        </p:nvGraphicFramePr>
        <p:xfrm>
          <a:off x="1999383" y="1193477"/>
          <a:ext cx="4849968" cy="2073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800344" imgH="771525" progId="Visio.Drawing.15">
                  <p:embed/>
                </p:oleObj>
              </mc:Choice>
              <mc:Fallback>
                <p:oleObj name="Visio" r:id="rId2" imgW="1800344" imgH="771525" progId="Visio.Drawing.15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99383" y="1193477"/>
                        <a:ext cx="4849968" cy="20734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677487" y="109977"/>
            <a:ext cx="77724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Small Signal Model (dc)</a:t>
            </a:r>
            <a:endParaRPr lang="en-IN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85800" y="5370022"/>
            <a:ext cx="8192193" cy="72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rgbClr val="00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 dirty="0">
                <a:solidFill>
                  <a:srgbClr val="006666"/>
                </a:solidFill>
              </a:rPr>
              <a:t>Small Signal Model of MOS to be used as amplifier</a:t>
            </a:r>
            <a:endParaRPr lang="en-IN" b="1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5082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/>
          <a:srcRect l="13459" t="9569" r="5100" b="11637"/>
          <a:stretch/>
        </p:blipFill>
        <p:spPr>
          <a:xfrm>
            <a:off x="5660967" y="3270220"/>
            <a:ext cx="3275215" cy="297817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228725"/>
            <a:ext cx="8458201" cy="4807527"/>
          </a:xfrm>
        </p:spPr>
        <p:txBody>
          <a:bodyPr/>
          <a:lstStyle/>
          <a:p>
            <a:r>
              <a:rPr lang="en-US" dirty="0"/>
              <a:t>Capacitances from every node to every other node</a:t>
            </a:r>
          </a:p>
          <a:p>
            <a:r>
              <a:rPr lang="en-US" dirty="0"/>
              <a:t>C</a:t>
            </a:r>
            <a:r>
              <a:rPr lang="en-US" baseline="-25000" dirty="0"/>
              <a:t>GS</a:t>
            </a:r>
            <a:r>
              <a:rPr lang="en-US" dirty="0"/>
              <a:t> and C</a:t>
            </a:r>
            <a:r>
              <a:rPr lang="en-US" baseline="-25000" dirty="0"/>
              <a:t>GD </a:t>
            </a:r>
            <a:r>
              <a:rPr lang="en-US" dirty="0"/>
              <a:t>are the gate to source and drain capacitors</a:t>
            </a:r>
          </a:p>
          <a:p>
            <a:pPr lvl="1"/>
            <a:r>
              <a:rPr lang="en-US" dirty="0"/>
              <a:t>They consist of overlap capacitor</a:t>
            </a:r>
          </a:p>
          <a:p>
            <a:r>
              <a:rPr lang="en-US" dirty="0"/>
              <a:t>C</a:t>
            </a:r>
            <a:r>
              <a:rPr lang="en-US" baseline="-25000" dirty="0"/>
              <a:t>DB</a:t>
            </a:r>
            <a:r>
              <a:rPr lang="en-US" dirty="0"/>
              <a:t> and C</a:t>
            </a:r>
            <a:r>
              <a:rPr lang="en-US" baseline="-25000" dirty="0"/>
              <a:t>SB </a:t>
            </a:r>
            <a:r>
              <a:rPr lang="en-US" dirty="0"/>
              <a:t>are the reverse bias junction caps</a:t>
            </a:r>
            <a:endParaRPr lang="en-US" baseline="-25000" dirty="0"/>
          </a:p>
          <a:p>
            <a:r>
              <a:rPr lang="en-US" dirty="0"/>
              <a:t>Transistor in Saturation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Transistor in Triode</a:t>
            </a:r>
          </a:p>
          <a:p>
            <a:pPr marL="457200" lvl="1" indent="0">
              <a:buNone/>
            </a:pPr>
            <a:endParaRPr lang="en-IN" baseline="-25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MOSFET Capacitors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59</a:t>
            </a:fld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54" y="3790684"/>
            <a:ext cx="3269953" cy="3611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54" y="4376917"/>
            <a:ext cx="1790287" cy="26225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6" y="5312755"/>
            <a:ext cx="3065940" cy="33525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6" y="5746678"/>
            <a:ext cx="3106172" cy="33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5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 304 Grading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4" y="1150345"/>
            <a:ext cx="8494396" cy="5098056"/>
          </a:xfrm>
        </p:spPr>
        <p:txBody>
          <a:bodyPr/>
          <a:lstStyle/>
          <a:p>
            <a:r>
              <a:rPr lang="en-US" dirty="0"/>
              <a:t>Lab: 40 points</a:t>
            </a:r>
          </a:p>
          <a:p>
            <a:pPr lvl="1"/>
            <a:r>
              <a:rPr lang="en-US" dirty="0"/>
              <a:t>There will be 6 labs</a:t>
            </a:r>
          </a:p>
          <a:p>
            <a:pPr lvl="2"/>
            <a:r>
              <a:rPr lang="en-US" dirty="0"/>
              <a:t>24 points is for report +viva and 16 points is Quiz on the lab</a:t>
            </a:r>
          </a:p>
          <a:p>
            <a:r>
              <a:rPr lang="en-US" dirty="0"/>
              <a:t>Tutorial: 10 points</a:t>
            </a:r>
          </a:p>
          <a:p>
            <a:pPr lvl="1"/>
            <a:r>
              <a:rPr lang="en-US" dirty="0"/>
              <a:t>Each Tutorial </a:t>
            </a:r>
            <a:r>
              <a:rPr lang="en-US" dirty="0">
                <a:sym typeface="Wingdings" panose="05000000000000000000" pitchFamily="2" charset="2"/>
              </a:rPr>
              <a:t> one quiz and the best 10 Quiz will be counted</a:t>
            </a:r>
          </a:p>
          <a:p>
            <a:r>
              <a:rPr lang="en-US" dirty="0"/>
              <a:t>Assignment: 20 points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5 Assignments  Best 4 will be counted</a:t>
            </a:r>
          </a:p>
          <a:p>
            <a:r>
              <a:rPr lang="en-US" dirty="0">
                <a:sym typeface="Wingdings" panose="05000000000000000000" pitchFamily="2" charset="2"/>
              </a:rPr>
              <a:t>Project: 10 points  </a:t>
            </a:r>
            <a:endParaRPr lang="en-US" dirty="0"/>
          </a:p>
          <a:p>
            <a:r>
              <a:rPr lang="en-US" dirty="0"/>
              <a:t>Minor: 25 points</a:t>
            </a:r>
          </a:p>
          <a:p>
            <a:r>
              <a:rPr lang="en-US" dirty="0"/>
              <a:t>Major : 35 points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6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8F191-FE5D-BC7B-F1AB-2E8DA95D29AF}"/>
              </a:ext>
            </a:extLst>
          </p:cNvPr>
          <p:cNvSpPr txBox="1"/>
          <p:nvPr/>
        </p:nvSpPr>
        <p:spPr>
          <a:xfrm>
            <a:off x="5440680" y="4883331"/>
            <a:ext cx="2903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Theory:100 Points</a:t>
            </a:r>
          </a:p>
          <a:p>
            <a:r>
              <a:rPr lang="en-US" dirty="0">
                <a:solidFill>
                  <a:srgbClr val="C00000"/>
                </a:solidFill>
              </a:rPr>
              <a:t>Lab : 40 points</a:t>
            </a:r>
          </a:p>
          <a:p>
            <a:r>
              <a:rPr lang="en-US" dirty="0">
                <a:solidFill>
                  <a:srgbClr val="C00000"/>
                </a:solidFill>
              </a:rPr>
              <a:t>Total :140 points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3562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MOSFETs has to be biased </a:t>
            </a:r>
          </a:p>
          <a:p>
            <a:pPr lvl="1"/>
            <a:r>
              <a:rPr lang="en-US" dirty="0"/>
              <a:t>In saturation to be used as amplifier</a:t>
            </a:r>
          </a:p>
          <a:p>
            <a:pPr lvl="1"/>
            <a:r>
              <a:rPr lang="en-US" dirty="0"/>
              <a:t>In Triode to be used as resistor</a:t>
            </a:r>
          </a:p>
          <a:p>
            <a:endParaRPr lang="en-US" dirty="0"/>
          </a:p>
          <a:p>
            <a:r>
              <a:rPr lang="en-US" dirty="0"/>
              <a:t>Biasing</a:t>
            </a:r>
          </a:p>
          <a:p>
            <a:pPr lvl="1"/>
            <a:r>
              <a:rPr lang="en-US" dirty="0"/>
              <a:t>Constant voltage biasing</a:t>
            </a:r>
          </a:p>
          <a:p>
            <a:pPr lvl="1"/>
            <a:r>
              <a:rPr lang="en-US" dirty="0"/>
              <a:t>Constant current biasing</a:t>
            </a:r>
          </a:p>
          <a:p>
            <a:pPr lvl="1"/>
            <a:r>
              <a:rPr lang="en-US" dirty="0"/>
              <a:t>Constant trans-conductance (gm) biasing</a:t>
            </a:r>
          </a:p>
          <a:p>
            <a:pPr lvl="1"/>
            <a:r>
              <a:rPr lang="en-US" dirty="0"/>
              <a:t>So on…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60</a:t>
            </a:fld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078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biasing is important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414058"/>
            <a:ext cx="7772400" cy="1681942"/>
          </a:xfrm>
        </p:spPr>
        <p:txBody>
          <a:bodyPr/>
          <a:lstStyle/>
          <a:p>
            <a:r>
              <a:rPr lang="en-US" dirty="0"/>
              <a:t>The transistor Id-</a:t>
            </a:r>
            <a:r>
              <a:rPr lang="en-US" dirty="0" err="1"/>
              <a:t>Vgs</a:t>
            </a:r>
            <a:r>
              <a:rPr lang="en-US" dirty="0"/>
              <a:t> is expansive in nature</a:t>
            </a:r>
          </a:p>
          <a:p>
            <a:pPr lvl="1"/>
            <a:r>
              <a:rPr lang="en-US" dirty="0"/>
              <a:t>This feature gives gain</a:t>
            </a:r>
          </a:p>
          <a:p>
            <a:pPr lvl="1"/>
            <a:r>
              <a:rPr lang="en-US" dirty="0"/>
              <a:t>The transistor threshold voltage, temperature, process corners </a:t>
            </a:r>
            <a:r>
              <a:rPr lang="en-US" dirty="0" err="1"/>
              <a:t>etc</a:t>
            </a:r>
            <a:r>
              <a:rPr lang="en-US" dirty="0"/>
              <a:t> can create a change in the </a:t>
            </a:r>
            <a:r>
              <a:rPr lang="en-US" dirty="0" err="1"/>
              <a:t>charactristics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61</a:t>
            </a:fld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875655"/>
              </p:ext>
            </p:extLst>
          </p:nvPr>
        </p:nvGraphicFramePr>
        <p:xfrm>
          <a:off x="353897" y="1333912"/>
          <a:ext cx="2571118" cy="2974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819430" imgH="2105012" progId="Visio.Drawing.15">
                  <p:embed/>
                </p:oleObj>
              </mc:Choice>
              <mc:Fallback>
                <p:oleObj name="Visio" r:id="rId2" imgW="1819430" imgH="2105012" progId="Visio.Drawing.15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3897" y="1333912"/>
                        <a:ext cx="2571118" cy="2974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74324" y="1381125"/>
            <a:ext cx="5895109" cy="295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rgbClr val="00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Constant Voltage Biasing</a:t>
            </a:r>
          </a:p>
          <a:p>
            <a:pPr lvl="1"/>
            <a:r>
              <a:rPr lang="en-US" dirty="0"/>
              <a:t>Lets say transistor </a:t>
            </a:r>
            <a:r>
              <a:rPr lang="en-US" dirty="0" err="1"/>
              <a:t>V</a:t>
            </a:r>
            <a:r>
              <a:rPr lang="en-US" baseline="-25000" dirty="0" err="1"/>
              <a:t>gs</a:t>
            </a:r>
            <a:r>
              <a:rPr lang="en-US" dirty="0"/>
              <a:t> is always </a:t>
            </a:r>
            <a:r>
              <a:rPr lang="en-US" dirty="0" err="1"/>
              <a:t>V</a:t>
            </a:r>
            <a:r>
              <a:rPr lang="en-US" baseline="-25000" dirty="0" err="1"/>
              <a:t>b</a:t>
            </a:r>
            <a:endParaRPr lang="en-US" baseline="-25000" dirty="0"/>
          </a:p>
          <a:p>
            <a:pPr lvl="1"/>
            <a:r>
              <a:rPr lang="en-US" dirty="0"/>
              <a:t>If  V</a:t>
            </a:r>
            <a:r>
              <a:rPr lang="en-US" baseline="-25000" dirty="0"/>
              <a:t>T </a:t>
            </a:r>
            <a:r>
              <a:rPr lang="en-US" dirty="0"/>
              <a:t>changes by ∆V</a:t>
            </a:r>
            <a:r>
              <a:rPr lang="en-US" baseline="-25000" dirty="0"/>
              <a:t>T</a:t>
            </a:r>
          </a:p>
          <a:p>
            <a:pPr lvl="2"/>
            <a:r>
              <a:rPr lang="en-US" dirty="0"/>
              <a:t>∆I</a:t>
            </a:r>
            <a:r>
              <a:rPr lang="en-US" baseline="-25000" dirty="0"/>
              <a:t>ds</a:t>
            </a:r>
            <a:r>
              <a:rPr lang="en-US" dirty="0"/>
              <a:t> will be large due to expansive nature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160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biasing is important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54632"/>
            <a:ext cx="7772400" cy="11000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Typically transistors are biased using constant current in all amplifiers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62</a:t>
            </a:fld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510102"/>
              </p:ext>
            </p:extLst>
          </p:nvPr>
        </p:nvGraphicFramePr>
        <p:xfrm>
          <a:off x="-115888" y="1333500"/>
          <a:ext cx="3513138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486058" imgH="2105012" progId="Visio.Drawing.15">
                  <p:embed/>
                </p:oleObj>
              </mc:Choice>
              <mc:Fallback>
                <p:oleObj name="Visio" r:id="rId2" imgW="2486058" imgH="2105012" progId="Visio.Drawing.15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15888" y="1333500"/>
                        <a:ext cx="3513138" cy="297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99262" y="1378811"/>
            <a:ext cx="5895109" cy="295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rgbClr val="00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Constant Current Biasing</a:t>
            </a:r>
          </a:p>
          <a:p>
            <a:pPr lvl="1"/>
            <a:r>
              <a:rPr lang="en-US" dirty="0"/>
              <a:t>Lets say transistor </a:t>
            </a:r>
            <a:r>
              <a:rPr lang="en-US" dirty="0" err="1"/>
              <a:t>V</a:t>
            </a:r>
            <a:r>
              <a:rPr lang="en-US" baseline="-25000" dirty="0" err="1"/>
              <a:t>gs</a:t>
            </a:r>
            <a:r>
              <a:rPr lang="en-US" dirty="0"/>
              <a:t> is always </a:t>
            </a:r>
            <a:r>
              <a:rPr lang="en-US" dirty="0" err="1"/>
              <a:t>V</a:t>
            </a:r>
            <a:r>
              <a:rPr lang="en-US" baseline="-25000" dirty="0" err="1"/>
              <a:t>b</a:t>
            </a:r>
            <a:endParaRPr lang="en-US" baseline="-25000" dirty="0"/>
          </a:p>
          <a:p>
            <a:pPr lvl="1"/>
            <a:r>
              <a:rPr lang="en-US" dirty="0"/>
              <a:t>If  V</a:t>
            </a:r>
            <a:r>
              <a:rPr lang="en-US" baseline="-25000" dirty="0"/>
              <a:t>T </a:t>
            </a:r>
            <a:r>
              <a:rPr lang="en-US" dirty="0"/>
              <a:t>changes by ∆V</a:t>
            </a:r>
            <a:r>
              <a:rPr lang="en-US" baseline="-25000" dirty="0"/>
              <a:t>T</a:t>
            </a:r>
          </a:p>
          <a:p>
            <a:pPr lvl="2"/>
            <a:r>
              <a:rPr lang="en-US" dirty="0"/>
              <a:t>∆</a:t>
            </a:r>
            <a:r>
              <a:rPr lang="en-US" dirty="0" err="1"/>
              <a:t>V</a:t>
            </a:r>
            <a:r>
              <a:rPr lang="en-US" baseline="-25000" dirty="0" err="1"/>
              <a:t>gs</a:t>
            </a:r>
            <a:r>
              <a:rPr lang="en-US" dirty="0"/>
              <a:t> will be small due to expansive nature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4166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Const. Voltage biasing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63</a:t>
            </a:fld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297998"/>
            <a:ext cx="1595438" cy="2242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3238" b="1"/>
          <a:stretch/>
        </p:blipFill>
        <p:spPr>
          <a:xfrm>
            <a:off x="350131" y="1249679"/>
            <a:ext cx="5003265" cy="22174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73" y="3393237"/>
            <a:ext cx="4599623" cy="23229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1899" y="5684865"/>
            <a:ext cx="8049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resistor </a:t>
            </a:r>
            <a:r>
              <a:rPr lang="en-US" dirty="0" err="1"/>
              <a:t>Rs</a:t>
            </a:r>
            <a:r>
              <a:rPr lang="en-US" dirty="0"/>
              <a:t> reduces the sensitivity of I</a:t>
            </a:r>
            <a:r>
              <a:rPr lang="en-US" baseline="-25000" dirty="0"/>
              <a:t>ds </a:t>
            </a:r>
            <a:r>
              <a:rPr lang="en-US" dirty="0"/>
              <a:t>with  the threshold voltage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0216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85725"/>
            <a:ext cx="7967749" cy="1143000"/>
          </a:xfrm>
        </p:spPr>
        <p:txBody>
          <a:bodyPr/>
          <a:lstStyle/>
          <a:p>
            <a:r>
              <a:rPr lang="en-US" dirty="0"/>
              <a:t>LT Spice Schematic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64</a:t>
            </a:fld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327" y="1344692"/>
            <a:ext cx="5659062" cy="478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673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85725"/>
            <a:ext cx="7967749" cy="1143000"/>
          </a:xfrm>
        </p:spPr>
        <p:txBody>
          <a:bodyPr/>
          <a:lstStyle/>
          <a:p>
            <a:r>
              <a:rPr lang="en-US" dirty="0"/>
              <a:t>LT Spice Results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65</a:t>
            </a:fld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34" y="1341120"/>
            <a:ext cx="8148678" cy="35556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580" y="528066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Variation reduced from 40% to 27%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8823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Self-Bias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66</a:t>
            </a:fld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542" y="1494473"/>
            <a:ext cx="1514475" cy="2371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22" y="1644967"/>
            <a:ext cx="2886075" cy="504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822" y="2282190"/>
            <a:ext cx="46577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35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2920365"/>
            <a:ext cx="7772400" cy="1143000"/>
          </a:xfrm>
        </p:spPr>
        <p:txBody>
          <a:bodyPr/>
          <a:lstStyle/>
          <a:p>
            <a:r>
              <a:rPr lang="en-US" dirty="0"/>
              <a:t>Single Stage Amplifiers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67</a:t>
            </a:fld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69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 304 Honor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4" y="1114425"/>
            <a:ext cx="8458201" cy="5133975"/>
          </a:xfrm>
        </p:spPr>
        <p:txBody>
          <a:bodyPr/>
          <a:lstStyle/>
          <a:p>
            <a:r>
              <a:rPr lang="en-US" dirty="0"/>
              <a:t>Cheating in any form will incur serious </a:t>
            </a:r>
            <a:r>
              <a:rPr lang="en-US" dirty="0" err="1"/>
              <a:t>penalities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Remember grading is relative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Found in any tutorial, lab or exams will result in 0 point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Remaining portion of the grade will be scaled by 50%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 err="1">
                <a:solidFill>
                  <a:srgbClr val="FF0000"/>
                </a:solidFill>
              </a:rPr>
              <a:t>eg</a:t>
            </a:r>
            <a:r>
              <a:rPr lang="en-US" dirty="0">
                <a:solidFill>
                  <a:srgbClr val="FF0000"/>
                </a:solidFill>
              </a:rPr>
              <a:t> found cheating once in tutorial 1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Your score = 0 in tut1 +0.5(score of remaining tutorials)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Report to DISCO, IIT Delhi	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Second time cheating in tutorial say 5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Your score = 0 in tut1+ 0 in tut5 + 0.25(score of remaining tutorials)</a:t>
            </a:r>
          </a:p>
          <a:p>
            <a:r>
              <a:rPr lang="en-US" dirty="0">
                <a:solidFill>
                  <a:schemeClr val="accent2"/>
                </a:solidFill>
              </a:rPr>
              <a:t>We will trust you and we will try not to tempt you</a:t>
            </a:r>
          </a:p>
          <a:p>
            <a:r>
              <a:rPr lang="en-US" dirty="0">
                <a:solidFill>
                  <a:schemeClr val="accent2"/>
                </a:solidFill>
              </a:rPr>
              <a:t>Try not to place us in this unpleasant situation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7</a:t>
            </a:fld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27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to amplifiers</a:t>
            </a:r>
          </a:p>
          <a:p>
            <a:r>
              <a:rPr lang="en-US" dirty="0"/>
              <a:t>Need nonlinearity for amplification</a:t>
            </a:r>
          </a:p>
          <a:p>
            <a:r>
              <a:rPr lang="en-US" dirty="0"/>
              <a:t>Introduction to MOSFETs</a:t>
            </a:r>
          </a:p>
          <a:p>
            <a:r>
              <a:rPr lang="en-US" dirty="0"/>
              <a:t>Small signal approximation</a:t>
            </a:r>
          </a:p>
          <a:p>
            <a:r>
              <a:rPr lang="en-US" dirty="0"/>
              <a:t>Biasing</a:t>
            </a:r>
          </a:p>
          <a:p>
            <a:r>
              <a:rPr lang="en-US" dirty="0"/>
              <a:t>Current Mirror</a:t>
            </a:r>
          </a:p>
          <a:p>
            <a:r>
              <a:rPr lang="en-US" dirty="0"/>
              <a:t>Single stage amplifiers</a:t>
            </a:r>
          </a:p>
          <a:p>
            <a:r>
              <a:rPr lang="en-US" dirty="0"/>
              <a:t>Introduction to Differential pair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8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06440" y="2758440"/>
            <a:ext cx="2903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will deal only with MOSFETs and not BJTs unless necessary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20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conventions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948" y="1497877"/>
            <a:ext cx="6350925" cy="4662487"/>
          </a:xfrm>
        </p:spPr>
        <p:txBody>
          <a:bodyPr/>
          <a:lstStyle/>
          <a:p>
            <a:r>
              <a:rPr lang="en-US" dirty="0"/>
              <a:t>Highest potential is typ. power supply</a:t>
            </a:r>
          </a:p>
          <a:p>
            <a:r>
              <a:rPr lang="en-US" dirty="0"/>
              <a:t>Lowest potential is ground</a:t>
            </a:r>
          </a:p>
          <a:p>
            <a:r>
              <a:rPr lang="en-US" dirty="0"/>
              <a:t>Current flowing into element is positive</a:t>
            </a:r>
          </a:p>
          <a:p>
            <a:r>
              <a:rPr lang="en-US" dirty="0"/>
              <a:t>If Z is passive VI &gt;0</a:t>
            </a:r>
          </a:p>
          <a:p>
            <a:r>
              <a:rPr lang="en-US" dirty="0"/>
              <a:t>If Z is active, </a:t>
            </a:r>
            <a:r>
              <a:rPr lang="en-US" dirty="0" err="1"/>
              <a:t>eg</a:t>
            </a:r>
            <a:r>
              <a:rPr lang="en-US" dirty="0"/>
              <a:t> battery VI&lt;0</a:t>
            </a:r>
          </a:p>
          <a:p>
            <a:r>
              <a:rPr lang="en-US" dirty="0"/>
              <a:t>Voltages are typically measured </a:t>
            </a:r>
            <a:r>
              <a:rPr lang="en-US" dirty="0" err="1"/>
              <a:t>wrt</a:t>
            </a:r>
            <a:r>
              <a:rPr lang="en-US" dirty="0"/>
              <a:t> </a:t>
            </a:r>
            <a:r>
              <a:rPr lang="en-US" dirty="0" err="1"/>
              <a:t>gnd</a:t>
            </a:r>
            <a:endParaRPr lang="en-US" dirty="0"/>
          </a:p>
          <a:p>
            <a:pPr lvl="1"/>
            <a:r>
              <a:rPr lang="en-US" dirty="0"/>
              <a:t>Its indicated as V</a:t>
            </a:r>
            <a:r>
              <a:rPr lang="en-US" baseline="-25000" dirty="0"/>
              <a:t>1 </a:t>
            </a:r>
            <a:r>
              <a:rPr lang="en-US" dirty="0"/>
              <a:t>in the figure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D283469B-BFCB-4FF3-BA26-FC35C5B60EBE}" type="slidenum">
              <a:rPr lang="en-US" altLang="en-US" smtClean="0"/>
              <a:pPr>
                <a:defRPr/>
              </a:pPr>
              <a:t>9</a:t>
            </a:fld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304107"/>
              </p:ext>
            </p:extLst>
          </p:nvPr>
        </p:nvGraphicFramePr>
        <p:xfrm>
          <a:off x="6553200" y="1236296"/>
          <a:ext cx="2475113" cy="5012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143087" imgH="2314575" progId="Visio.Drawing.15">
                  <p:embed/>
                </p:oleObj>
              </mc:Choice>
              <mc:Fallback>
                <p:oleObj name="Visio" r:id="rId2" imgW="1143087" imgH="2314575" progId="Visio.Drawing.15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53200" y="1236296"/>
                        <a:ext cx="2475113" cy="5012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04140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0213"/>
  <p:tag name="ORIGINALWIDTH" val="468.0654"/>
  <p:tag name="LATEXADDIN" val="\documentclass{article}&#10;\usepackage{amsmath}&#10;\usepackage{xcolor}&#10;\pagestyle{empty}&#10;\begin{document}&#10;&#10;\color{blue}$I \infty Aq\frac {dn}{dx}$&#10;&#10;&#10;\end{document}"/>
  <p:tag name="IGUANATEXSIZE" val="28"/>
  <p:tag name="IGUANATEXCURSOR" val="125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681"/>
  <p:tag name="ORIGINALWIDTH" val="709.5991"/>
  <p:tag name="LATEXADDIN" val="\documentclass{article}&#10;\usepackage{amsmath}&#10;\usepackage{xcolor}&#10;\pagestyle{empty}&#10;\begin{document}&#10;&#10;\color{blue}$I \approx I_s e^{(V/V_T)}$&#10;&#10;&#10;\end{document}"/>
  <p:tag name="IGUANATEXSIZE" val="24"/>
  <p:tag name="IGUANATEXCURSOR" val="123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844.6179"/>
  <p:tag name="LATEXADDIN" val="\documentclass{article}&#10;\usepackage{amsmath}&#10;\usepackage{xcolor}&#10;\pagestyle{empty}&#10;\begin{document}&#10;&#10;\color{blue}$V \approx V_T ln(I/I_s)$&#10;&#10;&#10;\end{document}"/>
  <p:tag name="IGUANATEXSIZE" val="24"/>
  <p:tag name="IGUANATEXCURSOR" val="137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698"/>
  <p:tag name="ORIGINALWIDTH" val="1024.643"/>
  <p:tag name="LATEXADDIN" val="\documentclass{article}&#10;\usepackage{amsmath}&#10;\usepackage{xcolor}&#10;\pagestyle{empty}&#10;\begin{document}&#10;&#10;\color{blue}$I = I_s(e^{(V/V_T)}-1)$&#10;&#10;&#10;\end{document}"/>
  <p:tag name="IGUANATEXSIZE" val="24"/>
  <p:tag name="IGUANATEXCURSOR" val="136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729"/>
  <p:tag name="ORIGINALWIDTH" val="780.8589"/>
  <p:tag name="LATEXADDIN" val="\documentclass{article}&#10;\usepackage{amsmath}&#10;\usepackage{xcolor}&#10;\pagestyle{empty}&#10;\begin{document}&#10;&#10;\color{blue}$V=V_T log(\frac{I}{I_s})$&#10;&#10;&#10;\end{document}"/>
  <p:tag name="IGUANATEXSIZE" val="24"/>
  <p:tag name="IGUANATEXCURSOR" val="136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.2733"/>
  <p:tag name="ORIGINALWIDTH" val="1305.182"/>
  <p:tag name="LATEXADDIN" val="\documentclass{article}&#10;\usepackage{amsmath}&#10;\usepackage{xcolor}&#10;\pagestyle{empty}&#10;\begin{document}&#10;&#10;\color{blue}$V+\Delta V=V_T log(\frac{I+ \Delta I}{I_s})$&#10;&#10;&#10;\end{document}"/>
  <p:tag name="IGUANATEXSIZE" val="24"/>
  <p:tag name="IGUANATEXCURSOR" val="150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6.5232"/>
  <p:tag name="ORIGINALWIDTH" val="1613.475"/>
  <p:tag name="LATEXADDIN" val="\documentclass{article}&#10;\usepackage{amsmath}&#10;\usepackage{xcolor}&#10;\pagestyle{empty}&#10;\begin{document}&#10;&#10;\color{blue}$V+\Delta V=V_T log(\frac{I}{I_s})+\Delta I \frac{V_T}{I}$&#10;&#10;&#10;\end{document}"/>
  <p:tag name="IGUANATEXSIZE" val="24"/>
  <p:tag name="IGUANATEXCURSOR" val="169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715"/>
  <p:tag name="ORIGINALWIDTH" val="675.8444"/>
  <p:tag name="LATEXADDIN" val="\documentclass{article}&#10;\usepackage{amsmath}&#10;\usepackage{xcolor}&#10;\pagestyle{empty}&#10;\begin{document}&#10;&#10;\color{blue}$\Delta V=\Delta I \frac{V_T}{I}$&#10;&#10;&#10;\end{document}"/>
  <p:tag name="IGUANATEXSIZE" val="24"/>
  <p:tag name="IGUANATEXCURSOR" val="121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681"/>
  <p:tag name="ORIGINALWIDTH" val="709.5991"/>
  <p:tag name="LATEXADDIN" val="\documentclass{article}&#10;\usepackage{amsmath}&#10;\usepackage{xcolor}&#10;\pagestyle{empty}&#10;\begin{document}&#10;&#10;\color{blue}$I  \approx I_se^{(V/V_T)}$&#10;&#10;&#10;\end{document}"/>
  <p:tag name="IGUANATEXSIZE" val="24"/>
  <p:tag name="IGUANATEXCURSOR" val="116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786.8599"/>
  <p:tag name="LATEXADDIN" val="\documentclass{article}&#10;\usepackage{amsmath}&#10;\usepackage{xcolor}&#10;\pagestyle{empty}&#10;\begin{document}&#10;&#10;\color{blue}$I_1 = f_1(V_1,V_2)$ &#10;&#10;&#10;&#10;\end{document}"/>
  <p:tag name="IGUANATEXSIZE" val="20"/>
  <p:tag name="IGUANATEXCURSOR" val="123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786.8599"/>
  <p:tag name="LATEXADDIN" val="\documentclass{article}&#10;\usepackage{amsmath}&#10;\usepackage{xcolor}&#10;\pagestyle{empty}&#10;\begin{document}&#10;&#10;\color{blue}$I_2 = f_2(V_1,V_2)$ &#10;&#10;&#10;&#10;\end{document}"/>
  <p:tag name="IGUANATEXSIZE" val="20"/>
  <p:tag name="IGUANATEXCURSOR" val="123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0213"/>
  <p:tag name="ORIGINALWIDTH" val="680.345"/>
  <p:tag name="LATEXADDIN" val="\documentclass{article}&#10;\usepackage{amsmath}&#10;\usepackage{xcolor}&#10;\pagestyle{empty}&#10;\begin{document}&#10;&#10;\color{blue}$I = D_n Aq\frac {dn}{dx}$&#10;&#10;&#10;\end{document}"/>
  <p:tag name="IGUANATEXSIZE" val="28"/>
  <p:tag name="IGUANATEXCURSOR" val="122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.7739"/>
  <p:tag name="ORIGINALWIDTH" val="1358.44"/>
  <p:tag name="LATEXADDIN" val="\documentclass{article}&#10;\usepackage{amsmath}&#10;\usepackage{xcolor}&#10;\pagestyle{empty}&#10;\begin{document}&#10;&#10;\color{blue}$\Delta I_2 = \frac{df_2}{dV_1} \Delta V_1 +\frac{df_2}{dV_2} \Delta V_2$ &#10;&#10;&#10;&#10;\end{document}"/>
  <p:tag name="IGUANATEXSIZE" val="20"/>
  <p:tag name="IGUANATEXCURSOR" val="121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.7739"/>
  <p:tag name="ORIGINALWIDTH" val="1358.44"/>
  <p:tag name="LATEXADDIN" val="\documentclass{article}&#10;\usepackage{amsmath}&#10;\usepackage{xcolor}&#10;\pagestyle{empty}&#10;\begin{document}&#10;&#10;\color{blue}$\Delta I_1 = \frac{df_1}{dV_1} \Delta V_1 +\frac{df_1}{dV_2} \Delta V_2$ &#10;&#10;&#10;&#10;\end{document}"/>
  <p:tag name="IGUANATEXSIZE" val="20"/>
  <p:tag name="IGUANATEXCURSOR" val="168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786.8599"/>
  <p:tag name="LATEXADDIN" val="\documentclass{article}&#10;\usepackage{amsmath}&#10;\usepackage{xcolor}&#10;\pagestyle{empty}&#10;\begin{document}&#10;&#10;\color{blue}$I_1 = f_1(V_1,V_2)$ &#10;&#10;&#10;&#10;\end{document}"/>
  <p:tag name="IGUANATEXSIZE" val="20"/>
  <p:tag name="IGUANATEXCURSOR" val="123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786.8599"/>
  <p:tag name="LATEXADDIN" val="\documentclass{article}&#10;\usepackage{amsmath}&#10;\usepackage{xcolor}&#10;\pagestyle{empty}&#10;\begin{document}&#10;&#10;\color{blue}$I_2 = f_2(V_1,V_2)$ &#10;&#10;&#10;&#10;\end{document}"/>
  <p:tag name="IGUANATEXSIZE" val="20"/>
  <p:tag name="IGUANATEXCURSOR" val="123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.7739"/>
  <p:tag name="ORIGINALWIDTH" val="159.7723"/>
  <p:tag name="LATEXADDIN" val="\documentclass{article}&#10;\usepackage{amsmath}&#10;\usepackage{xcolor}&#10;\pagestyle{empty}&#10;\begin{document}&#10;&#10;\color{blue}$\frac{df_1}{dV_1}$ &#10;&#10;&#10;&#10;\end{document}"/>
  <p:tag name="IGUANATEXSIZE" val="20"/>
  <p:tag name="IGUANATEXCURSOR" val="114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.7739"/>
  <p:tag name="ORIGINALWIDTH" val="159.7723"/>
  <p:tag name="LATEXADDIN" val="\documentclass{article}&#10;\usepackage{amsmath}&#10;\usepackage{xcolor}&#10;\pagestyle{empty}&#10;\begin{document}&#10;&#10;\color{blue}$\frac{df_1}{dV_2}$ &#10;&#10;&#10;&#10;\end{document}"/>
  <p:tag name="IGUANATEXSIZE" val="20"/>
  <p:tag name="IGUANATEXCURSOR" val="130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.7739"/>
  <p:tag name="ORIGINALWIDTH" val="159.7723"/>
  <p:tag name="LATEXADDIN" val="\documentclass{article}&#10;\usepackage{amsmath}&#10;\usepackage{xcolor}&#10;\pagestyle{empty}&#10;\begin{document}&#10;&#10;\color{blue}$\frac{df_2}{dV_1}$ &#10;&#10;&#10;&#10;\end{document}"/>
  <p:tag name="IGUANATEXSIZE" val="20"/>
  <p:tag name="IGUANATEXCURSOR" val="124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.7739"/>
  <p:tag name="ORIGINALWIDTH" val="159.7723"/>
  <p:tag name="LATEXADDIN" val="\documentclass{article}&#10;\usepackage{amsmath}&#10;\usepackage{xcolor}&#10;\pagestyle{empty}&#10;\begin{document}&#10;&#10;\color{blue}$\frac{df_2}{dV_2}$ &#10;&#10;&#10;&#10;\end{document}"/>
  <p:tag name="IGUANATEXSIZE" val="20"/>
  <p:tag name="IGUANATEXCURSOR" val="124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212.2796"/>
  <p:tag name="LATEXADDIN" val="\documentclass{article}&#10;\usepackage{amsmath}&#10;\usepackage{xcolor}&#10;\pagestyle{empty}&#10;\begin{document}&#10;&#10;\color{blue}$\Delta V_1$ &#10;&#10;&#10;&#10;\end{document}"/>
  <p:tag name="IGUANATEXSIZE" val="20"/>
  <p:tag name="IGUANATEXCURSOR" val="124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214.5299"/>
  <p:tag name="LATEXADDIN" val="\documentclass{article}&#10;\usepackage{amsmath}&#10;\usepackage{xcolor}&#10;\pagestyle{empty}&#10;\begin{document}&#10;&#10;\color{blue}$\Delta V_2$ &#10;&#10;&#10;&#10;\end{document}"/>
  <p:tag name="IGUANATEXSIZE" val="20"/>
  <p:tag name="IGUANATEXCURSOR" val="123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0213"/>
  <p:tag name="ORIGINALWIDTH" val="654.0912"/>
  <p:tag name="LATEXADDIN" val="\documentclass{article}&#10;\usepackage{amsmath}&#10;\usepackage{xcolor}&#10;\pagestyle{empty}&#10;\begin{document}&#10;&#10;\color{blue}$J_n =  D_n q\frac {dn}{dx}$&#10;&#10;&#10;\end{document}"/>
  <p:tag name="IGUANATEXSIZE" val="28"/>
  <p:tag name="IGUANATEXCURSOR" val="121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94.2771"/>
  <p:tag name="LATEXADDIN" val="\documentclass{article}&#10;\usepackage{amsmath}&#10;\usepackage{xcolor}&#10;\pagestyle{empty}&#10;\begin{document}&#10;&#10;\color{blue}$\Delta I_1$ &#10;&#10;&#10;&#10;\end{document}"/>
  <p:tag name="IGUANATEXSIZE" val="20"/>
  <p:tag name="IGUANATEXCURSOR" val="122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96.5274"/>
  <p:tag name="LATEXADDIN" val="\documentclass{article}&#10;\usepackage{amsmath}&#10;\usepackage{xcolor}&#10;\pagestyle{empty}&#10;\begin{document}&#10;&#10;\color{blue}$\Delta I_2$ &#10;&#10;&#10;&#10;\end{document}"/>
  <p:tag name="IGUANATEXSIZE" val="20"/>
  <p:tag name="IGUANATEXCURSOR" val="122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.2541"/>
  <p:tag name="ORIGINALWIDTH" val="84.01173"/>
  <p:tag name="LATEXADDIN" val="\documentclass{article}&#10;\usepackage{amsmath}&#10;\usepackage{xcolor}&#10;\pagestyle{empty}&#10;\begin{document}&#10;&#10;\color{blue}$=$ &#10;&#10;&#10;&#10;\end{document}"/>
  <p:tag name="IGUANATEXSIZE" val="20"/>
  <p:tag name="IGUANATEXCURSOR" val="115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6118"/>
  <p:tag name="ORIGINALWIDTH" val="149.2709"/>
  <p:tag name="LATEXADDIN" val="\documentclass{article}&#10;\usepackage{amsmath}&#10;\usepackage{xcolor}&#10;\pagestyle{empty}&#10;\begin{document}&#10;&#10;\color{blue}$y_{11}$ &#10;&#10;&#10;&#10;\end{document}"/>
  <p:tag name="IGUANATEXSIZE" val="20"/>
  <p:tag name="IGUANATEXCURSOR" val="119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6118"/>
  <p:tag name="ORIGINALWIDTH" val="151.5212"/>
  <p:tag name="LATEXADDIN" val="\documentclass{article}&#10;\usepackage{amsmath}&#10;\usepackage{xcolor}&#10;\pagestyle{empty}&#10;\begin{document}&#10;&#10;\color{blue}$y_{12}$ &#10;&#10;&#10;&#10;\end{document}"/>
  <p:tag name="IGUANATEXSIZE" val="20"/>
  <p:tag name="IGUANATEXCURSOR" val="119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212.2796"/>
  <p:tag name="LATEXADDIN" val="\documentclass{article}&#10;\usepackage{amsmath}&#10;\usepackage{xcolor}&#10;\pagestyle{empty}&#10;\begin{document}&#10;&#10;\color{blue}$\Delta V_1$ &#10;&#10;&#10;&#10;\end{document}"/>
  <p:tag name="IGUANATEXSIZE" val="20"/>
  <p:tag name="IGUANATEXCURSOR" val="124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214.5299"/>
  <p:tag name="LATEXADDIN" val="\documentclass{article}&#10;\usepackage{amsmath}&#10;\usepackage{xcolor}&#10;\pagestyle{empty}&#10;\begin{document}&#10;&#10;\color{blue}$\Delta V_2$ &#10;&#10;&#10;&#10;\end{document}"/>
  <p:tag name="IGUANATEXSIZE" val="20"/>
  <p:tag name="IGUANATEXCURSOR" val="123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.2541"/>
  <p:tag name="ORIGINALWIDTH" val="84.01173"/>
  <p:tag name="LATEXADDIN" val="\documentclass{article}&#10;\usepackage{amsmath}&#10;\usepackage{xcolor}&#10;\pagestyle{empty}&#10;\begin{document}&#10;&#10;\color{blue}$=$ &#10;&#10;&#10;&#10;\end{document}"/>
  <p:tag name="IGUANATEXSIZE" val="20"/>
  <p:tag name="IGUANATEXCURSOR" val="115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6118"/>
  <p:tag name="ORIGINALWIDTH" val="149.2709"/>
  <p:tag name="LATEXADDIN" val="\documentclass{article}&#10;\usepackage{amsmath}&#10;\usepackage{xcolor}&#10;\pagestyle{empty}&#10;\begin{document}&#10;&#10;\color{blue}$y_{21}$ &#10;&#10;&#10;&#10;\end{document}"/>
  <p:tag name="IGUANATEXSIZE" val="20"/>
  <p:tag name="IGUANATEXCURSOR" val="118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6118"/>
  <p:tag name="ORIGINALWIDTH" val="151.5212"/>
  <p:tag name="LATEXADDIN" val="\documentclass{article}&#10;\usepackage{amsmath}&#10;\usepackage{xcolor}&#10;\pagestyle{empty}&#10;\begin{document}&#10;&#10;\color{blue}$y_{22}$ &#10;&#10;&#10;&#10;\end{document}"/>
  <p:tag name="IGUANATEXSIZE" val="20"/>
  <p:tag name="IGUANATEXCURSOR" val="118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9.7723"/>
  <p:tag name="ORIGINALWIDTH" val="725.3513"/>
  <p:tag name="LATEXADDIN" val="\documentclass{article}&#10;\usepackage{amsmath}&#10;\usepackage{xcolor}&#10;\pagestyle{empty}&#10;\begin{document}&#10;&#10;\color{blue}$J_p = -D_p q\frac {dp}{dx}$&#10;&#10;&#10;\end{document}"/>
  <p:tag name="IGUANATEXSIZE" val="28"/>
  <p:tag name="IGUANATEXCURSOR" val="121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654"/>
  <p:tag name="ORIGINALWIDTH" val="1004.39"/>
  <p:tag name="LATEXADDIN" val="\documentclass{article}&#10;\usepackage{amsmath}&#10;\usepackage{xcolor}&#10;\pagestyle{empty}&#10;\begin{document}&#10;&#10;\color{blue}$I_1 = y_{11}V_1 +y_{12}V_2 $ &#10;&#10;&#10;&#10;\end{document}"/>
  <p:tag name="IGUANATEXSIZE" val="20"/>
  <p:tag name="IGUANATEXCURSOR" val="112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654"/>
  <p:tag name="ORIGINALWIDTH" val="1004.39"/>
  <p:tag name="LATEXADDIN" val="\documentclass{article}&#10;\usepackage{amsmath}&#10;\usepackage{xcolor}&#10;\pagestyle{empty}&#10;\begin{document}&#10;&#10;\color{blue}$I_2 = y_{22}V_1 +y_{21}V_2 $ &#10;&#10;&#10;&#10;\end{document}"/>
  <p:tag name="IGUANATEXSIZE" val="20"/>
  <p:tag name="IGUANATEXCURSOR" val="136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5266"/>
  <p:tag name="ORIGINALWIDTH" val="1680.985"/>
  <p:tag name="LATEXADDIN" val="\documentclass{article}&#10;\usepackage{amsmath}&#10;\usepackage{xcolor}&#10;\pagestyle{empty}&#10;\begin{document}&#10;&#10;\color{blue}$\frac{V_2}{V_S}$=$\frac{y_{21}/R_S}{y_{12}y_{21}-(y_{22}+1/R_L)(y_{11}+1/R_S)}$ &#10;&#10;&#10;&#10;\end{document}"/>
  <p:tag name="IGUANATEXSIZE" val="20"/>
  <p:tag name="IGUANATEXCURSOR" val="181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015"/>
  <p:tag name="ORIGINALWIDTH" val="1052.397"/>
  <p:tag name="LATEXADDIN" val="\documentclass{article}&#10;\usepackage{amsmath}&#10;\usepackage{xcolor}&#10;\pagestyle{empty}&#10;\begin{document}&#10;&#10;\color{blue}$y_{11}=y_{22}=y_{12}=0$ &#10;&#10;&#10;&#10;\end{document}"/>
  <p:tag name="IGUANATEXSIZE" val="20"/>
  <p:tag name="IGUANATEXCURSOR" val="133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5212"/>
  <p:tag name="ORIGINALWIDTH" val="2041.785"/>
  <p:tag name="LATEXADDIN" val="\documentclass{article}&#10;\usepackage{amsmath}&#10;\usepackage{xcolor}&#10;\pagestyle{empty}&#10;\begin{document}&#10;&#10;\color{blue}$I_{ds} = \mu_n C_{ox}\frac{W}{2L}(V_{GS}-V_T)^2(1+\lambda V_{ds})$ &#10;&#10;&#10;&#10;\end{document}"/>
  <p:tag name="IGUANATEXSIZE" val="20"/>
  <p:tag name="IGUANATEXCURSOR" val="145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.2758"/>
  <p:tag name="ORIGINALWIDTH" val="2023.032"/>
  <p:tag name="LATEXADDIN" val="\documentclass{article}&#10;\usepackage{amsmath}&#10;\usepackage{xcolor}&#10;\pagestyle{empty}&#10;\begin{document}&#10;&#10;\color{blue}$I_{ds} = \mu_n C_{ox}\frac{W}{L}((V_{GS}-V_T) V_{ds}-\frac{V^2_{ds}}{2})$ &#10;&#10;&#10;&#10;\end{document}"/>
  <p:tag name="IGUANATEXSIZE" val="20"/>
  <p:tag name="IGUANATEXCURSOR" val="120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5212"/>
  <p:tag name="ORIGINALWIDTH" val="2032.034"/>
  <p:tag name="LATEXADDIN" val="\documentclass{article}&#10;\usepackage{amsmath}&#10;\usepackage{xcolor}&#10;\pagestyle{empty}&#10;\begin{document}&#10;&#10;\color{blue}$I_{sd} = \mu_p C_{ox}\frac{W}{2L}(V_{SG}-V_T)^2(1+\lambda V_{sd})$ &#10;&#10;&#10;&#10;\end{document}"/>
  <p:tag name="IGUANATEXSIZE" val="20"/>
  <p:tag name="IGUANATEXCURSOR" val="145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.2758"/>
  <p:tag name="ORIGINALWIDTH" val="2012.531"/>
  <p:tag name="LATEXADDIN" val="\documentclass{article}&#10;\usepackage{amsmath}&#10;\usepackage{xcolor}&#10;\pagestyle{empty}&#10;\begin{document}&#10;&#10;\color{blue}$I_{sd} = \mu_p C_{ox}\frac{W}{L}((V_{SG}-V_T) V_{sd}-\frac{V^2_{sd}}{2})$ &#10;&#10;&#10;&#10;\end{document}"/>
  <p:tag name="IGUANATEXSIZE" val="20"/>
  <p:tag name="IGUANATEXCURSOR" val="180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6.5274"/>
  <p:tag name="ORIGINALWIDTH" val="1151.411"/>
  <p:tag name="LATEXADDIN" val="\documentclass{article}&#10;\usepackage{amsmath}&#10;\usepackage{xcolor}&#10;\pagestyle{empty}&#10;\begin{document}&#10;&#10;\color{blue}$Y_{21} = \frac{f(V_{gs},V_{ds})}{V_{gs}}=g_m $ &#10;&#10;&#10;&#10;\end{document}"/>
  <p:tag name="IGUANATEXSIZE" val="20"/>
  <p:tag name="IGUANATEXCURSOR" val="158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.2758"/>
  <p:tag name="ORIGINALWIDTH" val="1160.412"/>
  <p:tag name="LATEXADDIN" val="\documentclass{article}&#10;\usepackage{amsmath}&#10;\usepackage{xcolor}&#10;\pagestyle{empty}&#10;\begin{document}&#10;&#10;\color{blue}$Y_{22} = \frac{f(V_{gs},V_{ds})}{V_{ds}}=g_{ds} $ &#10;&#10;&#10;&#10;\end{document}"/>
  <p:tag name="IGUANATEXSIZE" val="20"/>
  <p:tag name="IGUANATEXCURSOR" val="160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9.7723"/>
  <p:tag name="ORIGINALWIDTH" val="1266.927"/>
  <p:tag name="LATEXADDIN" val="\documentclass{article}&#10;\usepackage{amsmath}&#10;\usepackage{xcolor}&#10;\pagestyle{empty}&#10;\begin{document}&#10;&#10;\color{blue}$J_{tot} =  q(D_n \frac {dn}{dx}+D_p \frac {dp}{dx})$&#10;&#10;&#10;\end{document}"/>
  <p:tag name="IGUANATEXSIZE" val="28"/>
  <p:tag name="IGUANATEXCURSOR" val="149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982.6371"/>
  <p:tag name="LATEXADDIN" val="\documentclass{article}&#10;\usepackage{amsmath}&#10;\usepackage{xcolor}&#10;\pagestyle{empty}&#10;\begin{document}&#10;&#10;\color{blue}$I_{ds} = f(Vgs,Vds) $ &#10;&#10;&#10;&#10;\end{document}"/>
  <p:tag name="IGUANATEXSIZE" val="20"/>
  <p:tag name="IGUANATEXCURSOR" val="126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681"/>
  <p:tag name="ORIGINALWIDTH" val="2175.304"/>
  <p:tag name="LATEXADDIN" val="\documentclass{article}&#10;\usepackage{amsmath}&#10;\usepackage{xcolor}&#10;\pagestyle{empty}&#10;\begin{document}&#10;&#10;\color{blue}$I_{ds}+\Delta I_{ds} = f(V_{gs}+\Delta V_{gs},V_{ds}+ \Delta V_{ds} ) $ &#10;&#10;&#10;&#10;\end{document}"/>
  <p:tag name="IGUANATEXSIZE" val="20"/>
  <p:tag name="IGUANATEXCURSOR" val="134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6.5274"/>
  <p:tag name="ORIGINALWIDTH" val="2126.547"/>
  <p:tag name="LATEXADDIN" val="\documentclass{article}&#10;\usepackage{amsmath}&#10;\usepackage{xcolor}&#10;\pagestyle{empty}&#10;\begin{document}&#10;&#10;\color{blue}$\Delta I_{ds} = \Delta V_{gs}\frac{f(V_{gs},V_{ds})}{dV_{gs}} +\Delta V_{ds}\frac{f(V_{gs},V_{ds})}{dV_{ds}}  $ &#10;&#10;&#10;&#10;\end{document}"/>
  <p:tag name="IGUANATEXSIZE" val="20"/>
  <p:tag name="IGUANATEXCURSOR" val="219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675"/>
  <p:tag name="ORIGINALWIDTH" val="1445.452"/>
  <p:tag name="LATEXADDIN" val="\documentclass{article}&#10;\usepackage{amsmath}&#10;\usepackage{xcolor}&#10;\pagestyle{empty}&#10;\begin{document}&#10;&#10;\color{blue}$\Delta I_{ds} = g_m \Delta V_{gs} + g_{ds} \Delta V_{ds}  $ &#10;&#10;&#10;&#10;\end{document}"/>
  <p:tag name="IGUANATEXSIZE" val="20"/>
  <p:tag name="IGUANATEXCURSOR" val="170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5212"/>
  <p:tag name="ORIGINALWIDTH" val="1997.529"/>
  <p:tag name="LATEXADDIN" val="\documentclass{article}&#10;\usepackage{amsmath}&#10;\usepackage{xcolor}&#10;\pagestyle{empty}&#10;\begin{document}&#10;&#10;\color{blue}$I_{ds} = \mu_n C_{ox}\frac{W}{2L}(V_{gs}-V_T)^2(1+\lambda V_{ds})$ &#10;&#10;&#10;&#10;\end{document}"/>
  <p:tag name="IGUANATEXSIZE" val="20"/>
  <p:tag name="IGUANATEXCURSOR" val="153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5212"/>
  <p:tag name="ORIGINALWIDTH" val="1436.45"/>
  <p:tag name="LATEXADDIN" val="\documentclass{article}&#10;\usepackage{amsmath}&#10;\usepackage{xcolor}&#10;\pagestyle{empty}&#10;\begin{document}&#10;&#10;\color{blue}$I_{ds} \approx \mu_n C_{ox}\frac{W}{2L}(V_{gs}-V_T)^2$ &#10;&#10;&#10;&#10;\end{document}"/>
  <p:tag name="IGUANATEXSIZE" val="20"/>
  <p:tag name="IGUANATEXCURSOR" val="128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0.0251"/>
  <p:tag name="ORIGINALWIDTH" val="1764.996"/>
  <p:tag name="LATEXADDIN" val="\documentclass{article}&#10;\usepackage{amsmath}&#10;\usepackage{xcolor}&#10;\pagestyle{empty}&#10;\begin{document}&#10;&#10;\color{blue}$g_m = \frac{dI_{ds}}{dV_{gs}}= \mu_n C_{ox}\frac{W}{L}(V_{gs}-V_T)$ &#10;&#10;&#10;&#10;\end{document}"/>
  <p:tag name="IGUANATEXSIZE" val="20"/>
  <p:tag name="IGUANATEXCURSOR" val="144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.5312"/>
  <p:tag name="ORIGINALWIDTH" val="1146.16"/>
  <p:tag name="LATEXADDIN" val="\documentclass{article}&#10;\usepackage{amsmath}&#10;\usepackage{xcolor}&#10;\pagestyle{empty}&#10;\begin{document}&#10;&#10;\color{blue}$g_m = \sqrt{2 \mu_n C_{ox} \frac{W}{L} I_{ds}}$ &#10;&#10;&#10;&#10;\end{document}"/>
  <p:tag name="IGUANATEXSIZE" val="20"/>
  <p:tag name="IGUANATEXCURSOR" val="158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275"/>
  <p:tag name="ORIGINALWIDTH" val="692.3466"/>
  <p:tag name="LATEXADDIN" val="\documentclass{article}&#10;\usepackage{amsmath}&#10;\usepackage{xcolor}&#10;\pagestyle{empty}&#10;\begin{document}&#10;&#10;\color{blue}$g_m = \frac{2I_{ds}}{V_{gs}-V_{T}}$ &#10;&#10;&#10;&#10;\end{document}"/>
  <p:tag name="IGUANATEXSIZE" val="20"/>
  <p:tag name="IGUANATEXCURSOR" val="146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6141"/>
  <p:tag name="ORIGINALWIDTH" val="129.018"/>
  <p:tag name="LATEXADDIN" val="\documentclass{article}&#10;\usepackage{amsmath}&#10;\usepackage{xcolor}&#10;\pagestyle{empty}&#10;\begin{document}&#10;&#10;\color{blue}$\mu_n$ &#10;&#10;&#10;&#10;\end{document}"/>
  <p:tag name="IGUANATEXSIZE" val="20"/>
  <p:tag name="IGUANATEXCURSOR" val="119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698"/>
  <p:tag name="ORIGINALWIDTH" val="1106.404"/>
  <p:tag name="LATEXADDIN" val="\documentclass{article}&#10;\usepackage{amsmath}&#10;\usepackage{xcolor}&#10;\pagestyle{empty}&#10;\begin{document}&#10;&#10;\color{blue}$I = I_s(e^{(VF/V_T)}-1)$&#10;&#10;&#10;\end{document}"/>
  <p:tag name="IGUANATEXSIZE" val="24"/>
  <p:tag name="IGUANATEXCURSOR" val="112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83.7757"/>
  <p:tag name="LATEXADDIN" val="\documentclass{article}&#10;\usepackage{amsmath}&#10;\usepackage{xcolor}&#10;\pagestyle{empty}&#10;\begin{document}&#10;&#10;\color{blue}$C_{ox}$ &#10;&#10;&#10;&#10;\end{document}"/>
  <p:tag name="IGUANATEXSIZE" val="20"/>
  <p:tag name="IGUANATEXCURSOR" val="114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243.0339"/>
  <p:tag name="LATEXADDIN" val="\documentclass{article}&#10;\usepackage{amsmath}&#10;\usepackage{xcolor}&#10;\pagestyle{empty}&#10;\begin{document}&#10;&#10;\color{blue}$W,L$ &#10;&#10;&#10;&#10;\end{document}"/>
  <p:tag name="IGUANATEXSIZE" val="20"/>
  <p:tag name="IGUANATEXCURSOR" val="117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5169"/>
  <p:tag name="ORIGINALWIDTH" val="464.3148"/>
  <p:tag name="LATEXADDIN" val="\documentclass{article}&#10;\usepackage{amsmath}&#10;\usepackage{xcolor}&#10;\pagestyle{empty}&#10;\begin{document}&#10;&#10;\color{blue}$V_{gs}-V_T$ &#10;&#10;&#10;&#10;\end{document}"/>
  <p:tag name="IGUANATEXSIZE" val="20"/>
  <p:tag name="IGUANATEXCURSOR" val="124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5212"/>
  <p:tag name="ORIGINALWIDTH" val="1997.529"/>
  <p:tag name="LATEXADDIN" val="\documentclass{article}&#10;\usepackage{amsmath}&#10;\usepackage{xcolor}&#10;\pagestyle{empty}&#10;\begin{document}&#10;&#10;\color{blue}$I_{ds} = \mu_n C_{ox}\frac{W}{2L}(V_{gs}-V_T)^2(1+\lambda V_{ds})$ &#10;&#10;&#10;&#10;\end{document}"/>
  <p:tag name="IGUANATEXSIZE" val="20"/>
  <p:tag name="IGUANATEXCURSOR" val="153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5212"/>
  <p:tag name="ORIGINALWIDTH" val="1436.45"/>
  <p:tag name="LATEXADDIN" val="\documentclass{article}&#10;\usepackage{amsmath}&#10;\usepackage{xcolor}&#10;\pagestyle{empty}&#10;\begin{document}&#10;&#10;\color{blue}$I_{ds} \approx \mu_n C_{ox}\frac{W}{2L}(V_{gs}-V_T)^2$ &#10;&#10;&#10;&#10;\end{document}"/>
  <p:tag name="IGUANATEXSIZE" val="20"/>
  <p:tag name="IGUANATEXCURSOR" val="128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0.0251"/>
  <p:tag name="ORIGINALWIDTH" val="1764.996"/>
  <p:tag name="LATEXADDIN" val="\documentclass{article}&#10;\usepackage{amsmath}&#10;\usepackage{xcolor}&#10;\pagestyle{empty}&#10;\begin{document}&#10;&#10;\color{blue}$g_m = \frac{dI_{ds}}{dV_{gs}}= \mu_n C_{ox}\frac{W}{L}(V_{gs}-V_T)$ &#10;&#10;&#10;&#10;\end{document}"/>
  <p:tag name="IGUANATEXSIZE" val="20"/>
  <p:tag name="IGUANATEXCURSOR" val="144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5212"/>
  <p:tag name="ORIGINALWIDTH" val="1997.529"/>
  <p:tag name="LATEXADDIN" val="\documentclass{article}&#10;\usepackage{amsmath}&#10;\usepackage{xcolor}&#10;\pagestyle{empty}&#10;\begin{document}&#10;&#10;\color{blue}$I_{ds} = \mu_n C_{ox}\frac{W}{2L}(V_{gs}-V_T)^2(1+\lambda V_{ds})$ &#10;&#10;&#10;&#10;\end{document}"/>
  <p:tag name="IGUANATEXSIZE" val="20"/>
  <p:tag name="IGUANATEXCURSOR" val="153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5212"/>
  <p:tag name="ORIGINALWIDTH" val="1436.45"/>
  <p:tag name="LATEXADDIN" val="\documentclass{article}&#10;\usepackage{amsmath}&#10;\usepackage{xcolor}&#10;\pagestyle{empty}&#10;\begin{document}&#10;&#10;\color{blue}$I_{ds} \approx \mu_n C_{ox}\frac{W}{2L}(V_{gs}-V_T)^2$ &#10;&#10;&#10;&#10;\end{document}"/>
  <p:tag name="IGUANATEXSIZE" val="20"/>
  <p:tag name="IGUANATEXCURSOR" val="128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7735"/>
  <p:tag name="ORIGINALWIDTH" val="2314.073"/>
  <p:tag name="LATEXADDIN" val="\documentclass{article}&#10;\usepackage{amsmath}&#10;\usepackage{xcolor}&#10;\pagestyle{empty}&#10;\begin{document}&#10;&#10;\color{blue}$g_{ds} = \frac{dI_{ds}}{dV_{ds}}= \mu_n C_{ox}\frac{W}{2L}(V_{gs}-V_T)^2 \lambda = \lambda I_{ds}$&#10;&#10;&#10;&#10;\end{document}"/>
  <p:tag name="IGUANATEXSIZE" val="20"/>
  <p:tag name="IGUANATEXCURSOR" val="210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5212"/>
  <p:tag name="ORIGINALWIDTH" val="1364.44"/>
  <p:tag name="LATEXADDIN" val="\documentclass{article}&#10;\usepackage{amsmath}&#10;\usepackage{xcolor}&#10;\pagestyle{empty}&#10;\begin{document}&#10;&#10;\color{blue}$g_m = \mu_n C_{ox}\frac{W}{L}(V_{gs}-V_T)$ &#10;&#10;&#10;&#10;\end{document}"/>
  <p:tag name="IGUANATEXSIZE" val="20"/>
  <p:tag name="IGUANATEXCURSOR" val="119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5266"/>
  <p:tag name="ORIGINALWIDTH" val="1407.196"/>
  <p:tag name="LATEXADDIN" val="\documentclass{article}&#10;\usepackage{amsmath}&#10;\usepackage{xcolor}&#10;\pagestyle{empty}&#10;\begin{document}&#10;&#10;\color{blue}$I_s=Aqn_i^2(\frac{D_n}{N_AL_n}+\frac{D_p}{N_DL_p})$&#10;&#10;&#10;\end{document}"/>
  <p:tag name="IGUANATEXSIZE" val="24"/>
  <p:tag name="IGUANATEXCURSOR" val="165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.5312"/>
  <p:tag name="ORIGINALWIDTH" val="1146.16"/>
  <p:tag name="LATEXADDIN" val="\documentclass{article}&#10;\usepackage{amsmath}&#10;\usepackage{xcolor}&#10;\pagestyle{empty}&#10;\begin{document}&#10;&#10;\color{blue}$g_m = \sqrt{2 \mu_n C_{ox} \frac{W}{L} I_{ds}}$ &#10;&#10;&#10;&#10;\end{document}"/>
  <p:tag name="IGUANATEXSIZE" val="20"/>
  <p:tag name="IGUANATEXCURSOR" val="158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275"/>
  <p:tag name="ORIGINALWIDTH" val="692.3466"/>
  <p:tag name="LATEXADDIN" val="\documentclass{article}&#10;\usepackage{amsmath}&#10;\usepackage{xcolor}&#10;\pagestyle{empty}&#10;\begin{document}&#10;&#10;\color{blue}$g_m = \frac{2I_{ds}}{V_{gs}-V_{T}}$ &#10;&#10;&#10;&#10;\end{document}"/>
  <p:tag name="IGUANATEXSIZE" val="20"/>
  <p:tag name="IGUANATEXCURSOR" val="146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7735"/>
  <p:tag name="ORIGINALWIDTH" val="2314.073"/>
  <p:tag name="LATEXADDIN" val="\documentclass{article}&#10;\usepackage{amsmath}&#10;\usepackage{xcolor}&#10;\pagestyle{empty}&#10;\begin{document}&#10;&#10;\color{blue}$g_{ds} = \frac{dI_{ds}}{dV_{ds}}= \mu_n C_{ox}\frac{W}{2L}(V_{gs}-V_T)^2 \lambda = \lambda I_{ds}$&#10;&#10;&#10;&#10;\end{document}"/>
  <p:tag name="IGUANATEXSIZE" val="20"/>
  <p:tag name="IGUANATEXCURSOR" val="210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5228"/>
  <p:tag name="ORIGINALWIDTH" val="495.8192"/>
  <p:tag name="LATEXADDIN" val="\documentclass{article}&#10;\usepackage{amsmath}&#10;\usepackage{xcolor}&#10;\pagestyle{empty}&#10;\begin{document}&#10;&#10;\color{blue}$ro  = \frac{1}{\lambda I_{ds}}$&#10;&#10;&#10;&#10;\end{document}"/>
  <p:tag name="IGUANATEXSIZE" val="20"/>
  <p:tag name="IGUANATEXCURSOR" val="127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.2758"/>
  <p:tag name="ORIGINALWIDTH" val="1978.776"/>
  <p:tag name="LATEXADDIN" val="\documentclass{article}&#10;\usepackage{amsmath}&#10;\usepackage{xcolor}&#10;\pagestyle{empty}&#10;\begin{document}&#10;&#10;\color{blue}$I_{ds} = \mu_n C_{ox}\frac{W}{L}((V_{gs}-V_T) V_{ds}-\frac{V^2_{ds}}{2})$ &#10;&#10;&#10;&#10;\end{document}"/>
  <p:tag name="IGUANATEXSIZE" val="20"/>
  <p:tag name="IGUANATEXCURSOR" val="153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5212"/>
  <p:tag name="ORIGINALWIDTH" val="965.3847"/>
  <p:tag name="LATEXADDIN" val="\documentclass{article}&#10;\usepackage{amsmath}&#10;\usepackage{xcolor}&#10;\pagestyle{empty}&#10;\begin{document}&#10;&#10;\color{blue}$g_m = \mu_n C_{ox}\frac{W}{L}V_{ds}$ &#10;&#10;&#10;&#10;\end{document}"/>
  <p:tag name="IGUANATEXSIZE" val="20"/>
  <p:tag name="IGUANATEXCURSOR" val="149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5212"/>
  <p:tag name="ORIGINALWIDTH" val="1704.988"/>
  <p:tag name="LATEXADDIN" val="\documentclass{article}&#10;\usepackage{amsmath}&#10;\usepackage{xcolor}&#10;\pagestyle{empty}&#10;\begin{document}&#10;&#10;\color{blue}$g_{ds} = \mu_n C_{ox}\frac{W}{L}(V_{gs}-V_T-V_{ds})$ &#10;&#10;&#10;&#10;\end{document}"/>
  <p:tag name="IGUANATEXSIZE" val="20"/>
  <p:tag name="IGUANATEXCURSOR" val="163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.2758"/>
  <p:tag name="ORIGINALWIDTH" val="1978.776"/>
  <p:tag name="LATEXADDIN" val="\documentclass{article}&#10;\usepackage{amsmath}&#10;\usepackage{xcolor}&#10;\pagestyle{empty}&#10;\begin{document}&#10;&#10;\color{blue}$I_{ds} = \mu_n C_{ox}\frac{W}{L}((V_{gs}-V_T) V_{ds}-\frac{V^2_{ds}}{2})$ &#10;&#10;&#10;&#10;\end{document}"/>
  <p:tag name="IGUANATEXSIZE" val="20"/>
  <p:tag name="IGUANATEXCURSOR" val="153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5212"/>
  <p:tag name="ORIGINALWIDTH" val="965.3847"/>
  <p:tag name="LATEXADDIN" val="\documentclass{article}&#10;\usepackage{amsmath}&#10;\usepackage{xcolor}&#10;\pagestyle{empty}&#10;\begin{document}&#10;&#10;\color{blue}$g_m = \mu_n C_{ox}\frac{W}{L}V_{ds}$ &#10;&#10;&#10;&#10;\end{document}"/>
  <p:tag name="IGUANATEXSIZE" val="20"/>
  <p:tag name="IGUANATEXCURSOR" val="149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5212"/>
  <p:tag name="ORIGINALWIDTH" val="1704.988"/>
  <p:tag name="LATEXADDIN" val="\documentclass{article}&#10;\usepackage{amsmath}&#10;\usepackage{xcolor}&#10;\pagestyle{empty}&#10;\begin{document}&#10;&#10;\color{blue}$g_{ds} = \mu_n C_{ox}\frac{W}{L}(V_{gs}-V_T-V_{ds})$ &#10;&#10;&#10;&#10;\end{document}"/>
  <p:tag name="IGUANATEXSIZE" val="20"/>
  <p:tag name="IGUANATEXCURSOR" val="163"/>
  <p:tag name="TRANSPARENCY" val="True"/>
  <p:tag name="FILENAME" val=""/>
  <p:tag name="LATEXENGINEID" val="1"/>
  <p:tag name="TEMPFOLDER" val="C:\Users\Dell\Downloads\temp\"/>
  <p:tag name="LATEXFORMHEIGHT" val="371.25"/>
  <p:tag name="LATEXFORMWIDTH" val="71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2717"/>
  <p:tag name="ORIGINALWIDTH" val="1017.892"/>
  <p:tag name="LATEXADDIN" val="\documentclass{article}&#10;\usepackage{amsmath}&#10;\pagestyle{empty}&#10;\begin{document}&#10;&#10;&#10;$\frac{V_{in}-V_D}{R}=I_s e^{V_D/V_T}$&#10;&#10;\end{document}"/>
  <p:tag name="IGUANATEXSIZE" val="28"/>
  <p:tag name="IGUANATEXCURSOR" val="118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015"/>
  <p:tag name="ORIGINALWIDTH" val="1052.397"/>
  <p:tag name="LATEXADDIN" val="\documentclass{article}&#10;\usepackage{amsmath}&#10;\usepackage{xcolor}&#10;\pagestyle{empty}&#10;\begin{document}&#10;&#10;\color{blue}$y_{11}=y_{22}=y_{12}=0$ &#10;&#10;&#10;&#10;\end{document}"/>
  <p:tag name="IGUANATEXSIZE" val="20"/>
  <p:tag name="IGUANATEXCURSOR" val="133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5212"/>
  <p:tag name="ORIGINALWIDTH" val="1371.941"/>
  <p:tag name="LATEXADDIN" val="\documentclass{article}&#10;\usepackage{amsmath}&#10;\usepackage{xcolor}&#10;\pagestyle{empty}&#10;\begin{document}&#10;&#10;\color{blue}$C_{GS}=\frac{2}{3}W L C_{ox}+WC_{ov}$ &#10;&#10;&#10;&#10;\end{document}"/>
  <p:tag name="IGUANATEXSIZE" val="20"/>
  <p:tag name="IGUANATEXCURSOR" val="119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015"/>
  <p:tag name="ORIGINALWIDTH" val="737.3529"/>
  <p:tag name="LATEXADDIN" val="\documentclass{article}&#10;\usepackage{amsmath}&#10;\usepackage{xcolor}&#10;\pagestyle{empty}&#10;\begin{document}&#10;&#10;\color{blue}$C_{GD}=WC_{ov}$ &#10;&#10;&#10;&#10;\end{document}"/>
  <p:tag name="IGUANATEXSIZE" val="20"/>
  <p:tag name="IGUANATEXCURSOR" val="121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021"/>
  <p:tag name="ORIGINALWIDTH" val="1371.941"/>
  <p:tag name="LATEXADDIN" val="\documentclass{article}&#10;\usepackage{amsmath}&#10;\usepackage{xcolor}&#10;\pagestyle{empty}&#10;\begin{document}&#10;&#10;\color{blue}$C_{GS}=\frac{1}{2}W L C_{ox}+WC_{ov}$ &#10;&#10;&#10;&#10;\end{document}"/>
  <p:tag name="IGUANATEXSIZE" val="20"/>
  <p:tag name="IGUANATEXCURSOR" val="132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021"/>
  <p:tag name="ORIGINALWIDTH" val="1389.944"/>
  <p:tag name="LATEXADDIN" val="\documentclass{article}&#10;\usepackage{amsmath}&#10;\usepackage{xcolor}&#10;\pagestyle{empty}&#10;\begin{document}&#10;&#10;\color{blue}$C_{GD}=\frac{1}{2}W L C_{ox}+WC_{ov}$ &#10;&#10;&#10;&#10;\end{document}"/>
  <p:tag name="IGUANATEXSIZE" val="20"/>
  <p:tag name="IGUANATEXCURSOR" val="119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2717"/>
  <p:tag name="ORIGINALWIDTH" val="1017.892"/>
  <p:tag name="LATEXADDIN" val="\documentclass{article}&#10;\usepackage{amsmath}&#10;\pagestyle{empty}&#10;\begin{document}&#10;&#10;&#10;$\frac{V_{in}-V_D}{R}=I_s e^{V_D/V_T}$&#10;&#10;\end{document}"/>
  <p:tag name="IGUANATEXSIZE" val="28"/>
  <p:tag name="IGUANATEXCURSOR" val="118"/>
  <p:tag name="TRANSPARENCY" val="True"/>
  <p:tag name="FILENAME" val=""/>
  <p:tag name="LATEXENGINEID" val="1"/>
  <p:tag name="TEMPFOLDER" val="C:\Users\Dell\Downloads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ParallelArch">
  <a:themeElements>
    <a:clrScheme name="">
      <a:dk1>
        <a:srgbClr val="333399"/>
      </a:dk1>
      <a:lt1>
        <a:srgbClr val="FFFFFF"/>
      </a:lt1>
      <a:dk2>
        <a:srgbClr val="990033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2A2A82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rallelArch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ParallelAr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llelAr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llelAr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llelAr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llelAr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llelAr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llelAr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D:\Anshul\ParallelArch.ppt</Template>
  <TotalTime>38696</TotalTime>
  <Words>3180</Words>
  <Application>Microsoft Office PowerPoint</Application>
  <PresentationFormat>On-screen Show (4:3)</PresentationFormat>
  <Paragraphs>602</Paragraphs>
  <Slides>67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Cambria Math</vt:lpstr>
      <vt:lpstr>Noto Sans Symbols</vt:lpstr>
      <vt:lpstr>Times New Roman</vt:lpstr>
      <vt:lpstr>Wingdings</vt:lpstr>
      <vt:lpstr>ParallelArch</vt:lpstr>
      <vt:lpstr>Visio</vt:lpstr>
      <vt:lpstr>ELL 304 Analog Electronic Circuits</vt:lpstr>
      <vt:lpstr>Why Analog is interesting?</vt:lpstr>
      <vt:lpstr>Why Analog is interesting?</vt:lpstr>
      <vt:lpstr>Why do we need Analog?</vt:lpstr>
      <vt:lpstr>ELL 304 Course Structure</vt:lpstr>
      <vt:lpstr>ELL 304 Grading</vt:lpstr>
      <vt:lpstr>ELL 304 Honor Code</vt:lpstr>
      <vt:lpstr>Syllabus</vt:lpstr>
      <vt:lpstr>Some conventions </vt:lpstr>
      <vt:lpstr>Passivity</vt:lpstr>
      <vt:lpstr>Puzzle - 1</vt:lpstr>
      <vt:lpstr>Need for nonlinearity</vt:lpstr>
      <vt:lpstr>Small Signal Analysis</vt:lpstr>
      <vt:lpstr>Introduction to Diodes</vt:lpstr>
      <vt:lpstr>Drift and Diffusion current</vt:lpstr>
      <vt:lpstr>Diffusion current</vt:lpstr>
      <vt:lpstr>Diffusion current</vt:lpstr>
      <vt:lpstr>Diode Equation</vt:lpstr>
      <vt:lpstr>Small Signal Analysis: Motivation</vt:lpstr>
      <vt:lpstr>PowerPoint Presentation</vt:lpstr>
      <vt:lpstr>Some Approximations</vt:lpstr>
      <vt:lpstr>Example -1 </vt:lpstr>
      <vt:lpstr>Example -1 </vt:lpstr>
      <vt:lpstr>Example -2 </vt:lpstr>
      <vt:lpstr>Example -2 </vt:lpstr>
      <vt:lpstr>Small Signal equivalent</vt:lpstr>
      <vt:lpstr>Diode</vt:lpstr>
      <vt:lpstr>Diode as Logic gate</vt:lpstr>
      <vt:lpstr>Summary</vt:lpstr>
      <vt:lpstr>Introduction to Two port</vt:lpstr>
      <vt:lpstr>Three terminal Two Port</vt:lpstr>
      <vt:lpstr>Three terminal Two Port</vt:lpstr>
      <vt:lpstr>Three terminal Two Port</vt:lpstr>
      <vt:lpstr>Condition for maximum gain</vt:lpstr>
      <vt:lpstr>Condition for maximum gain</vt:lpstr>
      <vt:lpstr>Introduction to MOSFETs</vt:lpstr>
      <vt:lpstr>N-MOSFET</vt:lpstr>
      <vt:lpstr>P-MOSFET</vt:lpstr>
      <vt:lpstr>MOSFET Equations (NMOS)</vt:lpstr>
      <vt:lpstr>MOSFET Equations (PMOS)</vt:lpstr>
      <vt:lpstr>Id-VGS characteristics</vt:lpstr>
      <vt:lpstr>Id-VDS characteristics</vt:lpstr>
      <vt:lpstr>Lets revisit y parameter</vt:lpstr>
      <vt:lpstr>Id-VGS characteristics</vt:lpstr>
      <vt:lpstr>Id-VDS characteristics</vt:lpstr>
      <vt:lpstr>For maximizing gain </vt:lpstr>
      <vt:lpstr>Small Signal Analysis</vt:lpstr>
      <vt:lpstr>Small Signal: Transistor (Saturation)</vt:lpstr>
      <vt:lpstr>Small Signal: Transistor (Saturation)</vt:lpstr>
      <vt:lpstr>Small Signal: Transistor (Saturation)</vt:lpstr>
      <vt:lpstr>Small Signal Analysis (NMOS)</vt:lpstr>
      <vt:lpstr>Small Signal Analysis (Triode)</vt:lpstr>
      <vt:lpstr>Small Signal Analysis (Triode)</vt:lpstr>
      <vt:lpstr>Small Signal Analysis</vt:lpstr>
      <vt:lpstr>Tutorial</vt:lpstr>
      <vt:lpstr>Condition for maximum gain</vt:lpstr>
      <vt:lpstr>Body Terminal</vt:lpstr>
      <vt:lpstr>PowerPoint Presentation</vt:lpstr>
      <vt:lpstr>MOSFET Capacitors</vt:lpstr>
      <vt:lpstr>Biasing</vt:lpstr>
      <vt:lpstr>Why biasing is important</vt:lpstr>
      <vt:lpstr>Why biasing is important</vt:lpstr>
      <vt:lpstr>Const. Voltage biasing</vt:lpstr>
      <vt:lpstr>LT Spice Schematic</vt:lpstr>
      <vt:lpstr>LT Spice Results</vt:lpstr>
      <vt:lpstr>Self-Bias</vt:lpstr>
      <vt:lpstr>Single Stage Amplifiers</vt:lpstr>
    </vt:vector>
  </TitlesOfParts>
  <Company>I.I.T. DELHI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Freq_Ref</dc:title>
  <dc:creator>Rakesh Kumar Palani</dc:creator>
  <cp:lastModifiedBy>Rakesh Kumar Palani</cp:lastModifiedBy>
  <cp:revision>511</cp:revision>
  <dcterms:created xsi:type="dcterms:W3CDTF">1990-01-29T05:13:18Z</dcterms:created>
  <dcterms:modified xsi:type="dcterms:W3CDTF">2024-07-23T03:20:46Z</dcterms:modified>
</cp:coreProperties>
</file>