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Medium" panose="020B0604020202020204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3" autoAdjust="0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1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8442"/>
            <a:ext cx="58566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Loan default prediction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673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 GROUP -08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4854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1)Aman Upadhyay - Roll No. 32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1034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Arnav Mishra - Roll No. 63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5456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Anshu Kumari - Roll No. 55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49878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Aditya Shukla - Roll No. 19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4300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Alok Kharwar - Roll No. 28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0481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KIET GROUP OF INSTITUTIONS 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2867"/>
            <a:ext cx="74324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Loan Amount vs. Loan Status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5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[Graph: Boxplot Loan Amount by Status]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Boxplot shows the relationship between loan amount and whether the loan was approved.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Findings: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994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Approved and rejected loans show similar median loan amounts.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However, rejected loans include more extreme loan values.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3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Suggests that very high loan amounts may reduce approval chances.</a:t>
            </a:r>
            <a:endParaRPr lang="en-US" sz="1750" dirty="0"/>
          </a:p>
        </p:txBody>
      </p:sp>
      <p:sp>
        <p:nvSpPr>
          <p:cNvPr id="9" name="Rectangle 8"/>
          <p:cNvSpPr/>
          <p:nvPr/>
        </p:nvSpPr>
        <p:spPr>
          <a:xfrm>
            <a:off x="12790842" y="7723991"/>
            <a:ext cx="1742739" cy="505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5247"/>
            <a:ext cx="73311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Correlation Heatmap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76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[Graph: Correlation Heatmap]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557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heatmap shows how each feature is correlated with the others.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37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Observations: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91814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Credit_History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has the strongest positive correlation with loan approval.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Income-related features (like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ApplicantIncome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are less strongly correlated.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914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Useful for identifying which variables most influence the model.</a:t>
            </a:r>
            <a:endParaRPr lang="en-US" sz="1750" dirty="0"/>
          </a:p>
        </p:txBody>
      </p:sp>
      <p:sp>
        <p:nvSpPr>
          <p:cNvPr id="9" name="Rectangle 8"/>
          <p:cNvSpPr/>
          <p:nvPr/>
        </p:nvSpPr>
        <p:spPr>
          <a:xfrm>
            <a:off x="12833873" y="7788536"/>
            <a:ext cx="1699708" cy="365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2615"/>
            <a:ext cx="103310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Importance from Random Forest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850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[Graph: Feature Importance Bar Plot]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030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plot ranks the features by their importance in the Random Forest model.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Influencing Features: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391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Credit_History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Most influential predictor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LoanAmount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ApplicantIncome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Property_Area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83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Why this matters: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5018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explain the model to stakeholders.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9440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Important for regulatory and business transparency in financial services.</a:t>
            </a:r>
            <a:endParaRPr lang="en-US" sz="1750" dirty="0"/>
          </a:p>
        </p:txBody>
      </p:sp>
      <p:sp>
        <p:nvSpPr>
          <p:cNvPr id="13" name="Rectangle 12"/>
          <p:cNvSpPr/>
          <p:nvPr/>
        </p:nvSpPr>
        <p:spPr>
          <a:xfrm>
            <a:off x="12554174" y="7605656"/>
            <a:ext cx="1936377" cy="623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built two machine learning models to predict loan approval.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performed better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offering more accuracy and robustness.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Features driving predictions: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 history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Loan amount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 income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project can be extended to: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advanced models (XGBoost, LightGBM)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Hyperparameter tuning for higher accuracy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web interface or API for deployment</a:t>
            </a:r>
            <a:endParaRPr lang="en-US" sz="1750" dirty="0"/>
          </a:p>
        </p:txBody>
      </p:sp>
      <p:sp>
        <p:nvSpPr>
          <p:cNvPr id="13" name="Rectangle 12"/>
          <p:cNvSpPr/>
          <p:nvPr/>
        </p:nvSpPr>
        <p:spPr>
          <a:xfrm>
            <a:off x="12704781" y="7702475"/>
            <a:ext cx="1828800" cy="451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6733"/>
            <a:ext cx="64106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Loan prediction using ML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914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Overview: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This project aims to predict whether a loan application will be approved or not, based on applicant details such as income, credit history, employment, and loan amount.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929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Focus Areas: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110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 customer data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532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Preprocess and clean data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954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predictive models (Decision Tree and Random Forest)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376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and visualize results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3798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Interpret feature importance to make the model explainable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435840" y="7637929"/>
            <a:ext cx="2065468" cy="4948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045" y="744855"/>
            <a:ext cx="5293281" cy="661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Dataset  Overview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1045" y="1829872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are working with two datasets: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1045" y="2406610"/>
            <a:ext cx="13148310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Dataset: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Includes ~614 records. Each record includes information about a customer and whether their loan was approved (</a:t>
            </a:r>
            <a:r>
              <a:rPr lang="en-US" sz="16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Loan_Status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1045" y="3173135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Dataset: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Contains ~367 records without the loan status. This dataset is used to predict outcomes based on the trained model.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1045" y="3749873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Features: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1045" y="4326612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Gender, Married, Dependents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41045" y="4739283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Education, Employment Type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1045" y="5151953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 and Co-applicant Income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1045" y="5564624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Loan Amount, Loan Term, Credit History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41045" y="5977295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Property Area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41045" y="6554033"/>
            <a:ext cx="13148310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target variable is: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41045" y="7130772"/>
            <a:ext cx="13148310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Loan_Status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6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= Approved, </a:t>
            </a:r>
            <a:r>
              <a:rPr lang="en-US" sz="16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</a:t>
            </a: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= Not approved</a:t>
            </a:r>
            <a:endParaRPr lang="en-US" sz="1650" dirty="0"/>
          </a:p>
        </p:txBody>
      </p:sp>
      <p:sp>
        <p:nvSpPr>
          <p:cNvPr id="14" name="Rectangle 13"/>
          <p:cNvSpPr/>
          <p:nvPr/>
        </p:nvSpPr>
        <p:spPr>
          <a:xfrm>
            <a:off x="12758569" y="7756264"/>
            <a:ext cx="1785770" cy="36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50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675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build an accurate model, we first cleaned and prepared the data: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855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Combined train and test datasets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apply consistent preprocessing steps.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277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Missing Values: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69951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Categorical features like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Gender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Married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Self_Employed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were filled using the most frequent value (mode).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19769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Numeric features like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LoanAmount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were filled using the median value to reduce the impact of outliers.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695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Encoding Categorical Data: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117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Label Encoding to convert text values into numeric format for model compatibility.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5398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example: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Gender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Male → 1, Female → 0</a:t>
            </a:r>
            <a:endParaRPr lang="en-US" sz="1750" dirty="0"/>
          </a:p>
        </p:txBody>
      </p:sp>
      <p:sp>
        <p:nvSpPr>
          <p:cNvPr id="11" name="Rectangle 10"/>
          <p:cNvSpPr/>
          <p:nvPr/>
        </p:nvSpPr>
        <p:spPr>
          <a:xfrm>
            <a:off x="12726296" y="7777779"/>
            <a:ext cx="1807285" cy="4518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38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16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simplify and improve the model: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7342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Dropped irrelevant features: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76468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Loan_ID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Just a unique identifier, not useful for prediction.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2628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is_train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Temporary flag used during dataset merging.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761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Target Feature: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1830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Loan_Status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(1 for approved, 0 for not approved)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9681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 Features used: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103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Gender, Married, Dependents, Education, Self_Employed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8525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Applicant Income, Co applicant Income, Loan Amount, Loan_Amount_Term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294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Credit_History, Property_Area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9127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features provide a complete profile of each loan applicant.</a:t>
            </a:r>
            <a:endParaRPr lang="en-US" sz="1750" dirty="0"/>
          </a:p>
        </p:txBody>
      </p:sp>
      <p:sp>
        <p:nvSpPr>
          <p:cNvPr id="14" name="Rectangle 13"/>
          <p:cNvSpPr/>
          <p:nvPr/>
        </p:nvSpPr>
        <p:spPr>
          <a:xfrm>
            <a:off x="12758569" y="7756264"/>
            <a:ext cx="1796527" cy="376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03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Building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42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trained two classification models: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60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Tree Classifier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simple, tree-based model that makes decisions by asking "yes/no" questions.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45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Classifier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87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advanced version of Decision Trees that builds many trees and averages their results to improve accuracy.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054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Train/Test Split: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234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Divided the training data into 80% for training and 20% for validation to test model performance before applying it to unseen data.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801600" y="7777779"/>
            <a:ext cx="1828800" cy="3334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3772"/>
            <a:ext cx="82551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Performance Comparison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161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evaluated both models on the validation set.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434233"/>
            <a:ext cx="13042821" cy="1966198"/>
          </a:xfrm>
          <a:prstGeom prst="roundRect">
            <a:avLst>
              <a:gd name="adj" fmla="val 48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244185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224" y="25855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824" y="25855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09217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224" y="323588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Decision Tree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5824" y="323588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e.g., 72.36%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374249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224" y="38862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824" y="38862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e.g., 81.29%</a:t>
            </a:r>
            <a:endParaRPr lang="en-US" sz="175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55582"/>
            <a:ext cx="453628" cy="62376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793790" y="55345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performs better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due to its ability to handle noise and avoid overfitting.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61525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Classification Report (Random Forest):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93790" y="67706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Gives precision, recall, and F1-score for each class.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93790" y="72128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evaluate not just accuracy, but how well the model predicts both approvals and rejections.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801600" y="7702475"/>
            <a:ext cx="1828800" cy="527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156"/>
            <a:ext cx="100289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Visualization – Loan Status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25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[Graph: Loan Status Countplot]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061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bar plot shows the distribution of approved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and rejected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loans in the training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62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Observation: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243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loan applications were approved.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65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Imbalanced classes – may influence the model to favor "approved" outcomes unless handled carefully.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2867"/>
            <a:ext cx="75212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Applicant Income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5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[Graph: Applicant Income Histogram]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histogram shows how applicants’ income is distributed.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994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Most applicants have incomes less than 10,000 units.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distribution is right-skewed, with a few high-income outliers.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3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Could consider log transformation to normalize for better model performance.</a:t>
            </a:r>
            <a:endParaRPr lang="en-US" sz="1750" dirty="0"/>
          </a:p>
        </p:txBody>
      </p:sp>
      <p:sp>
        <p:nvSpPr>
          <p:cNvPr id="9" name="Rectangle 8"/>
          <p:cNvSpPr/>
          <p:nvPr/>
        </p:nvSpPr>
        <p:spPr>
          <a:xfrm>
            <a:off x="12683266" y="7723991"/>
            <a:ext cx="1947134" cy="505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883</Words>
  <Application>Microsoft Office PowerPoint</Application>
  <PresentationFormat>Custom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Roboto Medium</vt:lpstr>
      <vt:lpstr>Consolas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ismail - [2010]</cp:lastModifiedBy>
  <cp:revision>2</cp:revision>
  <dcterms:created xsi:type="dcterms:W3CDTF">2025-05-27T05:49:38Z</dcterms:created>
  <dcterms:modified xsi:type="dcterms:W3CDTF">2025-05-27T06:02:01Z</dcterms:modified>
</cp:coreProperties>
</file>