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QuattrocentoSans-bold.fntdata"/><Relationship Id="rId10" Type="http://schemas.openxmlformats.org/officeDocument/2006/relationships/slide" Target="slides/slide4.xml"/><Relationship Id="rId21" Type="http://schemas.openxmlformats.org/officeDocument/2006/relationships/font" Target="fonts/QuattrocentoSans-regular.fntdata"/><Relationship Id="rId13" Type="http://schemas.openxmlformats.org/officeDocument/2006/relationships/slide" Target="slides/slide7.xml"/><Relationship Id="rId24" Type="http://schemas.openxmlformats.org/officeDocument/2006/relationships/font" Target="fonts/QuattrocentoSans-boldItalic.fntdata"/><Relationship Id="rId12" Type="http://schemas.openxmlformats.org/officeDocument/2006/relationships/slide" Target="slides/slide6.xml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8a342ca6f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e8a342ca6f_1_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8a342ca6f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e8a342ca6f_1_1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8a342ca6f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e8a342ca6f_1_1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8a342ca6f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e8a342ca6f_1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8a342ca6f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e8a342ca6f_1_1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8a342ca6f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e8a342ca6f_1_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8a342ca6f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e8a342ca6f_1_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8a342ca6f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e8a342ca6f_1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8a342ca6f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e8a342ca6f_1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8a342ca6f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e8a342ca6f_1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8a342ca6f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e8a342ca6f_1_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8a342ca6f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e8a342ca6f_1_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8a342ca6f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e8a342ca6f_1_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8a342ca6f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e8a342ca6f_1_1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3" name="Google Shape;113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red and blue rectangle with black background&#10;&#10;Description automatically generated"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096" y="4810985"/>
            <a:ext cx="549554" cy="3205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orange logo&#10;&#10;Description automatically generated"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6729" y="4762706"/>
            <a:ext cx="671175" cy="3775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logo&#10;&#10;Description automatically generated"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8465" y="4837388"/>
            <a:ext cx="845956" cy="19871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/>
        </p:nvSpPr>
        <p:spPr>
          <a:xfrm>
            <a:off x="2159876" y="1390450"/>
            <a:ext cx="48243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Bank of Baroda Hackathon 2024</a:t>
            </a:r>
            <a:endParaRPr b="1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86800" y="3244675"/>
            <a:ext cx="63165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Your Team Name : </a:t>
            </a:r>
            <a:r>
              <a:rPr b="1" i="0" lang="en-GB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FinFusion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Your team bio      : </a:t>
            </a:r>
            <a:r>
              <a:rPr b="1" i="0" lang="en-GB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Innovating financial solutions with a fusion of technology and expertise.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Date                       : </a:t>
            </a:r>
            <a:r>
              <a:rPr b="1" i="0" lang="en-GB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30/6/2024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278050" y="172175"/>
            <a:ext cx="6303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GB" sz="2100" u="none" cap="none" strike="noStrike">
                <a:latin typeface="Quattrocento Sans"/>
                <a:ea typeface="Quattrocento Sans"/>
                <a:cs typeface="Quattrocento Sans"/>
                <a:sym typeface="Quattrocento Sans"/>
              </a:rPr>
              <a:t>User Experience</a:t>
            </a:r>
            <a:endParaRPr/>
          </a:p>
        </p:txBody>
      </p:sp>
      <p:sp>
        <p:nvSpPr>
          <p:cNvPr id="188" name="Google Shape;188;p34"/>
          <p:cNvSpPr txBox="1"/>
          <p:nvPr/>
        </p:nvSpPr>
        <p:spPr>
          <a:xfrm>
            <a:off x="278050" y="842300"/>
            <a:ext cx="8371500" cy="25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How will your idea enhance the user experience?</a:t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Intuitive interfaces: Azure's tools offer user-friendly dashboards and visualizations.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Real-time insights: Immediate access to risk analytics and predictions.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Automated reporting: Reduces manual work and potential errors.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Personalized recommendations: AI-driven suggestions tailored to specific roles.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Streamlined workflows: Integration with existing systems for seamless operations.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Natural language interaction: GPT-4 enables more intuitive querying and analysis.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Mobile accessibility: Cloud-based solution allows access from various devices.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Customizable alerts: Users can set personalized risk thresholds and notifications.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Collaborative features: Facilitates easier information sharing across teams.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Continuous learning: System improves over time, adapting to user needs and patterns.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267475" y="172175"/>
            <a:ext cx="6313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GB" sz="2100" u="none" cap="none" strike="noStrike">
                <a:latin typeface="Quattrocento Sans"/>
                <a:ea typeface="Quattrocento Sans"/>
                <a:cs typeface="Quattrocento Sans"/>
                <a:sym typeface="Quattrocento Sans"/>
              </a:rPr>
              <a:t>Scalability</a:t>
            </a:r>
            <a:endParaRPr/>
          </a:p>
        </p:txBody>
      </p:sp>
      <p:sp>
        <p:nvSpPr>
          <p:cNvPr id="194" name="Google Shape;194;p35"/>
          <p:cNvSpPr txBox="1"/>
          <p:nvPr/>
        </p:nvSpPr>
        <p:spPr>
          <a:xfrm>
            <a:off x="267475" y="863475"/>
            <a:ext cx="8382000" cy="3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How effectively can your solution be scaled to accommodate growth without compromising performance?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Cloud infrastructure: Azure's elastic resources can easily expand to meet growing demands.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Microservices architecture: Allows independent scaling of specific components.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Auto-scaling: Automatically adjusts resources based on workload.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Distributed processing: Synapse Analytics enables efficient handling of large datasets.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Global data centers: Allows geographical distribution for improved performance.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Containerization: Facilitates easy deployment and scaling of applications.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Load balancing: Optimizes resource utilization across multiple instances.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Caching mechanisms: Improves performance for frequently accessed data.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GPT-4 scalability: Handles increasing complexity and volume of language tasks without performance degradation, adapting to growing analytical needs.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This architecture ensures the solution can grow with your bank's needs while maintaining performance and reliability.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267475" y="172175"/>
            <a:ext cx="6313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None/>
            </a:pPr>
            <a:r>
              <a:rPr b="1" lang="en-GB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Ease of Deployment and Maintenance</a:t>
            </a:r>
            <a:endParaRPr/>
          </a:p>
        </p:txBody>
      </p:sp>
      <p:sp>
        <p:nvSpPr>
          <p:cNvPr id="200" name="Google Shape;200;p36"/>
          <p:cNvSpPr txBox="1"/>
          <p:nvPr/>
        </p:nvSpPr>
        <p:spPr>
          <a:xfrm>
            <a:off x="267475" y="863475"/>
            <a:ext cx="8022000" cy="3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Data Ingestion and Storage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Automate data ingestion into Azure Data Lake Storage using Azure Data Factory.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Data Processing and Analytics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Configure Azure Synapse Analytics for seamless data integration and real-time processing.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Machine Learning Model Deployment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Use Azure Machine Learning for automated model training, deployment, and retraining.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Risk Analysis and Workflow Automation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Deploy Azure Logic Apps and Cognitive Services to automate risk assessment workflows.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Visualization and Compliance Management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Set up Power BI for real-time dashboards and Azure Security Center for compliance monitoring.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Use GPT-4 for Advanced Analysis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Implement GPT-4 for insights, task refinement, and multi-agent collaboration to enhance decision-making and efficiency.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33675" y="172175"/>
            <a:ext cx="6247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GB" sz="2100" u="none" cap="none" strike="noStrike">
                <a:latin typeface="Quattrocento Sans"/>
                <a:ea typeface="Quattrocento Sans"/>
                <a:cs typeface="Quattrocento Sans"/>
                <a:sym typeface="Quattrocento Sans"/>
              </a:rPr>
              <a:t>Security Considerations</a:t>
            </a:r>
            <a:endParaRPr/>
          </a:p>
        </p:txBody>
      </p:sp>
      <p:sp>
        <p:nvSpPr>
          <p:cNvPr id="206" name="Google Shape;206;p37"/>
          <p:cNvSpPr txBox="1"/>
          <p:nvPr/>
        </p:nvSpPr>
        <p:spPr>
          <a:xfrm>
            <a:off x="333675" y="863475"/>
            <a:ext cx="7277100" cy="3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To ensure security and integrity, our solution incorporates: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Azure Security Center for comprehensive threat protection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End-to-end encryption for data in transit and at rest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Role-based access control (RBAC) to manage user permissions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Regular security audits and penetration testing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Automated compliance checks against industry standards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Multi-factor authentication for all user access points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Continuous monitoring and logging of system activities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Secure API gateways for external integrations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Data masking and anonymization techniques for sensitive information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Regular security patches and updates across all components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B1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/>
        </p:nvSpPr>
        <p:spPr>
          <a:xfrm>
            <a:off x="307550" y="1703445"/>
            <a:ext cx="64869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Quattrocento Sans"/>
              <a:buNone/>
            </a:pPr>
            <a:r>
              <a:rPr b="1" i="0" lang="en-GB" sz="2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</a:t>
            </a:r>
            <a:endParaRPr b="1" i="0" sz="27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Quattrocento Sans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2" name="Google Shape;212;p38"/>
          <p:cNvSpPr txBox="1"/>
          <p:nvPr/>
        </p:nvSpPr>
        <p:spPr>
          <a:xfrm>
            <a:off x="307550" y="2571750"/>
            <a:ext cx="34194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GB" sz="1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Team members:-</a:t>
            </a:r>
            <a:endParaRPr b="1" sz="1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AutoNum type="arabicPeriod"/>
            </a:pPr>
            <a:r>
              <a:rPr b="1" lang="en-GB" sz="1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Ayan Sheikh</a:t>
            </a:r>
            <a:endParaRPr b="1" sz="1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AutoNum type="arabicPeriod"/>
            </a:pPr>
            <a:r>
              <a:rPr b="1" lang="en-GB" sz="1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Arnav Joglekar</a:t>
            </a:r>
            <a:endParaRPr b="1" sz="1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AutoNum type="arabicPeriod"/>
            </a:pPr>
            <a:r>
              <a:rPr b="1" lang="en-GB" sz="1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Naman Sarda</a:t>
            </a:r>
            <a:endParaRPr b="1" sz="1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AutoNum type="arabicPeriod"/>
            </a:pPr>
            <a:r>
              <a:rPr b="1" lang="en-GB" sz="1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Vedarth Ambilkar</a:t>
            </a:r>
            <a:endParaRPr b="1" sz="1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62725" y="95975"/>
            <a:ext cx="62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None/>
            </a:pPr>
            <a:r>
              <a:rPr b="1" lang="en-GB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Statement?</a:t>
            </a:r>
            <a:endParaRPr b="1"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362725" y="757800"/>
            <a:ext cx="82767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Allowing for a more comprehensive evaluation of risk factor with the help of AI agents , that strive to provide accurate and essential information regarding the financial risk about 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the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borrower , apart from the pure finance based measurements provided the company.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Traditional risk assessment methods employed by banks often rely heavily on historical financial data and basic financial metrics. While these methods provide a foundational understanding, they fall short in capturing the dynamic and complex nature of modern financial environments. The current risk management practices do not adequately address the following challenges: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Data Overload: Banks are inundated with vast amounts of data from various sources. Analyzing these large datasets manually or with conventional methods is time-consuming and prone to human error, making it difficult to identify potential risks and anomalies in real-time.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Predictive Insights: Existing risk management frameworks lack the capability to provide accurate predictive insights. This limitation hinders banks from anticipating market, credit, and operational risks effectively.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Dynamic Risk Factors: Financial environments are increasingly influenced by non-financial factors such as geopolitical events, market sentiment, and regulatory changes. Current methods do not fully integrate these factors into risk assessments.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Regulatory Compliance: Ensuring compliance with ever-evolving regulatory requirements is challenging. Traditional risk management approaches may not be agile enough to adapt to new regulations promptly.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71775" y="172175"/>
            <a:ext cx="6209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None/>
            </a:pPr>
            <a:r>
              <a:rPr b="1" lang="en-GB" sz="2100">
                <a:latin typeface="Quattrocento Sans"/>
                <a:ea typeface="Quattrocento Sans"/>
                <a:cs typeface="Quattrocento Sans"/>
                <a:sym typeface="Quattrocento Sans"/>
              </a:rPr>
              <a:t>Prerequisite</a:t>
            </a:r>
            <a:endParaRPr b="1"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371775" y="863475"/>
            <a:ext cx="79122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What are the alternatives/competitive products for the problem you are solving?</a:t>
            </a:r>
            <a:endParaRPr b="1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Accenture Risk Analytics Platform: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○"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Cloud-based risk management solution.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○"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Offers AI-driven risk assessment and predictive analytics.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○"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Provides customizable risk models and reporting capabilities,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Moody's Analytics Risk Management Solutions: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○"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Offers credit risk assessment and management tools.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○"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Provides stress testing and scenario analysis capabilities.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○"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Includes regulatory reporting and compliance features.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SAS Risk Management: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○"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Comprehensive risk analytics platform.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○"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Offers credit risk, market risk, and operational risk management solutions.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○"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Includes predictive modeling and stress testing capabilities.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59075" y="172175"/>
            <a:ext cx="62217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None/>
            </a:pPr>
            <a:r>
              <a:rPr b="1" lang="en-GB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Tools or resources</a:t>
            </a:r>
            <a:endParaRPr/>
          </a:p>
        </p:txBody>
      </p:sp>
      <p:sp>
        <p:nvSpPr>
          <p:cNvPr id="151" name="Google Shape;151;p28"/>
          <p:cNvSpPr txBox="1"/>
          <p:nvPr/>
        </p:nvSpPr>
        <p:spPr>
          <a:xfrm>
            <a:off x="359075" y="774575"/>
            <a:ext cx="7404000" cy="3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Microsoft Azure Tools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●"/>
            </a:pPr>
            <a:r>
              <a:rPr lang="en-GB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Machine Learning:</a:t>
            </a:r>
            <a:endParaRPr sz="1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Build, train, and deploy machine learning models.</a:t>
            </a:r>
            <a:endParaRPr sz="1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Automate model retraining and deployment.</a:t>
            </a:r>
            <a:endParaRPr sz="1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Integrate with other Azure services for seamless operations.</a:t>
            </a:r>
            <a:endParaRPr sz="1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●"/>
            </a:pPr>
            <a:r>
              <a:rPr lang="en-GB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Synapse Analytics:</a:t>
            </a:r>
            <a:endParaRPr sz="1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Analyze large datasets in real-time.</a:t>
            </a:r>
            <a:endParaRPr sz="1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Integrate data ingestion, data preparation, and data management.</a:t>
            </a:r>
            <a:endParaRPr sz="1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Provides insights using powerful analytics capabilities.</a:t>
            </a:r>
            <a:endParaRPr sz="1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●"/>
            </a:pPr>
            <a:r>
              <a:rPr lang="en-GB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Cognitive Services:</a:t>
            </a:r>
            <a:endParaRPr sz="1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Pre-built AI models for text, speech, vision, and decision-making tasks.</a:t>
            </a:r>
            <a:endParaRPr sz="1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Enhance the analysis of unstructured data.</a:t>
            </a:r>
            <a:endParaRPr sz="1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Integrate AI capabilities directly into applications.</a:t>
            </a:r>
            <a:endParaRPr sz="1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●"/>
            </a:pPr>
            <a:r>
              <a:rPr lang="en-GB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GPT-4 for Advanced Text Analysis:</a:t>
            </a:r>
            <a:endParaRPr sz="1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Generate predictive insights and analyze textual data.</a:t>
            </a:r>
            <a:endParaRPr sz="1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Provide detailed explanations and reports on risk factors.</a:t>
            </a:r>
            <a:endParaRPr sz="1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Automate the generation of mitigation strategies and recommendations.</a:t>
            </a:r>
            <a:endParaRPr sz="1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●"/>
            </a:pPr>
            <a:r>
              <a:rPr lang="en-GB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Agentic Workflows:</a:t>
            </a:r>
            <a:endParaRPr sz="1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Implement agentic workflows using GPT-4 for iterative task refinement.</a:t>
            </a:r>
            <a:endParaRPr sz="1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Enable the AI to autonomously set goals, plan, and execute tasks.</a:t>
            </a:r>
            <a:endParaRPr sz="1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Utilize multi-agent collaboration for enhanced decision-making and problem-solving.</a:t>
            </a:r>
            <a:endParaRPr sz="1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46375" y="165100"/>
            <a:ext cx="6234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None/>
            </a:pPr>
            <a:r>
              <a:rPr b="1" lang="en-GB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Any Supporting Functional Documents</a:t>
            </a:r>
            <a:endParaRPr b="1"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346375" y="730825"/>
            <a:ext cx="82932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1. 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Real-time risk insights and anomaly detection :-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Continuously analyzes market trends, credit data, and operational metrics.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Instantly identifies outliers and potential risks, alerting stakeholders for swift responses, minimizing losses, and maximizing opportunities.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2. 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Adaptive risk mitigation strategies :-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AI dynamically generates and refines strategies based on current conditions.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Considers market volatility, economic indicators, and geopolitical events for tailored actions that evolve with changing circumstances.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3. 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Automated regulatory compliance :-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Integrates current regulatory requirements, performing continuous checks and flagging compliance issues.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Adapts to new regulations, reducing non-compliance risks and streamlining the reporting process.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4. 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Holistic borrower risk profiles :-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Incorporates diverse data sources beyond traditional credit scores for a comprehensive risk picture.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Uses social media activity, industry trends, and behavioral patterns to uncover issues missed by conventional methods, enabling informed lending decisions.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5. 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Proactive risk management :-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Utilizes predictive analytics and machine learning to forecast potential risk scenarios and stress-test portfolios.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Prepares the bank for future risks, optimizing risk management strategies accordingly.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50400" y="193350"/>
            <a:ext cx="63069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None/>
            </a:pPr>
            <a:r>
              <a:rPr b="1" lang="en-GB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Differentiators &amp; Adoption Plan</a:t>
            </a:r>
            <a:endParaRPr b="1"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350400" y="710625"/>
            <a:ext cx="8364600" cy="4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How is your solution better than alternatives and how do you plan to build adoption?</a:t>
            </a:r>
            <a:br>
              <a:rPr b="1" lang="en-GB" sz="12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b="1" sz="12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●"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Your Azure-based solution offers key advantages over Wolters Kluwer OneSumX: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3899" lvl="1" marL="7595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Greater flexibility and customization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3899" lvl="1" marL="7595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More advanced AI capabilities with GPT-4 and agentic workflows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3899" lvl="1" marL="7595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Scalability through Azure's cloud infrastructure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3899" lvl="1" marL="7595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Seamless integration with Microsoft ecosystem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3899" lvl="1" marL="7595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Real-time big data analytics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3899" lvl="1" marL="7595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Continuous improvement via automated model retraining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3899" lvl="1" marL="7595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Potential cost-effectiveness with pay-as-you-go model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3899" lvl="1" marL="7595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Multi-agent collaboration for comprehensive risk assessment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●"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To build adoption: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3900" lvl="1" marL="77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Start with a pilot program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3900" lvl="1" marL="77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Provide thorough training and support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3900" lvl="1" marL="77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Implement a phased rollout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3900" lvl="1" marL="77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Showcase early successes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3900" lvl="1" marL="77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Engage key stakeholders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3900" lvl="1" marL="77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Demonstrate enhanced compliance capabilities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3900" lvl="1" marL="77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Ensure smooth integration with existing workflows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3900" lvl="1" marL="77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Gather feedback and iterate continuously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3900" lvl="1" marL="77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Clearly demonstrate ROI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3900" lvl="1" marL="77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ttrocento Sans"/>
              <a:buChar char="○"/>
            </a:pPr>
            <a:r>
              <a:rPr lang="en-GB" sz="10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Implement effective change management strategies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This approach offers a more adaptable and future-proof solution compared to off-the-shelf products, with the key being effective             communication of benefits and smooth implementation.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46375" y="130475"/>
            <a:ext cx="82617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None/>
            </a:pPr>
            <a:r>
              <a:rPr b="1" lang="en-GB" sz="2100">
                <a:latin typeface="Quattrocento Sans"/>
                <a:ea typeface="Quattrocento Sans"/>
                <a:cs typeface="Quattrocento Sans"/>
                <a:sym typeface="Quattrocento Sans"/>
              </a:rPr>
              <a:t>Flowchart</a:t>
            </a:r>
            <a:br>
              <a:rPr b="1" lang="en-GB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b="1"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0" y="863475"/>
            <a:ext cx="6178950" cy="25607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50" y="604175"/>
            <a:ext cx="8470901" cy="41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256875" y="172175"/>
            <a:ext cx="632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None/>
            </a:pPr>
            <a:r>
              <a:rPr b="1" lang="en-GB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Business Potential and Relevance</a:t>
            </a:r>
            <a:br>
              <a:rPr b="1" lang="en-GB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b="1"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6" name="Google Shape;176;p32"/>
          <p:cNvSpPr txBox="1"/>
          <p:nvPr/>
        </p:nvSpPr>
        <p:spPr>
          <a:xfrm>
            <a:off x="256875" y="863475"/>
            <a:ext cx="8382000" cy="29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What are the business applications of the problem you are solving?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Credit risk assessment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Market risk management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Operational risk mitigation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Regulatory compliance automation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Strategic decision-making support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Customer risk profiling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Liquidity risk management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Reputational risk management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Investment portfolio optimization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These applications enhance overall risk management, enabling more informed decisions and proactive risk mitigation across banking operations.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33675" y="172175"/>
            <a:ext cx="6247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None/>
            </a:pPr>
            <a:r>
              <a:rPr b="1" lang="en-GB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Uniqueness of Approach and Solution</a:t>
            </a:r>
            <a:br>
              <a:rPr b="1" lang="en-GB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b="1"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2" name="Google Shape;182;p33"/>
          <p:cNvSpPr txBox="1"/>
          <p:nvPr/>
        </p:nvSpPr>
        <p:spPr>
          <a:xfrm>
            <a:off x="333675" y="863475"/>
            <a:ext cx="7934700" cy="25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What is the unique aspects of the proposed idea?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Integration of cutting-edge AI (GPT-4) with cloud infrastructure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Agentic workflows for autonomous problem-solving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Multi-agent collaboration for enhanced decision-making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Seamless integration of various Azure tools for comprehensive risk management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Real-time big data analytics combined with advanced predictive capabilities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Customizable and scalable architecture tailored to specific banking needs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Continuous model improvement through automated retraining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Quattrocento Sans"/>
              <a:buChar char="●"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Flexible pay-as-you-go model for cost-effectiveness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This approach offers a more adaptable, powerful, and future-proof solution compared to traditional off-the-shelf risk management products.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