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Lora" charset="1" panose="00000500000000000000"/>
      <p:regular r:id="rId8"/>
    </p:embeddedFont>
    <p:embeddedFont>
      <p:font typeface="Lora Bold" charset="1" panose="00000800000000000000"/>
      <p:regular r:id="rId9"/>
    </p:embeddedFont>
    <p:embeddedFont>
      <p:font typeface="Lora Italics" charset="1" panose="00000500000000000000"/>
      <p:regular r:id="rId10"/>
    </p:embeddedFont>
    <p:embeddedFont>
      <p:font typeface="Lora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64378" y="356765"/>
            <a:ext cx="5850413" cy="2223025"/>
          </a:xfrm>
          <a:custGeom>
            <a:avLst/>
            <a:gdLst/>
            <a:ahLst/>
            <a:cxnLst/>
            <a:rect r="r" b="b" t="t" l="l"/>
            <a:pathLst>
              <a:path h="2223025" w="5850413">
                <a:moveTo>
                  <a:pt x="0" y="0"/>
                </a:moveTo>
                <a:lnTo>
                  <a:pt x="5850412" y="0"/>
                </a:lnTo>
                <a:lnTo>
                  <a:pt x="5850412" y="2223025"/>
                </a:lnTo>
                <a:lnTo>
                  <a:pt x="0" y="222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082" r="0" b="-2512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12688" y="4274977"/>
            <a:ext cx="11055968" cy="187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</a:pPr>
            <a:r>
              <a:rPr lang="en-US" sz="7273">
                <a:solidFill>
                  <a:srgbClr val="004AAD"/>
                </a:solidFill>
                <a:latin typeface="Montserrat Classic Bold"/>
              </a:rPr>
              <a:t>REGULAR EXPRESSION TO NFA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4162" y="1078950"/>
            <a:ext cx="401705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 TURBULENCE&amp; Co.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619249"/>
            <a:ext cx="8470790" cy="187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1"/>
              </a:lnSpc>
            </a:pPr>
            <a:r>
              <a:rPr lang="en-US" sz="2701" spc="135">
                <a:solidFill>
                  <a:srgbClr val="2E2E2E"/>
                </a:solidFill>
                <a:latin typeface="Montserrat Classic"/>
              </a:rPr>
              <a:t>By:</a:t>
            </a:r>
          </a:p>
          <a:p>
            <a:pPr>
              <a:lnSpc>
                <a:spcPts val="3781"/>
              </a:lnSpc>
            </a:pPr>
            <a:r>
              <a:rPr lang="en-US" sz="2701" spc="135">
                <a:solidFill>
                  <a:srgbClr val="2E2E2E"/>
                </a:solidFill>
                <a:latin typeface="Montserrat Classic"/>
              </a:rPr>
              <a:t>ANKIT SINGH (RA2111026010105)</a:t>
            </a:r>
          </a:p>
          <a:p>
            <a:pPr>
              <a:lnSpc>
                <a:spcPts val="3781"/>
              </a:lnSpc>
            </a:pPr>
            <a:r>
              <a:rPr lang="en-US" sz="2701" spc="135">
                <a:solidFill>
                  <a:srgbClr val="2E2E2E"/>
                </a:solidFill>
                <a:latin typeface="Montserrat Classic"/>
              </a:rPr>
              <a:t>PRATHAM AGARWALLA (RA2111026010073)</a:t>
            </a:r>
          </a:p>
          <a:p>
            <a:pPr>
              <a:lnSpc>
                <a:spcPts val="3781"/>
              </a:lnSpc>
            </a:pPr>
            <a:r>
              <a:rPr lang="en-US" sz="2701" spc="135">
                <a:solidFill>
                  <a:srgbClr val="2E2E2E"/>
                </a:solidFill>
                <a:latin typeface="Montserrat Classic"/>
              </a:rPr>
              <a:t>ARNAV SHARMA (RA2111026010075)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16055" y="2303581"/>
            <a:ext cx="6655889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Montserrat Classic Bold"/>
              </a:rPr>
              <a:t>18CSC301T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Montserrat Classic Bold"/>
              </a:rPr>
              <a:t>FORMAL LANGUAGE AND AUTOMATA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01142"/>
            <a:ext cx="683374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253" y="3555632"/>
            <a:ext cx="8716116" cy="643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800" indent="-245900" lvl="1">
              <a:lnSpc>
                <a:spcPts val="3189"/>
              </a:lnSpc>
              <a:buFont typeface="Arial"/>
              <a:buChar char="•"/>
            </a:pPr>
            <a:r>
              <a:rPr lang="en-US" sz="2277">
                <a:solidFill>
                  <a:srgbClr val="004AAD"/>
                </a:solidFill>
                <a:latin typeface="Montserrat Classic Bold"/>
              </a:rPr>
              <a:t>PATTERN MATCHING: NFAS ARE USED IN PATTERN MATCHING TO DETERMINE WHETHER A GIVEN INPUT STRING MATCHES THE REGULAR EXPRESSION. </a:t>
            </a:r>
          </a:p>
          <a:p>
            <a:pPr algn="just" marL="491800" indent="-245900" lvl="1">
              <a:lnSpc>
                <a:spcPts val="3189"/>
              </a:lnSpc>
              <a:buFont typeface="Arial"/>
              <a:buChar char="•"/>
            </a:pPr>
            <a:r>
              <a:rPr lang="en-US" sz="2277">
                <a:solidFill>
                  <a:srgbClr val="004AAD"/>
                </a:solidFill>
                <a:latin typeface="Montserrat Classic Bold"/>
              </a:rPr>
              <a:t>Text Processing: help in breaking down input text into meaningful components based on the regular expression's rules.</a:t>
            </a:r>
          </a:p>
          <a:p>
            <a:pPr algn="just" marL="491800" indent="-245900" lvl="1">
              <a:lnSpc>
                <a:spcPts val="3189"/>
              </a:lnSpc>
              <a:buFont typeface="Arial"/>
              <a:buChar char="•"/>
            </a:pPr>
            <a:r>
              <a:rPr lang="en-US" sz="2277">
                <a:solidFill>
                  <a:srgbClr val="004AAD"/>
                </a:solidFill>
                <a:latin typeface="Montserrat Classic Bold"/>
              </a:rPr>
              <a:t>Compiler and Parser Design: Converting regular expressions to NFAs is an intermediate step in creating lexical analyzers and parsers for programming languages.</a:t>
            </a:r>
          </a:p>
          <a:p>
            <a:pPr algn="just" marL="491800" indent="-245900" lvl="1">
              <a:lnSpc>
                <a:spcPts val="3189"/>
              </a:lnSpc>
              <a:buFont typeface="Arial"/>
              <a:buChar char="•"/>
            </a:pPr>
            <a:r>
              <a:rPr lang="en-US" sz="2277">
                <a:solidFill>
                  <a:srgbClr val="004AAD"/>
                </a:solidFill>
                <a:latin typeface="Montserrat Classic Bold"/>
              </a:rPr>
              <a:t>Data Validation: NFAs can be employed to validate user input against specific formats or constraints.</a:t>
            </a:r>
          </a:p>
          <a:p>
            <a:pPr algn="just" marL="491800" indent="-245900" lvl="1">
              <a:lnSpc>
                <a:spcPts val="3189"/>
              </a:lnSpc>
              <a:buFont typeface="Arial"/>
              <a:buChar char="•"/>
            </a:pPr>
            <a:r>
              <a:rPr lang="en-US" sz="2277">
                <a:solidFill>
                  <a:srgbClr val="004AAD"/>
                </a:solidFill>
                <a:latin typeface="Montserrat Classic Bold"/>
              </a:rPr>
              <a:t>Automating Text Manipulation: NFAs can be used to automate text manipulation tasks. </a:t>
            </a:r>
          </a:p>
          <a:p>
            <a:pPr algn="just">
              <a:lnSpc>
                <a:spcPts val="318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03328" y="682239"/>
            <a:ext cx="8040624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APPLICATION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60488" y="1965655"/>
            <a:ext cx="8583464" cy="649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8515" indent="-234257" lvl="1">
              <a:lnSpc>
                <a:spcPts val="3038"/>
              </a:lnSpc>
              <a:buFont typeface="Arial"/>
              <a:buChar char="•"/>
            </a:pPr>
            <a:r>
              <a:rPr lang="en-US" sz="2170">
                <a:solidFill>
                  <a:srgbClr val="0A4EA1"/>
                </a:solidFill>
                <a:latin typeface="Montserrat Classic Bold"/>
              </a:rPr>
              <a:t>Text Search and Extraction: Regular expressions are commonly used for searching and extracting specific patterns or information from text documents. </a:t>
            </a:r>
          </a:p>
          <a:p>
            <a:pPr algn="just" marL="468515" indent="-234257" lvl="1">
              <a:lnSpc>
                <a:spcPts val="3038"/>
              </a:lnSpc>
              <a:buFont typeface="Arial"/>
              <a:buChar char="•"/>
            </a:pPr>
            <a:r>
              <a:rPr lang="en-US" sz="2170">
                <a:solidFill>
                  <a:srgbClr val="0A4EA1"/>
                </a:solidFill>
                <a:latin typeface="Montserrat Classic Bold"/>
              </a:rPr>
              <a:t>Data Validation and Input Sanitization: Regular expressions and NFAs are employed to validate user input, ensuring it conforms to specific formats or constraints. </a:t>
            </a:r>
          </a:p>
          <a:p>
            <a:pPr algn="just" marL="468515" indent="-234257" lvl="1">
              <a:lnSpc>
                <a:spcPts val="3038"/>
              </a:lnSpc>
              <a:buFont typeface="Arial"/>
              <a:buChar char="•"/>
            </a:pPr>
            <a:r>
              <a:rPr lang="en-US" sz="2170">
                <a:solidFill>
                  <a:srgbClr val="0A4EA1"/>
                </a:solidFill>
                <a:latin typeface="Montserrat Classic Bold"/>
              </a:rPr>
              <a:t>Information Retrieval: Users can define complex search patterns to retrieve specific documents or data from large databases or archives.</a:t>
            </a:r>
          </a:p>
          <a:p>
            <a:pPr algn="just" marL="468515" indent="-234257" lvl="1">
              <a:lnSpc>
                <a:spcPts val="3038"/>
              </a:lnSpc>
              <a:buFont typeface="Arial"/>
              <a:buChar char="•"/>
            </a:pPr>
            <a:r>
              <a:rPr lang="en-US" sz="2170">
                <a:solidFill>
                  <a:srgbClr val="0A4EA1"/>
                </a:solidFill>
                <a:latin typeface="Montserrat Classic Bold"/>
              </a:rPr>
              <a:t>Natural Language Processing (NLP): They help identify and manipulate linguistic patterns within text data.</a:t>
            </a:r>
          </a:p>
          <a:p>
            <a:pPr algn="just" marL="468515" indent="-234257" lvl="1">
              <a:lnSpc>
                <a:spcPts val="3038"/>
              </a:lnSpc>
              <a:buFont typeface="Arial"/>
              <a:buChar char="•"/>
            </a:pPr>
            <a:r>
              <a:rPr lang="en-US" sz="2170">
                <a:solidFill>
                  <a:srgbClr val="0A4EA1"/>
                </a:solidFill>
                <a:latin typeface="Montserrat Classic Bold"/>
              </a:rPr>
              <a:t>Text Parsing and Tokenization: Regular expressions and NFAs are used to break down text into meaningful units (tokens) in applications like parsing data formats (e.g., JSON, XML) or splitting text into words and sentences.</a:t>
            </a:r>
          </a:p>
          <a:p>
            <a:pPr algn="just">
              <a:lnSpc>
                <a:spcPts val="30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34093" y="410947"/>
            <a:ext cx="10799141" cy="9702782"/>
          </a:xfrm>
          <a:custGeom>
            <a:avLst/>
            <a:gdLst/>
            <a:ahLst/>
            <a:cxnLst/>
            <a:rect r="r" b="b" t="t" l="l"/>
            <a:pathLst>
              <a:path h="9702782" w="10799141">
                <a:moveTo>
                  <a:pt x="0" y="0"/>
                </a:moveTo>
                <a:lnTo>
                  <a:pt x="10799142" y="0"/>
                </a:lnTo>
                <a:lnTo>
                  <a:pt x="10799142" y="9702782"/>
                </a:lnTo>
                <a:lnTo>
                  <a:pt x="0" y="9702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9107" y="4166963"/>
            <a:ext cx="559649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THE </a:t>
            </a:r>
          </a:p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PROCESS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4593">
            <a:off x="8023448" y="-2009860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4" y="0"/>
                </a:lnTo>
                <a:lnTo>
                  <a:pt x="17617704" y="17617704"/>
                </a:lnTo>
                <a:lnTo>
                  <a:pt x="0" y="1761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662819">
            <a:off x="8489744" y="-2841143"/>
            <a:ext cx="12794948" cy="8828634"/>
          </a:xfrm>
          <a:custGeom>
            <a:avLst/>
            <a:gdLst/>
            <a:ahLst/>
            <a:cxnLst/>
            <a:rect r="r" b="b" t="t" l="l"/>
            <a:pathLst>
              <a:path h="8828634" w="12794948">
                <a:moveTo>
                  <a:pt x="0" y="0"/>
                </a:moveTo>
                <a:lnTo>
                  <a:pt x="12794949" y="0"/>
                </a:lnTo>
                <a:lnTo>
                  <a:pt x="12794949" y="8828633"/>
                </a:lnTo>
                <a:lnTo>
                  <a:pt x="0" y="8828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1385"/>
            <a:ext cx="857778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EXPLANATION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76097"/>
            <a:ext cx="16230600" cy="5065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4099" indent="-272050" lvl="1">
              <a:lnSpc>
                <a:spcPts val="4032"/>
              </a:lnSpc>
              <a:buFont typeface="Arial"/>
              <a:buChar char="•"/>
            </a:pPr>
            <a:r>
              <a:rPr lang="en-US" sz="2520">
                <a:solidFill>
                  <a:srgbClr val="2E2E2E"/>
                </a:solidFill>
                <a:latin typeface="Montserrat Classic"/>
              </a:rPr>
              <a:t>Define the Regular Expression: Begin with a given regular expression that you want to convert to an NFA. </a:t>
            </a:r>
          </a:p>
          <a:p>
            <a:pPr algn="just" marL="544099" indent="-272050" lvl="1">
              <a:lnSpc>
                <a:spcPts val="4032"/>
              </a:lnSpc>
              <a:buFont typeface="Arial"/>
              <a:buChar char="•"/>
            </a:pPr>
            <a:r>
              <a:rPr lang="en-US" sz="2520">
                <a:solidFill>
                  <a:srgbClr val="2E2E2E"/>
                </a:solidFill>
                <a:latin typeface="Montserrat Classic"/>
              </a:rPr>
              <a:t>Parse the Regular Expression: Parse the regular expression to break it down into its constituent symbols and operators. </a:t>
            </a:r>
          </a:p>
          <a:p>
            <a:pPr algn="just" marL="544099" indent="-272050" lvl="1">
              <a:lnSpc>
                <a:spcPts val="4032"/>
              </a:lnSpc>
              <a:buFont typeface="Arial"/>
              <a:buChar char="•"/>
            </a:pPr>
            <a:r>
              <a:rPr lang="en-US" sz="2520">
                <a:solidFill>
                  <a:srgbClr val="2E2E2E"/>
                </a:solidFill>
                <a:latin typeface="Montserrat Classic"/>
              </a:rPr>
              <a:t>Thompson's Construction Algorithm</a:t>
            </a:r>
          </a:p>
          <a:p>
            <a:pPr algn="just" marL="544099" indent="-272050" lvl="1">
              <a:lnSpc>
                <a:spcPts val="4032"/>
              </a:lnSpc>
              <a:buFont typeface="Arial"/>
              <a:buChar char="•"/>
            </a:pPr>
            <a:r>
              <a:rPr lang="en-US" sz="2520">
                <a:solidFill>
                  <a:srgbClr val="2E2E2E"/>
                </a:solidFill>
                <a:latin typeface="Montserrat Classic"/>
              </a:rPr>
              <a:t>Final NFA: After applying Thompson's Construction Algorithm to each part of the regular expression, you should have a single NFA that represents the entire regular expression.</a:t>
            </a:r>
          </a:p>
          <a:p>
            <a:pPr algn="just" marL="544099" indent="-272050" lvl="1">
              <a:lnSpc>
                <a:spcPts val="4032"/>
              </a:lnSpc>
              <a:buFont typeface="Arial"/>
              <a:buChar char="•"/>
            </a:pPr>
            <a:r>
              <a:rPr lang="en-US" sz="2520">
                <a:solidFill>
                  <a:srgbClr val="2E2E2E"/>
                </a:solidFill>
                <a:latin typeface="Montserrat Classic"/>
              </a:rPr>
              <a:t>Visualize the NFA: To help with understanding and debugging, you can visualize the NFA using a graphical representation, such as Graphviz. </a:t>
            </a:r>
          </a:p>
          <a:p>
            <a:pPr>
              <a:lnSpc>
                <a:spcPts val="403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8905814">
            <a:off x="-4266374" y="6074235"/>
            <a:ext cx="11300655" cy="9184351"/>
          </a:xfrm>
          <a:custGeom>
            <a:avLst/>
            <a:gdLst/>
            <a:ahLst/>
            <a:cxnLst/>
            <a:rect r="r" b="b" t="t" l="l"/>
            <a:pathLst>
              <a:path h="9184351" w="11300655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72571" y="2054044"/>
            <a:ext cx="11786905" cy="7844574"/>
          </a:xfrm>
          <a:custGeom>
            <a:avLst/>
            <a:gdLst/>
            <a:ahLst/>
            <a:cxnLst/>
            <a:rect r="r" b="b" t="t" l="l"/>
            <a:pathLst>
              <a:path h="7844574" w="11786905">
                <a:moveTo>
                  <a:pt x="0" y="0"/>
                </a:moveTo>
                <a:lnTo>
                  <a:pt x="11786905" y="0"/>
                </a:lnTo>
                <a:lnTo>
                  <a:pt x="11786905" y="7844575"/>
                </a:lnTo>
                <a:lnTo>
                  <a:pt x="0" y="7844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688" r="0" b="-56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2205"/>
            <a:ext cx="1178690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EXAMPLE PROBLEM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08728">
            <a:off x="6461224" y="-4582532"/>
            <a:ext cx="15887340" cy="15887340"/>
          </a:xfrm>
          <a:custGeom>
            <a:avLst/>
            <a:gdLst/>
            <a:ahLst/>
            <a:cxnLst/>
            <a:rect r="r" b="b" t="t" l="l"/>
            <a:pathLst>
              <a:path h="15887340" w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8401">
            <a:off x="15297701" y="384797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2301">
            <a:off x="-5072607" y="6650746"/>
            <a:ext cx="11928886" cy="8231043"/>
          </a:xfrm>
          <a:custGeom>
            <a:avLst/>
            <a:gdLst/>
            <a:ahLst/>
            <a:cxnLst/>
            <a:rect r="r" b="b" t="t" l="l"/>
            <a:pathLst>
              <a:path h="8231043" w="11928886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3907" y="846538"/>
            <a:ext cx="6483015" cy="8644021"/>
          </a:xfrm>
          <a:custGeom>
            <a:avLst/>
            <a:gdLst/>
            <a:ahLst/>
            <a:cxnLst/>
            <a:rect r="r" b="b" t="t" l="l"/>
            <a:pathLst>
              <a:path h="8644021" w="6483015">
                <a:moveTo>
                  <a:pt x="0" y="0"/>
                </a:moveTo>
                <a:lnTo>
                  <a:pt x="6483015" y="0"/>
                </a:lnTo>
                <a:lnTo>
                  <a:pt x="6483015" y="8644021"/>
                </a:lnTo>
                <a:lnTo>
                  <a:pt x="0" y="8644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9416" y="1190625"/>
            <a:ext cx="4996390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471" y="4160350"/>
            <a:ext cx="10182076" cy="84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6300">
                <a:solidFill>
                  <a:srgbClr val="004AAD"/>
                </a:solidFill>
                <a:latin typeface="Montserrat Classic Bold"/>
              </a:rPr>
              <a:t>PRATHAM ANKIT ARNAV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6866" y="5254274"/>
            <a:ext cx="8001284" cy="235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2"/>
              </a:lnSpc>
              <a:spcBef>
                <a:spcPct val="0"/>
              </a:spcBef>
            </a:pPr>
            <a:r>
              <a:rPr lang="en-US" sz="4622">
                <a:solidFill>
                  <a:srgbClr val="004AAD"/>
                </a:solidFill>
                <a:latin typeface="Lora"/>
              </a:rPr>
              <a:t>WE HAVE COLLABORATELY DONE THE ENTIRE PROJECT WITH EQUAL CONTRIBUTIONS.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5771" y="536647"/>
            <a:ext cx="10956307" cy="173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8925" y="3158736"/>
            <a:ext cx="15930375" cy="401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7"/>
              </a:lnSpc>
            </a:pPr>
            <a:r>
              <a:rPr lang="en-US" sz="2857">
                <a:solidFill>
                  <a:srgbClr val="004AAD"/>
                </a:solidFill>
                <a:latin typeface="Montserrat Classic Bold"/>
              </a:rPr>
              <a:t>IN THIS PROJECT, WE HAVE DEVELOPED A REGULAR EXPRESSION TO NON-DETERMINISTIC FINITE AUTOMATON (NFA) CONVERSION TOOL. THE TOOL PROVIDES A VALUABLE BRIDGE BETWEEN HUMAN-READABLE REGULAR EXPRESSIONS AND MACHINE-UNDERSTANDABLE NFAS.</a:t>
            </a:r>
          </a:p>
          <a:p>
            <a:pPr algn="just">
              <a:lnSpc>
                <a:spcPts val="2857"/>
              </a:lnSpc>
            </a:pPr>
            <a:r>
              <a:rPr lang="en-US" sz="2857">
                <a:solidFill>
                  <a:srgbClr val="004AAD"/>
                </a:solidFill>
                <a:latin typeface="Montserrat Classic Bold"/>
              </a:rPr>
              <a:t>By leveraging the Thompson's Construction Algorithm and visualizations through Graphviz, our tool offers a user-friendly interface for transforming regular expressions into NFAs. Users can input a wide range of regular expressions and instantly visualize the corresponding NFA, aiding in comprehension and validation of regular expressions.</a:t>
            </a:r>
          </a:p>
          <a:p>
            <a:pPr algn="just">
              <a:lnSpc>
                <a:spcPts val="285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28925" y="8429119"/>
            <a:ext cx="16189434" cy="35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8"/>
              </a:lnSpc>
              <a:spcBef>
                <a:spcPct val="0"/>
              </a:spcBef>
            </a:pPr>
            <a:r>
              <a:rPr lang="en-US" sz="2628">
                <a:solidFill>
                  <a:srgbClr val="004AAD"/>
                </a:solidFill>
                <a:latin typeface="Montserrat Classic Bold"/>
              </a:rPr>
              <a:t>GITHUB: HTTPS://GITHUB.COM/ARNAV131003/FLA-ASSINGMENT-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DAFzXmoQaIU</dc:identifier>
  <dcterms:modified xsi:type="dcterms:W3CDTF">2011-08-01T06:04:30Z</dcterms:modified>
  <cp:revision>1</cp:revision>
  <dc:title>Profile</dc:title>
</cp:coreProperties>
</file>