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2.xml" ContentType="application/vnd.openxmlformats-officedocument.presentationml.slide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app.xml" ContentType="application/vnd.openxmlformats-officedocument.extended-properties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template.main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>
  <p:sldMasterIdLst>
    <p:sldMasterId id="2147483648" r:id="rId1"/>
    <p:sldMasterId id="2147483650" r:id="rId2"/>
  </p:sldMasterIdLst>
  <p:notesMasterIdLst>
    <p:notesMasterId r:id="rId8"/>
  </p:notes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82" d="100"/>
          <a:sy n="82" d="100"/>
        </p:scale>
        <p:origin x="691" y="58"/>
      </p:cViewPr>
      <p:guideLst>
        <p:guide pos="2160" orient="horz"/>
        <p:guide pos="3840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theme" Target="theme/theme3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 /><Relationship Id="rId10" Type="http://schemas.openxmlformats.org/officeDocument/2006/relationships/tableStyles" Target="tableStyles.xml" /><Relationship Id="rId11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F219FAC-6822-5D45-B6D7-159040EBDA1D}" type="datetimeFigureOut">
              <a:rPr lang="en-US"/>
              <a:t>1/14/2023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70E1B22-2DBE-1B42-9AD7-8EA3C1BAF1FD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D0716BE-4807-09D3-2619-A094DC8601A2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C8C5DD6-A472-869D-0386-F6B475CDD270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userDrawn="1">
  <p:cSld name="Title Slide (ABBA Confident Blue)">
    <p:bg>
      <p:bgPr shadeToTitle="0">
        <a:solidFill>
          <a:srgbClr val="0B5574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>
                <a:ln w="22225">
                  <a:solidFill>
                    <a:schemeClr val="tx1"/>
                  </a:solidFill>
                </a:ln>
              </a:defRPr>
            </a:lvl1pPr>
          </a:lstStyle>
          <a:p>
            <a:pPr>
              <a:defRPr/>
            </a:pPr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GB"/>
              <a:t>CLICK TO EDIT MASTER SUBTITLE STYLE</a:t>
            </a:r>
            <a:endParaRPr lang="en-US"/>
          </a:p>
        </p:txBody>
      </p:sp>
      <p:pic>
        <p:nvPicPr>
          <p:cNvPr id="8" name="Picture 7" descr="Shape, rectangle&#10;&#10;Description automatically generated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/>
          <p:cNvSpPr>
            <a:spLocks noGrp="1"/>
          </p:cNvSpPr>
          <p:nvPr>
            <p:ph type="body" sz="quarter" idx="10"/>
          </p:nvPr>
        </p:nvSpPr>
        <p:spPr bwMode="auto"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</p:txBody>
      </p:sp>
      <p:sp>
        <p:nvSpPr>
          <p:cNvPr id="5" name="Text Placeholder 19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en-GB"/>
              <a:t>FOR PURPOSES OF FORAGE VIRTUAL WORK EXPERIENCE PROGRAM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CBD1D9E-D27F-4554-BE6E-550908FE1FBE}" type="datetime1">
              <a:rPr lang="en-GB"/>
              <a:t>14/01/2023</a:t>
            </a:fld>
            <a:endParaRPr lang="en-GB"/>
          </a:p>
        </p:txBody>
      </p:sp>
      <p:sp>
        <p:nvSpPr>
          <p:cNvPr id="4" name="Content Placeholder 2"/>
          <p:cNvSpPr>
            <a:spLocks noGrp="1"/>
          </p:cNvSpPr>
          <p:nvPr>
            <p:ph idx="11" hasCustomPrompt="1"/>
          </p:nvPr>
        </p:nvSpPr>
        <p:spPr bwMode="auto"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defRPr sz="1400"/>
            </a:lvl2pPr>
            <a:lvl3pPr marL="447675" indent="-188913">
              <a:defRPr sz="1200"/>
            </a:lvl3pPr>
            <a:lvl4pPr marL="715963" indent="-233363">
              <a:defRPr sz="1100"/>
            </a:lvl4pPr>
            <a:lvl5pPr marL="984250" indent="-233363">
              <a:defRPr sz="1100"/>
            </a:lvl5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>
  <p:cSld name="">
    <p:bg>
      <p:bgPr shadeToTitle="0">
        <a:solidFill>
          <a:srgbClr val="E47874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Placeholder 19"/>
          <p:cNvSpPr txBox="1"/>
          <p:nvPr userDrawn="1"/>
        </p:nvSpPr>
        <p:spPr bwMode="auto"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>
              <a:lnSpc>
                <a:spcPct val="150000"/>
              </a:lnSpc>
              <a:spcBef>
                <a:spcPts val="1000"/>
              </a:spcBef>
              <a:buFont typeface="Arial"/>
              <a:buNone/>
              <a:defRPr sz="1100" b="0" i="0" spc="150">
                <a:solidFill>
                  <a:schemeClr val="tx1"/>
                </a:solidFill>
                <a:latin typeface="Mylius Modern"/>
                <a:ea typeface="+mn-ea"/>
                <a:cs typeface="+mn-cs"/>
              </a:defRPr>
            </a:lvl1pPr>
            <a:lvl2pPr marL="685800" indent="-228600" algn="l" defTabSz="914400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bg1"/>
                </a:solidFill>
                <a:latin typeface="Mylius Modern"/>
                <a:ea typeface="+mn-ea"/>
                <a:cs typeface="+mn-cs"/>
              </a:defRPr>
            </a:lvl2pPr>
            <a:lvl3pPr marL="1143000" indent="-228600" algn="l" defTabSz="914400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bg1"/>
                </a:solidFill>
                <a:latin typeface="Mylius Modern"/>
                <a:ea typeface="+mn-ea"/>
                <a:cs typeface="+mn-cs"/>
              </a:defRPr>
            </a:lvl3pPr>
            <a:lvl4pPr marL="1600200" indent="-228600" algn="l" defTabSz="914400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bg1"/>
                </a:solidFill>
                <a:latin typeface="Mylius Modern"/>
                <a:ea typeface="+mn-ea"/>
                <a:cs typeface="+mn-cs"/>
              </a:defRPr>
            </a:lvl4pPr>
            <a:lvl5pPr marL="2057400" indent="-228600" algn="l" defTabSz="914400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bg1"/>
                </a:solidFill>
                <a:latin typeface="Mylius Modern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/>
              <a:t>FOR PURPOSES OF FORAGE VIRTUAL WORK EXPERIENCE PROGRAM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>
        <a:lnSpc>
          <a:spcPct val="90000"/>
        </a:lnSpc>
        <a:spcBef>
          <a:spcPts val="0"/>
        </a:spcBef>
        <a:buNone/>
        <a:defRPr sz="4400" b="1" i="0" spc="600">
          <a:ln w="19050">
            <a:solidFill>
              <a:schemeClr val="bg1"/>
            </a:solidFill>
          </a:ln>
          <a:noFill/>
          <a:latin typeface="Mylius Modern"/>
          <a:ea typeface="+mj-ea"/>
          <a:cs typeface="+mj-cs"/>
        </a:defRPr>
      </a:lvl1pPr>
    </p:titleStyle>
    <p:bodyStyle>
      <a:lvl1pPr marL="228600" indent="-228600" algn="l" defTabSz="914400">
        <a:lnSpc>
          <a:spcPct val="150000"/>
        </a:lnSpc>
        <a:spcBef>
          <a:spcPts val="1000"/>
        </a:spcBef>
        <a:buFont typeface="Arial"/>
        <a:buChar char="•"/>
        <a:defRPr sz="2800" b="0" i="0">
          <a:solidFill>
            <a:schemeClr val="bg1"/>
          </a:solidFill>
          <a:latin typeface="Mylius Modern"/>
          <a:ea typeface="+mn-ea"/>
          <a:cs typeface="+mn-cs"/>
        </a:defRPr>
      </a:lvl1pPr>
      <a:lvl2pPr marL="685800" indent="-228600" algn="l" defTabSz="914400">
        <a:lnSpc>
          <a:spcPct val="150000"/>
        </a:lnSpc>
        <a:spcBef>
          <a:spcPts val="500"/>
        </a:spcBef>
        <a:buFont typeface="Arial"/>
        <a:buChar char="•"/>
        <a:defRPr sz="2400" b="0" i="0">
          <a:solidFill>
            <a:schemeClr val="bg1"/>
          </a:solidFill>
          <a:latin typeface="Mylius Modern"/>
          <a:ea typeface="+mn-ea"/>
          <a:cs typeface="+mn-cs"/>
        </a:defRPr>
      </a:lvl2pPr>
      <a:lvl3pPr marL="1143000" indent="-228600" algn="l" defTabSz="914400">
        <a:lnSpc>
          <a:spcPct val="150000"/>
        </a:lnSpc>
        <a:spcBef>
          <a:spcPts val="500"/>
        </a:spcBef>
        <a:buFont typeface="Arial"/>
        <a:buChar char="•"/>
        <a:defRPr sz="2000" b="0" i="0">
          <a:solidFill>
            <a:schemeClr val="bg1"/>
          </a:solidFill>
          <a:latin typeface="Mylius Modern"/>
          <a:ea typeface="+mn-ea"/>
          <a:cs typeface="+mn-cs"/>
        </a:defRPr>
      </a:lvl3pPr>
      <a:lvl4pPr marL="1600200" indent="-228600" algn="l" defTabSz="914400">
        <a:lnSpc>
          <a:spcPct val="150000"/>
        </a:lnSpc>
        <a:spcBef>
          <a:spcPts val="500"/>
        </a:spcBef>
        <a:buFont typeface="Arial"/>
        <a:buChar char="•"/>
        <a:defRPr sz="1800" b="0" i="0">
          <a:solidFill>
            <a:schemeClr val="bg1"/>
          </a:solidFill>
          <a:latin typeface="Mylius Modern"/>
          <a:ea typeface="+mn-ea"/>
          <a:cs typeface="+mn-cs"/>
        </a:defRPr>
      </a:lvl4pPr>
      <a:lvl5pPr marL="2057400" indent="-228600" algn="l" defTabSz="914400">
        <a:lnSpc>
          <a:spcPct val="150000"/>
        </a:lnSpc>
        <a:spcBef>
          <a:spcPts val="500"/>
        </a:spcBef>
        <a:buFont typeface="Arial"/>
        <a:buChar char="•"/>
        <a:defRPr sz="1800" b="0" i="0">
          <a:solidFill>
            <a:schemeClr val="bg1"/>
          </a:solidFill>
          <a:latin typeface="Mylius Modern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Box 3"/>
          <p:cNvSpPr txBox="1"/>
          <p:nvPr userDrawn="1"/>
        </p:nvSpPr>
        <p:spPr bwMode="auto">
          <a:xfrm>
            <a:off x="256582" y="6591385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600" b="0" i="0" spc="0">
                <a:solidFill>
                  <a:srgbClr val="BEB3B2"/>
                </a:solidFill>
                <a:latin typeface="Mylius Modern"/>
              </a:rPr>
              <a:t>FOR PURPOSES OF FORAGE VIRTUAL WORK EXPERIENCE PROGRAM</a:t>
            </a:r>
            <a:endParaRPr/>
          </a:p>
        </p:txBody>
      </p:sp>
      <p:sp>
        <p:nvSpPr>
          <p:cNvPr id="13" name="Slide Number Placeholder 5"/>
          <p:cNvSpPr txBox="1"/>
          <p:nvPr userDrawn="1"/>
        </p:nvSpPr>
        <p:spPr bwMode="auto"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51BACC82-5A65-4E43-B4FE-801ED5E2C88E}" type="slidenum">
              <a:rPr lang="en-GB" sz="700" b="0" i="0">
                <a:solidFill>
                  <a:srgbClr val="BEB3B2"/>
                </a:solidFill>
                <a:latin typeface="Mylius Modern"/>
              </a:rPr>
              <a:t>‹#›</a:t>
            </a:fld>
            <a:endParaRPr lang="en-GB" sz="1000" b="0" i="0">
              <a:solidFill>
                <a:srgbClr val="BEB3B2"/>
              </a:solidFill>
              <a:latin typeface="Mylius Modern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343672" y="323488"/>
            <a:ext cx="8797438" cy="442866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pPr>
              <a:defRPr/>
            </a:pPr>
            <a:r>
              <a:rPr lang="en-GB"/>
              <a:t>CLICK TO EDIT MASTER TITLE STYLE</a:t>
            </a:r>
            <a:endParaRPr/>
          </a:p>
        </p:txBody>
      </p:sp>
      <p:pic>
        <p:nvPicPr>
          <p:cNvPr id="8" name="Picture 7" descr="Shape, rectangle&#10;&#10;Description automatically generated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>
                <a:solidFill>
                  <a:srgbClr val="BEB3B2"/>
                </a:solidFill>
                <a:latin typeface="Mylius Modern"/>
              </a:defRPr>
            </a:lvl1pPr>
          </a:lstStyle>
          <a:p>
            <a:pPr>
              <a:defRPr/>
            </a:pPr>
            <a:fld id="{0CBD1D9E-D27F-4554-BE6E-550908FE1FBE}" type="datetime1">
              <a:rPr lang="en-GB"/>
              <a:t>14/01/2023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2800" b="0" i="0" cap="all" spc="600">
          <a:solidFill>
            <a:schemeClr val="bg1"/>
          </a:solidFill>
          <a:latin typeface="Mylius Modern"/>
          <a:ea typeface="+mj-ea"/>
          <a:cs typeface="+mj-cs"/>
        </a:defRPr>
      </a:lvl1pPr>
    </p:titleStyle>
    <p:bodyStyle>
      <a:lvl1pPr marL="228600" indent="-228600" algn="l" defTabSz="914400">
        <a:lnSpc>
          <a:spcPct val="150000"/>
        </a:lnSpc>
        <a:spcBef>
          <a:spcPts val="1000"/>
        </a:spcBef>
        <a:buFont typeface="Arial"/>
        <a:buChar char="•"/>
        <a:defRPr sz="2000" b="0" i="0">
          <a:solidFill>
            <a:srgbClr val="0B5574"/>
          </a:solidFill>
          <a:latin typeface="Mylius Modern"/>
          <a:ea typeface="+mn-ea"/>
          <a:cs typeface="+mn-cs"/>
        </a:defRPr>
      </a:lvl1pPr>
      <a:lvl2pPr marL="685800" indent="-228600" algn="l" defTabSz="914400">
        <a:lnSpc>
          <a:spcPct val="150000"/>
        </a:lnSpc>
        <a:spcBef>
          <a:spcPts val="500"/>
        </a:spcBef>
        <a:buFont typeface="Arial"/>
        <a:buChar char="•"/>
        <a:defRPr sz="1600" b="0" i="0">
          <a:solidFill>
            <a:srgbClr val="0B5574"/>
          </a:solidFill>
          <a:latin typeface="Mylius Modern"/>
          <a:ea typeface="+mn-ea"/>
          <a:cs typeface="+mn-cs"/>
        </a:defRPr>
      </a:lvl2pPr>
      <a:lvl3pPr marL="1143000" indent="-228600" algn="l" defTabSz="914400">
        <a:lnSpc>
          <a:spcPct val="150000"/>
        </a:lnSpc>
        <a:spcBef>
          <a:spcPts val="500"/>
        </a:spcBef>
        <a:buFont typeface="Arial"/>
        <a:buChar char="•"/>
        <a:defRPr sz="1400" b="0" i="0">
          <a:solidFill>
            <a:srgbClr val="0B5574"/>
          </a:solidFill>
          <a:latin typeface="Mylius Modern"/>
          <a:ea typeface="+mn-ea"/>
          <a:cs typeface="+mn-cs"/>
        </a:defRPr>
      </a:lvl3pPr>
      <a:lvl4pPr marL="1600200" indent="-228600" algn="l" defTabSz="914400">
        <a:lnSpc>
          <a:spcPct val="150000"/>
        </a:lnSpc>
        <a:spcBef>
          <a:spcPts val="500"/>
        </a:spcBef>
        <a:buFont typeface="Arial"/>
        <a:buChar char="•"/>
        <a:defRPr sz="1200" b="0" i="0">
          <a:solidFill>
            <a:srgbClr val="0B5574"/>
          </a:solidFill>
          <a:latin typeface="Mylius Modern"/>
          <a:ea typeface="+mn-ea"/>
          <a:cs typeface="+mn-cs"/>
        </a:defRPr>
      </a:lvl4pPr>
      <a:lvl5pPr marL="2057400" indent="-228600" algn="l" defTabSz="914400">
        <a:lnSpc>
          <a:spcPct val="150000"/>
        </a:lnSpc>
        <a:spcBef>
          <a:spcPts val="500"/>
        </a:spcBef>
        <a:buFont typeface="Arial"/>
        <a:buChar char="•"/>
        <a:defRPr sz="1200" b="0" i="0">
          <a:solidFill>
            <a:srgbClr val="0B5574"/>
          </a:solidFill>
          <a:latin typeface="Mylius Modern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theforage.com/virtual-internships/NjynCWzGSaWXQCxSX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b="1"/>
              <a:t>Web scraping to gain company insights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auto">
          <a:xfrm>
            <a:off x="1523999" y="6140674"/>
            <a:ext cx="9146879" cy="457559"/>
          </a:xfrm>
        </p:spPr>
        <p:txBody>
          <a:bodyPr/>
          <a:lstStyle/>
          <a:p>
            <a:pPr>
              <a:defRPr/>
            </a:pPr>
            <a:r>
              <a:rPr lang="en-IN" sz="1600"/>
              <a:t>04/07/24</a:t>
            </a:r>
            <a:endParaRPr/>
          </a:p>
        </p:txBody>
      </p:sp>
      <p:pic>
        <p:nvPicPr>
          <p:cNvPr id="1026" name="Picture 2" descr="British Airways logo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INSIGHTS FROM CUSTOMER REVIEWS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 bwMode="auto">
          <a:xfrm>
            <a:off x="343672" y="1288474"/>
            <a:ext cx="10749412" cy="4429124"/>
          </a:xfrm>
        </p:spPr>
        <p:txBody>
          <a:bodyPr/>
          <a:lstStyle/>
          <a:p>
            <a:pPr>
              <a:defRPr/>
            </a:pPr>
            <a:r>
              <a:rPr lang="en-GB" sz="2000">
                <a:latin typeface="+mn-lt"/>
              </a:rPr>
              <a:t>From cleaning 1000 reviews given by the customers, we obtained </a:t>
            </a:r>
            <a:endParaRPr/>
          </a:p>
          <a:p>
            <a:pPr>
              <a:defRPr/>
            </a:pPr>
            <a:r>
              <a:rPr lang="en-US" sz="2000">
                <a:solidFill>
                  <a:schemeClr val="accent6">
                    <a:lumMod val="50000"/>
                  </a:schemeClr>
                </a:solidFill>
              </a:rPr>
              <a:t>Positive Reviews - </a:t>
            </a:r>
            <a:r>
              <a:rPr lang="en-IN" sz="2000">
                <a:solidFill>
                  <a:schemeClr val="accent6">
                    <a:lumMod val="50000"/>
                  </a:schemeClr>
                </a:solidFill>
              </a:rPr>
              <a:t>1176</a:t>
            </a:r>
            <a:endParaRPr/>
          </a:p>
          <a:p>
            <a:pPr>
              <a:defRPr/>
            </a:pPr>
            <a:r>
              <a:rPr lang="en-US" sz="2000">
                <a:solidFill>
                  <a:schemeClr val="accent6">
                    <a:lumMod val="50000"/>
                  </a:schemeClr>
                </a:solidFill>
              </a:rPr>
              <a:t>Negative Reviews - </a:t>
            </a:r>
            <a:r>
              <a:rPr lang="en-IN" sz="2000">
                <a:solidFill>
                  <a:schemeClr val="accent6">
                    <a:lumMod val="50000"/>
                  </a:schemeClr>
                </a:solidFill>
              </a:rPr>
              <a:t>864</a:t>
            </a:r>
            <a:r>
              <a:rPr lang="en-US" sz="200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/>
          </a:p>
          <a:p>
            <a:pPr>
              <a:defRPr/>
            </a:pPr>
            <a:r>
              <a:rPr lang="en-US" sz="2000">
                <a:solidFill>
                  <a:schemeClr val="accent6">
                    <a:lumMod val="50000"/>
                  </a:schemeClr>
                </a:solidFill>
              </a:rPr>
              <a:t>Neutral Reviews – </a:t>
            </a:r>
            <a:r>
              <a:rPr lang="en-IN" sz="2000">
                <a:solidFill>
                  <a:schemeClr val="accent6">
                    <a:lumMod val="50000"/>
                  </a:schemeClr>
                </a:solidFill>
              </a:rPr>
              <a:t>1780</a:t>
            </a:r>
            <a:endParaRPr/>
          </a:p>
          <a:p>
            <a:pPr>
              <a:defRPr/>
            </a:pPr>
            <a:endParaRPr lang="en-US" sz="2000">
              <a:solidFill>
                <a:schemeClr val="accent6">
                  <a:lumMod val="50000"/>
                </a:schemeClr>
              </a:solidFill>
            </a:endParaRPr>
          </a:p>
          <a:p>
            <a:pPr>
              <a:defRPr/>
            </a:pPr>
            <a:r>
              <a:rPr lang="en-US">
                <a:solidFill>
                  <a:schemeClr val="tx1">
                    <a:lumMod val="75000"/>
                  </a:schemeClr>
                </a:solidFill>
              </a:rPr>
              <a:t>Word cloud of keywords used in reviews</a:t>
            </a:r>
            <a:endParaRPr/>
          </a:p>
          <a:p>
            <a:pPr>
              <a:defRPr/>
            </a:pPr>
            <a:endParaRPr lang="en-US" sz="2000">
              <a:solidFill>
                <a:schemeClr val="accent6">
                  <a:lumMod val="50000"/>
                </a:schemeClr>
              </a:solidFill>
            </a:endParaRPr>
          </a:p>
          <a:p>
            <a:pPr>
              <a:defRPr/>
            </a:pPr>
            <a:endParaRPr lang="en-US" sz="2000">
              <a:solidFill>
                <a:schemeClr val="accent6">
                  <a:lumMod val="50000"/>
                </a:schemeClr>
              </a:solidFill>
            </a:endParaRPr>
          </a:p>
          <a:p>
            <a:pPr>
              <a:defRPr/>
            </a:pPr>
            <a:endParaRPr lang="en-GB" sz="200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83926099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207523" y="1139439"/>
            <a:ext cx="3743325" cy="3657600"/>
          </a:xfrm>
          <a:prstGeom prst="rect">
            <a:avLst/>
          </a:prstGeom>
        </p:spPr>
      </p:pic>
      <p:pic>
        <p:nvPicPr>
          <p:cNvPr id="13989776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343671" y="3784082"/>
            <a:ext cx="5570139" cy="28378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0</Pages>
  <Words>0</Words>
  <Characters>0</Characters>
  <CharactersWithSpaces>0</CharactersWithSpaces>
  <Application>ONLYOFFICE/8.1.0.169</Application>
  <DocSecurity>0</DocSecurity>
  <PresentationFormat>Widescreen</PresentationFormat>
  <Lines>0</Lines>
  <Paragraphs>0</Paragraphs>
  <Slides>2</Slides>
  <Notes>2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Theme 1</vt:lpstr>
      <vt:lpstr>Theme 2</vt:lpstr>
      <vt:lpstr>Slide 1</vt:lpstr>
      <vt:lpstr>Slide 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dc:identifier/>
  <dc:language/>
  <cp:lastModifiedBy/>
  <cp:revision>11</cp:revision>
  <dcterms:created xsi:type="dcterms:W3CDTF">2022-02-22T07:39:05Z</dcterms:created>
  <dcterms:modified xsi:type="dcterms:W3CDTF">2024-07-04T13:57:09Z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