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70" r:id="rId11"/>
    <p:sldId id="271" r:id="rId12"/>
    <p:sldId id="272" r:id="rId13"/>
    <p:sldId id="273" r:id="rId14"/>
    <p:sldId id="274" r:id="rId15"/>
    <p:sldId id="275" r:id="rId16"/>
    <p:sldId id="261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kx0U1iNKcrTsKKcXBTCxs20Jx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1BDF98A2-2D11-47E8-B2F0-D99001274141}">
  <a:tblStyle styleId="{1BDF98A2-2D11-47E8-B2F0-D9900127414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e325f45c7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36e325f45c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053738" y="2202366"/>
            <a:ext cx="87525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rgbClr val="A50021"/>
              </a:buClr>
              <a:buSzPts val="3600"/>
            </a:pPr>
            <a:r>
              <a:rPr lang="en-US" sz="2100" b="1" dirty="0" smtClean="0">
                <a:solidFill>
                  <a:srgbClr val="A50021"/>
                </a:solidFill>
              </a:rPr>
              <a:t>      </a:t>
            </a:r>
            <a:r>
              <a:rPr lang="en-US" sz="2100" b="1" i="1" dirty="0" smtClean="0">
                <a:solidFill>
                  <a:srgbClr val="A50021"/>
                </a:solidFill>
              </a:rPr>
              <a:t>Topic</a:t>
            </a:r>
            <a:r>
              <a:rPr lang="en-US" sz="2100" b="1" i="1" dirty="0" smtClean="0">
                <a:solidFill>
                  <a:srgbClr val="A50021"/>
                </a:solidFill>
              </a:rPr>
              <a:t>:  Alternative </a:t>
            </a:r>
            <a:r>
              <a:rPr lang="en-US" sz="2100" b="1" i="1" dirty="0" smtClean="0">
                <a:solidFill>
                  <a:srgbClr val="A50021"/>
                </a:solidFill>
              </a:rPr>
              <a:t>Idea: Smart Knowledge Hub </a:t>
            </a:r>
            <a:endParaRPr sz="1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85331" y="4023406"/>
            <a:ext cx="49467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sng" strike="noStrike" cap="none" dirty="0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Submitted By:</a:t>
            </a:r>
            <a:endParaRPr sz="14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1800" b="1" i="0" u="none" strike="noStrike" cap="none" dirty="0" err="1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Arnav</a:t>
            </a:r>
            <a:r>
              <a:rPr lang="en-US" sz="1800" b="1" i="0" u="none" strike="noStrike" cap="none" dirty="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Bhalla</a:t>
            </a:r>
            <a:r>
              <a:rPr lang="en-US" sz="1800" b="1" i="0" u="none" strike="noStrike" cap="none" dirty="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 (E0422058)</a:t>
            </a:r>
            <a:endParaRPr sz="1800" b="1" i="0" u="none" strike="noStrike" cap="none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1800" b="1" i="0" u="none" strike="noStrike" cap="none" dirty="0" smtClean="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Krishna </a:t>
            </a:r>
            <a:r>
              <a:rPr lang="en-US" sz="1800" b="1" i="0" u="none" strike="noStrike" cap="none" dirty="0" err="1" smtClean="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Chaitanya</a:t>
            </a:r>
            <a:r>
              <a:rPr lang="en-US" sz="1800" b="1" i="0" u="none" strike="noStrike" cap="none" dirty="0" smtClean="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 (E0422033)</a:t>
            </a:r>
            <a:br>
              <a:rPr lang="en-US" sz="1800" b="1" i="0" u="none" strike="noStrike" cap="none" dirty="0" smtClean="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1" i="0" u="none" strike="noStrike" cap="none" dirty="0" smtClean="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1800" b="1" i="0" u="none" strike="noStrike" cap="none" dirty="0" err="1" smtClean="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Shruthe</a:t>
            </a:r>
            <a:r>
              <a:rPr lang="en-US" sz="1800" b="1" i="0" u="none" strike="noStrike" cap="none" dirty="0" smtClean="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 Raja (E0422042)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2827756" y="1660830"/>
            <a:ext cx="36066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2000"/>
            </a:pPr>
            <a:r>
              <a:rPr lang="en-US" sz="2800" b="1" i="0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3922" y="122807"/>
            <a:ext cx="7797055" cy="120274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2155371" y="1681444"/>
            <a:ext cx="50558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i="1" u="sng" dirty="0" smtClean="0">
                <a:solidFill>
                  <a:srgbClr val="FF0000"/>
                </a:solidFill>
              </a:rPr>
              <a:t>Title: MERN Stack Project</a:t>
            </a:r>
            <a:endParaRPr lang="en-US" sz="3200" i="1" u="sng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7017" y="5617029"/>
            <a:ext cx="4846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/>
              <a:t> </a:t>
            </a:r>
            <a:r>
              <a:rPr lang="en-IN" b="1" i="1" u="sng" dirty="0" smtClean="0"/>
              <a:t>COURSE: </a:t>
            </a:r>
            <a:r>
              <a:rPr lang="en-IN" b="1" i="1" dirty="0" smtClean="0"/>
              <a:t>BTECH CS AND MEDICAL ENGINEERING</a:t>
            </a:r>
            <a:br>
              <a:rPr lang="en-IN" b="1" i="1" dirty="0" smtClean="0"/>
            </a:br>
            <a:r>
              <a:rPr lang="en-IN" b="1" i="1" dirty="0" smtClean="0"/>
              <a:t/>
            </a:r>
            <a:br>
              <a:rPr lang="en-IN" b="1" i="1" dirty="0" smtClean="0"/>
            </a:br>
            <a:r>
              <a:rPr lang="en-IN" b="1" i="1" u="sng" dirty="0" smtClean="0"/>
              <a:t>DATE:  </a:t>
            </a:r>
            <a:endParaRPr lang="en-US" b="1" i="1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2697" y="378822"/>
            <a:ext cx="8072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SYSTEM ARCHITECTURE</a:t>
            </a:r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" y="1267097"/>
            <a:ext cx="8386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2697" y="378822"/>
            <a:ext cx="8072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SYSTEM ARCHITECTURE</a:t>
            </a:r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" y="1267097"/>
            <a:ext cx="8386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2697" y="378822"/>
            <a:ext cx="8072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SYSTEM ARCHITECTURE</a:t>
            </a:r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" y="1267097"/>
            <a:ext cx="8386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2697" y="378822"/>
            <a:ext cx="8072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SYSTEM ARCHITECTURE</a:t>
            </a:r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" y="1267097"/>
            <a:ext cx="8386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2697" y="378822"/>
            <a:ext cx="8072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SYSTEM ARCHITECTURE</a:t>
            </a:r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" y="1267097"/>
            <a:ext cx="8386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2697" y="378822"/>
            <a:ext cx="8072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SYSTEM ARCHITECTURE</a:t>
            </a:r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" y="1267097"/>
            <a:ext cx="8386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>
            <a:spLocks noGrp="1"/>
          </p:cNvSpPr>
          <p:nvPr>
            <p:ph type="title"/>
          </p:nvPr>
        </p:nvSpPr>
        <p:spPr>
          <a:xfrm>
            <a:off x="2905892" y="2196144"/>
            <a:ext cx="3069771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600"/>
              <a:buFont typeface="Times New Roman"/>
              <a:buNone/>
            </a:pPr>
            <a:r>
              <a:rPr lang="en-US" sz="3600" b="1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</a:t>
            </a:r>
            <a:endParaRPr/>
          </a:p>
        </p:txBody>
      </p:sp>
      <p:sp>
        <p:nvSpPr>
          <p:cNvPr id="129" name="Google Shape;129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None/>
              </a:pPr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e325f45c7_0_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None/>
              </a:pPr>
              <a:t>2</a:t>
            </a:fld>
            <a:endParaRPr/>
          </a:p>
        </p:txBody>
      </p:sp>
      <p:sp>
        <p:nvSpPr>
          <p:cNvPr id="99" name="Google Shape;99;g36e325f45c7_0_21"/>
          <p:cNvSpPr txBox="1">
            <a:spLocks noGrp="1"/>
          </p:cNvSpPr>
          <p:nvPr>
            <p:ph type="title"/>
          </p:nvPr>
        </p:nvSpPr>
        <p:spPr>
          <a:xfrm>
            <a:off x="361501" y="306752"/>
            <a:ext cx="60831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800"/>
              <a:buFont typeface="Times New Roman"/>
              <a:buNone/>
            </a:pPr>
            <a:r>
              <a:rPr lang="en-US" sz="2800" b="1" dirty="0" smtClean="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/>
          </a:p>
        </p:txBody>
      </p:sp>
      <p:sp>
        <p:nvSpPr>
          <p:cNvPr id="100" name="Google Shape;100;g36e325f45c7_0_21"/>
          <p:cNvSpPr txBox="1"/>
          <p:nvPr/>
        </p:nvSpPr>
        <p:spPr>
          <a:xfrm>
            <a:off x="800350" y="1252700"/>
            <a:ext cx="6480900" cy="3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36e325f45c7_0_21"/>
          <p:cNvSpPr txBox="1"/>
          <p:nvPr/>
        </p:nvSpPr>
        <p:spPr>
          <a:xfrm>
            <a:off x="756850" y="1325200"/>
            <a:ext cx="7818600" cy="3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endParaRPr sz="2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9451" y="1175656"/>
            <a:ext cx="824266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Brief Introduction to the Project 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Idea:</a:t>
            </a:r>
          </a:p>
          <a:p>
            <a:pPr>
              <a:buFont typeface="Arial" pitchFamily="34" charset="0"/>
              <a:buChar char="•"/>
            </a:pP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Smart Knowledge Hub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is a next-generation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library management system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built using the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MERN stack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It manages both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physical books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digital resources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such as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eBooks, videos, and research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papers in one platform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Imagine it as a blend of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Flipkart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for book management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Spotify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for recommendations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Zoom for collaborative learning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Features include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QR code tracking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for physical books,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AI-powered content suggestions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reading progress tracking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and even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VR-based library tours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dirty="0" smtClean="0">
                <a:latin typeface="Times New Roman" pitchFamily="18" charset="0"/>
                <a:cs typeface="Times New Roman" pitchFamily="18" charset="0"/>
              </a:rPr>
            </a:b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Q)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Why 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Did We Choose This Project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buFont typeface="Arial" pitchFamily="34" charset="0"/>
              <a:buChar char="•"/>
            </a:pP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Most existing library systems are outdated, difficult to use, and don’t support modern learning styles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Students today need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personalized, digital-friendly platforms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—we wanted to build a system that fits this need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The idea promotes not just borrowing books but also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knowledge sharing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community learning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self-paced education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dirty="0" smtClean="0">
                <a:latin typeface="Times New Roman" pitchFamily="18" charset="0"/>
                <a:cs typeface="Times New Roman" pitchFamily="18" charset="0"/>
              </a:rPr>
            </a:b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None/>
              </a:pPr>
              <a:t>3</a:t>
            </a:fld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661947" y="176123"/>
            <a:ext cx="60831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800"/>
              <a:buFont typeface="Times New Roman"/>
              <a:buNone/>
            </a:pPr>
            <a:r>
              <a:rPr lang="en-US" sz="2800" b="1" dirty="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800350" y="1252700"/>
            <a:ext cx="6480900" cy="3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325776" y="828810"/>
            <a:ext cx="8609218" cy="527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>
              <a:buClr>
                <a:schemeClr val="dk1"/>
              </a:buClr>
              <a:buSzPts val="2100"/>
            </a:pPr>
            <a:r>
              <a:rPr lang="en-US" sz="1600" b="1" i="1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Q) What </a:t>
            </a:r>
            <a:r>
              <a:rPr lang="en-US" sz="1600" b="1" i="1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Problem Does This Project Aim to Solve</a:t>
            </a:r>
            <a:r>
              <a:rPr lang="en-US" sz="1600" b="1" i="1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?</a:t>
            </a:r>
            <a:r>
              <a:rPr lang="en-US" sz="1200" b="1" i="1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/>
            </a:r>
            <a:br>
              <a:rPr lang="en-US" sz="1200" b="1" i="1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</a:br>
            <a:endParaRPr lang="en-US" sz="1200" b="1" i="1" dirty="0" smtClean="0">
              <a:solidFill>
                <a:schemeClr val="dk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457200" lvl="0" indent="-361950">
              <a:buClr>
                <a:schemeClr val="dk1"/>
              </a:buClr>
              <a:buSzPts val="2100"/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Traditional library systems are hard to use, outdated, and focus only on physical book tracking.</a:t>
            </a:r>
          </a:p>
          <a:p>
            <a:pPr marL="457200" lvl="0" indent="-361950">
              <a:buClr>
                <a:schemeClr val="dk1"/>
              </a:buClr>
              <a:buSzPts val="2100"/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There’s no personalization—users often struggle to find relevant books or learning material.</a:t>
            </a:r>
          </a:p>
          <a:p>
            <a:pPr marL="457200" lvl="0" indent="-361950">
              <a:buClr>
                <a:schemeClr val="dk1"/>
              </a:buClr>
              <a:buSzPts val="2100"/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Digital resources and collaboration tools are missing or poorly integrated.</a:t>
            </a:r>
          </a:p>
          <a:p>
            <a:pPr marL="457200" lvl="0" indent="-361950">
              <a:buClr>
                <a:schemeClr val="dk1"/>
              </a:buClr>
              <a:buSzPts val="2100"/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It’s difficult to track reading progress, discover new topics, or connect with other readers</a:t>
            </a:r>
            <a:r>
              <a:rPr lang="en-US" sz="1200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.</a:t>
            </a:r>
          </a:p>
          <a:p>
            <a:pPr marL="457200" lvl="0" indent="-361950">
              <a:buClr>
                <a:schemeClr val="dk1"/>
              </a:buClr>
              <a:buSzPts val="2100"/>
            </a:pPr>
            <a:endParaRPr lang="en-US" sz="1200" dirty="0" smtClean="0">
              <a:solidFill>
                <a:schemeClr val="dk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457200" lvl="0" indent="-361950">
              <a:buClr>
                <a:schemeClr val="dk1"/>
              </a:buClr>
              <a:buSzPts val="2100"/>
            </a:pPr>
            <a:r>
              <a:rPr lang="en-US" b="1" i="1" u="sng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💡 Analogy: Existing systems are like a manual typewriter—our Smart Knowledge Hub is a </a:t>
            </a:r>
            <a:r>
              <a:rPr lang="en-US" b="1" i="1" u="sng" dirty="0" err="1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smartphone</a:t>
            </a:r>
            <a:r>
              <a:rPr lang="en-US" b="1" i="1" u="sng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for libraries</a:t>
            </a:r>
            <a:r>
              <a:rPr lang="en-US" b="1" i="1" u="sng" dirty="0" smtClean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.</a:t>
            </a:r>
          </a:p>
          <a:p>
            <a:pPr marL="457200" lvl="0" indent="-361950">
              <a:buClr>
                <a:schemeClr val="dk1"/>
              </a:buClr>
              <a:buSzPts val="2100"/>
              <a:buFont typeface="Arial" pitchFamily="34" charset="0"/>
              <a:buChar char="•"/>
            </a:pPr>
            <a:endParaRPr lang="en-IN" sz="1200" b="1" i="1" dirty="0" smtClean="0">
              <a:solidFill>
                <a:schemeClr val="dk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457200" lvl="0" indent="-361950">
              <a:buClr>
                <a:schemeClr val="dk1"/>
              </a:buClr>
              <a:buSzPts val="2100"/>
              <a:buFont typeface="Arial" pitchFamily="34" charset="0"/>
              <a:buChar char="•"/>
            </a:pPr>
            <a:endParaRPr lang="en-US" sz="1200" b="1" i="1" dirty="0" smtClean="0">
              <a:solidFill>
                <a:schemeClr val="dk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457200" lvl="0" indent="-361950">
              <a:buClr>
                <a:schemeClr val="dk1"/>
              </a:buClr>
              <a:buSzPts val="2100"/>
            </a:pPr>
            <a:endParaRPr lang="en-US" sz="1200" b="1" i="1" dirty="0" smtClean="0">
              <a:solidFill>
                <a:schemeClr val="dk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9451" y="2508069"/>
            <a:ext cx="815122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b="1" i="1" dirty="0" smtClean="0"/>
          </a:p>
          <a:p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Q) Who 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Are the Potential Users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Students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– to access books, track progress, and follow learning paths.</a:t>
            </a:r>
          </a:p>
          <a:p>
            <a:pPr>
              <a:buFont typeface="Arial" pitchFamily="34" charset="0"/>
              <a:buChar char="•"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Teachers and Researchers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– to share resources, form study groups, and explore academic material.</a:t>
            </a:r>
          </a:p>
          <a:p>
            <a:pPr>
              <a:buFont typeface="Arial" pitchFamily="34" charset="0"/>
              <a:buChar char="•"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Librarians/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Admins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– to manage inventory, view usage analytics, and automate fines or reorders.</a:t>
            </a:r>
          </a:p>
          <a:p>
            <a:pPr>
              <a:buFont typeface="Arial" pitchFamily="34" charset="0"/>
              <a:buChar char="•"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General readers and lifelong learners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– to discover new content and engage in peer-led discussions or book clubs.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0891" y="4284617"/>
            <a:ext cx="78638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Q) Limitations 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of Existing 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Solutions?</a:t>
            </a:r>
            <a:b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</a:br>
            <a:endParaRPr lang="en-US" sz="16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Most systems support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only physical inventory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with limited support for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eBooks, videos, or papers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 AI-based suggestions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content, unlike platforms like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Spotify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 YouTube.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Lack of engagement tools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—no reading challenges, social features, 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gamified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learning.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Poor integration with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external libraries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remote access tools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limiting accessibility.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🧩 Our solution fills these gaps by making the library system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smarter, personalized, and interactive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571" y="914400"/>
            <a:ext cx="8188779" cy="5262563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Overview of the Proposed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System</a:t>
            </a:r>
          </a:p>
          <a:p>
            <a:pPr>
              <a:buNone/>
            </a:pP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Smart Knowledge Hub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is an intelligent library platform that merges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physical and digital resource management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It enables users to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borrow books using QR codes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access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eBooks, videos, research papers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and receive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AI-driven recommendations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The system also supports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collaborative learning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study groups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virtual library tours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reading challenges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Admins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can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track inventory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automate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fines/reorders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and analyze user engagement through dashboards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sz="1200" dirty="0" smtClean="0">
                <a:latin typeface="Times New Roman" pitchFamily="18" charset="0"/>
                <a:cs typeface="Times New Roman" pitchFamily="18" charset="0"/>
              </a:rPr>
            </a:b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Key Objectives of the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Project</a:t>
            </a:r>
          </a:p>
          <a:p>
            <a:pPr>
              <a:buNone/>
            </a:pP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Build a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hybrid library system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that manages both physical and digital resources in one place.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Provide a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personalized learning experience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using AI-based suggestions and reading trackers.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Promote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peer-to-peer knowledge sharing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and virtual study spaces.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Integrate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advanced features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like voice search, VR tours, and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gamified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learning.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Offer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admins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insightful dashboard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for smarter decision-making.</a:t>
            </a:r>
          </a:p>
          <a:p>
            <a:pPr>
              <a:buNone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/>
          </a:p>
        </p:txBody>
      </p:sp>
      <p:sp>
        <p:nvSpPr>
          <p:cNvPr id="5" name="Google Shape;107;p4"/>
          <p:cNvSpPr txBox="1">
            <a:spLocks noGrp="1"/>
          </p:cNvSpPr>
          <p:nvPr>
            <p:ph type="title"/>
          </p:nvPr>
        </p:nvSpPr>
        <p:spPr>
          <a:xfrm>
            <a:off x="302079" y="182247"/>
            <a:ext cx="7886700" cy="91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  <a:buClr>
                <a:srgbClr val="A50021"/>
              </a:buClr>
              <a:buSzPts val="2800"/>
            </a:pPr>
            <a:r>
              <a:rPr lang="en-US" sz="2800" b="1" dirty="0" smtClean="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</a:t>
            </a:r>
            <a:r>
              <a:rPr lang="en-IN" sz="2800" b="1" dirty="0" err="1" smtClean="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roposed</a:t>
            </a:r>
            <a:r>
              <a:rPr lang="en-IN" sz="2800" b="1" dirty="0" smtClean="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Solution &amp; Objective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8011" y="326571"/>
            <a:ext cx="8097339" cy="5850392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echnologies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to Be Used</a:t>
            </a:r>
          </a:p>
          <a:p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NoSQL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database to store user data, books, digital content, and analytics.</a:t>
            </a:r>
          </a:p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Express.js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– Backend framework to handle APIs, authentication, and server logic.</a:t>
            </a:r>
          </a:p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React.js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– Frontend library to build dynamic user interfaces for users and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admins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Node.js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– Runtime environment to execute backend code and manage server operations.</a:t>
            </a:r>
          </a:p>
          <a:p>
            <a:r>
              <a:rPr lang="en-US" sz="1400" b="1" u="sng" dirty="0" smtClean="0">
                <a:latin typeface="Times New Roman" pitchFamily="18" charset="0"/>
                <a:cs typeface="Times New Roman" pitchFamily="18" charset="0"/>
              </a:rPr>
              <a:t>🧠 Additional tools: AI recommendation engines, OCR for scanned documents, VR libraries, and external API integrations.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2596" y="2612573"/>
            <a:ext cx="6897188" cy="267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953" y="169184"/>
            <a:ext cx="7886700" cy="1032600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Technology Stack Justification</a:t>
            </a:r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697" y="1058091"/>
            <a:ext cx="8451669" cy="5486400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Why is the MERN Stack Suitable for This Project?</a:t>
            </a:r>
          </a:p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Full-stack development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using a single language – JavaScript – across frontend and backend.</a:t>
            </a:r>
            <a:br>
              <a:rPr lang="en-US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→ Makes development faster and more consistent.</a:t>
            </a:r>
          </a:p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React.js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allows us to build a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dynamic, responsive UI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for users (students,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admins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librarians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→ Ideal for features like live search, reading trackers, and real-time recommendations.</a:t>
            </a:r>
          </a:p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Node.js + Express.js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enable scalable server-side logic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→ Useful for handling book requests, API calls, user authentication, and automation tasks.</a:t>
            </a:r>
          </a:p>
          <a:p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supports flexible, document-based storage.</a:t>
            </a:r>
            <a:br>
              <a:rPr lang="en-US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→ Perfect for storing diverse data types: books, videos, user activity, reading logs, reviews, etc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b="1" i="1" dirty="0" smtClean="0">
                <a:latin typeface="Times New Roman" pitchFamily="18" charset="0"/>
                <a:cs typeface="Times New Roman" pitchFamily="18" charset="0"/>
              </a:rPr>
              <a:t>📦 Overall, MERN is great for building feature-rich, modern web applications like Smart Knowledge Hub</a:t>
            </a:r>
            <a:r>
              <a:rPr lang="en-US" sz="1400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dirty="0" smtClean="0">
                <a:latin typeface="Times New Roman" pitchFamily="18" charset="0"/>
                <a:cs typeface="Times New Roman" pitchFamily="18" charset="0"/>
              </a:rPr>
            </a:b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Advantages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of Using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MERN</a:t>
            </a:r>
          </a:p>
          <a:p>
            <a:pPr>
              <a:buNone/>
            </a:pPr>
            <a:endParaRPr lang="en-US" sz="1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/>
              <a:t>🔁 </a:t>
            </a:r>
            <a:r>
              <a:rPr lang="en-US" sz="1200" b="1" dirty="0" smtClean="0"/>
              <a:t>Single Language (JavaScript) Throughout</a:t>
            </a:r>
            <a:r>
              <a:rPr lang="en-US" sz="1200" dirty="0" smtClean="0"/>
              <a:t> – Easier team collaboration and faster debugging</a:t>
            </a:r>
          </a:p>
          <a:p>
            <a:r>
              <a:rPr lang="en-US" sz="1200" dirty="0" smtClean="0"/>
              <a:t>⚡ </a:t>
            </a:r>
            <a:r>
              <a:rPr lang="en-US" sz="1200" b="1" dirty="0" smtClean="0"/>
              <a:t>High Performance &amp; Scalability</a:t>
            </a:r>
            <a:r>
              <a:rPr lang="en-US" sz="1200" dirty="0" smtClean="0"/>
              <a:t> – Handles large user bases and data loads efficiently</a:t>
            </a:r>
          </a:p>
          <a:p>
            <a:r>
              <a:rPr lang="en-US" sz="1200" dirty="0" smtClean="0"/>
              <a:t>🎨 </a:t>
            </a:r>
            <a:r>
              <a:rPr lang="en-US" sz="1200" b="1" dirty="0" smtClean="0"/>
              <a:t>Rich User Interfaces with React</a:t>
            </a:r>
            <a:r>
              <a:rPr lang="en-US" sz="1200" dirty="0" smtClean="0"/>
              <a:t> – Great for interactive dashboards, VR components, and dynamic filtering</a:t>
            </a:r>
          </a:p>
          <a:p>
            <a:r>
              <a:rPr lang="en-US" sz="1200" dirty="0" smtClean="0"/>
              <a:t>🌐 </a:t>
            </a:r>
            <a:r>
              <a:rPr lang="en-US" sz="1200" b="1" dirty="0" smtClean="0"/>
              <a:t>Easy Integration with APIs</a:t>
            </a:r>
            <a:r>
              <a:rPr lang="en-US" sz="1200" dirty="0" smtClean="0"/>
              <a:t> – Useful for linking to external libraries or open-access databases</a:t>
            </a:r>
          </a:p>
          <a:p>
            <a:r>
              <a:rPr lang="en-US" sz="1200" dirty="0" smtClean="0"/>
              <a:t>🔧 </a:t>
            </a:r>
            <a:r>
              <a:rPr lang="en-US" sz="1200" b="1" dirty="0" smtClean="0"/>
              <a:t>Open-source and Community Support</a:t>
            </a:r>
            <a:r>
              <a:rPr lang="en-US" sz="1200" dirty="0" smtClean="0"/>
              <a:t> – Lots of libraries, tools, and support for fast development</a:t>
            </a:r>
          </a:p>
          <a:p>
            <a:r>
              <a:rPr lang="en-US" sz="1200" dirty="0" smtClean="0"/>
              <a:t>🧠 MERN gives us the power to build a </a:t>
            </a:r>
            <a:r>
              <a:rPr lang="en-US" sz="1200" b="1" dirty="0" smtClean="0"/>
              <a:t>smart, scalable, and interactive system</a:t>
            </a:r>
            <a:r>
              <a:rPr lang="en-US" sz="1200" dirty="0" smtClean="0"/>
              <a:t> for today’s learning needs.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2697" y="378822"/>
            <a:ext cx="8072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SYSTEM ARCHITECTURE</a:t>
            </a:r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82389" y="1159864"/>
            <a:ext cx="544721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[ </a:t>
            </a:r>
            <a:r>
              <a:rPr lang="en-US" dirty="0" smtClean="0"/>
              <a:t>User (Browser) </a:t>
            </a:r>
            <a:r>
              <a:rPr lang="en-US" dirty="0" smtClean="0"/>
              <a:t>]</a:t>
            </a:r>
            <a:endParaRPr lang="en-US" dirty="0" smtClean="0"/>
          </a:p>
          <a:p>
            <a:r>
              <a:rPr lang="en-US" dirty="0" smtClean="0"/>
              <a:t>            |</a:t>
            </a:r>
          </a:p>
          <a:p>
            <a:r>
              <a:rPr lang="en-US" dirty="0" smtClean="0"/>
              <a:t>         (React.js)</a:t>
            </a:r>
          </a:p>
          <a:p>
            <a:r>
              <a:rPr lang="en-US" dirty="0" smtClean="0"/>
              <a:t>            |</a:t>
            </a:r>
          </a:p>
          <a:p>
            <a:r>
              <a:rPr lang="en-US" dirty="0" smtClean="0"/>
              <a:t>     ---------------------</a:t>
            </a:r>
          </a:p>
          <a:p>
            <a:r>
              <a:rPr lang="en-US" dirty="0" smtClean="0"/>
              <a:t>     |     Frontend      |</a:t>
            </a:r>
          </a:p>
          <a:p>
            <a:r>
              <a:rPr lang="en-US" dirty="0" smtClean="0"/>
              <a:t>     ---------------------</a:t>
            </a:r>
          </a:p>
          <a:p>
            <a:r>
              <a:rPr lang="en-US" dirty="0" smtClean="0"/>
              <a:t>            |</a:t>
            </a:r>
          </a:p>
          <a:p>
            <a:r>
              <a:rPr lang="en-US" dirty="0" smtClean="0"/>
              <a:t>         (API Calls)</a:t>
            </a:r>
          </a:p>
          <a:p>
            <a:r>
              <a:rPr lang="en-US" dirty="0" smtClean="0"/>
              <a:t>            ↓</a:t>
            </a:r>
          </a:p>
          <a:p>
            <a:r>
              <a:rPr lang="en-US" dirty="0" smtClean="0"/>
              <a:t>     ---------------------</a:t>
            </a:r>
          </a:p>
          <a:p>
            <a:r>
              <a:rPr lang="en-US" dirty="0" smtClean="0"/>
              <a:t>     |   Node.js + Express.js  |</a:t>
            </a:r>
          </a:p>
          <a:p>
            <a:r>
              <a:rPr lang="en-US" dirty="0" smtClean="0"/>
              <a:t>     |     (Backend Server)    |</a:t>
            </a:r>
          </a:p>
          <a:p>
            <a:r>
              <a:rPr lang="en-US" dirty="0" smtClean="0"/>
              <a:t>     ---------------------</a:t>
            </a:r>
          </a:p>
          <a:p>
            <a:r>
              <a:rPr lang="en-US" dirty="0" smtClean="0"/>
              <a:t>            |</a:t>
            </a:r>
          </a:p>
          <a:p>
            <a:r>
              <a:rPr lang="en-US" dirty="0" smtClean="0"/>
              <a:t>         (Database Ops)</a:t>
            </a:r>
          </a:p>
          <a:p>
            <a:r>
              <a:rPr lang="en-US" dirty="0" smtClean="0"/>
              <a:t>            ↓</a:t>
            </a:r>
          </a:p>
          <a:p>
            <a:r>
              <a:rPr lang="en-US" dirty="0" smtClean="0"/>
              <a:t>     ---------------------</a:t>
            </a:r>
          </a:p>
          <a:p>
            <a:r>
              <a:rPr lang="en-US" dirty="0" smtClean="0"/>
              <a:t>     |      </a:t>
            </a:r>
            <a:r>
              <a:rPr lang="en-US" dirty="0" err="1" smtClean="0"/>
              <a:t>MongoDB</a:t>
            </a:r>
            <a:r>
              <a:rPr lang="en-US" dirty="0" smtClean="0"/>
              <a:t>       |</a:t>
            </a:r>
          </a:p>
          <a:p>
            <a:r>
              <a:rPr lang="en-US" dirty="0" smtClean="0"/>
              <a:t>     |  (Database Layer)  |</a:t>
            </a:r>
          </a:p>
          <a:p>
            <a:r>
              <a:rPr lang="en-US" dirty="0" smtClean="0"/>
              <a:t>     ---------------------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2697" y="378822"/>
            <a:ext cx="8072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SYSTEM ARCHITECTURE</a:t>
            </a:r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1" y="1162594"/>
            <a:ext cx="8582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4812" y="1250576"/>
            <a:ext cx="85657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Frontend (React.js):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Users interact via a clean UI to search, borrow, track reading, or join discussions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Backend (Node.js + Express):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Processes requests from the frontend – e.g., login, book checkout, recommendations – and connects to the database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Database (</a:t>
            </a:r>
            <a:r>
              <a:rPr lang="en-US" b="1" dirty="0" err="1" smtClean="0"/>
              <a:t>MongoDB</a:t>
            </a:r>
            <a:r>
              <a:rPr lang="en-US" b="1" dirty="0" smtClean="0"/>
              <a:t>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Stores user data, book details, borrowing history, reviews, digital content links, and reading progress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APIs &amp; External Modules:</a:t>
            </a:r>
            <a:endParaRPr lang="en-US" dirty="0" smtClean="0"/>
          </a:p>
          <a:p>
            <a:r>
              <a:rPr lang="en-US" dirty="0" smtClean="0"/>
              <a:t>AI module: Suggests resources based on user behavior.</a:t>
            </a:r>
          </a:p>
          <a:p>
            <a:r>
              <a:rPr lang="en-US" b="1" i="1" dirty="0" smtClean="0"/>
              <a:t>OCR: Converts scanned book pages to searchable text.</a:t>
            </a:r>
          </a:p>
          <a:p>
            <a:r>
              <a:rPr lang="en-US" b="1" i="1" dirty="0" smtClean="0"/>
              <a:t>VR: Lets users explore the library in 3D.</a:t>
            </a:r>
          </a:p>
          <a:p>
            <a:r>
              <a:rPr lang="en-US" b="1" i="1" dirty="0" smtClean="0"/>
              <a:t>External APIs: Fetch content from other libraries or digital archives.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2697" y="378822"/>
            <a:ext cx="8072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SYSTEM ARCHITECTURE</a:t>
            </a:r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" y="1267097"/>
            <a:ext cx="8386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538</Words>
  <PresentationFormat>On-screen Show (4:3)</PresentationFormat>
  <Paragraphs>148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Introduction &amp; Motivation</vt:lpstr>
      <vt:lpstr>Problem statement</vt:lpstr>
      <vt:lpstr> Proposed Solution &amp; Objective</vt:lpstr>
      <vt:lpstr>Slide 5</vt:lpstr>
      <vt:lpstr>Technology Stack Justification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Microsoft</dc:creator>
  <cp:lastModifiedBy>WELCOME</cp:lastModifiedBy>
  <cp:revision>19</cp:revision>
  <dcterms:created xsi:type="dcterms:W3CDTF">2017-09-15T13:20:40Z</dcterms:created>
  <dcterms:modified xsi:type="dcterms:W3CDTF">2025-07-14T08:34:33Z</dcterms:modified>
</cp:coreProperties>
</file>