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337" r:id="rId5"/>
  </p:sldMasterIdLst>
  <p:sldIdLst>
    <p:sldId id="256" r:id="rId6"/>
    <p:sldId id="257" r:id="rId7"/>
    <p:sldId id="263" r:id="rId8"/>
    <p:sldId id="267" r:id="rId9"/>
    <p:sldId id="260" r:id="rId10"/>
    <p:sldId id="259" r:id="rId11"/>
    <p:sldId id="261"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EEC5A5A-C34E-462D-A18F-97AFFCCC6197}" type="datetimeFigureOut">
              <a:rPr lang="en-NL" smtClean="0"/>
              <a:t>03/21/2022</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5AEC89D8-36C3-40BD-BBB3-9AD7F891C9FD}" type="slidenum">
              <a:rPr lang="en-NL" smtClean="0"/>
              <a:t>‹#›</a:t>
            </a:fld>
            <a:endParaRPr lang="en-NL"/>
          </a:p>
        </p:txBody>
      </p:sp>
    </p:spTree>
    <p:extLst>
      <p:ext uri="{BB962C8B-B14F-4D97-AF65-F5344CB8AC3E}">
        <p14:creationId xmlns:p14="http://schemas.microsoft.com/office/powerpoint/2010/main" val="30526843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EC5A5A-C34E-462D-A18F-97AFFCCC6197}" type="datetimeFigureOut">
              <a:rPr lang="en-NL" smtClean="0"/>
              <a:t>03/21/2022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5AEC89D8-36C3-40BD-BBB3-9AD7F891C9FD}" type="slidenum">
              <a:rPr lang="en-NL" smtClean="0"/>
              <a:t>‹#›</a:t>
            </a:fld>
            <a:endParaRPr lang="en-NL"/>
          </a:p>
        </p:txBody>
      </p:sp>
    </p:spTree>
    <p:extLst>
      <p:ext uri="{BB962C8B-B14F-4D97-AF65-F5344CB8AC3E}">
        <p14:creationId xmlns:p14="http://schemas.microsoft.com/office/powerpoint/2010/main" val="385279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EC5A5A-C34E-462D-A18F-97AFFCCC6197}" type="datetimeFigureOut">
              <a:rPr lang="en-NL" smtClean="0"/>
              <a:t>03/21/2022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5AEC89D8-36C3-40BD-BBB3-9AD7F891C9FD}" type="slidenum">
              <a:rPr lang="en-NL" smtClean="0"/>
              <a:t>‹#›</a:t>
            </a:fld>
            <a:endParaRPr lang="en-NL"/>
          </a:p>
        </p:txBody>
      </p:sp>
    </p:spTree>
    <p:extLst>
      <p:ext uri="{BB962C8B-B14F-4D97-AF65-F5344CB8AC3E}">
        <p14:creationId xmlns:p14="http://schemas.microsoft.com/office/powerpoint/2010/main" val="1731308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EC5A5A-C34E-462D-A18F-97AFFCCC6197}" type="datetimeFigureOut">
              <a:rPr lang="en-NL" smtClean="0"/>
              <a:t>03/21/2022</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5AEC89D8-36C3-40BD-BBB3-9AD7F891C9FD}" type="slidenum">
              <a:rPr lang="en-NL" smtClean="0"/>
              <a:t>‹#›</a:t>
            </a:fld>
            <a:endParaRPr lang="en-NL"/>
          </a:p>
        </p:txBody>
      </p:sp>
    </p:spTree>
    <p:extLst>
      <p:ext uri="{BB962C8B-B14F-4D97-AF65-F5344CB8AC3E}">
        <p14:creationId xmlns:p14="http://schemas.microsoft.com/office/powerpoint/2010/main" val="118296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EEC5A5A-C34E-462D-A18F-97AFFCCC6197}" type="datetimeFigureOut">
              <a:rPr lang="en-NL" smtClean="0"/>
              <a:t>03/21/2022</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5AEC89D8-36C3-40BD-BBB3-9AD7F891C9FD}" type="slidenum">
              <a:rPr lang="en-NL" smtClean="0"/>
              <a:t>‹#›</a:t>
            </a:fld>
            <a:endParaRPr lang="en-NL"/>
          </a:p>
        </p:txBody>
      </p:sp>
    </p:spTree>
    <p:extLst>
      <p:ext uri="{BB962C8B-B14F-4D97-AF65-F5344CB8AC3E}">
        <p14:creationId xmlns:p14="http://schemas.microsoft.com/office/powerpoint/2010/main" val="28307169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EEC5A5A-C34E-462D-A18F-97AFFCCC6197}" type="datetimeFigureOut">
              <a:rPr lang="en-NL" smtClean="0"/>
              <a:t>03/21/2022</a:t>
            </a:fld>
            <a:endParaRPr lang="en-NL"/>
          </a:p>
        </p:txBody>
      </p:sp>
      <p:sp>
        <p:nvSpPr>
          <p:cNvPr id="9" name="Footer Placeholder 8"/>
          <p:cNvSpPr>
            <a:spLocks noGrp="1"/>
          </p:cNvSpPr>
          <p:nvPr>
            <p:ph type="ftr" sz="quarter" idx="11"/>
          </p:nvPr>
        </p:nvSpPr>
        <p:spPr/>
        <p:txBody>
          <a:bodyPr/>
          <a:lstStyle/>
          <a:p>
            <a:endParaRPr lang="en-NL"/>
          </a:p>
        </p:txBody>
      </p:sp>
      <p:sp>
        <p:nvSpPr>
          <p:cNvPr id="10" name="Slide Number Placeholder 9"/>
          <p:cNvSpPr>
            <a:spLocks noGrp="1"/>
          </p:cNvSpPr>
          <p:nvPr>
            <p:ph type="sldNum" sz="quarter" idx="12"/>
          </p:nvPr>
        </p:nvSpPr>
        <p:spPr/>
        <p:txBody>
          <a:bodyPr/>
          <a:lstStyle/>
          <a:p>
            <a:fld id="{5AEC89D8-36C3-40BD-BBB3-9AD7F891C9FD}" type="slidenum">
              <a:rPr lang="en-NL" smtClean="0"/>
              <a:t>‹#›</a:t>
            </a:fld>
            <a:endParaRPr lang="en-NL"/>
          </a:p>
        </p:txBody>
      </p:sp>
    </p:spTree>
    <p:extLst>
      <p:ext uri="{BB962C8B-B14F-4D97-AF65-F5344CB8AC3E}">
        <p14:creationId xmlns:p14="http://schemas.microsoft.com/office/powerpoint/2010/main" val="112679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EEC5A5A-C34E-462D-A18F-97AFFCCC6197}" type="datetimeFigureOut">
              <a:rPr lang="en-NL" smtClean="0"/>
              <a:t>03/21/2022</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5AEC89D8-36C3-40BD-BBB3-9AD7F891C9FD}" type="slidenum">
              <a:rPr lang="en-NL" smtClean="0"/>
              <a:t>‹#›</a:t>
            </a:fld>
            <a:endParaRPr lang="en-NL"/>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25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EC5A5A-C34E-462D-A18F-97AFFCCC6197}" type="datetimeFigureOut">
              <a:rPr lang="en-NL" smtClean="0"/>
              <a:t>03/21/2022</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5AEC89D8-36C3-40BD-BBB3-9AD7F891C9FD}" type="slidenum">
              <a:rPr lang="en-NL" smtClean="0"/>
              <a:t>‹#›</a:t>
            </a:fld>
            <a:endParaRPr lang="en-NL"/>
          </a:p>
        </p:txBody>
      </p:sp>
    </p:spTree>
    <p:extLst>
      <p:ext uri="{BB962C8B-B14F-4D97-AF65-F5344CB8AC3E}">
        <p14:creationId xmlns:p14="http://schemas.microsoft.com/office/powerpoint/2010/main" val="211770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C5A5A-C34E-462D-A18F-97AFFCCC6197}" type="datetimeFigureOut">
              <a:rPr lang="en-NL" smtClean="0"/>
              <a:t>03/21/2022</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5AEC89D8-36C3-40BD-BBB3-9AD7F891C9FD}" type="slidenum">
              <a:rPr lang="en-NL" smtClean="0"/>
              <a:t>‹#›</a:t>
            </a:fld>
            <a:endParaRPr lang="en-NL"/>
          </a:p>
        </p:txBody>
      </p:sp>
    </p:spTree>
    <p:extLst>
      <p:ext uri="{BB962C8B-B14F-4D97-AF65-F5344CB8AC3E}">
        <p14:creationId xmlns:p14="http://schemas.microsoft.com/office/powerpoint/2010/main" val="3909651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EEC5A5A-C34E-462D-A18F-97AFFCCC6197}" type="datetimeFigureOut">
              <a:rPr lang="en-NL" smtClean="0"/>
              <a:t>03/21/2022</a:t>
            </a:fld>
            <a:endParaRPr lang="en-NL"/>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NL"/>
          </a:p>
        </p:txBody>
      </p:sp>
      <p:sp>
        <p:nvSpPr>
          <p:cNvPr id="11" name="Slide Number Placeholder 10"/>
          <p:cNvSpPr>
            <a:spLocks noGrp="1"/>
          </p:cNvSpPr>
          <p:nvPr>
            <p:ph type="sldNum" sz="quarter" idx="12"/>
          </p:nvPr>
        </p:nvSpPr>
        <p:spPr/>
        <p:txBody>
          <a:bodyPr/>
          <a:lstStyle/>
          <a:p>
            <a:fld id="{5AEC89D8-36C3-40BD-BBB3-9AD7F891C9FD}" type="slidenum">
              <a:rPr lang="en-NL" smtClean="0"/>
              <a:t>‹#›</a:t>
            </a:fld>
            <a:endParaRPr lang="en-NL"/>
          </a:p>
        </p:txBody>
      </p:sp>
    </p:spTree>
    <p:extLst>
      <p:ext uri="{BB962C8B-B14F-4D97-AF65-F5344CB8AC3E}">
        <p14:creationId xmlns:p14="http://schemas.microsoft.com/office/powerpoint/2010/main" val="261729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EEC5A5A-C34E-462D-A18F-97AFFCCC6197}" type="datetimeFigureOut">
              <a:rPr lang="en-NL" smtClean="0"/>
              <a:t>03/21/2022</a:t>
            </a:fld>
            <a:endParaRPr lang="en-NL"/>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NL"/>
          </a:p>
        </p:txBody>
      </p:sp>
      <p:sp>
        <p:nvSpPr>
          <p:cNvPr id="10" name="Slide Number Placeholder 9"/>
          <p:cNvSpPr>
            <a:spLocks noGrp="1"/>
          </p:cNvSpPr>
          <p:nvPr>
            <p:ph type="sldNum" sz="quarter" idx="12"/>
          </p:nvPr>
        </p:nvSpPr>
        <p:spPr/>
        <p:txBody>
          <a:bodyPr/>
          <a:lstStyle/>
          <a:p>
            <a:fld id="{5AEC89D8-36C3-40BD-BBB3-9AD7F891C9FD}" type="slidenum">
              <a:rPr lang="en-NL" smtClean="0"/>
              <a:t>‹#›</a:t>
            </a:fld>
            <a:endParaRPr lang="en-NL"/>
          </a:p>
        </p:txBody>
      </p:sp>
    </p:spTree>
    <p:extLst>
      <p:ext uri="{BB962C8B-B14F-4D97-AF65-F5344CB8AC3E}">
        <p14:creationId xmlns:p14="http://schemas.microsoft.com/office/powerpoint/2010/main" val="2155856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EEC5A5A-C34E-462D-A18F-97AFFCCC6197}" type="datetimeFigureOut">
              <a:rPr lang="en-NL" smtClean="0"/>
              <a:t>03/21/2022</a:t>
            </a:fld>
            <a:endParaRPr lang="en-NL"/>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NL"/>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AEC89D8-36C3-40BD-BBB3-9AD7F891C9FD}" type="slidenum">
              <a:rPr lang="en-NL" smtClean="0"/>
              <a:t>‹#›</a:t>
            </a:fld>
            <a:endParaRPr lang="en-NL"/>
          </a:p>
        </p:txBody>
      </p:sp>
    </p:spTree>
    <p:extLst>
      <p:ext uri="{BB962C8B-B14F-4D97-AF65-F5344CB8AC3E}">
        <p14:creationId xmlns:p14="http://schemas.microsoft.com/office/powerpoint/2010/main" val="1524100251"/>
      </p:ext>
    </p:extLst>
  </p:cSld>
  <p:clrMap bg1="lt1" tx1="dk1" bg2="lt2" tx2="dk2" accent1="accent1" accent2="accent2" accent3="accent3" accent4="accent4" accent5="accent5" accent6="accent6" hlink="hlink" folHlink="folHlink"/>
  <p:sldLayoutIdLst>
    <p:sldLayoutId id="2147485338" r:id="rId1"/>
    <p:sldLayoutId id="2147485339" r:id="rId2"/>
    <p:sldLayoutId id="2147485340" r:id="rId3"/>
    <p:sldLayoutId id="2147485341" r:id="rId4"/>
    <p:sldLayoutId id="2147485342" r:id="rId5"/>
    <p:sldLayoutId id="2147485343" r:id="rId6"/>
    <p:sldLayoutId id="2147485344" r:id="rId7"/>
    <p:sldLayoutId id="2147485345" r:id="rId8"/>
    <p:sldLayoutId id="2147485346" r:id="rId9"/>
    <p:sldLayoutId id="2147485347" r:id="rId10"/>
    <p:sldLayoutId id="214748534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ustomXml" Target="../../customXml/item1.xml"/><Relationship Id="rId1" Type="http://schemas.openxmlformats.org/officeDocument/2006/relationships/customXml" Target="../../customXml/item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90DD-BA89-4337-896E-540FCED760B8}"/>
              </a:ext>
            </a:extLst>
          </p:cNvPr>
          <p:cNvSpPr>
            <a:spLocks noGrp="1"/>
          </p:cNvSpPr>
          <p:nvPr>
            <p:ph type="title"/>
          </p:nvPr>
        </p:nvSpPr>
        <p:spPr>
          <a:xfrm>
            <a:off x="2231136" y="813771"/>
            <a:ext cx="7729728" cy="1188720"/>
          </a:xfrm>
        </p:spPr>
        <p:txBody>
          <a:bodyPr>
            <a:normAutofit fontScale="90000"/>
          </a:bodyPr>
          <a:lstStyle/>
          <a:p>
            <a:r>
              <a:rPr lang="en-GB" dirty="0"/>
              <a:t>Decentralized voting application based on</a:t>
            </a:r>
            <a:br>
              <a:rPr lang="en-GB" dirty="0"/>
            </a:br>
            <a:r>
              <a:rPr lang="en-GB" dirty="0"/>
              <a:t>Ethereum blockchain</a:t>
            </a:r>
            <a:endParaRPr lang="en-NL" dirty="0"/>
          </a:p>
        </p:txBody>
      </p:sp>
      <p:sp>
        <p:nvSpPr>
          <p:cNvPr id="12" name="Subtitle 11">
            <a:extLst>
              <a:ext uri="{FF2B5EF4-FFF2-40B4-BE49-F238E27FC236}">
                <a16:creationId xmlns:a16="http://schemas.microsoft.com/office/drawing/2014/main" id="{A932ABCC-E167-46D4-A5EE-829D53C9E947}"/>
              </a:ext>
            </a:extLst>
          </p:cNvPr>
          <p:cNvSpPr>
            <a:spLocks noGrp="1"/>
          </p:cNvSpPr>
          <p:nvPr>
            <p:ph sz="half" idx="1"/>
          </p:nvPr>
        </p:nvSpPr>
        <p:spPr/>
        <p:txBody>
          <a:bodyPr>
            <a:normAutofit/>
          </a:bodyPr>
          <a:lstStyle/>
          <a:p>
            <a:pPr marL="0" indent="0" algn="l">
              <a:buNone/>
            </a:pPr>
            <a:r>
              <a:rPr lang="en-GB" sz="2400" dirty="0">
                <a:solidFill>
                  <a:schemeClr val="tx1"/>
                </a:solidFill>
              </a:rPr>
              <a:t>Arnav Saraswat 191544</a:t>
            </a:r>
          </a:p>
          <a:p>
            <a:pPr marL="0" indent="0" algn="l">
              <a:buNone/>
            </a:pPr>
            <a:r>
              <a:rPr lang="en-GB" sz="2400" dirty="0">
                <a:solidFill>
                  <a:schemeClr val="tx1"/>
                </a:solidFill>
              </a:rPr>
              <a:t>Pankaj Kumar 191506</a:t>
            </a:r>
          </a:p>
          <a:p>
            <a:pPr marL="0" indent="0" algn="l">
              <a:buNone/>
            </a:pPr>
            <a:r>
              <a:rPr lang="en-GB" sz="2400" dirty="0">
                <a:solidFill>
                  <a:schemeClr val="tx1"/>
                </a:solidFill>
              </a:rPr>
              <a:t>Supervisor</a:t>
            </a:r>
            <a:r>
              <a:rPr lang="en-GB" sz="2400">
                <a:solidFill>
                  <a:schemeClr val="tx1"/>
                </a:solidFill>
              </a:rPr>
              <a:t>: Pradeep </a:t>
            </a:r>
            <a:r>
              <a:rPr lang="en-GB" sz="2400" dirty="0">
                <a:solidFill>
                  <a:schemeClr val="tx1"/>
                </a:solidFill>
              </a:rPr>
              <a:t>Kumar Gupta</a:t>
            </a:r>
          </a:p>
          <a:p>
            <a:pPr marL="0" indent="0" algn="l">
              <a:buNone/>
            </a:pPr>
            <a:r>
              <a:rPr lang="en-GB" sz="2400" dirty="0">
                <a:solidFill>
                  <a:schemeClr val="tx1"/>
                </a:solidFill>
              </a:rPr>
              <a:t>Date: 23 March 2022</a:t>
            </a:r>
          </a:p>
        </p:txBody>
      </p:sp>
      <p:pic>
        <p:nvPicPr>
          <p:cNvPr id="1026" name="Picture 2">
            <a:extLst>
              <a:ext uri="{FF2B5EF4-FFF2-40B4-BE49-F238E27FC236}">
                <a16:creationId xmlns:a16="http://schemas.microsoft.com/office/drawing/2014/main" id="{66BFDE5F-D2E7-4DA1-A9B2-037DD97F0E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9820" y="2531537"/>
            <a:ext cx="2203450" cy="2685921"/>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custDataLst>
    <p:extLst>
      <p:ext uri="{BB962C8B-B14F-4D97-AF65-F5344CB8AC3E}">
        <p14:creationId xmlns:p14="http://schemas.microsoft.com/office/powerpoint/2010/main" val="125239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5FD0-7382-4675-B294-2A986C2644F1}"/>
              </a:ext>
            </a:extLst>
          </p:cNvPr>
          <p:cNvSpPr>
            <a:spLocks noGrp="1"/>
          </p:cNvSpPr>
          <p:nvPr>
            <p:ph type="title"/>
          </p:nvPr>
        </p:nvSpPr>
        <p:spPr/>
        <p:txBody>
          <a:bodyPr/>
          <a:lstStyle/>
          <a:p>
            <a:r>
              <a:rPr lang="en-US" dirty="0"/>
              <a:t>Thesis Motivation</a:t>
            </a:r>
            <a:endParaRPr lang="en-GB" dirty="0"/>
          </a:p>
        </p:txBody>
      </p:sp>
      <p:sp>
        <p:nvSpPr>
          <p:cNvPr id="3" name="Content Placeholder 2">
            <a:extLst>
              <a:ext uri="{FF2B5EF4-FFF2-40B4-BE49-F238E27FC236}">
                <a16:creationId xmlns:a16="http://schemas.microsoft.com/office/drawing/2014/main" id="{CF229DED-BD24-4ABD-81EA-4404AB7FA9DE}"/>
              </a:ext>
            </a:extLst>
          </p:cNvPr>
          <p:cNvSpPr>
            <a:spLocks noGrp="1"/>
          </p:cNvSpPr>
          <p:nvPr>
            <p:ph idx="1"/>
          </p:nvPr>
        </p:nvSpPr>
        <p:spPr>
          <a:xfrm>
            <a:off x="2231136" y="2682433"/>
            <a:ext cx="9380856" cy="3101983"/>
          </a:xfrm>
        </p:spPr>
        <p:txBody>
          <a:bodyPr vert="horz" lIns="91440" tIns="45720" rIns="91440" bIns="45720" rtlCol="0" anchor="t">
            <a:normAutofit/>
          </a:bodyPr>
          <a:lstStyle/>
          <a:p>
            <a:r>
              <a:rPr lang="en-US" dirty="0"/>
              <a:t>Transparent voting system</a:t>
            </a:r>
            <a:endParaRPr lang="en-GB" dirty="0"/>
          </a:p>
          <a:p>
            <a:r>
              <a:rPr lang="en-GB" dirty="0"/>
              <a:t>Eliminating centralization by using peer-to-peer network</a:t>
            </a:r>
          </a:p>
          <a:p>
            <a:r>
              <a:rPr lang="en-GB" dirty="0"/>
              <a:t>More secure voting option using blockchain technology</a:t>
            </a:r>
          </a:p>
          <a:p>
            <a:r>
              <a:rPr lang="en-GB" dirty="0"/>
              <a:t>Immutability – no one can modify, insert, delete data in distributed ledger technology</a:t>
            </a:r>
          </a:p>
          <a:p>
            <a:r>
              <a:rPr lang="en-GB" dirty="0"/>
              <a:t>Fast processing time compared to traditional voting systems</a:t>
            </a:r>
          </a:p>
          <a:p>
            <a:r>
              <a:rPr lang="en-GB" dirty="0"/>
              <a:t>Accessible to anyone with an Internet connection</a:t>
            </a:r>
          </a:p>
          <a:p>
            <a:endParaRPr lang="en-GB" dirty="0"/>
          </a:p>
          <a:p>
            <a:endParaRPr lang="en-GB" dirty="0"/>
          </a:p>
          <a:p>
            <a:endParaRPr lang="en-GB" dirty="0"/>
          </a:p>
          <a:p>
            <a:endParaRPr lang="en-US" dirty="0"/>
          </a:p>
        </p:txBody>
      </p:sp>
    </p:spTree>
    <p:extLst>
      <p:ext uri="{BB962C8B-B14F-4D97-AF65-F5344CB8AC3E}">
        <p14:creationId xmlns:p14="http://schemas.microsoft.com/office/powerpoint/2010/main" val="14407796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16770-4B9E-4D96-8610-5E995244EF16}"/>
              </a:ext>
            </a:extLst>
          </p:cNvPr>
          <p:cNvSpPr>
            <a:spLocks noGrp="1"/>
          </p:cNvSpPr>
          <p:nvPr>
            <p:ph type="title"/>
          </p:nvPr>
        </p:nvSpPr>
        <p:spPr/>
        <p:txBody>
          <a:bodyPr/>
          <a:lstStyle/>
          <a:p>
            <a:r>
              <a:rPr lang="en-US" dirty="0"/>
              <a:t>KEY Concepts</a:t>
            </a:r>
            <a:endParaRPr lang="en-GB" dirty="0"/>
          </a:p>
        </p:txBody>
      </p:sp>
      <p:sp>
        <p:nvSpPr>
          <p:cNvPr id="3" name="Content Placeholder 2">
            <a:extLst>
              <a:ext uri="{FF2B5EF4-FFF2-40B4-BE49-F238E27FC236}">
                <a16:creationId xmlns:a16="http://schemas.microsoft.com/office/drawing/2014/main" id="{65E2D186-AE21-4AC3-8B3B-D00ED4B4EA25}"/>
              </a:ext>
            </a:extLst>
          </p:cNvPr>
          <p:cNvSpPr>
            <a:spLocks noGrp="1"/>
          </p:cNvSpPr>
          <p:nvPr>
            <p:ph idx="1"/>
          </p:nvPr>
        </p:nvSpPr>
        <p:spPr/>
        <p:txBody>
          <a:bodyPr vert="horz" lIns="91440" tIns="45720" rIns="91440" bIns="45720" rtlCol="0" anchor="t">
            <a:normAutofit/>
          </a:bodyPr>
          <a:lstStyle/>
          <a:p>
            <a:r>
              <a:rPr lang="en-US" dirty="0"/>
              <a:t>DApps (Decentralized Apps) are blockchain based applications. </a:t>
            </a:r>
          </a:p>
          <a:p>
            <a:r>
              <a:rPr lang="en-US" dirty="0"/>
              <a:t>P2P network </a:t>
            </a:r>
            <a:r>
              <a:rPr lang="en-US" dirty="0">
                <a:ea typeface="+mn-lt"/>
                <a:cs typeface="+mn-lt"/>
              </a:rPr>
              <a:t>– </a:t>
            </a:r>
            <a:r>
              <a:rPr lang="en-US" dirty="0"/>
              <a:t>each</a:t>
            </a:r>
            <a:r>
              <a:rPr lang="en-US" dirty="0">
                <a:ea typeface="+mn-lt"/>
                <a:cs typeface="+mn-lt"/>
              </a:rPr>
              <a:t> node can be either client or server, meaning that all nodes can request and send data. All computers in the network are connected, where each stores complete copy of the ledger.</a:t>
            </a:r>
          </a:p>
          <a:p>
            <a:r>
              <a:rPr lang="en-US" dirty="0"/>
              <a:t>Smart Contracts (Ethereum) carries out transactions and agreements between anonymous parties.</a:t>
            </a:r>
          </a:p>
          <a:p>
            <a:r>
              <a:rPr lang="en-US" dirty="0"/>
              <a:t>Web3 – Web2</a:t>
            </a:r>
          </a:p>
          <a:p>
            <a:r>
              <a:rPr lang="en-US" dirty="0"/>
              <a:t>Transactions refers</a:t>
            </a:r>
            <a:r>
              <a:rPr lang="en-US" dirty="0">
                <a:ea typeface="+mn-lt"/>
                <a:cs typeface="+mn-lt"/>
              </a:rPr>
              <a:t> to an action initiated by an externally-owned account, in other words an account managed by a human, not a contract.</a:t>
            </a:r>
          </a:p>
        </p:txBody>
      </p:sp>
    </p:spTree>
    <p:extLst>
      <p:ext uri="{BB962C8B-B14F-4D97-AF65-F5344CB8AC3E}">
        <p14:creationId xmlns:p14="http://schemas.microsoft.com/office/powerpoint/2010/main" val="412047859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3B52-9838-4E58-9FDF-781BFAE7E154}"/>
              </a:ext>
            </a:extLst>
          </p:cNvPr>
          <p:cNvSpPr>
            <a:spLocks noGrp="1"/>
          </p:cNvSpPr>
          <p:nvPr>
            <p:ph type="title"/>
          </p:nvPr>
        </p:nvSpPr>
        <p:spPr/>
        <p:txBody>
          <a:bodyPr/>
          <a:lstStyle/>
          <a:p>
            <a:r>
              <a:rPr lang="en-GB" dirty="0"/>
              <a:t>Architecture</a:t>
            </a:r>
          </a:p>
        </p:txBody>
      </p:sp>
      <p:sp>
        <p:nvSpPr>
          <p:cNvPr id="3" name="Content Placeholder 2">
            <a:extLst>
              <a:ext uri="{FF2B5EF4-FFF2-40B4-BE49-F238E27FC236}">
                <a16:creationId xmlns:a16="http://schemas.microsoft.com/office/drawing/2014/main" id="{E343CA09-5510-4CE8-BD56-3A22796EE0F7}"/>
              </a:ext>
            </a:extLst>
          </p:cNvPr>
          <p:cNvSpPr>
            <a:spLocks noGrp="1"/>
          </p:cNvSpPr>
          <p:nvPr>
            <p:ph idx="1"/>
          </p:nvPr>
        </p:nvSpPr>
        <p:spPr>
          <a:xfrm>
            <a:off x="2231136" y="2379252"/>
            <a:ext cx="7729728" cy="3101983"/>
          </a:xfrm>
        </p:spPr>
        <p:txBody>
          <a:bodyPr vert="horz" lIns="91440" tIns="45720" rIns="91440" bIns="45720" rtlCol="0" anchor="t">
            <a:normAutofit/>
          </a:bodyPr>
          <a:lstStyle/>
          <a:p>
            <a:r>
              <a:rPr lang="en-GB" dirty="0">
                <a:ea typeface="+mn-lt"/>
                <a:cs typeface="+mn-lt"/>
              </a:rPr>
              <a:t>In this application, the client is a web application running in the browser. In order to call Ethereum network API, web3.js library and connection to a Ethereum network node is needed. </a:t>
            </a:r>
          </a:p>
          <a:p>
            <a:endParaRPr lang="en-GB" dirty="0"/>
          </a:p>
        </p:txBody>
      </p:sp>
      <p:pic>
        <p:nvPicPr>
          <p:cNvPr id="6" name="Picture 6" descr="Diagram&#10;&#10;Description automatically generated">
            <a:extLst>
              <a:ext uri="{FF2B5EF4-FFF2-40B4-BE49-F238E27FC236}">
                <a16:creationId xmlns:a16="http://schemas.microsoft.com/office/drawing/2014/main" id="{3090CC6E-EC27-4E93-A48A-9A435A1D7A97}"/>
              </a:ext>
            </a:extLst>
          </p:cNvPr>
          <p:cNvPicPr>
            <a:picLocks noChangeAspect="1"/>
          </p:cNvPicPr>
          <p:nvPr/>
        </p:nvPicPr>
        <p:blipFill>
          <a:blip r:embed="rId2"/>
          <a:stretch>
            <a:fillRect/>
          </a:stretch>
        </p:blipFill>
        <p:spPr>
          <a:xfrm>
            <a:off x="2494176" y="3499363"/>
            <a:ext cx="7127053" cy="2799692"/>
          </a:xfrm>
          <a:prstGeom prst="rect">
            <a:avLst/>
          </a:prstGeom>
        </p:spPr>
      </p:pic>
    </p:spTree>
    <p:extLst>
      <p:ext uri="{BB962C8B-B14F-4D97-AF65-F5344CB8AC3E}">
        <p14:creationId xmlns:p14="http://schemas.microsoft.com/office/powerpoint/2010/main" val="291026007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75C0-1E58-4B66-BD72-82EB5864FC14}"/>
              </a:ext>
            </a:extLst>
          </p:cNvPr>
          <p:cNvSpPr>
            <a:spLocks noGrp="1"/>
          </p:cNvSpPr>
          <p:nvPr>
            <p:ph type="title"/>
          </p:nvPr>
        </p:nvSpPr>
        <p:spPr/>
        <p:txBody>
          <a:bodyPr/>
          <a:lstStyle/>
          <a:p>
            <a:r>
              <a:rPr lang="en-GB" dirty="0"/>
              <a:t>workflow</a:t>
            </a:r>
          </a:p>
        </p:txBody>
      </p:sp>
      <p:pic>
        <p:nvPicPr>
          <p:cNvPr id="10" name="Content Placeholder 9">
            <a:extLst>
              <a:ext uri="{FF2B5EF4-FFF2-40B4-BE49-F238E27FC236}">
                <a16:creationId xmlns:a16="http://schemas.microsoft.com/office/drawing/2014/main" id="{7B54745C-CD3B-4639-95F1-BE406028D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7312" y="2349445"/>
            <a:ext cx="6317374" cy="3443451"/>
          </a:xfrm>
        </p:spPr>
      </p:pic>
    </p:spTree>
    <p:extLst>
      <p:ext uri="{BB962C8B-B14F-4D97-AF65-F5344CB8AC3E}">
        <p14:creationId xmlns:p14="http://schemas.microsoft.com/office/powerpoint/2010/main" val="272629887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3E96-7AB2-4E36-862B-12444D1B9325}"/>
              </a:ext>
            </a:extLst>
          </p:cNvPr>
          <p:cNvSpPr>
            <a:spLocks noGrp="1"/>
          </p:cNvSpPr>
          <p:nvPr>
            <p:ph type="title"/>
          </p:nvPr>
        </p:nvSpPr>
        <p:spPr/>
        <p:txBody>
          <a:bodyPr/>
          <a:lstStyle/>
          <a:p>
            <a:r>
              <a:rPr lang="en-US" dirty="0"/>
              <a:t>Technologies We Plan On Using</a:t>
            </a:r>
            <a:endParaRPr lang="en-GB" dirty="0"/>
          </a:p>
        </p:txBody>
      </p:sp>
      <p:sp>
        <p:nvSpPr>
          <p:cNvPr id="3" name="Content Placeholder 2">
            <a:extLst>
              <a:ext uri="{FF2B5EF4-FFF2-40B4-BE49-F238E27FC236}">
                <a16:creationId xmlns:a16="http://schemas.microsoft.com/office/drawing/2014/main" id="{C94D0242-D32B-49E5-BAAC-7CAA1C6AC9B7}"/>
              </a:ext>
            </a:extLst>
          </p:cNvPr>
          <p:cNvSpPr>
            <a:spLocks noGrp="1"/>
          </p:cNvSpPr>
          <p:nvPr>
            <p:ph idx="1"/>
          </p:nvPr>
        </p:nvSpPr>
        <p:spPr>
          <a:xfrm>
            <a:off x="2231136" y="2638044"/>
            <a:ext cx="7729728" cy="3656224"/>
          </a:xfrm>
        </p:spPr>
        <p:txBody>
          <a:bodyPr>
            <a:normAutofit/>
          </a:bodyPr>
          <a:lstStyle/>
          <a:p>
            <a:r>
              <a:rPr lang="en-GB" dirty="0"/>
              <a:t>Truffle - compile, deploy and test smart contracts, inject them into web apps</a:t>
            </a:r>
          </a:p>
          <a:p>
            <a:r>
              <a:rPr lang="en-GB" dirty="0"/>
              <a:t>Solidity language - </a:t>
            </a:r>
            <a:r>
              <a:rPr lang="en-GB" b="0" i="0" dirty="0">
                <a:solidFill>
                  <a:srgbClr val="000000"/>
                </a:solidFill>
                <a:effectLst/>
                <a:latin typeface="Inter"/>
              </a:rPr>
              <a:t>statically-typed programming language designed for developing smart contracts that run on Ethereum.</a:t>
            </a:r>
            <a:endParaRPr lang="en-GB" dirty="0"/>
          </a:p>
          <a:p>
            <a:r>
              <a:rPr lang="en-GB" dirty="0"/>
              <a:t>Metamask – is a browser plugin that acts as a bridge between Ethereum Blockchain and the browser.</a:t>
            </a:r>
          </a:p>
          <a:p>
            <a:r>
              <a:rPr lang="en-GB" dirty="0"/>
              <a:t>Ganache - personalized blockchain for Ethereum development.</a:t>
            </a:r>
          </a:p>
          <a:p>
            <a:r>
              <a:rPr lang="en-GB" dirty="0"/>
              <a:t>Web3 JS library</a:t>
            </a:r>
            <a:r>
              <a:rPr lang="en-US" dirty="0"/>
              <a:t> – is the new version of the internet, </a:t>
            </a:r>
            <a:r>
              <a:rPr lang="en-GB" dirty="0"/>
              <a:t>where services will run on blockchain.</a:t>
            </a:r>
          </a:p>
          <a:p>
            <a:r>
              <a:rPr lang="en-GB" dirty="0"/>
              <a:t>Lite server - a lightweight development server that serves a web application.</a:t>
            </a:r>
          </a:p>
          <a:p>
            <a:r>
              <a:rPr lang="en-GB" dirty="0"/>
              <a:t>Node.js – npm package manager is required to install JavaScript libraries.</a:t>
            </a:r>
          </a:p>
        </p:txBody>
      </p:sp>
    </p:spTree>
    <p:extLst>
      <p:ext uri="{BB962C8B-B14F-4D97-AF65-F5344CB8AC3E}">
        <p14:creationId xmlns:p14="http://schemas.microsoft.com/office/powerpoint/2010/main" val="83038926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74E7E-1CD2-4A4F-8877-FE580FC7FE16}"/>
              </a:ext>
            </a:extLst>
          </p:cNvPr>
          <p:cNvSpPr>
            <a:spLocks noGrp="1"/>
          </p:cNvSpPr>
          <p:nvPr>
            <p:ph type="title"/>
          </p:nvPr>
        </p:nvSpPr>
        <p:spPr/>
        <p:txBody>
          <a:bodyPr/>
          <a:lstStyle/>
          <a:p>
            <a:r>
              <a:rPr lang="en-US" dirty="0"/>
              <a:t>Challenges</a:t>
            </a:r>
            <a:endParaRPr lang="en-GB" dirty="0"/>
          </a:p>
        </p:txBody>
      </p:sp>
      <p:sp>
        <p:nvSpPr>
          <p:cNvPr id="3" name="Content Placeholder 2">
            <a:extLst>
              <a:ext uri="{FF2B5EF4-FFF2-40B4-BE49-F238E27FC236}">
                <a16:creationId xmlns:a16="http://schemas.microsoft.com/office/drawing/2014/main" id="{2120E696-C75B-43CA-B464-DD9771C0B851}"/>
              </a:ext>
            </a:extLst>
          </p:cNvPr>
          <p:cNvSpPr>
            <a:spLocks noGrp="1"/>
          </p:cNvSpPr>
          <p:nvPr>
            <p:ph idx="1"/>
          </p:nvPr>
        </p:nvSpPr>
        <p:spPr/>
        <p:txBody>
          <a:bodyPr vert="horz" lIns="91440" tIns="45720" rIns="91440" bIns="45720" rtlCol="0" anchor="t">
            <a:normAutofit/>
          </a:bodyPr>
          <a:lstStyle/>
          <a:p>
            <a:r>
              <a:rPr lang="en-US" dirty="0">
                <a:ea typeface="+mn-lt"/>
                <a:cs typeface="+mn-lt"/>
              </a:rPr>
              <a:t>Novelty of the technologies, it was hard to find tutorials</a:t>
            </a:r>
            <a:endParaRPr lang="en-GB" dirty="0">
              <a:ea typeface="+mn-lt"/>
              <a:cs typeface="+mn-lt"/>
            </a:endParaRPr>
          </a:p>
          <a:p>
            <a:r>
              <a:rPr lang="en-GB" dirty="0">
                <a:ea typeface="+mn-lt"/>
                <a:cs typeface="+mn-lt"/>
              </a:rPr>
              <a:t>Run time errors in smart contract – only identifiable after deploying on blockchain</a:t>
            </a:r>
          </a:p>
          <a:p>
            <a:r>
              <a:rPr lang="en-GB" dirty="0">
                <a:ea typeface="+mn-lt"/>
                <a:cs typeface="+mn-lt"/>
              </a:rPr>
              <a:t>In solidity, there is no built-in function to convert string to address type.</a:t>
            </a:r>
            <a:endParaRPr lang="en-GB" dirty="0"/>
          </a:p>
          <a:p>
            <a:endParaRPr lang="en-GB" dirty="0"/>
          </a:p>
          <a:p>
            <a:endParaRPr lang="en-GB" dirty="0"/>
          </a:p>
        </p:txBody>
      </p:sp>
    </p:spTree>
    <p:extLst>
      <p:ext uri="{BB962C8B-B14F-4D97-AF65-F5344CB8AC3E}">
        <p14:creationId xmlns:p14="http://schemas.microsoft.com/office/powerpoint/2010/main" val="345661508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8">
            <a:extLst>
              <a:ext uri="{FF2B5EF4-FFF2-40B4-BE49-F238E27FC236}">
                <a16:creationId xmlns:a16="http://schemas.microsoft.com/office/drawing/2014/main" id="{C2AD7556-C90D-4946-8E4E-1E79D5B3D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0">
            <a:extLst>
              <a:ext uri="{FF2B5EF4-FFF2-40B4-BE49-F238E27FC236}">
                <a16:creationId xmlns:a16="http://schemas.microsoft.com/office/drawing/2014/main" id="{DBB0CC56-54B2-4AE0-87C5-296E78A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5"/>
            <a:ext cx="12192000" cy="2615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17EB0-F7C0-467E-934C-6D70B776F022}"/>
              </a:ext>
            </a:extLst>
          </p:cNvPr>
          <p:cNvSpPr>
            <a:spLocks noGrp="1"/>
          </p:cNvSpPr>
          <p:nvPr>
            <p:ph type="title"/>
          </p:nvPr>
        </p:nvSpPr>
        <p:spPr>
          <a:xfrm>
            <a:off x="1600200" y="3418891"/>
            <a:ext cx="8991600" cy="1645920"/>
          </a:xfrm>
        </p:spPr>
        <p:txBody>
          <a:bodyPr vert="horz" lIns="274320" tIns="182880" rIns="274320" bIns="182880" rtlCol="0" anchor="ctr" anchorCtr="1">
            <a:normAutofit/>
          </a:bodyPr>
          <a:lstStyle/>
          <a:p>
            <a:r>
              <a:rPr lang="en-US" sz="3800"/>
              <a:t>Thank you for your attention</a:t>
            </a:r>
          </a:p>
        </p:txBody>
      </p:sp>
      <p:pic>
        <p:nvPicPr>
          <p:cNvPr id="7" name="Graphic 5" descr="Smiling Face with No Fill">
            <a:extLst>
              <a:ext uri="{FF2B5EF4-FFF2-40B4-BE49-F238E27FC236}">
                <a16:creationId xmlns:a16="http://schemas.microsoft.com/office/drawing/2014/main" id="{C14D3DA2-C897-4D47-B529-917E0EF3DE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7820" y="640079"/>
            <a:ext cx="2456360" cy="2456360"/>
          </a:xfrm>
          <a:prstGeom prst="rect">
            <a:avLst/>
          </a:prstGeom>
        </p:spPr>
      </p:pic>
    </p:spTree>
    <p:extLst>
      <p:ext uri="{BB962C8B-B14F-4D97-AF65-F5344CB8AC3E}">
        <p14:creationId xmlns:p14="http://schemas.microsoft.com/office/powerpoint/2010/main" val="2464618692"/>
      </p:ext>
    </p:extLst>
  </p:cSld>
  <p:clrMapOvr>
    <a:masterClrMapping/>
  </p:clrMapOvr>
  <p:transition spd="slow">
    <p:wipe/>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TemplafySlideFormConfiguration><![CDATA[{"formFields":[],"formDataEntries":[]}]]></TemplafySlideFormConfiguration>
</file>

<file path=customXml/item2.xml><?xml version="1.0" encoding="utf-8"?>
<TemplafySlideTemplateConfiguration><![CDATA[{"slideVersion":1,"isValidatorEnabled":false,"isLocked":false,"elementsMetadata":[],"slideId":"637492538452648423","enableDocumentContentUpdater":false,"version":"2.0"}]]></TemplafySlideTemplateConfiguration>
</file>

<file path=customXml/item3.xml><?xml version="1.0" encoding="utf-8"?>
<TemplafyFormConfiguration><![CDATA[{"formFields":[],"formDataEntries":[]}]]></TemplafyFormConfiguration>
</file>

<file path=customXml/item4.xml><?xml version="1.0" encoding="utf-8"?>
<TemplafyTemplateConfiguration><![CDATA[{"elementsMetadata":[],"transformationConfigurations":[],"templateName":"blankpresentation","templateDescription":"","enableDocumentContentUpdater":false,"version":"2.0"}]]></TemplafyTemplateConfiguration>
</file>

<file path=customXml/itemProps1.xml><?xml version="1.0" encoding="utf-8"?>
<ds:datastoreItem xmlns:ds="http://schemas.openxmlformats.org/officeDocument/2006/customXml" ds:itemID="{B7907530-0CC5-4229-9EFB-458F577AA3A6}">
  <ds:schemaRefs/>
</ds:datastoreItem>
</file>

<file path=customXml/itemProps2.xml><?xml version="1.0" encoding="utf-8"?>
<ds:datastoreItem xmlns:ds="http://schemas.openxmlformats.org/officeDocument/2006/customXml" ds:itemID="{DAEC0FB5-7FB8-4E5D-836C-D6122B8C2BC6}">
  <ds:schemaRefs/>
</ds:datastoreItem>
</file>

<file path=customXml/itemProps3.xml><?xml version="1.0" encoding="utf-8"?>
<ds:datastoreItem xmlns:ds="http://schemas.openxmlformats.org/officeDocument/2006/customXml" ds:itemID="{21E4BB68-DBE0-4174-BF38-A8F24AA97E06}">
  <ds:schemaRefs/>
</ds:datastoreItem>
</file>

<file path=customXml/itemProps4.xml><?xml version="1.0" encoding="utf-8"?>
<ds:datastoreItem xmlns:ds="http://schemas.openxmlformats.org/officeDocument/2006/customXml" ds:itemID="{1E5C1412-4B31-4EB2-BCFB-90DC85E0549F}">
  <ds:schemaRefs/>
</ds:datastoreItem>
</file>

<file path=docProps/app.xml><?xml version="1.0" encoding="utf-8"?>
<Properties xmlns="http://schemas.openxmlformats.org/officeDocument/2006/extended-properties" xmlns:vt="http://schemas.openxmlformats.org/officeDocument/2006/docPropsVTypes">
  <Template>TM10001115[[fn=Parcel]]</Template>
  <TotalTime>6661</TotalTime>
  <Words>357</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Inter</vt:lpstr>
      <vt:lpstr>Parcel</vt:lpstr>
      <vt:lpstr>Decentralized voting application based on Ethereum blockchain</vt:lpstr>
      <vt:lpstr>Thesis Motivation</vt:lpstr>
      <vt:lpstr>KEY Concepts</vt:lpstr>
      <vt:lpstr>Architecture</vt:lpstr>
      <vt:lpstr>workflow</vt:lpstr>
      <vt:lpstr>Technologies We Plan On Using</vt:lpstr>
      <vt:lpstr>Challenges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Decentralized voting application based on Ethereum blockchain</dc:title>
  <dc:creator>Arnav Saraswat</dc:creator>
  <cp:lastModifiedBy>Arnav Saraswat</cp:lastModifiedBy>
  <cp:revision>315</cp:revision>
  <dcterms:created xsi:type="dcterms:W3CDTF">2021-12-08T07:33:56Z</dcterms:created>
  <dcterms:modified xsi:type="dcterms:W3CDTF">2022-03-21T16:43:34Z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2021-02-18T14:04:05</vt:lpwstr>
  </property>
  <property fmtid="{D5CDD505-2E9C-101B-9397-08002B2CF9AE}" pid="3" name="TemplafyTenantId">
    <vt:lpwstr>sap</vt:lpwstr>
  </property>
  <property fmtid="{D5CDD505-2E9C-101B-9397-08002B2CF9AE}" pid="4" name="TemplafyTemplateId">
    <vt:lpwstr>637492538442071560</vt:lpwstr>
  </property>
  <property fmtid="{D5CDD505-2E9C-101B-9397-08002B2CF9AE}" pid="5" name="TemplafyUserProfileId">
    <vt:lpwstr>637708433154989519</vt:lpwstr>
  </property>
  <property fmtid="{D5CDD505-2E9C-101B-9397-08002B2CF9AE}" pid="6" name="TemplafyLanguageCode">
    <vt:lpwstr>en-US</vt:lpwstr>
  </property>
  <property fmtid="{D5CDD505-2E9C-101B-9397-08002B2CF9AE}" pid="7" name="TemplafyFromBlank">
    <vt:bool>true</vt:bool>
  </property>
</Properties>
</file>