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61" r:id="rId4"/>
    <p:sldId id="259" r:id="rId5"/>
    <p:sldId id="260" r:id="rId6"/>
    <p:sldId id="263" r:id="rId7"/>
    <p:sldId id="262" r:id="rId8"/>
    <p:sldId id="304" r:id="rId9"/>
    <p:sldId id="301" r:id="rId10"/>
    <p:sldId id="275" r:id="rId11"/>
    <p:sldId id="280" r:id="rId12"/>
    <p:sldId id="302" r:id="rId13"/>
    <p:sldId id="303" r:id="rId14"/>
    <p:sldId id="305" r:id="rId15"/>
    <p:sldId id="306" r:id="rId16"/>
    <p:sldId id="307" r:id="rId17"/>
    <p:sldId id="310" r:id="rId18"/>
    <p:sldId id="272" r:id="rId19"/>
    <p:sldId id="312" r:id="rId20"/>
    <p:sldId id="313" r:id="rId21"/>
    <p:sldId id="314" r:id="rId22"/>
    <p:sldId id="317" r:id="rId23"/>
    <p:sldId id="282" r:id="rId24"/>
    <p:sldId id="316" r:id="rId25"/>
    <p:sldId id="315" r:id="rId26"/>
    <p:sldId id="318" r:id="rId27"/>
    <p:sldId id="319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Overpass Mon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81706-1211-B547-1585-D5DBBCB34A38}" v="730" dt="2024-04-16T12:31:03.983"/>
    <p1510:client id="{3486C5E3-06B0-8A12-AA0E-0824DFD44C91}" v="222" dt="2024-04-15T20:41:40.499"/>
    <p1510:client id="{4D5B7828-7AF5-5F52-7B40-62DBE682F1DB}" v="710" dt="2024-04-15T14:39:26.533"/>
    <p1510:client id="{83B33A05-ACED-9D54-186C-1E00FE9A6229}" v="749" dt="2024-04-14T13:48:55.190"/>
    <p1510:client id="{A25A1346-1DF4-89CC-0059-E992D4AC8915}" v="3" dt="2024-04-16T06:27:49.866"/>
    <p1510:client id="{ACC0B035-212B-AF49-C0DD-B03E6F63EBAF}" v="64" dt="2024-04-16T11:15:04.117"/>
    <p1510:client id="{B1CDD8C6-45E1-4881-67B5-0F816756F421}" v="32" dt="2024-04-16T12:09:02.086"/>
  </p1510:revLst>
</p1510:revInfo>
</file>

<file path=ppt/tableStyles.xml><?xml version="1.0" encoding="utf-8"?>
<a:tblStyleLst xmlns:a="http://schemas.openxmlformats.org/drawingml/2006/main" def="{BB36C3A3-2C94-496F-9979-70C25A936E8F}">
  <a:tblStyle styleId="{BB36C3A3-2C94-496F-9979-70C25A936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5D1E0B-1BD1-47E6-82F9-E7620F54D7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358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32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1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252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71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718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0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99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475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00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Knowledge-Graph-What-Why-How-05e4f45258da4469b268b8212fdec7b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" dirty="0"/>
              <a:t>KNOWLEDGE GRAPH</a:t>
            </a:r>
            <a:endParaRPr lang="en-US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400" dirty="0"/>
              <a:t>What, Why, and How</a:t>
            </a:r>
            <a:endParaRPr lang="en-US" sz="2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sz="2200" dirty="0">
                <a:solidFill>
                  <a:schemeClr val="dk2"/>
                </a:solidFill>
              </a:rPr>
              <a:t>AVL Tree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Insertion, deletion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Heap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To set priority of data set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GRAPH</a:t>
            </a:r>
            <a:endParaRPr lang="en-US"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For transitive relation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QUEUE</a:t>
            </a:r>
            <a:endParaRPr lang="en-US" dirty="0"/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For FIFO , priority transition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r"/>
            <a:r>
              <a:rPr lang="en" sz="3000" dirty="0">
                <a:solidFill>
                  <a:schemeClr val="dk1"/>
                </a:solidFill>
              </a:rPr>
              <a:t>DATA STRUCTURE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/>
              <a:t>DATA STRUCTURE</a:t>
            </a:r>
            <a:endParaRPr lang="en-US" sz="360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-100405" y="681165"/>
            <a:ext cx="6334017" cy="2735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"In our project, we juggled arrays, danced with linked lists, and played hide-and-seek with hash tables. </a:t>
            </a:r>
            <a:r>
              <a:rPr lang="en" sz="2000" dirty="0">
                <a:solidFill>
                  <a:srgbClr val="FF0000"/>
                </a:solidFill>
              </a:rPr>
              <a:t>But let's be real, the most important data structure was the 'Infinite Loop' of our minds, where bugs roamed free and ideas collided like bumper cars."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8A47CBF-B258-EA9C-3621-A855026BB4B4}"/>
              </a:ext>
            </a:extLst>
          </p:cNvPr>
          <p:cNvSpPr/>
          <p:nvPr/>
        </p:nvSpPr>
        <p:spPr>
          <a:xfrm>
            <a:off x="3734322" y="70458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6B38A-82B1-CD24-6267-A2D951CDE275}"/>
              </a:ext>
            </a:extLst>
          </p:cNvPr>
          <p:cNvSpPr txBox="1"/>
          <p:nvPr/>
        </p:nvSpPr>
        <p:spPr>
          <a:xfrm>
            <a:off x="3890896" y="266177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BED8B8C-26B6-CAC7-62EB-631220E31FAC}"/>
              </a:ext>
            </a:extLst>
          </p:cNvPr>
          <p:cNvSpPr/>
          <p:nvPr/>
        </p:nvSpPr>
        <p:spPr>
          <a:xfrm>
            <a:off x="5282601" y="1167847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8300F-F69B-C896-8065-540F7127B7C9}"/>
              </a:ext>
            </a:extLst>
          </p:cNvPr>
          <p:cNvSpPr txBox="1"/>
          <p:nvPr/>
        </p:nvSpPr>
        <p:spPr>
          <a:xfrm>
            <a:off x="5374730" y="1370487"/>
            <a:ext cx="829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29988C5F-6386-3A88-A684-A554D65448EB}"/>
              </a:ext>
            </a:extLst>
          </p:cNvPr>
          <p:cNvSpPr/>
          <p:nvPr/>
        </p:nvSpPr>
        <p:spPr>
          <a:xfrm>
            <a:off x="2372114" y="1166484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7BD07D-A0A3-97D7-DBAF-A678F78DF515}"/>
              </a:ext>
            </a:extLst>
          </p:cNvPr>
          <p:cNvSpPr txBox="1"/>
          <p:nvPr/>
        </p:nvSpPr>
        <p:spPr>
          <a:xfrm>
            <a:off x="2528689" y="1362203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C961A0C-B2BD-91C8-6566-9F0BE8F2D019}"/>
              </a:ext>
            </a:extLst>
          </p:cNvPr>
          <p:cNvSpPr/>
          <p:nvPr/>
        </p:nvSpPr>
        <p:spPr>
          <a:xfrm>
            <a:off x="1268258" y="2575663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3522C-EED2-4FE9-35E3-CF43C6F55D76}"/>
              </a:ext>
            </a:extLst>
          </p:cNvPr>
          <p:cNvSpPr txBox="1"/>
          <p:nvPr/>
        </p:nvSpPr>
        <p:spPr>
          <a:xfrm>
            <a:off x="1424833" y="2771381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F31E1A7-AE60-EF7B-FB35-CCD49922424B}"/>
              </a:ext>
            </a:extLst>
          </p:cNvPr>
          <p:cNvSpPr/>
          <p:nvPr/>
        </p:nvSpPr>
        <p:spPr>
          <a:xfrm>
            <a:off x="3162819" y="2591320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CDFE9-1A5E-CFE7-42DE-97A9CA75D906}"/>
              </a:ext>
            </a:extLst>
          </p:cNvPr>
          <p:cNvSpPr txBox="1"/>
          <p:nvPr/>
        </p:nvSpPr>
        <p:spPr>
          <a:xfrm>
            <a:off x="3319394" y="2787039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51F0643-8C5E-A117-73F4-B8032871343D}"/>
              </a:ext>
            </a:extLst>
          </p:cNvPr>
          <p:cNvSpPr/>
          <p:nvPr/>
        </p:nvSpPr>
        <p:spPr>
          <a:xfrm>
            <a:off x="4608760" y="2548434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DEF1A-83B2-D404-2A62-BD174B7BF5AB}"/>
              </a:ext>
            </a:extLst>
          </p:cNvPr>
          <p:cNvSpPr txBox="1"/>
          <p:nvPr/>
        </p:nvSpPr>
        <p:spPr>
          <a:xfrm>
            <a:off x="4765335" y="2744152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80</a:t>
            </a:r>
            <a:endParaRPr lang="en-US" dirty="0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23DC0B1-8ED2-FA54-4A28-49E5E93BD530}"/>
              </a:ext>
            </a:extLst>
          </p:cNvPr>
          <p:cNvSpPr/>
          <p:nvPr/>
        </p:nvSpPr>
        <p:spPr>
          <a:xfrm>
            <a:off x="6396895" y="2599944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BE363A-1C76-CEBB-74E2-50B4EDA06BF0}"/>
              </a:ext>
            </a:extLst>
          </p:cNvPr>
          <p:cNvSpPr txBox="1"/>
          <p:nvPr/>
        </p:nvSpPr>
        <p:spPr>
          <a:xfrm>
            <a:off x="6537812" y="2803492"/>
            <a:ext cx="7515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A0D3432D-961D-2C71-57B1-8AB2CFCC4A76}"/>
              </a:ext>
            </a:extLst>
          </p:cNvPr>
          <p:cNvSpPr/>
          <p:nvPr/>
        </p:nvSpPr>
        <p:spPr>
          <a:xfrm>
            <a:off x="3920167" y="3842108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DFCDA-05F1-033D-DC59-A7002A9AAA10}"/>
              </a:ext>
            </a:extLst>
          </p:cNvPr>
          <p:cNvSpPr txBox="1"/>
          <p:nvPr/>
        </p:nvSpPr>
        <p:spPr>
          <a:xfrm>
            <a:off x="4076742" y="4037827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EDFDBCD-F9F0-3E95-4D25-C09546FB6E28}"/>
              </a:ext>
            </a:extLst>
          </p:cNvPr>
          <p:cNvSpPr/>
          <p:nvPr/>
        </p:nvSpPr>
        <p:spPr>
          <a:xfrm>
            <a:off x="5416937" y="3806253"/>
            <a:ext cx="892479" cy="861164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95F9B1-2E37-E5BE-FF29-9FEED5ECD4F0}"/>
              </a:ext>
            </a:extLst>
          </p:cNvPr>
          <p:cNvSpPr txBox="1"/>
          <p:nvPr/>
        </p:nvSpPr>
        <p:spPr>
          <a:xfrm>
            <a:off x="5573512" y="4001972"/>
            <a:ext cx="5871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3" name="Google Shape;596;p42">
            <a:extLst>
              <a:ext uri="{FF2B5EF4-FFF2-40B4-BE49-F238E27FC236}">
                <a16:creationId xmlns:a16="http://schemas.microsoft.com/office/drawing/2014/main" id="{98FCBDAD-57D5-1651-F17F-094CD4184D5A}"/>
              </a:ext>
            </a:extLst>
          </p:cNvPr>
          <p:cNvSpPr/>
          <p:nvPr/>
        </p:nvSpPr>
        <p:spPr>
          <a:xfrm>
            <a:off x="62630" y="281575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3;p42">
            <a:extLst>
              <a:ext uri="{FF2B5EF4-FFF2-40B4-BE49-F238E27FC236}">
                <a16:creationId xmlns:a16="http://schemas.microsoft.com/office/drawing/2014/main" id="{AED37F63-D9A4-CBAA-1967-A5DD1015A6AF}"/>
              </a:ext>
            </a:extLst>
          </p:cNvPr>
          <p:cNvSpPr txBox="1"/>
          <p:nvPr/>
        </p:nvSpPr>
        <p:spPr>
          <a:xfrm>
            <a:off x="743005" y="278175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AVL TREE</a:t>
            </a:r>
            <a:endParaRPr lang="en-US" sz="2800" b="1">
              <a:solidFill>
                <a:srgbClr val="FFFFFF"/>
              </a:solidFill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7" name="Google Shape;654;p42">
            <a:extLst>
              <a:ext uri="{FF2B5EF4-FFF2-40B4-BE49-F238E27FC236}">
                <a16:creationId xmlns:a16="http://schemas.microsoft.com/office/drawing/2014/main" id="{8BE44646-7A65-BAAA-C7E5-62AC68DF649D}"/>
              </a:ext>
            </a:extLst>
          </p:cNvPr>
          <p:cNvSpPr/>
          <p:nvPr/>
        </p:nvSpPr>
        <p:spPr>
          <a:xfrm flipH="1">
            <a:off x="2528313" y="530325"/>
            <a:ext cx="889729" cy="256725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5BD9A2-7FDA-F253-C0CF-1B7FF3FBED3F}"/>
              </a:ext>
            </a:extLst>
          </p:cNvPr>
          <p:cNvCxnSpPr>
            <a:cxnSpLocks/>
          </p:cNvCxnSpPr>
          <p:nvPr/>
        </p:nvCxnSpPr>
        <p:spPr>
          <a:xfrm>
            <a:off x="3145736" y="1924050"/>
            <a:ext cx="434009" cy="641074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466993-1686-7181-6843-F2DBD601B455}"/>
              </a:ext>
            </a:extLst>
          </p:cNvPr>
          <p:cNvCxnSpPr>
            <a:cxnSpLocks/>
          </p:cNvCxnSpPr>
          <p:nvPr/>
        </p:nvCxnSpPr>
        <p:spPr>
          <a:xfrm flipH="1">
            <a:off x="5078898" y="2048289"/>
            <a:ext cx="377685" cy="516836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52DFA-0AFF-F9B8-20E4-4ADC68DC4FB8}"/>
              </a:ext>
            </a:extLst>
          </p:cNvPr>
          <p:cNvCxnSpPr>
            <a:cxnSpLocks/>
          </p:cNvCxnSpPr>
          <p:nvPr/>
        </p:nvCxnSpPr>
        <p:spPr>
          <a:xfrm>
            <a:off x="6044648" y="1990310"/>
            <a:ext cx="525119" cy="649357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E621D-3121-FB77-5CA5-6239C914B110}"/>
              </a:ext>
            </a:extLst>
          </p:cNvPr>
          <p:cNvCxnSpPr>
            <a:cxnSpLocks/>
          </p:cNvCxnSpPr>
          <p:nvPr/>
        </p:nvCxnSpPr>
        <p:spPr>
          <a:xfrm flipH="1">
            <a:off x="4416289" y="3356940"/>
            <a:ext cx="377685" cy="516836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74744-3BC4-1D32-84FD-8CE77DC7CFCD}"/>
              </a:ext>
            </a:extLst>
          </p:cNvPr>
          <p:cNvCxnSpPr>
            <a:cxnSpLocks/>
          </p:cNvCxnSpPr>
          <p:nvPr/>
        </p:nvCxnSpPr>
        <p:spPr>
          <a:xfrm>
            <a:off x="5315779" y="3356941"/>
            <a:ext cx="384314" cy="516836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6BA925-0ACF-4933-FD0A-D64509022361}"/>
              </a:ext>
            </a:extLst>
          </p:cNvPr>
          <p:cNvCxnSpPr>
            <a:cxnSpLocks/>
          </p:cNvCxnSpPr>
          <p:nvPr/>
        </p:nvCxnSpPr>
        <p:spPr>
          <a:xfrm flipH="1">
            <a:off x="1939790" y="1924050"/>
            <a:ext cx="551619" cy="641075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F37B6-B36A-F61A-08B6-CA41954D9A46}"/>
              </a:ext>
            </a:extLst>
          </p:cNvPr>
          <p:cNvCxnSpPr>
            <a:cxnSpLocks/>
          </p:cNvCxnSpPr>
          <p:nvPr/>
        </p:nvCxnSpPr>
        <p:spPr>
          <a:xfrm flipH="1">
            <a:off x="3173898" y="822462"/>
            <a:ext cx="692424" cy="508554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638462-9182-E0B8-D6FF-4564EB6E9BD5}"/>
              </a:ext>
            </a:extLst>
          </p:cNvPr>
          <p:cNvCxnSpPr>
            <a:cxnSpLocks/>
          </p:cNvCxnSpPr>
          <p:nvPr/>
        </p:nvCxnSpPr>
        <p:spPr>
          <a:xfrm>
            <a:off x="4504083" y="830745"/>
            <a:ext cx="848140" cy="607945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EC8178-B2CC-0A19-430A-7E16FB6E8DFA}"/>
              </a:ext>
            </a:extLst>
          </p:cNvPr>
          <p:cNvSpPr txBox="1"/>
          <p:nvPr/>
        </p:nvSpPr>
        <p:spPr>
          <a:xfrm>
            <a:off x="6601239" y="4406347"/>
            <a:ext cx="29071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LL,RR,LR,RL</a:t>
            </a:r>
          </a:p>
        </p:txBody>
      </p:sp>
    </p:spTree>
    <p:extLst>
      <p:ext uri="{BB962C8B-B14F-4D97-AF65-F5344CB8AC3E}">
        <p14:creationId xmlns:p14="http://schemas.microsoft.com/office/powerpoint/2010/main" val="297214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A7379-E269-8B0E-5122-132658EF4AB4}"/>
              </a:ext>
            </a:extLst>
          </p:cNvPr>
          <p:cNvSpPr/>
          <p:nvPr/>
        </p:nvSpPr>
        <p:spPr>
          <a:xfrm>
            <a:off x="2411260" y="1017740"/>
            <a:ext cx="6082951" cy="9394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u="none" strike="noStrike" baseline="0">
                <a:solidFill>
                  <a:srgbClr val="FFFFFF"/>
                </a:solidFill>
                <a:latin typeface="Arial"/>
              </a:rPr>
              <a:t>​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1E9BDC-237A-1194-CF57-4559C7267D8E}"/>
              </a:ext>
            </a:extLst>
          </p:cNvPr>
          <p:cNvCxnSpPr/>
          <p:nvPr/>
        </p:nvCxnSpPr>
        <p:spPr>
          <a:xfrm>
            <a:off x="3331924" y="1026352"/>
            <a:ext cx="6263" cy="93788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95698-A69A-A73B-12EA-1BC950DDCEFB}"/>
              </a:ext>
            </a:extLst>
          </p:cNvPr>
          <p:cNvCxnSpPr>
            <a:cxnSpLocks/>
          </p:cNvCxnSpPr>
          <p:nvPr/>
        </p:nvCxnSpPr>
        <p:spPr>
          <a:xfrm>
            <a:off x="4357492" y="1026351"/>
            <a:ext cx="6263" cy="93788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D04911-622E-52C2-66C9-A96A010F2021}"/>
              </a:ext>
            </a:extLst>
          </p:cNvPr>
          <p:cNvCxnSpPr>
            <a:cxnSpLocks/>
          </p:cNvCxnSpPr>
          <p:nvPr/>
        </p:nvCxnSpPr>
        <p:spPr>
          <a:xfrm>
            <a:off x="5414375" y="1026351"/>
            <a:ext cx="6263" cy="93788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78B8C-5B3D-C225-E65F-5707DB0DA2D7}"/>
              </a:ext>
            </a:extLst>
          </p:cNvPr>
          <p:cNvCxnSpPr>
            <a:cxnSpLocks/>
          </p:cNvCxnSpPr>
          <p:nvPr/>
        </p:nvCxnSpPr>
        <p:spPr>
          <a:xfrm>
            <a:off x="6283369" y="1026352"/>
            <a:ext cx="6263" cy="93788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FB9E-58CC-2964-2E27-90254083EDEE}"/>
              </a:ext>
            </a:extLst>
          </p:cNvPr>
          <p:cNvCxnSpPr>
            <a:cxnSpLocks/>
          </p:cNvCxnSpPr>
          <p:nvPr/>
        </p:nvCxnSpPr>
        <p:spPr>
          <a:xfrm>
            <a:off x="7340253" y="1026352"/>
            <a:ext cx="6263" cy="93788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6BD3F0-317F-87D8-452C-4471751FDE0B}"/>
              </a:ext>
            </a:extLst>
          </p:cNvPr>
          <p:cNvSpPr txBox="1"/>
          <p:nvPr/>
        </p:nvSpPr>
        <p:spPr>
          <a:xfrm>
            <a:off x="2567835" y="1229115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60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26AF9-6CAA-E1D9-2B61-128642DA296D}"/>
              </a:ext>
            </a:extLst>
          </p:cNvPr>
          <p:cNvSpPr txBox="1"/>
          <p:nvPr/>
        </p:nvSpPr>
        <p:spPr>
          <a:xfrm>
            <a:off x="3538601" y="1229114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0576-BBF3-4995-E471-4D1A6CE1F983}"/>
              </a:ext>
            </a:extLst>
          </p:cNvPr>
          <p:cNvSpPr txBox="1"/>
          <p:nvPr/>
        </p:nvSpPr>
        <p:spPr>
          <a:xfrm>
            <a:off x="4634629" y="1229114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40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E10AD-4EC9-E891-8F8E-BB18425CC4DD}"/>
              </a:ext>
            </a:extLst>
          </p:cNvPr>
          <p:cNvSpPr txBox="1"/>
          <p:nvPr/>
        </p:nvSpPr>
        <p:spPr>
          <a:xfrm>
            <a:off x="5566252" y="1236943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20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3A7C1-652B-E896-FC62-391E8913F08A}"/>
              </a:ext>
            </a:extLst>
          </p:cNvPr>
          <p:cNvSpPr txBox="1"/>
          <p:nvPr/>
        </p:nvSpPr>
        <p:spPr>
          <a:xfrm>
            <a:off x="6529191" y="1229115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54621-409B-78C1-03FB-3F81FF6F762E}"/>
              </a:ext>
            </a:extLst>
          </p:cNvPr>
          <p:cNvSpPr txBox="1"/>
          <p:nvPr/>
        </p:nvSpPr>
        <p:spPr>
          <a:xfrm>
            <a:off x="7546931" y="1236944"/>
            <a:ext cx="602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3" name="Google Shape;596;p42">
            <a:extLst>
              <a:ext uri="{FF2B5EF4-FFF2-40B4-BE49-F238E27FC236}">
                <a16:creationId xmlns:a16="http://schemas.microsoft.com/office/drawing/2014/main" id="{66A5C00D-B7A2-DA8B-B199-7EA9C954747C}"/>
              </a:ext>
            </a:extLst>
          </p:cNvPr>
          <p:cNvSpPr/>
          <p:nvPr/>
        </p:nvSpPr>
        <p:spPr>
          <a:xfrm>
            <a:off x="62630" y="281575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53;p42">
            <a:extLst>
              <a:ext uri="{FF2B5EF4-FFF2-40B4-BE49-F238E27FC236}">
                <a16:creationId xmlns:a16="http://schemas.microsoft.com/office/drawing/2014/main" id="{444C6CA1-054A-9292-60D9-637974572818}"/>
              </a:ext>
            </a:extLst>
          </p:cNvPr>
          <p:cNvSpPr txBox="1"/>
          <p:nvPr/>
        </p:nvSpPr>
        <p:spPr>
          <a:xfrm>
            <a:off x="797806" y="278175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solidFill>
                  <a:srgbClr val="FFFFFF"/>
                </a:solidFill>
                <a:latin typeface="Overpass Mono"/>
                <a:sym typeface="Overpass Mono"/>
              </a:rPr>
              <a:t>MAX HEAP</a:t>
            </a:r>
            <a:endParaRPr lang="en-US" dirty="0"/>
          </a:p>
        </p:txBody>
      </p:sp>
      <p:sp>
        <p:nvSpPr>
          <p:cNvPr id="19" name="Google Shape;654;p42">
            <a:extLst>
              <a:ext uri="{FF2B5EF4-FFF2-40B4-BE49-F238E27FC236}">
                <a16:creationId xmlns:a16="http://schemas.microsoft.com/office/drawing/2014/main" id="{773E71DC-6011-1E94-78DE-F842EBF8851D}"/>
              </a:ext>
            </a:extLst>
          </p:cNvPr>
          <p:cNvSpPr/>
          <p:nvPr/>
        </p:nvSpPr>
        <p:spPr>
          <a:xfrm flipH="1">
            <a:off x="2528313" y="530325"/>
            <a:ext cx="889729" cy="256725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31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OPTIMIZATIONS MADE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8679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79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624488" y="1038347"/>
            <a:ext cx="2483361" cy="976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"Our insertion function isn't just about adding nodes; it's a multitasking maestro! With a single swoop, it navigates the tree, searches for existing values, and seamlessly integrates new ones. </a:t>
            </a:r>
            <a:r>
              <a:rPr lang="en" sz="1800" dirty="0">
                <a:solidFill>
                  <a:srgbClr val="FF0000"/>
                </a:solidFill>
              </a:rPr>
              <a:t>Say goodbye to O(</a:t>
            </a:r>
            <a:r>
              <a:rPr lang="en" sz="1800">
                <a:solidFill>
                  <a:srgbClr val="FF0000"/>
                </a:solidFill>
              </a:rPr>
              <a:t>kn</a:t>
            </a:r>
            <a:r>
              <a:rPr lang="en" sz="1800" dirty="0">
                <a:solidFill>
                  <a:srgbClr val="FF0000"/>
                </a:solidFill>
              </a:rPr>
              <a:t>^</a:t>
            </a:r>
            <a:r>
              <a:rPr lang="en" sz="1800">
                <a:solidFill>
                  <a:srgbClr val="FF0000"/>
                </a:solidFill>
              </a:rPr>
              <a:t>2</a:t>
            </a:r>
            <a:r>
              <a:rPr lang="en" sz="1800" dirty="0">
                <a:solidFill>
                  <a:srgbClr val="FF0000"/>
                </a:solidFill>
              </a:rPr>
              <a:t>) complexity and hello to the</a:t>
            </a:r>
            <a:r>
              <a:rPr lang="en" sz="2000" dirty="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streamlined efficiency</a:t>
            </a:r>
            <a:r>
              <a:rPr lang="en" sz="2000" dirty="0">
                <a:solidFill>
                  <a:srgbClr val="FF0000"/>
                </a:solidFill>
              </a:rPr>
              <a:t> of O(</a:t>
            </a:r>
            <a:r>
              <a:rPr lang="en" sz="2000" err="1">
                <a:solidFill>
                  <a:srgbClr val="FF0000"/>
                </a:solidFill>
              </a:rPr>
              <a:t>klnn</a:t>
            </a:r>
            <a:r>
              <a:rPr lang="en" sz="2000" dirty="0">
                <a:solidFill>
                  <a:srgbClr val="FF0000"/>
                </a:solidFill>
              </a:rPr>
              <a:t>).</a:t>
            </a:r>
            <a:r>
              <a:rPr lang="en" sz="2000" dirty="0">
                <a:solidFill>
                  <a:srgbClr val="FFFFFF"/>
                </a:solidFill>
              </a:rPr>
              <a:t>"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447267" y="245981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AVL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5987399" y="1038348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Code works well for input of more than a lakh sentence!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859824" y="245959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25;p47">
            <a:extLst>
              <a:ext uri="{FF2B5EF4-FFF2-40B4-BE49-F238E27FC236}">
                <a16:creationId xmlns:a16="http://schemas.microsoft.com/office/drawing/2014/main" id="{4671299F-7FEC-30A2-1C90-EB77D9D71530}"/>
              </a:ext>
            </a:extLst>
          </p:cNvPr>
          <p:cNvSpPr txBox="1">
            <a:spLocks/>
          </p:cNvSpPr>
          <p:nvPr/>
        </p:nvSpPr>
        <p:spPr>
          <a:xfrm>
            <a:off x="6148082" y="3153726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800" dirty="0"/>
              <a:t>Code works well for input of more than a lakh sentence!</a:t>
            </a:r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  <p:sp>
        <p:nvSpPr>
          <p:cNvPr id="7" name="Google Shape;726;p47">
            <a:extLst>
              <a:ext uri="{FF2B5EF4-FFF2-40B4-BE49-F238E27FC236}">
                <a16:creationId xmlns:a16="http://schemas.microsoft.com/office/drawing/2014/main" id="{AF5FBCB3-3BFF-9E04-3095-3115C4B6C72F}"/>
              </a:ext>
            </a:extLst>
          </p:cNvPr>
          <p:cNvSpPr txBox="1">
            <a:spLocks/>
          </p:cNvSpPr>
          <p:nvPr/>
        </p:nvSpPr>
        <p:spPr>
          <a:xfrm>
            <a:off x="6020507" y="2361337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" dirty="0"/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325933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657618" y="1982564"/>
            <a:ext cx="2127209" cy="976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/>
              <a:t>With </a:t>
            </a:r>
            <a:r>
              <a:rPr lang="en-US" sz="1800" dirty="0" err="1"/>
              <a:t>realloc</a:t>
            </a:r>
            <a:r>
              <a:rPr lang="en-US" sz="1800" dirty="0"/>
              <a:t>(), our array grows on demand, sparing us from pre allocating a massive chunk of memory upfront.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463832" y="11901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ARRAY/HEAP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161334" y="1974283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Structure doesn't include concept of parent which makes it the most efficient!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6033759" y="118189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AVL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755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2873139" y="1974283"/>
            <a:ext cx="5514795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/>
              <a:t>Each part of the code has been crafted with care, each part is primed to handle the heavy lifting, effortlessly managing data sets of over a lakh"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2960911" y="1198459"/>
            <a:ext cx="4311756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1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PROCESS</a:t>
            </a:r>
            <a:endParaRPr sz="3600"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01066" y="1789913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Deciding the data structures. </a:t>
            </a:r>
            <a:endParaRPr lang="en-US" dirty="0"/>
          </a:p>
          <a:p>
            <a:pPr marL="0" indent="0"/>
            <a:r>
              <a:rPr lang="en-US" dirty="0"/>
              <a:t>.</a:t>
            </a:r>
          </a:p>
          <a:p>
            <a:pPr marL="0" indent="0"/>
            <a:endParaRPr lang="en-US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70191" y="1260113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702136" y="17664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Planning the layout of the project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671261" y="123662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577177" y="177425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Reading various research papers.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46273" y="124445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63697" y="3607220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Preparing documentation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432797" y="307742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686478" y="3615048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Learning how to write clean, efficient code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655578" y="308524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94609" y="3622877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Compiling code and running it with huge data 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663705" y="3093077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2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lang="en-US" sz="360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lang="en-US" sz="2800" b="1"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723712" cy="40311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sz="2400" dirty="0"/>
              <a:t>Optimizations </a:t>
            </a:r>
            <a:endParaRPr lang="en-US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947109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r"/>
            <a:r>
              <a:rPr lang="en" dirty="0"/>
              <a:t>S</a:t>
            </a:r>
            <a:r>
              <a:rPr lang="en" sz="2400" dirty="0"/>
              <a:t>tructures Used</a:t>
            </a:r>
            <a:endParaRPr lang="en-US" sz="2400" b="0"/>
          </a:p>
          <a:p>
            <a:pPr marL="0" indent="0"/>
            <a:endParaRPr lang="en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999565" y="323485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999565" y="3549982"/>
            <a:ext cx="272711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A</a:t>
            </a:r>
            <a:r>
              <a:rPr lang="en" sz="2400" dirty="0"/>
              <a:t>pplications &amp; Future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461940" y="2197122"/>
            <a:ext cx="8223613" cy="283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000" dirty="0"/>
              <a:t>Google built applications on top of their Knowledge Graph to add an additional layer for Insights. </a:t>
            </a:r>
            <a:endParaRPr lang="en-US" sz="2000"/>
          </a:p>
          <a:p>
            <a:pPr marL="0" indent="0"/>
            <a:r>
              <a:rPr lang="en" sz="2000" dirty="0"/>
              <a:t>For example:</a:t>
            </a:r>
            <a:endParaRPr lang="en-US" sz="2000"/>
          </a:p>
          <a:p>
            <a:pPr marL="0" indent="0"/>
            <a:r>
              <a:rPr lang="en" sz="2000" dirty="0"/>
              <a:t> When a user searches “restaurants near me,” it doesn’t just surface the specific detail (restaurant names) the user searched for. It also brings up review data, ratings, directions, and a plethora of well-curated insights that the user can instantly process to choose within seconds.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2617675" y="466344"/>
            <a:ext cx="3729976" cy="1242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OPERATIONALIZED DATA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634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337701" y="1592491"/>
            <a:ext cx="8223613" cy="283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If billions of data points are produced for a specific object, and a user searches that object, which data point should surface? </a:t>
            </a:r>
            <a:endParaRPr lang="en-US" sz="2000"/>
          </a:p>
          <a:p>
            <a:r>
              <a:rPr lang="en" sz="2000" dirty="0"/>
              <a:t>This is solved through the Knowledge Graph’s capability to include peer insights (peer here means peer data assets). </a:t>
            </a:r>
            <a:endParaRPr lang="en-US" sz="1600"/>
          </a:p>
          <a:p>
            <a:r>
              <a:rPr lang="en" sz="2000" b="1" dirty="0">
                <a:solidFill>
                  <a:srgbClr val="FF0000"/>
                </a:solidFill>
              </a:rPr>
              <a:t>SEO or Search Engine Optimization</a:t>
            </a:r>
            <a:r>
              <a:rPr lang="en" sz="2000" dirty="0"/>
              <a:t> is the method to curate and surface information that, on a high level, has: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" sz="2000" dirty="0"/>
              <a:t>The right set of keywords (or tags)</a:t>
            </a:r>
          </a:p>
          <a:p>
            <a:pPr marL="285750" indent="-285750">
              <a:buFont typeface="Arial"/>
              <a:buChar char="•"/>
            </a:pPr>
            <a:r>
              <a:rPr lang="en" sz="2000" dirty="0"/>
              <a:t>Several data points that point to that data point as a relevant source of information (backlinks- peer validation)</a:t>
            </a:r>
          </a:p>
          <a:p>
            <a:pPr marL="0" indent="0"/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" name="Google Shape;726;p47">
            <a:extLst>
              <a:ext uri="{FF2B5EF4-FFF2-40B4-BE49-F238E27FC236}">
                <a16:creationId xmlns:a16="http://schemas.microsoft.com/office/drawing/2014/main" id="{FFDC8F35-5449-093A-DA41-D808B3B44E96}"/>
              </a:ext>
            </a:extLst>
          </p:cNvPr>
          <p:cNvSpPr txBox="1">
            <a:spLocks/>
          </p:cNvSpPr>
          <p:nvPr/>
        </p:nvSpPr>
        <p:spPr>
          <a:xfrm>
            <a:off x="2844954" y="444742"/>
            <a:ext cx="3210169" cy="8474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4400" dirty="0"/>
              <a:t>RELEVANCE</a:t>
            </a:r>
          </a:p>
        </p:txBody>
      </p:sp>
    </p:spTree>
    <p:extLst>
      <p:ext uri="{BB962C8B-B14F-4D97-AF65-F5344CB8AC3E}">
        <p14:creationId xmlns:p14="http://schemas.microsoft.com/office/powerpoint/2010/main" val="339167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FUTURE GOALS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8679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08852-6CEF-DF16-E751-198655FC534A}"/>
              </a:ext>
            </a:extLst>
          </p:cNvPr>
          <p:cNvSpPr txBox="1"/>
          <p:nvPr/>
        </p:nvSpPr>
        <p:spPr>
          <a:xfrm>
            <a:off x="2794870" y="3883068"/>
            <a:ext cx="1902390" cy="790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61B2E-2D6F-F386-BF56-37E4A78C851F}"/>
              </a:ext>
            </a:extLst>
          </p:cNvPr>
          <p:cNvSpPr txBox="1"/>
          <p:nvPr/>
        </p:nvSpPr>
        <p:spPr>
          <a:xfrm>
            <a:off x="2669609" y="3969184"/>
            <a:ext cx="1902390" cy="790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-1375903" y="6919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SERIALIZATION()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E9D28-761D-5B1E-749B-94CBA904D234}"/>
              </a:ext>
            </a:extLst>
          </p:cNvPr>
          <p:cNvSpPr/>
          <p:nvPr/>
        </p:nvSpPr>
        <p:spPr>
          <a:xfrm>
            <a:off x="144207" y="2301430"/>
            <a:ext cx="1197801" cy="66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OBJECT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F26CF-DECE-E254-A6BE-02021994E09B}"/>
              </a:ext>
            </a:extLst>
          </p:cNvPr>
          <p:cNvSpPr/>
          <p:nvPr/>
        </p:nvSpPr>
        <p:spPr>
          <a:xfrm>
            <a:off x="1921336" y="2301429"/>
            <a:ext cx="1197801" cy="66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STREAM OF BYTES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9D484-99AD-FFAA-A324-4C5D77706125}"/>
              </a:ext>
            </a:extLst>
          </p:cNvPr>
          <p:cNvSpPr/>
          <p:nvPr/>
        </p:nvSpPr>
        <p:spPr>
          <a:xfrm>
            <a:off x="5882693" y="2301430"/>
            <a:ext cx="1197801" cy="66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STREAM OF BYTES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DBAC1-251D-26C1-8247-ECA0A505927D}"/>
              </a:ext>
            </a:extLst>
          </p:cNvPr>
          <p:cNvSpPr/>
          <p:nvPr/>
        </p:nvSpPr>
        <p:spPr>
          <a:xfrm>
            <a:off x="7722453" y="2301430"/>
            <a:ext cx="1197801" cy="66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E2C0D-8190-7CCB-36F6-4B4BFE4F27E5}"/>
              </a:ext>
            </a:extLst>
          </p:cNvPr>
          <p:cNvSpPr/>
          <p:nvPr/>
        </p:nvSpPr>
        <p:spPr>
          <a:xfrm>
            <a:off x="4050762" y="3953300"/>
            <a:ext cx="1197801" cy="66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MEMORY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92085B7-3E7E-D912-7A61-768112093C23}"/>
              </a:ext>
            </a:extLst>
          </p:cNvPr>
          <p:cNvSpPr/>
          <p:nvPr/>
        </p:nvSpPr>
        <p:spPr>
          <a:xfrm>
            <a:off x="3761325" y="1960822"/>
            <a:ext cx="1393520" cy="1346547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DATABASE</a:t>
            </a:r>
            <a:endParaRPr lang="en-US" dirty="0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D54DC229-67DD-4035-466B-42032F6A8E0C}"/>
              </a:ext>
            </a:extLst>
          </p:cNvPr>
          <p:cNvSpPr/>
          <p:nvPr/>
        </p:nvSpPr>
        <p:spPr>
          <a:xfrm rot="5400000">
            <a:off x="3922779" y="328468"/>
            <a:ext cx="1056883" cy="861164"/>
          </a:xfrm>
          <a:prstGeom prst="flowChartPunchedCar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379DD-FEAA-B226-7E44-8597BAE983B7}"/>
              </a:ext>
            </a:extLst>
          </p:cNvPr>
          <p:cNvSpPr txBox="1"/>
          <p:nvPr/>
        </p:nvSpPr>
        <p:spPr>
          <a:xfrm>
            <a:off x="4111918" y="599864"/>
            <a:ext cx="6874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FILE</a:t>
            </a:r>
          </a:p>
          <a:p>
            <a:pPr algn="l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D5CBB5-C963-52E1-1481-2DDD073F3B2C}"/>
              </a:ext>
            </a:extLst>
          </p:cNvPr>
          <p:cNvCxnSpPr/>
          <p:nvPr/>
        </p:nvCxnSpPr>
        <p:spPr>
          <a:xfrm flipV="1">
            <a:off x="2676303" y="1030333"/>
            <a:ext cx="1143000" cy="106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61407-B54A-E7AF-4622-2B82ABE78CB7}"/>
              </a:ext>
            </a:extLst>
          </p:cNvPr>
          <p:cNvCxnSpPr>
            <a:cxnSpLocks/>
          </p:cNvCxnSpPr>
          <p:nvPr/>
        </p:nvCxnSpPr>
        <p:spPr>
          <a:xfrm>
            <a:off x="1423700" y="2611741"/>
            <a:ext cx="438411" cy="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1516A-39B5-790D-5D16-3878C663251F}"/>
              </a:ext>
            </a:extLst>
          </p:cNvPr>
          <p:cNvCxnSpPr>
            <a:cxnSpLocks/>
          </p:cNvCxnSpPr>
          <p:nvPr/>
        </p:nvCxnSpPr>
        <p:spPr>
          <a:xfrm flipV="1">
            <a:off x="5408542" y="3120614"/>
            <a:ext cx="986425" cy="113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58D5B-ED67-B741-3057-D4B91E759B18}"/>
              </a:ext>
            </a:extLst>
          </p:cNvPr>
          <p:cNvCxnSpPr>
            <a:cxnSpLocks/>
          </p:cNvCxnSpPr>
          <p:nvPr/>
        </p:nvCxnSpPr>
        <p:spPr>
          <a:xfrm>
            <a:off x="3247801" y="2611743"/>
            <a:ext cx="438413" cy="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332C8A-11C8-840A-9C5F-61639563A4DA}"/>
              </a:ext>
            </a:extLst>
          </p:cNvPr>
          <p:cNvCxnSpPr>
            <a:cxnSpLocks/>
          </p:cNvCxnSpPr>
          <p:nvPr/>
        </p:nvCxnSpPr>
        <p:spPr>
          <a:xfrm>
            <a:off x="2793734" y="3057982"/>
            <a:ext cx="1143000" cy="1268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23F74-08D4-6836-DD1C-4675F6C828C5}"/>
              </a:ext>
            </a:extLst>
          </p:cNvPr>
          <p:cNvCxnSpPr>
            <a:cxnSpLocks/>
          </p:cNvCxnSpPr>
          <p:nvPr/>
        </p:nvCxnSpPr>
        <p:spPr>
          <a:xfrm>
            <a:off x="5017104" y="920729"/>
            <a:ext cx="1440493" cy="1174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5FB3C-AC2E-BCFC-A8DC-D34CCA0CA348}"/>
              </a:ext>
            </a:extLst>
          </p:cNvPr>
          <p:cNvCxnSpPr>
            <a:cxnSpLocks/>
          </p:cNvCxnSpPr>
          <p:nvPr/>
        </p:nvCxnSpPr>
        <p:spPr>
          <a:xfrm>
            <a:off x="5220650" y="2611742"/>
            <a:ext cx="516700" cy="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F2380F-4B1F-04A7-B6AC-38355433238D}"/>
              </a:ext>
            </a:extLst>
          </p:cNvPr>
          <p:cNvCxnSpPr>
            <a:cxnSpLocks/>
          </p:cNvCxnSpPr>
          <p:nvPr/>
        </p:nvCxnSpPr>
        <p:spPr>
          <a:xfrm>
            <a:off x="7193499" y="2674373"/>
            <a:ext cx="438413" cy="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9D2B2015-7762-528A-9D33-F70704789C18}"/>
              </a:ext>
            </a:extLst>
          </p:cNvPr>
          <p:cNvSpPr/>
          <p:nvPr/>
        </p:nvSpPr>
        <p:spPr>
          <a:xfrm>
            <a:off x="323021" y="3950804"/>
            <a:ext cx="2583493" cy="92379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cs typeface="Arial"/>
              </a:rPr>
              <a:t>SERIALIZATION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44ED508-BC67-0815-BD14-E7995A7A3C1D}"/>
              </a:ext>
            </a:extLst>
          </p:cNvPr>
          <p:cNvSpPr/>
          <p:nvPr/>
        </p:nvSpPr>
        <p:spPr>
          <a:xfrm>
            <a:off x="6218082" y="3950803"/>
            <a:ext cx="2787040" cy="92379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cs typeface="Arial"/>
              </a:rPr>
              <a:t>DESERIALIZATION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2701523" y="13318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SOCKET PROGRAMING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7C5F0-1BC9-62B4-66C5-F427E6342A70}"/>
              </a:ext>
            </a:extLst>
          </p:cNvPr>
          <p:cNvSpPr/>
          <p:nvPr/>
        </p:nvSpPr>
        <p:spPr>
          <a:xfrm>
            <a:off x="1513448" y="333120"/>
            <a:ext cx="1902390" cy="4478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5411C-FD24-E5F6-F3E5-FA6F45CF9AFA}"/>
              </a:ext>
            </a:extLst>
          </p:cNvPr>
          <p:cNvSpPr/>
          <p:nvPr/>
        </p:nvSpPr>
        <p:spPr>
          <a:xfrm>
            <a:off x="1735263" y="1742410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LISTEN()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0A3AF-2BF6-65A5-F694-596A774F6F6E}"/>
              </a:ext>
            </a:extLst>
          </p:cNvPr>
          <p:cNvSpPr/>
          <p:nvPr/>
        </p:nvSpPr>
        <p:spPr>
          <a:xfrm>
            <a:off x="1735262" y="2345224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ACCEPT()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B512A-1433-F045-14F4-5753884F8341}"/>
              </a:ext>
            </a:extLst>
          </p:cNvPr>
          <p:cNvSpPr/>
          <p:nvPr/>
        </p:nvSpPr>
        <p:spPr>
          <a:xfrm>
            <a:off x="1735262" y="2971527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RECV()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C5E1DC-DC12-0319-DF31-60E7D081ACF9}"/>
              </a:ext>
            </a:extLst>
          </p:cNvPr>
          <p:cNvSpPr/>
          <p:nvPr/>
        </p:nvSpPr>
        <p:spPr>
          <a:xfrm>
            <a:off x="1735263" y="3574341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SEND()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D56506-DAB3-372F-0A89-538D4894F50A}"/>
              </a:ext>
            </a:extLst>
          </p:cNvPr>
          <p:cNvSpPr/>
          <p:nvPr/>
        </p:nvSpPr>
        <p:spPr>
          <a:xfrm>
            <a:off x="1735263" y="4138013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CLOSE()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DE0464-E27F-938F-28B5-5590C70A7DA0}"/>
              </a:ext>
            </a:extLst>
          </p:cNvPr>
          <p:cNvSpPr/>
          <p:nvPr/>
        </p:nvSpPr>
        <p:spPr>
          <a:xfrm>
            <a:off x="1735263" y="1178739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BIND()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2E68C6-D4C6-B592-CB61-00BF64AD5A04}"/>
              </a:ext>
            </a:extLst>
          </p:cNvPr>
          <p:cNvSpPr/>
          <p:nvPr/>
        </p:nvSpPr>
        <p:spPr>
          <a:xfrm>
            <a:off x="1735262" y="568094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SOCKET()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DB4DEE-2F7A-6730-FAD5-E5AD18A7F708}"/>
              </a:ext>
            </a:extLst>
          </p:cNvPr>
          <p:cNvSpPr/>
          <p:nvPr/>
        </p:nvSpPr>
        <p:spPr>
          <a:xfrm>
            <a:off x="5787954" y="912447"/>
            <a:ext cx="1902390" cy="39848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73A3C-EFD2-DCFF-7796-57E530FB35B3}"/>
              </a:ext>
            </a:extLst>
          </p:cNvPr>
          <p:cNvSpPr/>
          <p:nvPr/>
        </p:nvSpPr>
        <p:spPr>
          <a:xfrm>
            <a:off x="6009769" y="2259106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CONNECT()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1C4CEB-2BF0-B984-EE38-3C442EBBB2DB}"/>
              </a:ext>
            </a:extLst>
          </p:cNvPr>
          <p:cNvSpPr/>
          <p:nvPr/>
        </p:nvSpPr>
        <p:spPr>
          <a:xfrm>
            <a:off x="6095885" y="2901067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SEND()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A53F25-4C2A-3B52-3941-B5CCF60DC876}"/>
              </a:ext>
            </a:extLst>
          </p:cNvPr>
          <p:cNvSpPr/>
          <p:nvPr/>
        </p:nvSpPr>
        <p:spPr>
          <a:xfrm>
            <a:off x="6095886" y="3503882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RECV()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89278B-FECF-DACB-9325-63986D8DC775}"/>
              </a:ext>
            </a:extLst>
          </p:cNvPr>
          <p:cNvSpPr/>
          <p:nvPr/>
        </p:nvSpPr>
        <p:spPr>
          <a:xfrm>
            <a:off x="6095886" y="4138012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CLOSE()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7BC915-83F2-23E6-3DD6-045F454F8F05}"/>
              </a:ext>
            </a:extLst>
          </p:cNvPr>
          <p:cNvSpPr/>
          <p:nvPr/>
        </p:nvSpPr>
        <p:spPr>
          <a:xfrm>
            <a:off x="5931481" y="1178738"/>
            <a:ext cx="1456150" cy="45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SOCKET()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F15BFD-6637-12C2-7C36-F9408F840BAE}"/>
              </a:ext>
            </a:extLst>
          </p:cNvPr>
          <p:cNvCxnSpPr/>
          <p:nvPr/>
        </p:nvCxnSpPr>
        <p:spPr>
          <a:xfrm flipV="1">
            <a:off x="2973797" y="3786058"/>
            <a:ext cx="3358540" cy="15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23A1A-D9CD-6828-219C-266C02965889}"/>
              </a:ext>
            </a:extLst>
          </p:cNvPr>
          <p:cNvCxnSpPr/>
          <p:nvPr/>
        </p:nvCxnSpPr>
        <p:spPr>
          <a:xfrm flipH="1" flipV="1">
            <a:off x="2997282" y="4396703"/>
            <a:ext cx="3194137" cy="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730A05-F600-F0C8-5F8F-D7C2AD85DA91}"/>
              </a:ext>
            </a:extLst>
          </p:cNvPr>
          <p:cNvCxnSpPr>
            <a:cxnSpLocks/>
          </p:cNvCxnSpPr>
          <p:nvPr/>
        </p:nvCxnSpPr>
        <p:spPr>
          <a:xfrm flipH="1" flipV="1">
            <a:off x="2903336" y="3159757"/>
            <a:ext cx="3421170" cy="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881909-F42A-51AA-ED0A-606DE372913C}"/>
              </a:ext>
            </a:extLst>
          </p:cNvPr>
          <p:cNvCxnSpPr>
            <a:cxnSpLocks/>
          </p:cNvCxnSpPr>
          <p:nvPr/>
        </p:nvCxnSpPr>
        <p:spPr>
          <a:xfrm flipH="1">
            <a:off x="2950310" y="2525626"/>
            <a:ext cx="3194136" cy="7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8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377742" y="343200"/>
            <a:ext cx="812243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NLP : NATURAL LANGUAGE PROCESSING</a:t>
            </a:r>
            <a:endParaRPr lang="en-US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1005063" y="1611555"/>
            <a:ext cx="7097173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lt1"/>
                </a:solidFill>
                <a:highlight>
                  <a:srgbClr val="008000"/>
                </a:highlight>
                <a:latin typeface="Anaheim"/>
                <a:ea typeface="Anaheim"/>
                <a:cs typeface="Anaheim"/>
              </a:rPr>
              <a:t>Thomas Jefferson</a:t>
            </a:r>
            <a:r>
              <a:rPr lang="en" sz="2400" dirty="0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 </a:t>
            </a:r>
            <a:r>
              <a:rPr lang="en" sz="2400" dirty="0">
                <a:solidFill>
                  <a:schemeClr val="lt1"/>
                </a:solidFill>
                <a:highlight>
                  <a:srgbClr val="FF0000"/>
                </a:highlight>
                <a:latin typeface="Anaheim"/>
                <a:ea typeface="Anaheim"/>
                <a:cs typeface="Anaheim"/>
              </a:rPr>
              <a:t>was </a:t>
            </a:r>
            <a:r>
              <a:rPr lang="en" sz="2400" dirty="0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an </a:t>
            </a:r>
            <a:r>
              <a:rPr lang="en" sz="2400" u="sng" dirty="0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American statesman, diplomat, lawyer, architect, philosopher and Founding Father</a:t>
            </a:r>
            <a:r>
              <a:rPr lang="en" sz="2400" dirty="0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 who served as the third president of the United States from 1801 to 1809.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D4E26-1BE8-0778-A8F7-B1EE6DF04FE9}"/>
              </a:ext>
            </a:extLst>
          </p:cNvPr>
          <p:cNvSpPr txBox="1"/>
          <p:nvPr/>
        </p:nvSpPr>
        <p:spPr>
          <a:xfrm>
            <a:off x="1659698" y="1307403"/>
            <a:ext cx="1017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EECA-CE2E-C70A-8D2E-F3E76CBBE8D3}"/>
              </a:ext>
            </a:extLst>
          </p:cNvPr>
          <p:cNvSpPr txBox="1"/>
          <p:nvPr/>
        </p:nvSpPr>
        <p:spPr>
          <a:xfrm>
            <a:off x="3209793" y="1362204"/>
            <a:ext cx="1017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VERB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A57C-D783-FE72-7223-D0FA653B1DA3}"/>
              </a:ext>
            </a:extLst>
          </p:cNvPr>
          <p:cNvSpPr txBox="1"/>
          <p:nvPr/>
        </p:nvSpPr>
        <p:spPr>
          <a:xfrm>
            <a:off x="5456649" y="1362204"/>
            <a:ext cx="1017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7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6;p42">
            <a:extLst>
              <a:ext uri="{FF2B5EF4-FFF2-40B4-BE49-F238E27FC236}">
                <a16:creationId xmlns:a16="http://schemas.microsoft.com/office/drawing/2014/main" id="{66A5C00D-B7A2-DA8B-B199-7EA9C954747C}"/>
              </a:ext>
            </a:extLst>
          </p:cNvPr>
          <p:cNvSpPr/>
          <p:nvPr/>
        </p:nvSpPr>
        <p:spPr>
          <a:xfrm>
            <a:off x="0" y="101513"/>
            <a:ext cx="7905224" cy="8079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Arial"/>
              </a:rPr>
              <a:t>T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Arial"/>
              </a:rPr>
              <a:t>he goal of information extraction pipeline is to extract structured information from unstructured text. Image by the author.</a:t>
            </a:r>
            <a:r>
              <a:rPr lang="en-US" sz="1800" b="0" i="0" dirty="0">
                <a:latin typeface="Arial"/>
              </a:rPr>
              <a:t>​</a:t>
            </a:r>
            <a:endParaRPr lang="en-US" sz="1800" dirty="0"/>
          </a:p>
        </p:txBody>
      </p:sp>
      <p:sp>
        <p:nvSpPr>
          <p:cNvPr id="19" name="Google Shape;654;p42">
            <a:extLst>
              <a:ext uri="{FF2B5EF4-FFF2-40B4-BE49-F238E27FC236}">
                <a16:creationId xmlns:a16="http://schemas.microsoft.com/office/drawing/2014/main" id="{773E71DC-6011-1E94-78DE-F842EBF8851D}"/>
              </a:ext>
            </a:extLst>
          </p:cNvPr>
          <p:cNvSpPr/>
          <p:nvPr/>
        </p:nvSpPr>
        <p:spPr>
          <a:xfrm flipH="1">
            <a:off x="5996570" y="904517"/>
            <a:ext cx="889729" cy="256725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C0C4EB-4DF9-FBD4-5A35-8FAFBEEEF059}"/>
              </a:ext>
            </a:extLst>
          </p:cNvPr>
          <p:cNvSpPr/>
          <p:nvPr/>
        </p:nvSpPr>
        <p:spPr>
          <a:xfrm>
            <a:off x="2285999" y="1167847"/>
            <a:ext cx="5872369" cy="12009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Arial"/>
              </a:rPr>
              <a:t>Albert Einstein is best known for developing the theory of relativity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7D7061F-F4A2-ADD7-CC94-21FC85257199}"/>
              </a:ext>
            </a:extLst>
          </p:cNvPr>
          <p:cNvSpPr/>
          <p:nvPr/>
        </p:nvSpPr>
        <p:spPr>
          <a:xfrm>
            <a:off x="4837043" y="2418522"/>
            <a:ext cx="662608" cy="911086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155CFD-C1C4-EF27-2EF3-522DC476A11D}"/>
              </a:ext>
            </a:extLst>
          </p:cNvPr>
          <p:cNvSpPr/>
          <p:nvPr/>
        </p:nvSpPr>
        <p:spPr>
          <a:xfrm>
            <a:off x="2186609" y="3329608"/>
            <a:ext cx="5781260" cy="1416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355D28-5E6E-75A3-7A1F-763BC9933890}"/>
              </a:ext>
            </a:extLst>
          </p:cNvPr>
          <p:cNvSpPr/>
          <p:nvPr/>
        </p:nvSpPr>
        <p:spPr>
          <a:xfrm>
            <a:off x="2700131" y="3412434"/>
            <a:ext cx="1333499" cy="1192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E34D6-B166-E219-5D95-8745A4B14E89}"/>
              </a:ext>
            </a:extLst>
          </p:cNvPr>
          <p:cNvSpPr txBox="1"/>
          <p:nvPr/>
        </p:nvSpPr>
        <p:spPr>
          <a:xfrm>
            <a:off x="2898913" y="3743739"/>
            <a:ext cx="960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Albert Einstein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34327C-4C9E-2FA8-92C3-E95058A085FA}"/>
              </a:ext>
            </a:extLst>
          </p:cNvPr>
          <p:cNvSpPr/>
          <p:nvPr/>
        </p:nvSpPr>
        <p:spPr>
          <a:xfrm>
            <a:off x="6137413" y="3412434"/>
            <a:ext cx="1333499" cy="1192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42EA7A-B48C-055E-0208-8B6D15D64420}"/>
              </a:ext>
            </a:extLst>
          </p:cNvPr>
          <p:cNvSpPr txBox="1"/>
          <p:nvPr/>
        </p:nvSpPr>
        <p:spPr>
          <a:xfrm>
            <a:off x="6319630" y="3743739"/>
            <a:ext cx="1358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Theory of relativity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EA759-8A14-A64B-1AFA-F28787D72364}"/>
              </a:ext>
            </a:extLst>
          </p:cNvPr>
          <p:cNvSpPr txBox="1"/>
          <p:nvPr/>
        </p:nvSpPr>
        <p:spPr>
          <a:xfrm>
            <a:off x="4687957" y="3810000"/>
            <a:ext cx="1308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Developed 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5ECC91-6606-7706-C8B9-CFBD07FAB906}"/>
              </a:ext>
            </a:extLst>
          </p:cNvPr>
          <p:cNvCxnSpPr/>
          <p:nvPr/>
        </p:nvCxnSpPr>
        <p:spPr>
          <a:xfrm flipV="1">
            <a:off x="4036116" y="3985591"/>
            <a:ext cx="649356" cy="4969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012B73-06D6-7D8B-73F9-DD87CA760C07}"/>
              </a:ext>
            </a:extLst>
          </p:cNvPr>
          <p:cNvCxnSpPr/>
          <p:nvPr/>
        </p:nvCxnSpPr>
        <p:spPr>
          <a:xfrm flipV="1">
            <a:off x="5495925" y="4111901"/>
            <a:ext cx="641073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5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226200" y="265670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82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OVERVIEW</a:t>
            </a:r>
            <a:endParaRPr sz="4400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084589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01</a:t>
            </a:r>
            <a:endParaRPr 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59804" y="1973025"/>
            <a:ext cx="3794308" cy="2164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The Knowledge Graph ideology was popularized by </a:t>
            </a:r>
            <a:r>
              <a:rPr lang="en" sz="1800" dirty="0">
                <a:solidFill>
                  <a:srgbClr val="FF0000"/>
                </a:solidFill>
              </a:rPr>
              <a:t>Google</a:t>
            </a:r>
            <a:r>
              <a:rPr lang="en" sz="1800" dirty="0"/>
              <a:t> in 2012 when they publicly attributed their search solution to Knowledge Graphs. Google defined its Knowledge Graph to serve the following objectives: </a:t>
            </a:r>
            <a:r>
              <a:rPr lang="en" sz="1800" b="1" dirty="0">
                <a:solidFill>
                  <a:srgbClr val="FF0000"/>
                </a:solidFill>
              </a:rPr>
              <a:t>Discoverability,</a:t>
            </a:r>
            <a:endParaRPr lang="e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FF0000"/>
                </a:solidFill>
              </a:rPr>
              <a:t> Knowledge Creation, Distinguishability, Speed</a:t>
            </a:r>
            <a:endParaRPr lang="en" sz="1800" dirty="0">
              <a:solidFill>
                <a:srgbClr val="FF0000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02847" y="952977"/>
            <a:ext cx="407492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lang="en-US" sz="3600"/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575187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endParaRPr lang="en" dirty="0"/>
          </a:p>
          <a:p>
            <a:pPr marL="0" indent="0"/>
            <a:r>
              <a:rPr lang="en" sz="1800" dirty="0"/>
              <a:t>“</a:t>
            </a:r>
            <a:r>
              <a:rPr lang="en" sz="1800" b="0" dirty="0"/>
              <a:t>A unit of knowledge can be defined as a piece of information that allows users to reach an outcome when confronted with specific questions. </a:t>
            </a:r>
            <a:r>
              <a:rPr lang="en" dirty="0"/>
              <a:t>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/>
          <p:nvPr/>
        </p:nvSpPr>
        <p:spPr>
          <a:xfrm flipH="1">
            <a:off x="8185541" y="522521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858817" y="313822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55079" y="1007236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84276" y="3858473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16106" y="819346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410026" y="130496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16200000" flipH="1">
            <a:off x="1106465" y="71041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046801" y="710638"/>
            <a:ext cx="2234360" cy="30189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Discoverability</a:t>
            </a:r>
            <a:endParaRPr lang="en-US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283720" y="236110"/>
            <a:ext cx="3737594" cy="29044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Distinguishability</a:t>
            </a:r>
            <a:r>
              <a:rPr lang="en" b="0" dirty="0"/>
              <a:t>:</a:t>
            </a:r>
            <a:endParaRPr lang="en-US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64099" y="908623"/>
            <a:ext cx="2462073" cy="48355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 dirty="0"/>
              <a:t>Intuitive search capability that understands the context around which the user is searching and presents results accordingly. For example, searching ‘Apple’ should present the Apple Company or the Fruit.</a:t>
            </a:r>
            <a:endParaRPr lang="en-US" sz="160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929364" y="274857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 dirty="0"/>
              <a:t>Knowledge Creation</a:t>
            </a:r>
            <a:endParaRPr lang="en-US" u="sng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1929364" y="3053570"/>
            <a:ext cx="2163900" cy="35829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 dirty="0"/>
              <a:t>Offer new or unexpected Knowledge to users through new connections or related results. Users are not looking for it, but it adds value to what they are looking for.</a:t>
            </a:r>
            <a:endParaRPr lang="en-US" sz="160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61173" y="351587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</a:t>
            </a:r>
            <a:endParaRPr lang="en-US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61148" y="3946048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 dirty="0"/>
              <a:t>Surface relevant information within milliseconds.</a:t>
            </a:r>
            <a:endParaRPr lang="en-US" sz="1600"/>
          </a:p>
        </p:txBody>
      </p:sp>
      <p:sp>
        <p:nvSpPr>
          <p:cNvPr id="401" name="Google Shape;401;p34"/>
          <p:cNvSpPr/>
          <p:nvPr/>
        </p:nvSpPr>
        <p:spPr>
          <a:xfrm>
            <a:off x="7301761" y="52252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004691" y="284140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82147" y="3560798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97807" y="3858472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96898" y="4156198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66898" y="356164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99727" y="284140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85499" y="3138227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48547" y="3435952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87325" y="71041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56169" y="100766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55395" y="1484791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212497" y="111707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046801" y="1096512"/>
            <a:ext cx="2390935" cy="3896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 dirty="0"/>
              <a:t>Make it easy for users to navigate billions of data points to discover specific Knowledge</a:t>
            </a: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60788" y="2997681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225514" y="3720471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291257" y="866872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472570" y="682273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A knowledge graph is a </a:t>
            </a:r>
            <a:r>
              <a:rPr lang="en" sz="1800" dirty="0">
                <a:hlinkClick r:id="rId3"/>
              </a:rPr>
              <a:t>semantic</a:t>
            </a:r>
            <a:r>
              <a:rPr lang="en" sz="1800" dirty="0"/>
              <a:t> web of </a:t>
            </a:r>
            <a:r>
              <a:rPr lang="en" sz="1800" dirty="0">
                <a:hlinkClick r:id="rId3"/>
              </a:rPr>
              <a:t>entities</a:t>
            </a:r>
            <a:r>
              <a:rPr lang="en" sz="1800" dirty="0"/>
              <a:t>, relationships, and events. More fundamentally, it is a </a:t>
            </a:r>
            <a:r>
              <a:rPr lang="en" sz="1800" dirty="0">
                <a:solidFill>
                  <a:srgbClr val="FF0000"/>
                </a:solidFill>
              </a:rPr>
              <a:t>directed graph</a:t>
            </a:r>
            <a:r>
              <a:rPr lang="en" sz="1800" dirty="0"/>
              <a:t> where every element is populated with rich information regarding itself and its relationships with other elements.</a:t>
            </a:r>
            <a:endParaRPr lang="en-US" sz="18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72262" y="1159699"/>
            <a:ext cx="468671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KNOWLEDGE 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35AF9-C919-D0F2-1DD0-BF295B8E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00" y="1904291"/>
            <a:ext cx="4100400" cy="1603878"/>
          </a:xfrm>
        </p:spPr>
        <p:txBody>
          <a:bodyPr/>
          <a:lstStyle/>
          <a:p>
            <a:r>
              <a:rPr lang="en-US" sz="2000" dirty="0"/>
              <a:t>Every data problem is a knowledge transfer problem, and every knowledge transfer problem can be formalized as a graph. Therefore, every data problem can be formalized as a graph. ~ Stephen Bailey</a:t>
            </a:r>
          </a:p>
        </p:txBody>
      </p:sp>
    </p:spTree>
    <p:extLst>
      <p:ext uri="{BB962C8B-B14F-4D97-AF65-F5344CB8AC3E}">
        <p14:creationId xmlns:p14="http://schemas.microsoft.com/office/powerpoint/2010/main" val="190302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STRUCTURES USED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8679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8015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Programming Lesson by Slidesgo</vt:lpstr>
      <vt:lpstr>KNOWLEDGE GRAPH</vt:lpstr>
      <vt:lpstr>TABLE OF CONTENTS</vt:lpstr>
      <vt:lpstr>OVERVIEW</vt:lpstr>
      <vt:lpstr>INTRODUCTION</vt:lpstr>
      <vt:lpstr>PowerPoint Presentation</vt:lpstr>
      <vt:lpstr>Discoverability</vt:lpstr>
      <vt:lpstr>KNOWLEDGE GRAPH</vt:lpstr>
      <vt:lpstr>Every data problem is a knowledge transfer problem, and every knowledge transfer problem can be formalized as a graph. Therefore, every data problem can be formalized as a graph. ~ Stephen Bailey</vt:lpstr>
      <vt:lpstr>STRUCTURES USED</vt:lpstr>
      <vt:lpstr>OVERVIEW DIAGRAM</vt:lpstr>
      <vt:lpstr>DATA STRUCTURE</vt:lpstr>
      <vt:lpstr>PowerPoint Presentation</vt:lpstr>
      <vt:lpstr>PowerPoint Presentation</vt:lpstr>
      <vt:lpstr>OPTIMIZATIONS MADE</vt:lpstr>
      <vt:lpstr>AVL</vt:lpstr>
      <vt:lpstr>ARRAY/HEAP</vt:lpstr>
      <vt:lpstr>OVERALL</vt:lpstr>
      <vt:lpstr>PROCESS</vt:lpstr>
      <vt:lpstr>APPLICATIONS</vt:lpstr>
      <vt:lpstr>OPERATIONALIZED DATA</vt:lpstr>
      <vt:lpstr>PowerPoint Presentation</vt:lpstr>
      <vt:lpstr>FUTURE GOALS</vt:lpstr>
      <vt:lpstr>SERIALIZATION()</vt:lpstr>
      <vt:lpstr>SOCKET PROGRAMING</vt:lpstr>
      <vt:lpstr>NLP : NATURAL LANGUAGE PROCESSING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</dc:title>
  <cp:revision>909</cp:revision>
  <dcterms:modified xsi:type="dcterms:W3CDTF">2024-04-16T12:32:05Z</dcterms:modified>
</cp:coreProperties>
</file>