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3"/>
  </p:notesMasterIdLst>
  <p:handoutMasterIdLst>
    <p:handoutMasterId r:id="rId64"/>
  </p:handoutMasterIdLst>
  <p:sldIdLst>
    <p:sldId id="286" r:id="rId3"/>
    <p:sldId id="288" r:id="rId4"/>
    <p:sldId id="289" r:id="rId5"/>
    <p:sldId id="290" r:id="rId6"/>
    <p:sldId id="291" r:id="rId7"/>
    <p:sldId id="292" r:id="rId8"/>
    <p:sldId id="294" r:id="rId9"/>
    <p:sldId id="293"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40" r:id="rId55"/>
    <p:sldId id="341" r:id="rId56"/>
    <p:sldId id="339" r:id="rId57"/>
    <p:sldId id="342" r:id="rId58"/>
    <p:sldId id="343" r:id="rId59"/>
    <p:sldId id="344" r:id="rId60"/>
    <p:sldId id="345" r:id="rId61"/>
    <p:sldId id="346"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46" y="-10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1/31/2020</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dirty="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4.wmf"/><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8.wmf"/></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4.wmf"/></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26.wmf"/></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dirty="0"/>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dirty="0"/>
              <a:t>  </a:t>
            </a:r>
            <a:endParaRPr lang="en-US" sz="3200" dirty="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8" name="Rectangle 7"/>
          <p:cNvSpPr/>
          <p:nvPr/>
        </p:nvSpPr>
        <p:spPr>
          <a:xfrm>
            <a:off x="1295400" y="2286000"/>
            <a:ext cx="6821098" cy="784830"/>
          </a:xfrm>
          <a:prstGeom prst="rect">
            <a:avLst/>
          </a:prstGeom>
        </p:spPr>
        <p:txBody>
          <a:bodyPr wrap="none">
            <a:spAutoFit/>
          </a:bodyPr>
          <a:lstStyle/>
          <a:p>
            <a:r>
              <a:rPr lang="en-US" sz="4500" b="1" dirty="0" smtClean="0"/>
              <a:t>Analog and Digital Data </a:t>
            </a:r>
            <a:endParaRPr lang="en-US" sz="45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Periodic and </a:t>
            </a:r>
            <a:r>
              <a:rPr lang="en-US" sz="3000" b="1" dirty="0" err="1" smtClean="0"/>
              <a:t>Nonperiodic</a:t>
            </a:r>
            <a:r>
              <a:rPr lang="en-US" sz="3000" b="1" dirty="0" smtClean="0"/>
              <a:t> Signals</a:t>
            </a:r>
          </a:p>
        </p:txBody>
      </p:sp>
      <p:sp>
        <p:nvSpPr>
          <p:cNvPr id="10" name="Content Placeholder 9"/>
          <p:cNvSpPr>
            <a:spLocks noGrp="1"/>
          </p:cNvSpPr>
          <p:nvPr>
            <p:ph idx="1"/>
          </p:nvPr>
        </p:nvSpPr>
        <p:spPr>
          <a:xfrm>
            <a:off x="457200" y="762000"/>
            <a:ext cx="8229600" cy="3886200"/>
          </a:xfrm>
        </p:spPr>
        <p:txBody>
          <a:bodyPr/>
          <a:lstStyle/>
          <a:p>
            <a:pPr algn="just"/>
            <a:r>
              <a:rPr lang="en-US" sz="2500" dirty="0" smtClean="0"/>
              <a:t>In data communications, we commonly use periodic analog signals (because they need less bandwidth)   and non-periodic digital signals (because they can represent variation in data)</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Periodic Analog Signals</a:t>
            </a:r>
          </a:p>
        </p:txBody>
      </p:sp>
      <p:sp>
        <p:nvSpPr>
          <p:cNvPr id="10" name="Content Placeholder 9"/>
          <p:cNvSpPr>
            <a:spLocks noGrp="1"/>
          </p:cNvSpPr>
          <p:nvPr>
            <p:ph idx="1"/>
          </p:nvPr>
        </p:nvSpPr>
        <p:spPr>
          <a:xfrm>
            <a:off x="457200" y="762000"/>
            <a:ext cx="8229600" cy="3886200"/>
          </a:xfrm>
        </p:spPr>
        <p:txBody>
          <a:bodyPr/>
          <a:lstStyle/>
          <a:p>
            <a:pPr algn="just"/>
            <a:r>
              <a:rPr lang="en-US" sz="2500" dirty="0" smtClean="0"/>
              <a:t>Periodic analog signals can be classified as simple or composite. </a:t>
            </a:r>
          </a:p>
          <a:p>
            <a:pPr algn="just"/>
            <a:r>
              <a:rPr lang="en-US" sz="2500" dirty="0" smtClean="0"/>
              <a:t>A simple periodic analog signal, a sine wave, cannot be decomposed into simpler signals. </a:t>
            </a:r>
          </a:p>
          <a:p>
            <a:pPr algn="just"/>
            <a:r>
              <a:rPr lang="en-US" sz="2500" dirty="0" smtClean="0"/>
              <a:t>A composite periodic analog signal is composed of multiple sine waves.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Sine Wave</a:t>
            </a:r>
          </a:p>
        </p:txBody>
      </p:sp>
      <p:sp>
        <p:nvSpPr>
          <p:cNvPr id="10" name="Content Placeholder 9"/>
          <p:cNvSpPr>
            <a:spLocks noGrp="1"/>
          </p:cNvSpPr>
          <p:nvPr>
            <p:ph idx="1"/>
          </p:nvPr>
        </p:nvSpPr>
        <p:spPr>
          <a:xfrm>
            <a:off x="457200" y="762000"/>
            <a:ext cx="8229600" cy="3276600"/>
          </a:xfrm>
        </p:spPr>
        <p:txBody>
          <a:bodyPr/>
          <a:lstStyle/>
          <a:p>
            <a:pPr algn="just"/>
            <a:r>
              <a:rPr lang="en-US" sz="2500" dirty="0" smtClean="0"/>
              <a:t>The sine wave is the most fundamental form of a periodic analog signal. </a:t>
            </a:r>
          </a:p>
          <a:p>
            <a:pPr algn="just"/>
            <a:r>
              <a:rPr lang="en-US" sz="2500" dirty="0" smtClean="0"/>
              <a:t>When we visualize it as a simple oscillating curve, its change over the course of a cycle is smooth and consistent, a continuous, rolling flow. </a:t>
            </a:r>
          </a:p>
          <a:p>
            <a:pPr algn="just"/>
            <a:r>
              <a:rPr lang="en-US" sz="2500" dirty="0" smtClean="0"/>
              <a:t>Figure shows a sine wave. Each cycle consists of a single arc above the time axis followed by a single arc below it.</a:t>
            </a:r>
          </a:p>
        </p:txBody>
      </p:sp>
      <p:pic>
        <p:nvPicPr>
          <p:cNvPr id="11" name="Picture 6"/>
          <p:cNvPicPr>
            <a:picLocks noChangeAspect="1" noChangeArrowheads="1"/>
          </p:cNvPicPr>
          <p:nvPr/>
        </p:nvPicPr>
        <p:blipFill>
          <a:blip r:embed="rId4"/>
          <a:srcRect/>
          <a:stretch>
            <a:fillRect/>
          </a:stretch>
        </p:blipFill>
        <p:spPr bwMode="auto">
          <a:xfrm>
            <a:off x="1101725" y="4038601"/>
            <a:ext cx="7075488" cy="1524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Peak Amplitude</a:t>
            </a:r>
          </a:p>
        </p:txBody>
      </p:sp>
      <p:sp>
        <p:nvSpPr>
          <p:cNvPr id="10" name="Content Placeholder 9"/>
          <p:cNvSpPr>
            <a:spLocks noGrp="1"/>
          </p:cNvSpPr>
          <p:nvPr>
            <p:ph idx="1"/>
          </p:nvPr>
        </p:nvSpPr>
        <p:spPr>
          <a:xfrm>
            <a:off x="457200" y="762000"/>
            <a:ext cx="8229600" cy="3886200"/>
          </a:xfrm>
        </p:spPr>
        <p:txBody>
          <a:bodyPr/>
          <a:lstStyle/>
          <a:p>
            <a:pPr algn="just"/>
            <a:r>
              <a:rPr lang="en-US" sz="2500" dirty="0" smtClean="0"/>
              <a:t>The peak amplitude of a signal is the absolute value of its highest intensity, proportional to the energy it carries. </a:t>
            </a:r>
          </a:p>
          <a:p>
            <a:pPr algn="just"/>
            <a:r>
              <a:rPr lang="en-US" sz="2500" dirty="0" smtClean="0"/>
              <a:t>For electric signals, peak amplitude is normally measured in volts. </a:t>
            </a:r>
          </a:p>
          <a:p>
            <a:pPr algn="just"/>
            <a:r>
              <a:rPr lang="en-US" sz="2500" dirty="0" smtClean="0"/>
              <a:t>Figure shows two signals and their peak amplitudes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Peak Amplitude</a:t>
            </a:r>
          </a:p>
        </p:txBody>
      </p:sp>
      <p:pic>
        <p:nvPicPr>
          <p:cNvPr id="13" name="Picture 6"/>
          <p:cNvPicPr>
            <a:picLocks noChangeAspect="1" noChangeArrowheads="1"/>
          </p:cNvPicPr>
          <p:nvPr/>
        </p:nvPicPr>
        <p:blipFill>
          <a:blip r:embed="rId4"/>
          <a:srcRect/>
          <a:stretch>
            <a:fillRect/>
          </a:stretch>
        </p:blipFill>
        <p:spPr bwMode="auto">
          <a:xfrm>
            <a:off x="1828800" y="609600"/>
            <a:ext cx="5475288" cy="4702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Period and Frequency</a:t>
            </a:r>
          </a:p>
        </p:txBody>
      </p:sp>
      <p:sp>
        <p:nvSpPr>
          <p:cNvPr id="10" name="Content Placeholder 9"/>
          <p:cNvSpPr>
            <a:spLocks noGrp="1"/>
          </p:cNvSpPr>
          <p:nvPr>
            <p:ph idx="1"/>
          </p:nvPr>
        </p:nvSpPr>
        <p:spPr>
          <a:xfrm>
            <a:off x="457200" y="762000"/>
            <a:ext cx="8229600" cy="3048000"/>
          </a:xfrm>
        </p:spPr>
        <p:txBody>
          <a:bodyPr/>
          <a:lstStyle/>
          <a:p>
            <a:pPr algn="just"/>
            <a:r>
              <a:rPr lang="en-US" sz="2500" dirty="0" smtClean="0"/>
              <a:t>Period refers to the amount of time, in seconds, a signal needs to complete one cycle.</a:t>
            </a:r>
          </a:p>
          <a:p>
            <a:pPr algn="just"/>
            <a:r>
              <a:rPr lang="en-US" sz="2500" dirty="0" smtClean="0"/>
              <a:t>Frequency refers to the number of periods in 1 s. </a:t>
            </a:r>
          </a:p>
          <a:p>
            <a:pPr algn="just"/>
            <a:r>
              <a:rPr lang="en-US" sz="2500" dirty="0" smtClean="0"/>
              <a:t>Note that period and frequency are just one characteristic defined in two ways. </a:t>
            </a:r>
          </a:p>
          <a:p>
            <a:pPr algn="just"/>
            <a:r>
              <a:rPr lang="en-US" sz="2500" dirty="0" smtClean="0"/>
              <a:t>Period is the inverse of frequency, and frequency is the inverse of period. </a:t>
            </a:r>
          </a:p>
        </p:txBody>
      </p:sp>
      <p:pic>
        <p:nvPicPr>
          <p:cNvPr id="11" name="Picture 15"/>
          <p:cNvPicPr>
            <a:picLocks noChangeAspect="1" noChangeArrowheads="1"/>
          </p:cNvPicPr>
          <p:nvPr/>
        </p:nvPicPr>
        <p:blipFill>
          <a:blip r:embed="rId4"/>
          <a:srcRect/>
          <a:stretch>
            <a:fillRect/>
          </a:stretch>
        </p:blipFill>
        <p:spPr bwMode="auto">
          <a:xfrm>
            <a:off x="1371600" y="4038600"/>
            <a:ext cx="6171474" cy="1219200"/>
          </a:xfrm>
          <a:prstGeom prst="rect">
            <a:avLst/>
          </a:prstGeom>
          <a:solidFill>
            <a:srgbClr val="3366FF"/>
          </a:solidFill>
          <a:ln w="28575">
            <a:solidFill>
              <a:srgbClr val="3366FF"/>
            </a:solid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Period and Frequency</a:t>
            </a:r>
          </a:p>
        </p:txBody>
      </p:sp>
      <p:pic>
        <p:nvPicPr>
          <p:cNvPr id="13" name="Picture 6"/>
          <p:cNvPicPr>
            <a:picLocks noChangeAspect="1" noChangeArrowheads="1"/>
          </p:cNvPicPr>
          <p:nvPr/>
        </p:nvPicPr>
        <p:blipFill>
          <a:blip r:embed="rId4"/>
          <a:srcRect/>
          <a:stretch>
            <a:fillRect/>
          </a:stretch>
        </p:blipFill>
        <p:spPr bwMode="auto">
          <a:xfrm>
            <a:off x="1885950" y="685800"/>
            <a:ext cx="5429250" cy="48767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Period and Frequency</a:t>
            </a:r>
          </a:p>
        </p:txBody>
      </p:sp>
      <p:sp>
        <p:nvSpPr>
          <p:cNvPr id="10" name="Content Placeholder 9"/>
          <p:cNvSpPr>
            <a:spLocks noGrp="1"/>
          </p:cNvSpPr>
          <p:nvPr>
            <p:ph idx="1"/>
          </p:nvPr>
        </p:nvSpPr>
        <p:spPr>
          <a:xfrm>
            <a:off x="457200" y="762000"/>
            <a:ext cx="8229600" cy="1905000"/>
          </a:xfrm>
        </p:spPr>
        <p:txBody>
          <a:bodyPr/>
          <a:lstStyle/>
          <a:p>
            <a:pPr algn="just"/>
            <a:r>
              <a:rPr lang="en-US" sz="2500" dirty="0" smtClean="0"/>
              <a:t>Period is formally expressed in seconds. </a:t>
            </a:r>
          </a:p>
          <a:p>
            <a:pPr algn="just"/>
            <a:r>
              <a:rPr lang="en-US" sz="2500" dirty="0" smtClean="0"/>
              <a:t>Frequency is formally expressed in Hertz (Hz), which is cycle per second. </a:t>
            </a:r>
          </a:p>
          <a:p>
            <a:pPr algn="just"/>
            <a:r>
              <a:rPr lang="en-US" sz="2500" dirty="0" smtClean="0"/>
              <a:t>Units of period and frequency are shown in Table.</a:t>
            </a:r>
          </a:p>
        </p:txBody>
      </p:sp>
      <p:pic>
        <p:nvPicPr>
          <p:cNvPr id="12" name="Picture 4"/>
          <p:cNvPicPr>
            <a:picLocks noChangeAspect="1" noChangeArrowheads="1"/>
          </p:cNvPicPr>
          <p:nvPr/>
        </p:nvPicPr>
        <p:blipFill>
          <a:blip r:embed="rId4"/>
          <a:srcRect/>
          <a:stretch>
            <a:fillRect/>
          </a:stretch>
        </p:blipFill>
        <p:spPr bwMode="auto">
          <a:xfrm>
            <a:off x="228600" y="2667000"/>
            <a:ext cx="8601075" cy="2397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Bandwidth</a:t>
            </a:r>
          </a:p>
        </p:txBody>
      </p:sp>
      <p:sp>
        <p:nvSpPr>
          <p:cNvPr id="10" name="Content Placeholder 9"/>
          <p:cNvSpPr>
            <a:spLocks noGrp="1"/>
          </p:cNvSpPr>
          <p:nvPr>
            <p:ph idx="1"/>
          </p:nvPr>
        </p:nvSpPr>
        <p:spPr>
          <a:xfrm>
            <a:off x="457200" y="762000"/>
            <a:ext cx="8229600" cy="4724400"/>
          </a:xfrm>
        </p:spPr>
        <p:txBody>
          <a:bodyPr/>
          <a:lstStyle/>
          <a:p>
            <a:pPr algn="just"/>
            <a:r>
              <a:rPr lang="en-US" sz="2500" dirty="0" smtClean="0"/>
              <a:t>The range of frequencies contained in a composite signal is its bandwidth. </a:t>
            </a:r>
          </a:p>
          <a:p>
            <a:pPr algn="just"/>
            <a:r>
              <a:rPr lang="en-US" sz="2500" dirty="0" smtClean="0"/>
              <a:t>The bandwidth is normally a difference between two numbers. </a:t>
            </a:r>
          </a:p>
          <a:p>
            <a:pPr algn="just"/>
            <a:r>
              <a:rPr lang="en-US" sz="2500" dirty="0" smtClean="0"/>
              <a:t>For example, if a composite signal contains frequencies between 1000 and 5000, its bandwidth is 5000 - 1000, or 4000</a:t>
            </a:r>
          </a:p>
          <a:p>
            <a:pPr algn="just"/>
            <a:endParaRPr lang="en-US" sz="2500" dirty="0" smtClean="0"/>
          </a:p>
          <a:p>
            <a:pPr algn="just"/>
            <a:r>
              <a:rPr lang="en-US" sz="2500" dirty="0" smtClean="0"/>
              <a:t>The bandwidth of a composite signal is the difference between the highest and the lowest frequencies contained in that signal.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Digital Signal</a:t>
            </a:r>
          </a:p>
        </p:txBody>
      </p:sp>
      <p:sp>
        <p:nvSpPr>
          <p:cNvPr id="10" name="Content Placeholder 9"/>
          <p:cNvSpPr>
            <a:spLocks noGrp="1"/>
          </p:cNvSpPr>
          <p:nvPr>
            <p:ph idx="1"/>
          </p:nvPr>
        </p:nvSpPr>
        <p:spPr>
          <a:xfrm>
            <a:off x="457200" y="762000"/>
            <a:ext cx="8229600" cy="4724400"/>
          </a:xfrm>
        </p:spPr>
        <p:txBody>
          <a:bodyPr/>
          <a:lstStyle/>
          <a:p>
            <a:pPr algn="just"/>
            <a:r>
              <a:rPr lang="en-US" sz="2500" dirty="0" smtClean="0"/>
              <a:t>In addition to being represented by an analog signal, information can also be represented by a digital signal. </a:t>
            </a:r>
          </a:p>
          <a:p>
            <a:pPr algn="just"/>
            <a:r>
              <a:rPr lang="en-US" sz="2500" dirty="0" smtClean="0"/>
              <a:t>For example, a I can be encoded as a positive voltage and a 0 as zero voltage. </a:t>
            </a:r>
          </a:p>
          <a:p>
            <a:pPr algn="just"/>
            <a:r>
              <a:rPr lang="en-US" sz="2500" dirty="0" smtClean="0"/>
              <a:t>A digital signal can have more than two levels. </a:t>
            </a:r>
          </a:p>
          <a:p>
            <a:pPr algn="just"/>
            <a:r>
              <a:rPr lang="en-US" sz="2500" dirty="0" smtClean="0"/>
              <a:t>In this case, we can send more than 1 bit for each level. </a:t>
            </a:r>
          </a:p>
          <a:p>
            <a:pPr algn="just"/>
            <a:r>
              <a:rPr lang="en-US" sz="2500" dirty="0" smtClean="0"/>
              <a:t>Figure shows two signals, one with two levels and the other with four.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dirty="0"/>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dirty="0"/>
              <a:t>  </a:t>
            </a:r>
            <a:endParaRPr lang="en-US" sz="3200" dirty="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Analog and Digital Data</a:t>
            </a:r>
          </a:p>
        </p:txBody>
      </p:sp>
      <p:sp>
        <p:nvSpPr>
          <p:cNvPr id="10" name="Content Placeholder 9"/>
          <p:cNvSpPr>
            <a:spLocks noGrp="1"/>
          </p:cNvSpPr>
          <p:nvPr>
            <p:ph idx="1"/>
          </p:nvPr>
        </p:nvSpPr>
        <p:spPr>
          <a:xfrm>
            <a:off x="457200" y="762000"/>
            <a:ext cx="8229600" cy="3886200"/>
          </a:xfrm>
        </p:spPr>
        <p:txBody>
          <a:bodyPr/>
          <a:lstStyle/>
          <a:p>
            <a:pPr algn="just"/>
            <a:r>
              <a:rPr lang="en-US" sz="2500" dirty="0" smtClean="0"/>
              <a:t>Data can be analog or digital. </a:t>
            </a:r>
          </a:p>
          <a:p>
            <a:pPr algn="just"/>
            <a:r>
              <a:rPr lang="en-US" sz="2500" dirty="0" smtClean="0"/>
              <a:t>The term analog data refers to information that is continuous; digital data refers to information that has discrete states. </a:t>
            </a:r>
          </a:p>
          <a:p>
            <a:pPr algn="just"/>
            <a:r>
              <a:rPr lang="en-US" sz="2500" dirty="0" smtClean="0"/>
              <a:t>For example, an analog clock that has hour, minute, and second hands gives information in a continuous form; the movements of the hands are continuous.</a:t>
            </a:r>
          </a:p>
          <a:p>
            <a:pPr algn="just"/>
            <a:r>
              <a:rPr lang="en-US" sz="2500" dirty="0" smtClean="0"/>
              <a:t> On the other hand, a digital clock that reports the hours and the minutes will change suddenly from 8:05 to 8:06.</a:t>
            </a:r>
            <a:endParaRPr lang="en-US" sz="25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Digital Signal</a:t>
            </a:r>
          </a:p>
        </p:txBody>
      </p:sp>
      <p:pic>
        <p:nvPicPr>
          <p:cNvPr id="12" name="Picture 7"/>
          <p:cNvPicPr>
            <a:picLocks noChangeAspect="1" noChangeArrowheads="1"/>
          </p:cNvPicPr>
          <p:nvPr/>
        </p:nvPicPr>
        <p:blipFill>
          <a:blip r:embed="rId4"/>
          <a:srcRect/>
          <a:stretch>
            <a:fillRect/>
          </a:stretch>
        </p:blipFill>
        <p:spPr bwMode="auto">
          <a:xfrm>
            <a:off x="3059112" y="346075"/>
            <a:ext cx="5703888" cy="5064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Bit Rate </a:t>
            </a:r>
          </a:p>
        </p:txBody>
      </p:sp>
      <p:sp>
        <p:nvSpPr>
          <p:cNvPr id="10" name="Content Placeholder 9"/>
          <p:cNvSpPr>
            <a:spLocks noGrp="1"/>
          </p:cNvSpPr>
          <p:nvPr>
            <p:ph idx="1"/>
          </p:nvPr>
        </p:nvSpPr>
        <p:spPr>
          <a:xfrm>
            <a:off x="457200" y="762000"/>
            <a:ext cx="8229600" cy="4724400"/>
          </a:xfrm>
        </p:spPr>
        <p:txBody>
          <a:bodyPr/>
          <a:lstStyle/>
          <a:p>
            <a:pPr algn="just"/>
            <a:r>
              <a:rPr lang="en-US" sz="2500" dirty="0" smtClean="0"/>
              <a:t>The bit rate is the number of bits sent in 1second, expressed in bits per second (bps)</a:t>
            </a:r>
          </a:p>
        </p:txBody>
      </p:sp>
      <p:sp>
        <p:nvSpPr>
          <p:cNvPr id="11" name="Rectangle 11"/>
          <p:cNvSpPr>
            <a:spLocks noChangeArrowheads="1"/>
          </p:cNvSpPr>
          <p:nvPr/>
        </p:nvSpPr>
        <p:spPr bwMode="auto">
          <a:xfrm>
            <a:off x="228600" y="1981200"/>
            <a:ext cx="8534400" cy="2785378"/>
          </a:xfrm>
          <a:prstGeom prst="rect">
            <a:avLst/>
          </a:prstGeom>
          <a:noFill/>
          <a:ln w="9525">
            <a:noFill/>
            <a:miter lim="800000"/>
            <a:headEnd/>
            <a:tailEnd/>
          </a:ln>
          <a:effectLst/>
        </p:spPr>
        <p:txBody>
          <a:bodyPr wrap="square">
            <a:spAutoFit/>
          </a:bodyPr>
          <a:lstStyle/>
          <a:p>
            <a:pPr algn="just"/>
            <a:r>
              <a:rPr lang="en-US" sz="2500" baseline="0" dirty="0"/>
              <a:t>Assume we need to download text documents at the rate of 100 pages per minute. What is the required bit rate of the channel?</a:t>
            </a:r>
          </a:p>
          <a:p>
            <a:pPr algn="just"/>
            <a:r>
              <a:rPr lang="en-US" sz="2500" baseline="0" dirty="0">
                <a:solidFill>
                  <a:schemeClr val="hlink"/>
                </a:solidFill>
              </a:rPr>
              <a:t>Solution</a:t>
            </a:r>
          </a:p>
          <a:p>
            <a:pPr algn="just"/>
            <a:r>
              <a:rPr lang="en-US" sz="2500" baseline="0" dirty="0"/>
              <a:t>A page is an average of 24 lines with 80 characters in each line. If we assume that one character requires 8 bits, the bit rate is</a:t>
            </a:r>
          </a:p>
        </p:txBody>
      </p:sp>
      <p:pic>
        <p:nvPicPr>
          <p:cNvPr id="12" name="Picture 14"/>
          <p:cNvPicPr>
            <a:picLocks noChangeAspect="1" noChangeArrowheads="1"/>
          </p:cNvPicPr>
          <p:nvPr/>
        </p:nvPicPr>
        <p:blipFill>
          <a:blip r:embed="rId4"/>
          <a:srcRect/>
          <a:stretch>
            <a:fillRect/>
          </a:stretch>
        </p:blipFill>
        <p:spPr bwMode="auto">
          <a:xfrm>
            <a:off x="548868" y="4876800"/>
            <a:ext cx="8061732" cy="472697"/>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TRANSMISSION IMPAIRMENT</a:t>
            </a:r>
          </a:p>
        </p:txBody>
      </p:sp>
      <p:sp>
        <p:nvSpPr>
          <p:cNvPr id="10" name="Content Placeholder 9"/>
          <p:cNvSpPr>
            <a:spLocks noGrp="1"/>
          </p:cNvSpPr>
          <p:nvPr>
            <p:ph idx="1"/>
          </p:nvPr>
        </p:nvSpPr>
        <p:spPr>
          <a:xfrm>
            <a:off x="457200" y="762000"/>
            <a:ext cx="8229600" cy="4724400"/>
          </a:xfrm>
        </p:spPr>
        <p:txBody>
          <a:bodyPr/>
          <a:lstStyle/>
          <a:p>
            <a:pPr algn="just"/>
            <a:r>
              <a:rPr lang="en-US" sz="2500" dirty="0" smtClean="0"/>
              <a:t>Signals travel through transmission media, which are not perfect. </a:t>
            </a:r>
          </a:p>
          <a:p>
            <a:pPr algn="just"/>
            <a:r>
              <a:rPr lang="en-US" sz="2500" dirty="0" smtClean="0"/>
              <a:t>The </a:t>
            </a:r>
            <a:r>
              <a:rPr lang="en-US" sz="2500" dirty="0" err="1" smtClean="0"/>
              <a:t>impetfection</a:t>
            </a:r>
            <a:r>
              <a:rPr lang="en-US" sz="2500" dirty="0" smtClean="0"/>
              <a:t> causes signal impairment. </a:t>
            </a:r>
          </a:p>
          <a:p>
            <a:pPr algn="just"/>
            <a:r>
              <a:rPr lang="en-US" sz="2500" dirty="0" smtClean="0"/>
              <a:t>This means that the signal at the beginning of the medium is not the same as the signal at the end of the medium. </a:t>
            </a:r>
          </a:p>
          <a:p>
            <a:pPr algn="just"/>
            <a:r>
              <a:rPr lang="en-US" sz="2500" dirty="0" smtClean="0"/>
              <a:t>What is sent is not what is received. </a:t>
            </a:r>
          </a:p>
          <a:p>
            <a:pPr algn="just"/>
            <a:r>
              <a:rPr lang="en-US" sz="2500" dirty="0" smtClean="0"/>
              <a:t>Three causes of impairment are attenuation, distortion, and noise.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TRANSMISSION IMPAIRMENT</a:t>
            </a:r>
          </a:p>
        </p:txBody>
      </p:sp>
      <p:pic>
        <p:nvPicPr>
          <p:cNvPr id="12" name="Picture 6"/>
          <p:cNvPicPr>
            <a:picLocks noChangeAspect="1" noChangeArrowheads="1"/>
          </p:cNvPicPr>
          <p:nvPr/>
        </p:nvPicPr>
        <p:blipFill>
          <a:blip r:embed="rId4"/>
          <a:srcRect/>
          <a:stretch>
            <a:fillRect/>
          </a:stretch>
        </p:blipFill>
        <p:spPr bwMode="auto">
          <a:xfrm>
            <a:off x="904875" y="2057400"/>
            <a:ext cx="7019925" cy="22177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Attenuation </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Attenuation means a loss of energy. </a:t>
            </a:r>
          </a:p>
          <a:p>
            <a:pPr algn="just"/>
            <a:r>
              <a:rPr lang="en-US" sz="2500" dirty="0" smtClean="0"/>
              <a:t>When a signal, simple or composite, travels through a medium, it loses some of its energy in overcoming the resistance of the medium. </a:t>
            </a:r>
          </a:p>
          <a:p>
            <a:pPr algn="just"/>
            <a:r>
              <a:rPr lang="en-US" sz="2500" dirty="0" smtClean="0"/>
              <a:t>Why a wire carrying electric signals gets warm, if not hot, after a while. </a:t>
            </a:r>
          </a:p>
          <a:p>
            <a:pPr algn="just"/>
            <a:r>
              <a:rPr lang="en-US" sz="2500" dirty="0" smtClean="0"/>
              <a:t>Some of the electrical energy in the signal is converted to heat. </a:t>
            </a:r>
          </a:p>
          <a:p>
            <a:pPr algn="just"/>
            <a:r>
              <a:rPr lang="en-US" sz="2500" dirty="0" smtClean="0"/>
              <a:t>To compensate for this loss, amplifiers are used to amplify the signal. </a:t>
            </a:r>
          </a:p>
          <a:p>
            <a:pPr algn="just"/>
            <a:r>
              <a:rPr lang="en-US" sz="2500" dirty="0" smtClean="0"/>
              <a:t>Figure shows the effect of attenuation and amplification.</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76200"/>
            <a:ext cx="8458200" cy="457200"/>
          </a:xfrm>
        </p:spPr>
        <p:txBody>
          <a:bodyPr/>
          <a:lstStyle/>
          <a:p>
            <a:pPr algn="l"/>
            <a:r>
              <a:rPr lang="en-US" sz="3000" b="1" dirty="0" smtClean="0"/>
              <a:t>Attenuation </a:t>
            </a:r>
          </a:p>
        </p:txBody>
      </p:sp>
      <p:pic>
        <p:nvPicPr>
          <p:cNvPr id="12" name="Picture 6"/>
          <p:cNvPicPr>
            <a:picLocks noChangeAspect="1" noChangeArrowheads="1"/>
          </p:cNvPicPr>
          <p:nvPr/>
        </p:nvPicPr>
        <p:blipFill>
          <a:blip r:embed="rId3"/>
          <a:srcRect/>
          <a:stretch>
            <a:fillRect/>
          </a:stretch>
        </p:blipFill>
        <p:spPr bwMode="auto">
          <a:xfrm>
            <a:off x="609600" y="1371600"/>
            <a:ext cx="7797800" cy="29606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Decibel</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To show that a signal has lost or gained strength, engineers use the unit of the decibel.</a:t>
            </a:r>
          </a:p>
          <a:p>
            <a:pPr algn="just"/>
            <a:r>
              <a:rPr lang="en-US" sz="2500" dirty="0" smtClean="0"/>
              <a:t>The decibel (dB) measures the relative strengths of two signals or one signal at two different points. </a:t>
            </a:r>
          </a:p>
          <a:p>
            <a:pPr algn="just"/>
            <a:r>
              <a:rPr lang="en-US" sz="2500" dirty="0" smtClean="0"/>
              <a:t>Note that the decibel is negative if a signal is attenuated and positive if a signal is amplified.</a:t>
            </a:r>
          </a:p>
          <a:p>
            <a:pPr algn="just"/>
            <a:r>
              <a:rPr lang="en-US" sz="2500" dirty="0" smtClean="0"/>
              <a:t>dB= 10 log</a:t>
            </a:r>
            <a:r>
              <a:rPr lang="en-US" sz="2500" baseline="-25000" dirty="0" smtClean="0"/>
              <a:t>10</a:t>
            </a:r>
            <a:r>
              <a:rPr lang="en-US" sz="2500" dirty="0" smtClean="0"/>
              <a:t> (P2/P1)</a:t>
            </a:r>
          </a:p>
          <a:p>
            <a:pPr algn="just"/>
            <a:r>
              <a:rPr lang="en-US" sz="2500" dirty="0" smtClean="0"/>
              <a:t>Variables P1 and P2 are the powers of a signal at points 1 and 2, respectively.</a:t>
            </a:r>
          </a:p>
          <a:p>
            <a:pPr algn="just"/>
            <a:endParaRPr lang="en-US" sz="2500"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Decibel</a:t>
            </a:r>
          </a:p>
        </p:txBody>
      </p:sp>
      <p:sp>
        <p:nvSpPr>
          <p:cNvPr id="12" name="Rectangle 11"/>
          <p:cNvSpPr>
            <a:spLocks noChangeArrowheads="1"/>
          </p:cNvSpPr>
          <p:nvPr/>
        </p:nvSpPr>
        <p:spPr bwMode="auto">
          <a:xfrm>
            <a:off x="228600" y="730984"/>
            <a:ext cx="8534400" cy="1631216"/>
          </a:xfrm>
          <a:prstGeom prst="rect">
            <a:avLst/>
          </a:prstGeom>
          <a:noFill/>
          <a:ln w="9525">
            <a:noFill/>
            <a:miter lim="800000"/>
            <a:headEnd/>
            <a:tailEnd/>
          </a:ln>
          <a:effectLst/>
        </p:spPr>
        <p:txBody>
          <a:bodyPr>
            <a:spAutoFit/>
          </a:bodyPr>
          <a:lstStyle/>
          <a:p>
            <a:pPr algn="just"/>
            <a:r>
              <a:rPr lang="en-US" sz="2500" b="1" baseline="0" dirty="0"/>
              <a:t>Suppose a signal travels through a transmission medium and its power is reduced to one-half. This means that P</a:t>
            </a:r>
            <a:r>
              <a:rPr lang="en-US" sz="2500" b="1" dirty="0"/>
              <a:t>2</a:t>
            </a:r>
            <a:r>
              <a:rPr lang="en-US" sz="2500" b="1" baseline="0" dirty="0"/>
              <a:t> is (1/2)P</a:t>
            </a:r>
            <a:r>
              <a:rPr lang="en-US" sz="2500" b="1" dirty="0"/>
              <a:t>1</a:t>
            </a:r>
            <a:r>
              <a:rPr lang="en-US" sz="2500" b="1" baseline="0" dirty="0"/>
              <a:t>. In this case, the attenuation (loss of power) can be calculated as</a:t>
            </a:r>
          </a:p>
        </p:txBody>
      </p:sp>
      <p:sp>
        <p:nvSpPr>
          <p:cNvPr id="13" name="Rectangle 16"/>
          <p:cNvSpPr>
            <a:spLocks noChangeArrowheads="1"/>
          </p:cNvSpPr>
          <p:nvPr/>
        </p:nvSpPr>
        <p:spPr bwMode="auto">
          <a:xfrm>
            <a:off x="152400" y="4267200"/>
            <a:ext cx="8534400" cy="861774"/>
          </a:xfrm>
          <a:prstGeom prst="rect">
            <a:avLst/>
          </a:prstGeom>
          <a:noFill/>
          <a:ln w="9525">
            <a:noFill/>
            <a:miter lim="800000"/>
            <a:headEnd/>
            <a:tailEnd/>
          </a:ln>
          <a:effectLst/>
        </p:spPr>
        <p:txBody>
          <a:bodyPr>
            <a:spAutoFit/>
          </a:bodyPr>
          <a:lstStyle/>
          <a:p>
            <a:pPr algn="just"/>
            <a:r>
              <a:rPr lang="en-US" sz="2500" baseline="0" dirty="0"/>
              <a:t>A loss of 3 dB (–3 dB) is equivalent to losing one-half the power.</a:t>
            </a:r>
          </a:p>
        </p:txBody>
      </p:sp>
      <p:pic>
        <p:nvPicPr>
          <p:cNvPr id="14" name="Picture 17"/>
          <p:cNvPicPr>
            <a:picLocks noChangeAspect="1" noChangeArrowheads="1"/>
          </p:cNvPicPr>
          <p:nvPr/>
        </p:nvPicPr>
        <p:blipFill>
          <a:blip r:embed="rId4"/>
          <a:srcRect/>
          <a:stretch>
            <a:fillRect/>
          </a:stretch>
        </p:blipFill>
        <p:spPr bwMode="auto">
          <a:xfrm>
            <a:off x="958850" y="2971800"/>
            <a:ext cx="7226300" cy="728662"/>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Decibel</a:t>
            </a:r>
          </a:p>
        </p:txBody>
      </p:sp>
      <p:sp>
        <p:nvSpPr>
          <p:cNvPr id="10" name="Rectangle 11"/>
          <p:cNvSpPr>
            <a:spLocks noChangeArrowheads="1"/>
          </p:cNvSpPr>
          <p:nvPr/>
        </p:nvSpPr>
        <p:spPr bwMode="auto">
          <a:xfrm>
            <a:off x="228600" y="685800"/>
            <a:ext cx="8534400" cy="1246495"/>
          </a:xfrm>
          <a:prstGeom prst="rect">
            <a:avLst/>
          </a:prstGeom>
          <a:noFill/>
          <a:ln w="9525">
            <a:noFill/>
            <a:miter lim="800000"/>
            <a:headEnd/>
            <a:tailEnd/>
          </a:ln>
          <a:effectLst/>
        </p:spPr>
        <p:txBody>
          <a:bodyPr>
            <a:spAutoFit/>
          </a:bodyPr>
          <a:lstStyle/>
          <a:p>
            <a:pPr algn="just"/>
            <a:r>
              <a:rPr lang="en-US" sz="2500" baseline="0" dirty="0"/>
              <a:t>A signal travels through an amplifier, and its power is increased 10 times. This means that P</a:t>
            </a:r>
            <a:r>
              <a:rPr lang="en-US" sz="2500" baseline="-25000" dirty="0"/>
              <a:t>2</a:t>
            </a:r>
            <a:r>
              <a:rPr lang="en-US" sz="2500" baseline="0" dirty="0"/>
              <a:t> = 10P</a:t>
            </a:r>
            <a:r>
              <a:rPr lang="en-US" sz="2500" baseline="-25000" dirty="0"/>
              <a:t>1 </a:t>
            </a:r>
            <a:r>
              <a:rPr lang="en-US" sz="2500" baseline="0" dirty="0"/>
              <a:t>. In this case, the amplification (gain of power) can be calculated as</a:t>
            </a:r>
          </a:p>
        </p:txBody>
      </p:sp>
      <p:pic>
        <p:nvPicPr>
          <p:cNvPr id="11" name="Picture 14"/>
          <p:cNvPicPr>
            <a:picLocks noChangeAspect="1" noChangeArrowheads="1"/>
          </p:cNvPicPr>
          <p:nvPr/>
        </p:nvPicPr>
        <p:blipFill>
          <a:blip r:embed="rId4"/>
          <a:srcRect/>
          <a:stretch>
            <a:fillRect/>
          </a:stretch>
        </p:blipFill>
        <p:spPr bwMode="auto">
          <a:xfrm>
            <a:off x="1524000" y="2286000"/>
            <a:ext cx="5392479" cy="1295400"/>
          </a:xfrm>
          <a:prstGeom prst="rect">
            <a:avLst/>
          </a:prstGeom>
          <a:noFill/>
          <a:ln w="57150" cmpd="thinThick">
            <a:solidFill>
              <a:srgbClr val="3366FF"/>
            </a:solidFill>
            <a:miter lim="800000"/>
            <a:headEnd/>
            <a:tailEnd/>
          </a:ln>
          <a:effectLst/>
        </p:spPr>
      </p:pic>
      <p:pic>
        <p:nvPicPr>
          <p:cNvPr id="15" name="Picture 15"/>
          <p:cNvPicPr>
            <a:picLocks noChangeAspect="1" noChangeArrowheads="1"/>
          </p:cNvPicPr>
          <p:nvPr/>
        </p:nvPicPr>
        <p:blipFill>
          <a:blip r:embed="rId5"/>
          <a:srcRect/>
          <a:stretch>
            <a:fillRect/>
          </a:stretch>
        </p:blipFill>
        <p:spPr bwMode="auto">
          <a:xfrm>
            <a:off x="1676400" y="4398963"/>
            <a:ext cx="5113268" cy="935037"/>
          </a:xfrm>
          <a:prstGeom prst="rect">
            <a:avLst/>
          </a:prstGeom>
          <a:noFill/>
          <a:ln w="57150" cmpd="thinThick">
            <a:solidFill>
              <a:srgbClr val="3366FF"/>
            </a:solidFill>
            <a:miter lim="800000"/>
            <a:headEnd/>
            <a:tailEnd/>
          </a:ln>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Distortion</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Distortion means that the signal changes its form or shape. </a:t>
            </a:r>
          </a:p>
          <a:p>
            <a:pPr algn="just"/>
            <a:r>
              <a:rPr lang="en-US" sz="2500" dirty="0" smtClean="0"/>
              <a:t>Distortion can occur in a composite signal made of different frequencies. </a:t>
            </a:r>
          </a:p>
          <a:p>
            <a:pPr algn="just"/>
            <a:r>
              <a:rPr lang="en-US" sz="2500" dirty="0" smtClean="0"/>
              <a:t>Each signal component has its own propagation speed  through a medium and, therefore, its own delay in arriving at the final destination. </a:t>
            </a:r>
          </a:p>
          <a:p>
            <a:pPr algn="just"/>
            <a:r>
              <a:rPr lang="en-US" sz="2500" dirty="0" smtClean="0"/>
              <a:t>Differences in delay may create a difference in phase if the delay is not exactly the same as the period duration.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dirty="0"/>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dirty="0"/>
              <a:t>  </a:t>
            </a:r>
            <a:endParaRPr lang="en-US" sz="3200" dirty="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Analog and Digital Data</a:t>
            </a:r>
          </a:p>
        </p:txBody>
      </p:sp>
      <p:sp>
        <p:nvSpPr>
          <p:cNvPr id="10" name="Content Placeholder 9"/>
          <p:cNvSpPr>
            <a:spLocks noGrp="1"/>
          </p:cNvSpPr>
          <p:nvPr>
            <p:ph idx="1"/>
          </p:nvPr>
        </p:nvSpPr>
        <p:spPr>
          <a:xfrm>
            <a:off x="457200" y="762000"/>
            <a:ext cx="8229600" cy="3886200"/>
          </a:xfrm>
        </p:spPr>
        <p:txBody>
          <a:bodyPr/>
          <a:lstStyle/>
          <a:p>
            <a:pPr algn="just"/>
            <a:r>
              <a:rPr lang="en-US" sz="2500" dirty="0" smtClean="0"/>
              <a:t>Analog data, such as the sounds made by a human voice, take on continuous values.</a:t>
            </a:r>
          </a:p>
          <a:p>
            <a:pPr algn="just"/>
            <a:r>
              <a:rPr lang="en-US" sz="2500" dirty="0" smtClean="0"/>
              <a:t>When someone speaks, an analog wave is created in the air. </a:t>
            </a:r>
          </a:p>
          <a:p>
            <a:pPr algn="just"/>
            <a:r>
              <a:rPr lang="en-US" sz="2500" dirty="0" smtClean="0"/>
              <a:t>This can be captured by a microphone and converted to an analog signal or sampled and converted to a digital signal.</a:t>
            </a:r>
          </a:p>
          <a:p>
            <a:pPr algn="just">
              <a:buNone/>
            </a:pPr>
            <a:endParaRPr lang="en-US" sz="25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Distortion</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Signal components at the receiver have phases different from what they had at the sender. </a:t>
            </a:r>
          </a:p>
          <a:p>
            <a:pPr algn="just"/>
            <a:r>
              <a:rPr lang="en-US" sz="2500" dirty="0" smtClean="0"/>
              <a:t>The shape of the composite signal is therefore not the same. </a:t>
            </a:r>
          </a:p>
          <a:p>
            <a:pPr algn="just"/>
            <a:r>
              <a:rPr lang="en-US" sz="2500" dirty="0" smtClean="0"/>
              <a:t>Figure shows the effect of distortion on a composite signal.</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Distortion</a:t>
            </a:r>
          </a:p>
        </p:txBody>
      </p:sp>
      <p:pic>
        <p:nvPicPr>
          <p:cNvPr id="12" name="Picture 6"/>
          <p:cNvPicPr>
            <a:picLocks noChangeAspect="1" noChangeArrowheads="1"/>
          </p:cNvPicPr>
          <p:nvPr/>
        </p:nvPicPr>
        <p:blipFill>
          <a:blip r:embed="rId4"/>
          <a:srcRect/>
          <a:stretch>
            <a:fillRect/>
          </a:stretch>
        </p:blipFill>
        <p:spPr bwMode="auto">
          <a:xfrm>
            <a:off x="350838" y="1371600"/>
            <a:ext cx="8335962" cy="32178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Noise</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Noise is another cause of impairment. </a:t>
            </a:r>
          </a:p>
          <a:p>
            <a:pPr algn="just"/>
            <a:r>
              <a:rPr lang="en-US" sz="2500" dirty="0" smtClean="0"/>
              <a:t>Several types of noise, such as thermal noise, induced noise, crosstalk, and impulse noise, may corrupt the signal. </a:t>
            </a:r>
          </a:p>
          <a:p>
            <a:pPr algn="just"/>
            <a:r>
              <a:rPr lang="en-US" sz="2500" dirty="0" smtClean="0"/>
              <a:t>Thermal noise is the random motion of electrons in a wire which creates an extra signal not originally sent by the transmitter. </a:t>
            </a:r>
          </a:p>
          <a:p>
            <a:pPr algn="just"/>
            <a:r>
              <a:rPr lang="en-US" sz="2500" dirty="0" smtClean="0"/>
              <a:t>Induced noise comes from sources such as motors and appliances.</a:t>
            </a:r>
          </a:p>
          <a:p>
            <a:pPr algn="just"/>
            <a:r>
              <a:rPr lang="en-US" sz="2500" dirty="0" smtClean="0"/>
              <a:t>These devices act as a sending antenna, and the transmission medium acts as the receiving antenna.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Noise</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Crosstalk is the effect of one wire on the other. </a:t>
            </a:r>
          </a:p>
          <a:p>
            <a:pPr algn="just"/>
            <a:r>
              <a:rPr lang="en-US" sz="2500" dirty="0" smtClean="0"/>
              <a:t>One wire acts as a sending antenna and the other as the receiving antenna. </a:t>
            </a:r>
          </a:p>
          <a:p>
            <a:pPr algn="just"/>
            <a:r>
              <a:rPr lang="en-US" sz="2500" dirty="0" smtClean="0"/>
              <a:t>Impulse noise is a spike (a signal with high energy in a very short time) that comes from power lines, lightning, and so on. </a:t>
            </a:r>
          </a:p>
          <a:p>
            <a:pPr algn="just"/>
            <a:r>
              <a:rPr lang="en-US" sz="2500" dirty="0" smtClean="0"/>
              <a:t>Figure shows the effect of noise on a signal.</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Noise</a:t>
            </a:r>
          </a:p>
        </p:txBody>
      </p:sp>
      <p:pic>
        <p:nvPicPr>
          <p:cNvPr id="12" name="Picture 7"/>
          <p:cNvPicPr>
            <a:picLocks noChangeAspect="1" noChangeArrowheads="1"/>
          </p:cNvPicPr>
          <p:nvPr/>
        </p:nvPicPr>
        <p:blipFill>
          <a:blip r:embed="rId4"/>
          <a:srcRect/>
          <a:stretch>
            <a:fillRect/>
          </a:stretch>
        </p:blipFill>
        <p:spPr bwMode="auto">
          <a:xfrm>
            <a:off x="742950" y="1752600"/>
            <a:ext cx="7486650" cy="26971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Signal-to-Noise Ratio (SNR)</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To find the theoretical bit rate limit, we need to know the ratio of the signal power to the noise power. </a:t>
            </a:r>
          </a:p>
          <a:p>
            <a:pPr algn="just"/>
            <a:r>
              <a:rPr lang="en-US" sz="2500" dirty="0" smtClean="0"/>
              <a:t>The signal-to-noise ratio is defined as</a:t>
            </a:r>
          </a:p>
          <a:p>
            <a:pPr algn="just"/>
            <a:endParaRPr lang="en-US" sz="2500" dirty="0" smtClean="0"/>
          </a:p>
          <a:p>
            <a:pPr algn="just"/>
            <a:r>
              <a:rPr lang="en-US" sz="2500" dirty="0" smtClean="0"/>
              <a:t>SNR= </a:t>
            </a:r>
            <a:r>
              <a:rPr lang="en-US" sz="2500" dirty="0" err="1" smtClean="0"/>
              <a:t>Avg</a:t>
            </a:r>
            <a:r>
              <a:rPr lang="en-US" sz="2500" dirty="0" smtClean="0"/>
              <a:t> Signal Power/</a:t>
            </a:r>
            <a:r>
              <a:rPr lang="en-US" sz="2500" dirty="0" err="1" smtClean="0"/>
              <a:t>Avg</a:t>
            </a:r>
            <a:r>
              <a:rPr lang="en-US" sz="2500" dirty="0" smtClean="0"/>
              <a:t> Noise Power</a:t>
            </a:r>
          </a:p>
          <a:p>
            <a:pPr algn="just"/>
            <a:r>
              <a:rPr lang="en-US" sz="2500" dirty="0" smtClean="0"/>
              <a:t>SNR is actually the ratio of what is wanted (signal) to what is not wanted (noise).</a:t>
            </a:r>
          </a:p>
          <a:p>
            <a:pPr algn="just"/>
            <a:r>
              <a:rPr lang="en-US" sz="2500" dirty="0" smtClean="0"/>
              <a:t>A high SNR means the signal is less corrupted by noise; a low SNR means the signal is more corrupted by noise.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Signal-to-Noise Ratio (SNR)</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Because SNR is the ratio of two powers, it is often described in decibel units, </a:t>
            </a:r>
            <a:r>
              <a:rPr lang="en-US" sz="2500" dirty="0" err="1" smtClean="0"/>
              <a:t>SNRdB</a:t>
            </a:r>
            <a:r>
              <a:rPr lang="en-US" sz="2500" dirty="0" smtClean="0"/>
              <a:t>, defined as</a:t>
            </a:r>
          </a:p>
          <a:p>
            <a:pPr algn="just"/>
            <a:r>
              <a:rPr lang="en-US" sz="2500" dirty="0" err="1" smtClean="0"/>
              <a:t>SNRdB</a:t>
            </a:r>
            <a:r>
              <a:rPr lang="en-US" sz="2500" dirty="0" smtClean="0"/>
              <a:t>=10 log</a:t>
            </a:r>
            <a:r>
              <a:rPr lang="en-US" sz="2500" baseline="-25000" dirty="0" smtClean="0"/>
              <a:t>10</a:t>
            </a:r>
            <a:r>
              <a:rPr lang="en-US" sz="2500" dirty="0" smtClean="0"/>
              <a:t> SNR</a:t>
            </a:r>
          </a:p>
          <a:p>
            <a:pPr algn="just"/>
            <a:endParaRPr lang="en-US" sz="2500"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Signal-to-Noise Ratio (SNR)</a:t>
            </a:r>
          </a:p>
        </p:txBody>
      </p:sp>
      <p:sp>
        <p:nvSpPr>
          <p:cNvPr id="12" name="Rectangle 11"/>
          <p:cNvSpPr>
            <a:spLocks noChangeArrowheads="1"/>
          </p:cNvSpPr>
          <p:nvPr/>
        </p:nvSpPr>
        <p:spPr bwMode="auto">
          <a:xfrm>
            <a:off x="228600" y="914400"/>
            <a:ext cx="8534400" cy="2400657"/>
          </a:xfrm>
          <a:prstGeom prst="rect">
            <a:avLst/>
          </a:prstGeom>
          <a:noFill/>
          <a:ln w="9525">
            <a:noFill/>
            <a:miter lim="800000"/>
            <a:headEnd/>
            <a:tailEnd/>
          </a:ln>
          <a:effectLst/>
        </p:spPr>
        <p:txBody>
          <a:bodyPr>
            <a:spAutoFit/>
          </a:bodyPr>
          <a:lstStyle/>
          <a:p>
            <a:pPr algn="just"/>
            <a:r>
              <a:rPr lang="en-US" sz="2500" baseline="0" dirty="0"/>
              <a:t>The power of a signal is 10 </a:t>
            </a:r>
            <a:r>
              <a:rPr lang="en-US" sz="2500" baseline="0" dirty="0" err="1"/>
              <a:t>mW</a:t>
            </a:r>
            <a:r>
              <a:rPr lang="en-US" sz="2500" baseline="0" dirty="0"/>
              <a:t> and the power of the noise is 1 </a:t>
            </a:r>
            <a:r>
              <a:rPr lang="en-US" sz="2500" baseline="0" dirty="0" err="1"/>
              <a:t>μW</a:t>
            </a:r>
            <a:r>
              <a:rPr lang="en-US" sz="2500" baseline="0" dirty="0"/>
              <a:t>; what are the values of SNR and </a:t>
            </a:r>
            <a:r>
              <a:rPr lang="en-US" sz="2500" baseline="0" dirty="0" err="1"/>
              <a:t>SNR</a:t>
            </a:r>
            <a:r>
              <a:rPr lang="en-US" sz="2500" baseline="-25000" dirty="0" err="1"/>
              <a:t>dB</a:t>
            </a:r>
            <a:r>
              <a:rPr lang="en-US" sz="2500" baseline="-25000" dirty="0"/>
              <a:t> </a:t>
            </a:r>
            <a:r>
              <a:rPr lang="en-US" sz="2500" baseline="0" dirty="0"/>
              <a:t>?</a:t>
            </a:r>
          </a:p>
          <a:p>
            <a:pPr algn="just"/>
            <a:endParaRPr lang="en-US" sz="2500" baseline="0" dirty="0"/>
          </a:p>
          <a:p>
            <a:pPr algn="just"/>
            <a:r>
              <a:rPr lang="en-US" sz="2500" baseline="0" dirty="0"/>
              <a:t>Solution</a:t>
            </a:r>
          </a:p>
          <a:p>
            <a:pPr algn="just"/>
            <a:r>
              <a:rPr lang="en-US" sz="2500" baseline="0" dirty="0"/>
              <a:t>The values of SNR and </a:t>
            </a:r>
            <a:r>
              <a:rPr lang="en-US" sz="2500" baseline="0" dirty="0" err="1"/>
              <a:t>SNR</a:t>
            </a:r>
            <a:r>
              <a:rPr lang="en-US" sz="2500" dirty="0" err="1"/>
              <a:t>dB</a:t>
            </a:r>
            <a:r>
              <a:rPr lang="en-US" sz="2500" baseline="0" dirty="0"/>
              <a:t> can be calculated as follows:</a:t>
            </a:r>
          </a:p>
        </p:txBody>
      </p:sp>
      <p:pic>
        <p:nvPicPr>
          <p:cNvPr id="13" name="Picture 17"/>
          <p:cNvPicPr>
            <a:picLocks noChangeAspect="1" noChangeArrowheads="1"/>
          </p:cNvPicPr>
          <p:nvPr/>
        </p:nvPicPr>
        <p:blipFill>
          <a:blip r:embed="rId4"/>
          <a:srcRect/>
          <a:stretch>
            <a:fillRect/>
          </a:stretch>
        </p:blipFill>
        <p:spPr bwMode="auto">
          <a:xfrm>
            <a:off x="457200" y="3595688"/>
            <a:ext cx="8513628" cy="1662112"/>
          </a:xfrm>
          <a:prstGeom prst="rect">
            <a:avLst/>
          </a:prstGeom>
          <a:noFill/>
          <a:ln w="57150" cmpd="thinThick">
            <a:solidFill>
              <a:srgbClr val="3366FF"/>
            </a:solidFill>
            <a:miter lim="800000"/>
            <a:headEnd/>
            <a:tailEnd/>
          </a:ln>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Signal-to-Noise Ratio (SNR)</a:t>
            </a:r>
          </a:p>
        </p:txBody>
      </p:sp>
      <p:sp>
        <p:nvSpPr>
          <p:cNvPr id="10" name="Rectangle 11"/>
          <p:cNvSpPr>
            <a:spLocks noChangeArrowheads="1"/>
          </p:cNvSpPr>
          <p:nvPr/>
        </p:nvSpPr>
        <p:spPr bwMode="auto">
          <a:xfrm>
            <a:off x="228600" y="914400"/>
            <a:ext cx="8534400" cy="477054"/>
          </a:xfrm>
          <a:prstGeom prst="rect">
            <a:avLst/>
          </a:prstGeom>
          <a:noFill/>
          <a:ln w="9525">
            <a:noFill/>
            <a:miter lim="800000"/>
            <a:headEnd/>
            <a:tailEnd/>
          </a:ln>
          <a:effectLst/>
        </p:spPr>
        <p:txBody>
          <a:bodyPr>
            <a:spAutoFit/>
          </a:bodyPr>
          <a:lstStyle/>
          <a:p>
            <a:pPr algn="just"/>
            <a:r>
              <a:rPr lang="en-US" sz="2500" baseline="0" dirty="0"/>
              <a:t>The values of SNR and </a:t>
            </a:r>
            <a:r>
              <a:rPr lang="en-US" sz="2500" baseline="0" dirty="0" err="1"/>
              <a:t>SNR</a:t>
            </a:r>
            <a:r>
              <a:rPr lang="en-US" sz="2500" dirty="0" err="1"/>
              <a:t>dB</a:t>
            </a:r>
            <a:r>
              <a:rPr lang="en-US" sz="2500" baseline="0" dirty="0"/>
              <a:t> for a noiseless channel are</a:t>
            </a:r>
          </a:p>
        </p:txBody>
      </p:sp>
      <p:pic>
        <p:nvPicPr>
          <p:cNvPr id="11" name="Picture 14"/>
          <p:cNvPicPr>
            <a:picLocks noChangeAspect="1" noChangeArrowheads="1"/>
          </p:cNvPicPr>
          <p:nvPr/>
        </p:nvPicPr>
        <p:blipFill>
          <a:blip r:embed="rId4"/>
          <a:srcRect/>
          <a:stretch>
            <a:fillRect/>
          </a:stretch>
        </p:blipFill>
        <p:spPr bwMode="auto">
          <a:xfrm>
            <a:off x="2353718" y="1676400"/>
            <a:ext cx="4580482" cy="1447800"/>
          </a:xfrm>
          <a:prstGeom prst="rect">
            <a:avLst/>
          </a:prstGeom>
          <a:noFill/>
          <a:ln w="57150" cmpd="thinThick">
            <a:solidFill>
              <a:srgbClr val="3366FF"/>
            </a:solidFill>
            <a:miter lim="800000"/>
            <a:headEnd/>
            <a:tailEnd/>
          </a:ln>
          <a:effectLst/>
        </p:spPr>
      </p:pic>
      <p:sp>
        <p:nvSpPr>
          <p:cNvPr id="14" name="Rectangle 15"/>
          <p:cNvSpPr>
            <a:spLocks noChangeArrowheads="1"/>
          </p:cNvSpPr>
          <p:nvPr/>
        </p:nvSpPr>
        <p:spPr bwMode="auto">
          <a:xfrm>
            <a:off x="228600" y="4205288"/>
            <a:ext cx="8534400" cy="477054"/>
          </a:xfrm>
          <a:prstGeom prst="rect">
            <a:avLst/>
          </a:prstGeom>
          <a:noFill/>
          <a:ln w="9525">
            <a:noFill/>
            <a:miter lim="800000"/>
            <a:headEnd/>
            <a:tailEnd/>
          </a:ln>
          <a:effectLst/>
        </p:spPr>
        <p:txBody>
          <a:bodyPr>
            <a:spAutoFit/>
          </a:bodyPr>
          <a:lstStyle/>
          <a:p>
            <a:pPr algn="just"/>
            <a:r>
              <a:rPr lang="en-US" sz="2500" baseline="0" dirty="0"/>
              <a:t>We can never achieve this ratio in real life; it is an ideal.</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Signal-to-Noise Ratio (SNR)</a:t>
            </a:r>
          </a:p>
        </p:txBody>
      </p:sp>
      <p:pic>
        <p:nvPicPr>
          <p:cNvPr id="12" name="Picture 6"/>
          <p:cNvPicPr>
            <a:picLocks noChangeAspect="1" noChangeArrowheads="1"/>
          </p:cNvPicPr>
          <p:nvPr/>
        </p:nvPicPr>
        <p:blipFill>
          <a:blip r:embed="rId4"/>
          <a:srcRect/>
          <a:stretch>
            <a:fillRect/>
          </a:stretch>
        </p:blipFill>
        <p:spPr bwMode="auto">
          <a:xfrm>
            <a:off x="404813" y="720725"/>
            <a:ext cx="8281987" cy="47656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dirty="0"/>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dirty="0"/>
              <a:t>  </a:t>
            </a:r>
            <a:endParaRPr lang="en-US" sz="3200" dirty="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Analog and Digital Data</a:t>
            </a:r>
          </a:p>
        </p:txBody>
      </p:sp>
      <p:sp>
        <p:nvSpPr>
          <p:cNvPr id="10" name="Content Placeholder 9"/>
          <p:cNvSpPr>
            <a:spLocks noGrp="1"/>
          </p:cNvSpPr>
          <p:nvPr>
            <p:ph idx="1"/>
          </p:nvPr>
        </p:nvSpPr>
        <p:spPr>
          <a:xfrm>
            <a:off x="457200" y="762000"/>
            <a:ext cx="8229600" cy="3886200"/>
          </a:xfrm>
        </p:spPr>
        <p:txBody>
          <a:bodyPr/>
          <a:lstStyle/>
          <a:p>
            <a:pPr algn="just"/>
            <a:r>
              <a:rPr lang="en-US" sz="2500" dirty="0" smtClean="0"/>
              <a:t>Digital data take on discrete values. </a:t>
            </a:r>
          </a:p>
          <a:p>
            <a:pPr algn="just"/>
            <a:r>
              <a:rPr lang="en-US" sz="2500" dirty="0" smtClean="0"/>
              <a:t>For example, data are stored in computer memory in the form of 0s and 1s. </a:t>
            </a:r>
          </a:p>
          <a:p>
            <a:pPr algn="just"/>
            <a:r>
              <a:rPr lang="en-US" sz="2500" dirty="0" smtClean="0"/>
              <a:t>They can be converted to a digital signal or modulated into an analog signal for transmission across a medium.</a:t>
            </a:r>
            <a:endParaRPr lang="en-US" sz="25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Data Rate Limits</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A very important consideration in data communications is how fast we can send data, in bits per second. over a channel. </a:t>
            </a:r>
          </a:p>
          <a:p>
            <a:pPr algn="just"/>
            <a:r>
              <a:rPr lang="en-US" sz="2500" dirty="0" smtClean="0"/>
              <a:t>Data rate depends on three factors:</a:t>
            </a:r>
          </a:p>
          <a:p>
            <a:pPr algn="just">
              <a:buNone/>
            </a:pPr>
            <a:r>
              <a:rPr lang="en-US" sz="2500" dirty="0" smtClean="0"/>
              <a:t>1. The bandwidth available</a:t>
            </a:r>
          </a:p>
          <a:p>
            <a:pPr algn="just">
              <a:buNone/>
            </a:pPr>
            <a:r>
              <a:rPr lang="en-US" sz="2500" dirty="0" smtClean="0"/>
              <a:t>2. The level of the signals we use</a:t>
            </a:r>
          </a:p>
          <a:p>
            <a:pPr algn="just">
              <a:buNone/>
            </a:pPr>
            <a:r>
              <a:rPr lang="en-US" sz="2500" dirty="0" smtClean="0"/>
              <a:t>3. The quality of the channel (the level of noise)</a:t>
            </a:r>
          </a:p>
          <a:p>
            <a:pPr algn="just"/>
            <a:endParaRPr lang="en-US" sz="2500" dirty="0" smtClean="0"/>
          </a:p>
          <a:p>
            <a:pPr algn="just"/>
            <a:r>
              <a:rPr lang="en-US" sz="2500" dirty="0" smtClean="0"/>
              <a:t>Two theoretical formulas were developed to calculate the data rate: one by Nyquist for a noiseless channel. another by Shannon for a noisy channel.</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Noiseless Channel: Nyquist Bit Rate</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For a noiseless channel, the Nyquist bit rate formula defines the theoretical maximum bit rate</a:t>
            </a:r>
          </a:p>
          <a:p>
            <a:pPr algn="just"/>
            <a:endParaRPr lang="en-US" sz="2500" dirty="0" smtClean="0"/>
          </a:p>
          <a:p>
            <a:pPr algn="just"/>
            <a:r>
              <a:rPr lang="en-US" sz="2500" dirty="0" smtClean="0"/>
              <a:t>Bit Rate= 2 X Bandwidth log</a:t>
            </a:r>
            <a:r>
              <a:rPr lang="en-US" sz="2500" baseline="-25000" dirty="0" smtClean="0"/>
              <a:t>2</a:t>
            </a:r>
            <a:r>
              <a:rPr lang="en-US" sz="2500" dirty="0" smtClean="0"/>
              <a:t> L</a:t>
            </a:r>
          </a:p>
          <a:p>
            <a:pPr algn="just"/>
            <a:endParaRPr lang="en-US" sz="2500" dirty="0" smtClean="0"/>
          </a:p>
          <a:p>
            <a:pPr algn="just"/>
            <a:r>
              <a:rPr lang="en-US" sz="2500" dirty="0" smtClean="0"/>
              <a:t>bandwidth is the bandwidth of the channel, L is the number of signal levels used to represent data, and </a:t>
            </a:r>
            <a:r>
              <a:rPr lang="en-US" sz="2500" dirty="0" err="1" smtClean="0"/>
              <a:t>BitRate</a:t>
            </a:r>
            <a:r>
              <a:rPr lang="en-US" sz="2500" dirty="0" smtClean="0"/>
              <a:t> is the bit rate in bits per second.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Noiseless Channel: Nyquist Bit Rate</a:t>
            </a:r>
          </a:p>
        </p:txBody>
      </p:sp>
      <p:sp>
        <p:nvSpPr>
          <p:cNvPr id="12" name="Rectangle 11"/>
          <p:cNvSpPr>
            <a:spLocks noChangeArrowheads="1"/>
          </p:cNvSpPr>
          <p:nvPr/>
        </p:nvSpPr>
        <p:spPr bwMode="auto">
          <a:xfrm>
            <a:off x="304800" y="762000"/>
            <a:ext cx="8534400" cy="1246495"/>
          </a:xfrm>
          <a:prstGeom prst="rect">
            <a:avLst/>
          </a:prstGeom>
          <a:noFill/>
          <a:ln w="9525">
            <a:noFill/>
            <a:miter lim="800000"/>
            <a:headEnd/>
            <a:tailEnd/>
          </a:ln>
          <a:effectLst/>
        </p:spPr>
        <p:txBody>
          <a:bodyPr>
            <a:spAutoFit/>
          </a:bodyPr>
          <a:lstStyle/>
          <a:p>
            <a:pPr algn="just"/>
            <a:r>
              <a:rPr lang="en-US" sz="2500" baseline="0" dirty="0"/>
              <a:t>Consider a noiseless channel with a bandwidth of 3000 Hz transmitting a signal with two signal levels. The maximum bit rate can be calculated as</a:t>
            </a:r>
          </a:p>
        </p:txBody>
      </p:sp>
      <p:pic>
        <p:nvPicPr>
          <p:cNvPr id="13" name="Picture 15"/>
          <p:cNvPicPr>
            <a:picLocks noChangeAspect="1" noChangeArrowheads="1"/>
          </p:cNvPicPr>
          <p:nvPr/>
        </p:nvPicPr>
        <p:blipFill>
          <a:blip r:embed="rId4"/>
          <a:srcRect/>
          <a:stretch>
            <a:fillRect/>
          </a:stretch>
        </p:blipFill>
        <p:spPr bwMode="auto">
          <a:xfrm>
            <a:off x="964874" y="2514600"/>
            <a:ext cx="6883726" cy="555625"/>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Noiseless Channel: Nyquist Bit Rate</a:t>
            </a:r>
          </a:p>
        </p:txBody>
      </p:sp>
      <p:sp>
        <p:nvSpPr>
          <p:cNvPr id="10" name="Rectangle 11"/>
          <p:cNvSpPr>
            <a:spLocks noChangeArrowheads="1"/>
          </p:cNvSpPr>
          <p:nvPr/>
        </p:nvSpPr>
        <p:spPr bwMode="auto">
          <a:xfrm>
            <a:off x="228600" y="1370013"/>
            <a:ext cx="8534400" cy="1246495"/>
          </a:xfrm>
          <a:prstGeom prst="rect">
            <a:avLst/>
          </a:prstGeom>
          <a:noFill/>
          <a:ln w="9525">
            <a:noFill/>
            <a:miter lim="800000"/>
            <a:headEnd/>
            <a:tailEnd/>
          </a:ln>
          <a:effectLst/>
        </p:spPr>
        <p:txBody>
          <a:bodyPr>
            <a:spAutoFit/>
          </a:bodyPr>
          <a:lstStyle/>
          <a:p>
            <a:pPr algn="just"/>
            <a:r>
              <a:rPr lang="en-US" sz="2500" baseline="0" dirty="0"/>
              <a:t>Consider the same noiseless channel transmitting a signal with four signal levels (for each level, we send 2 bits). The maximum bit rate can be calculated as</a:t>
            </a:r>
          </a:p>
        </p:txBody>
      </p:sp>
      <p:pic>
        <p:nvPicPr>
          <p:cNvPr id="11" name="Picture 14"/>
          <p:cNvPicPr>
            <a:picLocks noChangeAspect="1" noChangeArrowheads="1"/>
          </p:cNvPicPr>
          <p:nvPr/>
        </p:nvPicPr>
        <p:blipFill>
          <a:blip r:embed="rId4"/>
          <a:srcRect/>
          <a:stretch>
            <a:fillRect/>
          </a:stretch>
        </p:blipFill>
        <p:spPr bwMode="auto">
          <a:xfrm>
            <a:off x="1785938" y="3244850"/>
            <a:ext cx="5570537" cy="368300"/>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Noisy Channel: Shannon Capacity</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In reality, we cannot have a noiseless channel; the channel is always noisy. </a:t>
            </a:r>
          </a:p>
          <a:p>
            <a:pPr algn="just"/>
            <a:r>
              <a:rPr lang="en-US" sz="2500" dirty="0" smtClean="0"/>
              <a:t>In 1944, Claude Shannon introduced a formula, called the Shannon capacity, to determine the theoretical highest data rate for a noisy channel:</a:t>
            </a:r>
          </a:p>
          <a:p>
            <a:pPr algn="just"/>
            <a:r>
              <a:rPr lang="en-US" sz="2500" dirty="0" smtClean="0"/>
              <a:t>Capacity =bandwidth X log</a:t>
            </a:r>
            <a:r>
              <a:rPr lang="en-US" sz="2500" baseline="-25000" dirty="0" smtClean="0"/>
              <a:t>2</a:t>
            </a:r>
            <a:r>
              <a:rPr lang="en-US" sz="2500" dirty="0" smtClean="0"/>
              <a:t> (1 +SNR)</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Noisy Channel: Shannon Capacity</a:t>
            </a:r>
          </a:p>
        </p:txBody>
      </p:sp>
      <p:sp>
        <p:nvSpPr>
          <p:cNvPr id="12" name="Rectangle 11"/>
          <p:cNvSpPr>
            <a:spLocks noChangeArrowheads="1"/>
          </p:cNvSpPr>
          <p:nvPr/>
        </p:nvSpPr>
        <p:spPr bwMode="auto">
          <a:xfrm>
            <a:off x="228600" y="1371600"/>
            <a:ext cx="8534400" cy="1631216"/>
          </a:xfrm>
          <a:prstGeom prst="rect">
            <a:avLst/>
          </a:prstGeom>
          <a:noFill/>
          <a:ln w="9525">
            <a:noFill/>
            <a:miter lim="800000"/>
            <a:headEnd/>
            <a:tailEnd/>
          </a:ln>
          <a:effectLst/>
        </p:spPr>
        <p:txBody>
          <a:bodyPr>
            <a:spAutoFit/>
          </a:bodyPr>
          <a:lstStyle/>
          <a:p>
            <a:pPr algn="just"/>
            <a:r>
              <a:rPr lang="en-US" sz="2500" baseline="0" dirty="0"/>
              <a:t>Consider an extremely noisy channel in which the value of the signal-to-noise ratio is almost zero. In other words, the noise is so strong that the signal is faint. For this channel the capacity C is calculated as</a:t>
            </a:r>
          </a:p>
        </p:txBody>
      </p:sp>
      <p:pic>
        <p:nvPicPr>
          <p:cNvPr id="13" name="Picture 16"/>
          <p:cNvPicPr>
            <a:picLocks noChangeAspect="1" noChangeArrowheads="1"/>
          </p:cNvPicPr>
          <p:nvPr/>
        </p:nvPicPr>
        <p:blipFill>
          <a:blip r:embed="rId4"/>
          <a:srcRect/>
          <a:stretch>
            <a:fillRect/>
          </a:stretch>
        </p:blipFill>
        <p:spPr bwMode="auto">
          <a:xfrm>
            <a:off x="762000" y="3476625"/>
            <a:ext cx="7248525" cy="1019175"/>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Performance</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One important issue in networking is the performance of the network-how good is it? </a:t>
            </a:r>
          </a:p>
          <a:p>
            <a:pPr algn="just"/>
            <a:r>
              <a:rPr lang="en-US" sz="2500" dirty="0" smtClean="0"/>
              <a:t>We discuss quality of service, an overall measurement of network performance</a:t>
            </a:r>
            <a:endParaRPr lang="en-US" sz="2500" b="1" dirty="0" smtClean="0"/>
          </a:p>
          <a:p>
            <a:pPr algn="just"/>
            <a:r>
              <a:rPr lang="en-US" sz="2500" b="1" dirty="0" smtClean="0"/>
              <a:t>Bandwidth</a:t>
            </a:r>
          </a:p>
          <a:p>
            <a:pPr algn="just"/>
            <a:r>
              <a:rPr lang="en-US" sz="2500" dirty="0" smtClean="0"/>
              <a:t>One characteristic that measures network performance is bandwidth. </a:t>
            </a:r>
          </a:p>
          <a:p>
            <a:pPr algn="just"/>
            <a:r>
              <a:rPr lang="en-US" sz="2500" dirty="0" smtClean="0"/>
              <a:t>However, the term can be used in two different contexts with two different measuring values: bandwidth in hertz and bandwidth in bits per second.</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Bandwidth in HZ</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Bandwidth in hertz is the range of frequencies contained in a composite signal or the range of frequencies a channel can pass. </a:t>
            </a:r>
          </a:p>
          <a:p>
            <a:pPr algn="just"/>
            <a:r>
              <a:rPr lang="en-US" sz="2500" dirty="0" smtClean="0"/>
              <a:t>For example, we can say the bandwidth of a subscriber telephone line is 4 kHz.</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Bandwidth in Bits/Seconds</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The term bandwidth can also refer to the number of bits per second that a channel, a link, or even a network can transmit. </a:t>
            </a:r>
          </a:p>
          <a:p>
            <a:pPr algn="just"/>
            <a:r>
              <a:rPr lang="en-US" sz="2500" dirty="0" smtClean="0"/>
              <a:t>For example, one can say the bandwidth of a Fast Ethernet network (or the links in this network) is a maximum of 100 Mbps. This means that this network can send 100 Mbps.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Relationship</a:t>
            </a:r>
          </a:p>
        </p:txBody>
      </p:sp>
      <p:sp>
        <p:nvSpPr>
          <p:cNvPr id="12" name="Rectangle 11"/>
          <p:cNvSpPr>
            <a:spLocks noChangeArrowheads="1"/>
          </p:cNvSpPr>
          <p:nvPr/>
        </p:nvSpPr>
        <p:spPr bwMode="auto">
          <a:xfrm>
            <a:off x="495300" y="838200"/>
            <a:ext cx="7734300" cy="3939540"/>
          </a:xfrm>
          <a:prstGeom prst="rect">
            <a:avLst/>
          </a:prstGeom>
          <a:solidFill>
            <a:srgbClr val="99FF33"/>
          </a:solidFill>
          <a:ln w="76200" algn="ctr">
            <a:noFill/>
            <a:miter lim="800000"/>
            <a:headEnd/>
            <a:tailEnd/>
          </a:ln>
          <a:effectLst/>
        </p:spPr>
        <p:txBody>
          <a:bodyPr>
            <a:spAutoFit/>
          </a:bodyPr>
          <a:lstStyle/>
          <a:p>
            <a:pPr algn="ctr"/>
            <a:r>
              <a:rPr lang="en-US" sz="2500" baseline="0" dirty="0">
                <a:latin typeface="Arial" charset="0"/>
              </a:rPr>
              <a:t>In networking, we use the term bandwidth in two contexts.</a:t>
            </a:r>
          </a:p>
          <a:p>
            <a:pPr algn="just"/>
            <a:r>
              <a:rPr lang="en-US" sz="2500" i="0" baseline="0" dirty="0">
                <a:latin typeface="Arial" charset="0"/>
              </a:rPr>
              <a:t>❏ The first, bandwidth in hertz, refers to</a:t>
            </a:r>
            <a:br>
              <a:rPr lang="en-US" sz="2500" i="0" baseline="0" dirty="0">
                <a:latin typeface="Arial" charset="0"/>
              </a:rPr>
            </a:br>
            <a:r>
              <a:rPr lang="en-US" sz="2500" i="0" baseline="0" dirty="0">
                <a:latin typeface="Arial" charset="0"/>
              </a:rPr>
              <a:t>      the range of frequencies in a</a:t>
            </a:r>
            <a:br>
              <a:rPr lang="en-US" sz="2500" i="0" baseline="0" dirty="0">
                <a:latin typeface="Arial" charset="0"/>
              </a:rPr>
            </a:br>
            <a:r>
              <a:rPr lang="en-US" sz="2500" i="0" baseline="0" dirty="0">
                <a:latin typeface="Arial" charset="0"/>
              </a:rPr>
              <a:t>      composite signal or the range of</a:t>
            </a:r>
            <a:br>
              <a:rPr lang="en-US" sz="2500" i="0" baseline="0" dirty="0">
                <a:latin typeface="Arial" charset="0"/>
              </a:rPr>
            </a:br>
            <a:r>
              <a:rPr lang="en-US" sz="2500" i="0" baseline="0" dirty="0">
                <a:latin typeface="Arial" charset="0"/>
              </a:rPr>
              <a:t>      frequencies that a channel can pass.</a:t>
            </a:r>
            <a:br>
              <a:rPr lang="en-US" sz="2500" i="0" baseline="0" dirty="0">
                <a:latin typeface="Arial" charset="0"/>
              </a:rPr>
            </a:br>
            <a:endParaRPr lang="en-US" sz="2500" i="0" baseline="0" dirty="0">
              <a:latin typeface="Arial" charset="0"/>
            </a:endParaRPr>
          </a:p>
          <a:p>
            <a:pPr algn="just"/>
            <a:r>
              <a:rPr lang="en-US" sz="2500" i="0" baseline="0" dirty="0">
                <a:latin typeface="Arial" charset="0"/>
              </a:rPr>
              <a:t>❏ The second, bandwidth in bits per</a:t>
            </a:r>
            <a:br>
              <a:rPr lang="en-US" sz="2500" i="0" baseline="0" dirty="0">
                <a:latin typeface="Arial" charset="0"/>
              </a:rPr>
            </a:br>
            <a:r>
              <a:rPr lang="en-US" sz="2500" i="0" baseline="0" dirty="0">
                <a:latin typeface="Arial" charset="0"/>
              </a:rPr>
              <a:t>       second, refers to the speed of bit</a:t>
            </a:r>
            <a:br>
              <a:rPr lang="en-US" sz="2500" i="0" baseline="0" dirty="0">
                <a:latin typeface="Arial" charset="0"/>
              </a:rPr>
            </a:br>
            <a:r>
              <a:rPr lang="en-US" sz="2500" i="0" baseline="0" dirty="0">
                <a:latin typeface="Arial" charset="0"/>
              </a:rPr>
              <a:t>       transmission in a channel or link.</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dirty="0"/>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dirty="0"/>
              <a:t>  </a:t>
            </a:r>
            <a:endParaRPr lang="en-US" sz="3200" dirty="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Analog and Digital Signals </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Like the data they represent, signals can be either analog or digital. </a:t>
            </a:r>
          </a:p>
          <a:p>
            <a:pPr algn="just"/>
            <a:r>
              <a:rPr lang="en-US" sz="2500" dirty="0" smtClean="0"/>
              <a:t>An analog signal has infinitely many levels of intensity over a period of time. </a:t>
            </a:r>
          </a:p>
          <a:p>
            <a:pPr algn="just"/>
            <a:r>
              <a:rPr lang="en-US" sz="2500" dirty="0" smtClean="0"/>
              <a:t>As the wave moves from value A to value B, it passes through and includes an infinite number of values along its path. </a:t>
            </a:r>
          </a:p>
          <a:p>
            <a:pPr algn="just"/>
            <a:r>
              <a:rPr lang="en-US" sz="2500" dirty="0" smtClean="0"/>
              <a:t>A digital signal, on the other hand, can have only a limited number of defined values. </a:t>
            </a:r>
          </a:p>
          <a:p>
            <a:pPr algn="just"/>
            <a:r>
              <a:rPr lang="en-US" sz="2500" dirty="0" smtClean="0"/>
              <a:t>Although each value can be any number, it is often as simple as 1 and 0.</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Throughput</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The throughput is a measure of how fast we can actually send data through a network.</a:t>
            </a:r>
          </a:p>
          <a:p>
            <a:pPr algn="just"/>
            <a:r>
              <a:rPr lang="en-US" sz="2500" dirty="0" smtClean="0"/>
              <a:t>Although, at first glance, bandwidth in bits per second and throughput seem the same, they are different. </a:t>
            </a:r>
          </a:p>
          <a:p>
            <a:pPr algn="just"/>
            <a:r>
              <a:rPr lang="en-US" sz="2500" dirty="0" smtClean="0"/>
              <a:t>A link may have a bandwidth of B bps, but we can only send T bps through this link with T always less than B.</a:t>
            </a:r>
          </a:p>
          <a:p>
            <a:pPr algn="just"/>
            <a:r>
              <a:rPr lang="en-US" sz="2500" dirty="0" smtClean="0"/>
              <a:t>The bandwidth is a potential measurement of a link; the throughput is an actual measurement of how fast we can send data.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Throughput</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For example, we may have a link with a bandwidth of 1 Mbps, but the devices connected to the end of the link may handle only 200 kbps. </a:t>
            </a:r>
          </a:p>
          <a:p>
            <a:pPr algn="just"/>
            <a:r>
              <a:rPr lang="en-US" sz="2500" dirty="0" smtClean="0"/>
              <a:t>This means that we cannot send more than 200 kbps through this link.</a:t>
            </a:r>
          </a:p>
          <a:p>
            <a:pPr algn="just"/>
            <a:r>
              <a:rPr lang="en-US" sz="2500" dirty="0" smtClean="0"/>
              <a:t>Imagine a highway designed to transmit 1000 cars per minute from one point to another. However, if there is congestion on the road, this figure may be reduced to 100 cars per minute. The bandwidth is 1000 cars per minute; the throughput is 100 cars per minute.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Throughput</a:t>
            </a:r>
          </a:p>
        </p:txBody>
      </p:sp>
      <p:sp>
        <p:nvSpPr>
          <p:cNvPr id="12" name="Rectangle 11"/>
          <p:cNvSpPr>
            <a:spLocks noChangeArrowheads="1"/>
          </p:cNvSpPr>
          <p:nvPr/>
        </p:nvSpPr>
        <p:spPr bwMode="auto">
          <a:xfrm>
            <a:off x="228600" y="762000"/>
            <a:ext cx="8534400" cy="2785378"/>
          </a:xfrm>
          <a:prstGeom prst="rect">
            <a:avLst/>
          </a:prstGeom>
          <a:noFill/>
          <a:ln w="9525">
            <a:noFill/>
            <a:miter lim="800000"/>
            <a:headEnd/>
            <a:tailEnd/>
          </a:ln>
          <a:effectLst/>
        </p:spPr>
        <p:txBody>
          <a:bodyPr>
            <a:spAutoFit/>
          </a:bodyPr>
          <a:lstStyle/>
          <a:p>
            <a:pPr algn="just"/>
            <a:r>
              <a:rPr lang="en-US" sz="2500" baseline="0" dirty="0"/>
              <a:t>A network with bandwidth of 10 Mbps can pass only an average of 12,000 frames per minute with each frame carrying an average of 10,000 bits. What is the throughput of this network?</a:t>
            </a:r>
          </a:p>
          <a:p>
            <a:pPr algn="just"/>
            <a:endParaRPr lang="en-US" sz="2500" baseline="0" dirty="0"/>
          </a:p>
          <a:p>
            <a:pPr algn="just"/>
            <a:r>
              <a:rPr lang="en-US" sz="2500" baseline="0" dirty="0">
                <a:solidFill>
                  <a:schemeClr val="hlink"/>
                </a:solidFill>
              </a:rPr>
              <a:t>Solution</a:t>
            </a:r>
          </a:p>
          <a:p>
            <a:pPr algn="just"/>
            <a:r>
              <a:rPr lang="en-US" sz="2500" baseline="0" dirty="0"/>
              <a:t>We can calculate the throughput as</a:t>
            </a:r>
          </a:p>
        </p:txBody>
      </p:sp>
      <p:pic>
        <p:nvPicPr>
          <p:cNvPr id="13" name="Picture 14"/>
          <p:cNvPicPr>
            <a:picLocks noChangeAspect="1" noChangeArrowheads="1"/>
          </p:cNvPicPr>
          <p:nvPr/>
        </p:nvPicPr>
        <p:blipFill>
          <a:blip r:embed="rId4"/>
          <a:srcRect/>
          <a:stretch>
            <a:fillRect/>
          </a:stretch>
        </p:blipFill>
        <p:spPr bwMode="auto">
          <a:xfrm>
            <a:off x="2057400" y="3733800"/>
            <a:ext cx="4778375" cy="620713"/>
          </a:xfrm>
          <a:prstGeom prst="rect">
            <a:avLst/>
          </a:prstGeom>
          <a:noFill/>
          <a:ln w="57150" cmpd="thickThin">
            <a:solidFill>
              <a:schemeClr val="folHlink"/>
            </a:solidFill>
            <a:miter lim="800000"/>
            <a:headEnd/>
            <a:tailEnd/>
          </a:ln>
          <a:effectLst/>
        </p:spPr>
      </p:pic>
      <p:sp>
        <p:nvSpPr>
          <p:cNvPr id="14" name="Rectangle 15"/>
          <p:cNvSpPr>
            <a:spLocks noChangeArrowheads="1"/>
          </p:cNvSpPr>
          <p:nvPr/>
        </p:nvSpPr>
        <p:spPr bwMode="auto">
          <a:xfrm>
            <a:off x="228600" y="4572000"/>
            <a:ext cx="8534400" cy="861774"/>
          </a:xfrm>
          <a:prstGeom prst="rect">
            <a:avLst/>
          </a:prstGeom>
          <a:noFill/>
          <a:ln w="9525">
            <a:noFill/>
            <a:miter lim="800000"/>
            <a:headEnd/>
            <a:tailEnd/>
          </a:ln>
          <a:effectLst/>
        </p:spPr>
        <p:txBody>
          <a:bodyPr>
            <a:spAutoFit/>
          </a:bodyPr>
          <a:lstStyle/>
          <a:p>
            <a:pPr algn="just"/>
            <a:r>
              <a:rPr lang="en-US" sz="2500" baseline="0" dirty="0"/>
              <a:t>The throughput is almost one-fifth of the bandwidth in this case.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Latency (Delay)</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It defines </a:t>
            </a:r>
            <a:r>
              <a:rPr lang="en-US" sz="2500" dirty="0" smtClean="0"/>
              <a:t>how long it takes for an entire message to completely arrive at the destination from the time the first bit is sent out from the source.</a:t>
            </a:r>
          </a:p>
          <a:p>
            <a:pPr algn="just"/>
            <a:endParaRPr lang="en-US" sz="2500" dirty="0" smtClean="0"/>
          </a:p>
          <a:p>
            <a:pPr algn="just"/>
            <a:r>
              <a:rPr lang="en-US" sz="2500" dirty="0" smtClean="0"/>
              <a:t>It is </a:t>
            </a:r>
            <a:r>
              <a:rPr lang="en-US" sz="2500" dirty="0" smtClean="0"/>
              <a:t>made of four components: propagation time, transmission time, queuing time and processing delay.</a:t>
            </a:r>
          </a:p>
          <a:p>
            <a:pPr algn="just"/>
            <a:endParaRPr lang="en-US" sz="2500" dirty="0" smtClean="0"/>
          </a:p>
          <a:p>
            <a:pPr algn="just"/>
            <a:r>
              <a:rPr lang="en-US" sz="2500" dirty="0" smtClean="0"/>
              <a:t>Latency = Propagation </a:t>
            </a:r>
            <a:r>
              <a:rPr lang="en-US" sz="2500" dirty="0" smtClean="0"/>
              <a:t>T</a:t>
            </a:r>
            <a:r>
              <a:rPr lang="en-US" sz="2500" dirty="0" smtClean="0"/>
              <a:t>ime + Transmission </a:t>
            </a:r>
            <a:r>
              <a:rPr lang="en-US" sz="2500" dirty="0" smtClean="0"/>
              <a:t>T</a:t>
            </a:r>
            <a:r>
              <a:rPr lang="en-US" sz="2500" dirty="0" smtClean="0"/>
              <a:t>ime + Queuing Time </a:t>
            </a:r>
            <a:r>
              <a:rPr lang="en-US" sz="2500" dirty="0" smtClean="0"/>
              <a:t>+ </a:t>
            </a:r>
            <a:r>
              <a:rPr lang="en-US" sz="2500" dirty="0" smtClean="0"/>
              <a:t>Processing </a:t>
            </a:r>
            <a:r>
              <a:rPr lang="en-US" sz="2500" dirty="0" smtClean="0"/>
              <a:t>D</a:t>
            </a:r>
            <a:r>
              <a:rPr lang="en-US" sz="2500" dirty="0" smtClean="0"/>
              <a:t>elay</a:t>
            </a:r>
            <a:endParaRPr lang="en-US" sz="2500"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200" b="1" dirty="0" smtClean="0"/>
              <a:t>Propagation Time</a:t>
            </a:r>
            <a:endParaRPr lang="en-US" sz="3000" b="1" dirty="0" smtClean="0"/>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It measures </a:t>
            </a:r>
            <a:r>
              <a:rPr lang="en-US" sz="2500" dirty="0" smtClean="0"/>
              <a:t>the time required for a bit to travel from the source to the </a:t>
            </a:r>
            <a:r>
              <a:rPr lang="en-US" sz="2500" dirty="0" smtClean="0"/>
              <a:t>destination</a:t>
            </a:r>
            <a:endParaRPr lang="en-US" sz="2500" dirty="0" smtClean="0"/>
          </a:p>
          <a:p>
            <a:pPr algn="just"/>
            <a:r>
              <a:rPr lang="en-US" sz="2500" dirty="0" smtClean="0"/>
              <a:t>It </a:t>
            </a:r>
            <a:r>
              <a:rPr lang="en-US" sz="2500" dirty="0" smtClean="0"/>
              <a:t>is </a:t>
            </a:r>
            <a:r>
              <a:rPr lang="en-US" sz="2500" dirty="0" smtClean="0"/>
              <a:t>calculated by dividing the distance by the propagation speed</a:t>
            </a:r>
          </a:p>
          <a:p>
            <a:pPr algn="just"/>
            <a:r>
              <a:rPr lang="en-US" sz="2500" dirty="0" smtClean="0"/>
              <a:t>The propagation speed of electromagnetic signals depends on the medium and on the frequency of the signal. </a:t>
            </a:r>
          </a:p>
          <a:p>
            <a:pPr algn="just"/>
            <a:r>
              <a:rPr lang="en-US" sz="2500" dirty="0" smtClean="0"/>
              <a:t>For example, in a vacuum, light is propagated with a speed of 3 x 10</a:t>
            </a:r>
            <a:r>
              <a:rPr lang="en-US" sz="2500" baseline="30000" dirty="0" smtClean="0"/>
              <a:t>8</a:t>
            </a:r>
            <a:r>
              <a:rPr lang="en-US" sz="2500" dirty="0" smtClean="0"/>
              <a:t> m/s. It is lower in air; it is much lower in cable.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1" name="Rectangle 11"/>
          <p:cNvSpPr>
            <a:spLocks noChangeArrowheads="1"/>
          </p:cNvSpPr>
          <p:nvPr/>
        </p:nvSpPr>
        <p:spPr bwMode="auto">
          <a:xfrm>
            <a:off x="228600" y="457200"/>
            <a:ext cx="8534400" cy="2400657"/>
          </a:xfrm>
          <a:prstGeom prst="rect">
            <a:avLst/>
          </a:prstGeom>
          <a:noFill/>
          <a:ln w="9525">
            <a:noFill/>
            <a:miter lim="800000"/>
            <a:headEnd/>
            <a:tailEnd/>
          </a:ln>
          <a:effectLst/>
        </p:spPr>
        <p:txBody>
          <a:bodyPr>
            <a:spAutoFit/>
          </a:bodyPr>
          <a:lstStyle/>
          <a:p>
            <a:pPr algn="just"/>
            <a:r>
              <a:rPr lang="en-US" sz="2500" baseline="0" dirty="0"/>
              <a:t>What is the propagation time if the distance between the two points is 12,000 km? Assume the propagation speed to be 2.4 × 10</a:t>
            </a:r>
            <a:r>
              <a:rPr lang="en-US" sz="2500" baseline="30000" dirty="0"/>
              <a:t>8</a:t>
            </a:r>
            <a:r>
              <a:rPr lang="en-US" sz="2500" baseline="0" dirty="0"/>
              <a:t> m/s in cable.</a:t>
            </a:r>
          </a:p>
          <a:p>
            <a:pPr algn="just"/>
            <a:endParaRPr lang="en-US" sz="2500" baseline="0" dirty="0"/>
          </a:p>
          <a:p>
            <a:pPr algn="just"/>
            <a:r>
              <a:rPr lang="en-US" sz="2500" baseline="0" dirty="0">
                <a:solidFill>
                  <a:schemeClr val="hlink"/>
                </a:solidFill>
              </a:rPr>
              <a:t>Solution</a:t>
            </a:r>
          </a:p>
          <a:p>
            <a:pPr algn="just"/>
            <a:r>
              <a:rPr lang="en-US" sz="2500" baseline="0" dirty="0"/>
              <a:t>We can calculate the propagation time as</a:t>
            </a:r>
          </a:p>
        </p:txBody>
      </p:sp>
      <p:pic>
        <p:nvPicPr>
          <p:cNvPr id="15" name="Picture 14"/>
          <p:cNvPicPr>
            <a:picLocks noChangeAspect="1" noChangeArrowheads="1"/>
          </p:cNvPicPr>
          <p:nvPr/>
        </p:nvPicPr>
        <p:blipFill>
          <a:blip r:embed="rId4"/>
          <a:srcRect/>
          <a:stretch>
            <a:fillRect/>
          </a:stretch>
        </p:blipFill>
        <p:spPr bwMode="auto">
          <a:xfrm>
            <a:off x="762298" y="3581400"/>
            <a:ext cx="7772102" cy="1274763"/>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Transmission Time</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We </a:t>
            </a:r>
            <a:r>
              <a:rPr lang="en-US" sz="2500" dirty="0" smtClean="0"/>
              <a:t>don't send just 1 bit, we send a message. </a:t>
            </a:r>
          </a:p>
          <a:p>
            <a:pPr algn="just"/>
            <a:r>
              <a:rPr lang="en-US" sz="2500" dirty="0" smtClean="0"/>
              <a:t>The first bit may take a time equal to the propagation time to reach its destination; the last bit also may take the same amount of time. </a:t>
            </a:r>
          </a:p>
          <a:p>
            <a:pPr algn="just"/>
            <a:r>
              <a:rPr lang="en-US" sz="2500" dirty="0" smtClean="0"/>
              <a:t>There </a:t>
            </a:r>
            <a:r>
              <a:rPr lang="en-US" sz="2500" dirty="0" smtClean="0"/>
              <a:t>is a time between the first bit leaving the sender and the last bit arriving at the receiver. </a:t>
            </a:r>
          </a:p>
          <a:p>
            <a:pPr algn="just"/>
            <a:r>
              <a:rPr lang="en-US" sz="2500" dirty="0" smtClean="0"/>
              <a:t>The first bit leaves earlier and arrives earlier; the last bit leaves later and arrives later. </a:t>
            </a:r>
          </a:p>
          <a:p>
            <a:pPr algn="just"/>
            <a:r>
              <a:rPr lang="en-US" sz="2500" dirty="0" smtClean="0"/>
              <a:t>The time required for transmission of a message depends on the size of the message and the bandwidth of the channel.</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Transmission Time</a:t>
            </a:r>
          </a:p>
        </p:txBody>
      </p:sp>
      <p:sp>
        <p:nvSpPr>
          <p:cNvPr id="10" name="Content Placeholder 9"/>
          <p:cNvSpPr>
            <a:spLocks noGrp="1"/>
          </p:cNvSpPr>
          <p:nvPr>
            <p:ph idx="1"/>
          </p:nvPr>
        </p:nvSpPr>
        <p:spPr>
          <a:xfrm>
            <a:off x="457200" y="609600"/>
            <a:ext cx="8229600" cy="457200"/>
          </a:xfrm>
        </p:spPr>
        <p:txBody>
          <a:bodyPr/>
          <a:lstStyle/>
          <a:p>
            <a:pPr algn="just"/>
            <a:r>
              <a:rPr lang="en-US" sz="2500" dirty="0" smtClean="0"/>
              <a:t>Transmission Time= Message Size/BW</a:t>
            </a:r>
          </a:p>
        </p:txBody>
      </p:sp>
      <p:sp>
        <p:nvSpPr>
          <p:cNvPr id="11" name="Rectangle 11"/>
          <p:cNvSpPr>
            <a:spLocks noChangeArrowheads="1"/>
          </p:cNvSpPr>
          <p:nvPr/>
        </p:nvSpPr>
        <p:spPr bwMode="auto">
          <a:xfrm>
            <a:off x="228600" y="1295400"/>
            <a:ext cx="8534400" cy="2785378"/>
          </a:xfrm>
          <a:prstGeom prst="rect">
            <a:avLst/>
          </a:prstGeom>
          <a:noFill/>
          <a:ln w="9525">
            <a:noFill/>
            <a:miter lim="800000"/>
            <a:headEnd/>
            <a:tailEnd/>
          </a:ln>
          <a:effectLst/>
        </p:spPr>
        <p:txBody>
          <a:bodyPr>
            <a:spAutoFit/>
          </a:bodyPr>
          <a:lstStyle/>
          <a:p>
            <a:pPr algn="just"/>
            <a:r>
              <a:rPr lang="en-US" sz="2500" baseline="0" dirty="0"/>
              <a:t>What are the propagation time and the transmission time for a 2.5-kbyte message (an e-mail) if the bandwidth of the network is 1 </a:t>
            </a:r>
            <a:r>
              <a:rPr lang="en-US" sz="2500" baseline="0" dirty="0" err="1"/>
              <a:t>Gbps</a:t>
            </a:r>
            <a:r>
              <a:rPr lang="en-US" sz="2500" baseline="0" dirty="0"/>
              <a:t>? Assume that the distance between the sender and the receiver is 12,000 km and that light travels at 2.4 × 10</a:t>
            </a:r>
            <a:r>
              <a:rPr lang="en-US" sz="2500" baseline="30000" dirty="0"/>
              <a:t>8</a:t>
            </a:r>
            <a:r>
              <a:rPr lang="en-US" sz="2500" baseline="0" dirty="0"/>
              <a:t> m/s.</a:t>
            </a:r>
          </a:p>
          <a:p>
            <a:pPr algn="just"/>
            <a:endParaRPr lang="en-US" sz="2500" baseline="0" dirty="0"/>
          </a:p>
          <a:p>
            <a:pPr algn="just"/>
            <a:r>
              <a:rPr lang="en-US" sz="2500" baseline="0" dirty="0" smtClean="0">
                <a:solidFill>
                  <a:schemeClr val="hlink"/>
                </a:solidFill>
              </a:rPr>
              <a:t>Solution</a:t>
            </a:r>
            <a:endParaRPr lang="en-US" sz="2500" baseline="0" dirty="0">
              <a:solidFill>
                <a:schemeClr val="hlink"/>
              </a:solidFill>
            </a:endParaRPr>
          </a:p>
        </p:txBody>
      </p:sp>
      <p:pic>
        <p:nvPicPr>
          <p:cNvPr id="12" name="Picture 13"/>
          <p:cNvPicPr>
            <a:picLocks noChangeAspect="1" noChangeArrowheads="1"/>
          </p:cNvPicPr>
          <p:nvPr/>
        </p:nvPicPr>
        <p:blipFill>
          <a:blip r:embed="rId4"/>
          <a:srcRect/>
          <a:stretch>
            <a:fillRect/>
          </a:stretch>
        </p:blipFill>
        <p:spPr bwMode="auto">
          <a:xfrm>
            <a:off x="1928813" y="3840163"/>
            <a:ext cx="5462587" cy="1646237"/>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 name="Title 8"/>
          <p:cNvSpPr>
            <a:spLocks noGrp="1"/>
          </p:cNvSpPr>
          <p:nvPr>
            <p:ph type="title"/>
          </p:nvPr>
        </p:nvSpPr>
        <p:spPr>
          <a:xfrm>
            <a:off x="228600" y="76200"/>
            <a:ext cx="8458200" cy="457200"/>
          </a:xfrm>
        </p:spPr>
        <p:txBody>
          <a:bodyPr/>
          <a:lstStyle/>
          <a:p>
            <a:pPr algn="l"/>
            <a:r>
              <a:rPr lang="en-US" sz="3000" b="1" dirty="0" smtClean="0"/>
              <a:t>Transmission Time</a:t>
            </a:r>
          </a:p>
        </p:txBody>
      </p:sp>
      <p:sp>
        <p:nvSpPr>
          <p:cNvPr id="14" name="Rectangle 11"/>
          <p:cNvSpPr>
            <a:spLocks noChangeArrowheads="1"/>
          </p:cNvSpPr>
          <p:nvPr/>
        </p:nvSpPr>
        <p:spPr bwMode="auto">
          <a:xfrm>
            <a:off x="228600" y="762001"/>
            <a:ext cx="8534400" cy="2400657"/>
          </a:xfrm>
          <a:prstGeom prst="rect">
            <a:avLst/>
          </a:prstGeom>
          <a:noFill/>
          <a:ln w="9525">
            <a:noFill/>
            <a:miter lim="800000"/>
            <a:headEnd/>
            <a:tailEnd/>
          </a:ln>
          <a:effectLst/>
        </p:spPr>
        <p:txBody>
          <a:bodyPr wrap="square">
            <a:spAutoFit/>
          </a:bodyPr>
          <a:lstStyle/>
          <a:p>
            <a:pPr algn="just"/>
            <a:r>
              <a:rPr lang="en-US" sz="2500" baseline="0" dirty="0"/>
              <a:t>What are the propagation time and the transmission time for a 5-Mbyte message (an image) if the bandwidth of the network is 1 Mbps? Assume that the distance between the sender and the receiver is 12,000 km and that light travels at 2.4 × 10</a:t>
            </a:r>
            <a:r>
              <a:rPr lang="en-US" sz="2500" baseline="30000" dirty="0"/>
              <a:t>8</a:t>
            </a:r>
            <a:r>
              <a:rPr lang="en-US" sz="2500" baseline="0" dirty="0"/>
              <a:t> m/s.</a:t>
            </a:r>
          </a:p>
          <a:p>
            <a:pPr algn="just"/>
            <a:endParaRPr lang="en-US" sz="2500" baseline="0" dirty="0"/>
          </a:p>
        </p:txBody>
      </p:sp>
      <p:pic>
        <p:nvPicPr>
          <p:cNvPr id="16" name="Picture 13"/>
          <p:cNvPicPr>
            <a:picLocks noChangeAspect="1" noChangeArrowheads="1"/>
          </p:cNvPicPr>
          <p:nvPr/>
        </p:nvPicPr>
        <p:blipFill>
          <a:blip r:embed="rId4"/>
          <a:srcRect/>
          <a:stretch>
            <a:fillRect/>
          </a:stretch>
        </p:blipFill>
        <p:spPr bwMode="auto">
          <a:xfrm>
            <a:off x="1570038" y="3149600"/>
            <a:ext cx="6002337" cy="1574800"/>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Queuing Time</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The </a:t>
            </a:r>
            <a:r>
              <a:rPr lang="en-US" sz="2500" dirty="0" smtClean="0"/>
              <a:t>time needed for each intermediate or end device to hold the message before it can be processed. </a:t>
            </a:r>
          </a:p>
          <a:p>
            <a:pPr algn="just"/>
            <a:r>
              <a:rPr lang="en-US" sz="2500" dirty="0" smtClean="0"/>
              <a:t>The queuing time is not a fixed factor; it changes with the load imposed on the network. </a:t>
            </a:r>
          </a:p>
          <a:p>
            <a:pPr algn="just"/>
            <a:r>
              <a:rPr lang="en-US" sz="2500" dirty="0" smtClean="0"/>
              <a:t>When there is heavy traffic on network, the queuing time increases. </a:t>
            </a:r>
          </a:p>
          <a:p>
            <a:pPr algn="just"/>
            <a:r>
              <a:rPr lang="en-US" sz="2500" dirty="0" smtClean="0"/>
              <a:t>An intermediate device, such as a router, queues the arrived messages and processes them one by one. </a:t>
            </a:r>
          </a:p>
          <a:p>
            <a:pPr algn="just"/>
            <a:r>
              <a:rPr lang="en-US" sz="2500" dirty="0" smtClean="0"/>
              <a:t>If there are many messages, each message will have to wait.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dirty="0"/>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dirty="0"/>
              <a:t>  </a:t>
            </a:r>
            <a:endParaRPr lang="en-US" sz="3200" dirty="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Analog and Digital Signals </a:t>
            </a:r>
          </a:p>
        </p:txBody>
      </p:sp>
      <p:sp>
        <p:nvSpPr>
          <p:cNvPr id="10" name="Content Placeholder 9"/>
          <p:cNvSpPr>
            <a:spLocks noGrp="1"/>
          </p:cNvSpPr>
          <p:nvPr>
            <p:ph idx="1"/>
          </p:nvPr>
        </p:nvSpPr>
        <p:spPr>
          <a:xfrm>
            <a:off x="457200" y="762000"/>
            <a:ext cx="8229600" cy="3886200"/>
          </a:xfrm>
        </p:spPr>
        <p:txBody>
          <a:bodyPr/>
          <a:lstStyle/>
          <a:p>
            <a:pPr algn="just"/>
            <a:r>
              <a:rPr lang="en-US" sz="2500" dirty="0" smtClean="0"/>
              <a:t>The simplest way to show signals is by plotting them on a pair of perpendicular axes. </a:t>
            </a:r>
          </a:p>
          <a:p>
            <a:pPr algn="just"/>
            <a:r>
              <a:rPr lang="en-US" sz="2500" dirty="0" smtClean="0"/>
              <a:t>The vertical axis represents the value or strength of a signal. </a:t>
            </a:r>
          </a:p>
          <a:p>
            <a:pPr algn="just"/>
            <a:r>
              <a:rPr lang="en-US" sz="2500" dirty="0" smtClean="0"/>
              <a:t>The horizontal axis represents time. </a:t>
            </a:r>
          </a:p>
          <a:p>
            <a:pPr algn="just"/>
            <a:r>
              <a:rPr lang="en-US" sz="2500" dirty="0" smtClean="0"/>
              <a:t>Figure illustrates an analog signal and a digital signal. </a:t>
            </a:r>
            <a:endParaRPr lang="en-US" sz="25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57200"/>
          </a:xfrm>
        </p:spPr>
        <p:txBody>
          <a:bodyPr/>
          <a:lstStyle/>
          <a:p>
            <a:pPr algn="l"/>
            <a:r>
              <a:rPr lang="en-US" sz="3000" b="1" dirty="0" smtClean="0"/>
              <a:t>Jitter</a:t>
            </a:r>
          </a:p>
        </p:txBody>
      </p:sp>
      <p:sp>
        <p:nvSpPr>
          <p:cNvPr id="10" name="Content Placeholder 9"/>
          <p:cNvSpPr>
            <a:spLocks noGrp="1"/>
          </p:cNvSpPr>
          <p:nvPr>
            <p:ph idx="1"/>
          </p:nvPr>
        </p:nvSpPr>
        <p:spPr>
          <a:xfrm>
            <a:off x="457200" y="609600"/>
            <a:ext cx="8229600" cy="4724400"/>
          </a:xfrm>
        </p:spPr>
        <p:txBody>
          <a:bodyPr/>
          <a:lstStyle/>
          <a:p>
            <a:pPr algn="just"/>
            <a:r>
              <a:rPr lang="en-US" sz="2500" dirty="0" smtClean="0"/>
              <a:t>Another performance issue that is related to delay is jitter. </a:t>
            </a:r>
          </a:p>
          <a:p>
            <a:pPr algn="just"/>
            <a:r>
              <a:rPr lang="en-US" sz="2500" dirty="0" smtClean="0"/>
              <a:t>We can roughly say that jitter is a problem if different packets of data encounter different delays and the application using the data at the receiver site is time-sensitive (audio and video data, for example).</a:t>
            </a:r>
          </a:p>
          <a:p>
            <a:pPr algn="just"/>
            <a:r>
              <a:rPr lang="en-US" sz="2500" dirty="0" smtClean="0"/>
              <a:t>If the delay for the first packet is 20 ms, for the second is 45 ms, and for the third is 40 ms, then the real-time application that uses the packets endures jitter</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dirty="0"/>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dirty="0"/>
              <a:t>  </a:t>
            </a:r>
            <a:endParaRPr lang="en-US" sz="3200" dirty="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Analog and Digital Signals </a:t>
            </a:r>
          </a:p>
        </p:txBody>
      </p:sp>
      <p:pic>
        <p:nvPicPr>
          <p:cNvPr id="13" name="Picture 6"/>
          <p:cNvPicPr>
            <a:picLocks noChangeAspect="1" noChangeArrowheads="1"/>
          </p:cNvPicPr>
          <p:nvPr/>
        </p:nvPicPr>
        <p:blipFill>
          <a:blip r:embed="rId4"/>
          <a:srcRect/>
          <a:stretch>
            <a:fillRect/>
          </a:stretch>
        </p:blipFill>
        <p:spPr bwMode="auto">
          <a:xfrm>
            <a:off x="234950" y="1524000"/>
            <a:ext cx="8528050" cy="2868612"/>
          </a:xfrm>
          <a:prstGeom prst="rect">
            <a:avLst/>
          </a:prstGeom>
          <a:noFill/>
          <a:ln w="9525">
            <a:noFill/>
            <a:miter lim="800000"/>
            <a:headEnd/>
            <a:tailEnd/>
          </a:ln>
          <a:effectLst/>
        </p:spPr>
      </p:pic>
      <p:sp>
        <p:nvSpPr>
          <p:cNvPr id="14" name="Text Box 4"/>
          <p:cNvSpPr txBox="1">
            <a:spLocks noChangeArrowheads="1"/>
          </p:cNvSpPr>
          <p:nvPr/>
        </p:nvSpPr>
        <p:spPr bwMode="auto">
          <a:xfrm>
            <a:off x="1189037" y="4876800"/>
            <a:ext cx="7128875" cy="477054"/>
          </a:xfrm>
          <a:prstGeom prst="rect">
            <a:avLst/>
          </a:prstGeom>
          <a:noFill/>
          <a:ln w="9525">
            <a:noFill/>
            <a:miter lim="800000"/>
            <a:headEnd/>
            <a:tailEnd/>
          </a:ln>
          <a:effectLst/>
        </p:spPr>
        <p:txBody>
          <a:bodyPr wrap="none">
            <a:spAutoFit/>
          </a:bodyPr>
          <a:lstStyle/>
          <a:p>
            <a:r>
              <a:rPr lang="en-US" sz="2500" baseline="0" dirty="0" smtClean="0"/>
              <a:t>Figure : Comparison </a:t>
            </a:r>
            <a:r>
              <a:rPr lang="en-US" sz="2500" baseline="0" dirty="0"/>
              <a:t>of analog and digital signals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dirty="0"/>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dirty="0"/>
              <a:t>  </a:t>
            </a:r>
            <a:endParaRPr lang="en-US" sz="3200" dirty="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Analog and Digital Signals </a:t>
            </a:r>
          </a:p>
        </p:txBody>
      </p:sp>
      <p:sp>
        <p:nvSpPr>
          <p:cNvPr id="10" name="Content Placeholder 9"/>
          <p:cNvSpPr>
            <a:spLocks noGrp="1"/>
          </p:cNvSpPr>
          <p:nvPr>
            <p:ph idx="1"/>
          </p:nvPr>
        </p:nvSpPr>
        <p:spPr>
          <a:xfrm>
            <a:off x="457200" y="762000"/>
            <a:ext cx="8229600" cy="3886200"/>
          </a:xfrm>
        </p:spPr>
        <p:txBody>
          <a:bodyPr/>
          <a:lstStyle/>
          <a:p>
            <a:pPr algn="just"/>
            <a:r>
              <a:rPr lang="en-US" sz="2500" dirty="0" smtClean="0"/>
              <a:t>The curve representing the analog signal passes through an infinite number of points. </a:t>
            </a:r>
          </a:p>
          <a:p>
            <a:pPr algn="just"/>
            <a:r>
              <a:rPr lang="en-US" sz="2500" dirty="0" smtClean="0"/>
              <a:t>The vertical lines of the digital signal, however, demonstrate the sudden jump that the signal makes from value to value.</a:t>
            </a:r>
            <a:endParaRPr lang="en-US" sz="25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dirty="0"/>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dirty="0"/>
              <a:t>  </a:t>
            </a:r>
            <a:endParaRPr lang="en-US" sz="3200" dirty="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609600"/>
          </a:xfrm>
        </p:spPr>
        <p:txBody>
          <a:bodyPr/>
          <a:lstStyle/>
          <a:p>
            <a:pPr algn="l"/>
            <a:r>
              <a:rPr lang="en-US" sz="3000" b="1" dirty="0" smtClean="0"/>
              <a:t>Periodic and Non-periodic Signals</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Both analog and digital signals can take one of two forms: periodic or non-periodic (sometimes refer to as </a:t>
            </a:r>
            <a:r>
              <a:rPr lang="en-US" sz="2500" dirty="0" err="1" smtClean="0"/>
              <a:t>aperiodic</a:t>
            </a:r>
            <a:r>
              <a:rPr lang="en-US" sz="2500" dirty="0" smtClean="0"/>
              <a:t>, because the prefix a in Greek means "non").</a:t>
            </a:r>
          </a:p>
          <a:p>
            <a:pPr algn="just"/>
            <a:r>
              <a:rPr lang="en-US" sz="2500" dirty="0" smtClean="0"/>
              <a:t>A periodic signal completes a pattern within a measurable time frame, called a period, and repeats that pattern over subsequent identical periods. </a:t>
            </a:r>
          </a:p>
          <a:p>
            <a:pPr algn="just"/>
            <a:r>
              <a:rPr lang="en-US" sz="2500" dirty="0" smtClean="0"/>
              <a:t>The completion of one full pattern is called a cycle. </a:t>
            </a:r>
          </a:p>
          <a:p>
            <a:pPr algn="just"/>
            <a:r>
              <a:rPr lang="en-US" sz="2500" dirty="0" smtClean="0"/>
              <a:t>A non-periodic signal changes without exhibiting a pattern or cycle that repeats over time.</a:t>
            </a:r>
          </a:p>
          <a:p>
            <a:pPr algn="just"/>
            <a:r>
              <a:rPr lang="en-US" sz="2500" dirty="0" smtClean="0"/>
              <a:t>Both analog and digital signals can be periodic or non-periodic.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4742</TotalTime>
  <Words>3420</Words>
  <Application>Microsoft Office PowerPoint</Application>
  <PresentationFormat>On-screen Show (4:3)</PresentationFormat>
  <Paragraphs>929</Paragraphs>
  <Slides>60</Slides>
  <Notes>60</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Default Design</vt:lpstr>
      <vt:lpstr>Custom Design</vt:lpstr>
      <vt:lpstr>Slide 1</vt:lpstr>
      <vt:lpstr>Analog and Digital Data</vt:lpstr>
      <vt:lpstr>Analog and Digital Data</vt:lpstr>
      <vt:lpstr>Analog and Digital Data</vt:lpstr>
      <vt:lpstr>Analog and Digital Signals </vt:lpstr>
      <vt:lpstr>Analog and Digital Signals </vt:lpstr>
      <vt:lpstr>Analog and Digital Signals </vt:lpstr>
      <vt:lpstr>Analog and Digital Signals </vt:lpstr>
      <vt:lpstr>Periodic and Non-periodic Signals</vt:lpstr>
      <vt:lpstr>Periodic and Nonperiodic Signals</vt:lpstr>
      <vt:lpstr>Periodic Analog Signals</vt:lpstr>
      <vt:lpstr>Sine Wave</vt:lpstr>
      <vt:lpstr>Peak Amplitude</vt:lpstr>
      <vt:lpstr>Peak Amplitude</vt:lpstr>
      <vt:lpstr>Period and Frequency</vt:lpstr>
      <vt:lpstr>Period and Frequency</vt:lpstr>
      <vt:lpstr>Period and Frequency</vt:lpstr>
      <vt:lpstr>Bandwidth</vt:lpstr>
      <vt:lpstr>Digital Signal</vt:lpstr>
      <vt:lpstr>Digital Signal</vt:lpstr>
      <vt:lpstr>Bit Rate </vt:lpstr>
      <vt:lpstr>TRANSMISSION IMPAIRMENT</vt:lpstr>
      <vt:lpstr>TRANSMISSION IMPAIRMENT</vt:lpstr>
      <vt:lpstr>Attenuation </vt:lpstr>
      <vt:lpstr>Attenuation </vt:lpstr>
      <vt:lpstr>Decibel</vt:lpstr>
      <vt:lpstr>Decibel</vt:lpstr>
      <vt:lpstr>Decibel</vt:lpstr>
      <vt:lpstr>Distortion</vt:lpstr>
      <vt:lpstr>Distortion</vt:lpstr>
      <vt:lpstr>Distortion</vt:lpstr>
      <vt:lpstr>Noise</vt:lpstr>
      <vt:lpstr>Noise</vt:lpstr>
      <vt:lpstr>Noise</vt:lpstr>
      <vt:lpstr>Signal-to-Noise Ratio (SNR)</vt:lpstr>
      <vt:lpstr>Signal-to-Noise Ratio (SNR)</vt:lpstr>
      <vt:lpstr>Signal-to-Noise Ratio (SNR)</vt:lpstr>
      <vt:lpstr>Signal-to-Noise Ratio (SNR)</vt:lpstr>
      <vt:lpstr>Signal-to-Noise Ratio (SNR)</vt:lpstr>
      <vt:lpstr>Data Rate Limits</vt:lpstr>
      <vt:lpstr>Noiseless Channel: Nyquist Bit Rate</vt:lpstr>
      <vt:lpstr>Noiseless Channel: Nyquist Bit Rate</vt:lpstr>
      <vt:lpstr>Noiseless Channel: Nyquist Bit Rate</vt:lpstr>
      <vt:lpstr>Noisy Channel: Shannon Capacity</vt:lpstr>
      <vt:lpstr>Noisy Channel: Shannon Capacity</vt:lpstr>
      <vt:lpstr>Performance</vt:lpstr>
      <vt:lpstr>Bandwidth in HZ</vt:lpstr>
      <vt:lpstr>Bandwidth in Bits/Seconds</vt:lpstr>
      <vt:lpstr>Relationship</vt:lpstr>
      <vt:lpstr>Throughput</vt:lpstr>
      <vt:lpstr>Throughput</vt:lpstr>
      <vt:lpstr>Throughput</vt:lpstr>
      <vt:lpstr>Latency (Delay)</vt:lpstr>
      <vt:lpstr>Propagation Time</vt:lpstr>
      <vt:lpstr>Slide 55</vt:lpstr>
      <vt:lpstr>Transmission Time</vt:lpstr>
      <vt:lpstr>Transmission Time</vt:lpstr>
      <vt:lpstr>Transmission Time</vt:lpstr>
      <vt:lpstr>Queuing Time</vt:lpstr>
      <vt:lpstr>Jitter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647</cp:revision>
  <cp:lastPrinted>1601-01-01T00:00:00Z</cp:lastPrinted>
  <dcterms:created xsi:type="dcterms:W3CDTF">1601-01-01T00:00:00Z</dcterms:created>
  <dcterms:modified xsi:type="dcterms:W3CDTF">2020-01-31T03:24:01Z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