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24"/>
  </p:notesMasterIdLst>
  <p:handoutMasterIdLst>
    <p:handoutMasterId r:id="rId125"/>
  </p:handoutMasterIdLst>
  <p:sldIdLst>
    <p:sldId id="286"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31" r:id="rId42"/>
    <p:sldId id="329" r:id="rId43"/>
    <p:sldId id="330" r:id="rId44"/>
    <p:sldId id="332" r:id="rId45"/>
    <p:sldId id="333" r:id="rId46"/>
    <p:sldId id="334" r:id="rId47"/>
    <p:sldId id="335" r:id="rId48"/>
    <p:sldId id="336" r:id="rId49"/>
    <p:sldId id="339" r:id="rId50"/>
    <p:sldId id="338" r:id="rId51"/>
    <p:sldId id="340" r:id="rId52"/>
    <p:sldId id="341"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88" r:id="rId83"/>
    <p:sldId id="389" r:id="rId84"/>
    <p:sldId id="390" r:id="rId85"/>
    <p:sldId id="391" r:id="rId86"/>
    <p:sldId id="392" r:id="rId87"/>
    <p:sldId id="393" r:id="rId88"/>
    <p:sldId id="394" r:id="rId89"/>
    <p:sldId id="395" r:id="rId90"/>
    <p:sldId id="396" r:id="rId91"/>
    <p:sldId id="397" r:id="rId92"/>
    <p:sldId id="398" r:id="rId93"/>
    <p:sldId id="399" r:id="rId94"/>
    <p:sldId id="400" r:id="rId95"/>
    <p:sldId id="402" r:id="rId96"/>
    <p:sldId id="401" r:id="rId97"/>
    <p:sldId id="411" r:id="rId98"/>
    <p:sldId id="412" r:id="rId99"/>
    <p:sldId id="413" r:id="rId100"/>
    <p:sldId id="428" r:id="rId101"/>
    <p:sldId id="429" r:id="rId102"/>
    <p:sldId id="430" r:id="rId103"/>
    <p:sldId id="431" r:id="rId104"/>
    <p:sldId id="432" r:id="rId105"/>
    <p:sldId id="433" r:id="rId106"/>
    <p:sldId id="434" r:id="rId107"/>
    <p:sldId id="435" r:id="rId108"/>
    <p:sldId id="436" r:id="rId109"/>
    <p:sldId id="437" r:id="rId110"/>
    <p:sldId id="438" r:id="rId111"/>
    <p:sldId id="439" r:id="rId112"/>
    <p:sldId id="440" r:id="rId113"/>
    <p:sldId id="441" r:id="rId114"/>
    <p:sldId id="442" r:id="rId115"/>
    <p:sldId id="443" r:id="rId116"/>
    <p:sldId id="444" r:id="rId117"/>
    <p:sldId id="445" r:id="rId118"/>
    <p:sldId id="446" r:id="rId119"/>
    <p:sldId id="447" r:id="rId120"/>
    <p:sldId id="448" r:id="rId121"/>
    <p:sldId id="449" r:id="rId122"/>
    <p:sldId id="450" r:id="rId1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2/9/2024</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0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6.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0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6.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wmf"/></Relationships>
</file>

<file path=ppt/slides/_rels/slide6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wmf"/></Relationships>
</file>

<file path=ppt/slides/_rels/slide7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8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28.wmf"/></Relationships>
</file>

<file path=ppt/slides/_rels/slide9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8" name="Rectangle 7"/>
          <p:cNvSpPr/>
          <p:nvPr/>
        </p:nvSpPr>
        <p:spPr>
          <a:xfrm>
            <a:off x="1295400" y="2286000"/>
            <a:ext cx="5827429" cy="784830"/>
          </a:xfrm>
          <a:prstGeom prst="rect">
            <a:avLst/>
          </a:prstGeom>
        </p:spPr>
        <p:txBody>
          <a:bodyPr wrap="none">
            <a:spAutoFit/>
          </a:bodyPr>
          <a:lstStyle/>
          <a:p>
            <a:r>
              <a:rPr lang="en-US" sz="4500" b="1" dirty="0" smtClean="0"/>
              <a:t>Digital Transmission</a:t>
            </a:r>
            <a:endParaRPr lang="en-US" sz="4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Rate Vs Signal Rate</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We can formulate the relationship between data rate and signal rate as</a:t>
            </a:r>
          </a:p>
          <a:p>
            <a:pPr algn="just"/>
            <a:endParaRPr lang="en-US" sz="2500" dirty="0" smtClean="0"/>
          </a:p>
          <a:p>
            <a:pPr algn="just"/>
            <a:r>
              <a:rPr lang="en-US" sz="2500" dirty="0" smtClean="0"/>
              <a:t>S= c * N *(1/r)     baud</a:t>
            </a:r>
          </a:p>
          <a:p>
            <a:pPr algn="just"/>
            <a:r>
              <a:rPr lang="en-US" sz="2500" dirty="0" smtClean="0"/>
              <a:t>S= No. of signal elements</a:t>
            </a:r>
          </a:p>
          <a:p>
            <a:pPr algn="just"/>
            <a:r>
              <a:rPr lang="en-US" sz="2500" dirty="0" smtClean="0"/>
              <a:t>c= The case factor, which varies for each case</a:t>
            </a:r>
          </a:p>
          <a:p>
            <a:pPr algn="just"/>
            <a:r>
              <a:rPr lang="en-US" sz="2500" dirty="0" smtClean="0"/>
              <a:t>N= Data rate (bps)</a:t>
            </a:r>
          </a:p>
          <a:p>
            <a:pPr algn="just"/>
            <a:r>
              <a:rPr lang="en-US" sz="2500" dirty="0" smtClean="0"/>
              <a:t>r= No. of data elements carried by each signal element</a:t>
            </a:r>
            <a:endParaRPr lang="en-US" sz="25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when we are considering the transmission of data from one device to another is the wiring, and of primary concern when we are considering the wiring is the data stream. </a:t>
            </a:r>
          </a:p>
          <a:p>
            <a:pPr algn="just"/>
            <a:r>
              <a:rPr lang="en-US" sz="2500" dirty="0" smtClean="0"/>
              <a:t>Do we send 1 bit at a time; or do we group bits into larger groups and, if so, how? </a:t>
            </a:r>
          </a:p>
          <a:p>
            <a:pPr algn="just"/>
            <a:r>
              <a:rPr lang="en-US" sz="2500" dirty="0" smtClean="0"/>
              <a:t>The transmission of binary data across a link can be accomplished in either parallel or serial mode. </a:t>
            </a:r>
          </a:p>
          <a:p>
            <a:pPr algn="just"/>
            <a:r>
              <a:rPr lang="en-US" sz="2500" dirty="0" smtClean="0"/>
              <a:t>In parallel mode, multiple bits are sent with each clock tick.</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Transmission Modes</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serial mode, 1 bit is sent with each clock tick. </a:t>
            </a:r>
          </a:p>
          <a:p>
            <a:pPr algn="just"/>
            <a:r>
              <a:rPr lang="en-US" sz="2500" dirty="0" smtClean="0"/>
              <a:t>While there is only one way to send parallel data, there are three subclasses of serial transmission: asynchronous, synchronous, and isochronous.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Transmission Modes</a:t>
            </a:r>
          </a:p>
        </p:txBody>
      </p:sp>
      <p:pic>
        <p:nvPicPr>
          <p:cNvPr id="9" name="Picture 6"/>
          <p:cNvPicPr>
            <a:picLocks noChangeAspect="1" noChangeArrowheads="1"/>
          </p:cNvPicPr>
          <p:nvPr/>
        </p:nvPicPr>
        <p:blipFill>
          <a:blip r:embed="rId4"/>
          <a:srcRect/>
          <a:stretch>
            <a:fillRect/>
          </a:stretch>
        </p:blipFill>
        <p:spPr bwMode="auto">
          <a:xfrm>
            <a:off x="428625" y="2654300"/>
            <a:ext cx="8410575" cy="30607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Binary data, consisting of 1s and 0s, may be organized into groups of n bits each.</a:t>
            </a:r>
          </a:p>
          <a:p>
            <a:pPr algn="just"/>
            <a:r>
              <a:rPr lang="en-US" sz="2500" dirty="0" smtClean="0"/>
              <a:t>Computers produce and consume data in groups of bits much as we conceive of and use spoken language in the form of words rather than letters. </a:t>
            </a:r>
          </a:p>
          <a:p>
            <a:pPr algn="just"/>
            <a:r>
              <a:rPr lang="en-US" sz="2500" dirty="0" smtClean="0"/>
              <a:t>By grouping, we can send data n bits at a time instead of 1. This is called parallel transmission.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Parallel Transmission</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mechanism for parallel transmission is a conceptually simple one: Use n wires to send n bits at one time. </a:t>
            </a:r>
          </a:p>
          <a:p>
            <a:pPr algn="just"/>
            <a:r>
              <a:rPr lang="en-US" sz="2500" dirty="0" smtClean="0"/>
              <a:t>That way each bit has its own wire, and all n bits of one group can be transmitted with each clock tick from one device to another. </a:t>
            </a:r>
          </a:p>
          <a:p>
            <a:pPr algn="just"/>
            <a:r>
              <a:rPr lang="en-US" sz="2500" dirty="0" smtClean="0"/>
              <a:t>Figure shows how parallel transmission works for n =8. </a:t>
            </a:r>
          </a:p>
          <a:p>
            <a:pPr algn="just"/>
            <a:r>
              <a:rPr lang="en-US" sz="2500" dirty="0" smtClean="0"/>
              <a:t>Typically, the eight wires are bundled in a cable with a connector at each end.</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Parallel Transmission</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Parallel Transmission</a:t>
            </a:r>
          </a:p>
        </p:txBody>
      </p:sp>
      <p:pic>
        <p:nvPicPr>
          <p:cNvPr id="11" name="Picture 6"/>
          <p:cNvPicPr>
            <a:picLocks noChangeAspect="1" noChangeArrowheads="1"/>
          </p:cNvPicPr>
          <p:nvPr/>
        </p:nvPicPr>
        <p:blipFill>
          <a:blip r:embed="rId4"/>
          <a:srcRect/>
          <a:stretch>
            <a:fillRect/>
          </a:stretch>
        </p:blipFill>
        <p:spPr bwMode="auto">
          <a:xfrm>
            <a:off x="1512888" y="1143000"/>
            <a:ext cx="5878512" cy="3427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advantage of parallel transmission is speed. </a:t>
            </a:r>
          </a:p>
          <a:p>
            <a:pPr algn="just"/>
            <a:r>
              <a:rPr lang="en-US" sz="2500" dirty="0" smtClean="0"/>
              <a:t>All else being equal, parallel transmission can increase the transfer speed by a factor of n over serial transmission</a:t>
            </a:r>
          </a:p>
          <a:p>
            <a:pPr algn="just"/>
            <a:r>
              <a:rPr lang="en-US" sz="2500" dirty="0" smtClean="0"/>
              <a:t>But there is a significant disadvantage: cost. </a:t>
            </a:r>
          </a:p>
          <a:p>
            <a:pPr algn="just"/>
            <a:r>
              <a:rPr lang="en-US" sz="2500" dirty="0" smtClean="0"/>
              <a:t>Parallel transmission requires n communication lines (wires) just to transmit the data stream. </a:t>
            </a:r>
          </a:p>
          <a:p>
            <a:pPr algn="just"/>
            <a:r>
              <a:rPr lang="en-US" sz="2500" dirty="0" smtClean="0"/>
              <a:t>Because this is expensive, parallel transmission is usually limited to short distances.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Parallel Transmission</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serial transmission one bit follows another, so we need only one communication channel rather than n to transmit data between two communicating devices (see Figure)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Serial Transmission</a:t>
            </a:r>
          </a:p>
        </p:txBody>
      </p:sp>
      <p:pic>
        <p:nvPicPr>
          <p:cNvPr id="9" name="Picture 6"/>
          <p:cNvPicPr>
            <a:picLocks noChangeAspect="1" noChangeArrowheads="1"/>
          </p:cNvPicPr>
          <p:nvPr/>
        </p:nvPicPr>
        <p:blipFill>
          <a:blip r:embed="rId4"/>
          <a:srcRect/>
          <a:stretch>
            <a:fillRect/>
          </a:stretch>
        </p:blipFill>
        <p:spPr bwMode="auto">
          <a:xfrm>
            <a:off x="1371600" y="2390663"/>
            <a:ext cx="6324600" cy="32481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smtClean="0"/>
              <a:t>The advantage of serial over parallel transmission is that with only one communication channel, serial transmission reduces the cost of transmission over parallel by roughly a factor of n.</a:t>
            </a:r>
          </a:p>
          <a:p>
            <a:pPr algn="just"/>
            <a:r>
              <a:rPr lang="en-US" sz="2500" smtClean="0"/>
              <a:t>Since communication within devices is parallel, conversion devices are required at the interface between the sender and the line (parallel-to-serial) and between the line and the receiver (serial-to-parallel).</a:t>
            </a:r>
          </a:p>
          <a:p>
            <a:pPr algn="just"/>
            <a:r>
              <a:rPr lang="en-US" sz="2500" smtClean="0"/>
              <a:t>Serial transmission occurs in one of three ways: asynchronous, synchronous, and isochronous.</a:t>
            </a:r>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Serial Transmission</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Asynchronous transmission is so named because the timing of a signal is unimportant.</a:t>
            </a:r>
          </a:p>
          <a:p>
            <a:pPr algn="just"/>
            <a:r>
              <a:rPr lang="en-US" sz="2500" dirty="0" smtClean="0"/>
              <a:t>Instead, information is received and translated by agreed upon patterns. </a:t>
            </a:r>
          </a:p>
          <a:p>
            <a:pPr algn="just"/>
            <a:r>
              <a:rPr lang="en-US" sz="2500" dirty="0" smtClean="0"/>
              <a:t>As long as those patterns are followed, the receiving device can retrieve the information without regard to the rhythm in which it is sent. </a:t>
            </a:r>
          </a:p>
          <a:p>
            <a:pPr algn="just"/>
            <a:r>
              <a:rPr lang="en-US" sz="2500" dirty="0" smtClean="0"/>
              <a:t>Patterns are based on grouping the bit stream into bytes.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Each group, usually 8 bits, is sent along the link as a unit. </a:t>
            </a:r>
          </a:p>
          <a:p>
            <a:pPr algn="just"/>
            <a:r>
              <a:rPr lang="en-US" sz="2500" dirty="0" smtClean="0"/>
              <a:t>The sending system handles each group independently, relaying it to the link whenever ready, without regard to a timer</a:t>
            </a:r>
          </a:p>
          <a:p>
            <a:pPr algn="just"/>
            <a:r>
              <a:rPr lang="en-US" sz="2500" dirty="0" smtClean="0"/>
              <a:t>Without synchronization, the receiver cannot use timing to predict when the next group will arrive. </a:t>
            </a:r>
          </a:p>
          <a:p>
            <a:pPr algn="just"/>
            <a:r>
              <a:rPr lang="en-US" sz="2500" dirty="0" smtClean="0"/>
              <a:t>To alert the receiver to the arrival of a new group, therefore, an extra bit is added to the beginning of each byte.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Rate Vs Signal Rate</a:t>
            </a:r>
          </a:p>
        </p:txBody>
      </p:sp>
      <p:sp>
        <p:nvSpPr>
          <p:cNvPr id="12" name="Rectangle 9"/>
          <p:cNvSpPr>
            <a:spLocks noChangeArrowheads="1"/>
          </p:cNvSpPr>
          <p:nvPr/>
        </p:nvSpPr>
        <p:spPr bwMode="auto">
          <a:xfrm>
            <a:off x="228600" y="838200"/>
            <a:ext cx="8686800" cy="1800225"/>
          </a:xfrm>
          <a:prstGeom prst="rect">
            <a:avLst/>
          </a:prstGeom>
          <a:noFill/>
          <a:ln w="9525">
            <a:noFill/>
            <a:miter lim="800000"/>
            <a:headEnd/>
            <a:tailEnd/>
          </a:ln>
          <a:effectLst/>
        </p:spPr>
        <p:txBody>
          <a:bodyPr>
            <a:spAutoFit/>
          </a:bodyPr>
          <a:lstStyle/>
          <a:p>
            <a:pPr algn="just"/>
            <a:r>
              <a:rPr lang="en-US" sz="2800" b="1" i="1" baseline="0" dirty="0"/>
              <a:t>A signal is carrying data in which one data element is encoded as one signal element ( r = 1). If the bit rate is 100 kbps, what is the average value of the baud rate if c is between 0 and 1?</a:t>
            </a:r>
          </a:p>
        </p:txBody>
      </p:sp>
      <p:sp>
        <p:nvSpPr>
          <p:cNvPr id="13" name="Rectangle 10"/>
          <p:cNvSpPr>
            <a:spLocks noChangeArrowheads="1"/>
          </p:cNvSpPr>
          <p:nvPr/>
        </p:nvSpPr>
        <p:spPr bwMode="auto">
          <a:xfrm>
            <a:off x="228600" y="2878138"/>
            <a:ext cx="8686800" cy="1373187"/>
          </a:xfrm>
          <a:prstGeom prst="rect">
            <a:avLst/>
          </a:prstGeom>
          <a:noFill/>
          <a:ln w="9525">
            <a:noFill/>
            <a:miter lim="800000"/>
            <a:headEnd/>
            <a:tailEnd/>
          </a:ln>
          <a:effectLst/>
        </p:spPr>
        <p:txBody>
          <a:bodyPr>
            <a:spAutoFit/>
          </a:bodyPr>
          <a:lstStyle/>
          <a:p>
            <a:pPr algn="just"/>
            <a:r>
              <a:rPr lang="en-US" sz="2800" b="1" i="1" baseline="0" dirty="0">
                <a:solidFill>
                  <a:schemeClr val="hlink"/>
                </a:solidFill>
              </a:rPr>
              <a:t>Solution</a:t>
            </a:r>
          </a:p>
          <a:p>
            <a:pPr algn="just"/>
            <a:r>
              <a:rPr lang="en-US" sz="2800" b="1" i="1" baseline="0" dirty="0">
                <a:latin typeface="Times" pitchFamily="18" charset="0"/>
              </a:rPr>
              <a:t>We assume that the average value of c is 1/2 . The baud rate is then</a:t>
            </a:r>
          </a:p>
        </p:txBody>
      </p:sp>
      <p:pic>
        <p:nvPicPr>
          <p:cNvPr id="14" name="Picture 11"/>
          <p:cNvPicPr>
            <a:picLocks noChangeAspect="1" noChangeArrowheads="1"/>
          </p:cNvPicPr>
          <p:nvPr/>
        </p:nvPicPr>
        <p:blipFill>
          <a:blip r:embed="rId4"/>
          <a:srcRect/>
          <a:stretch>
            <a:fillRect/>
          </a:stretch>
        </p:blipFill>
        <p:spPr bwMode="auto">
          <a:xfrm>
            <a:off x="1365250" y="4495800"/>
            <a:ext cx="6635750" cy="739775"/>
          </a:xfrm>
          <a:prstGeom prst="rect">
            <a:avLst/>
          </a:prstGeom>
          <a:noFill/>
          <a:ln w="57150" cmpd="thickThin">
            <a:solidFill>
              <a:schemeClr val="folHlink"/>
            </a:solidFill>
            <a:miter lim="800000"/>
            <a:headEnd/>
            <a:tailEnd/>
          </a:ln>
          <a:effectLst/>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This bit, usually a 0, is called the start bit.</a:t>
            </a:r>
          </a:p>
          <a:p>
            <a:pPr algn="just"/>
            <a:r>
              <a:rPr lang="en-US" sz="2500" dirty="0" smtClean="0"/>
              <a:t>To let the receiver know that the byte is finished, 1 or more additional bits are appended to the end of the byte.</a:t>
            </a:r>
          </a:p>
          <a:p>
            <a:pPr algn="just"/>
            <a:r>
              <a:rPr lang="en-US" sz="2500" dirty="0" smtClean="0"/>
              <a:t>These bits, usually 1s, are called stop bits. </a:t>
            </a:r>
          </a:p>
          <a:p>
            <a:pPr algn="just"/>
            <a:r>
              <a:rPr lang="en-US" sz="2500" dirty="0" smtClean="0"/>
              <a:t>By this method, each byte is increased in size to at least 10 bits, of which 8 bits is information and 2 bits or more are signals to the receiver.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addition, the transmission of each byte may then be followed by a gap of varying duration. </a:t>
            </a:r>
          </a:p>
          <a:p>
            <a:pPr algn="just"/>
            <a:r>
              <a:rPr lang="en-US" sz="2500" dirty="0" smtClean="0"/>
              <a:t>This gap can be represented either by an idle channel or by a stream of additional stop bits.</a:t>
            </a:r>
          </a:p>
          <a:p>
            <a:pPr algn="just"/>
            <a:r>
              <a:rPr lang="en-US" sz="2500" dirty="0" smtClean="0"/>
              <a:t>The start and stop bits and the gap alert the receiver to the beginning and end of each byte and allow it to synchronize with the data stream. </a:t>
            </a:r>
          </a:p>
          <a:p>
            <a:pPr algn="just"/>
            <a:r>
              <a:rPr lang="en-US" sz="2500" dirty="0" smtClean="0"/>
              <a:t>This mechanism is called asynchronous because, at the byte level, the sender and receiver do not have to be synchronized.</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But within each byte, the receiver must still be synchronized with the incoming bit stream. </a:t>
            </a:r>
          </a:p>
          <a:p>
            <a:pPr algn="just"/>
            <a:r>
              <a:rPr lang="en-US" sz="2500" dirty="0" smtClean="0"/>
              <a:t>Some synchronization is required, but only for the duration of a single byte. </a:t>
            </a:r>
          </a:p>
          <a:p>
            <a:pPr algn="just"/>
            <a:r>
              <a:rPr lang="en-US" sz="2500" dirty="0" smtClean="0"/>
              <a:t>The receiving device resynchronizes at the onset of each new byte. </a:t>
            </a:r>
          </a:p>
          <a:p>
            <a:pPr algn="just"/>
            <a:r>
              <a:rPr lang="en-US" sz="2500" dirty="0" smtClean="0"/>
              <a:t>When the receiver detects a start bit, it sets a timer and begins counting bits as they come in. </a:t>
            </a:r>
          </a:p>
          <a:p>
            <a:pPr algn="just"/>
            <a:r>
              <a:rPr lang="en-US" sz="2500" dirty="0" smtClean="0"/>
              <a:t>After n bits, the receiver looks for a stop bit. </a:t>
            </a:r>
          </a:p>
          <a:p>
            <a:pPr algn="just"/>
            <a:r>
              <a:rPr lang="en-US" sz="2500" dirty="0" smtClean="0"/>
              <a:t>As soon as it detects the stop bit, it waits until it detects the next start bit.</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Figure is illustration of asynchronous transmission. In this example, the start bits are as, the stop bits are 1s, and the gap is represented by an idle line rather than by additional stop bits.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pic>
        <p:nvPicPr>
          <p:cNvPr id="9" name="Picture 6"/>
          <p:cNvPicPr>
            <a:picLocks noChangeAspect="1" noChangeArrowheads="1"/>
          </p:cNvPicPr>
          <p:nvPr/>
        </p:nvPicPr>
        <p:blipFill>
          <a:blip r:embed="rId4"/>
          <a:srcRect/>
          <a:stretch>
            <a:fillRect/>
          </a:stretch>
        </p:blipFill>
        <p:spPr bwMode="auto">
          <a:xfrm>
            <a:off x="762000" y="2516188"/>
            <a:ext cx="7805737" cy="3046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It an attractive choice for situations such as low-speed communication.</a:t>
            </a:r>
          </a:p>
          <a:p>
            <a:pPr algn="just"/>
            <a:r>
              <a:rPr lang="en-US" sz="2500" dirty="0" smtClean="0"/>
              <a:t>For example, the connection of a keyboard to a computer is a natural application for asynchronous transmission. </a:t>
            </a:r>
          </a:p>
          <a:p>
            <a:pPr algn="just"/>
            <a:r>
              <a:rPr lang="en-US" sz="2500" dirty="0" smtClean="0"/>
              <a:t>A user types only one character at a time, types extremely slowly in data processing terms, and leaves unpredictable gaps of time between each character.</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Asynchronous Transmission</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synchronous transmission, the bit stream is combined into longer "frames," which may contain multiple bytes. </a:t>
            </a:r>
          </a:p>
          <a:p>
            <a:pPr algn="just"/>
            <a:r>
              <a:rPr lang="en-US" sz="2500" dirty="0" smtClean="0"/>
              <a:t>Each byte, however, is introduced onto the transmission link without a gap between it and the next one. </a:t>
            </a:r>
          </a:p>
          <a:p>
            <a:pPr algn="just"/>
            <a:r>
              <a:rPr lang="en-US" sz="2500" dirty="0" smtClean="0"/>
              <a:t>It is left to the receiver to separate the bit stream into bytes for decoding purposes. </a:t>
            </a:r>
          </a:p>
          <a:p>
            <a:pPr algn="just"/>
            <a:r>
              <a:rPr lang="en-US" sz="2500" dirty="0" smtClean="0"/>
              <a:t>Data are transmitted as an unbroken string of 1s and 0s, and the receiver separates that string into the bytes, or characters, it needs to reconstruct the information.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pic>
        <p:nvPicPr>
          <p:cNvPr id="11" name="Picture 7"/>
          <p:cNvPicPr>
            <a:picLocks noChangeAspect="1" noChangeArrowheads="1"/>
          </p:cNvPicPr>
          <p:nvPr/>
        </p:nvPicPr>
        <p:blipFill>
          <a:blip r:embed="rId4"/>
          <a:srcRect/>
          <a:stretch>
            <a:fillRect/>
          </a:stretch>
        </p:blipFill>
        <p:spPr bwMode="auto">
          <a:xfrm>
            <a:off x="660400" y="838200"/>
            <a:ext cx="7797800" cy="2020887"/>
          </a:xfrm>
          <a:prstGeom prst="rect">
            <a:avLst/>
          </a:prstGeom>
          <a:noFill/>
          <a:ln w="9525">
            <a:noFill/>
            <a:miter lim="800000"/>
            <a:headEnd/>
            <a:tailEnd/>
          </a:ln>
        </p:spPr>
      </p:pic>
      <p:sp>
        <p:nvSpPr>
          <p:cNvPr id="13" name="Content Placeholder 9"/>
          <p:cNvSpPr>
            <a:spLocks noGrp="1"/>
          </p:cNvSpPr>
          <p:nvPr>
            <p:ph idx="1"/>
          </p:nvPr>
        </p:nvSpPr>
        <p:spPr>
          <a:xfrm>
            <a:off x="457200" y="3276600"/>
            <a:ext cx="8229600" cy="2057400"/>
          </a:xfrm>
        </p:spPr>
        <p:txBody>
          <a:bodyPr/>
          <a:lstStyle/>
          <a:p>
            <a:pPr algn="just"/>
            <a:r>
              <a:rPr lang="en-US" sz="2500" dirty="0" smtClean="0"/>
              <a:t>We have drawn in the divisions between bytes. </a:t>
            </a:r>
          </a:p>
          <a:p>
            <a:pPr algn="just"/>
            <a:r>
              <a:rPr lang="en-US" sz="2500" dirty="0" smtClean="0"/>
              <a:t>In reality, those divisions do not exist; the sender puts its data onto the line as one long string. </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sender puts its data onto the line as one long string. </a:t>
            </a:r>
          </a:p>
          <a:p>
            <a:pPr algn="just"/>
            <a:r>
              <a:rPr lang="en-US" sz="2500" dirty="0" smtClean="0"/>
              <a:t>If the sender wishes to send data in separate bursts, the gaps between bursts must be filled with a special sequence of 0s and 1s that means idle. </a:t>
            </a:r>
          </a:p>
          <a:p>
            <a:pPr algn="just"/>
            <a:r>
              <a:rPr lang="en-US" sz="2500" dirty="0" smtClean="0"/>
              <a:t>The receiver counts the bits as they arrive and groups them in 8-bit units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Without gaps and start and stop bits, there is no built-in mechanism to help the receiving device adjust its bit synchronization midstream. </a:t>
            </a:r>
          </a:p>
          <a:p>
            <a:pPr algn="just"/>
            <a:r>
              <a:rPr lang="en-US" sz="2500" dirty="0" smtClean="0"/>
              <a:t>Timing becomes very important, therefore, because the accuracy of the received information is completely dependent on the ability of the receiving device to keep an accurate count of the bits as they come in.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advantage of synchronous transmission is speed.</a:t>
            </a:r>
          </a:p>
          <a:p>
            <a:pPr algn="just"/>
            <a:r>
              <a:rPr lang="en-US" sz="2500" dirty="0" smtClean="0"/>
              <a:t>With no extra bits or gaps to introduce at the sending end and remove at the receiving end, and, by extension, with fewer bits to move across the link, synchronous transmission is faster than asynchronous transmission. </a:t>
            </a:r>
          </a:p>
          <a:p>
            <a:pPr algn="just"/>
            <a:r>
              <a:rPr lang="en-US" sz="2500" dirty="0" smtClean="0"/>
              <a:t>For this reason, it is more useful for high-speed applications such as the transmission of data from one computer to another.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Bandwidth</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Bandwidth of a digital signal is infinite, the effective bandwidth is finite</a:t>
            </a:r>
          </a:p>
          <a:p>
            <a:pPr algn="just"/>
            <a:r>
              <a:rPr lang="en-US" sz="2500" dirty="0" smtClean="0"/>
              <a:t>the bandwidth (range of frequencies) is proportional to the signal rate (baud rate). </a:t>
            </a:r>
          </a:p>
          <a:p>
            <a:pPr algn="just"/>
            <a:r>
              <a:rPr lang="en-US" sz="2500" dirty="0" smtClean="0"/>
              <a:t>The minimum bandwidth can be given as</a:t>
            </a:r>
          </a:p>
          <a:p>
            <a:pPr algn="just"/>
            <a:r>
              <a:rPr lang="en-US" sz="2500" dirty="0" err="1" smtClean="0"/>
              <a:t>Bmin</a:t>
            </a:r>
            <a:r>
              <a:rPr lang="en-US" sz="2500" dirty="0" smtClean="0"/>
              <a:t> = c * N * (1/r) </a:t>
            </a:r>
          </a:p>
          <a:p>
            <a:pPr algn="just"/>
            <a:r>
              <a:rPr lang="en-US" sz="2500" dirty="0" smtClean="0"/>
              <a:t>We can solve for the maximum data rate if the bandwidth of the channel is given</a:t>
            </a:r>
          </a:p>
          <a:p>
            <a:pPr algn="just"/>
            <a:r>
              <a:rPr lang="en-US" sz="2500" dirty="0" err="1" smtClean="0"/>
              <a:t>Nmax</a:t>
            </a:r>
            <a:r>
              <a:rPr lang="en-US" sz="2500" dirty="0" smtClean="0"/>
              <a:t> = (1/c) * B * r</a:t>
            </a:r>
            <a:endParaRPr lang="en-US" sz="2500"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Byte synchronization is accomplished in the data link layer.</a:t>
            </a:r>
          </a:p>
          <a:p>
            <a:pPr algn="just"/>
            <a:r>
              <a:rPr lang="en-US" sz="2500" dirty="0" smtClean="0"/>
              <a:t>Although there is no gap between characters in synchronous serial transmission, there may be uneven gaps between frames.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Synchronous Transmission</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609600"/>
            <a:ext cx="8229600" cy="4572000"/>
          </a:xfrm>
        </p:spPr>
        <p:txBody>
          <a:bodyPr/>
          <a:lstStyle/>
          <a:p>
            <a:pPr algn="just"/>
            <a:r>
              <a:rPr lang="en-US" sz="2500" dirty="0" smtClean="0"/>
              <a:t>In real-time audio and video, in which uneven delays between frames are not acceptable, synchronous transmission fails. </a:t>
            </a:r>
          </a:p>
          <a:p>
            <a:pPr algn="just"/>
            <a:r>
              <a:rPr lang="en-US" sz="2500" dirty="0" err="1" smtClean="0"/>
              <a:t>Eg</a:t>
            </a:r>
            <a:r>
              <a:rPr lang="en-US" sz="2500" dirty="0" smtClean="0"/>
              <a:t> : TV images are broadcast at the rate of 30 images per second; they must be viewed at the same rate. </a:t>
            </a:r>
          </a:p>
          <a:p>
            <a:pPr algn="just"/>
            <a:r>
              <a:rPr lang="en-US" sz="2500" dirty="0" smtClean="0"/>
              <a:t>If each image is sent by using one or more frames, there should be no delays between frames. </a:t>
            </a:r>
          </a:p>
          <a:p>
            <a:pPr algn="just"/>
            <a:r>
              <a:rPr lang="en-US" sz="2500" dirty="0" smtClean="0"/>
              <a:t>For this type of application, synchronization between characters is not enough; the entire stream of bits must be synchronized. </a:t>
            </a:r>
          </a:p>
          <a:p>
            <a:pPr algn="just"/>
            <a:r>
              <a:rPr lang="en-US" sz="2500" dirty="0" smtClean="0"/>
              <a:t>The isochronous transmission guarantees that the data arrive at a fixed rate.</a:t>
            </a:r>
          </a:p>
          <a:p>
            <a:pPr algn="just"/>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Isochronous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Baseline Wandering</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decoding a digital signal, the receiver calculates a running average of the received signal power. </a:t>
            </a:r>
          </a:p>
          <a:p>
            <a:pPr algn="just"/>
            <a:r>
              <a:rPr lang="en-US" sz="2500" dirty="0" smtClean="0"/>
              <a:t>This average is called the baseline. </a:t>
            </a:r>
          </a:p>
          <a:p>
            <a:pPr algn="just"/>
            <a:r>
              <a:rPr lang="en-US" sz="2500" dirty="0" smtClean="0"/>
              <a:t>The incoming signal power is evaluated against this baseline to determine the value of the data element.</a:t>
            </a:r>
          </a:p>
          <a:p>
            <a:pPr algn="just"/>
            <a:r>
              <a:rPr lang="en-US" sz="2500" dirty="0" smtClean="0"/>
              <a:t>A long string of 0s or 1s can cause a drift in the baseline (baseline wandering) and make it difficult for the receiver to decode correctly. </a:t>
            </a:r>
          </a:p>
          <a:p>
            <a:pPr algn="just"/>
            <a:r>
              <a:rPr lang="en-US" sz="2500" dirty="0" smtClean="0"/>
              <a:t>A good line coding scheme needs to prevent baseline wandering.</a:t>
            </a:r>
            <a:endParaRPr lang="en-US" sz="25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DC ( Direct-Current) Components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When the voltage level in a digital signal is constant for a while, the spectrum creates very low frequencies (results of Fourier analysis). </a:t>
            </a:r>
          </a:p>
          <a:p>
            <a:pPr algn="just"/>
            <a:r>
              <a:rPr lang="en-US" sz="2500" dirty="0" smtClean="0"/>
              <a:t>These frequencies around zero, called DC (direct-current) components, present problems for a system that cannot pass low frequencies or a system that uses electrical coupling (via a transformer).</a:t>
            </a:r>
            <a:endParaRPr lang="en-US" sz="25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Self-synchronization</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To correctly interpret the signals received from the sender, the receiver's bit intervals must correspond exactly to the sender's bit intervals. </a:t>
            </a:r>
          </a:p>
          <a:p>
            <a:pPr algn="just"/>
            <a:r>
              <a:rPr lang="en-US" sz="2500" dirty="0" smtClean="0"/>
              <a:t>If the receiver clock is faster or slower, the bit intervals are not matched and the receiver might misinterpret the signals.</a:t>
            </a:r>
          </a:p>
          <a:p>
            <a:pPr algn="just"/>
            <a:r>
              <a:rPr lang="en-US" sz="2500" dirty="0" smtClean="0"/>
              <a:t>Figure shows a situation in which the receiver has a shorter bit duration. The sender sends 10110001, while the receiver receives 110111000011</a:t>
            </a:r>
            <a:endParaRPr lang="en-US" sz="25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Self-synchronization</a:t>
            </a:r>
          </a:p>
        </p:txBody>
      </p:sp>
      <p:sp>
        <p:nvSpPr>
          <p:cNvPr id="12" name="Text Box 4"/>
          <p:cNvSpPr txBox="1">
            <a:spLocks noChangeArrowheads="1"/>
          </p:cNvSpPr>
          <p:nvPr/>
        </p:nvSpPr>
        <p:spPr bwMode="auto">
          <a:xfrm>
            <a:off x="304800" y="762000"/>
            <a:ext cx="5116144" cy="477054"/>
          </a:xfrm>
          <a:prstGeom prst="rect">
            <a:avLst/>
          </a:prstGeom>
          <a:noFill/>
          <a:ln w="9525">
            <a:noFill/>
            <a:miter lim="800000"/>
            <a:headEnd/>
            <a:tailEnd/>
          </a:ln>
          <a:effectLst/>
        </p:spPr>
        <p:txBody>
          <a:bodyPr wrap="none">
            <a:spAutoFit/>
          </a:bodyPr>
          <a:lstStyle/>
          <a:p>
            <a:r>
              <a:rPr lang="en-US" sz="2500" b="1" baseline="0" dirty="0" smtClean="0"/>
              <a:t>Effect </a:t>
            </a:r>
            <a:r>
              <a:rPr lang="en-US" sz="2500" b="1" baseline="0" dirty="0"/>
              <a:t>of lack of synchronization</a:t>
            </a:r>
          </a:p>
        </p:txBody>
      </p:sp>
      <p:pic>
        <p:nvPicPr>
          <p:cNvPr id="13" name="Picture 6"/>
          <p:cNvPicPr>
            <a:picLocks noChangeAspect="1" noChangeArrowheads="1"/>
          </p:cNvPicPr>
          <p:nvPr/>
        </p:nvPicPr>
        <p:blipFill>
          <a:blip r:embed="rId4"/>
          <a:srcRect/>
          <a:stretch>
            <a:fillRect/>
          </a:stretch>
        </p:blipFill>
        <p:spPr bwMode="auto">
          <a:xfrm>
            <a:off x="1220788" y="1219200"/>
            <a:ext cx="6627812" cy="427196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Self-synchronization</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self-synchronizing digital signal includes timing information in the data being transmitted. </a:t>
            </a:r>
          </a:p>
          <a:p>
            <a:pPr algn="just"/>
            <a:r>
              <a:rPr lang="en-US" sz="2500" dirty="0" smtClean="0"/>
              <a:t>This can be achieved if there are transitions in the signal that alert the receiver to the beginning, middle, or end of the pulse. </a:t>
            </a:r>
          </a:p>
          <a:p>
            <a:pPr algn="just"/>
            <a:r>
              <a:rPr lang="en-US" sz="2500" dirty="0" smtClean="0"/>
              <a:t>If the receiver's clock is out of synchronization, these points can reset the clock.</a:t>
            </a:r>
            <a:endParaRPr lang="en-US" sz="25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Self-synchronization</a:t>
            </a:r>
          </a:p>
        </p:txBody>
      </p:sp>
      <p:sp>
        <p:nvSpPr>
          <p:cNvPr id="12" name="Rectangle 10"/>
          <p:cNvSpPr>
            <a:spLocks noChangeArrowheads="1"/>
          </p:cNvSpPr>
          <p:nvPr/>
        </p:nvSpPr>
        <p:spPr bwMode="auto">
          <a:xfrm>
            <a:off x="228600" y="1981200"/>
            <a:ext cx="8686800" cy="1246495"/>
          </a:xfrm>
          <a:prstGeom prst="rect">
            <a:avLst/>
          </a:prstGeom>
          <a:noFill/>
          <a:ln w="9525">
            <a:noFill/>
            <a:miter lim="800000"/>
            <a:headEnd/>
            <a:tailEnd/>
          </a:ln>
          <a:effectLst/>
        </p:spPr>
        <p:txBody>
          <a:bodyPr>
            <a:spAutoFit/>
          </a:bodyPr>
          <a:lstStyle/>
          <a:p>
            <a:pPr algn="just"/>
            <a:r>
              <a:rPr lang="en-US" sz="2500" baseline="0" dirty="0">
                <a:solidFill>
                  <a:schemeClr val="hlink"/>
                </a:solidFill>
                <a:latin typeface="+mn-lt"/>
              </a:rPr>
              <a:t>Solution</a:t>
            </a:r>
          </a:p>
          <a:p>
            <a:pPr algn="just"/>
            <a:r>
              <a:rPr lang="en-US" sz="2500" baseline="0" dirty="0">
                <a:latin typeface="+mn-lt"/>
              </a:rPr>
              <a:t>At 1 kbps, the receiver receives 1001 bps instead of 1000 bps.</a:t>
            </a:r>
          </a:p>
        </p:txBody>
      </p:sp>
      <p:pic>
        <p:nvPicPr>
          <p:cNvPr id="13" name="Picture 13"/>
          <p:cNvPicPr>
            <a:picLocks noChangeAspect="1" noChangeArrowheads="1"/>
          </p:cNvPicPr>
          <p:nvPr/>
        </p:nvPicPr>
        <p:blipFill>
          <a:blip r:embed="rId4"/>
          <a:srcRect/>
          <a:stretch>
            <a:fillRect/>
          </a:stretch>
        </p:blipFill>
        <p:spPr bwMode="auto">
          <a:xfrm>
            <a:off x="1300163" y="3321050"/>
            <a:ext cx="6542087" cy="341313"/>
          </a:xfrm>
          <a:prstGeom prst="rect">
            <a:avLst/>
          </a:prstGeom>
          <a:noFill/>
          <a:ln w="57150" cmpd="thickThin">
            <a:solidFill>
              <a:schemeClr val="folHlink"/>
            </a:solidFill>
            <a:miter lim="800000"/>
            <a:headEnd/>
            <a:tailEnd/>
          </a:ln>
          <a:effectLst/>
        </p:spPr>
      </p:pic>
      <p:sp>
        <p:nvSpPr>
          <p:cNvPr id="14" name="Rectangle 14"/>
          <p:cNvSpPr>
            <a:spLocks noChangeArrowheads="1"/>
          </p:cNvSpPr>
          <p:nvPr/>
        </p:nvSpPr>
        <p:spPr bwMode="auto">
          <a:xfrm>
            <a:off x="304800" y="3930650"/>
            <a:ext cx="8686800" cy="861774"/>
          </a:xfrm>
          <a:prstGeom prst="rect">
            <a:avLst/>
          </a:prstGeom>
          <a:noFill/>
          <a:ln w="9525">
            <a:noFill/>
            <a:miter lim="800000"/>
            <a:headEnd/>
            <a:tailEnd/>
          </a:ln>
          <a:effectLst/>
        </p:spPr>
        <p:txBody>
          <a:bodyPr>
            <a:spAutoFit/>
          </a:bodyPr>
          <a:lstStyle/>
          <a:p>
            <a:pPr algn="just"/>
            <a:r>
              <a:rPr lang="en-US" sz="2500" baseline="0" dirty="0"/>
              <a:t>At 1 Mbps, the receiver receives 1,001,000 bps instead of 1,000,000 bps.</a:t>
            </a:r>
          </a:p>
        </p:txBody>
      </p:sp>
      <p:pic>
        <p:nvPicPr>
          <p:cNvPr id="15" name="Picture 16"/>
          <p:cNvPicPr>
            <a:picLocks noChangeAspect="1" noChangeArrowheads="1"/>
          </p:cNvPicPr>
          <p:nvPr/>
        </p:nvPicPr>
        <p:blipFill>
          <a:blip r:embed="rId5"/>
          <a:srcRect/>
          <a:stretch>
            <a:fillRect/>
          </a:stretch>
        </p:blipFill>
        <p:spPr bwMode="auto">
          <a:xfrm>
            <a:off x="579438" y="5103813"/>
            <a:ext cx="7983537" cy="306387"/>
          </a:xfrm>
          <a:prstGeom prst="rect">
            <a:avLst/>
          </a:prstGeom>
          <a:noFill/>
          <a:ln w="57150" cmpd="thickThin">
            <a:solidFill>
              <a:schemeClr val="folHlink"/>
            </a:solidFill>
            <a:miter lim="800000"/>
            <a:headEnd/>
            <a:tailEnd/>
          </a:ln>
          <a:effectLst/>
        </p:spPr>
      </p:pic>
      <p:sp>
        <p:nvSpPr>
          <p:cNvPr id="16" name="Rectangle 9"/>
          <p:cNvSpPr>
            <a:spLocks noChangeArrowheads="1"/>
          </p:cNvSpPr>
          <p:nvPr/>
        </p:nvSpPr>
        <p:spPr bwMode="auto">
          <a:xfrm>
            <a:off x="228600" y="533400"/>
            <a:ext cx="8686800" cy="1631216"/>
          </a:xfrm>
          <a:prstGeom prst="rect">
            <a:avLst/>
          </a:prstGeom>
          <a:noFill/>
          <a:ln w="9525">
            <a:noFill/>
            <a:miter lim="800000"/>
            <a:headEnd/>
            <a:tailEnd/>
          </a:ln>
          <a:effectLst/>
        </p:spPr>
        <p:txBody>
          <a:bodyPr>
            <a:spAutoFit/>
          </a:bodyPr>
          <a:lstStyle/>
          <a:p>
            <a:pPr algn="just"/>
            <a:r>
              <a:rPr lang="en-US" sz="2500" baseline="0" dirty="0"/>
              <a:t>In a digital transmission, the receiver clock is 0.1 percent faster than the sender clock. How many extra bits per second does the receiver receive if the data rate is </a:t>
            </a:r>
            <a:br>
              <a:rPr lang="en-US" sz="2500" baseline="0" dirty="0"/>
            </a:br>
            <a:r>
              <a:rPr lang="en-US" sz="2500" baseline="0" dirty="0"/>
              <a:t>1 kbps? How many if the data rate is 1 Mbps?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5334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Line Coding Schemes</a:t>
            </a:r>
          </a:p>
        </p:txBody>
      </p:sp>
      <p:pic>
        <p:nvPicPr>
          <p:cNvPr id="12" name="Picture 6"/>
          <p:cNvPicPr>
            <a:picLocks noChangeAspect="1" noChangeArrowheads="1"/>
          </p:cNvPicPr>
          <p:nvPr/>
        </p:nvPicPr>
        <p:blipFill>
          <a:blip r:embed="rId4"/>
          <a:srcRect/>
          <a:stretch>
            <a:fillRect/>
          </a:stretch>
        </p:blipFill>
        <p:spPr bwMode="auto">
          <a:xfrm>
            <a:off x="457200" y="1219200"/>
            <a:ext cx="7642225" cy="337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715962"/>
          </a:xfrm>
        </p:spPr>
        <p:txBody>
          <a:bodyPr/>
          <a:lstStyle/>
          <a:p>
            <a:pPr algn="l"/>
            <a:r>
              <a:rPr lang="en-US" sz="3000" b="1" dirty="0" smtClean="0"/>
              <a:t>Digital-to-Digital Conversion</a:t>
            </a:r>
          </a:p>
        </p:txBody>
      </p:sp>
      <p:sp>
        <p:nvSpPr>
          <p:cNvPr id="10" name="Content Placeholder 9"/>
          <p:cNvSpPr>
            <a:spLocks noGrp="1"/>
          </p:cNvSpPr>
          <p:nvPr>
            <p:ph idx="1"/>
          </p:nvPr>
        </p:nvSpPr>
        <p:spPr>
          <a:xfrm>
            <a:off x="457200" y="1143000"/>
            <a:ext cx="8229600" cy="3886200"/>
          </a:xfrm>
        </p:spPr>
        <p:txBody>
          <a:bodyPr/>
          <a:lstStyle/>
          <a:p>
            <a:pPr lvl="1" algn="just">
              <a:buFont typeface="Arial" pitchFamily="34" charset="0"/>
              <a:buChar char="•"/>
            </a:pPr>
            <a:r>
              <a:rPr lang="en-US" sz="2500" dirty="0" smtClean="0"/>
              <a:t>The </a:t>
            </a:r>
            <a:r>
              <a:rPr lang="en-US" sz="2500" dirty="0" smtClean="0"/>
              <a:t>conversion involves three techniques: </a:t>
            </a:r>
            <a:endParaRPr lang="en-US" sz="2500" dirty="0" smtClean="0"/>
          </a:p>
          <a:p>
            <a:pPr lvl="2" algn="just">
              <a:buFont typeface="Arial" pitchFamily="34" charset="0"/>
              <a:buChar char="•"/>
            </a:pPr>
            <a:r>
              <a:rPr lang="en-US" dirty="0" smtClean="0"/>
              <a:t>line </a:t>
            </a:r>
            <a:r>
              <a:rPr lang="en-US" dirty="0" smtClean="0"/>
              <a:t>coding, </a:t>
            </a:r>
            <a:endParaRPr lang="en-US" dirty="0" smtClean="0"/>
          </a:p>
          <a:p>
            <a:pPr lvl="2" algn="just">
              <a:buFont typeface="Arial" pitchFamily="34" charset="0"/>
              <a:buChar char="•"/>
            </a:pPr>
            <a:r>
              <a:rPr lang="en-US" dirty="0" smtClean="0"/>
              <a:t>block </a:t>
            </a:r>
            <a:r>
              <a:rPr lang="en-US" dirty="0" smtClean="0"/>
              <a:t>coding, and </a:t>
            </a:r>
            <a:endParaRPr lang="en-US" dirty="0" smtClean="0"/>
          </a:p>
          <a:p>
            <a:pPr lvl="2" algn="just">
              <a:buFont typeface="Arial" pitchFamily="34" charset="0"/>
              <a:buChar char="•"/>
            </a:pPr>
            <a:r>
              <a:rPr lang="en-US" dirty="0" smtClean="0"/>
              <a:t>scrambling</a:t>
            </a:r>
            <a:r>
              <a:rPr lang="en-US" dirty="0" smtClean="0"/>
              <a:t>. </a:t>
            </a:r>
          </a:p>
          <a:p>
            <a:pPr lvl="1" algn="just">
              <a:buFont typeface="Arial" pitchFamily="34" charset="0"/>
              <a:buChar char="•"/>
            </a:pPr>
            <a:endParaRPr lang="en-US" sz="2500" dirty="0" smtClean="0"/>
          </a:p>
          <a:p>
            <a:pPr lvl="1" algn="just">
              <a:buFont typeface="Arial" pitchFamily="34" charset="0"/>
              <a:buChar char="•"/>
            </a:pPr>
            <a:r>
              <a:rPr lang="en-US" sz="2500" dirty="0" smtClean="0"/>
              <a:t>Line </a:t>
            </a:r>
            <a:r>
              <a:rPr lang="en-US" sz="2500" dirty="0" smtClean="0"/>
              <a:t>coding is always needed - block coding and scrambling may or may not be needed</a:t>
            </a:r>
            <a:endParaRPr lang="en-US" sz="25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Unipolar</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All the signal levels are on one side of the time axis, either above or below</a:t>
            </a:r>
          </a:p>
          <a:p>
            <a:pPr algn="just"/>
            <a:r>
              <a:rPr lang="en-US" sz="2500" b="1" dirty="0" smtClean="0"/>
              <a:t>NRZ (Non-Return-to-Zero)</a:t>
            </a:r>
            <a:r>
              <a:rPr lang="en-US" sz="2500" dirty="0" smtClean="0"/>
              <a:t> </a:t>
            </a:r>
          </a:p>
          <a:p>
            <a:pPr algn="just"/>
            <a:r>
              <a:rPr lang="en-US" sz="2500" dirty="0" smtClean="0"/>
              <a:t>The positive voltage defines bit 1 and the zero voltage defines bit 0. </a:t>
            </a:r>
          </a:p>
          <a:p>
            <a:pPr algn="just"/>
            <a:r>
              <a:rPr lang="en-US" sz="2500" dirty="0" smtClean="0"/>
              <a:t>It is called NRZ because the signal does not return to zero at the middle of the bit. </a:t>
            </a:r>
          </a:p>
          <a:p>
            <a:pPr algn="just"/>
            <a:r>
              <a:rPr lang="en-US" sz="2500" dirty="0" smtClean="0"/>
              <a:t>Figure show a unipolar NRZ scheme.</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Unipolar- NRZ</a:t>
            </a:r>
          </a:p>
        </p:txBody>
      </p:sp>
      <p:pic>
        <p:nvPicPr>
          <p:cNvPr id="12" name="Picture 6"/>
          <p:cNvPicPr>
            <a:picLocks noChangeAspect="1" noChangeArrowheads="1"/>
          </p:cNvPicPr>
          <p:nvPr/>
        </p:nvPicPr>
        <p:blipFill>
          <a:blip r:embed="rId4"/>
          <a:srcRect/>
          <a:stretch>
            <a:fillRect/>
          </a:stretch>
        </p:blipFill>
        <p:spPr bwMode="auto">
          <a:xfrm>
            <a:off x="858838" y="1828800"/>
            <a:ext cx="7294562" cy="18811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Polar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voltages are on the both sides of the time axis. </a:t>
            </a:r>
          </a:p>
          <a:p>
            <a:pPr algn="just"/>
            <a:r>
              <a:rPr lang="en-US" sz="2500" dirty="0" smtClean="0"/>
              <a:t>Example : the voltage level for 0 can be positive and the voltage level for 1 can be negative.</a:t>
            </a:r>
          </a:p>
          <a:p>
            <a:pPr algn="just"/>
            <a:r>
              <a:rPr lang="en-US" sz="2500" b="1" dirty="0" smtClean="0"/>
              <a:t>Non-Return-to-Zero (NRZ) </a:t>
            </a:r>
          </a:p>
          <a:p>
            <a:pPr algn="just"/>
            <a:r>
              <a:rPr lang="en-US" sz="2500" dirty="0" smtClean="0"/>
              <a:t>In polar NRZ encoding, we use two levels of voltage amplitude. </a:t>
            </a:r>
          </a:p>
          <a:p>
            <a:pPr algn="just"/>
            <a:r>
              <a:rPr lang="en-US" sz="2500" dirty="0" smtClean="0"/>
              <a:t>We can have two versions of polar NRZ: NRZ-Level and NRZ-Invert, as shown in Figure.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Non-Return-to-Zero (NRZ) </a:t>
            </a:r>
          </a:p>
        </p:txBody>
      </p:sp>
      <p:sp>
        <p:nvSpPr>
          <p:cNvPr id="12" name="Text Box 4"/>
          <p:cNvSpPr txBox="1">
            <a:spLocks noChangeArrowheads="1"/>
          </p:cNvSpPr>
          <p:nvPr/>
        </p:nvSpPr>
        <p:spPr bwMode="auto">
          <a:xfrm>
            <a:off x="304800" y="762000"/>
            <a:ext cx="5273238" cy="477054"/>
          </a:xfrm>
          <a:prstGeom prst="rect">
            <a:avLst/>
          </a:prstGeom>
          <a:noFill/>
          <a:ln w="9525">
            <a:noFill/>
            <a:miter lim="800000"/>
            <a:headEnd/>
            <a:tailEnd/>
          </a:ln>
          <a:effectLst/>
        </p:spPr>
        <p:txBody>
          <a:bodyPr wrap="none">
            <a:spAutoFit/>
          </a:bodyPr>
          <a:lstStyle/>
          <a:p>
            <a:r>
              <a:rPr lang="en-US" sz="2500" b="1" baseline="0" dirty="0" smtClean="0">
                <a:solidFill>
                  <a:schemeClr val="folHlink"/>
                </a:solidFill>
              </a:rPr>
              <a:t> </a:t>
            </a:r>
            <a:r>
              <a:rPr lang="en-US" sz="2500" b="1" i="1" baseline="0" dirty="0"/>
              <a:t>Polar NRZ-L and NRZ-I schemes</a:t>
            </a:r>
          </a:p>
        </p:txBody>
      </p:sp>
      <p:pic>
        <p:nvPicPr>
          <p:cNvPr id="13" name="Picture 6"/>
          <p:cNvPicPr>
            <a:picLocks noChangeAspect="1" noChangeArrowheads="1"/>
          </p:cNvPicPr>
          <p:nvPr/>
        </p:nvPicPr>
        <p:blipFill>
          <a:blip r:embed="rId4"/>
          <a:srcRect/>
          <a:stretch>
            <a:fillRect/>
          </a:stretch>
        </p:blipFill>
        <p:spPr bwMode="auto">
          <a:xfrm>
            <a:off x="125413" y="2133600"/>
            <a:ext cx="8866187" cy="2768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Non-Return-to-Zero (NRZ)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figure also shows the value of r, the average baud rate, and the bandwidth.</a:t>
            </a:r>
          </a:p>
          <a:p>
            <a:pPr algn="just"/>
            <a:r>
              <a:rPr lang="en-US" sz="2500" dirty="0" smtClean="0"/>
              <a:t>In the first variation, NRZ-L (NRZ-Level), the level of the voltage determines the value of the bit. </a:t>
            </a:r>
          </a:p>
          <a:p>
            <a:pPr algn="just"/>
            <a:r>
              <a:rPr lang="en-US" sz="2500" dirty="0" smtClean="0"/>
              <a:t>In the second variation, NRZ-I (NRZ-Invert), the change or lack of change in the level of the voltage determines the value of the bit. </a:t>
            </a:r>
          </a:p>
          <a:p>
            <a:pPr algn="just"/>
            <a:r>
              <a:rPr lang="en-US" sz="2500" dirty="0" smtClean="0"/>
              <a:t>If there is no change, the bit is 0; if there is a change, the bit is 1.</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NRZ – Baseline Wandering Problem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Although baseline wandering is a problem for both variations, it is twice as severe in NRZ-L. </a:t>
            </a:r>
          </a:p>
          <a:p>
            <a:pPr algn="just"/>
            <a:r>
              <a:rPr lang="en-US" sz="2500" dirty="0" smtClean="0"/>
              <a:t>If there is a long sequence of 0s or 1s in NRZ-L, the average signal power becomes skewed. </a:t>
            </a:r>
          </a:p>
          <a:p>
            <a:pPr algn="just"/>
            <a:r>
              <a:rPr lang="en-US" sz="2500" dirty="0" smtClean="0"/>
              <a:t>The receiver might have difficulty discerning the bit value. </a:t>
            </a:r>
          </a:p>
          <a:p>
            <a:pPr algn="just"/>
            <a:r>
              <a:rPr lang="en-US" sz="2500" dirty="0" smtClean="0"/>
              <a:t>In NRZ-I this problem occurs only for a long sequence of as. </a:t>
            </a:r>
          </a:p>
          <a:p>
            <a:pPr algn="just"/>
            <a:r>
              <a:rPr lang="en-US" sz="2500" dirty="0" smtClean="0"/>
              <a:t>If somehow we can eliminate the long sequence of as, we can avoid baseline wandering.</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NRZ – Synchronization Problem</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synchronization problem (sender and receiver clocks are not synchronized) also exists in both schemes. </a:t>
            </a:r>
          </a:p>
          <a:p>
            <a:pPr algn="just"/>
            <a:r>
              <a:rPr lang="en-US" sz="2500" dirty="0" smtClean="0"/>
              <a:t>Again, this problem is more serious in NRZ-L than in NRZ-I. </a:t>
            </a:r>
          </a:p>
          <a:p>
            <a:pPr algn="just"/>
            <a:r>
              <a:rPr lang="en-US" sz="2500" dirty="0" smtClean="0"/>
              <a:t>While a long sequence of as can cause a problem in both schemes, a long sequence of 1s affects only NRZ-L</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NRZ – Polarity</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Another problem with NRZ-L occurs when there is a sudden change of polarity in the system. </a:t>
            </a:r>
          </a:p>
          <a:p>
            <a:pPr algn="just"/>
            <a:r>
              <a:rPr lang="en-US" sz="2500" dirty="0" smtClean="0"/>
              <a:t>For example, if twisted-pair cable is the medium, a change in the polarity of the wire results in all 0s  interpreted as 1s and all 1s interpreted as 0s. </a:t>
            </a:r>
          </a:p>
          <a:p>
            <a:pPr algn="just"/>
            <a:r>
              <a:rPr lang="en-US" sz="2500" dirty="0" smtClean="0"/>
              <a:t>NRZ-I does not have this problem. </a:t>
            </a:r>
          </a:p>
          <a:p>
            <a:pPr algn="just"/>
            <a:r>
              <a:rPr lang="en-US" sz="2500" dirty="0" smtClean="0"/>
              <a:t>Both schemes have an average signal rate of N/2 Bd.</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NRZ – DC Component</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vertical axis shows the power density (the power for each 1Hz of bandwidth); the horizontal axis shows the frequency. </a:t>
            </a:r>
          </a:p>
          <a:p>
            <a:pPr algn="just"/>
            <a:r>
              <a:rPr lang="en-US" sz="2500" dirty="0" smtClean="0"/>
              <a:t>The bandwidth reveals a very serious problem for this type of encoding. </a:t>
            </a:r>
          </a:p>
          <a:p>
            <a:pPr algn="just"/>
            <a:r>
              <a:rPr lang="en-US" sz="2500" dirty="0" smtClean="0"/>
              <a:t>The value of the power density is very high around frequencies close to zero. </a:t>
            </a:r>
          </a:p>
          <a:p>
            <a:pPr algn="just"/>
            <a:r>
              <a:rPr lang="en-US" sz="2500" dirty="0" smtClean="0"/>
              <a:t>This means that there are DC components that carry a high level of energy</a:t>
            </a:r>
          </a:p>
          <a:p>
            <a:pPr algn="just"/>
            <a:r>
              <a:rPr lang="en-US" sz="2500" dirty="0" smtClean="0"/>
              <a:t>NRZ-L and NRZ-I both have a DC component problem</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NRZ – DC Component</a:t>
            </a:r>
          </a:p>
        </p:txBody>
      </p:sp>
      <p:sp>
        <p:nvSpPr>
          <p:cNvPr id="10" name="Content Placeholder 9"/>
          <p:cNvSpPr>
            <a:spLocks noGrp="1"/>
          </p:cNvSpPr>
          <p:nvPr>
            <p:ph idx="1"/>
          </p:nvPr>
        </p:nvSpPr>
        <p:spPr>
          <a:xfrm>
            <a:off x="457200" y="762000"/>
            <a:ext cx="8229600" cy="4572000"/>
          </a:xfrm>
        </p:spPr>
        <p:txBody>
          <a:bodyPr/>
          <a:lstStyle/>
          <a:p>
            <a:pPr algn="just"/>
            <a:r>
              <a:rPr lang="en-US" sz="2500" b="1" dirty="0" smtClean="0"/>
              <a:t>Example :</a:t>
            </a:r>
            <a:r>
              <a:rPr lang="en-US" sz="2500" dirty="0" smtClean="0"/>
              <a:t> A system is using NRZ-I to transfer 10-Mbps data. What are the average signal rate and minimum bandwidth?</a:t>
            </a:r>
          </a:p>
          <a:p>
            <a:pPr algn="just">
              <a:buNone/>
            </a:pPr>
            <a:endParaRPr lang="en-US" sz="2500" dirty="0" smtClean="0"/>
          </a:p>
          <a:p>
            <a:pPr algn="just">
              <a:buNone/>
            </a:pPr>
            <a:r>
              <a:rPr lang="en-US" sz="2500" b="1" dirty="0" smtClean="0"/>
              <a:t>Solution</a:t>
            </a:r>
          </a:p>
          <a:p>
            <a:pPr algn="just">
              <a:buNone/>
            </a:pPr>
            <a:r>
              <a:rPr lang="en-US" sz="2500" dirty="0" smtClean="0"/>
              <a:t>	The average signal rate is S =N/2 =500 </a:t>
            </a:r>
            <a:r>
              <a:rPr lang="en-US" sz="2500" dirty="0" err="1" smtClean="0"/>
              <a:t>kbaud</a:t>
            </a:r>
            <a:r>
              <a:rPr lang="en-US" sz="2500" dirty="0" smtClean="0"/>
              <a:t>. </a:t>
            </a:r>
          </a:p>
          <a:p>
            <a:pPr algn="just">
              <a:buNone/>
            </a:pPr>
            <a:r>
              <a:rPr lang="en-US" sz="2500" dirty="0" smtClean="0"/>
              <a:t>	The minimum bandwidth for this average baud rate is </a:t>
            </a:r>
            <a:r>
              <a:rPr lang="en-US" sz="2500" dirty="0" err="1" smtClean="0"/>
              <a:t>Bmin</a:t>
            </a:r>
            <a:r>
              <a:rPr lang="en-US" sz="2500" dirty="0" smtClean="0"/>
              <a:t> = S = 500 kHz.</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Line Coding</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It is the process of converting digital data to digital signals</a:t>
            </a:r>
          </a:p>
          <a:p>
            <a:pPr algn="just"/>
            <a:r>
              <a:rPr lang="en-US" sz="2500" dirty="0" smtClean="0"/>
              <a:t>We assume that data, in the form of text, numbers, graphical images, audio, or video, are stored in computer memory as sequences of bits.</a:t>
            </a:r>
          </a:p>
          <a:p>
            <a:pPr algn="just"/>
            <a:r>
              <a:rPr lang="en-US" sz="2500" dirty="0" smtClean="0"/>
              <a:t>Line coding converts a sequence of bits to a digital signals</a:t>
            </a:r>
          </a:p>
          <a:p>
            <a:pPr algn="just"/>
            <a:r>
              <a:rPr lang="en-US" sz="2500" dirty="0" smtClean="0"/>
              <a:t>At the sender, digital data are encoded into a digital signal; at the receiver, the digital data are recreated by decoding the digital signal. </a:t>
            </a:r>
          </a:p>
          <a:p>
            <a:pPr algn="just"/>
            <a:r>
              <a:rPr lang="en-US" sz="2500" dirty="0" smtClean="0"/>
              <a:t>Figure shows the process.</a:t>
            </a:r>
            <a:endParaRPr lang="en-US" sz="25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Return to Zero (RZ)</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main problem with NRZ encoding occurs when the sender and receiver clocks are not synchronized.</a:t>
            </a:r>
          </a:p>
          <a:p>
            <a:pPr algn="just"/>
            <a:r>
              <a:rPr lang="en-US" sz="2500" dirty="0" smtClean="0"/>
              <a:t>The receiver does not know when one bit has ended and the next bit is starting. </a:t>
            </a:r>
          </a:p>
          <a:p>
            <a:pPr algn="just"/>
            <a:r>
              <a:rPr lang="en-US" sz="2500" dirty="0" smtClean="0"/>
              <a:t>One solution is the return-to-zero (RZ) scheme, which uses three values: positive, negative, and zero.</a:t>
            </a:r>
          </a:p>
          <a:p>
            <a:pPr algn="just"/>
            <a:r>
              <a:rPr lang="en-US" sz="2500" dirty="0" smtClean="0"/>
              <a:t>In RZ, the signal changes not between bits but during the bit. </a:t>
            </a:r>
          </a:p>
          <a:p>
            <a:pPr algn="just"/>
            <a:r>
              <a:rPr lang="en-US" sz="2500" dirty="0" smtClean="0"/>
              <a:t>In Figure, we see that the signal goes to 0 in the middle of each bit.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Return to Zero (RZ) – Polar RZ</a:t>
            </a:r>
          </a:p>
        </p:txBody>
      </p:sp>
      <p:pic>
        <p:nvPicPr>
          <p:cNvPr id="12" name="Picture 6"/>
          <p:cNvPicPr>
            <a:picLocks noChangeAspect="1" noChangeArrowheads="1"/>
          </p:cNvPicPr>
          <p:nvPr/>
        </p:nvPicPr>
        <p:blipFill>
          <a:blip r:embed="rId4"/>
          <a:srcRect/>
          <a:stretch>
            <a:fillRect/>
          </a:stretch>
        </p:blipFill>
        <p:spPr bwMode="auto">
          <a:xfrm>
            <a:off x="609600" y="1524000"/>
            <a:ext cx="7751762" cy="2347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Return to Zero (RZ)</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main disadvantage of RZ encoding is that it requires two signal changes to encode a bit and therefore occupies greater bandwidth. </a:t>
            </a:r>
          </a:p>
          <a:p>
            <a:pPr algn="just"/>
            <a:r>
              <a:rPr lang="en-US" sz="2500" dirty="0" smtClean="0"/>
              <a:t>The same problem we mentioned, a sudden change of polarity resulting in all 0s interpreted as 1s and all 1s interpreted as 0s, still exist here</a:t>
            </a:r>
          </a:p>
          <a:p>
            <a:pPr algn="just"/>
            <a:r>
              <a:rPr lang="en-US" sz="2500" dirty="0" smtClean="0"/>
              <a:t>but there is no DC component problem. Another problem is the complexity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200" b="1" dirty="0" smtClean="0"/>
              <a:t>Return to Zero (RZ)</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RZ uses three levels of voltage, which is more complex to create and discern. </a:t>
            </a:r>
          </a:p>
          <a:p>
            <a:pPr algn="just"/>
            <a:r>
              <a:rPr lang="en-US" sz="2500" dirty="0" smtClean="0"/>
              <a:t>As a result of all these deficiencies, the scheme is not used today.</a:t>
            </a:r>
          </a:p>
          <a:p>
            <a:pPr algn="just"/>
            <a:r>
              <a:rPr lang="en-US" sz="2500" dirty="0" smtClean="0"/>
              <a:t>Instead, it has been replaced by the better-performing Manchester and differential Manchester schemes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err="1" smtClean="0"/>
              <a:t>Biphase</a:t>
            </a:r>
            <a:r>
              <a:rPr lang="en-US" sz="2500" b="1" dirty="0" smtClean="0"/>
              <a:t>: Manchester and Differential Manchester</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idea of RZ and the NRZ-L are combined into the Manchester scheme.</a:t>
            </a:r>
          </a:p>
          <a:p>
            <a:pPr algn="just"/>
            <a:r>
              <a:rPr lang="en-US" sz="2500" dirty="0" smtClean="0"/>
              <a:t>In Manchester encoding, the duration of the bit is divided into two halves. </a:t>
            </a:r>
          </a:p>
          <a:p>
            <a:pPr algn="just"/>
            <a:r>
              <a:rPr lang="en-US" sz="2500" dirty="0" smtClean="0"/>
              <a:t>The voltage remains at one level during the first half and moves to the other level in the second half.</a:t>
            </a:r>
          </a:p>
          <a:p>
            <a:pPr algn="just"/>
            <a:r>
              <a:rPr lang="en-US" sz="2500" dirty="0" smtClean="0"/>
              <a:t>The transition at the middle of the bit provides synchronization. </a:t>
            </a:r>
          </a:p>
          <a:p>
            <a:pPr algn="just"/>
            <a:r>
              <a:rPr lang="en-US" sz="2500" dirty="0" smtClean="0"/>
              <a:t>Differential Manchester, on the other hand, combines the ideas of RZ and NRZ-I.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err="1" smtClean="0"/>
              <a:t>Biphase</a:t>
            </a:r>
            <a:r>
              <a:rPr lang="en-US" sz="2500" b="1" dirty="0" smtClean="0"/>
              <a:t>: Manchester and Differential Manchester</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There is always a transition at the middle of the bit, but the bit values are determined at the beginning of the bit. </a:t>
            </a:r>
          </a:p>
          <a:p>
            <a:pPr algn="just"/>
            <a:r>
              <a:rPr lang="en-US" sz="2500" dirty="0" smtClean="0"/>
              <a:t>If the next bit is 0, there is a transition; if the next bit is 1, there is none. </a:t>
            </a:r>
          </a:p>
          <a:p>
            <a:pPr algn="just"/>
            <a:r>
              <a:rPr lang="en-US" sz="2500" dirty="0" smtClean="0"/>
              <a:t>Figure  shows both Manchester and differential Manchester encoding.</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err="1" smtClean="0"/>
              <a:t>Biphase</a:t>
            </a:r>
            <a:r>
              <a:rPr lang="en-US" sz="2500" b="1" dirty="0" smtClean="0"/>
              <a:t>: Manchester and Differential Manchester</a:t>
            </a:r>
          </a:p>
        </p:txBody>
      </p:sp>
      <p:pic>
        <p:nvPicPr>
          <p:cNvPr id="12" name="Picture 7"/>
          <p:cNvPicPr>
            <a:picLocks noChangeAspect="1" noChangeArrowheads="1"/>
          </p:cNvPicPr>
          <p:nvPr/>
        </p:nvPicPr>
        <p:blipFill>
          <a:blip r:embed="rId4"/>
          <a:srcRect/>
          <a:stretch>
            <a:fillRect/>
          </a:stretch>
        </p:blipFill>
        <p:spPr bwMode="auto">
          <a:xfrm>
            <a:off x="328613" y="838200"/>
            <a:ext cx="8510587" cy="4086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err="1" smtClean="0"/>
              <a:t>Biphase</a:t>
            </a:r>
            <a:r>
              <a:rPr lang="en-US" sz="2500" b="1" dirty="0" smtClean="0"/>
              <a:t>: Manchester and Differential Manchester</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Manchester scheme overcomes several problems associated with NRZ-L, and differential Manchester overcomes several problems associated with NRZ-I.</a:t>
            </a:r>
          </a:p>
          <a:p>
            <a:pPr algn="just"/>
            <a:r>
              <a:rPr lang="en-US" sz="2500" dirty="0" smtClean="0"/>
              <a:t>First, there is no baseline wandering. </a:t>
            </a:r>
          </a:p>
          <a:p>
            <a:pPr algn="just"/>
            <a:r>
              <a:rPr lang="en-US" sz="2500" dirty="0" smtClean="0"/>
              <a:t>There is no DC component because each bit has a positive and negative voltage contribution. </a:t>
            </a:r>
          </a:p>
          <a:p>
            <a:pPr algn="just"/>
            <a:r>
              <a:rPr lang="en-US" sz="2500" dirty="0" smtClean="0"/>
              <a:t>The only drawback is the signal rate. </a:t>
            </a:r>
          </a:p>
          <a:p>
            <a:pPr algn="just"/>
            <a:r>
              <a:rPr lang="en-US" sz="2500" dirty="0" smtClean="0"/>
              <a:t>The signal rate for Manchester and differential Manchester is double that for NRZ.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err="1" smtClean="0"/>
              <a:t>Biphase</a:t>
            </a:r>
            <a:r>
              <a:rPr lang="en-US" sz="2500" b="1" dirty="0" smtClean="0"/>
              <a:t>: Manchester and Differential Manchester</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reason is that there is always one transition at the middle of the bit and maybe one transition at the end of each bit. </a:t>
            </a:r>
          </a:p>
          <a:p>
            <a:pPr algn="just"/>
            <a:r>
              <a:rPr lang="en-US" sz="2500" dirty="0" smtClean="0"/>
              <a:t>Manchester and differential Manchester schemes are also called </a:t>
            </a:r>
            <a:r>
              <a:rPr lang="en-US" sz="2500" dirty="0" err="1" smtClean="0"/>
              <a:t>biphase</a:t>
            </a:r>
            <a:r>
              <a:rPr lang="en-US" sz="2500" dirty="0" smtClean="0"/>
              <a:t> schemes.</a:t>
            </a:r>
          </a:p>
          <a:p>
            <a:pPr algn="just"/>
            <a:r>
              <a:rPr lang="en-US" sz="2500" dirty="0" smtClean="0"/>
              <a:t>The minimum bandwidth of Manchester and differential Manchester is two times that of NRZ</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smtClean="0"/>
              <a:t>Bipolar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bipolar encoding (sometimes called multilevel binary), there are three voltage levels: positive, negative, and zero. </a:t>
            </a:r>
          </a:p>
          <a:p>
            <a:pPr algn="just"/>
            <a:r>
              <a:rPr lang="en-US" sz="2500" dirty="0" smtClean="0"/>
              <a:t>The voltage level for one data element is at zero, while the voltage level for the other element alternates between positive and negative.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 name="Title 8"/>
          <p:cNvSpPr>
            <a:spLocks noGrp="1"/>
          </p:cNvSpPr>
          <p:nvPr>
            <p:ph type="title"/>
          </p:nvPr>
        </p:nvSpPr>
        <p:spPr>
          <a:xfrm>
            <a:off x="228600" y="152400"/>
            <a:ext cx="8458200" cy="411162"/>
          </a:xfrm>
        </p:spPr>
        <p:txBody>
          <a:bodyPr/>
          <a:lstStyle/>
          <a:p>
            <a:pPr algn="l"/>
            <a:r>
              <a:rPr lang="en-US" sz="3000" b="1" dirty="0" smtClean="0"/>
              <a:t>Line Coding</a:t>
            </a:r>
          </a:p>
        </p:txBody>
      </p:sp>
      <p:sp>
        <p:nvSpPr>
          <p:cNvPr id="12" name="Text Box 4"/>
          <p:cNvSpPr txBox="1">
            <a:spLocks noChangeArrowheads="1"/>
          </p:cNvSpPr>
          <p:nvPr/>
        </p:nvSpPr>
        <p:spPr bwMode="auto">
          <a:xfrm>
            <a:off x="304800" y="762000"/>
            <a:ext cx="4155305" cy="477054"/>
          </a:xfrm>
          <a:prstGeom prst="rect">
            <a:avLst/>
          </a:prstGeom>
          <a:noFill/>
          <a:ln w="9525">
            <a:noFill/>
            <a:miter lim="800000"/>
            <a:headEnd/>
            <a:tailEnd/>
          </a:ln>
          <a:effectLst/>
        </p:spPr>
        <p:txBody>
          <a:bodyPr wrap="none">
            <a:spAutoFit/>
          </a:bodyPr>
          <a:lstStyle/>
          <a:p>
            <a:r>
              <a:rPr lang="en-US" sz="2500" b="1" i="1" baseline="0" dirty="0" smtClean="0"/>
              <a:t>Line </a:t>
            </a:r>
            <a:r>
              <a:rPr lang="en-US" sz="2500" b="1" i="1" baseline="0" dirty="0"/>
              <a:t>coding and decoding</a:t>
            </a:r>
          </a:p>
        </p:txBody>
      </p:sp>
      <p:pic>
        <p:nvPicPr>
          <p:cNvPr id="13" name="Picture 6"/>
          <p:cNvPicPr>
            <a:picLocks noChangeAspect="1" noChangeArrowheads="1"/>
          </p:cNvPicPr>
          <p:nvPr/>
        </p:nvPicPr>
        <p:blipFill>
          <a:blip r:embed="rId4"/>
          <a:srcRect/>
          <a:stretch>
            <a:fillRect/>
          </a:stretch>
        </p:blipFill>
        <p:spPr bwMode="auto">
          <a:xfrm>
            <a:off x="139700" y="2111375"/>
            <a:ext cx="8775700" cy="26892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 name="Title 8"/>
          <p:cNvSpPr>
            <a:spLocks noGrp="1"/>
          </p:cNvSpPr>
          <p:nvPr>
            <p:ph type="title"/>
          </p:nvPr>
        </p:nvSpPr>
        <p:spPr>
          <a:xfrm>
            <a:off x="228600" y="152400"/>
            <a:ext cx="8458200" cy="411162"/>
          </a:xfrm>
        </p:spPr>
        <p:txBody>
          <a:bodyPr/>
          <a:lstStyle/>
          <a:p>
            <a:pPr algn="l"/>
            <a:r>
              <a:rPr lang="en-US" sz="3000" b="1" dirty="0" smtClean="0"/>
              <a:t>AMI and </a:t>
            </a:r>
            <a:r>
              <a:rPr lang="en-US" sz="3000" b="1" dirty="0" err="1" smtClean="0"/>
              <a:t>Pseudoternary</a:t>
            </a:r>
            <a:endParaRPr lang="en-US" sz="3000" b="1" dirty="0" smtClean="0"/>
          </a:p>
        </p:txBody>
      </p:sp>
      <p:sp>
        <p:nvSpPr>
          <p:cNvPr id="10" name="Content Placeholder 9"/>
          <p:cNvSpPr>
            <a:spLocks noGrp="1"/>
          </p:cNvSpPr>
          <p:nvPr>
            <p:ph idx="1"/>
          </p:nvPr>
        </p:nvSpPr>
        <p:spPr>
          <a:xfrm>
            <a:off x="457200" y="762000"/>
            <a:ext cx="8229600" cy="914400"/>
          </a:xfrm>
        </p:spPr>
        <p:txBody>
          <a:bodyPr/>
          <a:lstStyle/>
          <a:p>
            <a:pPr algn="just"/>
            <a:r>
              <a:rPr lang="en-US" sz="2500" dirty="0" smtClean="0"/>
              <a:t>Figure shows two variations of bipolar encoding: AMI</a:t>
            </a:r>
          </a:p>
          <a:p>
            <a:pPr algn="just"/>
            <a:r>
              <a:rPr lang="en-US" sz="2500" dirty="0" smtClean="0"/>
              <a:t>and </a:t>
            </a:r>
            <a:r>
              <a:rPr lang="en-US" sz="2500" dirty="0" err="1" smtClean="0"/>
              <a:t>pseudoternary</a:t>
            </a:r>
            <a:r>
              <a:rPr lang="en-US" sz="2500" dirty="0" smtClean="0"/>
              <a:t>. </a:t>
            </a:r>
          </a:p>
        </p:txBody>
      </p:sp>
      <p:pic>
        <p:nvPicPr>
          <p:cNvPr id="11" name="Picture 7"/>
          <p:cNvPicPr>
            <a:picLocks noChangeAspect="1" noChangeArrowheads="1"/>
          </p:cNvPicPr>
          <p:nvPr/>
        </p:nvPicPr>
        <p:blipFill>
          <a:blip r:embed="rId4"/>
          <a:srcRect/>
          <a:stretch>
            <a:fillRect/>
          </a:stretch>
        </p:blipFill>
        <p:spPr bwMode="auto">
          <a:xfrm>
            <a:off x="282575" y="2344738"/>
            <a:ext cx="8556625" cy="23796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smtClean="0"/>
              <a:t>Alternate Mark Inversion AMI and </a:t>
            </a:r>
            <a:r>
              <a:rPr lang="en-US" sz="2500" b="1" dirty="0" err="1" smtClean="0"/>
              <a:t>Pseudoternary</a:t>
            </a:r>
            <a:endParaRPr lang="en-US" sz="2500" b="1" dirty="0" smtClean="0"/>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common bipolar encoding scheme is called bipolar Alternate Mark Inversion (AMI). </a:t>
            </a:r>
          </a:p>
          <a:p>
            <a:pPr algn="just"/>
            <a:r>
              <a:rPr lang="en-US" sz="2500" dirty="0" smtClean="0"/>
              <a:t>In the term alternate mark inversion, the word mark comes from telegraphy and means 1. </a:t>
            </a:r>
          </a:p>
          <a:p>
            <a:pPr algn="just"/>
            <a:r>
              <a:rPr lang="en-US" sz="2500" dirty="0" smtClean="0"/>
              <a:t>So AMI means alternate 1 inversion. </a:t>
            </a:r>
          </a:p>
          <a:p>
            <a:pPr algn="just"/>
            <a:r>
              <a:rPr lang="en-US" sz="2500" dirty="0" smtClean="0"/>
              <a:t>A neutral zero voltage represents binary 0. </a:t>
            </a:r>
          </a:p>
          <a:p>
            <a:pPr algn="just"/>
            <a:r>
              <a:rPr lang="en-US" sz="2500" dirty="0" smtClean="0"/>
              <a:t>Binary 1s are represented by alternating positive and negative voltages.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variation of AMI encoding is called </a:t>
            </a:r>
            <a:r>
              <a:rPr lang="en-US" sz="2500" dirty="0" err="1" smtClean="0"/>
              <a:t>pseudoternary</a:t>
            </a:r>
            <a:r>
              <a:rPr lang="en-US" sz="2500" dirty="0" smtClean="0"/>
              <a:t> in which the 1 bit is encoded as a zero voltage and the 0 bit is encoded as alternating positive and negative voltages</a:t>
            </a:r>
          </a:p>
        </p:txBody>
      </p:sp>
      <p:sp>
        <p:nvSpPr>
          <p:cNvPr id="12" name="Title 8"/>
          <p:cNvSpPr>
            <a:spLocks noGrp="1"/>
          </p:cNvSpPr>
          <p:nvPr>
            <p:ph type="title"/>
          </p:nvPr>
        </p:nvSpPr>
        <p:spPr>
          <a:xfrm>
            <a:off x="228600" y="152400"/>
            <a:ext cx="8458200" cy="411162"/>
          </a:xfrm>
        </p:spPr>
        <p:txBody>
          <a:bodyPr/>
          <a:lstStyle/>
          <a:p>
            <a:pPr algn="l"/>
            <a:r>
              <a:rPr lang="en-US" sz="2500" b="1" dirty="0" smtClean="0"/>
              <a:t>Alternate Mark Inversion AMI and </a:t>
            </a:r>
            <a:r>
              <a:rPr lang="en-US" sz="2500" b="1" dirty="0" err="1" smtClean="0"/>
              <a:t>Pseudoternary</a:t>
            </a:r>
            <a:endParaRPr lang="en-US" sz="2500" b="1"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500" b="1" dirty="0" smtClean="0"/>
              <a:t>Bipolar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bipolar scheme was developed as an alternative to NRZ. </a:t>
            </a:r>
          </a:p>
          <a:p>
            <a:pPr algn="just"/>
            <a:r>
              <a:rPr lang="en-US" sz="2500" dirty="0" smtClean="0"/>
              <a:t>The bipolar scheme has the same signal rate as NRZ, but there is no DC component. </a:t>
            </a:r>
          </a:p>
          <a:p>
            <a:pPr algn="just"/>
            <a:r>
              <a:rPr lang="en-US" sz="2500" dirty="0" smtClean="0"/>
              <a:t>The NRZ scheme has most of its energy concentrated near zero frequency, which makes it unsuitable for transmission over channels with poor performance around this frequency. </a:t>
            </a:r>
          </a:p>
          <a:p>
            <a:pPr algn="just"/>
            <a:r>
              <a:rPr lang="en-US" sz="2500" dirty="0" smtClean="0"/>
              <a:t>The concentration of the energy in bipolar encoding is around frequency N/2.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Why we do not have DC component in bipolar encoding?</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If we have a long sequence of 1s, the voltage level alternates between positive and negative; it is not constant. </a:t>
            </a:r>
          </a:p>
          <a:p>
            <a:pPr algn="just"/>
            <a:r>
              <a:rPr lang="en-US" sz="2500" dirty="0" smtClean="0"/>
              <a:t>Therefore, there is no DC component. </a:t>
            </a:r>
          </a:p>
          <a:p>
            <a:pPr algn="just"/>
            <a:r>
              <a:rPr lang="en-US" sz="2500" dirty="0" smtClean="0"/>
              <a:t>For a long sequence of 0s, the voltage remains constant, but its amplitude is zero, which is the same as having no DC component. </a:t>
            </a:r>
          </a:p>
          <a:p>
            <a:pPr algn="just"/>
            <a:r>
              <a:rPr lang="en-US" sz="2500" dirty="0" smtClean="0"/>
              <a:t>In other words, a sequence that creates a constant zero voltage does not have a DC component.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Bipolar Schemes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AMI is commonly used for long-distance communication, but it has a synchronization problem when a long sequence of 0s is present in the data.</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Multilevel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desire to increase the data speed or decrease the required bandwidth has resulted in the creation of many schemes. </a:t>
            </a:r>
          </a:p>
          <a:p>
            <a:pPr algn="just"/>
            <a:r>
              <a:rPr lang="en-US" sz="2500" dirty="0" smtClean="0"/>
              <a:t>The goal is to increase the number of bits per baud by encoding a pattern of m data elements into a pattern of n signal elements. </a:t>
            </a:r>
          </a:p>
          <a:p>
            <a:pPr algn="just"/>
            <a:r>
              <a:rPr lang="en-US" sz="2500" dirty="0" smtClean="0"/>
              <a:t>We only have two types of data elements (0s and 1s), which means that a group of m data elements can produce a combination of 2</a:t>
            </a:r>
            <a:r>
              <a:rPr lang="en-US" sz="2500" baseline="30000" dirty="0" smtClean="0"/>
              <a:t>m</a:t>
            </a:r>
            <a:r>
              <a:rPr lang="en-US" sz="2500" dirty="0" smtClean="0"/>
              <a:t> data patterns.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Multilevel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We can have different types of signal elements by allowing different signal levels. If we have L different levels, then we can produce </a:t>
            </a:r>
            <a:r>
              <a:rPr lang="en-US" sz="2500" dirty="0" err="1" smtClean="0"/>
              <a:t>L</a:t>
            </a:r>
            <a:r>
              <a:rPr lang="en-US" sz="2500" baseline="30000" dirty="0" err="1" smtClean="0"/>
              <a:t>n</a:t>
            </a:r>
            <a:r>
              <a:rPr lang="en-US" sz="2500" dirty="0" smtClean="0"/>
              <a:t> combinations of signal patterns. </a:t>
            </a:r>
          </a:p>
          <a:p>
            <a:pPr algn="just"/>
            <a:r>
              <a:rPr lang="en-US" sz="2500" dirty="0" smtClean="0"/>
              <a:t>If 2</a:t>
            </a:r>
            <a:r>
              <a:rPr lang="en-US" sz="2500" baseline="30000" dirty="0" smtClean="0"/>
              <a:t>m</a:t>
            </a:r>
            <a:r>
              <a:rPr lang="en-US" sz="2500" dirty="0" smtClean="0"/>
              <a:t> =</a:t>
            </a:r>
            <a:r>
              <a:rPr lang="en-US" sz="2500" dirty="0" err="1" smtClean="0"/>
              <a:t>L</a:t>
            </a:r>
            <a:r>
              <a:rPr lang="en-US" sz="2500" baseline="30000" dirty="0" err="1" smtClean="0"/>
              <a:t>n</a:t>
            </a:r>
            <a:r>
              <a:rPr lang="en-US" sz="2500" dirty="0" smtClean="0"/>
              <a:t>, then each data pattern is encoded into one signal pattern. </a:t>
            </a:r>
          </a:p>
          <a:p>
            <a:pPr algn="just"/>
            <a:r>
              <a:rPr lang="en-US" sz="2500" dirty="0" smtClean="0"/>
              <a:t>If 2</a:t>
            </a:r>
            <a:r>
              <a:rPr lang="en-US" sz="2500" baseline="30000" dirty="0" smtClean="0"/>
              <a:t>m</a:t>
            </a:r>
            <a:r>
              <a:rPr lang="en-US" sz="2500" dirty="0" smtClean="0"/>
              <a:t> &lt; </a:t>
            </a:r>
            <a:r>
              <a:rPr lang="en-US" sz="2500" dirty="0" err="1" smtClean="0"/>
              <a:t>L</a:t>
            </a:r>
            <a:r>
              <a:rPr lang="en-US" sz="2500" baseline="30000" dirty="0" err="1" smtClean="0"/>
              <a:t>n</a:t>
            </a:r>
            <a:r>
              <a:rPr lang="en-US" sz="2500" dirty="0" smtClean="0"/>
              <a:t>, data patterns occupy only a subset of signal patterns. </a:t>
            </a:r>
          </a:p>
          <a:p>
            <a:pPr algn="just"/>
            <a:r>
              <a:rPr lang="en-US" sz="2500" dirty="0" smtClean="0"/>
              <a:t>The subset can be carefully designed to prevent baseline wandering, to provide synchronization, and to detect errors that occurred during data transmission.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Multilevel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Data encoding is not possible if 2</a:t>
            </a:r>
            <a:r>
              <a:rPr lang="en-US" sz="2500" baseline="30000" dirty="0" smtClean="0"/>
              <a:t>m</a:t>
            </a:r>
            <a:r>
              <a:rPr lang="en-US" sz="2500" dirty="0" smtClean="0"/>
              <a:t> &gt; </a:t>
            </a:r>
            <a:r>
              <a:rPr lang="en-US" sz="2500" dirty="0" err="1" smtClean="0"/>
              <a:t>L</a:t>
            </a:r>
            <a:r>
              <a:rPr lang="en-US" sz="2500" baseline="30000" dirty="0" err="1" smtClean="0"/>
              <a:t>n</a:t>
            </a:r>
            <a:r>
              <a:rPr lang="en-US" sz="2500" dirty="0" smtClean="0"/>
              <a:t> because some of the data patterns cannot be encoded.</a:t>
            </a:r>
          </a:p>
          <a:p>
            <a:pPr algn="just"/>
            <a:r>
              <a:rPr lang="en-US" sz="2500" dirty="0" smtClean="0"/>
              <a:t>The code designers have classified these types of coding as </a:t>
            </a:r>
            <a:r>
              <a:rPr lang="en-US" sz="2500" dirty="0" err="1" smtClean="0"/>
              <a:t>mBnL</a:t>
            </a:r>
            <a:r>
              <a:rPr lang="en-US" sz="2500" dirty="0" smtClean="0"/>
              <a:t>, </a:t>
            </a:r>
          </a:p>
          <a:p>
            <a:pPr algn="just">
              <a:buNone/>
            </a:pPr>
            <a:r>
              <a:rPr lang="en-US" sz="2500" dirty="0" smtClean="0"/>
              <a:t>	where m - the length of the binary pattern, </a:t>
            </a:r>
          </a:p>
          <a:p>
            <a:pPr algn="just">
              <a:buNone/>
            </a:pPr>
            <a:r>
              <a:rPr lang="en-US" sz="2500" dirty="0" smtClean="0"/>
              <a:t>	B - binary data, </a:t>
            </a:r>
          </a:p>
          <a:p>
            <a:pPr algn="just">
              <a:buNone/>
            </a:pPr>
            <a:r>
              <a:rPr lang="en-US" sz="2500" dirty="0" smtClean="0"/>
              <a:t>	n - the length of the signal pattern, and </a:t>
            </a:r>
          </a:p>
          <a:p>
            <a:pPr algn="just">
              <a:buNone/>
            </a:pPr>
            <a:r>
              <a:rPr lang="en-US" sz="2500" dirty="0" smtClean="0"/>
              <a:t>	L - the number of levels in the signaling.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Multilevel Schemes</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letter is often used in place of L: B (binary) for L =2, T (ternary) for L =3, and Q (quaternary) for L =4. </a:t>
            </a:r>
          </a:p>
          <a:p>
            <a:pPr algn="just"/>
            <a:r>
              <a:rPr lang="en-US" sz="2500" dirty="0" smtClean="0"/>
              <a:t>Note that the first two letters define the data pattern, and the second two define the signal pattern.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nn-NO" sz="3000" b="1" dirty="0" smtClean="0"/>
              <a:t>Signal Element  Vs Data Element</a:t>
            </a:r>
            <a:endParaRPr lang="en-US" sz="3000" b="1" dirty="0" smtClean="0"/>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data element is the smallest entity that can represent a piece of information: this is the bit. </a:t>
            </a:r>
          </a:p>
          <a:p>
            <a:pPr algn="just"/>
            <a:r>
              <a:rPr lang="en-US" sz="2500" dirty="0" smtClean="0"/>
              <a:t>In digital data communications, a signal element carries data elements. </a:t>
            </a:r>
          </a:p>
          <a:p>
            <a:pPr algn="just"/>
            <a:r>
              <a:rPr lang="en-US" sz="2500" dirty="0" smtClean="0"/>
              <a:t>A signal element is the shortest unit (time wise) of a digital signal.</a:t>
            </a:r>
          </a:p>
          <a:p>
            <a:pPr algn="just"/>
            <a:r>
              <a:rPr lang="en-US" sz="2500" dirty="0" smtClean="0"/>
              <a:t>Data elements are what we need to send; signal elements are what we can send. </a:t>
            </a:r>
          </a:p>
          <a:p>
            <a:pPr algn="just"/>
            <a:r>
              <a:rPr lang="en-US" sz="2500" dirty="0" smtClean="0"/>
              <a:t>Data elements are being carried; signal elements are the carriers.</a:t>
            </a:r>
            <a:endParaRPr lang="en-US" sz="25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Two binary, one quaternary (2B1Q)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It uses data patterns of size 2 and encodes the 2-bit patterns as one signal element belonging to a four-level signal. </a:t>
            </a:r>
          </a:p>
          <a:p>
            <a:pPr algn="just"/>
            <a:r>
              <a:rPr lang="en-US" sz="2500" dirty="0" smtClean="0"/>
              <a:t>In this type of encoding m=2, n=1, and L=4 (quaternary). </a:t>
            </a:r>
          </a:p>
          <a:p>
            <a:pPr algn="just"/>
            <a:r>
              <a:rPr lang="en-US" sz="2500" dirty="0" smtClean="0"/>
              <a:t>Figure shows an example of a 2B1Q signal.</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Two binary, one quaternary (2B1Q) </a:t>
            </a:r>
          </a:p>
        </p:txBody>
      </p:sp>
      <p:pic>
        <p:nvPicPr>
          <p:cNvPr id="12" name="Picture 6"/>
          <p:cNvPicPr>
            <a:picLocks noChangeAspect="1" noChangeArrowheads="1"/>
          </p:cNvPicPr>
          <p:nvPr/>
        </p:nvPicPr>
        <p:blipFill>
          <a:blip r:embed="rId4"/>
          <a:srcRect/>
          <a:stretch>
            <a:fillRect/>
          </a:stretch>
        </p:blipFill>
        <p:spPr bwMode="auto">
          <a:xfrm>
            <a:off x="646113" y="609601"/>
            <a:ext cx="7659687" cy="5029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Two binary, one quaternary (2BIQ)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average signal rate of 2B1Q is S =N/4. </a:t>
            </a:r>
          </a:p>
          <a:p>
            <a:pPr algn="just"/>
            <a:r>
              <a:rPr lang="en-US" sz="2500" dirty="0" smtClean="0"/>
              <a:t>we can send data 2 times faster than by using NRZ-L. </a:t>
            </a:r>
          </a:p>
          <a:p>
            <a:pPr algn="just"/>
            <a:r>
              <a:rPr lang="en-US" sz="2500" dirty="0" smtClean="0"/>
              <a:t>However, 2BlQ uses four different signal levels, which means the receiver has to discern four different thresholds. </a:t>
            </a:r>
          </a:p>
          <a:p>
            <a:pPr algn="just"/>
            <a:r>
              <a:rPr lang="en-US" sz="2500" dirty="0" smtClean="0"/>
              <a:t>The reduced bandwidth comes with a price. </a:t>
            </a:r>
          </a:p>
          <a:p>
            <a:pPr algn="just"/>
            <a:r>
              <a:rPr lang="en-US" sz="2500" dirty="0" smtClean="0"/>
              <a:t>There are no redundant signal patterns in this scheme because 2</a:t>
            </a:r>
            <a:r>
              <a:rPr lang="en-US" sz="2500" baseline="30000" dirty="0" smtClean="0"/>
              <a:t>2</a:t>
            </a:r>
            <a:r>
              <a:rPr lang="en-US" sz="2500" dirty="0" smtClean="0"/>
              <a:t> =4</a:t>
            </a:r>
            <a:r>
              <a:rPr lang="en-US" sz="2500" baseline="30000" dirty="0" smtClean="0"/>
              <a:t>1</a:t>
            </a:r>
            <a:r>
              <a:rPr lang="en-US" sz="2500" dirty="0" smtClean="0"/>
              <a:t>.</a:t>
            </a:r>
          </a:p>
          <a:p>
            <a:pPr algn="just"/>
            <a:endParaRPr lang="en-US" sz="25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Two binary, one quaternary (2BIQ) </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2B1Q is used in DSL (Digital Subscriber Line) technology to provide a high-speed connection to the Internet by using subscriber telephone lines.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eight binary, six ternary (8B6T).</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This code is used with 100BASE-4T cable</a:t>
            </a:r>
          </a:p>
          <a:p>
            <a:pPr algn="just"/>
            <a:r>
              <a:rPr lang="en-US" sz="2500" dirty="0" smtClean="0"/>
              <a:t>The idea is to encode a pattern of 8 bits as a pattern of 6 signal elements, where the signal has three levels (ternary). </a:t>
            </a:r>
          </a:p>
          <a:p>
            <a:pPr algn="just"/>
            <a:r>
              <a:rPr lang="en-US" sz="2500" dirty="0" smtClean="0"/>
              <a:t>In this type of scheme, we can have 2</a:t>
            </a:r>
            <a:r>
              <a:rPr lang="en-US" sz="2500" baseline="30000" dirty="0" smtClean="0"/>
              <a:t>8</a:t>
            </a:r>
            <a:r>
              <a:rPr lang="en-US" sz="2500" dirty="0" smtClean="0"/>
              <a:t> =256 different data patterns and 3</a:t>
            </a:r>
            <a:r>
              <a:rPr lang="en-US" sz="2500" baseline="30000" dirty="0" smtClean="0"/>
              <a:t>6</a:t>
            </a:r>
            <a:r>
              <a:rPr lang="en-US" sz="2500" dirty="0" smtClean="0"/>
              <a:t> =478 different signal patterns.</a:t>
            </a:r>
          </a:p>
          <a:p>
            <a:pPr algn="just"/>
            <a:r>
              <a:rPr lang="en-US" sz="2500" dirty="0" smtClean="0"/>
              <a:t>There are 478 - 256 =222 redundant signal elements that provide synchronization and error detection. </a:t>
            </a:r>
          </a:p>
          <a:p>
            <a:pPr algn="just"/>
            <a:r>
              <a:rPr lang="en-US" sz="2500" dirty="0" smtClean="0"/>
              <a:t>Part of the redundancy is also used to provide DC balance.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eight binary, six ternary (8B6T).</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Each signal pattern has a weight of 0 or +1 DC values.</a:t>
            </a:r>
          </a:p>
          <a:p>
            <a:pPr algn="just"/>
            <a:r>
              <a:rPr lang="en-US" sz="2500" dirty="0" smtClean="0"/>
              <a:t>This means that there is no pattern with the weight -1.</a:t>
            </a:r>
          </a:p>
          <a:p>
            <a:pPr algn="just"/>
            <a:r>
              <a:rPr lang="en-US" sz="2500" dirty="0" smtClean="0"/>
              <a:t>To make the whole stream DC-balanced, the sender keeps track of the weight. </a:t>
            </a:r>
          </a:p>
          <a:p>
            <a:pPr algn="just"/>
            <a:r>
              <a:rPr lang="en-US" sz="2500" dirty="0" smtClean="0"/>
              <a:t>If two groups of weight 1 are encountered one after another, the first one is sent as is, while the next one is totally inverted to give a weight of -1.</a:t>
            </a:r>
          </a:p>
          <a:p>
            <a:pPr algn="just"/>
            <a:r>
              <a:rPr lang="en-US" sz="2500" dirty="0" smtClean="0"/>
              <a:t>Figure shows an example of three data patterns encoded as three signal patterns.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eight binary, six ternary (8B6T).</a:t>
            </a:r>
          </a:p>
        </p:txBody>
      </p:sp>
      <p:pic>
        <p:nvPicPr>
          <p:cNvPr id="12" name="Picture 6"/>
          <p:cNvPicPr>
            <a:picLocks noChangeAspect="1" noChangeArrowheads="1"/>
          </p:cNvPicPr>
          <p:nvPr/>
        </p:nvPicPr>
        <p:blipFill>
          <a:blip r:embed="rId4"/>
          <a:srcRect/>
          <a:stretch>
            <a:fillRect/>
          </a:stretch>
        </p:blipFill>
        <p:spPr bwMode="auto">
          <a:xfrm>
            <a:off x="69850" y="2133600"/>
            <a:ext cx="8921750" cy="18018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eight binary, six ternary (8B6T).</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three possible signal levels are represented as      -, 0, and +. </a:t>
            </a:r>
          </a:p>
          <a:p>
            <a:pPr algn="just"/>
            <a:r>
              <a:rPr lang="en-US" sz="2500" dirty="0" smtClean="0"/>
              <a:t>The first 8-bit pattern 00010001 is encoded as the signal pattern -0-0++ with weight 0; the second 8-bit pattern 01010011 is encoded as - + - + + 0 with weight +1. </a:t>
            </a:r>
          </a:p>
          <a:p>
            <a:pPr algn="just"/>
            <a:r>
              <a:rPr lang="en-US" sz="2500" dirty="0" smtClean="0"/>
              <a:t>The third bit pattern should be encoded as + - - + 0 + with weight +1. </a:t>
            </a:r>
          </a:p>
          <a:p>
            <a:pPr algn="just"/>
            <a:r>
              <a:rPr lang="en-US" sz="2500" dirty="0" smtClean="0"/>
              <a:t>To create DC balance, the sender inverts the actual signal.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eight binary, six ternary (8B6T).</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receiver can easily recognize that this is an inverted pattern because the weight is -1. </a:t>
            </a:r>
          </a:p>
          <a:p>
            <a:pPr algn="just"/>
            <a:r>
              <a:rPr lang="en-US" sz="2500" dirty="0" smtClean="0"/>
              <a:t>The pattern is inverted before decoding.</a:t>
            </a:r>
          </a:p>
          <a:p>
            <a:pPr algn="just"/>
            <a:r>
              <a:rPr lang="en-US" sz="2500" dirty="0" smtClean="0"/>
              <a:t>The average signal rate of the scheme is theoretically S</a:t>
            </a:r>
            <a:r>
              <a:rPr lang="en-US" sz="2500" baseline="-25000" dirty="0" smtClean="0"/>
              <a:t>ave</a:t>
            </a:r>
            <a:r>
              <a:rPr lang="en-US" sz="2500" dirty="0" smtClean="0"/>
              <a:t> = (1/2) X N X (6/8) ; in practice the minimum bandwidth is very close to 6N/8.</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4dimensional 5-level pulse amplitude modulation (4D-PAM5)</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4D means that data is sent over four wires at the same time. </a:t>
            </a:r>
          </a:p>
          <a:p>
            <a:pPr algn="just"/>
            <a:r>
              <a:rPr lang="en-US" sz="2500" dirty="0" smtClean="0"/>
              <a:t>It uses five voltage levels, such as -2, -1, 0, 1, and 2.</a:t>
            </a:r>
          </a:p>
          <a:p>
            <a:pPr algn="just"/>
            <a:r>
              <a:rPr lang="en-US" sz="2500" dirty="0" smtClean="0"/>
              <a:t>However, one level, level 0, is used only for forward error detection </a:t>
            </a:r>
          </a:p>
          <a:p>
            <a:pPr algn="just"/>
            <a:r>
              <a:rPr lang="en-US" sz="2500" dirty="0" smtClean="0"/>
              <a:t>If we assume that the code is just one-dimensional, the four levels create something similar to 8B4Q. </a:t>
            </a:r>
          </a:p>
          <a:p>
            <a:pPr algn="just"/>
            <a:r>
              <a:rPr lang="en-US" sz="2500" dirty="0" smtClean="0"/>
              <a:t>In other words, an 8-bit word is translated to a signal element of four different levels. </a:t>
            </a:r>
          </a:p>
          <a:p>
            <a:pPr algn="just"/>
            <a:r>
              <a:rPr lang="en-US" sz="2500" dirty="0" smtClean="0"/>
              <a:t>The worst signal rate for this imaginary one-dimensional version is N X 4/8, or N/2.</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nn-NO" sz="3000" b="1" dirty="0" smtClean="0"/>
              <a:t>Signal Element  Vs Data Element</a:t>
            </a:r>
            <a:endParaRPr lang="en-US" sz="3000" b="1" dirty="0" smtClean="0"/>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We define a ratio r which is the number of data elements carried by each signal element.</a:t>
            </a:r>
          </a:p>
          <a:p>
            <a:pPr algn="just"/>
            <a:r>
              <a:rPr lang="en-US" sz="2500" dirty="0" smtClean="0"/>
              <a:t>Figure shows several situations with different values of r.</a:t>
            </a:r>
            <a:endParaRPr lang="en-US" sz="25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4dimensional 5-level pulse amplitude modulation (4D-PAM5)</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technique is designed to send data over four channels (four wires). </a:t>
            </a:r>
          </a:p>
          <a:p>
            <a:pPr algn="just"/>
            <a:r>
              <a:rPr lang="en-US" sz="2500" dirty="0" smtClean="0"/>
              <a:t>This means the signal rate can be reduced to N/8, a significant achievement. </a:t>
            </a:r>
          </a:p>
          <a:p>
            <a:pPr algn="just"/>
            <a:r>
              <a:rPr lang="en-US" sz="2500" dirty="0" smtClean="0"/>
              <a:t>All 8 bits can be fed into a wire simultaneously and sent by using one signal element. </a:t>
            </a:r>
          </a:p>
          <a:p>
            <a:pPr algn="just"/>
            <a:r>
              <a:rPr lang="en-US" sz="2500" dirty="0" smtClean="0"/>
              <a:t>The point here is that the four signal elements comprising one signal group are sent simultaneously in a four-dimensional  setting. </a:t>
            </a:r>
          </a:p>
          <a:p>
            <a:pPr algn="just"/>
            <a:r>
              <a:rPr lang="en-US" sz="2500" dirty="0" smtClean="0"/>
              <a:t>Figure shows the imaginary one-dimensional and the actual four-dimensional implementation.</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4dimensional 5-level pulse amplitude modulation (4D-PAM5)</a:t>
            </a:r>
          </a:p>
        </p:txBody>
      </p:sp>
      <p:pic>
        <p:nvPicPr>
          <p:cNvPr id="12" name="Picture 7"/>
          <p:cNvPicPr>
            <a:picLocks noChangeAspect="1" noChangeArrowheads="1"/>
          </p:cNvPicPr>
          <p:nvPr/>
        </p:nvPicPr>
        <p:blipFill>
          <a:blip r:embed="rId4"/>
          <a:srcRect/>
          <a:stretch>
            <a:fillRect/>
          </a:stretch>
        </p:blipFill>
        <p:spPr bwMode="auto">
          <a:xfrm>
            <a:off x="152400" y="977900"/>
            <a:ext cx="8802688" cy="39751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200" b="1" dirty="0" smtClean="0"/>
              <a:t>4dimensional 5-level pulse amplitude modulation (4D-PAM5)</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Gigabit LANs use this technique to send 1-Gbps data over four copper cables that can handle 125 </a:t>
            </a:r>
            <a:r>
              <a:rPr lang="en-US" sz="2500" dirty="0" err="1" smtClean="0"/>
              <a:t>Mbaud</a:t>
            </a:r>
            <a:r>
              <a:rPr lang="en-US" sz="2500" dirty="0" smtClean="0"/>
              <a:t>.</a:t>
            </a:r>
          </a:p>
          <a:p>
            <a:pPr algn="just"/>
            <a:r>
              <a:rPr lang="en-US" sz="2500" dirty="0" smtClean="0"/>
              <a:t>This scheme has a lot of redundancy in the signal pattern because 2</a:t>
            </a:r>
            <a:r>
              <a:rPr lang="en-US" sz="2500" baseline="30000" dirty="0" smtClean="0"/>
              <a:t>8</a:t>
            </a:r>
            <a:r>
              <a:rPr lang="en-US" sz="2500" dirty="0" smtClean="0"/>
              <a:t> data patterns are matched to 4</a:t>
            </a:r>
            <a:r>
              <a:rPr lang="en-US" sz="2500" baseline="30000" dirty="0" smtClean="0"/>
              <a:t>4</a:t>
            </a:r>
            <a:r>
              <a:rPr lang="en-US" sz="2500" dirty="0" smtClean="0"/>
              <a:t> = 256 signal patterns. </a:t>
            </a:r>
          </a:p>
          <a:p>
            <a:pPr algn="just"/>
            <a:r>
              <a:rPr lang="en-US" sz="2500" dirty="0" smtClean="0"/>
              <a:t>The extra signal patterns can be used for other purposes such as error detection.</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Multiline Transmission: MLT-3</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NRZ-I and differential Manchester are classified as differential encoding but use two transition rules to encode binary data (no inversion, inversion). </a:t>
            </a:r>
          </a:p>
          <a:p>
            <a:pPr algn="just"/>
            <a:r>
              <a:rPr lang="en-US" sz="2500" dirty="0" smtClean="0"/>
              <a:t>If we have a signal with more than two levels, we can design a differential encoding scheme with more than two transition rules. </a:t>
            </a:r>
          </a:p>
          <a:p>
            <a:pPr algn="just"/>
            <a:r>
              <a:rPr lang="en-US" sz="2500" dirty="0" smtClean="0"/>
              <a:t>MLT-3 is one of them. The multiline transmission, three level (MLT-3) scheme uses three levels (+V, 0, and -V) and three transition rules to move between the levels.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Multiline Transmission: MLT-3</a:t>
            </a:r>
          </a:p>
        </p:txBody>
      </p:sp>
      <p:sp>
        <p:nvSpPr>
          <p:cNvPr id="10" name="Content Placeholder 9"/>
          <p:cNvSpPr>
            <a:spLocks noGrp="1"/>
          </p:cNvSpPr>
          <p:nvPr>
            <p:ph idx="1"/>
          </p:nvPr>
        </p:nvSpPr>
        <p:spPr>
          <a:xfrm>
            <a:off x="457200" y="762000"/>
            <a:ext cx="8229600" cy="4572000"/>
          </a:xfrm>
        </p:spPr>
        <p:txBody>
          <a:bodyPr/>
          <a:lstStyle/>
          <a:p>
            <a:pPr marL="457200" indent="-457200" algn="just">
              <a:buFont typeface="+mj-lt"/>
              <a:buAutoNum type="arabicPeriod"/>
            </a:pPr>
            <a:r>
              <a:rPr lang="en-US" sz="2500" dirty="0" smtClean="0"/>
              <a:t>If the next bit is 0, there is no transition.</a:t>
            </a:r>
          </a:p>
          <a:p>
            <a:pPr marL="457200" indent="-457200" algn="just">
              <a:buFont typeface="+mj-lt"/>
              <a:buAutoNum type="arabicPeriod"/>
            </a:pPr>
            <a:r>
              <a:rPr lang="en-US" sz="2500" dirty="0" smtClean="0"/>
              <a:t>If the next bit is 1 and the current level is not 0, the next level is 0.</a:t>
            </a:r>
          </a:p>
          <a:p>
            <a:pPr marL="457200" indent="-457200" algn="just">
              <a:buFont typeface="+mj-lt"/>
              <a:buAutoNum type="arabicPeriod"/>
            </a:pPr>
            <a:r>
              <a:rPr lang="en-US" sz="2500" dirty="0" smtClean="0"/>
              <a:t>If the next bit is 1 and the current level is 0, the next level is the opposite of the last nonzero level.</a:t>
            </a:r>
          </a:p>
          <a:p>
            <a:pPr algn="just"/>
            <a:r>
              <a:rPr lang="en-US" sz="2500" dirty="0" smtClean="0"/>
              <a:t>The behavior ofMLT-3 can best be described by the state diagram shown in Figure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Multiline Transmission: MLT-3</a:t>
            </a:r>
          </a:p>
        </p:txBody>
      </p:sp>
      <p:pic>
        <p:nvPicPr>
          <p:cNvPr id="12" name="Picture 6"/>
          <p:cNvPicPr>
            <a:picLocks noChangeAspect="1" noChangeArrowheads="1"/>
          </p:cNvPicPr>
          <p:nvPr/>
        </p:nvPicPr>
        <p:blipFill>
          <a:blip r:embed="rId4"/>
          <a:srcRect/>
          <a:stretch>
            <a:fillRect/>
          </a:stretch>
        </p:blipFill>
        <p:spPr bwMode="auto">
          <a:xfrm>
            <a:off x="161925" y="1066800"/>
            <a:ext cx="8829675" cy="41052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why we need to use MLT-3?</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scheme that maps one bit to one signal element.</a:t>
            </a:r>
          </a:p>
          <a:p>
            <a:pPr algn="just"/>
            <a:r>
              <a:rPr lang="en-US" sz="2500" dirty="0" smtClean="0"/>
              <a:t>The signal rate is the same as that for NRZ-I, but with greater complexity (three levels and complex transition rules).</a:t>
            </a:r>
          </a:p>
          <a:p>
            <a:pPr algn="just"/>
            <a:r>
              <a:rPr lang="en-US" sz="2500" dirty="0" smtClean="0"/>
              <a:t>It turns out that the shape of the signal in this scheme helps to reduce the required bandwidth.</a:t>
            </a:r>
          </a:p>
          <a:p>
            <a:pPr algn="just"/>
            <a:r>
              <a:rPr lang="en-US" sz="2500" dirty="0" smtClean="0"/>
              <a:t>Let us look at the worst-case scenario, a sequence of 1’s. </a:t>
            </a:r>
          </a:p>
          <a:p>
            <a:pPr algn="just"/>
            <a:r>
              <a:rPr lang="en-US" sz="2500" dirty="0" smtClean="0"/>
              <a:t>In this case, the signal element pattern +VO-VO is repeated every 4 bits.</a:t>
            </a:r>
          </a:p>
          <a:p>
            <a:pPr algn="just"/>
            <a:endParaRPr lang="en-US" sz="2500"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 </a:t>
            </a:r>
            <a:r>
              <a:rPr lang="en-US" sz="2500" dirty="0" err="1" smtClean="0"/>
              <a:t>nonperiodic</a:t>
            </a:r>
            <a:r>
              <a:rPr lang="en-US" sz="2500" dirty="0" smtClean="0"/>
              <a:t> signal has changed to a periodic signal with the period equal to 4 times the bit duration. </a:t>
            </a:r>
          </a:p>
          <a:p>
            <a:pPr algn="just"/>
            <a:r>
              <a:rPr lang="en-US" sz="2500" dirty="0" smtClean="0"/>
              <a:t>This worst-case situation can be simulated as an analog signal with a frequency one-fourth of the bit rate. </a:t>
            </a:r>
          </a:p>
          <a:p>
            <a:pPr algn="just"/>
            <a:r>
              <a:rPr lang="en-US" sz="2500" dirty="0" smtClean="0"/>
              <a:t>In other words, the signal rate for MLT-3 is one-fourth the bit rate. </a:t>
            </a:r>
          </a:p>
          <a:p>
            <a:pPr algn="just"/>
            <a:r>
              <a:rPr lang="en-US" sz="2500" dirty="0" smtClean="0"/>
              <a:t>This makes MLT-3 a suitable choice when we need to send 100 Mbps on a copper wire that cannot support more than 32 MHz (frequencies above this level create electromagnetic emissions).</a:t>
            </a:r>
          </a:p>
          <a:p>
            <a:pPr algn="just"/>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why we need to use MLT-3?</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Summary of Line Coding Schemes</a:t>
            </a:r>
          </a:p>
        </p:txBody>
      </p:sp>
      <p:pic>
        <p:nvPicPr>
          <p:cNvPr id="15" name="Picture 4"/>
          <p:cNvPicPr>
            <a:picLocks noChangeAspect="1" noChangeArrowheads="1"/>
          </p:cNvPicPr>
          <p:nvPr/>
        </p:nvPicPr>
        <p:blipFill>
          <a:blip r:embed="rId4"/>
          <a:srcRect/>
          <a:stretch>
            <a:fillRect/>
          </a:stretch>
        </p:blipFill>
        <p:spPr bwMode="auto">
          <a:xfrm>
            <a:off x="228600" y="900112"/>
            <a:ext cx="8702675" cy="2376488"/>
          </a:xfrm>
          <a:prstGeom prst="rect">
            <a:avLst/>
          </a:prstGeom>
          <a:noFill/>
          <a:ln w="9525">
            <a:noFill/>
            <a:miter lim="800000"/>
            <a:headEnd/>
            <a:tailEnd/>
          </a:ln>
          <a:effectLst/>
        </p:spPr>
      </p:pic>
      <p:pic>
        <p:nvPicPr>
          <p:cNvPr id="16" name="Picture 5"/>
          <p:cNvPicPr>
            <a:picLocks noChangeAspect="1" noChangeArrowheads="1"/>
          </p:cNvPicPr>
          <p:nvPr/>
        </p:nvPicPr>
        <p:blipFill>
          <a:blip r:embed="rId5"/>
          <a:srcRect/>
          <a:stretch>
            <a:fillRect/>
          </a:stretch>
        </p:blipFill>
        <p:spPr bwMode="auto">
          <a:xfrm>
            <a:off x="142875" y="3048000"/>
            <a:ext cx="8848725" cy="20415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We need redundancy to ensure synchronization and to provide some kind of inherent error detecting. </a:t>
            </a:r>
          </a:p>
          <a:p>
            <a:pPr algn="just"/>
            <a:r>
              <a:rPr lang="en-US" sz="2500" dirty="0" smtClean="0"/>
              <a:t>Block coding can give us this redundancy and improve the performance of line coding. </a:t>
            </a:r>
          </a:p>
          <a:p>
            <a:pPr algn="just"/>
            <a:r>
              <a:rPr lang="en-US" sz="2500" dirty="0" smtClean="0"/>
              <a:t>In general, block coding changes a block of m bits into a block of n bits, where n is larger than m. </a:t>
            </a:r>
          </a:p>
          <a:p>
            <a:pPr algn="just"/>
            <a:r>
              <a:rPr lang="en-US" sz="2500" dirty="0" smtClean="0"/>
              <a:t>Block coding is referred to as an </a:t>
            </a:r>
            <a:r>
              <a:rPr lang="en-US" sz="2500" dirty="0" err="1" smtClean="0"/>
              <a:t>mB</a:t>
            </a:r>
            <a:r>
              <a:rPr lang="en-US" sz="2500" dirty="0" smtClean="0"/>
              <a:t>/</a:t>
            </a:r>
            <a:r>
              <a:rPr lang="en-US" sz="2500" dirty="0" err="1" smtClean="0"/>
              <a:t>nB</a:t>
            </a:r>
            <a:r>
              <a:rPr lang="en-US" sz="2500" dirty="0" smtClean="0"/>
              <a:t> encoding technique.</a:t>
            </a:r>
          </a:p>
          <a:p>
            <a:pPr algn="just"/>
            <a:r>
              <a:rPr lang="en-US" sz="2500" dirty="0" smtClean="0"/>
              <a:t>The slash in block encoding (for example, 4B/5B) distinguishes block encoding from multilevel encoding (for example, 8B6T), which is written without a slash.</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Block Coding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nn-NO" sz="3000" b="1" dirty="0" smtClean="0"/>
              <a:t>Signal Element Versus Data Element</a:t>
            </a:r>
            <a:endParaRPr lang="en-US" sz="3000" b="1" dirty="0" smtClean="0"/>
          </a:p>
        </p:txBody>
      </p:sp>
      <p:pic>
        <p:nvPicPr>
          <p:cNvPr id="11" name="Picture 6"/>
          <p:cNvPicPr>
            <a:picLocks noChangeAspect="1" noChangeArrowheads="1"/>
          </p:cNvPicPr>
          <p:nvPr/>
        </p:nvPicPr>
        <p:blipFill>
          <a:blip r:embed="rId4"/>
          <a:srcRect/>
          <a:stretch>
            <a:fillRect/>
          </a:stretch>
        </p:blipFill>
        <p:spPr bwMode="auto">
          <a:xfrm>
            <a:off x="1447800" y="685800"/>
            <a:ext cx="6105525" cy="48879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Block coding normally involves three steps: division, substitution, and combination. </a:t>
            </a:r>
          </a:p>
          <a:p>
            <a:pPr algn="just"/>
            <a:r>
              <a:rPr lang="en-US" sz="2500" dirty="0" smtClean="0"/>
              <a:t>In the division step, a sequence of bits is divided into groups of m bits. For example, in 4B/5B encoding, the original bit sequence is divided into 4-bit groups. </a:t>
            </a:r>
          </a:p>
          <a:p>
            <a:pPr algn="just"/>
            <a:r>
              <a:rPr lang="en-US" sz="2500" dirty="0" smtClean="0"/>
              <a:t>The heart of block coding is the substitution step. </a:t>
            </a:r>
          </a:p>
          <a:p>
            <a:pPr algn="just"/>
            <a:r>
              <a:rPr lang="en-US" sz="2500" dirty="0" smtClean="0"/>
              <a:t>In this step, we substitute an m-bit group for an n-bit group.</a:t>
            </a:r>
          </a:p>
          <a:p>
            <a:pPr algn="just"/>
            <a:r>
              <a:rPr lang="en-US" sz="2500" dirty="0" smtClean="0"/>
              <a:t>For example, in 4B/5B encoding we substitute a 4-bit code for a 5-bit group.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Block Coding</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Finally, the n-bit groups are combined together to form a stream. </a:t>
            </a:r>
          </a:p>
          <a:p>
            <a:pPr algn="just"/>
            <a:r>
              <a:rPr lang="en-US" sz="2500" dirty="0" smtClean="0"/>
              <a:t>The new stream has more bits than the original bits.</a:t>
            </a:r>
          </a:p>
          <a:p>
            <a:pPr algn="just"/>
            <a:r>
              <a:rPr lang="en-US" sz="2500" dirty="0" smtClean="0"/>
              <a:t>Figure shows the procedure.</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Block Coding</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Block Coding : Concept</a:t>
            </a:r>
          </a:p>
        </p:txBody>
      </p:sp>
      <p:pic>
        <p:nvPicPr>
          <p:cNvPr id="13" name="Picture 6"/>
          <p:cNvPicPr>
            <a:picLocks noChangeAspect="1" noChangeArrowheads="1"/>
          </p:cNvPicPr>
          <p:nvPr/>
        </p:nvPicPr>
        <p:blipFill>
          <a:blip r:embed="rId4"/>
          <a:srcRect/>
          <a:stretch>
            <a:fillRect/>
          </a:stretch>
        </p:blipFill>
        <p:spPr bwMode="auto">
          <a:xfrm>
            <a:off x="1458913" y="990600"/>
            <a:ext cx="5703887" cy="4079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It was designed to be used in combination with NRZ-I.</a:t>
            </a:r>
          </a:p>
          <a:p>
            <a:pPr algn="just"/>
            <a:r>
              <a:rPr lang="en-US" sz="2500" dirty="0" smtClean="0"/>
              <a:t>NRZ-I has a good signal rate, one-half that of the </a:t>
            </a:r>
            <a:r>
              <a:rPr lang="en-US" sz="2500" dirty="0" err="1" smtClean="0"/>
              <a:t>biphase</a:t>
            </a:r>
            <a:r>
              <a:rPr lang="en-US" sz="2500" dirty="0" smtClean="0"/>
              <a:t>, but it has a synchronization problem. </a:t>
            </a:r>
          </a:p>
          <a:p>
            <a:pPr algn="just"/>
            <a:r>
              <a:rPr lang="en-US" sz="2500" dirty="0" smtClean="0"/>
              <a:t>A long sequence of as can make the receiver clock lose synchronization. </a:t>
            </a:r>
          </a:p>
          <a:p>
            <a:pPr algn="just"/>
            <a:r>
              <a:rPr lang="en-US" sz="2500" dirty="0" smtClean="0"/>
              <a:t>One solution is to change the bit stream, prior to encoding with NRZ-I, so that it does not have a long stream of as. </a:t>
            </a:r>
          </a:p>
          <a:p>
            <a:pPr algn="just"/>
            <a:r>
              <a:rPr lang="en-US" sz="2500" dirty="0" smtClean="0"/>
              <a:t>The 4B/5B scheme achieves this goal.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block-coded stream does not have more that three consecutive as. </a:t>
            </a:r>
          </a:p>
          <a:p>
            <a:pPr algn="just"/>
            <a:r>
              <a:rPr lang="en-US" sz="2500" dirty="0" smtClean="0"/>
              <a:t>At the receiver, the NRZ-I encoded digital signal is first decoded into a stream of bits and then decoded to remove the redundancy. </a:t>
            </a:r>
          </a:p>
          <a:p>
            <a:pPr algn="just"/>
            <a:r>
              <a:rPr lang="en-US" sz="2500" dirty="0" smtClean="0"/>
              <a:t>Figure shows the idea.</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
        <p:nvSpPr>
          <p:cNvPr id="11" name="Text Box 4"/>
          <p:cNvSpPr txBox="1">
            <a:spLocks noChangeArrowheads="1"/>
          </p:cNvSpPr>
          <p:nvPr/>
        </p:nvSpPr>
        <p:spPr bwMode="auto">
          <a:xfrm>
            <a:off x="112246" y="762000"/>
            <a:ext cx="8879354" cy="477054"/>
          </a:xfrm>
          <a:prstGeom prst="rect">
            <a:avLst/>
          </a:prstGeom>
          <a:noFill/>
          <a:ln w="9525">
            <a:noFill/>
            <a:miter lim="800000"/>
            <a:headEnd/>
            <a:tailEnd/>
          </a:ln>
          <a:effectLst/>
        </p:spPr>
        <p:txBody>
          <a:bodyPr wrap="none">
            <a:spAutoFit/>
          </a:bodyPr>
          <a:lstStyle/>
          <a:p>
            <a:r>
              <a:rPr lang="en-US" sz="2500" b="1" baseline="0" dirty="0" smtClean="0"/>
              <a:t>Using </a:t>
            </a:r>
            <a:r>
              <a:rPr lang="en-US" sz="2500" b="1" baseline="0" dirty="0"/>
              <a:t>block coding 4B/5B with NRZ-I line coding scheme</a:t>
            </a:r>
          </a:p>
        </p:txBody>
      </p:sp>
      <p:pic>
        <p:nvPicPr>
          <p:cNvPr id="13" name="Picture 6"/>
          <p:cNvPicPr>
            <a:picLocks noChangeAspect="1" noChangeArrowheads="1"/>
          </p:cNvPicPr>
          <p:nvPr/>
        </p:nvPicPr>
        <p:blipFill>
          <a:blip r:embed="rId4"/>
          <a:srcRect/>
          <a:stretch>
            <a:fillRect/>
          </a:stretch>
        </p:blipFill>
        <p:spPr bwMode="auto">
          <a:xfrm>
            <a:off x="334963" y="2057400"/>
            <a:ext cx="8199437" cy="23828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4B/5B, the 5-bit output that replaces the 4-bit input has no more than one leading zero (left bit) and no more than two trailing zeros (right bits). </a:t>
            </a:r>
          </a:p>
          <a:p>
            <a:pPr algn="just"/>
            <a:r>
              <a:rPr lang="en-US" sz="2500" dirty="0" smtClean="0"/>
              <a:t>So when different groups are combined to make a new sequence, there are never more than three consecutive as.</a:t>
            </a:r>
          </a:p>
          <a:p>
            <a:pPr algn="just"/>
            <a:r>
              <a:rPr lang="en-US" sz="2500" dirty="0" smtClean="0"/>
              <a:t>Table shows the corresponding pairs used in 4B/5B encoding.</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grpSp>
        <p:nvGrpSpPr>
          <p:cNvPr id="11" name="Group 7"/>
          <p:cNvGrpSpPr>
            <a:grpSpLocks/>
          </p:cNvGrpSpPr>
          <p:nvPr/>
        </p:nvGrpSpPr>
        <p:grpSpPr bwMode="auto">
          <a:xfrm>
            <a:off x="136525" y="762000"/>
            <a:ext cx="8702675" cy="5867400"/>
            <a:chOff x="134" y="559"/>
            <a:chExt cx="5482" cy="4058"/>
          </a:xfrm>
        </p:grpSpPr>
        <p:pic>
          <p:nvPicPr>
            <p:cNvPr id="13" name="Picture 5"/>
            <p:cNvPicPr>
              <a:picLocks noChangeAspect="1" noChangeArrowheads="1"/>
            </p:cNvPicPr>
            <p:nvPr/>
          </p:nvPicPr>
          <p:blipFill>
            <a:blip r:embed="rId4"/>
            <a:srcRect/>
            <a:stretch>
              <a:fillRect/>
            </a:stretch>
          </p:blipFill>
          <p:spPr bwMode="auto">
            <a:xfrm>
              <a:off x="134" y="559"/>
              <a:ext cx="5482" cy="1745"/>
            </a:xfrm>
            <a:prstGeom prst="rect">
              <a:avLst/>
            </a:prstGeom>
            <a:noFill/>
            <a:ln w="9525">
              <a:noFill/>
              <a:miter lim="800000"/>
              <a:headEnd/>
              <a:tailEnd/>
            </a:ln>
            <a:effectLst/>
          </p:spPr>
        </p:pic>
        <p:pic>
          <p:nvPicPr>
            <p:cNvPr id="14" name="Picture 6"/>
            <p:cNvPicPr>
              <a:picLocks noChangeAspect="1" noChangeArrowheads="1"/>
            </p:cNvPicPr>
            <p:nvPr/>
          </p:nvPicPr>
          <p:blipFill>
            <a:blip r:embed="rId5"/>
            <a:srcRect/>
            <a:stretch>
              <a:fillRect/>
            </a:stretch>
          </p:blipFill>
          <p:spPr bwMode="auto">
            <a:xfrm>
              <a:off x="134" y="2208"/>
              <a:ext cx="5465" cy="2409"/>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Note that the first two columns pair a 4-bit group with a 5-bit group. </a:t>
            </a:r>
          </a:p>
          <a:p>
            <a:pPr algn="just"/>
            <a:r>
              <a:rPr lang="en-US" sz="2500" dirty="0" smtClean="0"/>
              <a:t>A group of 4 bits can have only 16 different combinations while a group of 5 bits can have 32 different combinations. </a:t>
            </a:r>
          </a:p>
          <a:p>
            <a:pPr algn="just"/>
            <a:r>
              <a:rPr lang="en-US" sz="2500" dirty="0" smtClean="0"/>
              <a:t>This means that there are 16 groups that are not used for 4B/5B encoding. </a:t>
            </a:r>
          </a:p>
          <a:p>
            <a:pPr algn="just"/>
            <a:r>
              <a:rPr lang="en-US" sz="2500" dirty="0" smtClean="0"/>
              <a:t>Some of these unused groups are used for control purposes; the others are not used at all.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latter provide a kind of error detection.</a:t>
            </a:r>
          </a:p>
          <a:p>
            <a:pPr algn="just"/>
            <a:r>
              <a:rPr lang="en-US" sz="2500" dirty="0" smtClean="0"/>
              <a:t>If a 5-bit group arrives that belongs to the unused portion of the table, the receiver knows that there is an error in the transmission.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4 binary/5 binary (4B/5B) coding scheme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Rate Vs Signal Rate</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data rate defines the number of data elements (bits) sent in 1 s. </a:t>
            </a:r>
          </a:p>
          <a:p>
            <a:pPr algn="just"/>
            <a:r>
              <a:rPr lang="en-US" sz="2500" dirty="0" smtClean="0"/>
              <a:t>The unit is bits per second (bps). </a:t>
            </a:r>
          </a:p>
          <a:p>
            <a:pPr algn="just"/>
            <a:r>
              <a:rPr lang="en-US" sz="2500" dirty="0" smtClean="0"/>
              <a:t>The signal rate is the number of signal elements sent in 1s. </a:t>
            </a:r>
          </a:p>
          <a:p>
            <a:pPr algn="just"/>
            <a:r>
              <a:rPr lang="en-US" sz="2500" dirty="0" smtClean="0"/>
              <a:t>The unit is the baud. </a:t>
            </a:r>
          </a:p>
          <a:p>
            <a:pPr algn="just"/>
            <a:r>
              <a:rPr lang="en-US" sz="2500" dirty="0" smtClean="0"/>
              <a:t>The data rate is sometimes called the bit rate; the signal rate is sometimes called the pulse rate, the modulation rate, or the baud rate.</a:t>
            </a:r>
            <a:endParaRPr lang="en-US" sz="250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228600" y="152400"/>
            <a:ext cx="8458200" cy="411162"/>
          </a:xfrm>
        </p:spPr>
        <p:txBody>
          <a:bodyPr/>
          <a:lstStyle/>
          <a:p>
            <a:pPr algn="l"/>
            <a:r>
              <a:rPr lang="en-US" sz="3000" b="1" dirty="0" smtClean="0"/>
              <a:t>An example of substitution in 4B/5B coding</a:t>
            </a:r>
          </a:p>
        </p:txBody>
      </p:sp>
      <p:pic>
        <p:nvPicPr>
          <p:cNvPr id="13" name="Picture 6"/>
          <p:cNvPicPr>
            <a:picLocks noChangeAspect="1" noChangeArrowheads="1"/>
          </p:cNvPicPr>
          <p:nvPr/>
        </p:nvPicPr>
        <p:blipFill>
          <a:blip r:embed="rId4"/>
          <a:srcRect/>
          <a:stretch>
            <a:fillRect/>
          </a:stretch>
        </p:blipFill>
        <p:spPr bwMode="auto">
          <a:xfrm>
            <a:off x="444500" y="1752600"/>
            <a:ext cx="8318500" cy="27892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304800" y="2865438"/>
            <a:ext cx="8458200" cy="411162"/>
          </a:xfrm>
        </p:spPr>
        <p:txBody>
          <a:bodyPr/>
          <a:lstStyle/>
          <a:p>
            <a:r>
              <a:rPr lang="en-US" sz="3000" b="1" dirty="0" smtClean="0"/>
              <a:t>ANALOG-TO-DIGITAL CONVERSION</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Sometimes, however, we have an analog signal such as one created by a microphone or camera.</a:t>
            </a:r>
          </a:p>
          <a:p>
            <a:pPr algn="just"/>
            <a:r>
              <a:rPr lang="en-US" sz="2500" dirty="0" smtClean="0"/>
              <a:t>A digital signal is superior to an analog signal. </a:t>
            </a:r>
          </a:p>
          <a:p>
            <a:pPr algn="just"/>
            <a:r>
              <a:rPr lang="en-US" sz="2500" dirty="0" smtClean="0"/>
              <a:t>The tendency today is to change an analog signal to digital data. </a:t>
            </a:r>
          </a:p>
          <a:p>
            <a:pPr algn="just"/>
            <a:r>
              <a:rPr lang="en-US" sz="2500" dirty="0" smtClean="0"/>
              <a:t>In this section we describe two techniques, pulse code modulation and delta modulation. </a:t>
            </a:r>
          </a:p>
          <a:p>
            <a:pPr algn="just"/>
            <a:r>
              <a:rPr lang="en-US" sz="2500" dirty="0" smtClean="0"/>
              <a:t>After the digital data are created (digitization), we can use one of the techniques described in Section to convert the digital data to a digital signal.</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most common technique to change an analog signal to digital data (digitization) is called pulse code modulation (PCM). </a:t>
            </a:r>
          </a:p>
          <a:p>
            <a:pPr algn="just"/>
            <a:r>
              <a:rPr lang="en-US" sz="2500" dirty="0" smtClean="0"/>
              <a:t>A PCM encoder has three processes, as shown in Figure </a:t>
            </a:r>
          </a:p>
          <a:p>
            <a:pPr marL="457200" indent="-457200" algn="just">
              <a:buFont typeface="+mj-lt"/>
              <a:buAutoNum type="arabicPeriod"/>
            </a:pPr>
            <a:r>
              <a:rPr lang="en-US" sz="2500" dirty="0" smtClean="0"/>
              <a:t>The analog signal is sampled.</a:t>
            </a:r>
          </a:p>
          <a:p>
            <a:pPr marL="457200" indent="-457200" algn="just">
              <a:buFont typeface="+mj-lt"/>
              <a:buAutoNum type="arabicPeriod"/>
            </a:pPr>
            <a:r>
              <a:rPr lang="en-US" sz="2500" dirty="0" smtClean="0"/>
              <a:t>The sampled signal is quantized.</a:t>
            </a:r>
          </a:p>
          <a:p>
            <a:pPr marL="457200" indent="-457200" algn="just">
              <a:buFont typeface="+mj-lt"/>
              <a:buAutoNum type="arabicPeriod"/>
            </a:pPr>
            <a:r>
              <a:rPr lang="en-US" sz="2500" dirty="0" smtClean="0"/>
              <a:t>The quantized values are encoded as streams of bits.</a:t>
            </a:r>
          </a:p>
          <a:p>
            <a:pPr algn="just"/>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Pulse Code Modulation (PCM)</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ext Box 4"/>
          <p:cNvSpPr txBox="1">
            <a:spLocks noChangeArrowheads="1"/>
          </p:cNvSpPr>
          <p:nvPr/>
        </p:nvSpPr>
        <p:spPr bwMode="auto">
          <a:xfrm>
            <a:off x="304800" y="284202"/>
            <a:ext cx="5572359" cy="553998"/>
          </a:xfrm>
          <a:prstGeom prst="rect">
            <a:avLst/>
          </a:prstGeom>
          <a:noFill/>
          <a:ln w="9525">
            <a:noFill/>
            <a:miter lim="800000"/>
            <a:headEnd/>
            <a:tailEnd/>
          </a:ln>
          <a:effectLst/>
        </p:spPr>
        <p:txBody>
          <a:bodyPr wrap="none">
            <a:spAutoFit/>
          </a:bodyPr>
          <a:lstStyle/>
          <a:p>
            <a:r>
              <a:rPr lang="en-US" sz="3000" b="1" baseline="0" dirty="0" smtClean="0"/>
              <a:t>Components </a:t>
            </a:r>
            <a:r>
              <a:rPr lang="en-US" sz="3000" b="1" baseline="0" dirty="0"/>
              <a:t>of PCM encoder</a:t>
            </a:r>
          </a:p>
        </p:txBody>
      </p:sp>
      <p:pic>
        <p:nvPicPr>
          <p:cNvPr id="11" name="Picture 6"/>
          <p:cNvPicPr>
            <a:picLocks noChangeAspect="1" noChangeArrowheads="1"/>
          </p:cNvPicPr>
          <p:nvPr/>
        </p:nvPicPr>
        <p:blipFill>
          <a:blip r:embed="rId4"/>
          <a:srcRect/>
          <a:stretch>
            <a:fillRect/>
          </a:stretch>
        </p:blipFill>
        <p:spPr bwMode="auto">
          <a:xfrm>
            <a:off x="169863" y="990600"/>
            <a:ext cx="8821737" cy="39862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first step in PCM is sampling. </a:t>
            </a:r>
          </a:p>
          <a:p>
            <a:pPr algn="just"/>
            <a:r>
              <a:rPr lang="en-US" sz="2500" dirty="0" smtClean="0"/>
              <a:t>The analog signal is sampled every Ts s, where Ts is the sample interval or period. </a:t>
            </a:r>
          </a:p>
          <a:p>
            <a:pPr algn="just"/>
            <a:r>
              <a:rPr lang="en-US" sz="2500" dirty="0" smtClean="0"/>
              <a:t>The inverse of the sampling interval is called the sampling rate or sampling frequency and denoted by   </a:t>
            </a:r>
            <a:r>
              <a:rPr lang="en-US" sz="2500" dirty="0" err="1" smtClean="0"/>
              <a:t>f</a:t>
            </a:r>
            <a:r>
              <a:rPr lang="en-US" sz="2500" baseline="-25000" dirty="0" err="1" smtClean="0"/>
              <a:t>s</a:t>
            </a:r>
            <a:r>
              <a:rPr lang="en-US" sz="2500" baseline="-25000" dirty="0" smtClean="0"/>
              <a:t>  </a:t>
            </a:r>
            <a:r>
              <a:rPr lang="en-US" sz="2500" dirty="0" smtClean="0"/>
              <a:t>is, where is = 1/Ts</a:t>
            </a:r>
          </a:p>
          <a:p>
            <a:pPr algn="just"/>
            <a:r>
              <a:rPr lang="en-US" sz="2500" dirty="0" smtClean="0"/>
              <a:t>There are three sampling methods : ideal, natural, and flat-top-as shown in Figure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Sampling </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86</a:t>
            </a:fld>
            <a:endParaRPr lang="en-US" sz="1400"/>
          </a:p>
        </p:txBody>
      </p:sp>
      <p:sp>
        <p:nvSpPr>
          <p:cNvPr id="13" name="Text Box 4"/>
          <p:cNvSpPr txBox="1">
            <a:spLocks noChangeArrowheads="1"/>
          </p:cNvSpPr>
          <p:nvPr/>
        </p:nvSpPr>
        <p:spPr bwMode="auto">
          <a:xfrm>
            <a:off x="304800" y="304800"/>
            <a:ext cx="8074646" cy="553998"/>
          </a:xfrm>
          <a:prstGeom prst="rect">
            <a:avLst/>
          </a:prstGeom>
          <a:noFill/>
          <a:ln w="9525">
            <a:noFill/>
            <a:miter lim="800000"/>
            <a:headEnd/>
            <a:tailEnd/>
          </a:ln>
          <a:effectLst/>
        </p:spPr>
        <p:txBody>
          <a:bodyPr wrap="none">
            <a:spAutoFit/>
          </a:bodyPr>
          <a:lstStyle/>
          <a:p>
            <a:r>
              <a:rPr lang="en-US" sz="3000" b="1" baseline="0" dirty="0" smtClean="0">
                <a:solidFill>
                  <a:schemeClr val="folHlink"/>
                </a:solidFill>
              </a:rPr>
              <a:t> </a:t>
            </a:r>
            <a:r>
              <a:rPr lang="en-US" sz="3000" b="1" baseline="0" dirty="0"/>
              <a:t>Three different sampling methods for PCM</a:t>
            </a:r>
          </a:p>
        </p:txBody>
      </p:sp>
      <p:pic>
        <p:nvPicPr>
          <p:cNvPr id="14" name="Picture 6"/>
          <p:cNvPicPr>
            <a:picLocks noChangeAspect="1" noChangeArrowheads="1"/>
          </p:cNvPicPr>
          <p:nvPr/>
        </p:nvPicPr>
        <p:blipFill>
          <a:blip r:embed="rId4"/>
          <a:srcRect/>
          <a:stretch>
            <a:fillRect/>
          </a:stretch>
        </p:blipFill>
        <p:spPr bwMode="auto">
          <a:xfrm>
            <a:off x="142875" y="1338263"/>
            <a:ext cx="8848725" cy="48339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In ideal sampling, pulses from the analog signal are sampled.  </a:t>
            </a:r>
          </a:p>
          <a:p>
            <a:pPr algn="just"/>
            <a:r>
              <a:rPr lang="en-US" sz="2500" dirty="0" smtClean="0"/>
              <a:t>This is an ideal sampling method and cannot be easily implemented. </a:t>
            </a:r>
          </a:p>
          <a:p>
            <a:pPr algn="just"/>
            <a:r>
              <a:rPr lang="en-US" sz="2500" dirty="0" smtClean="0"/>
              <a:t>In natural sampling, a high-speed switch is turned on for only the small period of time when the sampling occurs. </a:t>
            </a:r>
          </a:p>
          <a:p>
            <a:pPr algn="just"/>
            <a:r>
              <a:rPr lang="en-US" sz="2500" dirty="0" smtClean="0"/>
              <a:t>The result is a sequence of samples that retains the shape of the analog signal. </a:t>
            </a:r>
          </a:p>
          <a:p>
            <a:pPr algn="just"/>
            <a:r>
              <a:rPr lang="en-US" sz="2500" dirty="0" smtClean="0"/>
              <a:t>The most common sampling method, called sample and hold, however, creates flat-top samples by using a circuit.</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Sampling </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sampling process is sometimes referred to as pulse amplitude modulation (PAM). </a:t>
            </a:r>
          </a:p>
          <a:p>
            <a:pPr algn="just"/>
            <a:r>
              <a:rPr lang="en-US" sz="2500" dirty="0" smtClean="0"/>
              <a:t>We need to remember, however, that the result is still an analog signal with non integral values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Sampling </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One important consideration is the sampling rate or frequency. </a:t>
            </a:r>
          </a:p>
          <a:p>
            <a:pPr algn="just"/>
            <a:r>
              <a:rPr lang="en-US" sz="2500" dirty="0" smtClean="0"/>
              <a:t>What are the restrictions on Ts? </a:t>
            </a:r>
          </a:p>
          <a:p>
            <a:pPr algn="just"/>
            <a:r>
              <a:rPr lang="en-US" sz="2500" dirty="0" smtClean="0"/>
              <a:t>This question was elegantly answered by Nyquist.</a:t>
            </a:r>
          </a:p>
          <a:p>
            <a:pPr algn="just"/>
            <a:r>
              <a:rPr lang="en-US" sz="2500" dirty="0" smtClean="0"/>
              <a:t>According to the Nyquist theorem, to reproduce the original analog signal, one necessary condition is that the sampling rate be at least twice the highest frequency in the original signal.</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Sampling Rate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smtClean="0"/>
              <a:t>Data Rate Vs Signal Rate</a:t>
            </a: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One goal in data communications is to increase the data rate while decreasing the signal rate. </a:t>
            </a:r>
          </a:p>
          <a:p>
            <a:pPr algn="just"/>
            <a:r>
              <a:rPr lang="en-US" sz="2500" dirty="0" smtClean="0"/>
              <a:t>Increasing the data rate increases the speed of transmission; decreasing the signal rate decreases the bandwidth requirement. </a:t>
            </a:r>
          </a:p>
          <a:p>
            <a:pPr algn="just"/>
            <a:r>
              <a:rPr lang="en-US" sz="2500" dirty="0" smtClean="0"/>
              <a:t>In our vehicle-people analogy, we need to carry more people in fewer vehicles to prevent traffic jams.</a:t>
            </a:r>
          </a:p>
          <a:p>
            <a:pPr algn="just"/>
            <a:r>
              <a:rPr lang="en-US" sz="2500" dirty="0" smtClean="0"/>
              <a:t>We have a limited bandwidth in our transportation system.</a:t>
            </a:r>
            <a:endParaRPr lang="en-US" sz="2500"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result of sampling is a series of pulses with amplitude values between the maximum and minimum amplitudes of the signal. </a:t>
            </a:r>
          </a:p>
          <a:p>
            <a:pPr algn="just"/>
            <a:r>
              <a:rPr lang="en-US" sz="2500" dirty="0" smtClean="0"/>
              <a:t>The set of amplitudes can be infinite with non-integral values between the two limits. </a:t>
            </a:r>
          </a:p>
          <a:p>
            <a:pPr algn="just"/>
            <a:r>
              <a:rPr lang="en-US" sz="2500" dirty="0" smtClean="0"/>
              <a:t>These values cannot be used in the encoding process.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Quantization</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original analog signal has instantaneous amplitudes between </a:t>
            </a:r>
            <a:r>
              <a:rPr lang="en-US" sz="2500" dirty="0" err="1" smtClean="0"/>
              <a:t>V</a:t>
            </a:r>
            <a:r>
              <a:rPr lang="en-US" sz="2500" baseline="-25000" dirty="0" err="1" smtClean="0"/>
              <a:t>min</a:t>
            </a:r>
            <a:r>
              <a:rPr lang="en-US" sz="2500" dirty="0" smtClean="0"/>
              <a:t> and </a:t>
            </a:r>
            <a:r>
              <a:rPr lang="en-US" sz="2500" dirty="0" err="1" smtClean="0"/>
              <a:t>V</a:t>
            </a:r>
            <a:r>
              <a:rPr lang="en-US" sz="2500" baseline="-25000" dirty="0" err="1" smtClean="0"/>
              <a:t>max</a:t>
            </a:r>
            <a:endParaRPr lang="en-US" sz="2500" baseline="-25000" dirty="0" smtClean="0"/>
          </a:p>
          <a:p>
            <a:pPr algn="just"/>
            <a:r>
              <a:rPr lang="en-US" sz="2500" dirty="0" smtClean="0"/>
              <a:t>Divide the range into L zones, each of height ∆ (delta)</a:t>
            </a:r>
          </a:p>
          <a:p>
            <a:pPr algn="just">
              <a:buNone/>
            </a:pPr>
            <a:r>
              <a:rPr lang="en-US" sz="2500" dirty="0" smtClean="0"/>
              <a:t>	 ∆ = </a:t>
            </a:r>
            <a:r>
              <a:rPr lang="en-US" sz="2500" dirty="0" err="1" smtClean="0"/>
              <a:t>V</a:t>
            </a:r>
            <a:r>
              <a:rPr lang="en-US" sz="2500" baseline="-25000" dirty="0" err="1" smtClean="0"/>
              <a:t>max</a:t>
            </a:r>
            <a:r>
              <a:rPr lang="en-US" sz="2500" dirty="0" smtClean="0"/>
              <a:t> – </a:t>
            </a:r>
            <a:r>
              <a:rPr lang="en-US" sz="2500" dirty="0" err="1" smtClean="0"/>
              <a:t>V</a:t>
            </a:r>
            <a:r>
              <a:rPr lang="en-US" sz="2500" baseline="-25000" dirty="0" err="1" smtClean="0"/>
              <a:t>min</a:t>
            </a:r>
            <a:r>
              <a:rPr lang="en-US" sz="2500" dirty="0" smtClean="0"/>
              <a:t>/L</a:t>
            </a:r>
          </a:p>
          <a:p>
            <a:pPr algn="just"/>
            <a:r>
              <a:rPr lang="en-US" sz="2500" dirty="0" smtClean="0"/>
              <a:t>Assign quantized values of 0 to L-1 to the midpoint of each zone</a:t>
            </a:r>
          </a:p>
          <a:p>
            <a:pPr algn="just"/>
            <a:r>
              <a:rPr lang="en-US" sz="2500" dirty="0" smtClean="0"/>
              <a:t>We approximate the value of the sample amplitude to the quantized values.</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The following are the steps in quantization:</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3" name="Text Box 4"/>
          <p:cNvSpPr txBox="1">
            <a:spLocks noChangeArrowheads="1"/>
          </p:cNvSpPr>
          <p:nvPr/>
        </p:nvSpPr>
        <p:spPr bwMode="auto">
          <a:xfrm>
            <a:off x="304800" y="152400"/>
            <a:ext cx="7366119" cy="477054"/>
          </a:xfrm>
          <a:prstGeom prst="rect">
            <a:avLst/>
          </a:prstGeom>
          <a:noFill/>
          <a:ln w="9525">
            <a:noFill/>
            <a:miter lim="800000"/>
            <a:headEnd/>
            <a:tailEnd/>
          </a:ln>
        </p:spPr>
        <p:txBody>
          <a:bodyPr wrap="none">
            <a:spAutoFit/>
          </a:bodyPr>
          <a:lstStyle/>
          <a:p>
            <a:r>
              <a:rPr lang="en-US" sz="2500" b="1" baseline="0" dirty="0" smtClean="0"/>
              <a:t>Quantization </a:t>
            </a:r>
            <a:r>
              <a:rPr lang="en-US" sz="2500" b="1" baseline="0" dirty="0"/>
              <a:t>and encoding of a sampled signal</a:t>
            </a:r>
          </a:p>
        </p:txBody>
      </p:sp>
      <p:pic>
        <p:nvPicPr>
          <p:cNvPr id="14" name="Picture 7"/>
          <p:cNvPicPr>
            <a:picLocks noChangeAspect="1" noChangeArrowheads="1"/>
          </p:cNvPicPr>
          <p:nvPr/>
        </p:nvPicPr>
        <p:blipFill>
          <a:blip r:embed="rId4"/>
          <a:srcRect/>
          <a:stretch>
            <a:fillRect/>
          </a:stretch>
        </p:blipFill>
        <p:spPr bwMode="auto">
          <a:xfrm>
            <a:off x="925513" y="609600"/>
            <a:ext cx="6846887" cy="51228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We have shown only nine samples using ideal sampling (for simplicity). </a:t>
            </a:r>
          </a:p>
          <a:p>
            <a:pPr algn="just"/>
            <a:r>
              <a:rPr lang="en-US" sz="2500" dirty="0" smtClean="0"/>
              <a:t>The value at the top of each sample in the graph shows the actual amplitude. </a:t>
            </a:r>
          </a:p>
          <a:p>
            <a:pPr algn="just"/>
            <a:r>
              <a:rPr lang="en-US" sz="2500" dirty="0" smtClean="0"/>
              <a:t>In the chart, the first row is the normalized value for each sample (actual amplitude/ ∆). </a:t>
            </a:r>
          </a:p>
          <a:p>
            <a:pPr algn="just"/>
            <a:r>
              <a:rPr lang="en-US" sz="2500" dirty="0" smtClean="0"/>
              <a:t>The quantization process selects the quantization value from the middle of each zone. </a:t>
            </a:r>
          </a:p>
          <a:p>
            <a:pPr algn="just"/>
            <a:r>
              <a:rPr lang="en-US" sz="2500" dirty="0" smtClean="0"/>
              <a:t>This means that the normalized quantized values (second row) are different from the normalized amplitudes.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Quantization</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difference is called the normalized error (third row). </a:t>
            </a:r>
          </a:p>
          <a:p>
            <a:pPr algn="just"/>
            <a:r>
              <a:rPr lang="en-US" sz="2500" dirty="0" smtClean="0"/>
              <a:t>The fourth row is the quantization code for each sample based on the quantization levels at the left of the graph. </a:t>
            </a:r>
          </a:p>
          <a:p>
            <a:pPr algn="just"/>
            <a:r>
              <a:rPr lang="en-US" sz="2500" dirty="0" smtClean="0"/>
              <a:t>The encoded words (fifth row) are the final products of the conversion.</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Quantization</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As a simple example, assume that we have a sampled signal and the sample amplitudes are between -20 and +20 V. </a:t>
            </a:r>
          </a:p>
          <a:p>
            <a:pPr algn="just"/>
            <a:r>
              <a:rPr lang="en-US" sz="2500" dirty="0" smtClean="0"/>
              <a:t>We decide to have eight levels (L = 8). </a:t>
            </a:r>
          </a:p>
          <a:p>
            <a:pPr algn="just"/>
            <a:r>
              <a:rPr lang="en-US" sz="2500" dirty="0" smtClean="0"/>
              <a:t>This means that ∆ =5 V. </a:t>
            </a:r>
          </a:p>
          <a:p>
            <a:pPr algn="just">
              <a:buNone/>
            </a:pPr>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Quantization</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The last step in PCM is encoding. </a:t>
            </a:r>
          </a:p>
          <a:p>
            <a:pPr algn="just"/>
            <a:r>
              <a:rPr lang="en-US" sz="2500" dirty="0" smtClean="0"/>
              <a:t>After each sample is quantized and the number of bits per sample is decided, each sample can be changed to an </a:t>
            </a:r>
            <a:r>
              <a:rPr lang="en-US" sz="2500" dirty="0" err="1" smtClean="0"/>
              <a:t>n</a:t>
            </a:r>
            <a:r>
              <a:rPr lang="en-US" sz="2500" baseline="-25000" dirty="0" err="1" smtClean="0"/>
              <a:t>b</a:t>
            </a:r>
            <a:r>
              <a:rPr lang="en-US" sz="2500" dirty="0" smtClean="0"/>
              <a:t> -bit code word. </a:t>
            </a:r>
          </a:p>
          <a:p>
            <a:pPr algn="just"/>
            <a:r>
              <a:rPr lang="en-US" sz="2500" dirty="0" smtClean="0"/>
              <a:t>In Figure the encoded words are shown in the last row. </a:t>
            </a:r>
          </a:p>
          <a:p>
            <a:pPr algn="just"/>
            <a:r>
              <a:rPr lang="en-US" sz="2500" dirty="0" smtClean="0"/>
              <a:t>A quantization code of 2 is encoded as 010; 5 is encoded as 101; and so on. </a:t>
            </a:r>
          </a:p>
        </p:txBody>
      </p:sp>
      <p:sp>
        <p:nvSpPr>
          <p:cNvPr id="12" name="Title 8"/>
          <p:cNvSpPr>
            <a:spLocks noGrp="1"/>
          </p:cNvSpPr>
          <p:nvPr>
            <p:ph type="title"/>
          </p:nvPr>
        </p:nvSpPr>
        <p:spPr>
          <a:xfrm>
            <a:off x="228600" y="152400"/>
            <a:ext cx="8458200" cy="411162"/>
          </a:xfrm>
        </p:spPr>
        <p:txBody>
          <a:bodyPr/>
          <a:lstStyle/>
          <a:p>
            <a:pPr algn="l"/>
            <a:r>
              <a:rPr lang="en-US" sz="3000" b="1" dirty="0" smtClean="0"/>
              <a:t>Encoding</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457200" y="762000"/>
            <a:ext cx="8229600" cy="4572000"/>
          </a:xfrm>
        </p:spPr>
        <p:txBody>
          <a:bodyPr/>
          <a:lstStyle/>
          <a:p>
            <a:pPr algn="just"/>
            <a:r>
              <a:rPr lang="en-US" sz="2500" dirty="0" smtClean="0"/>
              <a:t>Note that the number of bits for each sample is determined from the number of quantization levels. </a:t>
            </a:r>
          </a:p>
          <a:p>
            <a:pPr algn="just"/>
            <a:r>
              <a:rPr lang="en-US" sz="2500" dirty="0" smtClean="0"/>
              <a:t>If the number of quantization levels is L, the number of bits is </a:t>
            </a:r>
            <a:r>
              <a:rPr lang="en-US" sz="2500" dirty="0" err="1" smtClean="0"/>
              <a:t>n</a:t>
            </a:r>
            <a:r>
              <a:rPr lang="en-US" sz="2500" baseline="-25000" dirty="0" err="1" smtClean="0"/>
              <a:t>b</a:t>
            </a:r>
            <a:r>
              <a:rPr lang="en-US" sz="2500" dirty="0" smtClean="0"/>
              <a:t> =log2 L. </a:t>
            </a:r>
          </a:p>
          <a:p>
            <a:pPr algn="just"/>
            <a:r>
              <a:rPr lang="en-US" sz="2500" dirty="0" smtClean="0"/>
              <a:t>In our example L is 8 and </a:t>
            </a:r>
            <a:r>
              <a:rPr lang="en-US" sz="2500" dirty="0" err="1" smtClean="0"/>
              <a:t>n</a:t>
            </a:r>
            <a:r>
              <a:rPr lang="en-US" sz="2500" baseline="-25000" dirty="0" err="1" smtClean="0"/>
              <a:t>b</a:t>
            </a:r>
            <a:r>
              <a:rPr lang="en-US" sz="2500" dirty="0" smtClean="0"/>
              <a:t> is therefore 3. The bit rate can be found from the formula</a:t>
            </a:r>
          </a:p>
          <a:p>
            <a:pPr algn="just"/>
            <a:r>
              <a:rPr lang="en-US" sz="2500" dirty="0" smtClean="0"/>
              <a:t>Bit rate = Sampling rate x No. of bits per sample</a:t>
            </a:r>
          </a:p>
          <a:p>
            <a:pPr algn="just"/>
            <a:r>
              <a:rPr lang="en-US" sz="2500" dirty="0" smtClean="0"/>
              <a:t>Bit rate = </a:t>
            </a:r>
            <a:r>
              <a:rPr lang="en-US" sz="2500" dirty="0" err="1" smtClean="0"/>
              <a:t>f</a:t>
            </a:r>
            <a:r>
              <a:rPr lang="en-US" sz="2500" baseline="-25000" dirty="0" err="1" smtClean="0"/>
              <a:t>s</a:t>
            </a:r>
            <a:r>
              <a:rPr lang="en-US" sz="2500" dirty="0" smtClean="0"/>
              <a:t> x </a:t>
            </a:r>
            <a:r>
              <a:rPr lang="en-US" sz="2500" dirty="0" err="1" smtClean="0"/>
              <a:t>n</a:t>
            </a:r>
            <a:r>
              <a:rPr lang="en-US" sz="2500" baseline="-25000" dirty="0" err="1" smtClean="0"/>
              <a:t>b</a:t>
            </a:r>
            <a:endParaRPr lang="en-US" sz="2500" dirty="0" smtClean="0"/>
          </a:p>
        </p:txBody>
      </p:sp>
      <p:sp>
        <p:nvSpPr>
          <p:cNvPr id="12" name="Title 8"/>
          <p:cNvSpPr>
            <a:spLocks noGrp="1"/>
          </p:cNvSpPr>
          <p:nvPr>
            <p:ph type="title"/>
          </p:nvPr>
        </p:nvSpPr>
        <p:spPr>
          <a:xfrm>
            <a:off x="228600" y="152400"/>
            <a:ext cx="8458200" cy="411162"/>
          </a:xfrm>
        </p:spPr>
        <p:txBody>
          <a:bodyPr/>
          <a:lstStyle/>
          <a:p>
            <a:pPr algn="l"/>
            <a:r>
              <a:rPr lang="en-US" sz="3000" b="1" dirty="0" smtClean="0"/>
              <a:t>Encoding</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1" name="Rectangle 9"/>
          <p:cNvSpPr>
            <a:spLocks noChangeArrowheads="1"/>
          </p:cNvSpPr>
          <p:nvPr/>
        </p:nvSpPr>
        <p:spPr bwMode="auto">
          <a:xfrm>
            <a:off x="228600" y="533400"/>
            <a:ext cx="8686800" cy="946150"/>
          </a:xfrm>
          <a:prstGeom prst="rect">
            <a:avLst/>
          </a:prstGeom>
          <a:noFill/>
          <a:ln w="9525">
            <a:noFill/>
            <a:miter lim="800000"/>
            <a:headEnd/>
            <a:tailEnd/>
          </a:ln>
        </p:spPr>
        <p:txBody>
          <a:bodyPr>
            <a:spAutoFit/>
          </a:bodyPr>
          <a:lstStyle/>
          <a:p>
            <a:r>
              <a:rPr lang="en-US" sz="2800" b="1" i="1" baseline="0" dirty="0"/>
              <a:t>We want to digitize the human voice. What is the bit rate, assuming 8 bits per sample?</a:t>
            </a:r>
          </a:p>
        </p:txBody>
      </p:sp>
      <p:sp>
        <p:nvSpPr>
          <p:cNvPr id="13" name="Rectangle 10"/>
          <p:cNvSpPr>
            <a:spLocks noChangeArrowheads="1"/>
          </p:cNvSpPr>
          <p:nvPr/>
        </p:nvSpPr>
        <p:spPr bwMode="auto">
          <a:xfrm>
            <a:off x="228600" y="1752600"/>
            <a:ext cx="8686800" cy="2246769"/>
          </a:xfrm>
          <a:prstGeom prst="rect">
            <a:avLst/>
          </a:prstGeom>
          <a:noFill/>
          <a:ln w="9525">
            <a:noFill/>
            <a:miter lim="800000"/>
            <a:headEnd/>
            <a:tailEnd/>
          </a:ln>
        </p:spPr>
        <p:txBody>
          <a:bodyPr>
            <a:spAutoFit/>
          </a:bodyPr>
          <a:lstStyle/>
          <a:p>
            <a:pPr algn="just"/>
            <a:r>
              <a:rPr lang="en-US" sz="2800" b="1" i="1" baseline="0" dirty="0">
                <a:solidFill>
                  <a:schemeClr val="hlink"/>
                </a:solidFill>
              </a:rPr>
              <a:t>Solution</a:t>
            </a:r>
          </a:p>
          <a:p>
            <a:pPr algn="just"/>
            <a:r>
              <a:rPr lang="en-US" sz="2800" b="1" i="1" baseline="0" dirty="0">
                <a:latin typeface="Times" pitchFamily="18" charset="0"/>
              </a:rPr>
              <a:t>The human voice normally contains frequencies from 0 to 4000 Hz. So the sampling rate and bit rate are calculated as follows</a:t>
            </a:r>
            <a:r>
              <a:rPr lang="en-US" sz="2800" b="1" i="1" baseline="0" dirty="0" smtClean="0">
                <a:latin typeface="Times" pitchFamily="18" charset="0"/>
              </a:rPr>
              <a:t>: </a:t>
            </a:r>
          </a:p>
          <a:p>
            <a:pPr algn="just"/>
            <a:r>
              <a:rPr lang="en-US" sz="2800" b="1" i="1" dirty="0" smtClean="0">
                <a:latin typeface="Times" pitchFamily="18" charset="0"/>
              </a:rPr>
              <a:t>Sampling rate = 2* Nyquist rate </a:t>
            </a:r>
            <a:endParaRPr lang="en-US" sz="2800" b="1" i="1" baseline="0" dirty="0">
              <a:latin typeface="Times" pitchFamily="18" charset="0"/>
            </a:endParaRPr>
          </a:p>
        </p:txBody>
      </p:sp>
      <p:pic>
        <p:nvPicPr>
          <p:cNvPr id="14" name="Picture 12"/>
          <p:cNvPicPr>
            <a:picLocks noChangeAspect="1" noChangeArrowheads="1"/>
          </p:cNvPicPr>
          <p:nvPr/>
        </p:nvPicPr>
        <p:blipFill>
          <a:blip r:embed="rId4"/>
          <a:srcRect/>
          <a:stretch>
            <a:fillRect/>
          </a:stretch>
        </p:blipFill>
        <p:spPr bwMode="auto">
          <a:xfrm>
            <a:off x="1338884" y="4343400"/>
            <a:ext cx="6585916" cy="885825"/>
          </a:xfrm>
          <a:prstGeom prst="rect">
            <a:avLst/>
          </a:prstGeom>
          <a:noFill/>
          <a:ln w="57150" cmpd="thickThin">
            <a:solidFill>
              <a:schemeClr val="folHlink"/>
            </a:solidFill>
            <a:miter lim="800000"/>
            <a:headEnd/>
            <a:tailEnd/>
          </a:ln>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2" name="Title 8"/>
          <p:cNvSpPr>
            <a:spLocks noGrp="1"/>
          </p:cNvSpPr>
          <p:nvPr>
            <p:ph type="title"/>
          </p:nvPr>
        </p:nvSpPr>
        <p:spPr>
          <a:xfrm>
            <a:off x="685800" y="2438400"/>
            <a:ext cx="7543800" cy="411162"/>
          </a:xfrm>
        </p:spPr>
        <p:txBody>
          <a:bodyPr/>
          <a:lstStyle/>
          <a:p>
            <a:r>
              <a:rPr lang="en-US" sz="3500" b="1" dirty="0" smtClean="0"/>
              <a:t>Transmission Modes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5537</TotalTime>
  <Words>7250</Words>
  <Application>Microsoft Office PowerPoint</Application>
  <PresentationFormat>On-screen Show (4:3)</PresentationFormat>
  <Paragraphs>1884</Paragraphs>
  <Slides>121</Slides>
  <Notes>121</Notes>
  <HiddenSlides>0</HiddenSlides>
  <MMClips>0</MMClips>
  <ScaleCrop>false</ScaleCrop>
  <HeadingPairs>
    <vt:vector size="4" baseType="variant">
      <vt:variant>
        <vt:lpstr>Theme</vt:lpstr>
      </vt:variant>
      <vt:variant>
        <vt:i4>2</vt:i4>
      </vt:variant>
      <vt:variant>
        <vt:lpstr>Slide Titles</vt:lpstr>
      </vt:variant>
      <vt:variant>
        <vt:i4>121</vt:i4>
      </vt:variant>
    </vt:vector>
  </HeadingPairs>
  <TitlesOfParts>
    <vt:vector size="123" baseType="lpstr">
      <vt:lpstr>Default Design</vt:lpstr>
      <vt:lpstr>Custom Design</vt:lpstr>
      <vt:lpstr>Slide 1</vt:lpstr>
      <vt:lpstr>Digital-to-Digital Conversion</vt:lpstr>
      <vt:lpstr>Line Coding</vt:lpstr>
      <vt:lpstr>Line Coding</vt:lpstr>
      <vt:lpstr>Signal Element  Vs Data Element</vt:lpstr>
      <vt:lpstr>Signal Element  Vs Data Element</vt:lpstr>
      <vt:lpstr>Signal Element Versus Data Element</vt:lpstr>
      <vt:lpstr>Data Rate Vs Signal Rate</vt:lpstr>
      <vt:lpstr>Data Rate Vs Signal Rate</vt:lpstr>
      <vt:lpstr>Data Rate Vs Signal Rate</vt:lpstr>
      <vt:lpstr>Data Rate Vs Signal Rate</vt:lpstr>
      <vt:lpstr>Bandwidth</vt:lpstr>
      <vt:lpstr>Baseline Wandering</vt:lpstr>
      <vt:lpstr>DC ( Direct-Current) Components </vt:lpstr>
      <vt:lpstr>Self-synchronization</vt:lpstr>
      <vt:lpstr>Self-synchronization</vt:lpstr>
      <vt:lpstr>Self-synchronization</vt:lpstr>
      <vt:lpstr>Self-synchronization</vt:lpstr>
      <vt:lpstr>Line Coding Schemes</vt:lpstr>
      <vt:lpstr>Unipolar</vt:lpstr>
      <vt:lpstr>Unipolar- NRZ</vt:lpstr>
      <vt:lpstr>Polar Schemes</vt:lpstr>
      <vt:lpstr>Non-Return-to-Zero (NRZ) </vt:lpstr>
      <vt:lpstr>Non-Return-to-Zero (NRZ) </vt:lpstr>
      <vt:lpstr>NRZ – Baseline Wandering Problem </vt:lpstr>
      <vt:lpstr>NRZ – Synchronization Problem</vt:lpstr>
      <vt:lpstr>NRZ – Polarity</vt:lpstr>
      <vt:lpstr>NRZ – DC Component</vt:lpstr>
      <vt:lpstr>NRZ – DC Component</vt:lpstr>
      <vt:lpstr>Return to Zero (RZ)</vt:lpstr>
      <vt:lpstr>Return to Zero (RZ) – Polar RZ</vt:lpstr>
      <vt:lpstr>Return to Zero (RZ)</vt:lpstr>
      <vt:lpstr>Return to Zero (RZ)</vt:lpstr>
      <vt:lpstr>Biphase: Manchester and Differential Manchester</vt:lpstr>
      <vt:lpstr>Biphase: Manchester and Differential Manchester</vt:lpstr>
      <vt:lpstr>Biphase: Manchester and Differential Manchester</vt:lpstr>
      <vt:lpstr>Biphase: Manchester and Differential Manchester</vt:lpstr>
      <vt:lpstr>Biphase: Manchester and Differential Manchester</vt:lpstr>
      <vt:lpstr>Bipolar Schemes</vt:lpstr>
      <vt:lpstr>AMI and Pseudoternary</vt:lpstr>
      <vt:lpstr>Alternate Mark Inversion AMI and Pseudoternary</vt:lpstr>
      <vt:lpstr>Alternate Mark Inversion AMI and Pseudoternary</vt:lpstr>
      <vt:lpstr>Bipolar Schemes</vt:lpstr>
      <vt:lpstr>Why we do not have DC component in bipolar encoding?</vt:lpstr>
      <vt:lpstr>Bipolar Schemes </vt:lpstr>
      <vt:lpstr>Multilevel Schemes</vt:lpstr>
      <vt:lpstr>Multilevel Schemes</vt:lpstr>
      <vt:lpstr>Multilevel Schemes</vt:lpstr>
      <vt:lpstr>Multilevel Schemes</vt:lpstr>
      <vt:lpstr>Two binary, one quaternary (2B1Q) </vt:lpstr>
      <vt:lpstr>Two binary, one quaternary (2B1Q) </vt:lpstr>
      <vt:lpstr>Two binary, one quaternary (2BIQ) </vt:lpstr>
      <vt:lpstr>Two binary, one quaternary (2BIQ) </vt:lpstr>
      <vt:lpstr>eight binary, six ternary (8B6T).</vt:lpstr>
      <vt:lpstr>eight binary, six ternary (8B6T).</vt:lpstr>
      <vt:lpstr>eight binary, six ternary (8B6T).</vt:lpstr>
      <vt:lpstr>eight binary, six ternary (8B6T).</vt:lpstr>
      <vt:lpstr>eight binary, six ternary (8B6T).</vt:lpstr>
      <vt:lpstr>4dimensional 5-level pulse amplitude modulation (4D-PAM5)</vt:lpstr>
      <vt:lpstr>4dimensional 5-level pulse amplitude modulation (4D-PAM5)</vt:lpstr>
      <vt:lpstr>4dimensional 5-level pulse amplitude modulation (4D-PAM5)</vt:lpstr>
      <vt:lpstr>4dimensional 5-level pulse amplitude modulation (4D-PAM5)</vt:lpstr>
      <vt:lpstr>Multiline Transmission: MLT-3</vt:lpstr>
      <vt:lpstr>Multiline Transmission: MLT-3</vt:lpstr>
      <vt:lpstr>Multiline Transmission: MLT-3</vt:lpstr>
      <vt:lpstr>why we need to use MLT-3?</vt:lpstr>
      <vt:lpstr>why we need to use MLT-3?</vt:lpstr>
      <vt:lpstr>Summary of Line Coding Schemes</vt:lpstr>
      <vt:lpstr>Block Coding</vt:lpstr>
      <vt:lpstr>Block Coding</vt:lpstr>
      <vt:lpstr>Block Coding</vt:lpstr>
      <vt:lpstr>Block Coding : Concept</vt:lpstr>
      <vt:lpstr>4 binary/5 binary (4B/5B) coding scheme</vt:lpstr>
      <vt:lpstr>4 binary/5 binary (4B/5B) coding scheme</vt:lpstr>
      <vt:lpstr>4 binary/5 binary (4B/5B) coding scheme</vt:lpstr>
      <vt:lpstr>4 binary/5 binary (4B/5B) coding scheme</vt:lpstr>
      <vt:lpstr>4 binary/5 binary (4B/5B) coding scheme</vt:lpstr>
      <vt:lpstr>4 binary/5 binary (4B/5B) coding scheme</vt:lpstr>
      <vt:lpstr>4 binary/5 binary (4B/5B) coding scheme</vt:lpstr>
      <vt:lpstr>An example of substitution in 4B/5B coding</vt:lpstr>
      <vt:lpstr>ANALOG-TO-DIGITAL CONVERSION</vt:lpstr>
      <vt:lpstr>Slide 82</vt:lpstr>
      <vt:lpstr>Pulse Code Modulation (PCM)</vt:lpstr>
      <vt:lpstr>Slide 84</vt:lpstr>
      <vt:lpstr>Sampling </vt:lpstr>
      <vt:lpstr>Slide 86</vt:lpstr>
      <vt:lpstr>Sampling </vt:lpstr>
      <vt:lpstr>Sampling </vt:lpstr>
      <vt:lpstr>Sampling Rate </vt:lpstr>
      <vt:lpstr>Quantization</vt:lpstr>
      <vt:lpstr>The following are the steps in quantization:</vt:lpstr>
      <vt:lpstr>Slide 92</vt:lpstr>
      <vt:lpstr>Quantization</vt:lpstr>
      <vt:lpstr>Quantization</vt:lpstr>
      <vt:lpstr>Quantization</vt:lpstr>
      <vt:lpstr>Encoding</vt:lpstr>
      <vt:lpstr>Encoding</vt:lpstr>
      <vt:lpstr>Slide 98</vt:lpstr>
      <vt:lpstr>Transmission Modes </vt:lpstr>
      <vt:lpstr>Transmission Modes</vt:lpstr>
      <vt:lpstr>Transmission Modes</vt:lpstr>
      <vt:lpstr>Parallel Transmission</vt:lpstr>
      <vt:lpstr>Parallel Transmission</vt:lpstr>
      <vt:lpstr>Parallel Transmission</vt:lpstr>
      <vt:lpstr>Parallel Transmission</vt:lpstr>
      <vt:lpstr>Serial Transmission</vt:lpstr>
      <vt:lpstr>Serial Transmission</vt:lpstr>
      <vt:lpstr>Asynchronous Transmission</vt:lpstr>
      <vt:lpstr>Asynchronous Transmission</vt:lpstr>
      <vt:lpstr>Asynchronous Transmission</vt:lpstr>
      <vt:lpstr>Asynchronous Transmission</vt:lpstr>
      <vt:lpstr>Asynchronous Transmission</vt:lpstr>
      <vt:lpstr>Asynchronous Transmission</vt:lpstr>
      <vt:lpstr>Asynchronous Transmission</vt:lpstr>
      <vt:lpstr>Synchronous Transmission</vt:lpstr>
      <vt:lpstr>Synchronous Transmission</vt:lpstr>
      <vt:lpstr>Synchronous Transmission</vt:lpstr>
      <vt:lpstr>Synchronous Transmission</vt:lpstr>
      <vt:lpstr>Synchronous Transmission</vt:lpstr>
      <vt:lpstr>Synchronous Transmission</vt:lpstr>
      <vt:lpstr>Isochronous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761</cp:revision>
  <cp:lastPrinted>1601-01-01T00:00:00Z</cp:lastPrinted>
  <dcterms:created xsi:type="dcterms:W3CDTF">1601-01-01T00:00:00Z</dcterms:created>
  <dcterms:modified xsi:type="dcterms:W3CDTF">2024-02-09T05:03:56Z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