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10"/>
  </p:notesMasterIdLst>
  <p:handoutMasterIdLst>
    <p:handoutMasterId r:id="rId111"/>
  </p:handoutMasterIdLst>
  <p:sldIdLst>
    <p:sldId id="286" r:id="rId3"/>
    <p:sldId id="288" r:id="rId4"/>
    <p:sldId id="289" r:id="rId5"/>
    <p:sldId id="290" r:id="rId6"/>
    <p:sldId id="291" r:id="rId7"/>
    <p:sldId id="292" r:id="rId8"/>
    <p:sldId id="293" r:id="rId9"/>
    <p:sldId id="294" r:id="rId10"/>
    <p:sldId id="295" r:id="rId11"/>
    <p:sldId id="296" r:id="rId12"/>
    <p:sldId id="297" r:id="rId13"/>
    <p:sldId id="309" r:id="rId14"/>
    <p:sldId id="310" r:id="rId15"/>
    <p:sldId id="311" r:id="rId16"/>
    <p:sldId id="312" r:id="rId17"/>
    <p:sldId id="313" r:id="rId18"/>
    <p:sldId id="298" r:id="rId19"/>
    <p:sldId id="299" r:id="rId20"/>
    <p:sldId id="300" r:id="rId21"/>
    <p:sldId id="301" r:id="rId22"/>
    <p:sldId id="302" r:id="rId23"/>
    <p:sldId id="303" r:id="rId24"/>
    <p:sldId id="304" r:id="rId25"/>
    <p:sldId id="305" r:id="rId26"/>
    <p:sldId id="306" r:id="rId27"/>
    <p:sldId id="307" r:id="rId28"/>
    <p:sldId id="308"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8" r:id="rId83"/>
    <p:sldId id="367" r:id="rId84"/>
    <p:sldId id="369" r:id="rId85"/>
    <p:sldId id="370" r:id="rId86"/>
    <p:sldId id="371" r:id="rId87"/>
    <p:sldId id="372" r:id="rId88"/>
    <p:sldId id="373" r:id="rId89"/>
    <p:sldId id="374" r:id="rId90"/>
    <p:sldId id="375" r:id="rId91"/>
    <p:sldId id="376" r:id="rId92"/>
    <p:sldId id="383" r:id="rId93"/>
    <p:sldId id="384" r:id="rId94"/>
    <p:sldId id="385" r:id="rId95"/>
    <p:sldId id="386" r:id="rId96"/>
    <p:sldId id="387" r:id="rId97"/>
    <p:sldId id="388" r:id="rId98"/>
    <p:sldId id="389" r:id="rId99"/>
    <p:sldId id="390" r:id="rId100"/>
    <p:sldId id="391" r:id="rId101"/>
    <p:sldId id="392" r:id="rId102"/>
    <p:sldId id="393" r:id="rId103"/>
    <p:sldId id="394" r:id="rId104"/>
    <p:sldId id="395" r:id="rId105"/>
    <p:sldId id="396" r:id="rId106"/>
    <p:sldId id="397" r:id="rId107"/>
    <p:sldId id="398" r:id="rId108"/>
    <p:sldId id="401" r:id="rId10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46"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1/8/2024</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533400" y="2340858"/>
            <a:ext cx="8215711" cy="630942"/>
          </a:xfrm>
          <a:prstGeom prst="rect">
            <a:avLst/>
          </a:prstGeom>
        </p:spPr>
        <p:txBody>
          <a:bodyPr wrap="none">
            <a:spAutoFit/>
          </a:bodyPr>
          <a:lstStyle/>
          <a:p>
            <a:r>
              <a:rPr lang="en-US" sz="3500" b="1" dirty="0" smtClean="0"/>
              <a:t>Introduction to Data Communications</a:t>
            </a:r>
            <a:endParaRPr lang="en-US" sz="3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533400" cy="381000"/>
          </a:xfrm>
          <a:prstGeom prst="rect">
            <a:avLst/>
          </a:prstGeom>
          <a:noFill/>
          <a:ln w="9525">
            <a:noFill/>
            <a:miter lim="800000"/>
            <a:headEnd/>
            <a:tailEnd/>
          </a:ln>
        </p:spPr>
        <p:txBody>
          <a:bodyPr/>
          <a:lstStyle/>
          <a:p>
            <a:fld id="{6953E67F-7FB7-4103-B9B9-8A7AAF11F34F}" type="slidenum">
              <a:rPr lang="en-US" sz="1400"/>
              <a:pPr/>
              <a:t>10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Receiver </a:t>
            </a:r>
          </a:p>
          <a:p>
            <a:pPr lvl="1" algn="just">
              <a:buFont typeface="Arial" pitchFamily="34" charset="0"/>
              <a:buChar char="•"/>
            </a:pPr>
            <a:r>
              <a:rPr lang="en-US" sz="2400" dirty="0" smtClean="0"/>
              <a:t>The receiver is the device that receives the message.</a:t>
            </a:r>
          </a:p>
          <a:p>
            <a:pPr lvl="1" algn="just">
              <a:buFont typeface="Arial" pitchFamily="34" charset="0"/>
              <a:buChar char="•"/>
            </a:pPr>
            <a:r>
              <a:rPr lang="en-US" sz="2400" dirty="0" smtClean="0"/>
              <a:t>It can be a computer, workstation, telephone handset, television, and so on</a:t>
            </a:r>
            <a:r>
              <a:rPr lang="en-US" sz="2100" dirty="0" smtClean="0"/>
              <a:t>.</a:t>
            </a:r>
          </a:p>
          <a:p>
            <a:pPr algn="just"/>
            <a:r>
              <a:rPr lang="en-US" sz="2500" b="1" dirty="0" smtClean="0"/>
              <a:t>Transmission Medium </a:t>
            </a:r>
          </a:p>
          <a:p>
            <a:pPr lvl="1" algn="just">
              <a:buFont typeface="Arial" pitchFamily="34" charset="0"/>
              <a:buChar char="•"/>
            </a:pPr>
            <a:r>
              <a:rPr lang="en-US" sz="2500" dirty="0" smtClean="0"/>
              <a:t>The physical path by which a message travels from sender to receiver. </a:t>
            </a:r>
          </a:p>
          <a:p>
            <a:pPr lvl="1" algn="just">
              <a:buFont typeface="Arial" pitchFamily="34" charset="0"/>
              <a:buChar char="•"/>
            </a:pPr>
            <a:r>
              <a:rPr lang="en-US" sz="2500" dirty="0" smtClean="0"/>
              <a:t>Some examples of transmission media include twisted-pair wire, coaxial cable, fiber-optic cable, and radio waves.</a:t>
            </a:r>
          </a:p>
          <a:p>
            <a:pPr algn="just"/>
            <a:endParaRPr lang="en-US" sz="25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In this section, we define two widely used terms: protocols and standards. </a:t>
            </a:r>
          </a:p>
          <a:p>
            <a:pPr algn="just"/>
            <a:r>
              <a:rPr lang="en-US" sz="2500" dirty="0" smtClean="0"/>
              <a:t>First, we define protocol, which is synonymous with rule. </a:t>
            </a:r>
          </a:p>
          <a:p>
            <a:pPr algn="just"/>
            <a:r>
              <a:rPr lang="en-US" sz="2500" dirty="0" smtClean="0"/>
              <a:t>Then we discuss standards, which are agreed-upon rules.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Protocols and Standards</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In computer networks, communication occurs between entities in different systems. </a:t>
            </a:r>
          </a:p>
          <a:p>
            <a:pPr algn="just"/>
            <a:r>
              <a:rPr lang="en-US" sz="2500" dirty="0" smtClean="0"/>
              <a:t>An entity is anything capable of sending or receiving information. </a:t>
            </a:r>
          </a:p>
          <a:p>
            <a:pPr algn="just"/>
            <a:r>
              <a:rPr lang="en-US" sz="2500" dirty="0" smtClean="0"/>
              <a:t>However, two entities cannot simply send bit streams to each other and expect to be understood. </a:t>
            </a:r>
          </a:p>
          <a:p>
            <a:pPr algn="just"/>
            <a:r>
              <a:rPr lang="en-US" sz="2500" dirty="0" smtClean="0"/>
              <a:t>For communication to occur, the entities must agree on a protocol.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Protocols </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A protocol defines what is communicated, how it is communicated, and when it is communicated. </a:t>
            </a:r>
          </a:p>
          <a:p>
            <a:pPr algn="just"/>
            <a:r>
              <a:rPr lang="en-US" sz="2500" dirty="0" smtClean="0"/>
              <a:t>The key elements of a protocol are </a:t>
            </a:r>
          </a:p>
          <a:p>
            <a:pPr lvl="1" algn="just">
              <a:buFont typeface="Arial" pitchFamily="34" charset="0"/>
              <a:buChar char="•"/>
            </a:pPr>
            <a:r>
              <a:rPr lang="en-US" sz="2500" dirty="0" smtClean="0"/>
              <a:t>Syntax, </a:t>
            </a:r>
          </a:p>
          <a:p>
            <a:pPr lvl="1" algn="just">
              <a:buFont typeface="Arial" pitchFamily="34" charset="0"/>
              <a:buChar char="•"/>
            </a:pPr>
            <a:r>
              <a:rPr lang="en-US" sz="2500" dirty="0" smtClean="0"/>
              <a:t>Semantics, and </a:t>
            </a:r>
          </a:p>
          <a:p>
            <a:pPr lvl="1" algn="just">
              <a:buFont typeface="Arial" pitchFamily="34" charset="0"/>
              <a:buChar char="•"/>
            </a:pPr>
            <a:r>
              <a:rPr lang="en-US" sz="2500" dirty="0" smtClean="0"/>
              <a:t>Timing.</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Protocols </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It refers to the structure or format of the data, meaning the order in which they are presented. </a:t>
            </a:r>
          </a:p>
          <a:p>
            <a:pPr algn="just"/>
            <a:r>
              <a:rPr lang="en-US" sz="2500" dirty="0" smtClean="0"/>
              <a:t>For example, a simple protocol might expect the first 8 bits of data to be the address of the sender, the second 8 bits to be the address of the receiver, and the rest of the stream to be the message itself.</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Syntax</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The word semantics refers to the meaning of each section of bits.</a:t>
            </a:r>
          </a:p>
          <a:p>
            <a:pPr algn="just"/>
            <a:r>
              <a:rPr lang="en-US" sz="2500" dirty="0" smtClean="0"/>
              <a:t>How is a particular pattern to be interpreted, and what action is to be taken based on that interpretation? </a:t>
            </a:r>
          </a:p>
          <a:p>
            <a:pPr algn="just"/>
            <a:r>
              <a:rPr lang="en-US" sz="2500" dirty="0" smtClean="0"/>
              <a:t>For example, does an address identify the route to be taken or the final destination of the message?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Semantics</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The term timing refers to two characteristics: when data should be sent and how fast they can be sent. </a:t>
            </a:r>
          </a:p>
          <a:p>
            <a:pPr algn="just"/>
            <a:r>
              <a:rPr lang="en-US" sz="2500" dirty="0" smtClean="0"/>
              <a:t>For example, if a sender produces data at 100 Mbps but the receiver can process data at only 1 Mbps, the transmission will overload the receiver and some data will be lost.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Timing</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Standards are essential in creating and maintaining an open and competitive market for equipment manufacturers and in guaranteeing national and international interoperability of data and telecommunications technology and processes.</a:t>
            </a:r>
          </a:p>
          <a:p>
            <a:pPr algn="just"/>
            <a:r>
              <a:rPr lang="en-US" sz="2500" dirty="0" smtClean="0"/>
              <a:t>Standards provide guidelines to manufacturers, vendors, government agencies, and other service providers to ensure the kind of interconnectivity necessary in today's marketplace and in international communications.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Standards</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International Organization for Standardization (ISO)</a:t>
            </a:r>
          </a:p>
          <a:p>
            <a:pPr algn="just"/>
            <a:r>
              <a:rPr lang="en-US" sz="2500" dirty="0" smtClean="0"/>
              <a:t>International Telecommunication Union-Telecommunication Standards Sector (ITU-T)</a:t>
            </a:r>
          </a:p>
          <a:p>
            <a:pPr algn="just"/>
            <a:r>
              <a:rPr lang="en-US" sz="2500" dirty="0" smtClean="0"/>
              <a:t>American National Standards Institute (ANSI)</a:t>
            </a:r>
          </a:p>
          <a:p>
            <a:pPr algn="just"/>
            <a:r>
              <a:rPr lang="en-US" sz="2500" dirty="0" smtClean="0"/>
              <a:t>Institute of Electrical and Electronics Engineers (IEEE)</a:t>
            </a:r>
          </a:p>
          <a:p>
            <a:pPr algn="just"/>
            <a:r>
              <a:rPr lang="en-US" sz="2500" dirty="0" smtClean="0"/>
              <a:t>Electronic Industries Association (EIA)</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Standards Organizations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Protocol</a:t>
            </a:r>
          </a:p>
          <a:p>
            <a:pPr lvl="1" algn="just">
              <a:buFont typeface="Arial" pitchFamily="34" charset="0"/>
              <a:buChar char="•"/>
            </a:pPr>
            <a:r>
              <a:rPr lang="en-US" sz="2500" dirty="0" smtClean="0"/>
              <a:t>A set of rules that govern data communications. </a:t>
            </a:r>
          </a:p>
          <a:p>
            <a:pPr lvl="1" algn="just">
              <a:buFont typeface="Arial" pitchFamily="34" charset="0"/>
              <a:buChar char="•"/>
            </a:pPr>
            <a:r>
              <a:rPr lang="en-US" sz="2500" dirty="0" smtClean="0"/>
              <a:t>It represents an agreement between the communicating devices. </a:t>
            </a:r>
          </a:p>
          <a:p>
            <a:pPr lvl="1" algn="just">
              <a:buFont typeface="Arial" pitchFamily="34" charset="0"/>
              <a:buChar char="•"/>
            </a:pPr>
            <a:r>
              <a:rPr lang="en-US" sz="2500" dirty="0" smtClean="0"/>
              <a:t>Without a protocol, two devices may be connected but not communicating, </a:t>
            </a:r>
          </a:p>
          <a:p>
            <a:pPr lvl="1" algn="just">
              <a:buFont typeface="Arial" pitchFamily="34" charset="0"/>
              <a:buChar char="•"/>
            </a:pPr>
            <a:r>
              <a:rPr lang="en-US" sz="2500" dirty="0" smtClean="0"/>
              <a:t>Just as a person speaking French cannot be understood by a person who speaks only Japanese.  </a:t>
            </a:r>
          </a:p>
          <a:p>
            <a:pPr algn="just"/>
            <a:endParaRPr lang="en-US" sz="25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Data sequencing</a:t>
            </a:r>
          </a:p>
          <a:p>
            <a:pPr algn="just"/>
            <a:r>
              <a:rPr lang="en-US" sz="2500" dirty="0" smtClean="0"/>
              <a:t>It refers to breaking a long message into smaller packets of fixed size. </a:t>
            </a:r>
          </a:p>
          <a:p>
            <a:pPr algn="just"/>
            <a:r>
              <a:rPr lang="en-US" sz="2500" dirty="0" smtClean="0"/>
              <a:t>Data sequencing rules define the method of numbering packets to detect loss or duplication of packets, and to correctly identify packets, which belong to same message.</a:t>
            </a:r>
          </a:p>
          <a:p>
            <a:pPr algn="just"/>
            <a:endParaRPr lang="en-US" sz="2500" dirty="0" smtClean="0"/>
          </a:p>
          <a:p>
            <a:pPr algn="just"/>
            <a:r>
              <a:rPr lang="en-US" sz="2500" b="1" dirty="0" smtClean="0"/>
              <a:t>Data routing. </a:t>
            </a:r>
          </a:p>
          <a:p>
            <a:pPr algn="just"/>
            <a:r>
              <a:rPr lang="en-US" sz="2500" dirty="0" smtClean="0"/>
              <a:t>Data routing defines the most efficient path between the source and destination.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Data formatting - </a:t>
            </a:r>
            <a:r>
              <a:rPr lang="en-US" sz="2500" dirty="0" smtClean="0"/>
              <a:t>Data formatting rules define which group of bits or characters within packet constitute data, control, addressing, or other information.</a:t>
            </a:r>
          </a:p>
          <a:p>
            <a:pPr algn="just"/>
            <a:endParaRPr lang="en-US" sz="2500" b="1" dirty="0" smtClean="0"/>
          </a:p>
          <a:p>
            <a:pPr algn="just"/>
            <a:r>
              <a:rPr lang="en-US" sz="2500" b="1" dirty="0" smtClean="0"/>
              <a:t>Flow control </a:t>
            </a:r>
            <a:r>
              <a:rPr lang="en-US" sz="2500" dirty="0" smtClean="0"/>
              <a:t>A communication protocol also prevents a fast sender from overwhelming a slow receiver. It ensures resource sharing and protection against traffic congestion by regulating the flow of data on communication lines.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Error control </a:t>
            </a:r>
            <a:r>
              <a:rPr lang="en-US" sz="2500" dirty="0" smtClean="0"/>
              <a:t>These rules are designed to detect errors in messages and to ensure transmission of correct messages. The most common method is to retransmit erroneous message block. In such a case, a block having error is discarded by the receiver and is retransmitted by the sender</a:t>
            </a:r>
            <a:r>
              <a:rPr lang="en-US" sz="2500" b="1" dirty="0" smtClean="0"/>
              <a:t>.</a:t>
            </a:r>
          </a:p>
          <a:p>
            <a:pPr algn="just"/>
            <a:endParaRPr lang="en-US" sz="2500" b="1" dirty="0" smtClean="0"/>
          </a:p>
          <a:p>
            <a:pPr algn="just"/>
            <a:r>
              <a:rPr lang="en-US" sz="2500" b="1" dirty="0" smtClean="0"/>
              <a:t>Precedence and order of transmission </a:t>
            </a:r>
            <a:r>
              <a:rPr lang="en-US" sz="2500" dirty="0" smtClean="0"/>
              <a:t>These rules ensure that all the nodes get a chance to use the communication lines and other resources of the network based on the priorities assigned to them.</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Connection establishment and termination </a:t>
            </a:r>
            <a:r>
              <a:rPr lang="en-US" sz="2500" dirty="0" smtClean="0"/>
              <a:t>These rules define how connections are established, maintained and terminated when two nodes of a network want to communicate with each other. </a:t>
            </a:r>
          </a:p>
          <a:p>
            <a:pPr algn="just"/>
            <a:endParaRPr lang="en-US" sz="2500" b="1" dirty="0" smtClean="0"/>
          </a:p>
          <a:p>
            <a:pPr algn="just"/>
            <a:r>
              <a:rPr lang="en-US" sz="2500" b="1" dirty="0" smtClean="0"/>
              <a:t>Data security </a:t>
            </a:r>
            <a:r>
              <a:rPr lang="en-US" sz="2500" dirty="0" smtClean="0"/>
              <a:t>Providing data security and privacy is also built into most communication software packages. It prevents access of data by unauthorized users.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Log information </a:t>
            </a:r>
            <a:r>
              <a:rPr lang="en-US" sz="2500" dirty="0" smtClean="0"/>
              <a:t>Several communication software are designed to develop log information, which consists of all jobs and data communications tasks that have taken place. Such information may be used for charging the users of the network based on their usage of the network resources.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Data Representation</a:t>
            </a:r>
          </a:p>
        </p:txBody>
      </p:sp>
      <p:sp>
        <p:nvSpPr>
          <p:cNvPr id="13" name="Content Placeholder 9"/>
          <p:cNvSpPr>
            <a:spLocks noGrp="1"/>
          </p:cNvSpPr>
          <p:nvPr>
            <p:ph idx="1"/>
          </p:nvPr>
        </p:nvSpPr>
        <p:spPr>
          <a:xfrm>
            <a:off x="381000" y="914400"/>
            <a:ext cx="8229600" cy="4495800"/>
          </a:xfrm>
        </p:spPr>
        <p:txBody>
          <a:bodyPr/>
          <a:lstStyle/>
          <a:p>
            <a:pPr algn="just">
              <a:buNone/>
            </a:pPr>
            <a:r>
              <a:rPr lang="en-US" sz="2500" dirty="0" smtClean="0"/>
              <a:t>Information today comes in different forms such as </a:t>
            </a:r>
          </a:p>
          <a:p>
            <a:pPr algn="just"/>
            <a:r>
              <a:rPr lang="en-US" sz="2500" dirty="0" smtClean="0"/>
              <a:t>Text, </a:t>
            </a:r>
          </a:p>
          <a:p>
            <a:pPr algn="just"/>
            <a:r>
              <a:rPr lang="en-US" sz="2500" dirty="0" smtClean="0"/>
              <a:t>Numbers, </a:t>
            </a:r>
          </a:p>
          <a:p>
            <a:pPr algn="just"/>
            <a:r>
              <a:rPr lang="en-US" sz="2500" dirty="0" smtClean="0"/>
              <a:t>Images, </a:t>
            </a:r>
          </a:p>
          <a:p>
            <a:pPr algn="just"/>
            <a:r>
              <a:rPr lang="en-US" sz="2500" dirty="0" smtClean="0"/>
              <a:t>Audio, and </a:t>
            </a:r>
          </a:p>
          <a:p>
            <a:pPr algn="just"/>
            <a:r>
              <a:rPr lang="en-US" sz="2500" dirty="0" smtClean="0"/>
              <a:t>Video.</a:t>
            </a:r>
          </a:p>
          <a:p>
            <a:pPr algn="just"/>
            <a:endParaRPr lang="en-US" sz="25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1. Text</a:t>
            </a:r>
          </a:p>
        </p:txBody>
      </p:sp>
      <p:sp>
        <p:nvSpPr>
          <p:cNvPr id="13" name="Content Placeholder 9"/>
          <p:cNvSpPr>
            <a:spLocks noGrp="1"/>
          </p:cNvSpPr>
          <p:nvPr>
            <p:ph idx="1"/>
          </p:nvPr>
        </p:nvSpPr>
        <p:spPr>
          <a:xfrm>
            <a:off x="381000" y="914400"/>
            <a:ext cx="8229600" cy="4495800"/>
          </a:xfrm>
        </p:spPr>
        <p:txBody>
          <a:bodyPr/>
          <a:lstStyle/>
          <a:p>
            <a:pPr algn="just"/>
            <a:r>
              <a:rPr lang="en-US" sz="2500" dirty="0" smtClean="0"/>
              <a:t>Text is represented as a bit pattern, a sequence of bits (Os or 1s). </a:t>
            </a:r>
          </a:p>
          <a:p>
            <a:pPr algn="just"/>
            <a:r>
              <a:rPr lang="en-US" sz="2500" dirty="0" smtClean="0"/>
              <a:t>Different sets of bit patterns have been designed to represent text symbols. </a:t>
            </a:r>
          </a:p>
          <a:p>
            <a:pPr algn="just"/>
            <a:r>
              <a:rPr lang="en-US" sz="2500" dirty="0" smtClean="0"/>
              <a:t>Each set is called a code, and the process of representing symbols is called coding. </a:t>
            </a:r>
          </a:p>
          <a:p>
            <a:pPr algn="just"/>
            <a:r>
              <a:rPr lang="en-US" sz="2500" dirty="0" smtClean="0"/>
              <a:t>Today, the prevalent coding system is called Unicode, which uses 32 bits to represent a symbol or character used in any language in the world.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1. Text</a:t>
            </a:r>
          </a:p>
        </p:txBody>
      </p:sp>
      <p:sp>
        <p:nvSpPr>
          <p:cNvPr id="13" name="Content Placeholder 9"/>
          <p:cNvSpPr>
            <a:spLocks noGrp="1"/>
          </p:cNvSpPr>
          <p:nvPr>
            <p:ph idx="1"/>
          </p:nvPr>
        </p:nvSpPr>
        <p:spPr>
          <a:xfrm>
            <a:off x="381000" y="914400"/>
            <a:ext cx="8229600" cy="4495800"/>
          </a:xfrm>
        </p:spPr>
        <p:txBody>
          <a:bodyPr/>
          <a:lstStyle/>
          <a:p>
            <a:pPr algn="just"/>
            <a:r>
              <a:rPr lang="en-US" sz="2500" dirty="0" smtClean="0"/>
              <a:t>The American Standard Code for Information Interchange (ASCII), developed some decades ago in the United States</a:t>
            </a:r>
          </a:p>
          <a:p>
            <a:pPr algn="just"/>
            <a:r>
              <a:rPr lang="en-US" sz="2500" dirty="0" smtClean="0"/>
              <a:t>Now constitutes the first 127 characters in Unicode and is also referred to as Basic Latin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715962"/>
          </a:xfrm>
        </p:spPr>
        <p:txBody>
          <a:bodyPr/>
          <a:lstStyle/>
          <a:p>
            <a:pPr algn="l"/>
            <a:r>
              <a:rPr lang="en-US" sz="3000" b="1" dirty="0" smtClean="0"/>
              <a:t>Contents </a:t>
            </a:r>
          </a:p>
        </p:txBody>
      </p:sp>
      <p:sp>
        <p:nvSpPr>
          <p:cNvPr id="10" name="Content Placeholder 9"/>
          <p:cNvSpPr>
            <a:spLocks noGrp="1"/>
          </p:cNvSpPr>
          <p:nvPr>
            <p:ph idx="1"/>
          </p:nvPr>
        </p:nvSpPr>
        <p:spPr>
          <a:xfrm>
            <a:off x="457200" y="1143000"/>
            <a:ext cx="8229600" cy="3886200"/>
          </a:xfrm>
        </p:spPr>
        <p:txBody>
          <a:bodyPr/>
          <a:lstStyle/>
          <a:p>
            <a:pPr algn="just"/>
            <a:r>
              <a:rPr lang="en-US" sz="1800" dirty="0" smtClean="0"/>
              <a:t>Data Communication, </a:t>
            </a:r>
          </a:p>
          <a:p>
            <a:pPr algn="just"/>
            <a:r>
              <a:rPr lang="en-US" sz="1800" dirty="0" smtClean="0"/>
              <a:t>Networks and Internet, </a:t>
            </a:r>
          </a:p>
          <a:p>
            <a:pPr algn="just"/>
            <a:r>
              <a:rPr lang="en-US" sz="1800" dirty="0" smtClean="0"/>
              <a:t>Protocols and Standards, </a:t>
            </a:r>
          </a:p>
          <a:p>
            <a:pPr algn="just"/>
            <a:r>
              <a:rPr lang="en-US" sz="1800" dirty="0" smtClean="0"/>
              <a:t>Network Models: OSI, TCP/IP</a:t>
            </a:r>
          </a:p>
          <a:p>
            <a:pPr algn="just"/>
            <a:r>
              <a:rPr lang="en-US" sz="1800" dirty="0" smtClean="0"/>
              <a:t>Analog and Digital data, </a:t>
            </a:r>
          </a:p>
          <a:p>
            <a:pPr algn="just"/>
            <a:r>
              <a:rPr lang="en-US" sz="1800" dirty="0" smtClean="0"/>
              <a:t>Periodic Analog Signal, </a:t>
            </a:r>
          </a:p>
          <a:p>
            <a:pPr algn="just"/>
            <a:r>
              <a:rPr lang="en-US" sz="1800" dirty="0" smtClean="0"/>
              <a:t>Digital Signal, </a:t>
            </a:r>
          </a:p>
          <a:p>
            <a:pPr algn="just"/>
            <a:r>
              <a:rPr lang="en-US" sz="1800" dirty="0" smtClean="0"/>
              <a:t>Transmission Impairments, </a:t>
            </a:r>
          </a:p>
          <a:p>
            <a:pPr algn="just"/>
            <a:r>
              <a:rPr lang="en-US" sz="1800" dirty="0" smtClean="0"/>
              <a:t>Data Rate Limits, </a:t>
            </a:r>
          </a:p>
          <a:p>
            <a:pPr algn="just"/>
            <a:r>
              <a:rPr lang="en-US" sz="1800" dirty="0" smtClean="0"/>
              <a:t>Performance. </a:t>
            </a:r>
          </a:p>
          <a:p>
            <a:pPr algn="just"/>
            <a:r>
              <a:rPr lang="en-US" sz="1800" dirty="0" smtClean="0"/>
              <a:t>Signal Conversion: digital-to-digital, Analog-to-Digital, Analog-to-Analog, Digital-to-Analog Conversion</a:t>
            </a:r>
            <a:endParaRPr lang="en-US" sz="18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2. Numbers</a:t>
            </a:r>
          </a:p>
        </p:txBody>
      </p:sp>
      <p:sp>
        <p:nvSpPr>
          <p:cNvPr id="13" name="Content Placeholder 9"/>
          <p:cNvSpPr>
            <a:spLocks noGrp="1"/>
          </p:cNvSpPr>
          <p:nvPr>
            <p:ph idx="1"/>
          </p:nvPr>
        </p:nvSpPr>
        <p:spPr>
          <a:xfrm>
            <a:off x="381000" y="762000"/>
            <a:ext cx="8229600" cy="2438400"/>
          </a:xfrm>
        </p:spPr>
        <p:txBody>
          <a:bodyPr/>
          <a:lstStyle/>
          <a:p>
            <a:pPr algn="just"/>
            <a:r>
              <a:rPr lang="en-US" sz="2500" dirty="0" smtClean="0"/>
              <a:t>Numbers are also represented by bit patterns.</a:t>
            </a:r>
          </a:p>
          <a:p>
            <a:pPr algn="just"/>
            <a:r>
              <a:rPr lang="en-US" sz="2500" dirty="0" smtClean="0"/>
              <a:t>However, a code such as ASCII is not used to represent numbers; </a:t>
            </a:r>
          </a:p>
          <a:p>
            <a:pPr algn="just"/>
            <a:r>
              <a:rPr lang="en-US" sz="2500" dirty="0" smtClean="0"/>
              <a:t>The number is directly converted to a binary number to simplify mathematical operations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Images are also represented by bit patterns. </a:t>
            </a:r>
          </a:p>
          <a:p>
            <a:pPr algn="just"/>
            <a:r>
              <a:rPr lang="en-US" sz="2500" dirty="0" smtClean="0"/>
              <a:t>In its simplest form, an image is composed of a matrix of pixels (picture elements), where each pixel is a small dot. </a:t>
            </a:r>
          </a:p>
          <a:p>
            <a:pPr algn="just"/>
            <a:r>
              <a:rPr lang="en-US" sz="2500" dirty="0" smtClean="0"/>
              <a:t>The size of the pixel depends on the resolution. For example, an image can be divided into 1000 pixels or 10,000 pixels. </a:t>
            </a:r>
          </a:p>
          <a:p>
            <a:pPr algn="just"/>
            <a:r>
              <a:rPr lang="en-US" sz="2500" dirty="0" smtClean="0"/>
              <a:t>In the second case, there is a better representation of the image (better resolution), but more memory is needed to store the image.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After an image is divided into pixels, each pixel is assigned a bit pattern. </a:t>
            </a:r>
          </a:p>
          <a:p>
            <a:pPr algn="just"/>
            <a:r>
              <a:rPr lang="en-US" sz="2500" dirty="0" smtClean="0"/>
              <a:t>The size and the value of the pattern depend on the image. </a:t>
            </a:r>
          </a:p>
          <a:p>
            <a:pPr algn="just"/>
            <a:r>
              <a:rPr lang="en-US" sz="2500" dirty="0" smtClean="0"/>
              <a:t>For an image made of only black-and-white dots (e.g., a chessboard), a 1-bit pattern is enough to represent a pixel.</a:t>
            </a:r>
          </a:p>
          <a:p>
            <a:pPr algn="just"/>
            <a:r>
              <a:rPr lang="en-US" sz="2500" dirty="0" smtClean="0"/>
              <a:t>If an image is not made of pure white and pure black pixels, you can increase the size of the bit pattern to include gray scale.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For Example </a:t>
            </a:r>
          </a:p>
          <a:p>
            <a:pPr algn="just"/>
            <a:r>
              <a:rPr lang="en-US" sz="2500" dirty="0" smtClean="0"/>
              <a:t>To show four levels of gray scale, you can use 2-bit patterns. </a:t>
            </a:r>
          </a:p>
          <a:p>
            <a:pPr algn="just"/>
            <a:r>
              <a:rPr lang="en-US" sz="2500" dirty="0" smtClean="0"/>
              <a:t>A black pixel can be represented by 00, </a:t>
            </a:r>
          </a:p>
          <a:p>
            <a:pPr algn="just"/>
            <a:r>
              <a:rPr lang="en-US" sz="2500" dirty="0" smtClean="0"/>
              <a:t>A dark gray pixel by 01, </a:t>
            </a:r>
          </a:p>
          <a:p>
            <a:pPr algn="just"/>
            <a:r>
              <a:rPr lang="en-US" sz="2500" dirty="0" smtClean="0"/>
              <a:t>A light gray pixel by 10, and </a:t>
            </a:r>
          </a:p>
          <a:p>
            <a:pPr algn="just"/>
            <a:r>
              <a:rPr lang="en-US" sz="2500" dirty="0" smtClean="0"/>
              <a:t>A white pixel by 11.</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There are several methods to represent color images. </a:t>
            </a:r>
          </a:p>
          <a:p>
            <a:pPr algn="just"/>
            <a:r>
              <a:rPr lang="en-US" sz="2500" dirty="0" smtClean="0"/>
              <a:t>The intensity of each color is measured, and a bit pattern is assigned to it.</a:t>
            </a:r>
          </a:p>
          <a:p>
            <a:pPr algn="just"/>
            <a:r>
              <a:rPr lang="en-US" sz="2500" dirty="0" smtClean="0"/>
              <a:t>One method is called RGB, so called because each color is made of a combination of three primary colors: red, green, and blue. </a:t>
            </a:r>
          </a:p>
          <a:p>
            <a:pPr algn="just"/>
            <a:r>
              <a:rPr lang="en-US" sz="2500" dirty="0" smtClean="0"/>
              <a:t>Another method is called YCM, in which a color is made of a combination of three other primary colors: yellow, cyan, and magenta.</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3. Audio</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Audio refers to the recording or broadcasting of sound or music. </a:t>
            </a:r>
          </a:p>
          <a:p>
            <a:pPr algn="just"/>
            <a:r>
              <a:rPr lang="en-US" sz="2500" dirty="0" smtClean="0"/>
              <a:t>Audio is by nature different from text, numbers, or images. </a:t>
            </a:r>
          </a:p>
          <a:p>
            <a:pPr algn="just"/>
            <a:r>
              <a:rPr lang="en-US" sz="2500" dirty="0" smtClean="0"/>
              <a:t>It is continuous, not discrete. </a:t>
            </a:r>
          </a:p>
          <a:p>
            <a:pPr algn="just"/>
            <a:r>
              <a:rPr lang="en-US" sz="2500" dirty="0" smtClean="0"/>
              <a:t>Even when we use a microphone to change voice or music to an electric signal, we create a continuous signal.</a:t>
            </a:r>
          </a:p>
          <a:p>
            <a:pPr algn="just"/>
            <a:r>
              <a:rPr lang="en-US" sz="2500" dirty="0" smtClean="0"/>
              <a:t>we learn how to change sound or music to a digital or an analog signal.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3. Video</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Video refers to the recording or broadcasting of a picture or movie. </a:t>
            </a:r>
          </a:p>
          <a:p>
            <a:pPr algn="just"/>
            <a:r>
              <a:rPr lang="en-US" sz="2500" dirty="0" smtClean="0"/>
              <a:t>Video can either be produced as a continuous entity (e.g., by a TV camera), or it can be a combination of images, each a discrete entity, arranged to convey the idea of motion. </a:t>
            </a:r>
          </a:p>
          <a:p>
            <a:pPr algn="just"/>
            <a:r>
              <a:rPr lang="en-US" sz="2500" dirty="0" smtClean="0"/>
              <a:t>Again we can change video to a digital or an analog signal, as we will see in next content.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Data Flow</a:t>
            </a:r>
          </a:p>
        </p:txBody>
      </p:sp>
      <p:sp>
        <p:nvSpPr>
          <p:cNvPr id="13" name="Content Placeholder 9"/>
          <p:cNvSpPr>
            <a:spLocks noGrp="1"/>
          </p:cNvSpPr>
          <p:nvPr>
            <p:ph idx="1"/>
          </p:nvPr>
        </p:nvSpPr>
        <p:spPr>
          <a:xfrm>
            <a:off x="381000" y="762000"/>
            <a:ext cx="8229600" cy="2057400"/>
          </a:xfrm>
        </p:spPr>
        <p:txBody>
          <a:bodyPr/>
          <a:lstStyle/>
          <a:p>
            <a:pPr algn="just"/>
            <a:r>
              <a:rPr lang="en-US" sz="2500" dirty="0" smtClean="0"/>
              <a:t>Communication between two devices can be </a:t>
            </a:r>
          </a:p>
          <a:p>
            <a:pPr lvl="2" algn="just"/>
            <a:r>
              <a:rPr lang="en-US" sz="2500" dirty="0" smtClean="0"/>
              <a:t>Simplex, </a:t>
            </a:r>
          </a:p>
          <a:p>
            <a:pPr lvl="2" algn="just"/>
            <a:r>
              <a:rPr lang="en-US" sz="2500" dirty="0" smtClean="0"/>
              <a:t>Half-Duplex, or </a:t>
            </a:r>
          </a:p>
          <a:p>
            <a:pPr lvl="2" algn="just"/>
            <a:r>
              <a:rPr lang="en-US" sz="2500" dirty="0" smtClean="0"/>
              <a:t>Full-Duplex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Simplex </a:t>
            </a:r>
          </a:p>
        </p:txBody>
      </p:sp>
      <p:sp>
        <p:nvSpPr>
          <p:cNvPr id="13" name="Content Placeholder 9"/>
          <p:cNvSpPr>
            <a:spLocks noGrp="1"/>
          </p:cNvSpPr>
          <p:nvPr>
            <p:ph idx="1"/>
          </p:nvPr>
        </p:nvSpPr>
        <p:spPr>
          <a:xfrm>
            <a:off x="381000" y="762000"/>
            <a:ext cx="8229600" cy="4419600"/>
          </a:xfrm>
        </p:spPr>
        <p:txBody>
          <a:bodyPr/>
          <a:lstStyle/>
          <a:p>
            <a:pPr algn="just"/>
            <a:r>
              <a:rPr lang="en-US" sz="2500" dirty="0" smtClean="0"/>
              <a:t>The communication is unidirectional, as on a one-way street </a:t>
            </a:r>
          </a:p>
          <a:p>
            <a:pPr algn="just"/>
            <a:r>
              <a:rPr lang="en-US" sz="2500" dirty="0" smtClean="0"/>
              <a:t>Only one of the two devices on a link can transmit; the other can only receive (see Figure)</a:t>
            </a:r>
          </a:p>
          <a:p>
            <a:pPr algn="just"/>
            <a:r>
              <a:rPr lang="en-US" sz="2500" dirty="0" smtClean="0"/>
              <a:t>Keyboards and traditional monitors are examples of simplex devices. </a:t>
            </a:r>
          </a:p>
          <a:p>
            <a:pPr algn="just"/>
            <a:r>
              <a:rPr lang="en-US" sz="2500" dirty="0" smtClean="0"/>
              <a:t>The keyboard can only introduce input; the monitor can only accept output. </a:t>
            </a:r>
          </a:p>
          <a:p>
            <a:pPr algn="just"/>
            <a:r>
              <a:rPr lang="en-US" sz="2500" dirty="0" smtClean="0"/>
              <a:t>The simplex mode can use the entire capacity of the channel to send data in one direction.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Simplex </a:t>
            </a:r>
          </a:p>
        </p:txBody>
      </p:sp>
      <p:sp>
        <p:nvSpPr>
          <p:cNvPr id="13" name="Content Placeholder 9"/>
          <p:cNvSpPr>
            <a:spLocks noGrp="1"/>
          </p:cNvSpPr>
          <p:nvPr>
            <p:ph idx="1"/>
          </p:nvPr>
        </p:nvSpPr>
        <p:spPr>
          <a:xfrm>
            <a:off x="381000" y="3200400"/>
            <a:ext cx="8229600" cy="1600200"/>
          </a:xfrm>
        </p:spPr>
        <p:txBody>
          <a:bodyPr/>
          <a:lstStyle/>
          <a:p>
            <a:pPr algn="just"/>
            <a:r>
              <a:rPr lang="en-US" sz="2500" dirty="0" err="1" smtClean="0"/>
              <a:t>BogusBus</a:t>
            </a:r>
            <a:r>
              <a:rPr lang="en-US" sz="2500" dirty="0" smtClean="0"/>
              <a:t> is an example of simplex communication, where the transmitter sent information to the remote monitoring location, but no information is ever sent back to the water tank. If all we want to do is send information one-way, then simplex is just fine. Most applications, however, demand more: </a:t>
            </a:r>
          </a:p>
          <a:p>
            <a:pPr algn="just"/>
            <a:endParaRPr lang="en-US" sz="2500" dirty="0" smtClean="0"/>
          </a:p>
        </p:txBody>
      </p:sp>
      <p:pic>
        <p:nvPicPr>
          <p:cNvPr id="1026" name="Picture 2" descr="C:\Users\Admin\Desktop\Capture.JPG"/>
          <p:cNvPicPr>
            <a:picLocks noChangeAspect="1" noChangeArrowheads="1"/>
          </p:cNvPicPr>
          <p:nvPr/>
        </p:nvPicPr>
        <p:blipFill>
          <a:blip r:embed="rId4"/>
          <a:srcRect/>
          <a:stretch>
            <a:fillRect/>
          </a:stretch>
        </p:blipFill>
        <p:spPr bwMode="auto">
          <a:xfrm>
            <a:off x="457200" y="914400"/>
            <a:ext cx="8153400" cy="1882781"/>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When we communicate - we are sharing information. </a:t>
            </a:r>
          </a:p>
          <a:p>
            <a:pPr algn="just"/>
            <a:r>
              <a:rPr lang="en-US" sz="2400" dirty="0" smtClean="0"/>
              <a:t>This sharing can be local or remote. </a:t>
            </a:r>
          </a:p>
          <a:p>
            <a:pPr algn="just"/>
            <a:r>
              <a:rPr lang="en-US" sz="2400" dirty="0" smtClean="0"/>
              <a:t>Between individuals, local communication usually occurs face to face</a:t>
            </a:r>
          </a:p>
          <a:p>
            <a:pPr algn="just"/>
            <a:r>
              <a:rPr lang="en-US" sz="2400" dirty="0" smtClean="0"/>
              <a:t>While remote communication takes place over distance. </a:t>
            </a:r>
          </a:p>
          <a:p>
            <a:pPr algn="just"/>
            <a:r>
              <a:rPr lang="en-US" sz="2400" dirty="0" smtClean="0"/>
              <a:t>The term telecommunication, which includes telephony, telegraphy, and television, means communication at a distance (</a:t>
            </a:r>
            <a:r>
              <a:rPr lang="en-US" sz="2400" dirty="0" err="1" smtClean="0"/>
              <a:t>tele</a:t>
            </a:r>
            <a:r>
              <a:rPr lang="en-US" sz="2400" dirty="0" smtClean="0"/>
              <a:t> is Greek for "far").</a:t>
            </a:r>
          </a:p>
          <a:p>
            <a:pPr algn="just"/>
            <a:r>
              <a:rPr lang="en-US" sz="2400" dirty="0" smtClean="0"/>
              <a:t>The word data refers to information presented in whatever form is agreed upon by the parties creating and using the data.</a:t>
            </a:r>
            <a:endParaRPr lang="en-US" sz="2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Half-Duplex  </a:t>
            </a:r>
          </a:p>
        </p:txBody>
      </p:sp>
      <p:sp>
        <p:nvSpPr>
          <p:cNvPr id="13" name="Content Placeholder 9"/>
          <p:cNvSpPr>
            <a:spLocks noGrp="1"/>
          </p:cNvSpPr>
          <p:nvPr>
            <p:ph idx="1"/>
          </p:nvPr>
        </p:nvSpPr>
        <p:spPr>
          <a:xfrm>
            <a:off x="381000" y="914400"/>
            <a:ext cx="8229600" cy="1752600"/>
          </a:xfrm>
        </p:spPr>
        <p:txBody>
          <a:bodyPr/>
          <a:lstStyle/>
          <a:p>
            <a:pPr algn="just"/>
            <a:r>
              <a:rPr lang="en-US" sz="2500" dirty="0" smtClean="0"/>
              <a:t>Each station can both transmit and receive, but not at the same time</a:t>
            </a:r>
          </a:p>
          <a:p>
            <a:pPr algn="just"/>
            <a:r>
              <a:rPr lang="en-US" sz="2500" dirty="0" smtClean="0"/>
              <a:t>When one device is sending, the other can only receive, and vice versa (see Figure)</a:t>
            </a:r>
          </a:p>
        </p:txBody>
      </p:sp>
      <p:pic>
        <p:nvPicPr>
          <p:cNvPr id="2050" name="Picture 2" descr="C:\Users\Admin\Desktop\Capture.JPG"/>
          <p:cNvPicPr>
            <a:picLocks noChangeAspect="1" noChangeArrowheads="1"/>
          </p:cNvPicPr>
          <p:nvPr/>
        </p:nvPicPr>
        <p:blipFill>
          <a:blip r:embed="rId4"/>
          <a:srcRect/>
          <a:stretch>
            <a:fillRect/>
          </a:stretch>
        </p:blipFill>
        <p:spPr bwMode="auto">
          <a:xfrm>
            <a:off x="381000" y="3048000"/>
            <a:ext cx="8305800" cy="2133600"/>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Half-Duplex  </a:t>
            </a:r>
          </a:p>
        </p:txBody>
      </p:sp>
      <p:sp>
        <p:nvSpPr>
          <p:cNvPr id="13" name="Content Placeholder 9"/>
          <p:cNvSpPr>
            <a:spLocks noGrp="1"/>
          </p:cNvSpPr>
          <p:nvPr>
            <p:ph idx="1"/>
          </p:nvPr>
        </p:nvSpPr>
        <p:spPr>
          <a:xfrm>
            <a:off x="381000" y="914400"/>
            <a:ext cx="8229600" cy="4267200"/>
          </a:xfrm>
        </p:spPr>
        <p:txBody>
          <a:bodyPr/>
          <a:lstStyle/>
          <a:p>
            <a:pPr algn="just"/>
            <a:r>
              <a:rPr lang="en-US" sz="2500" dirty="0" smtClean="0"/>
              <a:t>The half-duplex mode is like a one-lane road with traffic allowed in both directions.</a:t>
            </a:r>
          </a:p>
          <a:p>
            <a:pPr algn="just"/>
            <a:r>
              <a:rPr lang="en-US" sz="2500" dirty="0" smtClean="0"/>
              <a:t>When cars are traveling in one direction, cars going the other way must wait. </a:t>
            </a:r>
          </a:p>
          <a:p>
            <a:pPr algn="just"/>
            <a:r>
              <a:rPr lang="en-US" sz="2500" dirty="0" smtClean="0"/>
              <a:t>In a half-duplex transmission, the entire capacity of a channel is taken over by whichever of the two devices is transmitting at the time.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Half-Duplex  </a:t>
            </a:r>
          </a:p>
        </p:txBody>
      </p:sp>
      <p:sp>
        <p:nvSpPr>
          <p:cNvPr id="13" name="Content Placeholder 9"/>
          <p:cNvSpPr>
            <a:spLocks noGrp="1"/>
          </p:cNvSpPr>
          <p:nvPr>
            <p:ph idx="1"/>
          </p:nvPr>
        </p:nvSpPr>
        <p:spPr>
          <a:xfrm>
            <a:off x="381000" y="914400"/>
            <a:ext cx="8229600" cy="4267200"/>
          </a:xfrm>
        </p:spPr>
        <p:txBody>
          <a:bodyPr/>
          <a:lstStyle/>
          <a:p>
            <a:pPr algn="just"/>
            <a:r>
              <a:rPr lang="en-US" sz="2500" dirty="0" smtClean="0"/>
              <a:t>Walkie-talkies and CB (citizens band) radios are both half-duplex systems.</a:t>
            </a:r>
          </a:p>
          <a:p>
            <a:pPr algn="just"/>
            <a:r>
              <a:rPr lang="en-US" sz="2500" dirty="0" smtClean="0"/>
              <a:t>The half-duplex mode is used in cases where there is no need for communication in both directions at the same time; the entire capacity of the channel can be utilized for each direction.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Full-Duplex ( Duplex)   </a:t>
            </a:r>
          </a:p>
        </p:txBody>
      </p:sp>
      <p:sp>
        <p:nvSpPr>
          <p:cNvPr id="13" name="Content Placeholder 9"/>
          <p:cNvSpPr>
            <a:spLocks noGrp="1"/>
          </p:cNvSpPr>
          <p:nvPr>
            <p:ph idx="1"/>
          </p:nvPr>
        </p:nvSpPr>
        <p:spPr>
          <a:xfrm>
            <a:off x="381000" y="914400"/>
            <a:ext cx="8229600" cy="1828800"/>
          </a:xfrm>
        </p:spPr>
        <p:txBody>
          <a:bodyPr/>
          <a:lstStyle/>
          <a:p>
            <a:pPr algn="just"/>
            <a:r>
              <a:rPr lang="en-US" sz="2500" dirty="0" smtClean="0"/>
              <a:t>both stations can transmit and receive simultaneously (see Figure)</a:t>
            </a:r>
          </a:p>
          <a:p>
            <a:pPr algn="just"/>
            <a:r>
              <a:rPr lang="en-US" sz="2500" dirty="0" smtClean="0"/>
              <a:t>The full-duplex mode is like a two-way street with traffic flowing in both directions at the same time.</a:t>
            </a:r>
          </a:p>
        </p:txBody>
      </p:sp>
      <p:pic>
        <p:nvPicPr>
          <p:cNvPr id="3074" name="Picture 2" descr="C:\Users\Admin\Desktop\Capture.JPG"/>
          <p:cNvPicPr>
            <a:picLocks noChangeAspect="1" noChangeArrowheads="1"/>
          </p:cNvPicPr>
          <p:nvPr/>
        </p:nvPicPr>
        <p:blipFill>
          <a:blip r:embed="rId4"/>
          <a:srcRect/>
          <a:stretch>
            <a:fillRect/>
          </a:stretch>
        </p:blipFill>
        <p:spPr bwMode="auto">
          <a:xfrm>
            <a:off x="533400" y="2743200"/>
            <a:ext cx="8001000" cy="2514600"/>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Full-Duplex ( Duplex)   </a:t>
            </a:r>
          </a:p>
        </p:txBody>
      </p:sp>
      <p:sp>
        <p:nvSpPr>
          <p:cNvPr id="13" name="Content Placeholder 9"/>
          <p:cNvSpPr>
            <a:spLocks noGrp="1"/>
          </p:cNvSpPr>
          <p:nvPr>
            <p:ph idx="1"/>
          </p:nvPr>
        </p:nvSpPr>
        <p:spPr>
          <a:xfrm>
            <a:off x="381000" y="914400"/>
            <a:ext cx="8229600" cy="4343400"/>
          </a:xfrm>
        </p:spPr>
        <p:txBody>
          <a:bodyPr/>
          <a:lstStyle/>
          <a:p>
            <a:pPr algn="just"/>
            <a:r>
              <a:rPr lang="en-US" sz="2500" dirty="0" smtClean="0"/>
              <a:t>In full-duplex mode, signals going in one direction share the capacity of the link with signals going in the other direction. </a:t>
            </a:r>
          </a:p>
          <a:p>
            <a:pPr algn="just"/>
            <a:r>
              <a:rPr lang="en-US" sz="2500" dirty="0" smtClean="0"/>
              <a:t>This sharing can occur in two ways: Either the link must contain two physically separate transmission paths, one for sending and the other for receiving; or the capacity of the channel  is divided between signals traveling in both directions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Full-Duplex ( Duplex)   </a:t>
            </a:r>
          </a:p>
        </p:txBody>
      </p:sp>
      <p:sp>
        <p:nvSpPr>
          <p:cNvPr id="13" name="Content Placeholder 9"/>
          <p:cNvSpPr>
            <a:spLocks noGrp="1"/>
          </p:cNvSpPr>
          <p:nvPr>
            <p:ph idx="1"/>
          </p:nvPr>
        </p:nvSpPr>
        <p:spPr>
          <a:xfrm>
            <a:off x="381000" y="914400"/>
            <a:ext cx="8229600" cy="4343400"/>
          </a:xfrm>
        </p:spPr>
        <p:txBody>
          <a:bodyPr/>
          <a:lstStyle/>
          <a:p>
            <a:pPr algn="just"/>
            <a:r>
              <a:rPr lang="en-US" sz="2500" dirty="0" smtClean="0"/>
              <a:t>One common example of full-duplex communication is the telephone network. </a:t>
            </a:r>
          </a:p>
          <a:p>
            <a:pPr algn="just"/>
            <a:r>
              <a:rPr lang="en-US" sz="2500" dirty="0" smtClean="0"/>
              <a:t>When two people are communicating by a telephone line, both can talk and listen at the same time.</a:t>
            </a:r>
          </a:p>
          <a:p>
            <a:pPr algn="just"/>
            <a:r>
              <a:rPr lang="en-US" sz="2500" dirty="0" smtClean="0"/>
              <a:t>The full-duplex mode is used when communication in both directions is required all the time. </a:t>
            </a:r>
          </a:p>
          <a:p>
            <a:pPr algn="just"/>
            <a:r>
              <a:rPr lang="en-US" sz="2500" dirty="0" smtClean="0"/>
              <a:t>The capacity of the channel, however, must be divided between the two directions.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Networks</a:t>
            </a:r>
          </a:p>
        </p:txBody>
      </p:sp>
      <p:sp>
        <p:nvSpPr>
          <p:cNvPr id="13" name="Content Placeholder 9"/>
          <p:cNvSpPr>
            <a:spLocks noGrp="1"/>
          </p:cNvSpPr>
          <p:nvPr>
            <p:ph idx="1"/>
          </p:nvPr>
        </p:nvSpPr>
        <p:spPr>
          <a:xfrm>
            <a:off x="381000" y="914400"/>
            <a:ext cx="8229600" cy="4724400"/>
          </a:xfrm>
        </p:spPr>
        <p:txBody>
          <a:bodyPr/>
          <a:lstStyle/>
          <a:p>
            <a:pPr algn="just"/>
            <a:r>
              <a:rPr lang="en-US" sz="2500" dirty="0" smtClean="0"/>
              <a:t>A network is a set of devices (often referred to as nodes) connected by communication links. </a:t>
            </a:r>
          </a:p>
          <a:p>
            <a:pPr algn="just"/>
            <a:r>
              <a:rPr lang="en-US" sz="2500" dirty="0" smtClean="0"/>
              <a:t>A node can be a computer, printer, or any other device capable of sending and/or receiving data generated by other nodes on the network</a:t>
            </a:r>
          </a:p>
          <a:p>
            <a:pPr algn="just"/>
            <a:r>
              <a:rPr lang="en-US" sz="2500" b="1" dirty="0" smtClean="0"/>
              <a:t>Distributed Processing</a:t>
            </a:r>
          </a:p>
          <a:p>
            <a:pPr algn="just"/>
            <a:r>
              <a:rPr lang="en-US" sz="2500" dirty="0" smtClean="0"/>
              <a:t>Most networks use distributed processing, in which a task is divided among multiple computers. </a:t>
            </a:r>
          </a:p>
          <a:p>
            <a:pPr algn="just"/>
            <a:r>
              <a:rPr lang="en-US" sz="2500" dirty="0" smtClean="0"/>
              <a:t>Instead of one single large machine being responsible for all aspects of a process, separate computers handle a subset.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Network Criteria  </a:t>
            </a:r>
          </a:p>
        </p:txBody>
      </p:sp>
      <p:sp>
        <p:nvSpPr>
          <p:cNvPr id="13" name="Content Placeholder 9"/>
          <p:cNvSpPr>
            <a:spLocks noGrp="1"/>
          </p:cNvSpPr>
          <p:nvPr>
            <p:ph idx="1"/>
          </p:nvPr>
        </p:nvSpPr>
        <p:spPr>
          <a:xfrm>
            <a:off x="381000" y="914400"/>
            <a:ext cx="8229600" cy="4343400"/>
          </a:xfrm>
        </p:spPr>
        <p:txBody>
          <a:bodyPr/>
          <a:lstStyle/>
          <a:p>
            <a:pPr algn="just"/>
            <a:r>
              <a:rPr lang="en-US" sz="2500" dirty="0" smtClean="0"/>
              <a:t>A network must be able to meet a certain number of criteria. </a:t>
            </a:r>
          </a:p>
          <a:p>
            <a:pPr algn="just"/>
            <a:r>
              <a:rPr lang="en-US" sz="2500" dirty="0" smtClean="0"/>
              <a:t>The most important of these are </a:t>
            </a:r>
          </a:p>
          <a:p>
            <a:pPr lvl="2" algn="just"/>
            <a:r>
              <a:rPr lang="en-US" sz="2500" dirty="0" smtClean="0"/>
              <a:t>Performance</a:t>
            </a:r>
          </a:p>
          <a:p>
            <a:pPr lvl="2" algn="just"/>
            <a:r>
              <a:rPr lang="en-US" sz="2500" dirty="0" smtClean="0"/>
              <a:t>Reliability and </a:t>
            </a:r>
          </a:p>
          <a:p>
            <a:pPr lvl="2" algn="just"/>
            <a:r>
              <a:rPr lang="en-US" sz="2500" dirty="0" smtClean="0"/>
              <a:t>Security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Performance</a:t>
            </a:r>
          </a:p>
        </p:txBody>
      </p:sp>
      <p:sp>
        <p:nvSpPr>
          <p:cNvPr id="13" name="Content Placeholder 9"/>
          <p:cNvSpPr>
            <a:spLocks noGrp="1"/>
          </p:cNvSpPr>
          <p:nvPr>
            <p:ph idx="1"/>
          </p:nvPr>
        </p:nvSpPr>
        <p:spPr>
          <a:xfrm>
            <a:off x="381000" y="914400"/>
            <a:ext cx="8229600" cy="4648200"/>
          </a:xfrm>
        </p:spPr>
        <p:txBody>
          <a:bodyPr/>
          <a:lstStyle/>
          <a:p>
            <a:pPr algn="just"/>
            <a:r>
              <a:rPr lang="en-US" sz="2500" dirty="0" smtClean="0"/>
              <a:t>Performance can be measured in many ways, including transit time and response time.</a:t>
            </a:r>
          </a:p>
          <a:p>
            <a:pPr algn="just"/>
            <a:r>
              <a:rPr lang="en-US" sz="2500" dirty="0" smtClean="0"/>
              <a:t>Transit time is the amount of time required for a message to travel from one device to another. </a:t>
            </a:r>
          </a:p>
          <a:p>
            <a:pPr algn="just"/>
            <a:r>
              <a:rPr lang="en-US" sz="2500" dirty="0" smtClean="0"/>
              <a:t>Response time is the elapsed time between an inquiry and a response. </a:t>
            </a:r>
          </a:p>
          <a:p>
            <a:pPr algn="just"/>
            <a:r>
              <a:rPr lang="en-US" sz="2500" dirty="0" smtClean="0"/>
              <a:t>The performance of a network depends on a number of factors, including the number of users, the type of transmission medium, the capabilities of the connected hardware, and the efficiency of the software.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Performance</a:t>
            </a:r>
          </a:p>
        </p:txBody>
      </p:sp>
      <p:sp>
        <p:nvSpPr>
          <p:cNvPr id="13" name="Content Placeholder 9"/>
          <p:cNvSpPr>
            <a:spLocks noGrp="1"/>
          </p:cNvSpPr>
          <p:nvPr>
            <p:ph idx="1"/>
          </p:nvPr>
        </p:nvSpPr>
        <p:spPr>
          <a:xfrm>
            <a:off x="381000" y="914400"/>
            <a:ext cx="8229600" cy="4343400"/>
          </a:xfrm>
        </p:spPr>
        <p:txBody>
          <a:bodyPr/>
          <a:lstStyle/>
          <a:p>
            <a:pPr algn="just"/>
            <a:r>
              <a:rPr lang="en-US" sz="2500" dirty="0" smtClean="0"/>
              <a:t>Performance is often evaluated by two networking metrics: throughput and delay.</a:t>
            </a:r>
          </a:p>
          <a:p>
            <a:pPr algn="just"/>
            <a:r>
              <a:rPr lang="en-US" sz="2500" dirty="0" smtClean="0"/>
              <a:t>We often need more throughput and less delay. </a:t>
            </a:r>
          </a:p>
          <a:p>
            <a:pPr algn="just"/>
            <a:r>
              <a:rPr lang="en-US" sz="2500" dirty="0" smtClean="0"/>
              <a:t>However, these two criteria are often contradictory. </a:t>
            </a:r>
          </a:p>
          <a:p>
            <a:pPr algn="just"/>
            <a:r>
              <a:rPr lang="en-US" sz="2500" dirty="0" smtClean="0"/>
              <a:t>If we try to send more data to the network, we may increase throughput but we increase the delay because of traffic congestion in the network.</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Data Communications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DC is the exchange of data between two devices via some form of transmission medium such as a wire cable. </a:t>
            </a:r>
          </a:p>
          <a:p>
            <a:pPr algn="just"/>
            <a:r>
              <a:rPr lang="en-US" sz="2400" dirty="0" smtClean="0"/>
              <a:t>For data communications, the communicating devices must be part of a communication system made up of a combination of hardware (physical equipment) and software (programs)</a:t>
            </a:r>
          </a:p>
          <a:p>
            <a:pPr algn="just"/>
            <a:r>
              <a:rPr lang="en-US" sz="2400" dirty="0" smtClean="0"/>
              <a:t>The effectiveness of a DC system depends on four fundamental characteristics: delivery, accuracy, timeliness, and jitter.</a:t>
            </a:r>
            <a:endParaRPr lang="en-US" sz="24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Reliability</a:t>
            </a:r>
          </a:p>
        </p:txBody>
      </p:sp>
      <p:sp>
        <p:nvSpPr>
          <p:cNvPr id="13" name="Content Placeholder 9"/>
          <p:cNvSpPr>
            <a:spLocks noGrp="1"/>
          </p:cNvSpPr>
          <p:nvPr>
            <p:ph idx="1"/>
          </p:nvPr>
        </p:nvSpPr>
        <p:spPr>
          <a:xfrm>
            <a:off x="381000" y="914400"/>
            <a:ext cx="8229600" cy="4343400"/>
          </a:xfrm>
        </p:spPr>
        <p:txBody>
          <a:bodyPr/>
          <a:lstStyle/>
          <a:p>
            <a:pPr algn="just"/>
            <a:r>
              <a:rPr lang="en-US" sz="2500" dirty="0" smtClean="0"/>
              <a:t>In addition to accuracy of delivery, network reliability is measured by the frequency of failure, the time it takes a link to recover from a failure, and the network's robustness in a catastrophe.</a:t>
            </a:r>
          </a:p>
          <a:p>
            <a:pPr algn="just"/>
            <a:endParaRPr lang="en-US" sz="2500" dirty="0" smtClean="0"/>
          </a:p>
          <a:p>
            <a:pPr algn="just"/>
            <a:r>
              <a:rPr lang="en-US" sz="2500" dirty="0" smtClean="0"/>
              <a:t>(Catastrophe -an event causing great and usually sudden damage or suffering; a disaster.)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Security</a:t>
            </a:r>
          </a:p>
        </p:txBody>
      </p:sp>
      <p:sp>
        <p:nvSpPr>
          <p:cNvPr id="13" name="Content Placeholder 9"/>
          <p:cNvSpPr>
            <a:spLocks noGrp="1"/>
          </p:cNvSpPr>
          <p:nvPr>
            <p:ph idx="1"/>
          </p:nvPr>
        </p:nvSpPr>
        <p:spPr>
          <a:xfrm>
            <a:off x="381000" y="914400"/>
            <a:ext cx="8229600" cy="4343400"/>
          </a:xfrm>
        </p:spPr>
        <p:txBody>
          <a:bodyPr/>
          <a:lstStyle/>
          <a:p>
            <a:pPr algn="just"/>
            <a:r>
              <a:rPr lang="en-US" sz="2500" dirty="0" smtClean="0"/>
              <a:t>Network security issues includes</a:t>
            </a:r>
          </a:p>
          <a:p>
            <a:pPr lvl="1" algn="just">
              <a:buFont typeface="Arial" pitchFamily="34" charset="0"/>
              <a:buChar char="•"/>
            </a:pPr>
            <a:r>
              <a:rPr lang="en-US" sz="2500" dirty="0" smtClean="0"/>
              <a:t>Protecting data from unauthorized access, </a:t>
            </a:r>
          </a:p>
          <a:p>
            <a:pPr lvl="1" algn="just">
              <a:buFont typeface="Arial" pitchFamily="34" charset="0"/>
              <a:buChar char="•"/>
            </a:pPr>
            <a:r>
              <a:rPr lang="en-US" sz="2500" dirty="0" smtClean="0"/>
              <a:t>Protecting data from damage and development, and </a:t>
            </a:r>
          </a:p>
          <a:p>
            <a:pPr lvl="1" algn="just">
              <a:buFont typeface="Arial" pitchFamily="34" charset="0"/>
              <a:buChar char="•"/>
            </a:pPr>
            <a:r>
              <a:rPr lang="en-US" sz="2500" dirty="0" smtClean="0"/>
              <a:t>Implementing policies and procedures for recovery from breaches and data losses.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Structures : Type of Connection </a:t>
            </a:r>
          </a:p>
        </p:txBody>
      </p:sp>
      <p:sp>
        <p:nvSpPr>
          <p:cNvPr id="13" name="Content Placeholder 9"/>
          <p:cNvSpPr>
            <a:spLocks noGrp="1"/>
          </p:cNvSpPr>
          <p:nvPr>
            <p:ph idx="1"/>
          </p:nvPr>
        </p:nvSpPr>
        <p:spPr>
          <a:xfrm>
            <a:off x="381000" y="762000"/>
            <a:ext cx="8229600" cy="4724400"/>
          </a:xfrm>
        </p:spPr>
        <p:txBody>
          <a:bodyPr/>
          <a:lstStyle/>
          <a:p>
            <a:pPr algn="just"/>
            <a:r>
              <a:rPr lang="en-US" sz="2500" dirty="0" smtClean="0"/>
              <a:t>A network is two or more devices connected through links. </a:t>
            </a:r>
          </a:p>
          <a:p>
            <a:pPr algn="just"/>
            <a:r>
              <a:rPr lang="en-US" sz="2500" dirty="0" smtClean="0"/>
              <a:t>A link is a communications pathway that transfers data from one device to another. </a:t>
            </a:r>
          </a:p>
          <a:p>
            <a:pPr algn="just"/>
            <a:r>
              <a:rPr lang="en-US" sz="2500" dirty="0" smtClean="0"/>
              <a:t>For visualization purposes, it is simplest to imagine any link as a line drawn between two points. </a:t>
            </a:r>
          </a:p>
          <a:p>
            <a:pPr algn="just"/>
            <a:r>
              <a:rPr lang="en-US" sz="2500" dirty="0" smtClean="0"/>
              <a:t>For communication to occur, two devices must be connected in some way to the same link at the same time.</a:t>
            </a:r>
          </a:p>
          <a:p>
            <a:pPr algn="just"/>
            <a:r>
              <a:rPr lang="en-US" sz="2500" dirty="0" smtClean="0"/>
              <a:t>There are two possible types of connections: point-to-point and multipoint.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Point-to-Point</a:t>
            </a:r>
          </a:p>
        </p:txBody>
      </p:sp>
      <p:sp>
        <p:nvSpPr>
          <p:cNvPr id="13" name="Content Placeholder 9"/>
          <p:cNvSpPr>
            <a:spLocks noGrp="1"/>
          </p:cNvSpPr>
          <p:nvPr>
            <p:ph idx="1"/>
          </p:nvPr>
        </p:nvSpPr>
        <p:spPr>
          <a:xfrm>
            <a:off x="381000" y="762000"/>
            <a:ext cx="8229600" cy="2819400"/>
          </a:xfrm>
        </p:spPr>
        <p:txBody>
          <a:bodyPr/>
          <a:lstStyle/>
          <a:p>
            <a:pPr algn="just"/>
            <a:r>
              <a:rPr lang="en-US" sz="2500" dirty="0" smtClean="0"/>
              <a:t>Provides a dedicated link between two devices. </a:t>
            </a:r>
          </a:p>
          <a:p>
            <a:pPr algn="just"/>
            <a:r>
              <a:rPr lang="en-US" sz="2500" dirty="0" smtClean="0"/>
              <a:t>The entire capacity of the link is reserved for transmission between those two devices. </a:t>
            </a:r>
          </a:p>
          <a:p>
            <a:pPr algn="just"/>
            <a:r>
              <a:rPr lang="en-US" sz="2500" dirty="0" smtClean="0"/>
              <a:t>Most p2p connections use an actual length of wire or cable to connect the two ends, but other options, such as microwave or satellite links, are also possible(see Figure )</a:t>
            </a:r>
          </a:p>
        </p:txBody>
      </p:sp>
      <p:pic>
        <p:nvPicPr>
          <p:cNvPr id="4098" name="Picture 2"/>
          <p:cNvPicPr>
            <a:picLocks noChangeAspect="1" noChangeArrowheads="1"/>
          </p:cNvPicPr>
          <p:nvPr/>
        </p:nvPicPr>
        <p:blipFill>
          <a:blip r:embed="rId4"/>
          <a:srcRect/>
          <a:stretch>
            <a:fillRect/>
          </a:stretch>
        </p:blipFill>
        <p:spPr bwMode="auto">
          <a:xfrm>
            <a:off x="206991" y="4010025"/>
            <a:ext cx="8632209" cy="1095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Point-to-Point</a:t>
            </a:r>
          </a:p>
        </p:txBody>
      </p:sp>
      <p:sp>
        <p:nvSpPr>
          <p:cNvPr id="13" name="Content Placeholder 9"/>
          <p:cNvSpPr>
            <a:spLocks noGrp="1"/>
          </p:cNvSpPr>
          <p:nvPr>
            <p:ph idx="1"/>
          </p:nvPr>
        </p:nvSpPr>
        <p:spPr>
          <a:xfrm>
            <a:off x="381000" y="762000"/>
            <a:ext cx="8229600" cy="2819400"/>
          </a:xfrm>
        </p:spPr>
        <p:txBody>
          <a:bodyPr/>
          <a:lstStyle/>
          <a:p>
            <a:pPr algn="just"/>
            <a:r>
              <a:rPr lang="en-US" sz="2500" dirty="0" smtClean="0"/>
              <a:t>When you change television channels by infrared remote control, you are establishing a point-to-point connection between the remote control and the television's control system.</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Multipoint </a:t>
            </a:r>
          </a:p>
        </p:txBody>
      </p:sp>
      <p:sp>
        <p:nvSpPr>
          <p:cNvPr id="13" name="Content Placeholder 9"/>
          <p:cNvSpPr>
            <a:spLocks noGrp="1"/>
          </p:cNvSpPr>
          <p:nvPr>
            <p:ph idx="1"/>
          </p:nvPr>
        </p:nvSpPr>
        <p:spPr>
          <a:xfrm>
            <a:off x="381000" y="762000"/>
            <a:ext cx="8229600" cy="1371600"/>
          </a:xfrm>
        </p:spPr>
        <p:txBody>
          <a:bodyPr/>
          <a:lstStyle/>
          <a:p>
            <a:pPr algn="just"/>
            <a:r>
              <a:rPr lang="en-US" sz="2500" dirty="0" smtClean="0"/>
              <a:t>A multipoint (also called multidrop) connection is one in which more than two specific devices share a single link (see Figure)</a:t>
            </a:r>
          </a:p>
        </p:txBody>
      </p:sp>
      <p:pic>
        <p:nvPicPr>
          <p:cNvPr id="5122" name="Picture 2" descr="C:\Users\Admin\Desktop\Capture.JPG"/>
          <p:cNvPicPr>
            <a:picLocks noChangeAspect="1" noChangeArrowheads="1"/>
          </p:cNvPicPr>
          <p:nvPr/>
        </p:nvPicPr>
        <p:blipFill>
          <a:blip r:embed="rId4"/>
          <a:srcRect/>
          <a:stretch>
            <a:fillRect/>
          </a:stretch>
        </p:blipFill>
        <p:spPr bwMode="auto">
          <a:xfrm>
            <a:off x="762000" y="2514600"/>
            <a:ext cx="7751885" cy="2286000"/>
          </a:xfrm>
          <a:prstGeom prst="rect">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Multipoint </a:t>
            </a:r>
          </a:p>
        </p:txBody>
      </p:sp>
      <p:sp>
        <p:nvSpPr>
          <p:cNvPr id="13" name="Content Placeholder 9"/>
          <p:cNvSpPr>
            <a:spLocks noGrp="1"/>
          </p:cNvSpPr>
          <p:nvPr>
            <p:ph idx="1"/>
          </p:nvPr>
        </p:nvSpPr>
        <p:spPr>
          <a:xfrm>
            <a:off x="381000" y="762000"/>
            <a:ext cx="8229600" cy="2667000"/>
          </a:xfrm>
        </p:spPr>
        <p:txBody>
          <a:bodyPr/>
          <a:lstStyle/>
          <a:p>
            <a:pPr algn="just"/>
            <a:r>
              <a:rPr lang="en-US" sz="2500" dirty="0" smtClean="0"/>
              <a:t>In a multipoint environment, the capacity of the channel is shared, either spatially or temporally </a:t>
            </a:r>
          </a:p>
          <a:p>
            <a:pPr algn="just"/>
            <a:r>
              <a:rPr lang="en-US" sz="2500" dirty="0" smtClean="0"/>
              <a:t>If several devices can use the link simultaneously, it is a spatially shared connection</a:t>
            </a:r>
          </a:p>
          <a:p>
            <a:pPr algn="just"/>
            <a:r>
              <a:rPr lang="en-US" sz="2500" dirty="0" smtClean="0"/>
              <a:t>If users must take turns, it is a timeshared connection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Topology</a:t>
            </a:r>
          </a:p>
        </p:txBody>
      </p:sp>
      <p:sp>
        <p:nvSpPr>
          <p:cNvPr id="13" name="Content Placeholder 9"/>
          <p:cNvSpPr>
            <a:spLocks noGrp="1"/>
          </p:cNvSpPr>
          <p:nvPr>
            <p:ph idx="1"/>
          </p:nvPr>
        </p:nvSpPr>
        <p:spPr>
          <a:xfrm>
            <a:off x="381000" y="762000"/>
            <a:ext cx="8229600" cy="4343400"/>
          </a:xfrm>
        </p:spPr>
        <p:txBody>
          <a:bodyPr/>
          <a:lstStyle/>
          <a:p>
            <a:pPr algn="just"/>
            <a:r>
              <a:rPr lang="en-US" sz="2500" dirty="0" smtClean="0"/>
              <a:t>Topology refers to the way in which a network is laid out physically.</a:t>
            </a:r>
          </a:p>
          <a:p>
            <a:pPr algn="just"/>
            <a:r>
              <a:rPr lang="en-US" sz="2500" dirty="0" smtClean="0"/>
              <a:t>Two or more devices connect to a link; two or more links form a topology. </a:t>
            </a:r>
          </a:p>
          <a:p>
            <a:pPr algn="just"/>
            <a:r>
              <a:rPr lang="en-US" sz="2500" dirty="0" smtClean="0"/>
              <a:t>The topology of a network is the geometric representation of the relationship of all the links and  linking devices (usually called nodes) to one another. </a:t>
            </a:r>
          </a:p>
          <a:p>
            <a:pPr algn="just"/>
            <a:r>
              <a:rPr lang="en-US" sz="2500" dirty="0" smtClean="0"/>
              <a:t>There are four basic topologies possible.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Categories of topology</a:t>
            </a:r>
          </a:p>
        </p:txBody>
      </p:sp>
      <p:pic>
        <p:nvPicPr>
          <p:cNvPr id="11" name="Picture 6"/>
          <p:cNvPicPr>
            <a:picLocks noChangeAspect="1" noChangeArrowheads="1"/>
          </p:cNvPicPr>
          <p:nvPr/>
        </p:nvPicPr>
        <p:blipFill>
          <a:blip r:embed="rId4"/>
          <a:srcRect/>
          <a:stretch>
            <a:fillRect/>
          </a:stretch>
        </p:blipFill>
        <p:spPr bwMode="auto">
          <a:xfrm>
            <a:off x="762000" y="1600199"/>
            <a:ext cx="7848600" cy="267534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Mesh Topology</a:t>
            </a:r>
          </a:p>
        </p:txBody>
      </p:sp>
      <p:sp>
        <p:nvSpPr>
          <p:cNvPr id="13" name="Content Placeholder 9"/>
          <p:cNvSpPr>
            <a:spLocks noGrp="1"/>
          </p:cNvSpPr>
          <p:nvPr>
            <p:ph idx="1"/>
          </p:nvPr>
        </p:nvSpPr>
        <p:spPr>
          <a:xfrm>
            <a:off x="381000" y="762000"/>
            <a:ext cx="8229600" cy="4724400"/>
          </a:xfrm>
        </p:spPr>
        <p:txBody>
          <a:bodyPr/>
          <a:lstStyle/>
          <a:p>
            <a:pPr algn="just"/>
            <a:r>
              <a:rPr lang="en-US" sz="2500" dirty="0" smtClean="0"/>
              <a:t>Every device has a dedicated point-to-point link to every other device. </a:t>
            </a:r>
          </a:p>
          <a:p>
            <a:pPr algn="just"/>
            <a:r>
              <a:rPr lang="en-US" sz="2500" dirty="0" smtClean="0"/>
              <a:t>The term dedicated means that the link carries traffic only between the two devices it connects. </a:t>
            </a:r>
          </a:p>
          <a:p>
            <a:pPr algn="just"/>
            <a:r>
              <a:rPr lang="en-US" sz="2500" dirty="0" smtClean="0"/>
              <a:t>To find the number of physical links in a fully connected mesh network with n nodes, </a:t>
            </a:r>
          </a:p>
          <a:p>
            <a:pPr algn="just"/>
            <a:r>
              <a:rPr lang="en-US" sz="2500" dirty="0" smtClean="0"/>
              <a:t>We first consider that each node must be connected to every other node. </a:t>
            </a:r>
          </a:p>
          <a:p>
            <a:pPr algn="just"/>
            <a:r>
              <a:rPr lang="en-US" sz="2500" dirty="0" smtClean="0"/>
              <a:t>Node 1 must be connected to n - I nodes, node 2 must be connected to n – 1 nodes, and finally node n must be connected to n - 1 nodes.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Delivery</a:t>
            </a:r>
          </a:p>
          <a:p>
            <a:pPr algn="just"/>
            <a:r>
              <a:rPr lang="en-US" sz="2400" dirty="0" smtClean="0"/>
              <a:t>The system must deliver data to the correct destination. Data must be received by the intended device or user and only by that device or user.</a:t>
            </a:r>
          </a:p>
          <a:p>
            <a:pPr algn="just">
              <a:buNone/>
            </a:pPr>
            <a:endParaRPr lang="en-US" sz="2400" dirty="0" smtClean="0"/>
          </a:p>
          <a:p>
            <a:pPr algn="just"/>
            <a:r>
              <a:rPr lang="en-US" sz="2400" b="1" dirty="0" smtClean="0"/>
              <a:t>Accuracy</a:t>
            </a:r>
          </a:p>
          <a:p>
            <a:pPr algn="just"/>
            <a:r>
              <a:rPr lang="en-US" sz="2400" dirty="0" smtClean="0"/>
              <a:t>The system must deliver the data accurately. </a:t>
            </a:r>
          </a:p>
          <a:p>
            <a:pPr algn="just"/>
            <a:r>
              <a:rPr lang="en-US" sz="2400" dirty="0" smtClean="0"/>
              <a:t>Data that have been altered in transmission and left uncorrected are unusable.</a:t>
            </a:r>
            <a:endParaRPr lang="en-US" sz="24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2500" b="1" dirty="0" smtClean="0"/>
              <a:t>A fully connected mesh topology (five devices)</a:t>
            </a:r>
          </a:p>
        </p:txBody>
      </p:sp>
      <p:pic>
        <p:nvPicPr>
          <p:cNvPr id="11" name="Picture 6"/>
          <p:cNvPicPr>
            <a:picLocks noChangeAspect="1" noChangeArrowheads="1"/>
          </p:cNvPicPr>
          <p:nvPr/>
        </p:nvPicPr>
        <p:blipFill>
          <a:blip r:embed="rId4"/>
          <a:srcRect/>
          <a:stretch>
            <a:fillRect/>
          </a:stretch>
        </p:blipFill>
        <p:spPr bwMode="auto">
          <a:xfrm>
            <a:off x="1927225" y="1219200"/>
            <a:ext cx="4854575" cy="36052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smtClean="0"/>
              <a:t>The use of dedicated links guarantees that each connection can carry its own data load, thus eliminating the traffic problems that can occur when links must be shared by multiple devices.</a:t>
            </a:r>
          </a:p>
          <a:p>
            <a:pPr algn="just"/>
            <a:r>
              <a:rPr lang="en-US" sz="2500" b="1" dirty="0" smtClean="0"/>
              <a:t>Robust</a:t>
            </a:r>
            <a:r>
              <a:rPr lang="en-US" sz="2500" dirty="0" smtClean="0"/>
              <a:t> If one link becomes unusable, it does not incapacitate the entire system. </a:t>
            </a:r>
          </a:p>
          <a:p>
            <a:pPr algn="just"/>
            <a:r>
              <a:rPr lang="en-US" sz="2500" b="1" dirty="0" smtClean="0"/>
              <a:t>Privacy or security</a:t>
            </a:r>
            <a:r>
              <a:rPr lang="en-US" sz="2500" dirty="0" smtClean="0"/>
              <a:t> When every message travels along a dedicated line, only the intended recipient sees it. Physical boundaries prevent other users from gaining access to messages.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Advantages</a:t>
            </a:r>
          </a:p>
        </p:txBody>
      </p:sp>
      <p:sp>
        <p:nvSpPr>
          <p:cNvPr id="13" name="Content Placeholder 9"/>
          <p:cNvSpPr>
            <a:spLocks noGrp="1"/>
          </p:cNvSpPr>
          <p:nvPr>
            <p:ph idx="1"/>
          </p:nvPr>
        </p:nvSpPr>
        <p:spPr>
          <a:xfrm>
            <a:off x="381000" y="762000"/>
            <a:ext cx="8229600" cy="4724400"/>
          </a:xfrm>
        </p:spPr>
        <p:txBody>
          <a:bodyPr/>
          <a:lstStyle/>
          <a:p>
            <a:pPr algn="just"/>
            <a:r>
              <a:rPr lang="en-US" sz="2500" dirty="0" smtClean="0"/>
              <a:t>Point-to-point links make fault identification and fault isolation easy. Traffic can be routed to avoid links with suspected problems. This facility enables the network manager to discover the precise location of the fault and aids in finding its cause and solution.</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Disadvantages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smtClean="0"/>
              <a:t>The amount of cabling and the number of I/O ports required. Because every device must be connected to every other device, installation and reconnection are difficult. </a:t>
            </a:r>
          </a:p>
          <a:p>
            <a:pPr algn="just"/>
            <a:r>
              <a:rPr lang="en-US" sz="2500" dirty="0" smtClean="0"/>
              <a:t>The sheer bulk of the wiring can be greater than the available space (in walls, ceilings, or floors) can accommodate.</a:t>
            </a:r>
          </a:p>
          <a:p>
            <a:pPr algn="just"/>
            <a:r>
              <a:rPr lang="en-US" sz="2500" dirty="0" smtClean="0"/>
              <a:t>The hardware required to connect each link (I/O ports and cable) can be prohibitively expensive.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Mesh Topology</a:t>
            </a:r>
          </a:p>
        </p:txBody>
      </p:sp>
      <p:sp>
        <p:nvSpPr>
          <p:cNvPr id="13" name="Content Placeholder 9"/>
          <p:cNvSpPr>
            <a:spLocks noGrp="1"/>
          </p:cNvSpPr>
          <p:nvPr>
            <p:ph idx="1"/>
          </p:nvPr>
        </p:nvSpPr>
        <p:spPr>
          <a:xfrm>
            <a:off x="381000" y="762000"/>
            <a:ext cx="8229600" cy="4114800"/>
          </a:xfrm>
        </p:spPr>
        <p:txBody>
          <a:bodyPr/>
          <a:lstStyle/>
          <a:p>
            <a:pPr algn="just"/>
            <a:r>
              <a:rPr lang="en-US" sz="2500" dirty="0" smtClean="0"/>
              <a:t>For these reasons a mesh topology is usually implemented in a limited fashion, for example, as a backbone connecting the main computers of a hybrid network that can include several other topologies.</a:t>
            </a:r>
          </a:p>
          <a:p>
            <a:pPr algn="just"/>
            <a:r>
              <a:rPr lang="en-US" sz="2500" dirty="0" smtClean="0"/>
              <a:t>One practical example of a mesh topology is the connection of telephone regional offices in which each regional office needs to be connected to every other regional office.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Star Topology</a:t>
            </a:r>
          </a:p>
        </p:txBody>
      </p:sp>
      <p:sp>
        <p:nvSpPr>
          <p:cNvPr id="13" name="Content Placeholder 9"/>
          <p:cNvSpPr>
            <a:spLocks noGrp="1"/>
          </p:cNvSpPr>
          <p:nvPr>
            <p:ph idx="1"/>
          </p:nvPr>
        </p:nvSpPr>
        <p:spPr>
          <a:xfrm>
            <a:off x="381000" y="762000"/>
            <a:ext cx="8229600" cy="4114800"/>
          </a:xfrm>
        </p:spPr>
        <p:txBody>
          <a:bodyPr/>
          <a:lstStyle/>
          <a:p>
            <a:pPr algn="just"/>
            <a:r>
              <a:rPr lang="en-US" sz="2500" dirty="0" smtClean="0"/>
              <a:t>Each device has a dedicated point-to-point link only to a central controller, usually called a hub. </a:t>
            </a:r>
          </a:p>
          <a:p>
            <a:pPr algn="just"/>
            <a:r>
              <a:rPr lang="en-US" sz="2500" dirty="0" smtClean="0"/>
              <a:t>The devices are not directly linked to one another. </a:t>
            </a:r>
          </a:p>
          <a:p>
            <a:pPr algn="just"/>
            <a:r>
              <a:rPr lang="en-US" sz="2500" dirty="0" smtClean="0"/>
              <a:t>Unlike a mesh topology, a star topology does not allow direct traffic between devices. </a:t>
            </a:r>
          </a:p>
          <a:p>
            <a:pPr algn="just"/>
            <a:r>
              <a:rPr lang="en-US" sz="2500" dirty="0" smtClean="0"/>
              <a:t>The controller acts as an exchange: If one device wants to send data to another, it sends the data to the controller, which then relays the data to the other connected device (see Figure)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Star Topology</a:t>
            </a:r>
          </a:p>
        </p:txBody>
      </p:sp>
      <p:sp>
        <p:nvSpPr>
          <p:cNvPr id="11" name="Text Box 4"/>
          <p:cNvSpPr txBox="1">
            <a:spLocks noChangeArrowheads="1"/>
          </p:cNvSpPr>
          <p:nvPr/>
        </p:nvSpPr>
        <p:spPr bwMode="auto">
          <a:xfrm>
            <a:off x="1151599" y="4572000"/>
            <a:ext cx="6773201"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a:t>
            </a:r>
            <a:r>
              <a:rPr lang="en-US" sz="2500" b="1" dirty="0" smtClean="0">
                <a:latin typeface="Times New Roman" pitchFamily="18" charset="0"/>
              </a:rPr>
              <a:t>: A </a:t>
            </a:r>
            <a:r>
              <a:rPr lang="en-US" sz="2500" b="1" dirty="0">
                <a:latin typeface="Times New Roman" pitchFamily="18" charset="0"/>
              </a:rPr>
              <a:t>star topology connecting four stations</a:t>
            </a:r>
          </a:p>
        </p:txBody>
      </p:sp>
      <p:pic>
        <p:nvPicPr>
          <p:cNvPr id="12" name="Picture 6"/>
          <p:cNvPicPr>
            <a:picLocks noChangeAspect="1" noChangeArrowheads="1"/>
          </p:cNvPicPr>
          <p:nvPr/>
        </p:nvPicPr>
        <p:blipFill>
          <a:blip r:embed="rId4"/>
          <a:srcRect/>
          <a:stretch>
            <a:fillRect/>
          </a:stretch>
        </p:blipFill>
        <p:spPr bwMode="auto">
          <a:xfrm>
            <a:off x="1600200" y="1066800"/>
            <a:ext cx="5905500" cy="31480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Star Topology : 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smtClean="0"/>
              <a:t>A star topology is less expensive than a mesh topology.  </a:t>
            </a:r>
          </a:p>
          <a:p>
            <a:pPr algn="just">
              <a:buNone/>
            </a:pPr>
            <a:r>
              <a:rPr lang="en-US" sz="2500" dirty="0" smtClean="0"/>
              <a:t>	In a star, each device needs only one link and one I/O port to connect it to any number of others. </a:t>
            </a:r>
          </a:p>
          <a:p>
            <a:pPr algn="just">
              <a:buNone/>
            </a:pPr>
            <a:r>
              <a:rPr lang="en-US" sz="2500" dirty="0" smtClean="0"/>
              <a:t>	This factor also makes it easy to install and reconfigure. </a:t>
            </a:r>
          </a:p>
          <a:p>
            <a:pPr algn="just">
              <a:buNone/>
            </a:pPr>
            <a:r>
              <a:rPr lang="en-US" sz="2500" dirty="0" smtClean="0"/>
              <a:t>	Far less cabling needs to be housed, and additions, moves, and deletions involve only one connection: between that device and the hub.</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Star Topology : 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smtClean="0"/>
              <a:t>Robustness</a:t>
            </a:r>
          </a:p>
          <a:p>
            <a:pPr lvl="1" algn="just">
              <a:buFont typeface="Arial" pitchFamily="34" charset="0"/>
              <a:buChar char="•"/>
            </a:pPr>
            <a:r>
              <a:rPr lang="en-US" sz="2500" dirty="0" smtClean="0"/>
              <a:t>If one link fails, only that link is affected. </a:t>
            </a:r>
          </a:p>
          <a:p>
            <a:pPr lvl="1" algn="just">
              <a:buFont typeface="Arial" pitchFamily="34" charset="0"/>
              <a:buChar char="•"/>
            </a:pPr>
            <a:r>
              <a:rPr lang="en-US" sz="2500" dirty="0" smtClean="0"/>
              <a:t>All  other links remain active. </a:t>
            </a:r>
          </a:p>
          <a:p>
            <a:pPr lvl="1" algn="just">
              <a:buFont typeface="Arial" pitchFamily="34" charset="0"/>
              <a:buChar char="•"/>
            </a:pPr>
            <a:r>
              <a:rPr lang="en-US" sz="2500" dirty="0" smtClean="0"/>
              <a:t>This factor also lends itself to easy fault identification and fault isolation. </a:t>
            </a:r>
          </a:p>
          <a:p>
            <a:pPr lvl="1" algn="just">
              <a:buFont typeface="Arial" pitchFamily="34" charset="0"/>
              <a:buChar char="•"/>
            </a:pPr>
            <a:r>
              <a:rPr lang="en-US" sz="2500" dirty="0" smtClean="0"/>
              <a:t>As long as the hub is working, it can be used to monitor link problems and bypass defective links.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Star Topology : Disadvantages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b="1" dirty="0" smtClean="0"/>
              <a:t>Dependency</a:t>
            </a:r>
            <a:r>
              <a:rPr lang="en-US" sz="2500" dirty="0" smtClean="0"/>
              <a:t> the whole topology on one single point, the hub </a:t>
            </a:r>
          </a:p>
          <a:p>
            <a:pPr algn="just">
              <a:buNone/>
            </a:pPr>
            <a:r>
              <a:rPr lang="en-US" sz="2500" dirty="0" smtClean="0"/>
              <a:t>	If the hub goes down, the whole system is dead.</a:t>
            </a:r>
          </a:p>
          <a:p>
            <a:pPr algn="just">
              <a:buNone/>
            </a:pPr>
            <a:r>
              <a:rPr lang="en-US" sz="2500" dirty="0" smtClean="0"/>
              <a:t>	Although a star requires far less cable than a mesh, each node must be linked to a central hub </a:t>
            </a:r>
          </a:p>
          <a:p>
            <a:pPr algn="just">
              <a:buNone/>
            </a:pPr>
            <a:r>
              <a:rPr lang="en-US" sz="2500" dirty="0" smtClean="0"/>
              <a:t>	For this reason, often more cabling is required in a star than in some other topologies (such as ring or bus).</a:t>
            </a:r>
          </a:p>
          <a:p>
            <a:pPr algn="just"/>
            <a:r>
              <a:rPr lang="en-US" sz="2500" dirty="0" smtClean="0"/>
              <a:t>The star topology is used in local-area networks (LANs) and High-speed LANs often use a star topology with a central hub.</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Timeliness</a:t>
            </a:r>
          </a:p>
          <a:p>
            <a:pPr algn="just"/>
            <a:r>
              <a:rPr lang="en-US" sz="2400" dirty="0" smtClean="0"/>
              <a:t>The system must deliver data in a timely manner. </a:t>
            </a:r>
          </a:p>
          <a:p>
            <a:pPr algn="just"/>
            <a:r>
              <a:rPr lang="en-US" sz="2400" dirty="0" smtClean="0"/>
              <a:t>Data delivered late are useless. </a:t>
            </a:r>
          </a:p>
          <a:p>
            <a:pPr algn="just"/>
            <a:r>
              <a:rPr lang="en-US" sz="2400" dirty="0" smtClean="0"/>
              <a:t>In the case of video and audio, timely delivery means delivering data as they are produced, in the same order that they are produced, and without significant delay</a:t>
            </a:r>
          </a:p>
          <a:p>
            <a:pPr algn="just"/>
            <a:r>
              <a:rPr lang="en-US" sz="2400" dirty="0" smtClean="0"/>
              <a:t>This kind of delivery is called real-time transmission.</a:t>
            </a:r>
            <a:endParaRPr lang="en-US" sz="24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Bus Topology </a:t>
            </a:r>
          </a:p>
        </p:txBody>
      </p:sp>
      <p:sp>
        <p:nvSpPr>
          <p:cNvPr id="13" name="Content Placeholder 9"/>
          <p:cNvSpPr>
            <a:spLocks noGrp="1"/>
          </p:cNvSpPr>
          <p:nvPr>
            <p:ph idx="1"/>
          </p:nvPr>
        </p:nvSpPr>
        <p:spPr>
          <a:xfrm>
            <a:off x="381000" y="762000"/>
            <a:ext cx="8229600" cy="2133600"/>
          </a:xfrm>
        </p:spPr>
        <p:txBody>
          <a:bodyPr/>
          <a:lstStyle/>
          <a:p>
            <a:pPr algn="just"/>
            <a:r>
              <a:rPr lang="en-US" sz="2500" smtClean="0"/>
              <a:t>A </a:t>
            </a:r>
            <a:r>
              <a:rPr lang="en-US" sz="2500" dirty="0" smtClean="0"/>
              <a:t>bus topology, on the other hand, is multipoint. </a:t>
            </a:r>
          </a:p>
          <a:p>
            <a:pPr algn="just"/>
            <a:r>
              <a:rPr lang="en-US" sz="2500" dirty="0" smtClean="0"/>
              <a:t>One long cable acts as a backbone to link all the devices in a network (see Figure)</a:t>
            </a:r>
          </a:p>
        </p:txBody>
      </p:sp>
      <p:pic>
        <p:nvPicPr>
          <p:cNvPr id="10" name="Picture 6"/>
          <p:cNvPicPr>
            <a:picLocks noChangeAspect="1" noChangeArrowheads="1"/>
          </p:cNvPicPr>
          <p:nvPr/>
        </p:nvPicPr>
        <p:blipFill>
          <a:blip r:embed="rId4"/>
          <a:srcRect/>
          <a:stretch>
            <a:fillRect/>
          </a:stretch>
        </p:blipFill>
        <p:spPr bwMode="auto">
          <a:xfrm>
            <a:off x="569913" y="3132137"/>
            <a:ext cx="7888287" cy="1668463"/>
          </a:xfrm>
          <a:prstGeom prst="rect">
            <a:avLst/>
          </a:prstGeom>
          <a:noFill/>
          <a:ln w="9525">
            <a:noFill/>
            <a:miter lim="800000"/>
            <a:headEnd/>
            <a:tailEnd/>
          </a:ln>
          <a:effectLst/>
        </p:spPr>
      </p:pic>
      <p:sp>
        <p:nvSpPr>
          <p:cNvPr id="11" name="Text Box 4"/>
          <p:cNvSpPr txBox="1">
            <a:spLocks noChangeArrowheads="1"/>
          </p:cNvSpPr>
          <p:nvPr/>
        </p:nvSpPr>
        <p:spPr bwMode="auto">
          <a:xfrm>
            <a:off x="1654175" y="4953000"/>
            <a:ext cx="6499225" cy="477054"/>
          </a:xfrm>
          <a:prstGeom prst="rect">
            <a:avLst/>
          </a:prstGeom>
          <a:noFill/>
          <a:ln w="9525">
            <a:noFill/>
            <a:miter lim="800000"/>
            <a:headEnd/>
            <a:tailEnd/>
          </a:ln>
          <a:effectLst/>
        </p:spPr>
        <p:txBody>
          <a:bodyPr wrap="square">
            <a:spAutoFit/>
          </a:bodyPr>
          <a:lstStyle/>
          <a:p>
            <a:r>
              <a:rPr lang="en-US" sz="2500" dirty="0" smtClean="0">
                <a:latin typeface="Times New Roman" pitchFamily="18" charset="0"/>
              </a:rPr>
              <a:t>Figure : </a:t>
            </a:r>
            <a:r>
              <a:rPr lang="en-US" sz="2500" dirty="0">
                <a:latin typeface="Times New Roman" pitchFamily="18" charset="0"/>
              </a:rPr>
              <a:t>A bus topology connecting three stations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Bus Topology </a:t>
            </a:r>
          </a:p>
        </p:txBody>
      </p:sp>
      <p:sp>
        <p:nvSpPr>
          <p:cNvPr id="13" name="Content Placeholder 9"/>
          <p:cNvSpPr>
            <a:spLocks noGrp="1"/>
          </p:cNvSpPr>
          <p:nvPr>
            <p:ph idx="1"/>
          </p:nvPr>
        </p:nvSpPr>
        <p:spPr>
          <a:xfrm>
            <a:off x="381000" y="762000"/>
            <a:ext cx="8229600" cy="4648200"/>
          </a:xfrm>
        </p:spPr>
        <p:txBody>
          <a:bodyPr/>
          <a:lstStyle/>
          <a:p>
            <a:pPr algn="just"/>
            <a:r>
              <a:rPr lang="en-US" sz="2500" dirty="0" smtClean="0"/>
              <a:t>Nodes are connected to the bus cable by drop lines and taps. </a:t>
            </a:r>
          </a:p>
          <a:p>
            <a:pPr algn="just"/>
            <a:r>
              <a:rPr lang="en-US" sz="2500" dirty="0" smtClean="0"/>
              <a:t>A drop line is a connection running between the device and the main cable. </a:t>
            </a:r>
          </a:p>
          <a:p>
            <a:pPr algn="just"/>
            <a:r>
              <a:rPr lang="en-US" sz="2500" dirty="0" smtClean="0"/>
              <a:t>A tap is a connector that either splices into the main cable or punctures the sheathing of a cable to create a contact with the metallic core. </a:t>
            </a:r>
          </a:p>
          <a:p>
            <a:pPr algn="just"/>
            <a:r>
              <a:rPr lang="en-US" sz="2500" dirty="0" smtClean="0"/>
              <a:t>As a signal travels along the backbone, some of its energy is transformed into heat. </a:t>
            </a:r>
          </a:p>
          <a:p>
            <a:pPr algn="just"/>
            <a:endParaRPr lang="en-US" sz="2500"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Bus Topology </a:t>
            </a:r>
          </a:p>
        </p:txBody>
      </p:sp>
      <p:sp>
        <p:nvSpPr>
          <p:cNvPr id="13" name="Content Placeholder 9"/>
          <p:cNvSpPr>
            <a:spLocks noGrp="1"/>
          </p:cNvSpPr>
          <p:nvPr>
            <p:ph idx="1"/>
          </p:nvPr>
        </p:nvSpPr>
        <p:spPr>
          <a:xfrm>
            <a:off x="381000" y="762000"/>
            <a:ext cx="8229600" cy="4648200"/>
          </a:xfrm>
        </p:spPr>
        <p:txBody>
          <a:bodyPr/>
          <a:lstStyle/>
          <a:p>
            <a:pPr algn="just"/>
            <a:r>
              <a:rPr lang="en-US" sz="2500" dirty="0" smtClean="0"/>
              <a:t>Therefore, it becomes weaker and weaker as it travels farther and farther</a:t>
            </a:r>
          </a:p>
          <a:p>
            <a:pPr algn="just"/>
            <a:r>
              <a:rPr lang="en-US" sz="2500" dirty="0" smtClean="0"/>
              <a:t>For this reason there is a limit on the number of taps a bus can support and on the distance between those taps.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smtClean="0"/>
              <a:t>Ease of Installation </a:t>
            </a:r>
          </a:p>
          <a:p>
            <a:pPr algn="just">
              <a:buNone/>
            </a:pPr>
            <a:r>
              <a:rPr lang="en-US" sz="2500" dirty="0" smtClean="0"/>
              <a:t>	A bus uses less cabling than mesh or star topologies. </a:t>
            </a:r>
          </a:p>
          <a:p>
            <a:pPr algn="just">
              <a:buNone/>
            </a:pPr>
            <a:r>
              <a:rPr lang="en-US" sz="2500" dirty="0" smtClean="0"/>
              <a:t>	In a star, for example, four network devices in the same room require four lengths of cable reaching all the way to the hub. </a:t>
            </a:r>
          </a:p>
          <a:p>
            <a:pPr algn="just">
              <a:buNone/>
            </a:pPr>
            <a:r>
              <a:rPr lang="en-US" sz="2500" dirty="0" smtClean="0"/>
              <a:t>	In a bus, this redundancy is eliminated. Only the backbone cable stretches through the entire facility. </a:t>
            </a:r>
          </a:p>
          <a:p>
            <a:pPr algn="just">
              <a:buNone/>
            </a:pPr>
            <a:r>
              <a:rPr lang="en-US" sz="2500" dirty="0" smtClean="0"/>
              <a:t>	Each drop line has to reach only as far as the nearest point on the backbone.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Bus Topology  : Advantages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smtClean="0"/>
              <a:t>Difficult reconnection and fault isolation</a:t>
            </a:r>
          </a:p>
          <a:p>
            <a:pPr algn="just"/>
            <a:r>
              <a:rPr lang="en-US" sz="2500" dirty="0" smtClean="0"/>
              <a:t>A bus is usually designed to be optimally efficient at installation. </a:t>
            </a:r>
          </a:p>
          <a:p>
            <a:pPr algn="just"/>
            <a:r>
              <a:rPr lang="en-US" sz="2500" dirty="0" smtClean="0"/>
              <a:t>It can therefore be difficult to add new devices. </a:t>
            </a:r>
          </a:p>
          <a:p>
            <a:pPr algn="just"/>
            <a:r>
              <a:rPr lang="en-US" sz="2500" dirty="0" smtClean="0"/>
              <a:t>Signal reflection at the taps can cause degradation in quality. </a:t>
            </a:r>
          </a:p>
          <a:p>
            <a:pPr algn="just"/>
            <a:r>
              <a:rPr lang="en-US" sz="2500" dirty="0" smtClean="0"/>
              <a:t>This degradation can be controlled by limiting the number and spacing of devices connected to a given length of cable. </a:t>
            </a:r>
          </a:p>
          <a:p>
            <a:pPr algn="just"/>
            <a:r>
              <a:rPr lang="en-US" sz="2500" dirty="0" smtClean="0"/>
              <a:t>Adding new devices may therefore require modification or replacement of the backbone.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Bus Topology  : Disadvantages</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In addition, a fault or break in the bus cable stops all transmission, even between devices on the same side of the problem. </a:t>
            </a:r>
          </a:p>
          <a:p>
            <a:pPr algn="just"/>
            <a:r>
              <a:rPr lang="en-US" sz="2500" dirty="0" smtClean="0"/>
              <a:t>The damaged area reflects signals back in the direction of origin, creating noise in both directions.</a:t>
            </a:r>
          </a:p>
          <a:p>
            <a:pPr algn="just"/>
            <a:r>
              <a:rPr lang="en-US" sz="2500" dirty="0" smtClean="0"/>
              <a:t>Bus topology was the one of the first topologies used in the design of early local area networks. </a:t>
            </a:r>
          </a:p>
          <a:p>
            <a:pPr algn="just"/>
            <a:r>
              <a:rPr lang="en-US" sz="2500" dirty="0" smtClean="0"/>
              <a:t>Ethernet LANs can use a bus topology, but they are less popular now.</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Bus Topology  : Disadvantages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Each device has a dedicated point-to-point connection with only the two devices on either side of it. </a:t>
            </a:r>
          </a:p>
          <a:p>
            <a:pPr algn="just"/>
            <a:r>
              <a:rPr lang="en-US" sz="2500" dirty="0" smtClean="0"/>
              <a:t>A signal is passed along the ring in one direction, from device to device, until it reaches its destination. </a:t>
            </a:r>
          </a:p>
          <a:p>
            <a:pPr algn="just"/>
            <a:r>
              <a:rPr lang="en-US" sz="2500" dirty="0" smtClean="0"/>
              <a:t>Each device in the ring incorporates a repeater. </a:t>
            </a:r>
          </a:p>
          <a:p>
            <a:pPr algn="just"/>
            <a:r>
              <a:rPr lang="en-US" sz="2500" dirty="0" smtClean="0"/>
              <a:t>When a device receives a signal intended for another device, its repeater regenerates the bits and passes them along (see Figure)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Ring Topology</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Ring Topology</a:t>
            </a:r>
          </a:p>
        </p:txBody>
      </p:sp>
      <p:sp>
        <p:nvSpPr>
          <p:cNvPr id="10" name="Text Box 4"/>
          <p:cNvSpPr txBox="1">
            <a:spLocks noChangeArrowheads="1"/>
          </p:cNvSpPr>
          <p:nvPr/>
        </p:nvSpPr>
        <p:spPr bwMode="auto">
          <a:xfrm>
            <a:off x="1143000" y="4648200"/>
            <a:ext cx="6579558"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a:t>
            </a:r>
            <a:r>
              <a:rPr lang="en-US" sz="2500" b="1" dirty="0" smtClean="0">
                <a:latin typeface="Times New Roman" pitchFamily="18" charset="0"/>
              </a:rPr>
              <a:t>: </a:t>
            </a:r>
            <a:r>
              <a:rPr lang="en-US" sz="2500" b="1" dirty="0">
                <a:latin typeface="Times New Roman" pitchFamily="18" charset="0"/>
              </a:rPr>
              <a:t>A ring topology connecting six stations</a:t>
            </a:r>
          </a:p>
        </p:txBody>
      </p:sp>
      <p:pic>
        <p:nvPicPr>
          <p:cNvPr id="11" name="Picture 7"/>
          <p:cNvPicPr>
            <a:picLocks noChangeAspect="1" noChangeArrowheads="1"/>
          </p:cNvPicPr>
          <p:nvPr/>
        </p:nvPicPr>
        <p:blipFill>
          <a:blip r:embed="rId4"/>
          <a:srcRect/>
          <a:stretch>
            <a:fillRect/>
          </a:stretch>
        </p:blipFill>
        <p:spPr bwMode="auto">
          <a:xfrm>
            <a:off x="246063" y="1143000"/>
            <a:ext cx="8593137" cy="30972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smtClean="0"/>
              <a:t>Easy to install and reconfigure</a:t>
            </a:r>
          </a:p>
          <a:p>
            <a:pPr algn="just"/>
            <a:r>
              <a:rPr lang="en-US" sz="2800" dirty="0" smtClean="0"/>
              <a:t>Each device is linked to only its immediate neighbors (either physically or logically). </a:t>
            </a:r>
          </a:p>
          <a:p>
            <a:pPr algn="just"/>
            <a:r>
              <a:rPr lang="en-US" sz="2800" dirty="0" smtClean="0"/>
              <a:t>To add or delete a device requires changing only two connections. </a:t>
            </a:r>
          </a:p>
          <a:p>
            <a:pPr algn="just"/>
            <a:r>
              <a:rPr lang="en-US" sz="2800" dirty="0" smtClean="0"/>
              <a:t>The only constraints are media and traffic considerations (maximum ring length and number of devices)..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Ring Topology : Advantage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smtClean="0"/>
              <a:t>Fault isolation is simplified</a:t>
            </a:r>
            <a:r>
              <a:rPr lang="en-US" sz="2800" dirty="0" smtClean="0"/>
              <a:t> </a:t>
            </a:r>
          </a:p>
          <a:p>
            <a:pPr algn="just"/>
            <a:r>
              <a:rPr lang="en-US" sz="2800" dirty="0" smtClean="0"/>
              <a:t>Generally in a ring, a signal is circulating at all times. </a:t>
            </a:r>
          </a:p>
          <a:p>
            <a:pPr algn="just"/>
            <a:r>
              <a:rPr lang="en-US" sz="2800" dirty="0" smtClean="0"/>
              <a:t>If one device does not receive a signal within a specified period, it can issue an alarm. </a:t>
            </a:r>
          </a:p>
          <a:p>
            <a:pPr algn="just"/>
            <a:r>
              <a:rPr lang="en-US" sz="2800" dirty="0" smtClean="0"/>
              <a:t>The alarm alerts the network operator to the problem and its location.</a:t>
            </a:r>
            <a:endParaRPr lang="en-US" sz="2500" dirty="0" smtClean="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Ring Topology : Advantage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Jitter</a:t>
            </a:r>
          </a:p>
          <a:p>
            <a:pPr algn="just"/>
            <a:r>
              <a:rPr lang="en-US" sz="2400" dirty="0" smtClean="0"/>
              <a:t>Jitter refers to the variation in the packet arrival time. </a:t>
            </a:r>
          </a:p>
          <a:p>
            <a:pPr algn="just"/>
            <a:r>
              <a:rPr lang="en-US" sz="2400" dirty="0" smtClean="0"/>
              <a:t>It is the uneven delay in the delivery of audio or video packets. </a:t>
            </a:r>
          </a:p>
          <a:p>
            <a:pPr algn="just"/>
            <a:r>
              <a:rPr lang="en-US" sz="2400" dirty="0" smtClean="0"/>
              <a:t>For example, </a:t>
            </a:r>
          </a:p>
          <a:p>
            <a:pPr lvl="1" algn="just">
              <a:buFont typeface="Arial" pitchFamily="34" charset="0"/>
              <a:buChar char="•"/>
            </a:pPr>
            <a:r>
              <a:rPr lang="en-US" sz="2200" dirty="0" smtClean="0"/>
              <a:t>let us assume that video packets are sent every 30 </a:t>
            </a:r>
            <a:r>
              <a:rPr lang="en-US" sz="2200" dirty="0" err="1" smtClean="0"/>
              <a:t>ms.</a:t>
            </a:r>
            <a:r>
              <a:rPr lang="en-US" sz="2200" dirty="0" smtClean="0"/>
              <a:t> </a:t>
            </a:r>
          </a:p>
          <a:p>
            <a:pPr lvl="1" algn="just">
              <a:buFont typeface="Arial" pitchFamily="34" charset="0"/>
              <a:buChar char="•"/>
            </a:pPr>
            <a:r>
              <a:rPr lang="en-US" sz="2200" dirty="0" smtClean="0"/>
              <a:t>If some of the packets arrive with 30 ms delay and others with 40ms delay, an uneven quality in the video is the result.</a:t>
            </a:r>
            <a:endParaRPr lang="en-US" sz="22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smtClean="0"/>
              <a:t>Unidirectional traffic  </a:t>
            </a:r>
          </a:p>
          <a:p>
            <a:pPr algn="just"/>
            <a:r>
              <a:rPr lang="en-US" sz="2800" dirty="0" smtClean="0"/>
              <a:t>In a simple ring, a break in the ring (such as a disabled station) can disable the entire network. </a:t>
            </a:r>
          </a:p>
          <a:p>
            <a:pPr algn="just"/>
            <a:r>
              <a:rPr lang="en-US" sz="2800" dirty="0" smtClean="0"/>
              <a:t>This weakness can be solved by using a dual ring or a switch capable of closing off the break.</a:t>
            </a:r>
            <a:endParaRPr lang="en-US" sz="2500" dirty="0" smtClean="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Ring Topology : Disadvantage</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Ring topology was prevalent when IBM  introduced its local-area network Token Ring. </a:t>
            </a:r>
          </a:p>
          <a:p>
            <a:pPr algn="just"/>
            <a:r>
              <a:rPr lang="en-US" sz="2500" dirty="0" smtClean="0"/>
              <a:t>Today, the need for higher-speed LANs has made this topology less popular.</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Ring Topology : Applications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1295400"/>
          </a:xfrm>
        </p:spPr>
        <p:txBody>
          <a:bodyPr/>
          <a:lstStyle/>
          <a:p>
            <a:pPr algn="just"/>
            <a:r>
              <a:rPr lang="en-US" sz="2500" dirty="0" smtClean="0"/>
              <a:t>A network can be hybrid. For example, we can have a main star topology with each branch connecting several stations in a bus topology as shown in Figure.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Hybrid Topology</a:t>
            </a:r>
          </a:p>
        </p:txBody>
      </p:sp>
      <p:pic>
        <p:nvPicPr>
          <p:cNvPr id="10" name="Picture 6"/>
          <p:cNvPicPr>
            <a:picLocks noChangeAspect="1" noChangeArrowheads="1"/>
          </p:cNvPicPr>
          <p:nvPr/>
        </p:nvPicPr>
        <p:blipFill>
          <a:blip r:embed="rId4"/>
          <a:srcRect/>
          <a:stretch>
            <a:fillRect/>
          </a:stretch>
        </p:blipFill>
        <p:spPr bwMode="auto">
          <a:xfrm>
            <a:off x="838200" y="2286000"/>
            <a:ext cx="7391400" cy="293890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smtClean="0"/>
              <a:t>Computer networks are created by different entities. </a:t>
            </a:r>
          </a:p>
          <a:p>
            <a:pPr algn="just"/>
            <a:r>
              <a:rPr lang="en-US" sz="2500" dirty="0" smtClean="0"/>
              <a:t>Standards are needed so that these heterogeneous networks can communicate with one another. </a:t>
            </a:r>
          </a:p>
          <a:p>
            <a:pPr algn="just"/>
            <a:r>
              <a:rPr lang="en-US" sz="2500" dirty="0" smtClean="0"/>
              <a:t>The two best-known standards are the OSI model and the Internet model. </a:t>
            </a:r>
          </a:p>
          <a:p>
            <a:pPr algn="just"/>
            <a:r>
              <a:rPr lang="en-US" sz="2500" dirty="0" smtClean="0"/>
              <a:t>The OSI (Open Systems Interconnection) model defines a seven-layer network;</a:t>
            </a:r>
          </a:p>
          <a:p>
            <a:pPr algn="just"/>
            <a:r>
              <a:rPr lang="en-US" sz="2500" dirty="0" smtClean="0"/>
              <a:t>The Internet model defines a five-layer network.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Network Models</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smtClean="0"/>
              <a:t>Today when we speak of networks, we are generally referring to two primary categories: Local-area networks and wide-area networks. </a:t>
            </a:r>
          </a:p>
          <a:p>
            <a:pPr algn="just"/>
            <a:r>
              <a:rPr lang="en-US" sz="2500" dirty="0" smtClean="0"/>
              <a:t>The category into which a network falls is determined by its size. </a:t>
            </a:r>
          </a:p>
          <a:p>
            <a:pPr algn="just"/>
            <a:r>
              <a:rPr lang="en-US" sz="2500" dirty="0" smtClean="0"/>
              <a:t>A LAN normally covers an area less than 2 miters; a WAN can be worldwide. </a:t>
            </a:r>
          </a:p>
          <a:p>
            <a:pPr algn="just"/>
            <a:r>
              <a:rPr lang="en-US" sz="2500" dirty="0" smtClean="0"/>
              <a:t>Networks of a size in between are normally referred to as metropolitan area networks and span tens of miles.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Categories of Networks </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smtClean="0"/>
              <a:t>LAN is usually privately owned and links the devices in a single office, building, or campus</a:t>
            </a:r>
          </a:p>
          <a:p>
            <a:pPr algn="just"/>
            <a:r>
              <a:rPr lang="en-US" sz="2500" dirty="0" smtClean="0"/>
              <a:t>Depending on the needs of an organization and the type of technology used, a LAN can be as simple as two PCs and a printer in someone's home office; or it can extend throughout a company and include audio and video peripherals. </a:t>
            </a:r>
          </a:p>
          <a:p>
            <a:pPr algn="just"/>
            <a:r>
              <a:rPr lang="en-US" sz="2500" dirty="0" smtClean="0"/>
              <a:t>Currently, LAN size is limited to a few kilometers.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Area Network</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Area Network</a:t>
            </a:r>
          </a:p>
        </p:txBody>
      </p:sp>
      <p:sp>
        <p:nvSpPr>
          <p:cNvPr id="8" name="Text Box 4"/>
          <p:cNvSpPr txBox="1">
            <a:spLocks noChangeArrowheads="1"/>
          </p:cNvSpPr>
          <p:nvPr/>
        </p:nvSpPr>
        <p:spPr bwMode="auto">
          <a:xfrm>
            <a:off x="401637" y="4876800"/>
            <a:ext cx="8456161" cy="477054"/>
          </a:xfrm>
          <a:prstGeom prst="rect">
            <a:avLst/>
          </a:prstGeom>
          <a:noFill/>
          <a:ln w="9525">
            <a:noFill/>
            <a:miter lim="800000"/>
            <a:headEnd/>
            <a:tailEnd/>
          </a:ln>
          <a:effectLst/>
        </p:spPr>
        <p:txBody>
          <a:bodyPr wrap="none">
            <a:spAutoFit/>
          </a:bodyPr>
          <a:lstStyle/>
          <a:p>
            <a:r>
              <a:rPr lang="en-US" sz="2500" dirty="0" smtClean="0">
                <a:latin typeface="Times New Roman" pitchFamily="18" charset="0"/>
              </a:rPr>
              <a:t> </a:t>
            </a:r>
            <a:r>
              <a:rPr lang="en-US" sz="2500" dirty="0">
                <a:latin typeface="Times New Roman" pitchFamily="18" charset="0"/>
              </a:rPr>
              <a:t>An isolated LAN connecting 12 computers to a hub in a closet</a:t>
            </a:r>
          </a:p>
        </p:txBody>
      </p:sp>
      <p:pic>
        <p:nvPicPr>
          <p:cNvPr id="10" name="Picture 6"/>
          <p:cNvPicPr>
            <a:picLocks noChangeAspect="1" noChangeArrowheads="1"/>
          </p:cNvPicPr>
          <p:nvPr/>
        </p:nvPicPr>
        <p:blipFill>
          <a:blip r:embed="rId4"/>
          <a:srcRect/>
          <a:stretch>
            <a:fillRect/>
          </a:stretch>
        </p:blipFill>
        <p:spPr bwMode="auto">
          <a:xfrm>
            <a:off x="1239838" y="784225"/>
            <a:ext cx="6151562" cy="3863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LANs are designed to allow resources to be shared between personal computers or workstations. </a:t>
            </a:r>
          </a:p>
          <a:p>
            <a:pPr algn="just"/>
            <a:r>
              <a:rPr lang="en-US" sz="2500" dirty="0" smtClean="0"/>
              <a:t>The resources to be shared can include hardware (e.g., a printer), software (e.g., an application program), or data. </a:t>
            </a:r>
          </a:p>
          <a:p>
            <a:pPr algn="just"/>
            <a:r>
              <a:rPr lang="en-US" sz="2500" dirty="0" smtClean="0"/>
              <a:t>A common example of a LAN, found in many business environments, links a workgroup of task-related computers, for example, engineering workstations or accounting PCs. </a:t>
            </a:r>
          </a:p>
          <a:p>
            <a:pPr algn="just"/>
            <a:r>
              <a:rPr lang="en-US" sz="2500" dirty="0" smtClean="0"/>
              <a:t>One of the computers may be given a large capacity disk drive and may become a server to clients.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Area Network</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smtClean="0"/>
              <a:t>Software can be stored on this central server and used as needed by the whole group. </a:t>
            </a:r>
          </a:p>
          <a:p>
            <a:pPr algn="just"/>
            <a:r>
              <a:rPr lang="en-US" sz="2500" dirty="0" smtClean="0"/>
              <a:t>In this example, the size of the LAN may be determined by licensing restrictions on the number of users per copy of software, or by restrictions on the number of users licensed to access the operating system.</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Area Network</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smtClean="0"/>
              <a:t>LANs are distinguished from other types of networks by their transmission media and topology. </a:t>
            </a:r>
          </a:p>
          <a:p>
            <a:pPr algn="just"/>
            <a:r>
              <a:rPr lang="en-US" sz="2500" dirty="0" smtClean="0"/>
              <a:t>In general, a given LAN will use only one type of transmission medium. </a:t>
            </a:r>
          </a:p>
          <a:p>
            <a:pPr algn="just"/>
            <a:r>
              <a:rPr lang="en-US" sz="2500" dirty="0" smtClean="0"/>
              <a:t>The most common LAN topologies are bus, ring, and star.</a:t>
            </a:r>
          </a:p>
          <a:p>
            <a:pPr algn="just"/>
            <a:r>
              <a:rPr lang="en-US" sz="2500" dirty="0" smtClean="0"/>
              <a:t>Early LANs had data rates in the 4 to 16 megabits per second (Mbps) range. </a:t>
            </a:r>
          </a:p>
          <a:p>
            <a:pPr algn="just"/>
            <a:r>
              <a:rPr lang="en-US" sz="2500" dirty="0" smtClean="0"/>
              <a:t>Today, speeds are normally 100 or 1000 Mbps. </a:t>
            </a:r>
          </a:p>
          <a:p>
            <a:pPr algn="just"/>
            <a:r>
              <a:rPr lang="en-US" sz="2500" dirty="0" smtClean="0"/>
              <a:t>Wireless LANs are the newest evolution in LAN technology</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Area Network</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Components of DC System</a:t>
            </a:r>
          </a:p>
        </p:txBody>
      </p:sp>
      <p:pic>
        <p:nvPicPr>
          <p:cNvPr id="12" name="Picture 6"/>
          <p:cNvPicPr>
            <a:picLocks noChangeAspect="1" noChangeArrowheads="1"/>
          </p:cNvPicPr>
          <p:nvPr/>
        </p:nvPicPr>
        <p:blipFill>
          <a:blip r:embed="rId4"/>
          <a:srcRect/>
          <a:stretch>
            <a:fillRect/>
          </a:stretch>
        </p:blipFill>
        <p:spPr bwMode="auto">
          <a:xfrm>
            <a:off x="457200" y="914400"/>
            <a:ext cx="8229600" cy="1825625"/>
          </a:xfrm>
          <a:prstGeom prst="rect">
            <a:avLst/>
          </a:prstGeom>
          <a:noFill/>
          <a:ln w="9525">
            <a:noFill/>
            <a:miter lim="800000"/>
            <a:headEnd/>
            <a:tailEnd/>
          </a:ln>
          <a:effectLst/>
        </p:spPr>
      </p:pic>
      <p:sp>
        <p:nvSpPr>
          <p:cNvPr id="13" name="Content Placeholder 9"/>
          <p:cNvSpPr>
            <a:spLocks noGrp="1"/>
          </p:cNvSpPr>
          <p:nvPr>
            <p:ph idx="1"/>
          </p:nvPr>
        </p:nvSpPr>
        <p:spPr>
          <a:xfrm>
            <a:off x="457200" y="3048000"/>
            <a:ext cx="8229600" cy="2286000"/>
          </a:xfrm>
        </p:spPr>
        <p:txBody>
          <a:bodyPr/>
          <a:lstStyle/>
          <a:p>
            <a:pPr algn="just"/>
            <a:r>
              <a:rPr lang="en-US" sz="2500" dirty="0" smtClean="0"/>
              <a:t>Message </a:t>
            </a:r>
          </a:p>
          <a:p>
            <a:pPr algn="just"/>
            <a:r>
              <a:rPr lang="en-US" sz="2500" dirty="0" smtClean="0"/>
              <a:t>Sender </a:t>
            </a:r>
          </a:p>
          <a:p>
            <a:pPr algn="just"/>
            <a:r>
              <a:rPr lang="en-US" sz="2500" dirty="0" smtClean="0"/>
              <a:t>Receiver </a:t>
            </a:r>
          </a:p>
          <a:p>
            <a:pPr algn="just"/>
            <a:r>
              <a:rPr lang="en-US" sz="2500" dirty="0" smtClean="0"/>
              <a:t>Transmission Medium</a:t>
            </a:r>
          </a:p>
          <a:p>
            <a:pPr algn="just"/>
            <a:r>
              <a:rPr lang="en-US" sz="2500" dirty="0" smtClean="0"/>
              <a:t>Protocol  </a:t>
            </a:r>
          </a:p>
          <a:p>
            <a:pPr algn="just"/>
            <a:endParaRPr lang="en-US" sz="250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smtClean="0"/>
              <a:t>WAN provides long-distance transmission of data, image, audio, and video information over large geographic areas that may comprise a country, a continent, or even the whole world </a:t>
            </a:r>
          </a:p>
          <a:p>
            <a:pPr algn="just"/>
            <a:r>
              <a:rPr lang="en-US" sz="2500" dirty="0" smtClean="0"/>
              <a:t>A WAN can be as complex as the backbones that connect the Internet or as simple as a dial-up line that connects a home computer to the Internet </a:t>
            </a:r>
          </a:p>
          <a:p>
            <a:pPr algn="just"/>
            <a:r>
              <a:rPr lang="en-US" sz="2500" dirty="0" smtClean="0"/>
              <a:t>We normally refer to the first as a switched WAN and to the second as a point-to-point WAN (Figure )</a:t>
            </a:r>
          </a:p>
          <a:p>
            <a:pPr algn="just"/>
            <a:endParaRPr lang="en-US" sz="2500" dirty="0" smtClean="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Wide Area Network</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81</a:t>
            </a:fld>
            <a:endParaRPr lang="en-US" sz="1400" dirty="0"/>
          </a:p>
        </p:txBody>
      </p:sp>
      <p:sp>
        <p:nvSpPr>
          <p:cNvPr id="9" name="Title 8"/>
          <p:cNvSpPr>
            <a:spLocks noGrp="1"/>
          </p:cNvSpPr>
          <p:nvPr>
            <p:ph type="title"/>
          </p:nvPr>
        </p:nvSpPr>
        <p:spPr>
          <a:xfrm>
            <a:off x="152400" y="76200"/>
            <a:ext cx="8458200" cy="411162"/>
          </a:xfrm>
        </p:spPr>
        <p:txBody>
          <a:bodyPr/>
          <a:lstStyle/>
          <a:p>
            <a:pPr algn="l"/>
            <a:r>
              <a:rPr lang="en-US" sz="3000" b="1" dirty="0" smtClean="0"/>
              <a:t>Wide Area Network</a:t>
            </a:r>
          </a:p>
        </p:txBody>
      </p:sp>
      <p:pic>
        <p:nvPicPr>
          <p:cNvPr id="8" name="Picture 6"/>
          <p:cNvPicPr>
            <a:picLocks noChangeAspect="1" noChangeArrowheads="1"/>
          </p:cNvPicPr>
          <p:nvPr/>
        </p:nvPicPr>
        <p:blipFill>
          <a:blip r:embed="rId4"/>
          <a:srcRect/>
          <a:stretch>
            <a:fillRect/>
          </a:stretch>
        </p:blipFill>
        <p:spPr bwMode="auto">
          <a:xfrm>
            <a:off x="1117600" y="609600"/>
            <a:ext cx="7112000" cy="50561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smtClean="0"/>
              <a:t>The switched WAN connects the end systems, which usually comprise a router (internetworking connecting device) that connects to another LAN or WAN. </a:t>
            </a:r>
          </a:p>
          <a:p>
            <a:pPr algn="just"/>
            <a:r>
              <a:rPr lang="en-US" sz="2500" dirty="0" smtClean="0"/>
              <a:t>The point-to-point WAN is normally a line leased from a telephone or cable TV provider that connects a home computer or a small LAN to an Internet service provider (</a:t>
            </a:r>
            <a:r>
              <a:rPr lang="en-US" sz="2500" dirty="0" err="1" smtClean="0"/>
              <a:t>lSP</a:t>
            </a:r>
            <a:r>
              <a:rPr lang="en-US" sz="2500" dirty="0" smtClean="0"/>
              <a:t>). </a:t>
            </a:r>
          </a:p>
          <a:p>
            <a:pPr algn="just"/>
            <a:r>
              <a:rPr lang="en-US" sz="2500" dirty="0" smtClean="0"/>
              <a:t>This type of WAN is often used to provide Internet access.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Wide Area Network</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smtClean="0"/>
              <a:t>MAN is a network with a size between a LAN and a WAN. </a:t>
            </a:r>
          </a:p>
          <a:p>
            <a:pPr algn="just"/>
            <a:r>
              <a:rPr lang="en-US" sz="2500" dirty="0" smtClean="0"/>
              <a:t>It normally covers the area inside a town or a city. </a:t>
            </a:r>
          </a:p>
          <a:p>
            <a:pPr algn="just"/>
            <a:r>
              <a:rPr lang="en-US" sz="2500" dirty="0" smtClean="0"/>
              <a:t>It is designed for customers who need a high-speed connectivity, normally to the Internet, and have endpoints spread over a city or part of city. </a:t>
            </a:r>
          </a:p>
          <a:p>
            <a:pPr algn="just"/>
            <a:r>
              <a:rPr lang="en-US" sz="2500" dirty="0" smtClean="0"/>
              <a:t>A good example of a MAN is the part of the telephone company network that can provide a high-speed DSL line to the customer.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Metropolitan Area Networks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smtClean="0"/>
              <a:t>Another example is the cable TV network that originally was designed for cable TV, but today can also be used for high-speed data connection to the Internet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Metropolitan Area Networks</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2057400"/>
          </a:xfrm>
        </p:spPr>
        <p:txBody>
          <a:bodyPr/>
          <a:lstStyle/>
          <a:p>
            <a:pPr algn="just"/>
            <a:r>
              <a:rPr lang="en-US" sz="2500" dirty="0" smtClean="0"/>
              <a:t>Today, it is very rare to see a LAN, a MAN, or a LAN in isolation; they are connected to one another. </a:t>
            </a:r>
          </a:p>
          <a:p>
            <a:pPr algn="just"/>
            <a:r>
              <a:rPr lang="en-US" sz="2500" dirty="0" smtClean="0"/>
              <a:t>When two or more networks are connected, they become an internetwork, or internet.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Interconnection of Networks: Internetwork</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Assume that an organization has two offices, one on the east coast and the other on the west coast. </a:t>
            </a:r>
          </a:p>
          <a:p>
            <a:pPr algn="just"/>
            <a:r>
              <a:rPr lang="en-US" sz="2500" dirty="0" smtClean="0"/>
              <a:t>The established office on the west coast has a bus topology LAN; the newly opened office on the east coast has a star topology LAN. </a:t>
            </a:r>
          </a:p>
          <a:p>
            <a:pPr algn="just"/>
            <a:r>
              <a:rPr lang="en-US" sz="2500" dirty="0" smtClean="0"/>
              <a:t>The president of the company lives somewhere in the middle and needs to have control over the company from her home. </a:t>
            </a:r>
          </a:p>
          <a:p>
            <a:pPr algn="just"/>
            <a:r>
              <a:rPr lang="en-US" sz="2500" dirty="0" smtClean="0"/>
              <a:t>To create a backbone WAN for connecting these three entities (two LANs and the president's computer), a switched WAN (operated by a service provider such as a telecom company) has been leased.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Internetwork : Example</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To connect the LANs to this switched WAN, however, three point-to-point WANs are required. </a:t>
            </a:r>
          </a:p>
          <a:p>
            <a:pPr algn="just"/>
            <a:r>
              <a:rPr lang="en-US" sz="2500" dirty="0" smtClean="0"/>
              <a:t>These point-to-point WANs can be a high-speed DSL line offered by a telephone company or a cable modern line offered by a cable TV provider as shown in Figure.</a:t>
            </a:r>
          </a:p>
          <a:p>
            <a:pPr algn="just"/>
            <a:endParaRPr lang="en-US" sz="2500" dirty="0" smtClean="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Internetwork : Example</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Internetwork : Example</a:t>
            </a:r>
          </a:p>
        </p:txBody>
      </p:sp>
      <p:pic>
        <p:nvPicPr>
          <p:cNvPr id="10" name="Picture 6"/>
          <p:cNvPicPr>
            <a:picLocks noChangeAspect="1" noChangeArrowheads="1"/>
          </p:cNvPicPr>
          <p:nvPr/>
        </p:nvPicPr>
        <p:blipFill>
          <a:blip r:embed="rId4"/>
          <a:srcRect/>
          <a:stretch>
            <a:fillRect/>
          </a:stretch>
        </p:blipFill>
        <p:spPr bwMode="auto">
          <a:xfrm>
            <a:off x="1824038" y="685800"/>
            <a:ext cx="5740400" cy="518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The Internet has revolutionized many aspects of our daily lives. </a:t>
            </a:r>
          </a:p>
          <a:p>
            <a:pPr algn="just"/>
            <a:r>
              <a:rPr lang="en-US" sz="2500" dirty="0" smtClean="0"/>
              <a:t>Count the ways you've used the Internet recently. </a:t>
            </a:r>
          </a:p>
          <a:p>
            <a:pPr algn="just"/>
            <a:r>
              <a:rPr lang="en-US" sz="2500" dirty="0" smtClean="0"/>
              <a:t>Perhaps you've sent electronic mail (e-mail) to a business associate, paid a utility bill, read a newspaper from a distant city, or looked up a local movie schedule-all by using the Internet or maybe you researched a medical topic, booked a hotel reservation, chatted with a fellow , or comparison-shopped for a car.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89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The Internet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smtClean="0"/>
              <a:t>Message </a:t>
            </a:r>
          </a:p>
          <a:p>
            <a:pPr lvl="1" algn="just">
              <a:buFont typeface="Arial" pitchFamily="34" charset="0"/>
              <a:buChar char="•"/>
            </a:pPr>
            <a:r>
              <a:rPr lang="en-US" sz="2400" dirty="0" smtClean="0"/>
              <a:t>The message is the information (data) to be communicated. </a:t>
            </a:r>
          </a:p>
          <a:p>
            <a:pPr lvl="1" algn="just">
              <a:buFont typeface="Arial" pitchFamily="34" charset="0"/>
              <a:buChar char="•"/>
            </a:pPr>
            <a:r>
              <a:rPr lang="en-US" sz="2400" dirty="0" smtClean="0"/>
              <a:t>Popular forms of information include text, numbers, pictures, audio, and video.</a:t>
            </a:r>
          </a:p>
          <a:p>
            <a:pPr algn="just"/>
            <a:r>
              <a:rPr lang="en-US" sz="2500" b="1" dirty="0" smtClean="0"/>
              <a:t>Sender</a:t>
            </a:r>
            <a:r>
              <a:rPr lang="en-US" sz="2500" dirty="0" smtClean="0"/>
              <a:t> </a:t>
            </a:r>
          </a:p>
          <a:p>
            <a:pPr lvl="1" algn="just">
              <a:buFont typeface="Arial" pitchFamily="34" charset="0"/>
              <a:buChar char="•"/>
            </a:pPr>
            <a:r>
              <a:rPr lang="en-US" sz="2400" dirty="0" smtClean="0"/>
              <a:t>The sender is the device that sends the data message. </a:t>
            </a:r>
          </a:p>
          <a:p>
            <a:pPr lvl="1" algn="just">
              <a:buFont typeface="Arial" pitchFamily="34" charset="0"/>
              <a:buChar char="•"/>
            </a:pPr>
            <a:r>
              <a:rPr lang="en-US" sz="2400" dirty="0" smtClean="0"/>
              <a:t>It can be a computer, workstation, telephone handset, video camera, and so on.</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The Internet is a communication system that has brought a wealth of information to our fingertips and organized it for  our use.</a:t>
            </a:r>
          </a:p>
          <a:p>
            <a:pPr algn="just"/>
            <a:r>
              <a:rPr lang="en-US" sz="2500" dirty="0" smtClean="0"/>
              <a:t>The Internet is a structured, organized system.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The Internet </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The Internet has come a long way since the 1960s.</a:t>
            </a:r>
          </a:p>
          <a:p>
            <a:pPr algn="just"/>
            <a:r>
              <a:rPr lang="en-US" sz="2500" dirty="0" smtClean="0"/>
              <a:t>The Internet today is not a simple hierarchical structure. </a:t>
            </a:r>
          </a:p>
          <a:p>
            <a:pPr algn="just"/>
            <a:r>
              <a:rPr lang="en-US" sz="2500" dirty="0" smtClean="0"/>
              <a:t>It is made up of many wide- and local-area networks joined by connecting devices and switching stations. </a:t>
            </a:r>
          </a:p>
          <a:p>
            <a:pPr algn="just"/>
            <a:r>
              <a:rPr lang="en-US" sz="2500" dirty="0" smtClean="0"/>
              <a:t>It is difficult to give an accurate representation of the Internet because it is continually changing-new networks are being added, existing networks are adding addresses, and networks of defunct companies are being removed.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The Internet Today</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Today most end users who want Internet connection use the services of Internet service providers (</a:t>
            </a:r>
            <a:r>
              <a:rPr lang="en-US" sz="2500" dirty="0" err="1" smtClean="0"/>
              <a:t>lSPs</a:t>
            </a:r>
            <a:r>
              <a:rPr lang="en-US" sz="2500" dirty="0" smtClean="0"/>
              <a:t>). </a:t>
            </a:r>
          </a:p>
          <a:p>
            <a:pPr algn="just"/>
            <a:r>
              <a:rPr lang="en-US" sz="2500" dirty="0" smtClean="0"/>
              <a:t>There are international service providers, national service providers, regional service providers, and local service providers. </a:t>
            </a:r>
          </a:p>
          <a:p>
            <a:pPr algn="just"/>
            <a:r>
              <a:rPr lang="en-US" sz="2500" dirty="0" smtClean="0"/>
              <a:t>The Internet today is run by private companies, not the government. </a:t>
            </a:r>
          </a:p>
          <a:p>
            <a:pPr algn="just"/>
            <a:r>
              <a:rPr lang="en-US" sz="2500" dirty="0" smtClean="0"/>
              <a:t>Figure shows a conceptual (not geographic) view of the Internet.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The Internet Today</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The Internet Today</a:t>
            </a:r>
          </a:p>
        </p:txBody>
      </p:sp>
      <p:pic>
        <p:nvPicPr>
          <p:cNvPr id="8" name="Picture 6"/>
          <p:cNvPicPr>
            <a:picLocks noChangeAspect="1" noChangeArrowheads="1"/>
          </p:cNvPicPr>
          <p:nvPr/>
        </p:nvPicPr>
        <p:blipFill>
          <a:blip r:embed="rId4"/>
          <a:srcRect/>
          <a:stretch>
            <a:fillRect/>
          </a:stretch>
        </p:blipFill>
        <p:spPr bwMode="auto">
          <a:xfrm>
            <a:off x="1668463" y="685801"/>
            <a:ext cx="5494337"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At the top of the hierarchy are the international service providers that connect nations together.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International Internet Service Providers</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These are backbone networks created and maintained by specialized companies. </a:t>
            </a:r>
          </a:p>
          <a:p>
            <a:pPr algn="just"/>
            <a:r>
              <a:rPr lang="en-US" sz="2500" dirty="0" smtClean="0"/>
              <a:t>There are many national ISPs operating in North America; some of the most well known are </a:t>
            </a:r>
            <a:r>
              <a:rPr lang="en-US" sz="2500" dirty="0" err="1" smtClean="0"/>
              <a:t>SprintLink</a:t>
            </a:r>
            <a:r>
              <a:rPr lang="en-US" sz="2500" dirty="0" smtClean="0"/>
              <a:t>, </a:t>
            </a:r>
            <a:r>
              <a:rPr lang="en-US" sz="2500" dirty="0" err="1" smtClean="0"/>
              <a:t>PSINet</a:t>
            </a:r>
            <a:r>
              <a:rPr lang="en-US" sz="2500" dirty="0" smtClean="0"/>
              <a:t>, UUNet Technology, AGIS, and internet Mel. </a:t>
            </a:r>
          </a:p>
          <a:p>
            <a:pPr algn="just"/>
            <a:r>
              <a:rPr lang="en-US" sz="2500" dirty="0" smtClean="0"/>
              <a:t>To provide connectivity between the end users, these backbone networks are connected by complex switching stations (normally run by a third party) called network access points (NAPs). </a:t>
            </a:r>
          </a:p>
          <a:p>
            <a:pPr algn="just"/>
            <a:endParaRPr lang="en-US" sz="2500" dirty="0" smtClean="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National Internet Service Providers</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Some national ISP networks are also connected to one another by private switching stations called peering points. </a:t>
            </a:r>
          </a:p>
          <a:p>
            <a:pPr algn="just"/>
            <a:r>
              <a:rPr lang="en-US" sz="2500" dirty="0" smtClean="0"/>
              <a:t>These normally operate at a high data rate (up to 600 Mbps).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National Internet Service Providers</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Regional internet service providers or regional ISPs are smaller ISPs that are connected to one or more national ISPs. </a:t>
            </a:r>
          </a:p>
          <a:p>
            <a:pPr algn="just"/>
            <a:r>
              <a:rPr lang="en-US" sz="2500" dirty="0" smtClean="0"/>
              <a:t>They are at the third level of the hierarchy with a smaller data rate.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Regional Internet Service Providers</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Local Internet service providers provide direct service to the end users. </a:t>
            </a:r>
          </a:p>
          <a:p>
            <a:pPr algn="just"/>
            <a:r>
              <a:rPr lang="en-US" sz="2500" dirty="0" smtClean="0"/>
              <a:t>The local ISPs can be connected to regional ISPs or directly to national ISPs. </a:t>
            </a:r>
          </a:p>
          <a:p>
            <a:pPr algn="just"/>
            <a:r>
              <a:rPr lang="en-US" sz="2500" dirty="0" smtClean="0"/>
              <a:t>Most end users are connected to the local ISPs. </a:t>
            </a:r>
          </a:p>
          <a:p>
            <a:pPr algn="just"/>
            <a:r>
              <a:rPr lang="en-US" sz="2500" dirty="0" smtClean="0"/>
              <a:t>Note that in this sense, a local ISP can be a company that just provides Internet services, a corporation with a network that supplies services to its own employees, or a nonprofit organization, such as a college or a university, that runs its own network.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Internet Service Providers</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smtClean="0"/>
              <a:t>Each of these local ISPs can be connected to a regional or national service provider.</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smtClean="0"/>
              <a:t>Local Internet Service Providers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4032</TotalTime>
  <Words>6236</Words>
  <Application>Microsoft Office PowerPoint</Application>
  <PresentationFormat>On-screen Show (4:3)</PresentationFormat>
  <Paragraphs>1414</Paragraphs>
  <Slides>107</Slides>
  <Notes>107</Notes>
  <HiddenSlides>0</HiddenSlides>
  <MMClips>0</MMClips>
  <ScaleCrop>false</ScaleCrop>
  <HeadingPairs>
    <vt:vector size="4" baseType="variant">
      <vt:variant>
        <vt:lpstr>Theme</vt:lpstr>
      </vt:variant>
      <vt:variant>
        <vt:i4>2</vt:i4>
      </vt:variant>
      <vt:variant>
        <vt:lpstr>Slide Titles</vt:lpstr>
      </vt:variant>
      <vt:variant>
        <vt:i4>107</vt:i4>
      </vt:variant>
    </vt:vector>
  </HeadingPairs>
  <TitlesOfParts>
    <vt:vector size="109" baseType="lpstr">
      <vt:lpstr>Default Design</vt:lpstr>
      <vt:lpstr>Custom Design</vt:lpstr>
      <vt:lpstr>Slide 1</vt:lpstr>
      <vt:lpstr>Contents </vt:lpstr>
      <vt:lpstr>Introduction </vt:lpstr>
      <vt:lpstr>Data Communications </vt:lpstr>
      <vt:lpstr>Effectiveness of DC System</vt:lpstr>
      <vt:lpstr>Effectiveness of DC System</vt:lpstr>
      <vt:lpstr>Effectiveness of DC System</vt:lpstr>
      <vt:lpstr>Components of DC System</vt:lpstr>
      <vt:lpstr>Components of DC System</vt:lpstr>
      <vt:lpstr>Components of DC System</vt:lpstr>
      <vt:lpstr>Components of DC System</vt:lpstr>
      <vt:lpstr>A protocol performs the following functions:</vt:lpstr>
      <vt:lpstr>A protocol performs the following functions:</vt:lpstr>
      <vt:lpstr>A protocol performs the following functions:</vt:lpstr>
      <vt:lpstr>A protocol performs the following functions:</vt:lpstr>
      <vt:lpstr>A protocol performs the following functions:</vt:lpstr>
      <vt:lpstr>Data Representation</vt:lpstr>
      <vt:lpstr>1. Text</vt:lpstr>
      <vt:lpstr>1. Text</vt:lpstr>
      <vt:lpstr>2. Numbers</vt:lpstr>
      <vt:lpstr>3. Images</vt:lpstr>
      <vt:lpstr>3. Images</vt:lpstr>
      <vt:lpstr>3. Images</vt:lpstr>
      <vt:lpstr>3. Images</vt:lpstr>
      <vt:lpstr>3. Audio</vt:lpstr>
      <vt:lpstr>3. Video</vt:lpstr>
      <vt:lpstr>Data Flow</vt:lpstr>
      <vt:lpstr>Simplex </vt:lpstr>
      <vt:lpstr>Simplex </vt:lpstr>
      <vt:lpstr>Half-Duplex  </vt:lpstr>
      <vt:lpstr>Half-Duplex  </vt:lpstr>
      <vt:lpstr>Half-Duplex  </vt:lpstr>
      <vt:lpstr>Full-Duplex ( Duplex)   </vt:lpstr>
      <vt:lpstr>Full-Duplex ( Duplex)   </vt:lpstr>
      <vt:lpstr>Full-Duplex ( Duplex)   </vt:lpstr>
      <vt:lpstr>Networks</vt:lpstr>
      <vt:lpstr>Network Criteria  </vt:lpstr>
      <vt:lpstr>Performance</vt:lpstr>
      <vt:lpstr>Performance</vt:lpstr>
      <vt:lpstr>Reliability</vt:lpstr>
      <vt:lpstr>Security</vt:lpstr>
      <vt:lpstr>Physical Structures : Type of Connection </vt:lpstr>
      <vt:lpstr>Point-to-Point</vt:lpstr>
      <vt:lpstr>Point-to-Point</vt:lpstr>
      <vt:lpstr>Multipoint </vt:lpstr>
      <vt:lpstr>Multipoint </vt:lpstr>
      <vt:lpstr>Physical Topology</vt:lpstr>
      <vt:lpstr>Categories of topology</vt:lpstr>
      <vt:lpstr>Mesh Topology</vt:lpstr>
      <vt:lpstr>A fully connected mesh topology (five devices)</vt:lpstr>
      <vt:lpstr>Advantages</vt:lpstr>
      <vt:lpstr>Advantages</vt:lpstr>
      <vt:lpstr>Disadvantages</vt:lpstr>
      <vt:lpstr>Mesh Topology</vt:lpstr>
      <vt:lpstr>Star Topology</vt:lpstr>
      <vt:lpstr>Star Topology</vt:lpstr>
      <vt:lpstr>Star Topology : Advantages</vt:lpstr>
      <vt:lpstr>Star Topology : Advantages</vt:lpstr>
      <vt:lpstr>Star Topology : Disadvantages</vt:lpstr>
      <vt:lpstr>Bus Topology </vt:lpstr>
      <vt:lpstr>Bus Topology </vt:lpstr>
      <vt:lpstr>Bus Topology </vt:lpstr>
      <vt:lpstr>Bus Topology  : Advantages</vt:lpstr>
      <vt:lpstr>Bus Topology  : Disadvantages</vt:lpstr>
      <vt:lpstr>Bus Topology  : Disadvantages</vt:lpstr>
      <vt:lpstr>Ring Topology</vt:lpstr>
      <vt:lpstr>Ring Topology</vt:lpstr>
      <vt:lpstr>Ring Topology : Advantage</vt:lpstr>
      <vt:lpstr>Ring Topology : Advantage</vt:lpstr>
      <vt:lpstr>Ring Topology : Disadvantage</vt:lpstr>
      <vt:lpstr>Ring Topology : Applications</vt:lpstr>
      <vt:lpstr>Hybrid Topology</vt:lpstr>
      <vt:lpstr>Network Models</vt:lpstr>
      <vt:lpstr>Categories of Networks </vt:lpstr>
      <vt:lpstr>Local Area Network</vt:lpstr>
      <vt:lpstr>Local Area Network</vt:lpstr>
      <vt:lpstr>Local Area Network</vt:lpstr>
      <vt:lpstr>Local Area Network</vt:lpstr>
      <vt:lpstr>Local Area Network</vt:lpstr>
      <vt:lpstr>Wide Area Network</vt:lpstr>
      <vt:lpstr>Wide Area Network</vt:lpstr>
      <vt:lpstr>Wide Area Network</vt:lpstr>
      <vt:lpstr>Metropolitan Area Networks</vt:lpstr>
      <vt:lpstr>Metropolitan Area Networks</vt:lpstr>
      <vt:lpstr>Interconnection of Networks: Internetwork</vt:lpstr>
      <vt:lpstr>Internetwork : Example</vt:lpstr>
      <vt:lpstr>Internetwork : Example</vt:lpstr>
      <vt:lpstr>Internetwork : Example</vt:lpstr>
      <vt:lpstr>The Internet </vt:lpstr>
      <vt:lpstr>The Internet </vt:lpstr>
      <vt:lpstr>The Internet Today</vt:lpstr>
      <vt:lpstr>The Internet Today</vt:lpstr>
      <vt:lpstr>The Internet Today</vt:lpstr>
      <vt:lpstr>International Internet Service Providers</vt:lpstr>
      <vt:lpstr>National Internet Service Providers</vt:lpstr>
      <vt:lpstr>National Internet Service Providers</vt:lpstr>
      <vt:lpstr>Regional Internet Service Providers</vt:lpstr>
      <vt:lpstr>Local Internet Service Providers</vt:lpstr>
      <vt:lpstr>Local Internet Service Providers</vt:lpstr>
      <vt:lpstr>Protocols and Standards</vt:lpstr>
      <vt:lpstr>Protocols </vt:lpstr>
      <vt:lpstr>Protocols </vt:lpstr>
      <vt:lpstr>Syntax</vt:lpstr>
      <vt:lpstr>Semantics</vt:lpstr>
      <vt:lpstr>Timing</vt:lpstr>
      <vt:lpstr>Standards</vt:lpstr>
      <vt:lpstr>Standards Organizations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738</cp:revision>
  <cp:lastPrinted>1601-01-01T00:00:00Z</cp:lastPrinted>
  <dcterms:created xsi:type="dcterms:W3CDTF">1601-01-01T00:00:00Z</dcterms:created>
  <dcterms:modified xsi:type="dcterms:W3CDTF">2024-01-08T04:16:25Z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