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48"/>
  </p:notesMasterIdLst>
  <p:handoutMasterIdLst>
    <p:handoutMasterId r:id="rId49"/>
  </p:handoutMasterIdLst>
  <p:sldIdLst>
    <p:sldId id="286" r:id="rId3"/>
    <p:sldId id="290" r:id="rId4"/>
    <p:sldId id="292" r:id="rId5"/>
    <p:sldId id="29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FF00"/>
    <a:srgbClr val="FF0000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3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6751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69F284B-C06E-44D8-A652-1AD6BFA52434}" type="datetimeFigureOut">
              <a:rPr lang="en-US"/>
              <a:pPr>
                <a:defRPr/>
              </a:pPr>
              <a:t>4/25/2021</a:t>
            </a:fld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48612B6-20B5-4BD7-8AD5-3FBF84AA7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640A663-5846-42D7-8E0F-AB157AADD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B3543-970F-4229-8C19-F7DE8B07E7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8F36E-4EF6-43C6-A56D-336E1ABC24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EC3B5-65C5-42C7-8B0F-51655A2D1A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520EF-6F3B-44A5-A842-1A169C142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EBEC463F-B9DA-4B96-B39B-814D0DF6E7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162800" y="6245225"/>
            <a:ext cx="15240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D14F0D9-E6DF-4FE7-B83C-3D9EC175F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43000" y="2514600"/>
            <a:ext cx="6858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4400" dirty="0" smtClean="0"/>
              <a:t>Wired LANs: Ethernet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STANDARD ETHERNET - Frame Format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The Ethernet frame contains seven fields: preamble, SFD, DA, SA, length or type of protocol data unit (PDU), upper-layer data, and the CRC. </a:t>
            </a:r>
          </a:p>
          <a:p>
            <a:pPr algn="just"/>
            <a:r>
              <a:rPr lang="en-US" sz="2400" dirty="0" smtClean="0"/>
              <a:t>Ethernet does not provide any mechanism for acknowledging received frames, making it what is known as an unreliable medium. </a:t>
            </a:r>
          </a:p>
          <a:p>
            <a:pPr algn="just"/>
            <a:r>
              <a:rPr lang="en-US" sz="2400" dirty="0" smtClean="0"/>
              <a:t>Acknowledgments must be implemented at the higher layers. </a:t>
            </a:r>
          </a:p>
          <a:p>
            <a:pPr algn="just"/>
            <a:r>
              <a:rPr lang="en-US" sz="2400" dirty="0" smtClean="0"/>
              <a:t>The format of the MAC frame is shown in Figure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STANDARD ETHERNET -  Frame Format 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Provided by IEEE 802.3</a:t>
            </a:r>
          </a:p>
          <a:p>
            <a:pPr algn="just"/>
            <a:r>
              <a:rPr lang="en-US" sz="2400" dirty="0" smtClean="0"/>
              <a:t>802.3 MAC Frame Format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863" y="2133600"/>
            <a:ext cx="8821737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STANDARD ETHERNET - Frame Format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b="1" dirty="0" smtClean="0"/>
              <a:t>Preamble </a:t>
            </a:r>
          </a:p>
          <a:p>
            <a:pPr algn="just"/>
            <a:r>
              <a:rPr lang="en-US" sz="2400" dirty="0" smtClean="0"/>
              <a:t>The first field of the 802.3 frame contains 7 bytes (56 bits) of alternating 0s and 1s that alerts the receiving system to the coming frame and enables it to synchronize its input timing. </a:t>
            </a:r>
          </a:p>
          <a:p>
            <a:pPr algn="just"/>
            <a:r>
              <a:rPr lang="en-US" sz="2400" dirty="0" smtClean="0"/>
              <a:t>The pattern provides only an alert and a timing pulse.</a:t>
            </a:r>
          </a:p>
          <a:p>
            <a:pPr algn="just"/>
            <a:r>
              <a:rPr lang="en-US" sz="2400" dirty="0" smtClean="0"/>
              <a:t>The 56-bit pattern allows the stations to miss some bits at the beginning of the frame. </a:t>
            </a:r>
          </a:p>
          <a:p>
            <a:pPr algn="just"/>
            <a:r>
              <a:rPr lang="en-US" sz="2400" dirty="0" smtClean="0"/>
              <a:t>The preamble is actually added at the physical layer and is not (formally) part of the frame.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STANDARD ETHERNET - Frame Format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b="1" dirty="0" smtClean="0"/>
              <a:t>Start frame delimiter (SFD)</a:t>
            </a:r>
          </a:p>
          <a:p>
            <a:pPr algn="just"/>
            <a:r>
              <a:rPr lang="en-US" sz="2400" dirty="0" smtClean="0"/>
              <a:t>The second field (1 byte: 10101011) signals the beginning of the frame. </a:t>
            </a:r>
          </a:p>
          <a:p>
            <a:pPr algn="just"/>
            <a:r>
              <a:rPr lang="en-US" sz="2400" dirty="0" smtClean="0"/>
              <a:t>The SFD warns the station or stations that this is the last chance for synchronization. </a:t>
            </a:r>
          </a:p>
          <a:p>
            <a:pPr algn="just"/>
            <a:r>
              <a:rPr lang="en-US" sz="2400" dirty="0" smtClean="0"/>
              <a:t>The last 2 bits is 11 and alerts the receiver that the next field is the destination address.</a:t>
            </a:r>
          </a:p>
          <a:p>
            <a:pPr algn="just"/>
            <a:r>
              <a:rPr lang="en-US" sz="2400" b="1" dirty="0" smtClean="0"/>
              <a:t>Destination address (DA)</a:t>
            </a:r>
          </a:p>
          <a:p>
            <a:pPr algn="just"/>
            <a:r>
              <a:rPr lang="en-US" sz="2400" dirty="0" smtClean="0"/>
              <a:t>The DA field is 6 bytes and contains the physical address of the destination station or stations to receive the packet.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STANDARD ETHERNET - Frame Format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b="1" dirty="0" smtClean="0"/>
              <a:t>Source address (SA)</a:t>
            </a:r>
          </a:p>
          <a:p>
            <a:pPr algn="just"/>
            <a:r>
              <a:rPr lang="en-US" sz="2400" dirty="0" smtClean="0"/>
              <a:t>The SA field is also 6 bytes and contains the physical address of the sender of the packet. </a:t>
            </a:r>
          </a:p>
          <a:p>
            <a:pPr algn="just"/>
            <a:r>
              <a:rPr lang="en-US" sz="2400" b="1" dirty="0" smtClean="0"/>
              <a:t>Length or type</a:t>
            </a:r>
          </a:p>
          <a:p>
            <a:pPr algn="just"/>
            <a:r>
              <a:rPr lang="en-US" sz="2400" dirty="0" smtClean="0"/>
              <a:t>This field is defined as a type field or length field. </a:t>
            </a:r>
          </a:p>
          <a:p>
            <a:pPr algn="just"/>
            <a:r>
              <a:rPr lang="en-US" sz="2400" dirty="0" smtClean="0"/>
              <a:t>The original Ethernet used this field as the type field to define the upper-layer protocol using the MAC frame. </a:t>
            </a:r>
          </a:p>
          <a:p>
            <a:pPr algn="just"/>
            <a:r>
              <a:rPr lang="en-US" sz="2400" dirty="0" smtClean="0"/>
              <a:t>The IEEE standard used it as the length field to define the number of bytes in the data field. </a:t>
            </a:r>
          </a:p>
          <a:p>
            <a:pPr algn="just"/>
            <a:r>
              <a:rPr lang="en-US" sz="2400" dirty="0" smtClean="0"/>
              <a:t>Both uses are common today.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STANDARD ETHERNET - Frame Format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b="1" dirty="0" smtClean="0"/>
              <a:t>Data</a:t>
            </a:r>
          </a:p>
          <a:p>
            <a:pPr algn="just"/>
            <a:r>
              <a:rPr lang="en-US" sz="2400" dirty="0" smtClean="0"/>
              <a:t>This field carries data encapsulated from the upper-layer protocols. </a:t>
            </a:r>
          </a:p>
          <a:p>
            <a:pPr algn="just"/>
            <a:r>
              <a:rPr lang="en-US" sz="2400" dirty="0" smtClean="0"/>
              <a:t>It is a minimum of 46 and a maximum of 1500 bytes</a:t>
            </a:r>
          </a:p>
          <a:p>
            <a:pPr algn="just"/>
            <a:r>
              <a:rPr lang="en-US" sz="2400" b="1" dirty="0" smtClean="0"/>
              <a:t>CRC</a:t>
            </a:r>
          </a:p>
          <a:p>
            <a:pPr algn="just"/>
            <a:r>
              <a:rPr lang="en-US" sz="2400" dirty="0" smtClean="0"/>
              <a:t>The last field contains error detection information, in this case a CRC-32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STANDARD ETHERNET - Frame Format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717271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500" b="1" dirty="0">
                <a:latin typeface="Times New Roman" pitchFamily="18" charset="0"/>
              </a:rPr>
              <a:t>Figure </a:t>
            </a:r>
            <a:r>
              <a:rPr lang="en-US" sz="2500" b="1" dirty="0" smtClean="0">
                <a:latin typeface="Times New Roman" pitchFamily="18" charset="0"/>
              </a:rPr>
              <a:t>: </a:t>
            </a:r>
            <a:r>
              <a:rPr lang="en-US" sz="2500" b="1" i="1" dirty="0" smtClean="0">
                <a:latin typeface="Times New Roman" pitchFamily="18" charset="0"/>
              </a:rPr>
              <a:t>Minimum </a:t>
            </a:r>
            <a:r>
              <a:rPr lang="en-US" sz="2500" b="1" i="1" dirty="0">
                <a:latin typeface="Times New Roman" pitchFamily="18" charset="0"/>
              </a:rPr>
              <a:t>and maximum lengths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433638"/>
            <a:ext cx="8574088" cy="26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STANDARD ETHERNET - Addressing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Each station on an Ethernet network (such as a PC, workstation, or printer) has its own network interface card (NIC). </a:t>
            </a:r>
          </a:p>
          <a:p>
            <a:pPr algn="just"/>
            <a:r>
              <a:rPr lang="en-US" sz="2400" dirty="0" smtClean="0"/>
              <a:t>The NIC fits inside the station and provides the station with a 6-byte physical address. </a:t>
            </a:r>
          </a:p>
          <a:p>
            <a:pPr algn="just"/>
            <a:r>
              <a:rPr lang="en-US" sz="2400" dirty="0" smtClean="0"/>
              <a:t>As shown in Figure, the Ethernet address is 6 bytes (48 bits), normally written in hexadecimal notation, with a colon between the bytes.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1938" y="3836987"/>
            <a:ext cx="6078537" cy="14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STANDARD ETHERNET - Addressing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The least significant bit of the first byte defines the type of address.</a:t>
            </a:r>
          </a:p>
          <a:p>
            <a:pPr algn="just"/>
            <a:r>
              <a:rPr lang="en-US" sz="2400" dirty="0" smtClean="0"/>
              <a:t>If the bit is 0, the address is </a:t>
            </a:r>
            <a:r>
              <a:rPr lang="en-US" sz="2400" dirty="0" err="1" smtClean="0"/>
              <a:t>unicast</a:t>
            </a:r>
            <a:r>
              <a:rPr lang="en-US" sz="2400" dirty="0" smtClean="0"/>
              <a:t>; otherwise, it is multicast.</a:t>
            </a:r>
          </a:p>
          <a:p>
            <a:pPr algn="just"/>
            <a:r>
              <a:rPr lang="en-US" sz="2400" dirty="0" smtClean="0"/>
              <a:t>The broadcast destination address is a special case of the multicast address in which all bits are 1s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933575" y="4876800"/>
            <a:ext cx="578042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500" b="1" dirty="0">
                <a:latin typeface="Times New Roman" pitchFamily="18" charset="0"/>
              </a:rPr>
              <a:t>Figure </a:t>
            </a:r>
            <a:r>
              <a:rPr lang="en-US" sz="2500" b="1" dirty="0" smtClean="0">
                <a:latin typeface="Times New Roman" pitchFamily="18" charset="0"/>
              </a:rPr>
              <a:t>: </a:t>
            </a:r>
            <a:r>
              <a:rPr lang="en-US" sz="2500" b="1" dirty="0" err="1">
                <a:latin typeface="Times New Roman" pitchFamily="18" charset="0"/>
              </a:rPr>
              <a:t>Unicast</a:t>
            </a:r>
            <a:r>
              <a:rPr lang="en-US" sz="2500" b="1" dirty="0">
                <a:latin typeface="Times New Roman" pitchFamily="18" charset="0"/>
              </a:rPr>
              <a:t> and multicast addresses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2500" y="3276600"/>
            <a:ext cx="72771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STANDARD ETHERNET - Physical Layer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The Standard Ethernet defines several physical layer implementations; four of the most common, are shown in Figure 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1905000"/>
            <a:ext cx="6389688" cy="3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Introduction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LAN is </a:t>
            </a:r>
            <a:r>
              <a:rPr lang="en-US" sz="2400" dirty="0" smtClean="0"/>
              <a:t>designed </a:t>
            </a:r>
            <a:r>
              <a:rPr lang="en-US" sz="2400" dirty="0" smtClean="0"/>
              <a:t>for a limited geographic area such as a building or a campus.</a:t>
            </a:r>
          </a:p>
          <a:p>
            <a:pPr algn="just"/>
            <a:r>
              <a:rPr lang="en-US" sz="2400" dirty="0" smtClean="0"/>
              <a:t>LAN </a:t>
            </a:r>
            <a:r>
              <a:rPr lang="en-US" sz="2400" dirty="0" smtClean="0"/>
              <a:t>can be used as an isolated network to connect computers in an organization for the sole purpose of sharing </a:t>
            </a:r>
            <a:r>
              <a:rPr lang="en-US" sz="2400" dirty="0" smtClean="0"/>
              <a:t>resources</a:t>
            </a:r>
          </a:p>
          <a:p>
            <a:pPr algn="just"/>
            <a:r>
              <a:rPr lang="en-US" sz="2400" dirty="0" smtClean="0"/>
              <a:t>Most </a:t>
            </a:r>
            <a:r>
              <a:rPr lang="en-US" sz="2400" dirty="0" smtClean="0"/>
              <a:t>LANs today are also linked to </a:t>
            </a:r>
            <a:r>
              <a:rPr lang="en-US" sz="2400" dirty="0" smtClean="0"/>
              <a:t>WAN </a:t>
            </a:r>
            <a:r>
              <a:rPr lang="en-US" sz="2400" dirty="0" smtClean="0"/>
              <a:t>or the Internet.</a:t>
            </a:r>
          </a:p>
          <a:p>
            <a:pPr algn="just"/>
            <a:r>
              <a:rPr lang="en-US" sz="2400" dirty="0" smtClean="0"/>
              <a:t>LAN has </a:t>
            </a:r>
            <a:r>
              <a:rPr lang="en-US" sz="2400" dirty="0" smtClean="0"/>
              <a:t>seen several technologies such as Ethernet, Token Ring, Token Bus, FDDI, and ATM LAN.</a:t>
            </a:r>
          </a:p>
          <a:p>
            <a:pPr algn="just"/>
            <a:r>
              <a:rPr lang="en-US" sz="2400" dirty="0" smtClean="0"/>
              <a:t>Some of these technologies survived for a while, but Ethernet is by far the dominant technology.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10Base5: Thick Ethernet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The first implementation is called 10BaseS, thick Ethernet, or </a:t>
            </a:r>
            <a:r>
              <a:rPr lang="en-US" sz="2400" dirty="0" err="1" smtClean="0"/>
              <a:t>Thicknet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The nickname derives from the size of the cable, which is roughly the size of a garden hose and too stiff to bend with your hands. </a:t>
            </a:r>
          </a:p>
          <a:p>
            <a:pPr algn="just"/>
            <a:r>
              <a:rPr lang="en-US" sz="2400" dirty="0" smtClean="0"/>
              <a:t>10Base5 was the first Ethernet specification to use a bus topology with an external transceiver (transmitter/receiver) connected via a tap to a thick coaxial cable. </a:t>
            </a:r>
          </a:p>
          <a:p>
            <a:pPr algn="just"/>
            <a:r>
              <a:rPr lang="en-US" sz="2400" dirty="0" smtClean="0"/>
              <a:t>Figure shows a schematic diagram of a 10Base5 implementation.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10Base5: Thick Ethernet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657600"/>
            <a:ext cx="8720138" cy="185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2895600"/>
          </a:xfrm>
        </p:spPr>
        <p:txBody>
          <a:bodyPr/>
          <a:lstStyle/>
          <a:p>
            <a:pPr algn="just"/>
            <a:r>
              <a:rPr lang="en-US" sz="2400" dirty="0" smtClean="0"/>
              <a:t>The transceiver is responsible for transmitting, receiving, and detecting collisions.</a:t>
            </a:r>
          </a:p>
          <a:p>
            <a:pPr algn="just"/>
            <a:r>
              <a:rPr lang="en-US" sz="2400" dirty="0" smtClean="0"/>
              <a:t>The transceiver is connected to the station via a transceiver cable that provides separate paths for sending and receiving. </a:t>
            </a:r>
          </a:p>
          <a:p>
            <a:pPr algn="just"/>
            <a:r>
              <a:rPr lang="en-US" sz="2400" dirty="0" smtClean="0"/>
              <a:t>collision can only happen in the coaxial cable.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10Base2: Thin Ethernet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The second implementation is called 10Base2, thin Ethernet, or </a:t>
            </a:r>
            <a:r>
              <a:rPr lang="en-US" sz="2400" dirty="0" err="1" smtClean="0"/>
              <a:t>Cheapernet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It also uses a bus topology, but the cable is much thinner and more flexible. </a:t>
            </a:r>
          </a:p>
          <a:p>
            <a:pPr algn="just"/>
            <a:r>
              <a:rPr lang="en-US" sz="2400" dirty="0" smtClean="0"/>
              <a:t>The cable can be bent to pass very close to the stations.</a:t>
            </a:r>
          </a:p>
          <a:p>
            <a:pPr algn="just"/>
            <a:r>
              <a:rPr lang="en-US" sz="2400" dirty="0" smtClean="0"/>
              <a:t>In this case, the transceiver is normally part of the network interface card (NIC), which is installed inside the station. </a:t>
            </a:r>
          </a:p>
          <a:p>
            <a:pPr algn="just"/>
            <a:r>
              <a:rPr lang="en-US" sz="2400" dirty="0" smtClean="0"/>
              <a:t>Figure shows the schematic diagram of a 10Base2 implementation.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10Base2: Thin Ethernet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163" y="1143000"/>
            <a:ext cx="7843837" cy="327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10Base2: Thin Ethernet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The collision occurs in the thin coaxial cable. </a:t>
            </a:r>
          </a:p>
          <a:p>
            <a:pPr algn="just"/>
            <a:r>
              <a:rPr lang="en-US" sz="2400" dirty="0" smtClean="0"/>
              <a:t>This implementation is more cost effective than 10Base5 because thin coaxial cable is less expensive than thick coaxial and the tee connections are much cheaper than taps. </a:t>
            </a:r>
          </a:p>
          <a:p>
            <a:pPr algn="just"/>
            <a:r>
              <a:rPr lang="en-US" sz="2400" dirty="0" smtClean="0"/>
              <a:t>Installation is simpler because the thin coaxial cable is very flexible. </a:t>
            </a:r>
          </a:p>
          <a:p>
            <a:pPr algn="just"/>
            <a:r>
              <a:rPr lang="en-US" sz="2400" dirty="0" smtClean="0"/>
              <a:t>However, the length of each segment cannot exceed 185 m (close to 200 m) due to the high level of attenuation in thin coaxial cable.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10Base-T: Twisted-Pair Ethernet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The third implementation is called 10Base-T or twisted-pair Ethernet. </a:t>
            </a:r>
          </a:p>
          <a:p>
            <a:pPr algn="just"/>
            <a:r>
              <a:rPr lang="en-US" sz="2400" dirty="0" smtClean="0"/>
              <a:t>10Base-T uses a physical star topology. </a:t>
            </a:r>
          </a:p>
          <a:p>
            <a:pPr algn="just"/>
            <a:r>
              <a:rPr lang="en-US" sz="2400" dirty="0" smtClean="0"/>
              <a:t>The stations are connected to a hub via two pairs of twisted cable, as shown in Figure 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5" y="2667000"/>
            <a:ext cx="77247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10Base-T: Twisted-Pair Ethernet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Two pairs of twisted cable create two paths (one for sending and one for receiving) between the station and the hub. </a:t>
            </a:r>
          </a:p>
          <a:p>
            <a:pPr algn="just"/>
            <a:r>
              <a:rPr lang="en-US" sz="2400" dirty="0" smtClean="0"/>
              <a:t>Any collision here happens in the hub.</a:t>
            </a:r>
          </a:p>
          <a:p>
            <a:pPr algn="just"/>
            <a:r>
              <a:rPr lang="en-US" sz="2400" dirty="0" smtClean="0"/>
              <a:t>Compared to 10Base5 or 10Base2, we can see that the hub actually replaces the coaxial cable as far as a collision is concerned. </a:t>
            </a:r>
          </a:p>
          <a:p>
            <a:pPr algn="just"/>
            <a:r>
              <a:rPr lang="en-US" sz="2400" dirty="0" smtClean="0"/>
              <a:t>The maximum length of the twisted cable here is defined as 100 m, to minimize the effect of attenuation in the twisted cable.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10Base-F: Fiber Ethernet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Although there are several types of optical fiber 10-Mbps Ethernet, the most common is called 10Base-F.</a:t>
            </a:r>
          </a:p>
          <a:p>
            <a:pPr algn="just"/>
            <a:r>
              <a:rPr lang="en-US" sz="2400" dirty="0" smtClean="0"/>
              <a:t>It uses a star topology to connect stations to a hub. </a:t>
            </a:r>
          </a:p>
          <a:p>
            <a:pPr algn="just"/>
            <a:r>
              <a:rPr lang="en-US" sz="2400" dirty="0" smtClean="0"/>
              <a:t>The stations are connected to the hub using two fiber-optic cables, as shown in Figure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3" y="2735263"/>
            <a:ext cx="7805737" cy="259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Summary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838200" y="4343400"/>
            <a:ext cx="7928196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500" b="1" dirty="0">
                <a:latin typeface="Times New Roman" pitchFamily="18" charset="0"/>
              </a:rPr>
              <a:t>Table </a:t>
            </a:r>
            <a:r>
              <a:rPr lang="en-US" sz="2500" b="1" dirty="0" smtClean="0">
                <a:latin typeface="Times New Roman" pitchFamily="18" charset="0"/>
              </a:rPr>
              <a:t>: Summary </a:t>
            </a:r>
            <a:r>
              <a:rPr lang="en-US" sz="2500" b="1" dirty="0">
                <a:latin typeface="Times New Roman" pitchFamily="18" charset="0"/>
              </a:rPr>
              <a:t>of Standard Ethernet implementations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0592" y="1676400"/>
            <a:ext cx="8444808" cy="19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FAST ETHERNET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Fast Ethernet was designed to compete with LAN protocols such as FDDI or Fiber Channel. </a:t>
            </a:r>
          </a:p>
          <a:p>
            <a:pPr algn="just"/>
            <a:r>
              <a:rPr lang="en-US" sz="2400" dirty="0" smtClean="0"/>
              <a:t>IEEE created Fast Ethernet under the name 802.3u.</a:t>
            </a:r>
          </a:p>
          <a:p>
            <a:pPr algn="just"/>
            <a:r>
              <a:rPr lang="en-US" sz="2400" dirty="0" smtClean="0"/>
              <a:t>Fast Ethernet is backward-compatible with Standard Ethernet, but it can transmit data 10 times faster at a rate of 100 Mbps. </a:t>
            </a:r>
          </a:p>
          <a:p>
            <a:pPr algn="just"/>
            <a:r>
              <a:rPr lang="en-US" sz="2400" dirty="0" smtClean="0"/>
              <a:t>The goals of Fast Ethernet summarized as follows:</a:t>
            </a:r>
          </a:p>
          <a:p>
            <a:pPr algn="just">
              <a:buNone/>
            </a:pPr>
            <a:r>
              <a:rPr lang="en-US" sz="2400" dirty="0" smtClean="0"/>
              <a:t>1. Upgrade the data rate to 100 Mbps.</a:t>
            </a:r>
          </a:p>
          <a:p>
            <a:pPr algn="just">
              <a:buNone/>
            </a:pPr>
            <a:r>
              <a:rPr lang="en-US" sz="2400" dirty="0" smtClean="0"/>
              <a:t>2. Make it compatible with Standard Ethernet.</a:t>
            </a:r>
          </a:p>
          <a:p>
            <a:pPr algn="just">
              <a:buNone/>
            </a:pPr>
            <a:r>
              <a:rPr lang="en-US" sz="2400" dirty="0" smtClean="0"/>
              <a:t>3. Keep the same 48-bit address.</a:t>
            </a:r>
          </a:p>
          <a:p>
            <a:pPr algn="just">
              <a:buNone/>
            </a:pPr>
            <a:r>
              <a:rPr lang="en-US" sz="2400" dirty="0" smtClean="0"/>
              <a:t>4. Keep the same frame format.</a:t>
            </a:r>
          </a:p>
          <a:p>
            <a:pPr algn="just">
              <a:buNone/>
            </a:pPr>
            <a:r>
              <a:rPr lang="en-US" sz="2400" dirty="0" smtClean="0"/>
              <a:t>5. Keep the same minimum and maximum frame lengths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IEEE STANDARDS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In 1985, the Computer Society of the IEEE started a project, called Project 802, to set standards to enable intercommunication among equipment from a variety of manufacturers. </a:t>
            </a:r>
          </a:p>
          <a:p>
            <a:pPr algn="just"/>
            <a:r>
              <a:rPr lang="en-US" sz="2400" dirty="0" smtClean="0"/>
              <a:t>Project 802 is a way of specifying functions of the physical layer and the data link layer of major LAN protocols.</a:t>
            </a:r>
          </a:p>
          <a:p>
            <a:pPr algn="just"/>
            <a:r>
              <a:rPr lang="en-US" sz="2400" dirty="0" smtClean="0"/>
              <a:t>The relationship of the 802 Standard to the traditional OSI model is shown in Figure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FAST ETHERNET - MAC </a:t>
            </a:r>
            <a:r>
              <a:rPr lang="en-US" sz="3000" b="1" dirty="0" err="1" smtClean="0"/>
              <a:t>Sublayer</a:t>
            </a:r>
            <a:endParaRPr lang="en-US" sz="3000" b="1" dirty="0" smtClean="0"/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A decision was made to drop the bus topologies and keep only the star topology. </a:t>
            </a:r>
          </a:p>
          <a:p>
            <a:pPr algn="just"/>
            <a:r>
              <a:rPr lang="en-US" sz="2400" dirty="0" smtClean="0"/>
              <a:t>For the star topology, there are two choices, as we saw before: half duplex and full duplex. </a:t>
            </a:r>
          </a:p>
          <a:p>
            <a:pPr algn="just"/>
            <a:r>
              <a:rPr lang="en-US" sz="2400" dirty="0" smtClean="0"/>
              <a:t>In the half-duplex approach, the stations are connected via a hub; in the full-duplex approach, the connection is made via a switch with buffers at each port.</a:t>
            </a:r>
          </a:p>
          <a:p>
            <a:pPr algn="just"/>
            <a:r>
              <a:rPr lang="en-US" sz="2400" dirty="0" smtClean="0"/>
              <a:t>The access method is the same (CSMA/CD) for the half-duplex approach; for full-duplex Fast Ethernet, there is no need for CSMA/CD. </a:t>
            </a:r>
          </a:p>
          <a:p>
            <a:pPr algn="just"/>
            <a:r>
              <a:rPr lang="en-US" sz="2400" dirty="0" smtClean="0"/>
              <a:t>However, the implementations keep CSMA/CD for backward compatibility with Standard Ethernet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FAST ETHERNET - </a:t>
            </a:r>
            <a:r>
              <a:rPr lang="en-US" sz="3000" b="1" dirty="0" err="1" smtClean="0"/>
              <a:t>autonegotiation</a:t>
            </a:r>
            <a:endParaRPr lang="en-US" sz="3000" b="1" dirty="0" smtClean="0"/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A new feature added to Fast Ethernet is called </a:t>
            </a:r>
            <a:r>
              <a:rPr lang="en-US" sz="2400" dirty="0" err="1" smtClean="0"/>
              <a:t>autonegotiation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It allows a station or a hub a range of capabilities.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 err="1" smtClean="0"/>
              <a:t>Autonegotiation</a:t>
            </a:r>
            <a:r>
              <a:rPr lang="en-US" sz="2400" dirty="0" smtClean="0"/>
              <a:t> allows two devices to negotiate the mode or data rate of operation. </a:t>
            </a:r>
          </a:p>
          <a:p>
            <a:pPr algn="just"/>
            <a:r>
              <a:rPr lang="en-US" sz="2400" dirty="0" smtClean="0"/>
              <a:t>It was designed particularly for the following purposes: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To allow incompatible devices to connect to one another. For example, a device with a maximum capacity of 10 Mbps can communicate with a device with a 100 Mbps capacity (but can work at a lower rate).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To allow one device to have multiple capabilities.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To allow a station to check a hub's capabilities.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FAST ETHERNET – Physical Layer 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The physical layer in Fast Ethernet is more complicated than the one in Standard Ethernet.</a:t>
            </a:r>
          </a:p>
          <a:p>
            <a:pPr algn="just"/>
            <a:r>
              <a:rPr lang="en-US" sz="2400" dirty="0" smtClean="0"/>
              <a:t>We briefly discuss some features of this layer.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2500" b="1" dirty="0" smtClean="0"/>
              <a:t>FAST ETHERNET – Physical Layer - Topology 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2963" y="3055938"/>
            <a:ext cx="6929437" cy="227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If there are only two stations, they can be connected point-to-point. </a:t>
            </a:r>
          </a:p>
          <a:p>
            <a:pPr algn="just"/>
            <a:r>
              <a:rPr lang="en-US" sz="2400" dirty="0" smtClean="0"/>
              <a:t>Three or more stations need to be connected in a star topology with a hub or a switch at the center, as shown in Figure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FAST ETHERNET – Implementation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524000"/>
            <a:ext cx="763344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Summary of Fast Ethernet implementations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792" y="1752600"/>
            <a:ext cx="837380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2500" b="1" dirty="0" smtClean="0"/>
              <a:t>GIGABIT ETHERNET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The need for an even higher data rate resulted in the design of the Gigabit Ethernet protocol (1000 Mbps). </a:t>
            </a:r>
          </a:p>
          <a:p>
            <a:pPr algn="just"/>
            <a:r>
              <a:rPr lang="en-US" sz="2400" dirty="0" smtClean="0"/>
              <a:t>The IEEE committee calls the Standard 802.3z. </a:t>
            </a:r>
          </a:p>
          <a:p>
            <a:pPr algn="just"/>
            <a:r>
              <a:rPr lang="en-US" sz="2400" dirty="0" smtClean="0"/>
              <a:t>The goals of the Gigabit Ethernet design as follows:</a:t>
            </a:r>
          </a:p>
          <a:p>
            <a:pPr algn="just">
              <a:buNone/>
            </a:pPr>
            <a:r>
              <a:rPr lang="en-US" sz="2400" dirty="0" smtClean="0"/>
              <a:t>1. Upgrade the data rate to 1 </a:t>
            </a:r>
            <a:r>
              <a:rPr lang="en-US" sz="2400" dirty="0" err="1" smtClean="0"/>
              <a:t>Gbps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dirty="0" smtClean="0"/>
              <a:t>2. Make it compatible with Standard or Fast Ethernet.</a:t>
            </a:r>
          </a:p>
          <a:p>
            <a:pPr algn="just">
              <a:buNone/>
            </a:pPr>
            <a:r>
              <a:rPr lang="en-US" sz="2400" dirty="0" smtClean="0"/>
              <a:t>3. Use the same 48-bit address.</a:t>
            </a:r>
          </a:p>
          <a:p>
            <a:pPr algn="just">
              <a:buNone/>
            </a:pPr>
            <a:r>
              <a:rPr lang="en-US" sz="2400" dirty="0" smtClean="0"/>
              <a:t>4. Use the same frame format.</a:t>
            </a:r>
          </a:p>
          <a:p>
            <a:pPr algn="just">
              <a:buNone/>
            </a:pPr>
            <a:r>
              <a:rPr lang="en-US" sz="2400" dirty="0" smtClean="0"/>
              <a:t>5. Keep the same minimum and maximum frame lengths.</a:t>
            </a:r>
          </a:p>
          <a:p>
            <a:pPr algn="just">
              <a:buNone/>
            </a:pPr>
            <a:r>
              <a:rPr lang="en-US" sz="2400" dirty="0" smtClean="0"/>
              <a:t>6. To support </a:t>
            </a:r>
            <a:r>
              <a:rPr lang="en-US" sz="2400" dirty="0" err="1" smtClean="0"/>
              <a:t>autonegotiation</a:t>
            </a:r>
            <a:r>
              <a:rPr lang="en-US" sz="2400" dirty="0" smtClean="0"/>
              <a:t> as defined in Fast Ethernet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2500" b="1" dirty="0" smtClean="0"/>
              <a:t>GIGABIT ETHERNET - MAC </a:t>
            </a:r>
            <a:r>
              <a:rPr lang="en-US" sz="2500" b="1" dirty="0" err="1" smtClean="0"/>
              <a:t>Sublayer</a:t>
            </a:r>
            <a:endParaRPr lang="en-US" sz="2500" b="1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A main consideration in the evolution of Ethernet was to keep the MAC </a:t>
            </a:r>
            <a:r>
              <a:rPr lang="en-US" sz="2400" dirty="0" err="1" smtClean="0"/>
              <a:t>sublayer</a:t>
            </a:r>
            <a:r>
              <a:rPr lang="en-US" sz="2400" dirty="0" smtClean="0"/>
              <a:t> untouched. </a:t>
            </a:r>
          </a:p>
          <a:p>
            <a:pPr algn="just"/>
            <a:r>
              <a:rPr lang="en-US" sz="2400" dirty="0" smtClean="0"/>
              <a:t>However, to achieve a data rate 1 </a:t>
            </a:r>
            <a:r>
              <a:rPr lang="en-US" sz="2400" dirty="0" err="1" smtClean="0"/>
              <a:t>Gbps</a:t>
            </a:r>
            <a:r>
              <a:rPr lang="en-US" sz="2400" dirty="0" smtClean="0"/>
              <a:t>, this was no longer possible. </a:t>
            </a:r>
          </a:p>
          <a:p>
            <a:pPr algn="just"/>
            <a:r>
              <a:rPr lang="en-US" sz="2400" dirty="0" smtClean="0"/>
              <a:t>Gigabit Ethernet has two distinctive approaches for medium access: half-duplex and full-duplex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2500" b="1" dirty="0" smtClean="0"/>
              <a:t>GIGABIT ETHERNET - MAC </a:t>
            </a:r>
            <a:r>
              <a:rPr lang="en-US" sz="2500" b="1" dirty="0" err="1" smtClean="0"/>
              <a:t>Sublayer</a:t>
            </a:r>
            <a:endParaRPr lang="en-US" sz="2500" b="1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b="1" dirty="0" smtClean="0"/>
              <a:t>Full-Duplex Mode</a:t>
            </a:r>
          </a:p>
          <a:p>
            <a:pPr algn="just"/>
            <a:r>
              <a:rPr lang="en-US" sz="2400" dirty="0" smtClean="0"/>
              <a:t>In the full-duplex mode of Gigabit Ethernet, there is no collision; the maximum length of the cable is determined by the signal attenuation in the cable.</a:t>
            </a:r>
          </a:p>
          <a:p>
            <a:pPr algn="just"/>
            <a:r>
              <a:rPr lang="en-US" sz="2400" b="1" dirty="0" smtClean="0"/>
              <a:t>Half-Duplex Mode</a:t>
            </a:r>
          </a:p>
          <a:p>
            <a:pPr algn="just"/>
            <a:r>
              <a:rPr lang="en-US" sz="2400" dirty="0" smtClean="0"/>
              <a:t>Gigabit Ethernet can also be used in half-duplex mode, although it is rare. </a:t>
            </a:r>
          </a:p>
          <a:p>
            <a:pPr algn="just"/>
            <a:r>
              <a:rPr lang="en-US" sz="2400" dirty="0" smtClean="0"/>
              <a:t>In this case, a switch can be replaced by a hub, which acts as the common cable in which a collision might occur. </a:t>
            </a:r>
          </a:p>
          <a:p>
            <a:pPr algn="just"/>
            <a:r>
              <a:rPr lang="en-US" sz="2400" dirty="0" smtClean="0"/>
              <a:t>The half-duplex approach uses </a:t>
            </a:r>
            <a:r>
              <a:rPr lang="en-US" sz="2400" dirty="0" err="1" smtClean="0"/>
              <a:t>CSMAlCD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2500" b="1" dirty="0" smtClean="0"/>
              <a:t>GIGABIT ETHERNET - Physical Layer - Topology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1875" y="533400"/>
            <a:ext cx="5089525" cy="621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IEEE STANDARDS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413" y="990600"/>
            <a:ext cx="8866187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2500" b="1" dirty="0" smtClean="0"/>
              <a:t>GIGABIT ETHERNET - Implementation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0688" y="2209800"/>
            <a:ext cx="7961312" cy="289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2500" b="1" dirty="0" smtClean="0"/>
              <a:t>GIGABIT ETHERNET - Summary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9763" y="1600200"/>
            <a:ext cx="7742237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2500" b="1" dirty="0" smtClean="0"/>
              <a:t>Ten-Gigabit Ethernet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The IEEE committee created Ten-Gigabit Ethernet and called it Standard 802.3ae. </a:t>
            </a:r>
          </a:p>
          <a:p>
            <a:pPr algn="just"/>
            <a:r>
              <a:rPr lang="en-US" sz="2400" dirty="0" smtClean="0"/>
              <a:t>The goals of the Ten-Gigabit Ethernet design can be summarized as follows:</a:t>
            </a:r>
          </a:p>
          <a:p>
            <a:pPr algn="just">
              <a:buNone/>
            </a:pPr>
            <a:r>
              <a:rPr lang="en-US" sz="2400" dirty="0" smtClean="0"/>
              <a:t>1. Upgrade the data rate to 10 </a:t>
            </a:r>
            <a:r>
              <a:rPr lang="en-US" sz="2400" dirty="0" err="1" smtClean="0"/>
              <a:t>Gbps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dirty="0" smtClean="0"/>
              <a:t>2. Make it compatible with Standard, Fast, and Gigabit Ethernet.</a:t>
            </a:r>
          </a:p>
          <a:p>
            <a:pPr algn="just">
              <a:buNone/>
            </a:pPr>
            <a:r>
              <a:rPr lang="en-US" sz="2400" dirty="0" smtClean="0"/>
              <a:t>3. Use the same 48-bit address.</a:t>
            </a:r>
          </a:p>
          <a:p>
            <a:pPr algn="just">
              <a:buNone/>
            </a:pPr>
            <a:r>
              <a:rPr lang="en-US" sz="2400" dirty="0" smtClean="0"/>
              <a:t>4. Use the same frame format.</a:t>
            </a:r>
          </a:p>
          <a:p>
            <a:pPr algn="just">
              <a:buNone/>
            </a:pPr>
            <a:r>
              <a:rPr lang="en-US" sz="2400" dirty="0" smtClean="0"/>
              <a:t>5. Keep the same minimum and maximum frame lengths.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2500" b="1" dirty="0" smtClean="0"/>
              <a:t>Ten-Gigabit Ethernet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>
              <a:buNone/>
            </a:pPr>
            <a:r>
              <a:rPr lang="en-US" sz="2400" dirty="0" smtClean="0"/>
              <a:t>6. Allow the interconnection of existing LANs into a metropolitan area network (MAN) or a wide area network (WAN).</a:t>
            </a:r>
          </a:p>
          <a:p>
            <a:pPr algn="just">
              <a:buNone/>
            </a:pPr>
            <a:r>
              <a:rPr lang="en-US" sz="2400" dirty="0" smtClean="0"/>
              <a:t>7. Make Ethernet compatible with technologies such as Frame Relay and ATM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2500" b="1" dirty="0" smtClean="0"/>
              <a:t>Ten-Gigabit Ethernet - MAC </a:t>
            </a:r>
            <a:r>
              <a:rPr lang="en-US" sz="2500" b="1" dirty="0" err="1" smtClean="0"/>
              <a:t>Sublayer</a:t>
            </a:r>
            <a:endParaRPr lang="en-US" sz="2500" b="1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Ten-Gigabit Ethernet operates only in full duplex mode which means there is no need for contention; CSMA/CD is not used in Ten-Gigabit Ethernet.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2500" b="1" dirty="0" smtClean="0"/>
              <a:t>Ten-Gigabit Ethernet - Physical Layer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The physical layer in Ten-Gigabit Ethernet is designed for using fiber-optic cable over long distances. </a:t>
            </a:r>
          </a:p>
          <a:p>
            <a:pPr algn="just"/>
            <a:r>
              <a:rPr lang="en-US" sz="2400" dirty="0" smtClean="0"/>
              <a:t>Three implementations are the most common: 10GBase-S, 10GBase-L, and 10GBase-E. </a:t>
            </a:r>
          </a:p>
          <a:p>
            <a:pPr algn="just"/>
            <a:r>
              <a:rPr lang="en-US" sz="2400" dirty="0" smtClean="0"/>
              <a:t>Table shows a summary of the Ten-Gigabit Ethernet implementations.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3179762"/>
            <a:ext cx="9011706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Data Link Layer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The data link layer in the IEEE standard is divided into two sub-layers: LLC and MAC.</a:t>
            </a:r>
          </a:p>
          <a:p>
            <a:pPr algn="just"/>
            <a:r>
              <a:rPr lang="en-US" sz="2400" b="1" dirty="0" smtClean="0"/>
              <a:t>Logical Link Control (LLC)</a:t>
            </a:r>
          </a:p>
          <a:p>
            <a:pPr algn="just"/>
            <a:r>
              <a:rPr lang="en-US" sz="2400" dirty="0" smtClean="0"/>
              <a:t>Same as DLC ( data Link Control)</a:t>
            </a:r>
          </a:p>
          <a:p>
            <a:pPr algn="just"/>
            <a:r>
              <a:rPr lang="en-US" sz="2400" dirty="0" smtClean="0"/>
              <a:t>Data link control handles framing, flow control, and error control</a:t>
            </a:r>
          </a:p>
          <a:p>
            <a:pPr algn="just"/>
            <a:r>
              <a:rPr lang="en-US" sz="2400" dirty="0" smtClean="0"/>
              <a:t>A single LLC protocol can provide interconnectivity between different LANs because it makes the MAC sub-layer transparent. </a:t>
            </a:r>
          </a:p>
          <a:p>
            <a:pPr algn="just"/>
            <a:r>
              <a:rPr lang="en-US" sz="2400" dirty="0" smtClean="0"/>
              <a:t>Figure ( Previous) shows one single LLC protocol serving several MAC protocols.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98438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Data Link Layer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A frame defined in HDLC is divided into a PDU at the LLC sub-layer and a frame at the MAC </a:t>
            </a:r>
            <a:r>
              <a:rPr lang="en-US" sz="2400" dirty="0" err="1" smtClean="0"/>
              <a:t>sublayer</a:t>
            </a:r>
            <a:r>
              <a:rPr lang="en-US" sz="2400" dirty="0" smtClean="0"/>
              <a:t>, as shown in Figure</a:t>
            </a:r>
          </a:p>
          <a:p>
            <a:pPr algn="just"/>
            <a:r>
              <a:rPr lang="en-US" sz="2400" dirty="0" smtClean="0"/>
              <a:t>Destination service access point (DSAP) and </a:t>
            </a:r>
          </a:p>
          <a:p>
            <a:pPr algn="just"/>
            <a:r>
              <a:rPr lang="en-US" sz="2400" dirty="0" smtClean="0"/>
              <a:t>The source service access point (SSAP).</a:t>
            </a: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219450"/>
            <a:ext cx="8866188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Data Link Layer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Media Access Control (MAC)</a:t>
            </a:r>
          </a:p>
          <a:p>
            <a:pPr algn="just"/>
            <a:r>
              <a:rPr lang="en-US" sz="2400" dirty="0" smtClean="0"/>
              <a:t>IEEE Project 802 has created a </a:t>
            </a:r>
            <a:r>
              <a:rPr lang="en-US" sz="2400" dirty="0" err="1" smtClean="0"/>
              <a:t>sublayer</a:t>
            </a:r>
            <a:r>
              <a:rPr lang="en-US" sz="2400" dirty="0" smtClean="0"/>
              <a:t> called media access control that defines the specific access method for each LAN. </a:t>
            </a:r>
          </a:p>
          <a:p>
            <a:pPr algn="just"/>
            <a:r>
              <a:rPr lang="en-US" sz="2400" dirty="0" smtClean="0"/>
              <a:t>For example, it defines CSMA/CD method for Ethernet LANs and the token-passing method for Token Ring and Token Bus LANs. </a:t>
            </a:r>
          </a:p>
          <a:p>
            <a:pPr algn="just"/>
            <a:r>
              <a:rPr lang="en-US" sz="2400" dirty="0" smtClean="0"/>
              <a:t>Part of the framing function is also handled by the MAC layer.</a:t>
            </a:r>
          </a:p>
          <a:p>
            <a:pPr algn="just"/>
            <a:r>
              <a:rPr lang="en-US" sz="2400" dirty="0" smtClean="0"/>
              <a:t>In contrast to the LLC, MAC  contains a number of distinct modules; each defines the access method and the framing format specific to the corresponding LAN protocol.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STANDARD ETHERNET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The original Ethernet was created in 1976 at Xerox's Palo Alto Research Center (PARC).</a:t>
            </a:r>
          </a:p>
          <a:p>
            <a:pPr algn="just"/>
            <a:r>
              <a:rPr lang="en-US" sz="2400" dirty="0" smtClean="0"/>
              <a:t>Since then, it has gone through four generations:</a:t>
            </a:r>
          </a:p>
          <a:p>
            <a:pPr marL="457200" indent="-457200" algn="just">
              <a:buAutoNum type="arabicPeriod"/>
            </a:pPr>
            <a:r>
              <a:rPr lang="en-US" sz="2400" dirty="0" smtClean="0"/>
              <a:t>Standard Ethernet (10 Mbps),</a:t>
            </a:r>
          </a:p>
          <a:p>
            <a:pPr marL="457200" indent="-457200" algn="just">
              <a:buAutoNum type="arabicPeriod"/>
            </a:pPr>
            <a:r>
              <a:rPr lang="en-US" sz="2400" dirty="0" smtClean="0"/>
              <a:t>Fast Ethernet (100 Mbps), </a:t>
            </a:r>
          </a:p>
          <a:p>
            <a:pPr marL="457200" indent="-457200" algn="just">
              <a:buAutoNum type="arabicPeriod"/>
            </a:pPr>
            <a:r>
              <a:rPr lang="en-US" sz="2400" dirty="0" smtClean="0"/>
              <a:t>Gigabit Ethernet (1 </a:t>
            </a:r>
            <a:r>
              <a:rPr lang="en-US" sz="2400" dirty="0" err="1" smtClean="0"/>
              <a:t>Gbps</a:t>
            </a:r>
            <a:r>
              <a:rPr lang="en-US" sz="2400" dirty="0" smtClean="0"/>
              <a:t>), and </a:t>
            </a:r>
          </a:p>
          <a:p>
            <a:pPr marL="457200" indent="-457200" algn="just">
              <a:buAutoNum type="arabicPeriod"/>
            </a:pPr>
            <a:r>
              <a:rPr lang="en-US" sz="2400" dirty="0" smtClean="0"/>
              <a:t>Ten-Gigabit Ethernet (10 </a:t>
            </a:r>
            <a:r>
              <a:rPr lang="en-US" sz="2400" dirty="0" err="1" smtClean="0"/>
              <a:t>Gbps</a:t>
            </a:r>
            <a:r>
              <a:rPr lang="en-US" sz="2400" dirty="0" smtClean="0"/>
              <a:t>),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STANDARD ETHERNET - MAC </a:t>
            </a:r>
            <a:r>
              <a:rPr lang="en-US" sz="3000" b="1" dirty="0" err="1" smtClean="0"/>
              <a:t>Sublayer</a:t>
            </a:r>
            <a:endParaRPr lang="en-US" sz="3000" b="1" dirty="0" smtClean="0"/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495800"/>
          </a:xfrm>
        </p:spPr>
        <p:txBody>
          <a:bodyPr/>
          <a:lstStyle/>
          <a:p>
            <a:pPr algn="just"/>
            <a:r>
              <a:rPr lang="en-US" sz="2400" dirty="0" smtClean="0"/>
              <a:t>In Standard Ethernet, the MAC sub-layer governs the operation of the access method. </a:t>
            </a:r>
          </a:p>
          <a:p>
            <a:pPr algn="just"/>
            <a:r>
              <a:rPr lang="en-US" sz="2400" dirty="0" smtClean="0"/>
              <a:t>It also frames data received from the upper layer and passes them to the physical layer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6229</TotalTime>
  <Words>2556</Words>
  <Application>Microsoft Office PowerPoint</Application>
  <PresentationFormat>On-screen Show (4:3)</PresentationFormat>
  <Paragraphs>694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Default Design</vt:lpstr>
      <vt:lpstr>Custom Design</vt:lpstr>
      <vt:lpstr>Slide 1</vt:lpstr>
      <vt:lpstr>Introduction </vt:lpstr>
      <vt:lpstr>IEEE STANDARDS</vt:lpstr>
      <vt:lpstr>IEEE STANDARDS</vt:lpstr>
      <vt:lpstr>Data Link Layer</vt:lpstr>
      <vt:lpstr>Data Link Layer</vt:lpstr>
      <vt:lpstr>Data Link Layer</vt:lpstr>
      <vt:lpstr>STANDARD ETHERNET</vt:lpstr>
      <vt:lpstr>STANDARD ETHERNET - MAC Sublayer</vt:lpstr>
      <vt:lpstr>STANDARD ETHERNET - Frame Format</vt:lpstr>
      <vt:lpstr>STANDARD ETHERNET -  Frame Format </vt:lpstr>
      <vt:lpstr>STANDARD ETHERNET - Frame Format</vt:lpstr>
      <vt:lpstr>STANDARD ETHERNET - Frame Format</vt:lpstr>
      <vt:lpstr>STANDARD ETHERNET - Frame Format</vt:lpstr>
      <vt:lpstr>STANDARD ETHERNET - Frame Format</vt:lpstr>
      <vt:lpstr>STANDARD ETHERNET - Frame Format</vt:lpstr>
      <vt:lpstr>STANDARD ETHERNET - Addressing</vt:lpstr>
      <vt:lpstr>STANDARD ETHERNET - Addressing</vt:lpstr>
      <vt:lpstr>STANDARD ETHERNET - Physical Layer</vt:lpstr>
      <vt:lpstr>10Base5: Thick Ethernet</vt:lpstr>
      <vt:lpstr>10Base5: Thick Ethernet</vt:lpstr>
      <vt:lpstr>10Base2: Thin Ethernet</vt:lpstr>
      <vt:lpstr>10Base2: Thin Ethernet</vt:lpstr>
      <vt:lpstr>10Base2: Thin Ethernet</vt:lpstr>
      <vt:lpstr>10Base-T: Twisted-Pair Ethernet</vt:lpstr>
      <vt:lpstr>10Base-T: Twisted-Pair Ethernet</vt:lpstr>
      <vt:lpstr>10Base-F: Fiber Ethernet</vt:lpstr>
      <vt:lpstr>Summary</vt:lpstr>
      <vt:lpstr>FAST ETHERNET</vt:lpstr>
      <vt:lpstr>FAST ETHERNET - MAC Sublayer</vt:lpstr>
      <vt:lpstr>FAST ETHERNET - autonegotiation</vt:lpstr>
      <vt:lpstr>FAST ETHERNET – Physical Layer </vt:lpstr>
      <vt:lpstr>FAST ETHERNET – Physical Layer - Topology </vt:lpstr>
      <vt:lpstr>FAST ETHERNET – Implementation</vt:lpstr>
      <vt:lpstr>Summary of Fast Ethernet implementations</vt:lpstr>
      <vt:lpstr>GIGABIT ETHERNET</vt:lpstr>
      <vt:lpstr>GIGABIT ETHERNET - MAC Sublayer</vt:lpstr>
      <vt:lpstr>GIGABIT ETHERNET - MAC Sublayer</vt:lpstr>
      <vt:lpstr>GIGABIT ETHERNET - Physical Layer - Topology</vt:lpstr>
      <vt:lpstr>GIGABIT ETHERNET - Implementation</vt:lpstr>
      <vt:lpstr>GIGABIT ETHERNET - Summary</vt:lpstr>
      <vt:lpstr>Ten-Gigabit Ethernet</vt:lpstr>
      <vt:lpstr>Ten-Gigabit Ethernet</vt:lpstr>
      <vt:lpstr>Ten-Gigabit Ethernet - MAC Sublayer</vt:lpstr>
      <vt:lpstr>Ten-Gigabit Ethernet - Physical Layer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960</cp:revision>
  <cp:lastPrinted>1601-01-01T00:00:00Z</cp:lastPrinted>
  <dcterms:created xsi:type="dcterms:W3CDTF">1601-01-01T00:00:00Z</dcterms:created>
  <dcterms:modified xsi:type="dcterms:W3CDTF">2021-04-25T03:00:15Z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